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2" r:id="rId35"/>
    <p:sldId id="293" r:id="rId36"/>
    <p:sldId id="294" r:id="rId37"/>
    <p:sldId id="295" r:id="rId38"/>
    <p:sldId id="296" r:id="rId39"/>
    <p:sldId id="297" r:id="rId40"/>
    <p:sldId id="298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14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97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48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181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98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1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27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642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165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971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75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222A3-789E-4080-AF37-5133523ED4E8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4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50019" y="1977746"/>
            <a:ext cx="7800340" cy="3432175"/>
            <a:chOff x="1344167" y="1908048"/>
            <a:chExt cx="7800340" cy="34321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4167" y="1908048"/>
              <a:ext cx="7799832" cy="343204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4291" y="2138172"/>
              <a:ext cx="7552944" cy="298094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4042712" y="3366116"/>
            <a:ext cx="3814445" cy="65530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2460"/>
              </a:lnSpc>
            </a:pPr>
            <a:r>
              <a:rPr sz="2800" b="1" i="1" spc="65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WESEL</a:t>
            </a:r>
            <a:r>
              <a:rPr sz="2800" b="1" i="1" spc="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sz="2800" b="1" i="1" spc="85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DAN</a:t>
            </a:r>
            <a:r>
              <a:rPr sz="2800" b="1" i="1" spc="25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sz="2800" b="1" i="1" spc="105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PERSILANGAN</a:t>
            </a:r>
            <a:endParaRPr sz="280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8376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94634" y="478928"/>
            <a:ext cx="137985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114" dirty="0">
                <a:solidFill>
                  <a:srgbClr val="0D0D0D"/>
                </a:solidFill>
                <a:latin typeface="Arial"/>
                <a:cs typeface="Arial"/>
              </a:rPr>
              <a:t>OUTPUT</a:t>
            </a:r>
            <a:r>
              <a:rPr sz="2100" i="1" spc="-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2100" i="1" spc="80" dirty="0">
                <a:solidFill>
                  <a:srgbClr val="0D0D0D"/>
                </a:solidFill>
                <a:latin typeface="Arial"/>
                <a:cs typeface="Arial"/>
              </a:rPr>
              <a:t>: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19399" y="998983"/>
            <a:ext cx="6621145" cy="1763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247015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Mahasiswa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dapat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menjelaskan fungsi dan jenis wesel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umum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digunakan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Indonesia</a:t>
            </a:r>
            <a:endParaRPr>
              <a:latin typeface="Calibri"/>
              <a:cs typeface="Calibri"/>
            </a:endParaRPr>
          </a:p>
          <a:p>
            <a:pPr marL="299085" marR="401320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Mahasiswa </a:t>
            </a:r>
            <a:r>
              <a:rPr dirty="0">
                <a:latin typeface="Calibri"/>
                <a:cs typeface="Calibri"/>
              </a:rPr>
              <a:t>dapat </a:t>
            </a:r>
            <a:r>
              <a:rPr spc="-5" dirty="0">
                <a:latin typeface="Calibri"/>
                <a:cs typeface="Calibri"/>
              </a:rPr>
              <a:t>menjelaskan </a:t>
            </a:r>
            <a:r>
              <a:rPr spc="-10" dirty="0">
                <a:latin typeface="Calibri"/>
                <a:cs typeface="Calibri"/>
              </a:rPr>
              <a:t>standar </a:t>
            </a:r>
            <a:r>
              <a:rPr spc="-5" dirty="0">
                <a:latin typeface="Calibri"/>
                <a:cs typeface="Calibri"/>
              </a:rPr>
              <a:t>pembuatan </a:t>
            </a:r>
            <a:r>
              <a:rPr spc="-10" dirty="0">
                <a:latin typeface="Calibri"/>
                <a:cs typeface="Calibri"/>
              </a:rPr>
              <a:t>bagan </a:t>
            </a:r>
            <a:r>
              <a:rPr spc="-5" dirty="0">
                <a:latin typeface="Calibri"/>
                <a:cs typeface="Calibri"/>
              </a:rPr>
              <a:t>wesel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benar 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komponen-komponen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wesel</a:t>
            </a:r>
            <a:endParaRPr>
              <a:latin typeface="Calibri"/>
              <a:cs typeface="Calibri"/>
            </a:endParaRPr>
          </a:p>
          <a:p>
            <a:pPr marL="299085" indent="-287020">
              <a:spcBef>
                <a:spcPts val="56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Mahasiswa </a:t>
            </a:r>
            <a:r>
              <a:rPr dirty="0">
                <a:latin typeface="Calibri"/>
                <a:cs typeface="Calibri"/>
              </a:rPr>
              <a:t>mampu</a:t>
            </a:r>
            <a:r>
              <a:rPr spc="-5" dirty="0">
                <a:latin typeface="Calibri"/>
                <a:cs typeface="Calibri"/>
              </a:rPr>
              <a:t> untuk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menjelaskan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prinsip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pengoperasian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wesel</a:t>
            </a:r>
            <a:endParaRPr>
              <a:latin typeface="Calibri"/>
              <a:cs typeface="Calibri"/>
            </a:endParaRPr>
          </a:p>
          <a:p>
            <a:pPr marL="299085">
              <a:spcBef>
                <a:spcPts val="155"/>
              </a:spcBef>
            </a:pPr>
            <a:r>
              <a:rPr spc="-5" dirty="0">
                <a:latin typeface="Calibri"/>
                <a:cs typeface="Calibri"/>
              </a:rPr>
              <a:t>dalam</a:t>
            </a:r>
            <a:r>
              <a:rPr spc="-15" dirty="0">
                <a:latin typeface="Calibri"/>
                <a:cs typeface="Calibri"/>
              </a:rPr>
              <a:t> kaitannya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tata</a:t>
            </a:r>
            <a:r>
              <a:rPr spc="-10" dirty="0">
                <a:latin typeface="Calibri"/>
                <a:cs typeface="Calibri"/>
              </a:rPr>
              <a:t> letak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stasiun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1144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94633" y="478928"/>
            <a:ext cx="5764530" cy="6527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ts val="2460"/>
              </a:lnSpc>
              <a:spcBef>
                <a:spcPts val="115"/>
              </a:spcBef>
              <a:tabLst>
                <a:tab pos="5152390" algn="l"/>
              </a:tabLst>
            </a:pPr>
            <a:r>
              <a:rPr sz="2100" i="1" spc="190" dirty="0">
                <a:solidFill>
                  <a:srgbClr val="0D0D0D"/>
                </a:solidFill>
                <a:latin typeface="Arial"/>
                <a:cs typeface="Arial"/>
              </a:rPr>
              <a:t>K</a:t>
            </a:r>
            <a:r>
              <a:rPr sz="2100" i="1" spc="85" dirty="0">
                <a:solidFill>
                  <a:srgbClr val="0D0D0D"/>
                </a:solidFill>
                <a:latin typeface="Arial"/>
                <a:cs typeface="Arial"/>
              </a:rPr>
              <a:t>OMPONEN</a:t>
            </a:r>
            <a:r>
              <a:rPr sz="2100" i="1" spc="3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2100" i="1" spc="105" dirty="0">
                <a:solidFill>
                  <a:srgbClr val="0D0D0D"/>
                </a:solidFill>
                <a:latin typeface="Arial"/>
                <a:cs typeface="Arial"/>
              </a:rPr>
              <a:t>S</a:t>
            </a:r>
            <a:r>
              <a:rPr sz="2100" i="1" spc="100" dirty="0">
                <a:solidFill>
                  <a:srgbClr val="0D0D0D"/>
                </a:solidFill>
                <a:latin typeface="Arial"/>
                <a:cs typeface="Arial"/>
              </a:rPr>
              <a:t>T</a:t>
            </a:r>
            <a:r>
              <a:rPr sz="2100" i="1" dirty="0">
                <a:solidFill>
                  <a:srgbClr val="0D0D0D"/>
                </a:solidFill>
                <a:latin typeface="Arial"/>
                <a:cs typeface="Arial"/>
              </a:rPr>
              <a:t>R</a:t>
            </a:r>
            <a:r>
              <a:rPr sz="2100" i="1" spc="220" dirty="0">
                <a:solidFill>
                  <a:srgbClr val="0D0D0D"/>
                </a:solidFill>
                <a:latin typeface="Arial"/>
                <a:cs typeface="Arial"/>
              </a:rPr>
              <a:t>U</a:t>
            </a:r>
            <a:r>
              <a:rPr sz="2100" i="1" spc="190" dirty="0">
                <a:solidFill>
                  <a:srgbClr val="0D0D0D"/>
                </a:solidFill>
                <a:latin typeface="Arial"/>
                <a:cs typeface="Arial"/>
              </a:rPr>
              <a:t>K</a:t>
            </a:r>
            <a:r>
              <a:rPr sz="2100" i="1" spc="110" dirty="0">
                <a:solidFill>
                  <a:srgbClr val="0D0D0D"/>
                </a:solidFill>
                <a:latin typeface="Arial"/>
                <a:cs typeface="Arial"/>
              </a:rPr>
              <a:t>TU</a:t>
            </a:r>
            <a:r>
              <a:rPr sz="2100" i="1" spc="125" dirty="0">
                <a:solidFill>
                  <a:srgbClr val="0D0D0D"/>
                </a:solidFill>
                <a:latin typeface="Arial"/>
                <a:cs typeface="Arial"/>
              </a:rPr>
              <a:t>R</a:t>
            </a:r>
            <a:r>
              <a:rPr sz="2100" i="1" spc="3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2100" i="1" spc="229" dirty="0">
                <a:solidFill>
                  <a:srgbClr val="0D0D0D"/>
                </a:solidFill>
                <a:latin typeface="Arial"/>
                <a:cs typeface="Arial"/>
              </a:rPr>
              <a:t>J</a:t>
            </a:r>
            <a:r>
              <a:rPr sz="2100" i="1" spc="180" dirty="0">
                <a:solidFill>
                  <a:srgbClr val="0D0D0D"/>
                </a:solidFill>
                <a:latin typeface="Arial"/>
                <a:cs typeface="Arial"/>
              </a:rPr>
              <a:t>A</a:t>
            </a:r>
            <a:r>
              <a:rPr sz="2100" i="1" spc="140" dirty="0">
                <a:solidFill>
                  <a:srgbClr val="0D0D0D"/>
                </a:solidFill>
                <a:latin typeface="Arial"/>
                <a:cs typeface="Arial"/>
              </a:rPr>
              <a:t>L</a:t>
            </a:r>
            <a:r>
              <a:rPr sz="2100" i="1" spc="155" dirty="0">
                <a:solidFill>
                  <a:srgbClr val="0D0D0D"/>
                </a:solidFill>
                <a:latin typeface="Arial"/>
                <a:cs typeface="Arial"/>
              </a:rPr>
              <a:t>AN</a:t>
            </a:r>
            <a:r>
              <a:rPr sz="2100" i="1" spc="6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2100" i="1" spc="85" dirty="0">
                <a:solidFill>
                  <a:srgbClr val="0D0D0D"/>
                </a:solidFill>
                <a:latin typeface="Arial"/>
                <a:cs typeface="Arial"/>
              </a:rPr>
              <a:t>REL</a:t>
            </a:r>
            <a:r>
              <a:rPr sz="2100" i="1" dirty="0">
                <a:solidFill>
                  <a:srgbClr val="0D0D0D"/>
                </a:solidFill>
                <a:latin typeface="Arial"/>
                <a:cs typeface="Arial"/>
              </a:rPr>
              <a:t>	</a:t>
            </a:r>
            <a:r>
              <a:rPr sz="2100" i="1" spc="-40" dirty="0">
                <a:solidFill>
                  <a:srgbClr val="0D0D0D"/>
                </a:solidFill>
                <a:latin typeface="Arial"/>
                <a:cs typeface="Arial"/>
              </a:rPr>
              <a:t>D</a:t>
            </a:r>
            <a:r>
              <a:rPr sz="2100" i="1" spc="155" dirty="0">
                <a:solidFill>
                  <a:srgbClr val="0D0D0D"/>
                </a:solidFill>
                <a:latin typeface="Arial"/>
                <a:cs typeface="Arial"/>
              </a:rPr>
              <a:t>AN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ts val="2460"/>
              </a:lnSpc>
            </a:pPr>
            <a:r>
              <a:rPr sz="2100" i="1" spc="105" dirty="0">
                <a:solidFill>
                  <a:srgbClr val="0D0D0D"/>
                </a:solidFill>
                <a:latin typeface="Arial"/>
                <a:cs typeface="Arial"/>
              </a:rPr>
              <a:t>PEMBEBANANNYA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30956" y="1428953"/>
            <a:ext cx="3895725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Definisi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fungsi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wesel</a:t>
            </a:r>
            <a:endParaRPr sz="200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Jenis </a:t>
            </a:r>
            <a:r>
              <a:rPr sz="2000" b="1" spc="-10" dirty="0">
                <a:latin typeface="Calibri"/>
                <a:cs typeface="Calibri"/>
              </a:rPr>
              <a:t>wesel yang</a:t>
            </a:r>
            <a:r>
              <a:rPr sz="2000" b="1" spc="-5" dirty="0">
                <a:latin typeface="Calibri"/>
                <a:cs typeface="Calibri"/>
              </a:rPr>
              <a:t> ada </a:t>
            </a:r>
            <a:r>
              <a:rPr sz="2000" b="1" dirty="0">
                <a:latin typeface="Calibri"/>
                <a:cs typeface="Calibri"/>
              </a:rPr>
              <a:t>di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Indonesia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3935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36135" y="408457"/>
              <a:ext cx="2415540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073146" y="47701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635" algn="ctr">
              <a:spcBef>
                <a:spcPts val="204"/>
              </a:spcBef>
            </a:pPr>
            <a:r>
              <a:rPr sz="2400" b="1" i="1" spc="-20" dirty="0">
                <a:latin typeface="Calibri"/>
                <a:cs typeface="Calibri"/>
              </a:rPr>
              <a:t>PENDAHULUAN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51023" y="1155953"/>
            <a:ext cx="6805295" cy="439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spcBef>
                <a:spcPts val="10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spc="-15" dirty="0">
                <a:latin typeface="Calibri"/>
                <a:cs typeface="Calibri"/>
              </a:rPr>
              <a:t>Pada </a:t>
            </a:r>
            <a:r>
              <a:rPr sz="2400" spc="-20" dirty="0">
                <a:latin typeface="Calibri"/>
                <a:cs typeface="Calibri"/>
              </a:rPr>
              <a:t>konstruksi </a:t>
            </a:r>
            <a:r>
              <a:rPr sz="2400" spc="-5" dirty="0">
                <a:latin typeface="Calibri"/>
                <a:cs typeface="Calibri"/>
              </a:rPr>
              <a:t>jalan </a:t>
            </a:r>
            <a:r>
              <a:rPr sz="2400" spc="-15" dirty="0">
                <a:latin typeface="Calibri"/>
                <a:cs typeface="Calibri"/>
              </a:rPr>
              <a:t>rel </a:t>
            </a:r>
            <a:r>
              <a:rPr sz="2400" dirty="0">
                <a:latin typeface="Calibri"/>
                <a:cs typeface="Calibri"/>
              </a:rPr>
              <a:t>(tidak </a:t>
            </a:r>
            <a:r>
              <a:rPr sz="2400" spc="-5" dirty="0">
                <a:latin typeface="Calibri"/>
                <a:cs typeface="Calibri"/>
              </a:rPr>
              <a:t>seperti jalan </a:t>
            </a:r>
            <a:r>
              <a:rPr sz="2400" spc="-25" dirty="0">
                <a:latin typeface="Calibri"/>
                <a:cs typeface="Calibri"/>
              </a:rPr>
              <a:t>raya), 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pertemuan </a:t>
            </a:r>
            <a:r>
              <a:rPr sz="2400" spc="-20" dirty="0">
                <a:latin typeface="Calibri"/>
                <a:cs typeface="Calibri"/>
              </a:rPr>
              <a:t>antara </a:t>
            </a:r>
            <a:r>
              <a:rPr sz="2400" spc="-10" dirty="0">
                <a:latin typeface="Calibri"/>
                <a:cs typeface="Calibri"/>
              </a:rPr>
              <a:t>beberapa </a:t>
            </a:r>
            <a:r>
              <a:rPr sz="2400" spc="-5" dirty="0">
                <a:latin typeface="Calibri"/>
                <a:cs typeface="Calibri"/>
              </a:rPr>
              <a:t>jalur (sepur) harus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dilaksanakan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dengan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konstruksi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khusus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dikenal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dengan</a:t>
            </a:r>
            <a:r>
              <a:rPr sz="2400" spc="-5" dirty="0">
                <a:latin typeface="Calibri"/>
                <a:cs typeface="Calibri"/>
              </a:rPr>
              <a:t> wesel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</a:t>
            </a:r>
            <a:r>
              <a:rPr sz="2400" i="1" spc="-10" dirty="0">
                <a:latin typeface="Calibri"/>
                <a:cs typeface="Calibri"/>
              </a:rPr>
              <a:t>Switch</a:t>
            </a:r>
            <a:r>
              <a:rPr sz="2400" spc="-10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355600" marR="757555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spc="-15" dirty="0">
                <a:latin typeface="Calibri"/>
                <a:cs typeface="Calibri"/>
              </a:rPr>
              <a:t>Pada umumnya </a:t>
            </a:r>
            <a:r>
              <a:rPr sz="2400" spc="-5" dirty="0">
                <a:latin typeface="Calibri"/>
                <a:cs typeface="Calibri"/>
              </a:rPr>
              <a:t>wesel </a:t>
            </a:r>
            <a:r>
              <a:rPr sz="2400" spc="-10" dirty="0">
                <a:latin typeface="Calibri"/>
                <a:cs typeface="Calibri"/>
              </a:rPr>
              <a:t>terletak </a:t>
            </a:r>
            <a:r>
              <a:rPr sz="2400" spc="-5" dirty="0">
                <a:latin typeface="Calibri"/>
                <a:cs typeface="Calibri"/>
              </a:rPr>
              <a:t>di emplasemen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stasiun,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dalam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perencanaannya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sangat </a:t>
            </a:r>
            <a:r>
              <a:rPr sz="2400" spc="-15" dirty="0">
                <a:latin typeface="Calibri"/>
                <a:cs typeface="Calibri"/>
              </a:rPr>
              <a:t> tergantung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pada: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 MT"/>
              <a:buChar char="•"/>
            </a:pPr>
            <a:endParaRPr sz="2250">
              <a:latin typeface="Calibri"/>
              <a:cs typeface="Calibri"/>
            </a:endParaRPr>
          </a:p>
          <a:p>
            <a:pPr marL="1090930" lvl="1" indent="-343535">
              <a:buAutoNum type="alphaLcParenR"/>
              <a:tabLst>
                <a:tab pos="1091565" algn="l"/>
              </a:tabLst>
            </a:pPr>
            <a:r>
              <a:rPr sz="2400" spc="-10" dirty="0">
                <a:latin typeface="Calibri"/>
                <a:cs typeface="Calibri"/>
              </a:rPr>
              <a:t>Kecepatan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kereta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api</a:t>
            </a:r>
            <a:endParaRPr sz="2400">
              <a:latin typeface="Calibri"/>
              <a:cs typeface="Calibri"/>
            </a:endParaRPr>
          </a:p>
          <a:p>
            <a:pPr marL="1090930" lvl="1" indent="-343535">
              <a:buAutoNum type="alphaLcParenR"/>
              <a:tabLst>
                <a:tab pos="1091565" algn="l"/>
              </a:tabLst>
            </a:pPr>
            <a:r>
              <a:rPr sz="2400" spc="-10" dirty="0">
                <a:latin typeface="Calibri"/>
                <a:cs typeface="Calibri"/>
              </a:rPr>
              <a:t>Panjang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peron</a:t>
            </a:r>
            <a:endParaRPr sz="2400">
              <a:latin typeface="Calibri"/>
              <a:cs typeface="Calibri"/>
            </a:endParaRPr>
          </a:p>
          <a:p>
            <a:pPr marL="1090930" lvl="1" indent="-343535">
              <a:buAutoNum type="alphaLcParenR"/>
              <a:tabLst>
                <a:tab pos="1091565" algn="l"/>
              </a:tabLst>
            </a:pPr>
            <a:r>
              <a:rPr sz="2400" spc="-20" dirty="0">
                <a:latin typeface="Calibri"/>
                <a:cs typeface="Calibri"/>
              </a:rPr>
              <a:t>Lay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out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stasiun</a:t>
            </a:r>
            <a:endParaRPr sz="2400">
              <a:latin typeface="Calibri"/>
              <a:cs typeface="Calibri"/>
            </a:endParaRPr>
          </a:p>
          <a:p>
            <a:pPr marL="1090930" lvl="1" indent="-343535">
              <a:buAutoNum type="alphaLcParenR"/>
              <a:tabLst>
                <a:tab pos="1091565" algn="l"/>
              </a:tabLst>
            </a:pPr>
            <a:r>
              <a:rPr sz="2400" spc="-30" dirty="0">
                <a:latin typeface="Calibri"/>
                <a:cs typeface="Calibri"/>
              </a:rPr>
              <a:t>Tujuan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peron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4633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21479" y="408457"/>
              <a:ext cx="2311907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204"/>
              </a:spcBef>
            </a:pPr>
            <a:r>
              <a:rPr sz="2400" b="1" i="1" dirty="0">
                <a:latin typeface="Calibri"/>
                <a:cs typeface="Calibri"/>
              </a:rPr>
              <a:t>EMPLASEMEN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34004" y="1134821"/>
            <a:ext cx="6617970" cy="38881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8620" marR="5080" indent="-342900">
              <a:spcBef>
                <a:spcPts val="95"/>
              </a:spcBef>
              <a:buFont typeface="Arial MT"/>
              <a:buChar char="•"/>
              <a:tabLst>
                <a:tab pos="388620" algn="l"/>
                <a:tab pos="389255" algn="l"/>
              </a:tabLst>
            </a:pPr>
            <a:r>
              <a:rPr sz="2800" b="1" spc="-25" dirty="0">
                <a:latin typeface="Calibri"/>
                <a:cs typeface="Calibri"/>
              </a:rPr>
              <a:t>Wesel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adalah </a:t>
            </a:r>
            <a:r>
              <a:rPr sz="2800" spc="-25" dirty="0">
                <a:latin typeface="Calibri"/>
                <a:cs typeface="Calibri"/>
              </a:rPr>
              <a:t>konstruksi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rel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kereta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api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yang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bercabang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(bersimpangan)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tempat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memindahkan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jurusan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jalan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kereta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api.</a:t>
            </a:r>
            <a:endParaRPr sz="2800">
              <a:latin typeface="Calibri"/>
              <a:cs typeface="Calibri"/>
            </a:endParaRPr>
          </a:p>
          <a:p>
            <a:pPr>
              <a:spcBef>
                <a:spcPts val="55"/>
              </a:spcBef>
              <a:buFont typeface="Arial MT"/>
              <a:buChar char="•"/>
            </a:pPr>
            <a:endParaRPr sz="2850">
              <a:latin typeface="Calibri"/>
              <a:cs typeface="Calibri"/>
            </a:endParaRPr>
          </a:p>
          <a:p>
            <a:pPr marL="358140" marR="326390" indent="-346075">
              <a:buFont typeface="Arial MT"/>
              <a:buChar char="•"/>
              <a:tabLst>
                <a:tab pos="358140" algn="l"/>
                <a:tab pos="358775" algn="l"/>
              </a:tabLst>
            </a:pPr>
            <a:r>
              <a:rPr sz="2800" spc="-25" dirty="0">
                <a:latin typeface="Calibri"/>
                <a:cs typeface="Calibri"/>
              </a:rPr>
              <a:t>Wesel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terdiri</a:t>
            </a:r>
            <a:r>
              <a:rPr sz="2800" spc="-5" dirty="0">
                <a:latin typeface="Calibri"/>
                <a:cs typeface="Calibri"/>
              </a:rPr>
              <a:t> dari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sepasang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rel</a:t>
            </a:r>
            <a:r>
              <a:rPr sz="2800" spc="-15" dirty="0">
                <a:latin typeface="Calibri"/>
                <a:cs typeface="Calibri"/>
              </a:rPr>
              <a:t> yang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ujungnya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diruncingkan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sehingga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dapat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melancarkan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perpindahan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kereta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api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dari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jalur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yang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satu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45" dirty="0">
                <a:latin typeface="Calibri"/>
                <a:cs typeface="Calibri"/>
              </a:rPr>
              <a:t>ke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jalur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yang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lain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dengan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menggeser </a:t>
            </a:r>
            <a:r>
              <a:rPr sz="2800" spc="-10" dirty="0">
                <a:latin typeface="Calibri"/>
                <a:cs typeface="Calibri"/>
              </a:rPr>
              <a:t>bagian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rel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yang</a:t>
            </a:r>
            <a:r>
              <a:rPr sz="2800" spc="-5" dirty="0">
                <a:latin typeface="Calibri"/>
                <a:cs typeface="Calibri"/>
              </a:rPr>
              <a:t> runcing.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7926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90220"/>
            <a:ext cx="2543175" cy="3911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20" dirty="0">
                <a:solidFill>
                  <a:srgbClr val="C00000"/>
                </a:solidFill>
                <a:latin typeface="Calibri"/>
                <a:cs typeface="Calibri"/>
              </a:rPr>
              <a:t>Skema</a:t>
            </a:r>
            <a:r>
              <a:rPr sz="2400" b="1" i="1" spc="-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emplasemen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277871" y="2483867"/>
            <a:ext cx="7365365" cy="1245235"/>
            <a:chOff x="1753870" y="2483866"/>
            <a:chExt cx="7365365" cy="1245235"/>
          </a:xfrm>
        </p:grpSpPr>
        <p:sp>
          <p:nvSpPr>
            <p:cNvPr id="7" name="object 7"/>
            <p:cNvSpPr/>
            <p:nvPr/>
          </p:nvSpPr>
          <p:spPr>
            <a:xfrm>
              <a:off x="1764030" y="2494026"/>
              <a:ext cx="7345045" cy="1224915"/>
            </a:xfrm>
            <a:custGeom>
              <a:avLst/>
              <a:gdLst/>
              <a:ahLst/>
              <a:cxnLst/>
              <a:rect l="l" t="t" r="r" b="b"/>
              <a:pathLst>
                <a:path w="7345045" h="1224914">
                  <a:moveTo>
                    <a:pt x="0" y="792479"/>
                  </a:moveTo>
                  <a:lnTo>
                    <a:pt x="7344791" y="792479"/>
                  </a:lnTo>
                </a:path>
                <a:path w="7345045" h="1224914">
                  <a:moveTo>
                    <a:pt x="576071" y="792099"/>
                  </a:moveTo>
                  <a:lnTo>
                    <a:pt x="1800224" y="0"/>
                  </a:lnTo>
                </a:path>
                <a:path w="7345045" h="1224914">
                  <a:moveTo>
                    <a:pt x="1801368" y="0"/>
                  </a:moveTo>
                  <a:lnTo>
                    <a:pt x="6337935" y="0"/>
                  </a:lnTo>
                </a:path>
                <a:path w="7345045" h="1224914">
                  <a:moveTo>
                    <a:pt x="5401056" y="0"/>
                  </a:moveTo>
                  <a:lnTo>
                    <a:pt x="6481191" y="792099"/>
                  </a:lnTo>
                </a:path>
                <a:path w="7345045" h="1224914">
                  <a:moveTo>
                    <a:pt x="1182624" y="396239"/>
                  </a:moveTo>
                  <a:lnTo>
                    <a:pt x="5935091" y="396239"/>
                  </a:lnTo>
                </a:path>
                <a:path w="7345045" h="1224914">
                  <a:moveTo>
                    <a:pt x="73151" y="792479"/>
                  </a:moveTo>
                  <a:lnTo>
                    <a:pt x="577214" y="1224534"/>
                  </a:lnTo>
                </a:path>
                <a:path w="7345045" h="1224914">
                  <a:moveTo>
                    <a:pt x="576071" y="1223772"/>
                  </a:moveTo>
                  <a:lnTo>
                    <a:pt x="6552692" y="1223772"/>
                  </a:lnTo>
                </a:path>
                <a:path w="7345045" h="1224914">
                  <a:moveTo>
                    <a:pt x="6553200" y="1224534"/>
                  </a:moveTo>
                  <a:lnTo>
                    <a:pt x="7129272" y="792479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5234" y="3396233"/>
              <a:ext cx="1943099" cy="21640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539233" y="3396234"/>
            <a:ext cx="1943100" cy="205184"/>
          </a:xfrm>
          <a:prstGeom prst="rect">
            <a:avLst/>
          </a:prstGeom>
          <a:ln w="25907">
            <a:solidFill>
              <a:srgbClr val="4F81B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sz="1400" b="1" dirty="0">
                <a:latin typeface="Calibri"/>
                <a:cs typeface="Calibri"/>
              </a:rPr>
              <a:t>P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35361" y="2976308"/>
            <a:ext cx="1971039" cy="242570"/>
            <a:chOff x="3011360" y="2976308"/>
            <a:chExt cx="1971039" cy="24257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4378" y="2989325"/>
              <a:ext cx="1944624" cy="21640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024378" y="2989325"/>
              <a:ext cx="1945005" cy="216535"/>
            </a:xfrm>
            <a:custGeom>
              <a:avLst/>
              <a:gdLst/>
              <a:ahLst/>
              <a:cxnLst/>
              <a:rect l="l" t="t" r="r" b="b"/>
              <a:pathLst>
                <a:path w="1945004" h="216535">
                  <a:moveTo>
                    <a:pt x="0" y="216408"/>
                  </a:moveTo>
                  <a:lnTo>
                    <a:pt x="1944624" y="216408"/>
                  </a:lnTo>
                  <a:lnTo>
                    <a:pt x="1944624" y="0"/>
                  </a:lnTo>
                  <a:lnTo>
                    <a:pt x="0" y="0"/>
                  </a:lnTo>
                  <a:lnTo>
                    <a:pt x="0" y="216408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459729" y="2965451"/>
            <a:ext cx="12065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P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624821" y="2364485"/>
            <a:ext cx="792480" cy="288290"/>
          </a:xfrm>
          <a:custGeom>
            <a:avLst/>
            <a:gdLst/>
            <a:ahLst/>
            <a:cxnLst/>
            <a:rect l="l" t="t" r="r" b="b"/>
            <a:pathLst>
              <a:path w="792479" h="288289">
                <a:moveTo>
                  <a:pt x="792479" y="0"/>
                </a:moveTo>
                <a:lnTo>
                  <a:pt x="0" y="0"/>
                </a:lnTo>
                <a:lnTo>
                  <a:pt x="0" y="288036"/>
                </a:lnTo>
                <a:lnTo>
                  <a:pt x="792479" y="288036"/>
                </a:lnTo>
                <a:lnTo>
                  <a:pt x="79247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624821" y="2364485"/>
            <a:ext cx="792480" cy="255198"/>
          </a:xfrm>
          <a:prstGeom prst="rect">
            <a:avLst/>
          </a:prstGeom>
          <a:ln w="25907">
            <a:solidFill>
              <a:srgbClr val="385D89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algn="ctr">
              <a:spcBef>
                <a:spcPts val="70"/>
              </a:spcBef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64629" y="3822954"/>
            <a:ext cx="792480" cy="255839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239262" y="2353817"/>
            <a:ext cx="7318375" cy="1094740"/>
          </a:xfrm>
          <a:custGeom>
            <a:avLst/>
            <a:gdLst/>
            <a:ahLst/>
            <a:cxnLst/>
            <a:rect l="l" t="t" r="r" b="b"/>
            <a:pathLst>
              <a:path w="7318375" h="1094739">
                <a:moveTo>
                  <a:pt x="0" y="920496"/>
                </a:moveTo>
                <a:lnTo>
                  <a:pt x="8040" y="870862"/>
                </a:lnTo>
                <a:lnTo>
                  <a:pt x="30431" y="827769"/>
                </a:lnTo>
                <a:lnTo>
                  <a:pt x="64574" y="793796"/>
                </a:lnTo>
                <a:lnTo>
                  <a:pt x="107874" y="771521"/>
                </a:lnTo>
                <a:lnTo>
                  <a:pt x="157733" y="763524"/>
                </a:lnTo>
                <a:lnTo>
                  <a:pt x="207593" y="771521"/>
                </a:lnTo>
                <a:lnTo>
                  <a:pt x="250893" y="793796"/>
                </a:lnTo>
                <a:lnTo>
                  <a:pt x="285036" y="827769"/>
                </a:lnTo>
                <a:lnTo>
                  <a:pt x="307427" y="870862"/>
                </a:lnTo>
                <a:lnTo>
                  <a:pt x="315468" y="920496"/>
                </a:lnTo>
                <a:lnTo>
                  <a:pt x="307427" y="970129"/>
                </a:lnTo>
                <a:lnTo>
                  <a:pt x="285036" y="1013222"/>
                </a:lnTo>
                <a:lnTo>
                  <a:pt x="250893" y="1047195"/>
                </a:lnTo>
                <a:lnTo>
                  <a:pt x="207593" y="1069470"/>
                </a:lnTo>
                <a:lnTo>
                  <a:pt x="157733" y="1077468"/>
                </a:lnTo>
                <a:lnTo>
                  <a:pt x="107874" y="1069470"/>
                </a:lnTo>
                <a:lnTo>
                  <a:pt x="64574" y="1047195"/>
                </a:lnTo>
                <a:lnTo>
                  <a:pt x="30431" y="1013222"/>
                </a:lnTo>
                <a:lnTo>
                  <a:pt x="8040" y="970129"/>
                </a:lnTo>
                <a:lnTo>
                  <a:pt x="0" y="920496"/>
                </a:lnTo>
                <a:close/>
              </a:path>
              <a:path w="7318375" h="1094739">
                <a:moveTo>
                  <a:pt x="477012" y="900684"/>
                </a:moveTo>
                <a:lnTo>
                  <a:pt x="485052" y="851050"/>
                </a:lnTo>
                <a:lnTo>
                  <a:pt x="507443" y="807957"/>
                </a:lnTo>
                <a:lnTo>
                  <a:pt x="541586" y="773984"/>
                </a:lnTo>
                <a:lnTo>
                  <a:pt x="584886" y="751709"/>
                </a:lnTo>
                <a:lnTo>
                  <a:pt x="634745" y="743712"/>
                </a:lnTo>
                <a:lnTo>
                  <a:pt x="684605" y="751709"/>
                </a:lnTo>
                <a:lnTo>
                  <a:pt x="727905" y="773984"/>
                </a:lnTo>
                <a:lnTo>
                  <a:pt x="762048" y="807957"/>
                </a:lnTo>
                <a:lnTo>
                  <a:pt x="784439" y="851050"/>
                </a:lnTo>
                <a:lnTo>
                  <a:pt x="792480" y="900684"/>
                </a:lnTo>
                <a:lnTo>
                  <a:pt x="784439" y="950317"/>
                </a:lnTo>
                <a:lnTo>
                  <a:pt x="762048" y="993410"/>
                </a:lnTo>
                <a:lnTo>
                  <a:pt x="727905" y="1027383"/>
                </a:lnTo>
                <a:lnTo>
                  <a:pt x="684605" y="1049658"/>
                </a:lnTo>
                <a:lnTo>
                  <a:pt x="634745" y="1057656"/>
                </a:lnTo>
                <a:lnTo>
                  <a:pt x="584886" y="1049658"/>
                </a:lnTo>
                <a:lnTo>
                  <a:pt x="541586" y="1027383"/>
                </a:lnTo>
                <a:lnTo>
                  <a:pt x="507443" y="993410"/>
                </a:lnTo>
                <a:lnTo>
                  <a:pt x="485052" y="950317"/>
                </a:lnTo>
                <a:lnTo>
                  <a:pt x="477012" y="900684"/>
                </a:lnTo>
                <a:close/>
              </a:path>
              <a:path w="7318375" h="1094739">
                <a:moveTo>
                  <a:pt x="1074420" y="499872"/>
                </a:moveTo>
                <a:lnTo>
                  <a:pt x="1082460" y="450238"/>
                </a:lnTo>
                <a:lnTo>
                  <a:pt x="1104851" y="407145"/>
                </a:lnTo>
                <a:lnTo>
                  <a:pt x="1138994" y="373172"/>
                </a:lnTo>
                <a:lnTo>
                  <a:pt x="1182294" y="350897"/>
                </a:lnTo>
                <a:lnTo>
                  <a:pt x="1232154" y="342900"/>
                </a:lnTo>
                <a:lnTo>
                  <a:pt x="1282013" y="350897"/>
                </a:lnTo>
                <a:lnTo>
                  <a:pt x="1325313" y="373172"/>
                </a:lnTo>
                <a:lnTo>
                  <a:pt x="1359456" y="407145"/>
                </a:lnTo>
                <a:lnTo>
                  <a:pt x="1381847" y="450238"/>
                </a:lnTo>
                <a:lnTo>
                  <a:pt x="1389888" y="499872"/>
                </a:lnTo>
                <a:lnTo>
                  <a:pt x="1381847" y="549505"/>
                </a:lnTo>
                <a:lnTo>
                  <a:pt x="1359456" y="592598"/>
                </a:lnTo>
                <a:lnTo>
                  <a:pt x="1325313" y="626571"/>
                </a:lnTo>
                <a:lnTo>
                  <a:pt x="1282013" y="648846"/>
                </a:lnTo>
                <a:lnTo>
                  <a:pt x="1232154" y="656844"/>
                </a:lnTo>
                <a:lnTo>
                  <a:pt x="1182294" y="648846"/>
                </a:lnTo>
                <a:lnTo>
                  <a:pt x="1138994" y="626571"/>
                </a:lnTo>
                <a:lnTo>
                  <a:pt x="1104851" y="592598"/>
                </a:lnTo>
                <a:lnTo>
                  <a:pt x="1082460" y="549505"/>
                </a:lnTo>
                <a:lnTo>
                  <a:pt x="1074420" y="499872"/>
                </a:lnTo>
                <a:close/>
              </a:path>
              <a:path w="7318375" h="1094739">
                <a:moveTo>
                  <a:pt x="7004304" y="920496"/>
                </a:moveTo>
                <a:lnTo>
                  <a:pt x="7012301" y="870862"/>
                </a:lnTo>
                <a:lnTo>
                  <a:pt x="7034576" y="827769"/>
                </a:lnTo>
                <a:lnTo>
                  <a:pt x="7068549" y="793796"/>
                </a:lnTo>
                <a:lnTo>
                  <a:pt x="7111642" y="771521"/>
                </a:lnTo>
                <a:lnTo>
                  <a:pt x="7161276" y="763524"/>
                </a:lnTo>
                <a:lnTo>
                  <a:pt x="7210909" y="771521"/>
                </a:lnTo>
                <a:lnTo>
                  <a:pt x="7254002" y="793796"/>
                </a:lnTo>
                <a:lnTo>
                  <a:pt x="7287975" y="827769"/>
                </a:lnTo>
                <a:lnTo>
                  <a:pt x="7310250" y="870862"/>
                </a:lnTo>
                <a:lnTo>
                  <a:pt x="7318248" y="920496"/>
                </a:lnTo>
                <a:lnTo>
                  <a:pt x="7310250" y="970129"/>
                </a:lnTo>
                <a:lnTo>
                  <a:pt x="7287975" y="1013222"/>
                </a:lnTo>
                <a:lnTo>
                  <a:pt x="7254002" y="1047195"/>
                </a:lnTo>
                <a:lnTo>
                  <a:pt x="7210909" y="1069470"/>
                </a:lnTo>
                <a:lnTo>
                  <a:pt x="7161276" y="1077468"/>
                </a:lnTo>
                <a:lnTo>
                  <a:pt x="7111642" y="1069470"/>
                </a:lnTo>
                <a:lnTo>
                  <a:pt x="7068549" y="1047195"/>
                </a:lnTo>
                <a:lnTo>
                  <a:pt x="7034576" y="1013222"/>
                </a:lnTo>
                <a:lnTo>
                  <a:pt x="7012301" y="970129"/>
                </a:lnTo>
                <a:lnTo>
                  <a:pt x="7004304" y="920496"/>
                </a:lnTo>
                <a:close/>
              </a:path>
              <a:path w="7318375" h="1094739">
                <a:moveTo>
                  <a:pt x="5827776" y="521208"/>
                </a:moveTo>
                <a:lnTo>
                  <a:pt x="5835773" y="471574"/>
                </a:lnTo>
                <a:lnTo>
                  <a:pt x="5858048" y="428481"/>
                </a:lnTo>
                <a:lnTo>
                  <a:pt x="5892021" y="394508"/>
                </a:lnTo>
                <a:lnTo>
                  <a:pt x="5935114" y="372233"/>
                </a:lnTo>
                <a:lnTo>
                  <a:pt x="5984747" y="364236"/>
                </a:lnTo>
                <a:lnTo>
                  <a:pt x="6034381" y="372233"/>
                </a:lnTo>
                <a:lnTo>
                  <a:pt x="6077474" y="394508"/>
                </a:lnTo>
                <a:lnTo>
                  <a:pt x="6111447" y="428481"/>
                </a:lnTo>
                <a:lnTo>
                  <a:pt x="6133722" y="471574"/>
                </a:lnTo>
                <a:lnTo>
                  <a:pt x="6141720" y="521208"/>
                </a:lnTo>
                <a:lnTo>
                  <a:pt x="6133722" y="570841"/>
                </a:lnTo>
                <a:lnTo>
                  <a:pt x="6111447" y="613934"/>
                </a:lnTo>
                <a:lnTo>
                  <a:pt x="6077474" y="647907"/>
                </a:lnTo>
                <a:lnTo>
                  <a:pt x="6034381" y="670182"/>
                </a:lnTo>
                <a:lnTo>
                  <a:pt x="5984747" y="678180"/>
                </a:lnTo>
                <a:lnTo>
                  <a:pt x="5935114" y="670182"/>
                </a:lnTo>
                <a:lnTo>
                  <a:pt x="5892021" y="647907"/>
                </a:lnTo>
                <a:lnTo>
                  <a:pt x="5858048" y="613934"/>
                </a:lnTo>
                <a:lnTo>
                  <a:pt x="5835773" y="570841"/>
                </a:lnTo>
                <a:lnTo>
                  <a:pt x="5827776" y="521208"/>
                </a:lnTo>
                <a:close/>
              </a:path>
              <a:path w="7318375" h="1094739">
                <a:moveTo>
                  <a:pt x="6333744" y="936498"/>
                </a:moveTo>
                <a:lnTo>
                  <a:pt x="6341741" y="886638"/>
                </a:lnTo>
                <a:lnTo>
                  <a:pt x="6364016" y="843338"/>
                </a:lnTo>
                <a:lnTo>
                  <a:pt x="6397989" y="809195"/>
                </a:lnTo>
                <a:lnTo>
                  <a:pt x="6441082" y="786804"/>
                </a:lnTo>
                <a:lnTo>
                  <a:pt x="6490716" y="778764"/>
                </a:lnTo>
                <a:lnTo>
                  <a:pt x="6540349" y="786804"/>
                </a:lnTo>
                <a:lnTo>
                  <a:pt x="6583442" y="809195"/>
                </a:lnTo>
                <a:lnTo>
                  <a:pt x="6617415" y="843338"/>
                </a:lnTo>
                <a:lnTo>
                  <a:pt x="6639690" y="886638"/>
                </a:lnTo>
                <a:lnTo>
                  <a:pt x="6647688" y="936498"/>
                </a:lnTo>
                <a:lnTo>
                  <a:pt x="6639690" y="986357"/>
                </a:lnTo>
                <a:lnTo>
                  <a:pt x="6617415" y="1029657"/>
                </a:lnTo>
                <a:lnTo>
                  <a:pt x="6583442" y="1063800"/>
                </a:lnTo>
                <a:lnTo>
                  <a:pt x="6540349" y="1086191"/>
                </a:lnTo>
                <a:lnTo>
                  <a:pt x="6490716" y="1094232"/>
                </a:lnTo>
                <a:lnTo>
                  <a:pt x="6441082" y="1086191"/>
                </a:lnTo>
                <a:lnTo>
                  <a:pt x="6397989" y="1063800"/>
                </a:lnTo>
                <a:lnTo>
                  <a:pt x="6364016" y="1029657"/>
                </a:lnTo>
                <a:lnTo>
                  <a:pt x="6341741" y="986357"/>
                </a:lnTo>
                <a:lnTo>
                  <a:pt x="6333744" y="936498"/>
                </a:lnTo>
                <a:close/>
              </a:path>
              <a:path w="7318375" h="1094739">
                <a:moveTo>
                  <a:pt x="5330952" y="156972"/>
                </a:moveTo>
                <a:lnTo>
                  <a:pt x="5338992" y="107338"/>
                </a:lnTo>
                <a:lnTo>
                  <a:pt x="5361383" y="64245"/>
                </a:lnTo>
                <a:lnTo>
                  <a:pt x="5395526" y="30272"/>
                </a:lnTo>
                <a:lnTo>
                  <a:pt x="5438826" y="7997"/>
                </a:lnTo>
                <a:lnTo>
                  <a:pt x="5488686" y="0"/>
                </a:lnTo>
                <a:lnTo>
                  <a:pt x="5538545" y="7997"/>
                </a:lnTo>
                <a:lnTo>
                  <a:pt x="5581845" y="30272"/>
                </a:lnTo>
                <a:lnTo>
                  <a:pt x="5615988" y="64245"/>
                </a:lnTo>
                <a:lnTo>
                  <a:pt x="5638379" y="107338"/>
                </a:lnTo>
                <a:lnTo>
                  <a:pt x="5646420" y="156972"/>
                </a:lnTo>
                <a:lnTo>
                  <a:pt x="5638379" y="206605"/>
                </a:lnTo>
                <a:lnTo>
                  <a:pt x="5615988" y="249698"/>
                </a:lnTo>
                <a:lnTo>
                  <a:pt x="5581845" y="283671"/>
                </a:lnTo>
                <a:lnTo>
                  <a:pt x="5538545" y="305946"/>
                </a:lnTo>
                <a:lnTo>
                  <a:pt x="5488686" y="313944"/>
                </a:lnTo>
                <a:lnTo>
                  <a:pt x="5438826" y="305946"/>
                </a:lnTo>
                <a:lnTo>
                  <a:pt x="5395526" y="283671"/>
                </a:lnTo>
                <a:lnTo>
                  <a:pt x="5361383" y="249698"/>
                </a:lnTo>
                <a:lnTo>
                  <a:pt x="5338992" y="206605"/>
                </a:lnTo>
                <a:lnTo>
                  <a:pt x="5330952" y="156972"/>
                </a:lnTo>
                <a:close/>
              </a:path>
            </a:pathLst>
          </a:custGeom>
          <a:ln w="25908">
            <a:solidFill>
              <a:srgbClr val="FF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07130" y="5412486"/>
            <a:ext cx="315595" cy="315595"/>
          </a:xfrm>
          <a:custGeom>
            <a:avLst/>
            <a:gdLst/>
            <a:ahLst/>
            <a:cxnLst/>
            <a:rect l="l" t="t" r="r" b="b"/>
            <a:pathLst>
              <a:path w="315594" h="315595">
                <a:moveTo>
                  <a:pt x="0" y="157733"/>
                </a:moveTo>
                <a:lnTo>
                  <a:pt x="8040" y="107874"/>
                </a:lnTo>
                <a:lnTo>
                  <a:pt x="30431" y="64574"/>
                </a:lnTo>
                <a:lnTo>
                  <a:pt x="64574" y="30431"/>
                </a:lnTo>
                <a:lnTo>
                  <a:pt x="107874" y="8040"/>
                </a:lnTo>
                <a:lnTo>
                  <a:pt x="157733" y="0"/>
                </a:lnTo>
                <a:lnTo>
                  <a:pt x="207593" y="8040"/>
                </a:lnTo>
                <a:lnTo>
                  <a:pt x="250893" y="30431"/>
                </a:lnTo>
                <a:lnTo>
                  <a:pt x="285036" y="64574"/>
                </a:lnTo>
                <a:lnTo>
                  <a:pt x="307427" y="107874"/>
                </a:lnTo>
                <a:lnTo>
                  <a:pt x="315468" y="157733"/>
                </a:lnTo>
                <a:lnTo>
                  <a:pt x="307427" y="207588"/>
                </a:lnTo>
                <a:lnTo>
                  <a:pt x="285036" y="250887"/>
                </a:lnTo>
                <a:lnTo>
                  <a:pt x="250893" y="285033"/>
                </a:lnTo>
                <a:lnTo>
                  <a:pt x="207593" y="307426"/>
                </a:lnTo>
                <a:lnTo>
                  <a:pt x="157733" y="315467"/>
                </a:lnTo>
                <a:lnTo>
                  <a:pt x="107874" y="307426"/>
                </a:lnTo>
                <a:lnTo>
                  <a:pt x="64574" y="285033"/>
                </a:lnTo>
                <a:lnTo>
                  <a:pt x="30431" y="250887"/>
                </a:lnTo>
                <a:lnTo>
                  <a:pt x="8040" y="207588"/>
                </a:lnTo>
                <a:lnTo>
                  <a:pt x="0" y="157733"/>
                </a:lnTo>
                <a:close/>
              </a:path>
            </a:pathLst>
          </a:custGeom>
          <a:ln w="25908">
            <a:solidFill>
              <a:srgbClr val="FF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798823" y="4384040"/>
            <a:ext cx="3784600" cy="1323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P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peron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S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 </a:t>
            </a:r>
            <a:r>
              <a:rPr spc="-5" dirty="0">
                <a:latin typeface="Calibri"/>
                <a:cs typeface="Calibri"/>
              </a:rPr>
              <a:t>gedung </a:t>
            </a:r>
            <a:r>
              <a:rPr spc="-10" dirty="0">
                <a:latin typeface="Calibri"/>
                <a:cs typeface="Calibri"/>
              </a:rPr>
              <a:t>utama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stasiun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L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tempat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penyimpanan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lokomotif/</a:t>
            </a:r>
            <a:r>
              <a:rPr spc="-5" dirty="0">
                <a:latin typeface="Calibri"/>
                <a:cs typeface="Calibri"/>
              </a:rPr>
              <a:t> dipo</a:t>
            </a:r>
            <a:endParaRPr>
              <a:latin typeface="Calibri"/>
              <a:cs typeface="Calibri"/>
            </a:endParaRPr>
          </a:p>
          <a:p>
            <a:pPr marL="313055">
              <a:spcBef>
                <a:spcPts val="1580"/>
              </a:spcBef>
            </a:pPr>
            <a:r>
              <a:rPr b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8071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90220"/>
            <a:ext cx="1864360" cy="3911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Wilayah</a:t>
            </a:r>
            <a:r>
              <a:rPr sz="2400" b="1" i="1" spc="-9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67532" y="1138174"/>
            <a:ext cx="6731634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-15" dirty="0">
                <a:latin typeface="Calibri"/>
                <a:cs typeface="Calibri"/>
              </a:rPr>
              <a:t>Wilayah </a:t>
            </a:r>
            <a:r>
              <a:rPr sz="2400" spc="-5" dirty="0">
                <a:latin typeface="Calibri"/>
                <a:cs typeface="Calibri"/>
              </a:rPr>
              <a:t>wesel </a:t>
            </a:r>
            <a:r>
              <a:rPr sz="2400" dirty="0">
                <a:latin typeface="Calibri"/>
                <a:cs typeface="Calibri"/>
              </a:rPr>
              <a:t>adalah </a:t>
            </a:r>
            <a:r>
              <a:rPr sz="2400" spc="-10" dirty="0">
                <a:latin typeface="Calibri"/>
                <a:cs typeface="Calibri"/>
              </a:rPr>
              <a:t>tempat </a:t>
            </a:r>
            <a:r>
              <a:rPr sz="2400" spc="-5" dirty="0">
                <a:latin typeface="Calibri"/>
                <a:cs typeface="Calibri"/>
              </a:rPr>
              <a:t>dimana </a:t>
            </a:r>
            <a:r>
              <a:rPr sz="2400" spc="-10" dirty="0">
                <a:latin typeface="Calibri"/>
                <a:cs typeface="Calibri"/>
              </a:rPr>
              <a:t>kumpulan </a:t>
            </a:r>
            <a:r>
              <a:rPr sz="2400" spc="-5" dirty="0">
                <a:latin typeface="Calibri"/>
                <a:cs typeface="Calibri"/>
              </a:rPr>
              <a:t>wesel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berada untuk </a:t>
            </a:r>
            <a:r>
              <a:rPr sz="2400" spc="-5" dirty="0">
                <a:latin typeface="Calibri"/>
                <a:cs typeface="Calibri"/>
              </a:rPr>
              <a:t>memencarkan </a:t>
            </a:r>
            <a:r>
              <a:rPr sz="2400" spc="-10" dirty="0">
                <a:latin typeface="Calibri"/>
                <a:cs typeface="Calibri"/>
              </a:rPr>
              <a:t>satu </a:t>
            </a:r>
            <a:r>
              <a:rPr sz="2400" spc="-5" dirty="0">
                <a:latin typeface="Calibri"/>
                <a:cs typeface="Calibri"/>
              </a:rPr>
              <a:t>sepur </a:t>
            </a:r>
            <a:r>
              <a:rPr sz="2400" dirty="0">
                <a:latin typeface="Calibri"/>
                <a:cs typeface="Calibri"/>
              </a:rPr>
              <a:t>menjadi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beberapa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sepur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atau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menyatukan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beberapa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sepur </a:t>
            </a:r>
            <a:r>
              <a:rPr sz="2400" dirty="0">
                <a:latin typeface="Calibri"/>
                <a:cs typeface="Calibri"/>
              </a:rPr>
              <a:t> menjadi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satu</a:t>
            </a:r>
            <a:r>
              <a:rPr sz="2400" spc="-5" dirty="0">
                <a:latin typeface="Calibri"/>
                <a:cs typeface="Calibri"/>
              </a:rPr>
              <a:t> sepur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422905" y="3276600"/>
            <a:ext cx="6658609" cy="1158240"/>
            <a:chOff x="1898904" y="3276600"/>
            <a:chExt cx="6658609" cy="1158240"/>
          </a:xfrm>
        </p:grpSpPr>
        <p:sp>
          <p:nvSpPr>
            <p:cNvPr id="8" name="object 8"/>
            <p:cNvSpPr/>
            <p:nvPr/>
          </p:nvSpPr>
          <p:spPr>
            <a:xfrm>
              <a:off x="1908810" y="3286505"/>
              <a:ext cx="6638290" cy="1138555"/>
            </a:xfrm>
            <a:custGeom>
              <a:avLst/>
              <a:gdLst/>
              <a:ahLst/>
              <a:cxnLst/>
              <a:rect l="l" t="t" r="r" b="b"/>
              <a:pathLst>
                <a:path w="6638290" h="1138554">
                  <a:moveTo>
                    <a:pt x="0" y="562356"/>
                  </a:moveTo>
                  <a:lnTo>
                    <a:pt x="6638290" y="575310"/>
                  </a:lnTo>
                </a:path>
                <a:path w="6638290" h="1138554">
                  <a:moveTo>
                    <a:pt x="358139" y="562356"/>
                  </a:moveTo>
                  <a:lnTo>
                    <a:pt x="1006220" y="1138428"/>
                  </a:lnTo>
                </a:path>
                <a:path w="6638290" h="1138554">
                  <a:moveTo>
                    <a:pt x="1007363" y="1138428"/>
                  </a:moveTo>
                  <a:lnTo>
                    <a:pt x="2303526" y="1138428"/>
                  </a:lnTo>
                </a:path>
                <a:path w="6638290" h="1138554">
                  <a:moveTo>
                    <a:pt x="646176" y="850392"/>
                  </a:moveTo>
                  <a:lnTo>
                    <a:pt x="2230374" y="850392"/>
                  </a:lnTo>
                </a:path>
                <a:path w="6638290" h="1138554">
                  <a:moveTo>
                    <a:pt x="790956" y="561975"/>
                  </a:moveTo>
                  <a:lnTo>
                    <a:pt x="1439037" y="57912"/>
                  </a:lnTo>
                </a:path>
                <a:path w="6638290" h="1138554">
                  <a:moveTo>
                    <a:pt x="1438655" y="57912"/>
                  </a:moveTo>
                  <a:lnTo>
                    <a:pt x="2302764" y="57912"/>
                  </a:lnTo>
                </a:path>
                <a:path w="6638290" h="1138554">
                  <a:moveTo>
                    <a:pt x="1092708" y="323088"/>
                  </a:moveTo>
                  <a:lnTo>
                    <a:pt x="2244852" y="323088"/>
                  </a:lnTo>
                </a:path>
                <a:path w="6638290" h="1138554">
                  <a:moveTo>
                    <a:pt x="6622796" y="574548"/>
                  </a:moveTo>
                  <a:lnTo>
                    <a:pt x="4247388" y="574548"/>
                  </a:lnTo>
                </a:path>
                <a:path w="6638290" h="1138554">
                  <a:moveTo>
                    <a:pt x="6264020" y="576072"/>
                  </a:moveTo>
                  <a:lnTo>
                    <a:pt x="5615940" y="0"/>
                  </a:lnTo>
                </a:path>
                <a:path w="6638290" h="1138554">
                  <a:moveTo>
                    <a:pt x="5615178" y="0"/>
                  </a:moveTo>
                  <a:lnTo>
                    <a:pt x="4319016" y="0"/>
                  </a:lnTo>
                </a:path>
                <a:path w="6638290" h="1138554">
                  <a:moveTo>
                    <a:pt x="5974842" y="286512"/>
                  </a:moveTo>
                  <a:lnTo>
                    <a:pt x="4390644" y="286512"/>
                  </a:lnTo>
                </a:path>
                <a:path w="6638290" h="1138554">
                  <a:moveTo>
                    <a:pt x="5831205" y="574548"/>
                  </a:moveTo>
                  <a:lnTo>
                    <a:pt x="5183123" y="1078611"/>
                  </a:lnTo>
                </a:path>
                <a:path w="6638290" h="1138554">
                  <a:moveTo>
                    <a:pt x="5183123" y="1078992"/>
                  </a:moveTo>
                  <a:lnTo>
                    <a:pt x="4319016" y="1078992"/>
                  </a:lnTo>
                </a:path>
                <a:path w="6638290" h="1138554">
                  <a:moveTo>
                    <a:pt x="5529071" y="813816"/>
                  </a:moveTo>
                  <a:lnTo>
                    <a:pt x="4376928" y="813816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15255" y="3925823"/>
              <a:ext cx="1007744" cy="106680"/>
            </a:xfrm>
            <a:custGeom>
              <a:avLst/>
              <a:gdLst/>
              <a:ahLst/>
              <a:cxnLst/>
              <a:rect l="l" t="t" r="r" b="b"/>
              <a:pathLst>
                <a:path w="1007745" h="106679">
                  <a:moveTo>
                    <a:pt x="1007363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1007363" y="106680"/>
                  </a:lnTo>
                  <a:lnTo>
                    <a:pt x="1007363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123178" y="4919598"/>
            <a:ext cx="12484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emplasemen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720846" y="5024629"/>
            <a:ext cx="1957705" cy="123825"/>
          </a:xfrm>
          <a:custGeom>
            <a:avLst/>
            <a:gdLst/>
            <a:ahLst/>
            <a:cxnLst/>
            <a:rect l="l" t="t" r="r" b="b"/>
            <a:pathLst>
              <a:path w="1957704" h="123825">
                <a:moveTo>
                  <a:pt x="123443" y="0"/>
                </a:moveTo>
                <a:lnTo>
                  <a:pt x="0" y="61722"/>
                </a:lnTo>
                <a:lnTo>
                  <a:pt x="123443" y="123444"/>
                </a:lnTo>
                <a:lnTo>
                  <a:pt x="123443" y="82296"/>
                </a:lnTo>
                <a:lnTo>
                  <a:pt x="102870" y="82296"/>
                </a:lnTo>
                <a:lnTo>
                  <a:pt x="102870" y="41148"/>
                </a:lnTo>
                <a:lnTo>
                  <a:pt x="123443" y="41148"/>
                </a:lnTo>
                <a:lnTo>
                  <a:pt x="123443" y="0"/>
                </a:lnTo>
                <a:close/>
              </a:path>
              <a:path w="1957704" h="123825">
                <a:moveTo>
                  <a:pt x="123443" y="41148"/>
                </a:moveTo>
                <a:lnTo>
                  <a:pt x="102870" y="41148"/>
                </a:lnTo>
                <a:lnTo>
                  <a:pt x="102870" y="82296"/>
                </a:lnTo>
                <a:lnTo>
                  <a:pt x="123443" y="82296"/>
                </a:lnTo>
                <a:lnTo>
                  <a:pt x="123443" y="41148"/>
                </a:lnTo>
                <a:close/>
              </a:path>
              <a:path w="1957704" h="123825">
                <a:moveTo>
                  <a:pt x="1957705" y="41148"/>
                </a:moveTo>
                <a:lnTo>
                  <a:pt x="123443" y="41148"/>
                </a:lnTo>
                <a:lnTo>
                  <a:pt x="123443" y="82296"/>
                </a:lnTo>
                <a:lnTo>
                  <a:pt x="1957705" y="82296"/>
                </a:lnTo>
                <a:lnTo>
                  <a:pt x="1957705" y="41148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037838" y="4768722"/>
            <a:ext cx="15189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i="1" dirty="0">
                <a:solidFill>
                  <a:srgbClr val="4F81BC"/>
                </a:solidFill>
                <a:latin typeface="Calibri"/>
                <a:cs typeface="Calibri"/>
              </a:rPr>
              <a:t>Wilayah</a:t>
            </a:r>
            <a:r>
              <a:rPr sz="1400" b="1" i="1" spc="-40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400" b="1" i="1" spc="-5" dirty="0">
                <a:solidFill>
                  <a:srgbClr val="4F81BC"/>
                </a:solidFill>
                <a:latin typeface="Calibri"/>
                <a:cs typeface="Calibri"/>
              </a:rPr>
              <a:t>wesel</a:t>
            </a:r>
            <a:r>
              <a:rPr sz="1400" b="1" i="1" spc="-30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400" b="1" i="1" spc="-5" dirty="0">
                <a:solidFill>
                  <a:srgbClr val="4F81BC"/>
                </a:solidFill>
                <a:latin typeface="Calibri"/>
                <a:cs typeface="Calibri"/>
              </a:rPr>
              <a:t>(ww)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809738" y="5024629"/>
            <a:ext cx="1993900" cy="123825"/>
          </a:xfrm>
          <a:custGeom>
            <a:avLst/>
            <a:gdLst/>
            <a:ahLst/>
            <a:cxnLst/>
            <a:rect l="l" t="t" r="r" b="b"/>
            <a:pathLst>
              <a:path w="1993900" h="123825">
                <a:moveTo>
                  <a:pt x="1870075" y="0"/>
                </a:moveTo>
                <a:lnTo>
                  <a:pt x="1870075" y="123444"/>
                </a:lnTo>
                <a:lnTo>
                  <a:pt x="1952370" y="82296"/>
                </a:lnTo>
                <a:lnTo>
                  <a:pt x="1890648" y="82296"/>
                </a:lnTo>
                <a:lnTo>
                  <a:pt x="1890648" y="41148"/>
                </a:lnTo>
                <a:lnTo>
                  <a:pt x="1952370" y="41148"/>
                </a:lnTo>
                <a:lnTo>
                  <a:pt x="1870075" y="0"/>
                </a:lnTo>
                <a:close/>
              </a:path>
              <a:path w="1993900" h="123825">
                <a:moveTo>
                  <a:pt x="1870075" y="41148"/>
                </a:moveTo>
                <a:lnTo>
                  <a:pt x="0" y="41148"/>
                </a:lnTo>
                <a:lnTo>
                  <a:pt x="0" y="82296"/>
                </a:lnTo>
                <a:lnTo>
                  <a:pt x="1870075" y="82296"/>
                </a:lnTo>
                <a:lnTo>
                  <a:pt x="1870075" y="41148"/>
                </a:lnTo>
                <a:close/>
              </a:path>
              <a:path w="1993900" h="123825">
                <a:moveTo>
                  <a:pt x="1952370" y="41148"/>
                </a:moveTo>
                <a:lnTo>
                  <a:pt x="1890648" y="41148"/>
                </a:lnTo>
                <a:lnTo>
                  <a:pt x="1890648" y="82296"/>
                </a:lnTo>
                <a:lnTo>
                  <a:pt x="1952370" y="82296"/>
                </a:lnTo>
                <a:lnTo>
                  <a:pt x="1993518" y="61722"/>
                </a:lnTo>
                <a:lnTo>
                  <a:pt x="1952370" y="41148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040116" y="4768722"/>
            <a:ext cx="15189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i="1" dirty="0">
                <a:solidFill>
                  <a:srgbClr val="4F81BC"/>
                </a:solidFill>
                <a:latin typeface="Calibri"/>
                <a:cs typeface="Calibri"/>
              </a:rPr>
              <a:t>Wilayah</a:t>
            </a:r>
            <a:r>
              <a:rPr sz="1400" b="1" i="1" spc="-40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400" b="1" i="1" spc="-5" dirty="0">
                <a:solidFill>
                  <a:srgbClr val="4F81BC"/>
                </a:solidFill>
                <a:latin typeface="Calibri"/>
                <a:cs typeface="Calibri"/>
              </a:rPr>
              <a:t>wesel</a:t>
            </a:r>
            <a:r>
              <a:rPr sz="1400" b="1" i="1" spc="-30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400" b="1" i="1" spc="-5" dirty="0">
                <a:solidFill>
                  <a:srgbClr val="4F81BC"/>
                </a:solidFill>
                <a:latin typeface="Calibri"/>
                <a:cs typeface="Calibri"/>
              </a:rPr>
              <a:t>(ww)</a:t>
            </a:r>
            <a:endParaRPr sz="1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5995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90220"/>
            <a:ext cx="3214370" cy="3911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15" dirty="0">
                <a:solidFill>
                  <a:srgbClr val="C00000"/>
                </a:solidFill>
                <a:latin typeface="Calibri"/>
                <a:cs typeface="Calibri"/>
              </a:rPr>
              <a:t>Pola</a:t>
            </a:r>
            <a:r>
              <a:rPr sz="2400" b="1" i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dasar</a:t>
            </a:r>
            <a:r>
              <a:rPr sz="2400" b="1" i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wilayah</a:t>
            </a:r>
            <a:r>
              <a:rPr sz="2400" b="1" i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37255" y="1815846"/>
            <a:ext cx="4896485" cy="949325"/>
          </a:xfrm>
          <a:custGeom>
            <a:avLst/>
            <a:gdLst/>
            <a:ahLst/>
            <a:cxnLst/>
            <a:rect l="l" t="t" r="r" b="b"/>
            <a:pathLst>
              <a:path w="4896484" h="949325">
                <a:moveTo>
                  <a:pt x="0" y="938783"/>
                </a:moveTo>
                <a:lnTo>
                  <a:pt x="4896485" y="948943"/>
                </a:lnTo>
              </a:path>
              <a:path w="4896484" h="949325">
                <a:moveTo>
                  <a:pt x="1380744" y="938911"/>
                </a:moveTo>
                <a:lnTo>
                  <a:pt x="2511806" y="0"/>
                </a:lnTo>
              </a:path>
              <a:path w="4896484" h="949325">
                <a:moveTo>
                  <a:pt x="2511551" y="0"/>
                </a:moveTo>
                <a:lnTo>
                  <a:pt x="4896104" y="0"/>
                </a:lnTo>
              </a:path>
              <a:path w="4896484" h="949325">
                <a:moveTo>
                  <a:pt x="1778508" y="615695"/>
                </a:moveTo>
                <a:lnTo>
                  <a:pt x="4766310" y="615695"/>
                </a:lnTo>
              </a:path>
              <a:path w="4896484" h="949325">
                <a:moveTo>
                  <a:pt x="2135123" y="312419"/>
                </a:moveTo>
                <a:lnTo>
                  <a:pt x="4519676" y="312419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39718" y="3864103"/>
            <a:ext cx="4896485" cy="949325"/>
          </a:xfrm>
          <a:custGeom>
            <a:avLst/>
            <a:gdLst/>
            <a:ahLst/>
            <a:cxnLst/>
            <a:rect l="l" t="t" r="r" b="b"/>
            <a:pathLst>
              <a:path w="4896484" h="949325">
                <a:moveTo>
                  <a:pt x="0" y="938784"/>
                </a:moveTo>
                <a:lnTo>
                  <a:pt x="4896484" y="948944"/>
                </a:lnTo>
              </a:path>
              <a:path w="4896484" h="949325">
                <a:moveTo>
                  <a:pt x="1380744" y="938911"/>
                </a:moveTo>
                <a:lnTo>
                  <a:pt x="2511806" y="0"/>
                </a:lnTo>
              </a:path>
              <a:path w="4896484" h="949325">
                <a:moveTo>
                  <a:pt x="2511552" y="0"/>
                </a:moveTo>
                <a:lnTo>
                  <a:pt x="4896104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367532" y="1141222"/>
            <a:ext cx="6611620" cy="4507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spcBef>
                <a:spcPts val="105"/>
              </a:spcBef>
              <a:buAutoNum type="alphaUcPeriod"/>
              <a:tabLst>
                <a:tab pos="469265" algn="l"/>
                <a:tab pos="469900" algn="l"/>
              </a:tabLst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Ww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lurus,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 satu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wesel</a:t>
            </a:r>
            <a:r>
              <a:rPr sz="20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kiri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lainnya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kanan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15"/>
              </a:spcBef>
              <a:buClr>
                <a:srgbClr val="001F5F"/>
              </a:buClr>
              <a:buFont typeface="Calibri"/>
              <a:buAutoNum type="alphaUcPeriod"/>
            </a:pPr>
            <a:endParaRPr sz="2700">
              <a:latin typeface="Calibri"/>
              <a:cs typeface="Calibri"/>
            </a:endParaRPr>
          </a:p>
          <a:p>
            <a:pPr marR="1697355" algn="ctr"/>
            <a:r>
              <a:rPr sz="1400" b="1" spc="-5" dirty="0">
                <a:latin typeface="Calibri"/>
                <a:cs typeface="Calibri"/>
              </a:rPr>
              <a:t>kanan</a:t>
            </a:r>
            <a:endParaRPr sz="1400">
              <a:latin typeface="Calibri"/>
              <a:cs typeface="Calibri"/>
            </a:endParaRPr>
          </a:p>
          <a:p>
            <a:pPr marR="2361565" algn="ctr">
              <a:spcBef>
                <a:spcPts val="765"/>
              </a:spcBef>
            </a:pPr>
            <a:r>
              <a:rPr sz="1400" b="1" spc="-5" dirty="0">
                <a:latin typeface="Calibri"/>
                <a:cs typeface="Calibri"/>
              </a:rPr>
              <a:t>kanan</a:t>
            </a:r>
            <a:endParaRPr sz="1400">
              <a:latin typeface="Calibri"/>
              <a:cs typeface="Calibri"/>
            </a:endParaRPr>
          </a:p>
          <a:p>
            <a:pPr marR="3134360" algn="ctr">
              <a:spcBef>
                <a:spcPts val="484"/>
              </a:spcBef>
            </a:pPr>
            <a:r>
              <a:rPr sz="1400" b="1" dirty="0">
                <a:latin typeface="Calibri"/>
                <a:cs typeface="Calibri"/>
              </a:rPr>
              <a:t>kiri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 marL="469900" indent="-457200">
              <a:spcBef>
                <a:spcPts val="990"/>
              </a:spcBef>
              <a:buAutoNum type="alphaUcPeriod" startAt="2"/>
              <a:tabLst>
                <a:tab pos="469265" algn="l"/>
                <a:tab pos="469900" algn="l"/>
              </a:tabLst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Ww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lengkung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(semua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wesel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kiri</a:t>
            </a:r>
            <a:r>
              <a:rPr sz="20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atau</a:t>
            </a:r>
            <a:r>
              <a:rPr sz="20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semua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wesel</a:t>
            </a:r>
            <a:r>
              <a:rPr sz="20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kanan)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AutoNum type="alphaUcPeriod" startAt="2"/>
            </a:pPr>
            <a:endParaRPr sz="2000">
              <a:latin typeface="Calibri"/>
              <a:cs typeface="Calibri"/>
            </a:endParaRPr>
          </a:p>
          <a:p>
            <a:pPr marL="1933575" marR="1327150" indent="386080">
              <a:lnSpc>
                <a:spcPct val="144300"/>
              </a:lnSpc>
              <a:spcBef>
                <a:spcPts val="1680"/>
              </a:spcBef>
              <a:tabLst>
                <a:tab pos="5029200" algn="l"/>
                <a:tab pos="5275580" algn="l"/>
              </a:tabLst>
            </a:pPr>
            <a:r>
              <a:rPr sz="1400" b="1" dirty="0">
                <a:latin typeface="Calibri"/>
                <a:cs typeface="Calibri"/>
              </a:rPr>
              <a:t>kiri 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1400" b="1" dirty="0">
                <a:latin typeface="Calibri"/>
                <a:cs typeface="Calibri"/>
              </a:rPr>
              <a:t> kiri 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	</a:t>
            </a:r>
            <a:endParaRPr sz="1400">
              <a:latin typeface="Calibri"/>
              <a:cs typeface="Calibri"/>
            </a:endParaRPr>
          </a:p>
          <a:p>
            <a:pPr marL="1518920">
              <a:spcBef>
                <a:spcPts val="390"/>
              </a:spcBef>
            </a:pPr>
            <a:r>
              <a:rPr sz="1400" b="1" dirty="0">
                <a:latin typeface="Calibri"/>
                <a:cs typeface="Calibri"/>
              </a:rPr>
              <a:t>kiri</a:t>
            </a:r>
            <a:endParaRPr sz="1400"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1900">
              <a:latin typeface="Calibri"/>
              <a:cs typeface="Calibri"/>
            </a:endParaRPr>
          </a:p>
          <a:p>
            <a:pPr marL="469900" indent="-457200">
              <a:buAutoNum type="alphaUcPeriod" startAt="3"/>
              <a:tabLst>
                <a:tab pos="469265" algn="l"/>
                <a:tab pos="469900" algn="l"/>
              </a:tabLst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Ww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komnbinasi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 wesel kiri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wesel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kanan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hampir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sama</a:t>
            </a:r>
            <a:endParaRPr sz="2000">
              <a:latin typeface="Calibri"/>
              <a:cs typeface="Calibri"/>
            </a:endParaRPr>
          </a:p>
          <a:p>
            <a:pPr marL="469900"/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jumlahnya)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2912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90220"/>
            <a:ext cx="3455670" cy="3911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20" dirty="0">
                <a:solidFill>
                  <a:srgbClr val="C00000"/>
                </a:solidFill>
                <a:latin typeface="Calibri"/>
                <a:cs typeface="Calibri"/>
              </a:rPr>
              <a:t>Skema</a:t>
            </a:r>
            <a:r>
              <a:rPr sz="2400" b="1" i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C00000"/>
                </a:solidFill>
                <a:latin typeface="Calibri"/>
                <a:cs typeface="Calibri"/>
              </a:rPr>
              <a:t>bentuk</a:t>
            </a:r>
            <a:r>
              <a:rPr sz="2400" b="1" i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C00000"/>
                </a:solidFill>
                <a:latin typeface="Calibri"/>
                <a:cs typeface="Calibri"/>
              </a:rPr>
              <a:t>global</a:t>
            </a:r>
            <a:r>
              <a:rPr sz="2400" b="1" i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67532" y="1141222"/>
            <a:ext cx="24218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69265" algn="l"/>
              </a:tabLst>
            </a:pP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A.	</a:t>
            </a:r>
            <a:r>
              <a:rPr sz="2000" b="1" spc="-20" dirty="0">
                <a:solidFill>
                  <a:srgbClr val="C00000"/>
                </a:solidFill>
                <a:latin typeface="Calibri"/>
                <a:cs typeface="Calibri"/>
              </a:rPr>
              <a:t>Trapesium</a:t>
            </a:r>
            <a:r>
              <a:rPr sz="20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tunggal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67532" y="2503171"/>
            <a:ext cx="22745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69265" algn="l"/>
              </a:tabLst>
            </a:pP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B.	</a:t>
            </a:r>
            <a:r>
              <a:rPr sz="2000" b="1" spc="-20" dirty="0">
                <a:solidFill>
                  <a:srgbClr val="C00000"/>
                </a:solidFill>
                <a:latin typeface="Calibri"/>
                <a:cs typeface="Calibri"/>
              </a:rPr>
              <a:t>Trapesium</a:t>
            </a:r>
            <a:r>
              <a:rPr sz="20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ganda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97757" y="3811346"/>
            <a:ext cx="211836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69265" algn="l"/>
              </a:tabLst>
            </a:pP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C.	</a:t>
            </a:r>
            <a:r>
              <a:rPr sz="2000" b="1" spc="-15" dirty="0">
                <a:solidFill>
                  <a:srgbClr val="C00000"/>
                </a:solidFill>
                <a:latin typeface="Calibri"/>
                <a:cs typeface="Calibri"/>
              </a:rPr>
              <a:t>Jajaran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 genjang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279649" y="1647445"/>
            <a:ext cx="6906895" cy="615315"/>
            <a:chOff x="1755648" y="1647444"/>
            <a:chExt cx="6906895" cy="615315"/>
          </a:xfrm>
        </p:grpSpPr>
        <p:sp>
          <p:nvSpPr>
            <p:cNvPr id="10" name="object 10"/>
            <p:cNvSpPr/>
            <p:nvPr/>
          </p:nvSpPr>
          <p:spPr>
            <a:xfrm>
              <a:off x="1765554" y="1678686"/>
              <a:ext cx="3412490" cy="574040"/>
            </a:xfrm>
            <a:custGeom>
              <a:avLst/>
              <a:gdLst/>
              <a:ahLst/>
              <a:cxnLst/>
              <a:rect l="l" t="t" r="r" b="b"/>
              <a:pathLst>
                <a:path w="3412490" h="574039">
                  <a:moveTo>
                    <a:pt x="0" y="566927"/>
                  </a:moveTo>
                  <a:lnTo>
                    <a:pt x="3412362" y="573786"/>
                  </a:lnTo>
                </a:path>
                <a:path w="3412490" h="574039">
                  <a:moveTo>
                    <a:pt x="332231" y="568325"/>
                  </a:moveTo>
                  <a:lnTo>
                    <a:pt x="1037082" y="0"/>
                  </a:lnTo>
                </a:path>
                <a:path w="3412490" h="574039">
                  <a:moveTo>
                    <a:pt x="1037844" y="762"/>
                  </a:moveTo>
                  <a:lnTo>
                    <a:pt x="2396744" y="0"/>
                  </a:lnTo>
                </a:path>
                <a:path w="3412490" h="574039">
                  <a:moveTo>
                    <a:pt x="2397251" y="0"/>
                  </a:moveTo>
                  <a:lnTo>
                    <a:pt x="2983865" y="56299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99410" y="2013966"/>
              <a:ext cx="1167765" cy="218440"/>
            </a:xfrm>
            <a:custGeom>
              <a:avLst/>
              <a:gdLst/>
              <a:ahLst/>
              <a:cxnLst/>
              <a:rect l="l" t="t" r="r" b="b"/>
              <a:pathLst>
                <a:path w="1167764" h="218439">
                  <a:moveTo>
                    <a:pt x="1167384" y="0"/>
                  </a:moveTo>
                  <a:lnTo>
                    <a:pt x="0" y="0"/>
                  </a:lnTo>
                  <a:lnTo>
                    <a:pt x="0" y="217932"/>
                  </a:lnTo>
                  <a:lnTo>
                    <a:pt x="1167384" y="217932"/>
                  </a:lnTo>
                  <a:lnTo>
                    <a:pt x="116738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99410" y="2013966"/>
              <a:ext cx="1167765" cy="218440"/>
            </a:xfrm>
            <a:custGeom>
              <a:avLst/>
              <a:gdLst/>
              <a:ahLst/>
              <a:cxnLst/>
              <a:rect l="l" t="t" r="r" b="b"/>
              <a:pathLst>
                <a:path w="1167764" h="218439">
                  <a:moveTo>
                    <a:pt x="0" y="217932"/>
                  </a:moveTo>
                  <a:lnTo>
                    <a:pt x="1167384" y="217932"/>
                  </a:lnTo>
                  <a:lnTo>
                    <a:pt x="1167384" y="0"/>
                  </a:lnTo>
                  <a:lnTo>
                    <a:pt x="0" y="0"/>
                  </a:lnTo>
                  <a:lnTo>
                    <a:pt x="0" y="21793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67300" y="1654683"/>
              <a:ext cx="3595370" cy="13335"/>
            </a:xfrm>
            <a:custGeom>
              <a:avLst/>
              <a:gdLst/>
              <a:ahLst/>
              <a:cxnLst/>
              <a:rect l="l" t="t" r="r" b="b"/>
              <a:pathLst>
                <a:path w="3595370" h="13335">
                  <a:moveTo>
                    <a:pt x="0" y="12953"/>
                  </a:moveTo>
                  <a:lnTo>
                    <a:pt x="3595242" y="12953"/>
                  </a:lnTo>
                </a:path>
                <a:path w="3595370" h="13335">
                  <a:moveTo>
                    <a:pt x="0" y="0"/>
                  </a:moveTo>
                  <a:lnTo>
                    <a:pt x="359524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26786" y="1657350"/>
              <a:ext cx="2778125" cy="508634"/>
            </a:xfrm>
            <a:custGeom>
              <a:avLst/>
              <a:gdLst/>
              <a:ahLst/>
              <a:cxnLst/>
              <a:rect l="l" t="t" r="r" b="b"/>
              <a:pathLst>
                <a:path w="2778125" h="508635">
                  <a:moveTo>
                    <a:pt x="2777616" y="0"/>
                  </a:moveTo>
                  <a:lnTo>
                    <a:pt x="2039112" y="506602"/>
                  </a:lnTo>
                </a:path>
                <a:path w="2778125" h="508635">
                  <a:moveTo>
                    <a:pt x="2037968" y="507491"/>
                  </a:moveTo>
                  <a:lnTo>
                    <a:pt x="614172" y="508253"/>
                  </a:lnTo>
                </a:path>
                <a:path w="2778125" h="508635">
                  <a:moveTo>
                    <a:pt x="614679" y="508000"/>
                  </a:moveTo>
                  <a:lnTo>
                    <a:pt x="0" y="6096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253733" y="1666494"/>
              <a:ext cx="1222375" cy="193675"/>
            </a:xfrm>
            <a:custGeom>
              <a:avLst/>
              <a:gdLst/>
              <a:ahLst/>
              <a:cxnLst/>
              <a:rect l="l" t="t" r="r" b="b"/>
              <a:pathLst>
                <a:path w="1222375" h="193675">
                  <a:moveTo>
                    <a:pt x="1222247" y="0"/>
                  </a:moveTo>
                  <a:lnTo>
                    <a:pt x="0" y="0"/>
                  </a:lnTo>
                  <a:lnTo>
                    <a:pt x="0" y="193548"/>
                  </a:lnTo>
                  <a:lnTo>
                    <a:pt x="1222247" y="193548"/>
                  </a:lnTo>
                  <a:lnTo>
                    <a:pt x="122224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253733" y="1666494"/>
              <a:ext cx="1222375" cy="193675"/>
            </a:xfrm>
            <a:custGeom>
              <a:avLst/>
              <a:gdLst/>
              <a:ahLst/>
              <a:cxnLst/>
              <a:rect l="l" t="t" r="r" b="b"/>
              <a:pathLst>
                <a:path w="1222375" h="193675">
                  <a:moveTo>
                    <a:pt x="0" y="193548"/>
                  </a:moveTo>
                  <a:lnTo>
                    <a:pt x="1222247" y="193548"/>
                  </a:lnTo>
                  <a:lnTo>
                    <a:pt x="1222247" y="0"/>
                  </a:lnTo>
                  <a:lnTo>
                    <a:pt x="0" y="0"/>
                  </a:lnTo>
                  <a:lnTo>
                    <a:pt x="0" y="19354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5805678" y="2622805"/>
            <a:ext cx="3881120" cy="1089025"/>
            <a:chOff x="4281678" y="2622804"/>
            <a:chExt cx="3881120" cy="1089025"/>
          </a:xfrm>
        </p:grpSpPr>
        <p:sp>
          <p:nvSpPr>
            <p:cNvPr id="18" name="object 18"/>
            <p:cNvSpPr/>
            <p:nvPr/>
          </p:nvSpPr>
          <p:spPr>
            <a:xfrm>
              <a:off x="4281678" y="2632710"/>
              <a:ext cx="3881120" cy="576580"/>
            </a:xfrm>
            <a:custGeom>
              <a:avLst/>
              <a:gdLst/>
              <a:ahLst/>
              <a:cxnLst/>
              <a:rect l="l" t="t" r="r" b="b"/>
              <a:pathLst>
                <a:path w="3881120" h="576580">
                  <a:moveTo>
                    <a:pt x="0" y="576072"/>
                  </a:moveTo>
                  <a:lnTo>
                    <a:pt x="3880612" y="576072"/>
                  </a:lnTo>
                </a:path>
                <a:path w="3881120" h="576580">
                  <a:moveTo>
                    <a:pt x="801624" y="569849"/>
                  </a:moveTo>
                  <a:lnTo>
                    <a:pt x="1506474" y="1524"/>
                  </a:lnTo>
                </a:path>
                <a:path w="3881120" h="576580">
                  <a:moveTo>
                    <a:pt x="1505712" y="762"/>
                  </a:moveTo>
                  <a:lnTo>
                    <a:pt x="2864612" y="0"/>
                  </a:lnTo>
                </a:path>
                <a:path w="3881120" h="576580">
                  <a:moveTo>
                    <a:pt x="2865120" y="0"/>
                  </a:moveTo>
                  <a:lnTo>
                    <a:pt x="3451732" y="56299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801106" y="2969514"/>
              <a:ext cx="1165860" cy="218440"/>
            </a:xfrm>
            <a:custGeom>
              <a:avLst/>
              <a:gdLst/>
              <a:ahLst/>
              <a:cxnLst/>
              <a:rect l="l" t="t" r="r" b="b"/>
              <a:pathLst>
                <a:path w="1165859" h="218439">
                  <a:moveTo>
                    <a:pt x="1165859" y="0"/>
                  </a:moveTo>
                  <a:lnTo>
                    <a:pt x="0" y="0"/>
                  </a:lnTo>
                  <a:lnTo>
                    <a:pt x="0" y="217932"/>
                  </a:lnTo>
                  <a:lnTo>
                    <a:pt x="1165859" y="217932"/>
                  </a:lnTo>
                  <a:lnTo>
                    <a:pt x="116585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01106" y="2969514"/>
              <a:ext cx="1165860" cy="218440"/>
            </a:xfrm>
            <a:custGeom>
              <a:avLst/>
              <a:gdLst/>
              <a:ahLst/>
              <a:cxnLst/>
              <a:rect l="l" t="t" r="r" b="b"/>
              <a:pathLst>
                <a:path w="1165859" h="218439">
                  <a:moveTo>
                    <a:pt x="0" y="217932"/>
                  </a:moveTo>
                  <a:lnTo>
                    <a:pt x="1165859" y="217932"/>
                  </a:lnTo>
                  <a:lnTo>
                    <a:pt x="1165859" y="0"/>
                  </a:lnTo>
                  <a:lnTo>
                    <a:pt x="0" y="0"/>
                  </a:lnTo>
                  <a:lnTo>
                    <a:pt x="0" y="217932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661154" y="3193542"/>
              <a:ext cx="2778125" cy="508634"/>
            </a:xfrm>
            <a:custGeom>
              <a:avLst/>
              <a:gdLst/>
              <a:ahLst/>
              <a:cxnLst/>
              <a:rect l="l" t="t" r="r" b="b"/>
              <a:pathLst>
                <a:path w="2778125" h="508635">
                  <a:moveTo>
                    <a:pt x="2777617" y="0"/>
                  </a:moveTo>
                  <a:lnTo>
                    <a:pt x="2039112" y="506603"/>
                  </a:lnTo>
                </a:path>
                <a:path w="2778125" h="508635">
                  <a:moveTo>
                    <a:pt x="2039493" y="507492"/>
                  </a:moveTo>
                  <a:lnTo>
                    <a:pt x="615696" y="508254"/>
                  </a:lnTo>
                </a:path>
                <a:path w="2778125" h="508635">
                  <a:moveTo>
                    <a:pt x="614680" y="508000"/>
                  </a:moveTo>
                  <a:lnTo>
                    <a:pt x="0" y="6096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6273547" y="4143755"/>
            <a:ext cx="4295775" cy="595630"/>
            <a:chOff x="4749546" y="4143755"/>
            <a:chExt cx="4295775" cy="595630"/>
          </a:xfrm>
        </p:grpSpPr>
        <p:sp>
          <p:nvSpPr>
            <p:cNvPr id="23" name="object 23"/>
            <p:cNvSpPr/>
            <p:nvPr/>
          </p:nvSpPr>
          <p:spPr>
            <a:xfrm>
              <a:off x="4749546" y="4153661"/>
              <a:ext cx="4295775" cy="574675"/>
            </a:xfrm>
            <a:custGeom>
              <a:avLst/>
              <a:gdLst/>
              <a:ahLst/>
              <a:cxnLst/>
              <a:rect l="l" t="t" r="r" b="b"/>
              <a:pathLst>
                <a:path w="4295775" h="574675">
                  <a:moveTo>
                    <a:pt x="1051559" y="574548"/>
                  </a:moveTo>
                  <a:lnTo>
                    <a:pt x="4295775" y="574548"/>
                  </a:lnTo>
                </a:path>
                <a:path w="4295775" h="574675">
                  <a:moveTo>
                    <a:pt x="0" y="0"/>
                  </a:moveTo>
                  <a:lnTo>
                    <a:pt x="3280918" y="0"/>
                  </a:lnTo>
                </a:path>
                <a:path w="4295775" h="574675">
                  <a:moveTo>
                    <a:pt x="3279648" y="0"/>
                  </a:moveTo>
                  <a:lnTo>
                    <a:pt x="3866260" y="56299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79642" y="4315205"/>
              <a:ext cx="1167765" cy="218440"/>
            </a:xfrm>
            <a:custGeom>
              <a:avLst/>
              <a:gdLst/>
              <a:ahLst/>
              <a:cxnLst/>
              <a:rect l="l" t="t" r="r" b="b"/>
              <a:pathLst>
                <a:path w="1167765" h="218439">
                  <a:moveTo>
                    <a:pt x="1167384" y="0"/>
                  </a:moveTo>
                  <a:lnTo>
                    <a:pt x="0" y="0"/>
                  </a:lnTo>
                  <a:lnTo>
                    <a:pt x="0" y="217932"/>
                  </a:lnTo>
                  <a:lnTo>
                    <a:pt x="1167384" y="217932"/>
                  </a:lnTo>
                  <a:lnTo>
                    <a:pt x="116738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79642" y="4315205"/>
              <a:ext cx="1167765" cy="218440"/>
            </a:xfrm>
            <a:custGeom>
              <a:avLst/>
              <a:gdLst/>
              <a:ahLst/>
              <a:cxnLst/>
              <a:rect l="l" t="t" r="r" b="b"/>
              <a:pathLst>
                <a:path w="1167765" h="218439">
                  <a:moveTo>
                    <a:pt x="0" y="217932"/>
                  </a:moveTo>
                  <a:lnTo>
                    <a:pt x="1167384" y="217932"/>
                  </a:lnTo>
                  <a:lnTo>
                    <a:pt x="1167384" y="0"/>
                  </a:lnTo>
                  <a:lnTo>
                    <a:pt x="0" y="0"/>
                  </a:lnTo>
                  <a:lnTo>
                    <a:pt x="0" y="21793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65598" y="4153661"/>
              <a:ext cx="636905" cy="575310"/>
            </a:xfrm>
            <a:custGeom>
              <a:avLst/>
              <a:gdLst/>
              <a:ahLst/>
              <a:cxnLst/>
              <a:rect l="l" t="t" r="r" b="b"/>
              <a:pathLst>
                <a:path w="636904" h="575310">
                  <a:moveTo>
                    <a:pt x="636397" y="575310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397758" y="4933951"/>
            <a:ext cx="21329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D.	Kipas</a:t>
            </a:r>
            <a:r>
              <a:rPr sz="20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C00000"/>
                </a:solidFill>
                <a:latin typeface="Calibri"/>
                <a:cs typeface="Calibri"/>
              </a:rPr>
              <a:t>atau</a:t>
            </a:r>
            <a:r>
              <a:rPr sz="20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sapu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303008" y="5356859"/>
            <a:ext cx="1193800" cy="243840"/>
            <a:chOff x="5779008" y="5356859"/>
            <a:chExt cx="1193800" cy="243840"/>
          </a:xfrm>
        </p:grpSpPr>
        <p:sp>
          <p:nvSpPr>
            <p:cNvPr id="29" name="object 29"/>
            <p:cNvSpPr/>
            <p:nvPr/>
          </p:nvSpPr>
          <p:spPr>
            <a:xfrm>
              <a:off x="5791962" y="5369813"/>
              <a:ext cx="1167765" cy="218440"/>
            </a:xfrm>
            <a:custGeom>
              <a:avLst/>
              <a:gdLst/>
              <a:ahLst/>
              <a:cxnLst/>
              <a:rect l="l" t="t" r="r" b="b"/>
              <a:pathLst>
                <a:path w="1167765" h="218439">
                  <a:moveTo>
                    <a:pt x="1167384" y="0"/>
                  </a:moveTo>
                  <a:lnTo>
                    <a:pt x="0" y="0"/>
                  </a:lnTo>
                  <a:lnTo>
                    <a:pt x="0" y="217932"/>
                  </a:lnTo>
                  <a:lnTo>
                    <a:pt x="1167384" y="217932"/>
                  </a:lnTo>
                  <a:lnTo>
                    <a:pt x="116738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791962" y="5369813"/>
              <a:ext cx="1167765" cy="218440"/>
            </a:xfrm>
            <a:custGeom>
              <a:avLst/>
              <a:gdLst/>
              <a:ahLst/>
              <a:cxnLst/>
              <a:rect l="l" t="t" r="r" b="b"/>
              <a:pathLst>
                <a:path w="1167765" h="218439">
                  <a:moveTo>
                    <a:pt x="0" y="217932"/>
                  </a:moveTo>
                  <a:lnTo>
                    <a:pt x="1167384" y="217932"/>
                  </a:lnTo>
                  <a:lnTo>
                    <a:pt x="1167384" y="0"/>
                  </a:lnTo>
                  <a:lnTo>
                    <a:pt x="0" y="0"/>
                  </a:lnTo>
                  <a:lnTo>
                    <a:pt x="0" y="21793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6169914" y="5156453"/>
            <a:ext cx="4108450" cy="701040"/>
          </a:xfrm>
          <a:custGeom>
            <a:avLst/>
            <a:gdLst/>
            <a:ahLst/>
            <a:cxnLst/>
            <a:rect l="l" t="t" r="r" b="b"/>
            <a:pathLst>
              <a:path w="4108450" h="701039">
                <a:moveTo>
                  <a:pt x="851915" y="693420"/>
                </a:moveTo>
                <a:lnTo>
                  <a:pt x="4096131" y="693420"/>
                </a:lnTo>
              </a:path>
              <a:path w="4108450" h="701039">
                <a:moveTo>
                  <a:pt x="0" y="321564"/>
                </a:moveTo>
                <a:lnTo>
                  <a:pt x="282066" y="321564"/>
                </a:lnTo>
              </a:path>
              <a:path w="4108450" h="701039">
                <a:moveTo>
                  <a:pt x="865124" y="700506"/>
                </a:moveTo>
                <a:lnTo>
                  <a:pt x="281939" y="321564"/>
                </a:lnTo>
              </a:path>
              <a:path w="4108450" h="701039">
                <a:moveTo>
                  <a:pt x="297180" y="324485"/>
                </a:moveTo>
                <a:lnTo>
                  <a:pt x="863981" y="0"/>
                </a:lnTo>
              </a:path>
              <a:path w="4108450" h="701039">
                <a:moveTo>
                  <a:pt x="864108" y="0"/>
                </a:moveTo>
                <a:lnTo>
                  <a:pt x="4108322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4370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8160" y="408457"/>
              <a:ext cx="2097024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5" dirty="0">
                <a:latin typeface="Calibri"/>
                <a:cs typeface="Calibri"/>
              </a:rPr>
              <a:t>JENIS</a:t>
            </a:r>
            <a:r>
              <a:rPr sz="2400" b="1" i="1" spc="-4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67533" y="1138173"/>
            <a:ext cx="1867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Wingdings"/>
              <a:buChar char=""/>
              <a:tabLst>
                <a:tab pos="355600" algn="l"/>
              </a:tabLst>
            </a:pP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r>
              <a:rPr sz="2400" b="1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biasa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25375" y="2141221"/>
            <a:ext cx="7243558" cy="15041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303015" y="3757930"/>
            <a:ext cx="16706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Wesel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biasa</a:t>
            </a:r>
            <a:r>
              <a:rPr sz="2000" b="1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kiri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59954" y="3785362"/>
            <a:ext cx="197738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Wesel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biasa</a:t>
            </a:r>
            <a:r>
              <a:rPr sz="2000" b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kanan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7537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5" dirty="0">
                <a:latin typeface="Calibri"/>
                <a:cs typeface="Calibri"/>
              </a:rPr>
              <a:t>JENIS</a:t>
            </a:r>
            <a:r>
              <a:rPr sz="2400" b="1" i="1" spc="-4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67532" y="1138173"/>
            <a:ext cx="3214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Wingdings"/>
              <a:buChar char=""/>
              <a:tabLst>
                <a:tab pos="355600" algn="l"/>
              </a:tabLst>
            </a:pP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r>
              <a:rPr sz="24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dalam</a:t>
            </a:r>
            <a:r>
              <a:rPr sz="24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lengkung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4634" y="3066034"/>
            <a:ext cx="24466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Wesel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searah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lengkung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80452" y="2758187"/>
            <a:ext cx="25044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Wesel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berlawanan</a:t>
            </a:r>
            <a:r>
              <a:rPr sz="2000" b="1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arah </a:t>
            </a:r>
            <a:r>
              <a:rPr sz="2000" b="1" spc="-4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lengkung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57727" y="4158489"/>
            <a:ext cx="15665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Wesel</a:t>
            </a:r>
            <a:r>
              <a:rPr sz="2000" b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simetris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4255" y="4541520"/>
            <a:ext cx="4104132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01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67533" y="258903"/>
            <a:ext cx="23641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Wingdings"/>
              <a:buChar char=""/>
              <a:tabLst>
                <a:tab pos="355600" algn="l"/>
              </a:tabLst>
            </a:pP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r>
              <a:rPr sz="24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tiga</a:t>
            </a:r>
            <a:r>
              <a:rPr sz="24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jalan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520440" y="836675"/>
            <a:ext cx="6931659" cy="5294630"/>
            <a:chOff x="1996439" y="836675"/>
            <a:chExt cx="6931659" cy="52946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6120" y="3408123"/>
              <a:ext cx="6180201" cy="272276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6439" y="836675"/>
              <a:ext cx="6931152" cy="25862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7182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67533" y="258903"/>
            <a:ext cx="20478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Wingdings"/>
              <a:buChar char=""/>
              <a:tabLst>
                <a:tab pos="355600" algn="l"/>
              </a:tabLst>
            </a:pP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r>
              <a:rPr sz="24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Inggris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2080" y="1388351"/>
            <a:ext cx="7057029" cy="379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44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97351" y="408457"/>
              <a:ext cx="4358640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073146" y="47701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algn="ctr">
              <a:spcBef>
                <a:spcPts val="204"/>
              </a:spcBef>
            </a:pPr>
            <a:r>
              <a:rPr sz="2400" b="1" i="1" spc="-5" dirty="0">
                <a:latin typeface="Calibri"/>
                <a:cs typeface="Calibri"/>
              </a:rPr>
              <a:t>SUSUNAN</a:t>
            </a:r>
            <a:r>
              <a:rPr sz="2400" b="1" i="1" spc="-55" dirty="0">
                <a:latin typeface="Calibri"/>
                <a:cs typeface="Calibri"/>
              </a:rPr>
              <a:t> </a:t>
            </a:r>
            <a:r>
              <a:rPr sz="2400" b="1" i="1" spc="-20" dirty="0">
                <a:latin typeface="Calibri"/>
                <a:cs typeface="Calibri"/>
              </a:rPr>
              <a:t>KONSTRUKSI</a:t>
            </a:r>
            <a:r>
              <a:rPr sz="2400" b="1" i="1" spc="-5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203449" y="1328927"/>
            <a:ext cx="7082155" cy="835660"/>
            <a:chOff x="1679448" y="1328927"/>
            <a:chExt cx="7082155" cy="835660"/>
          </a:xfrm>
        </p:grpSpPr>
        <p:sp>
          <p:nvSpPr>
            <p:cNvPr id="8" name="object 8"/>
            <p:cNvSpPr/>
            <p:nvPr/>
          </p:nvSpPr>
          <p:spPr>
            <a:xfrm>
              <a:off x="1692402" y="1341881"/>
              <a:ext cx="7056120" cy="809625"/>
            </a:xfrm>
            <a:custGeom>
              <a:avLst/>
              <a:gdLst/>
              <a:ahLst/>
              <a:cxnLst/>
              <a:rect l="l" t="t" r="r" b="b"/>
              <a:pathLst>
                <a:path w="7056120" h="809625">
                  <a:moveTo>
                    <a:pt x="6921246" y="0"/>
                  </a:moveTo>
                  <a:lnTo>
                    <a:pt x="134874" y="0"/>
                  </a:lnTo>
                  <a:lnTo>
                    <a:pt x="92220" y="6870"/>
                  </a:lnTo>
                  <a:lnTo>
                    <a:pt x="55193" y="26005"/>
                  </a:lnTo>
                  <a:lnTo>
                    <a:pt x="26005" y="55193"/>
                  </a:lnTo>
                  <a:lnTo>
                    <a:pt x="6870" y="92220"/>
                  </a:lnTo>
                  <a:lnTo>
                    <a:pt x="0" y="134873"/>
                  </a:lnTo>
                  <a:lnTo>
                    <a:pt x="0" y="674369"/>
                  </a:lnTo>
                  <a:lnTo>
                    <a:pt x="6870" y="717023"/>
                  </a:lnTo>
                  <a:lnTo>
                    <a:pt x="26005" y="754050"/>
                  </a:lnTo>
                  <a:lnTo>
                    <a:pt x="55193" y="783238"/>
                  </a:lnTo>
                  <a:lnTo>
                    <a:pt x="92220" y="802373"/>
                  </a:lnTo>
                  <a:lnTo>
                    <a:pt x="134874" y="809243"/>
                  </a:lnTo>
                  <a:lnTo>
                    <a:pt x="6921246" y="809243"/>
                  </a:lnTo>
                  <a:lnTo>
                    <a:pt x="6963899" y="802373"/>
                  </a:lnTo>
                  <a:lnTo>
                    <a:pt x="7000926" y="783238"/>
                  </a:lnTo>
                  <a:lnTo>
                    <a:pt x="7030114" y="754050"/>
                  </a:lnTo>
                  <a:lnTo>
                    <a:pt x="7049249" y="717023"/>
                  </a:lnTo>
                  <a:lnTo>
                    <a:pt x="7056120" y="674369"/>
                  </a:lnTo>
                  <a:lnTo>
                    <a:pt x="7056120" y="134873"/>
                  </a:lnTo>
                  <a:lnTo>
                    <a:pt x="7049249" y="92220"/>
                  </a:lnTo>
                  <a:lnTo>
                    <a:pt x="7030114" y="55193"/>
                  </a:lnTo>
                  <a:lnTo>
                    <a:pt x="7000926" y="26005"/>
                  </a:lnTo>
                  <a:lnTo>
                    <a:pt x="6963899" y="6870"/>
                  </a:lnTo>
                  <a:lnTo>
                    <a:pt x="6921246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92402" y="1341881"/>
              <a:ext cx="7056120" cy="809625"/>
            </a:xfrm>
            <a:custGeom>
              <a:avLst/>
              <a:gdLst/>
              <a:ahLst/>
              <a:cxnLst/>
              <a:rect l="l" t="t" r="r" b="b"/>
              <a:pathLst>
                <a:path w="7056120" h="809625">
                  <a:moveTo>
                    <a:pt x="0" y="134873"/>
                  </a:moveTo>
                  <a:lnTo>
                    <a:pt x="6870" y="92220"/>
                  </a:lnTo>
                  <a:lnTo>
                    <a:pt x="26005" y="55193"/>
                  </a:lnTo>
                  <a:lnTo>
                    <a:pt x="55193" y="26005"/>
                  </a:lnTo>
                  <a:lnTo>
                    <a:pt x="92220" y="6870"/>
                  </a:lnTo>
                  <a:lnTo>
                    <a:pt x="134874" y="0"/>
                  </a:lnTo>
                  <a:lnTo>
                    <a:pt x="6921246" y="0"/>
                  </a:lnTo>
                  <a:lnTo>
                    <a:pt x="6963899" y="6870"/>
                  </a:lnTo>
                  <a:lnTo>
                    <a:pt x="7000926" y="26005"/>
                  </a:lnTo>
                  <a:lnTo>
                    <a:pt x="7030114" y="55193"/>
                  </a:lnTo>
                  <a:lnTo>
                    <a:pt x="7049249" y="92220"/>
                  </a:lnTo>
                  <a:lnTo>
                    <a:pt x="7056120" y="134873"/>
                  </a:lnTo>
                  <a:lnTo>
                    <a:pt x="7056120" y="674369"/>
                  </a:lnTo>
                  <a:lnTo>
                    <a:pt x="7049249" y="717023"/>
                  </a:lnTo>
                  <a:lnTo>
                    <a:pt x="7030114" y="754050"/>
                  </a:lnTo>
                  <a:lnTo>
                    <a:pt x="7000926" y="783238"/>
                  </a:lnTo>
                  <a:lnTo>
                    <a:pt x="6963899" y="802373"/>
                  </a:lnTo>
                  <a:lnTo>
                    <a:pt x="6921246" y="809243"/>
                  </a:lnTo>
                  <a:lnTo>
                    <a:pt x="134874" y="809243"/>
                  </a:lnTo>
                  <a:lnTo>
                    <a:pt x="92220" y="802373"/>
                  </a:lnTo>
                  <a:lnTo>
                    <a:pt x="55193" y="783238"/>
                  </a:lnTo>
                  <a:lnTo>
                    <a:pt x="26005" y="754050"/>
                  </a:lnTo>
                  <a:lnTo>
                    <a:pt x="6870" y="717023"/>
                  </a:lnTo>
                  <a:lnTo>
                    <a:pt x="0" y="674369"/>
                  </a:lnTo>
                  <a:lnTo>
                    <a:pt x="0" y="134873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349499" y="1478356"/>
            <a:ext cx="200723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Bagian</a:t>
            </a:r>
            <a:r>
              <a:rPr sz="2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FFFFFF"/>
                </a:solidFill>
                <a:latin typeface="Calibri"/>
                <a:cs typeface="Calibri"/>
              </a:rPr>
              <a:t>pokok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203449" y="4309871"/>
            <a:ext cx="7082155" cy="774700"/>
            <a:chOff x="1679448" y="4309871"/>
            <a:chExt cx="7082155" cy="774700"/>
          </a:xfrm>
        </p:grpSpPr>
        <p:sp>
          <p:nvSpPr>
            <p:cNvPr id="12" name="object 12"/>
            <p:cNvSpPr/>
            <p:nvPr/>
          </p:nvSpPr>
          <p:spPr>
            <a:xfrm>
              <a:off x="1692402" y="4322825"/>
              <a:ext cx="7056120" cy="748665"/>
            </a:xfrm>
            <a:custGeom>
              <a:avLst/>
              <a:gdLst/>
              <a:ahLst/>
              <a:cxnLst/>
              <a:rect l="l" t="t" r="r" b="b"/>
              <a:pathLst>
                <a:path w="7056120" h="748664">
                  <a:moveTo>
                    <a:pt x="6931406" y="0"/>
                  </a:moveTo>
                  <a:lnTo>
                    <a:pt x="124714" y="0"/>
                  </a:lnTo>
                  <a:lnTo>
                    <a:pt x="76188" y="9806"/>
                  </a:lnTo>
                  <a:lnTo>
                    <a:pt x="36544" y="36544"/>
                  </a:lnTo>
                  <a:lnTo>
                    <a:pt x="9806" y="76188"/>
                  </a:lnTo>
                  <a:lnTo>
                    <a:pt x="0" y="124713"/>
                  </a:lnTo>
                  <a:lnTo>
                    <a:pt x="0" y="623569"/>
                  </a:lnTo>
                  <a:lnTo>
                    <a:pt x="9806" y="672095"/>
                  </a:lnTo>
                  <a:lnTo>
                    <a:pt x="36544" y="711739"/>
                  </a:lnTo>
                  <a:lnTo>
                    <a:pt x="76188" y="738477"/>
                  </a:lnTo>
                  <a:lnTo>
                    <a:pt x="124714" y="748284"/>
                  </a:lnTo>
                  <a:lnTo>
                    <a:pt x="6931406" y="748284"/>
                  </a:lnTo>
                  <a:lnTo>
                    <a:pt x="6979931" y="738477"/>
                  </a:lnTo>
                  <a:lnTo>
                    <a:pt x="7019575" y="711739"/>
                  </a:lnTo>
                  <a:lnTo>
                    <a:pt x="7046313" y="672095"/>
                  </a:lnTo>
                  <a:lnTo>
                    <a:pt x="7056120" y="623569"/>
                  </a:lnTo>
                  <a:lnTo>
                    <a:pt x="7056120" y="124713"/>
                  </a:lnTo>
                  <a:lnTo>
                    <a:pt x="7046313" y="76188"/>
                  </a:lnTo>
                  <a:lnTo>
                    <a:pt x="7019575" y="36544"/>
                  </a:lnTo>
                  <a:lnTo>
                    <a:pt x="6979931" y="9806"/>
                  </a:lnTo>
                  <a:lnTo>
                    <a:pt x="6931406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92402" y="4322825"/>
              <a:ext cx="7056120" cy="748665"/>
            </a:xfrm>
            <a:custGeom>
              <a:avLst/>
              <a:gdLst/>
              <a:ahLst/>
              <a:cxnLst/>
              <a:rect l="l" t="t" r="r" b="b"/>
              <a:pathLst>
                <a:path w="7056120" h="748664">
                  <a:moveTo>
                    <a:pt x="0" y="124713"/>
                  </a:moveTo>
                  <a:lnTo>
                    <a:pt x="9806" y="76188"/>
                  </a:lnTo>
                  <a:lnTo>
                    <a:pt x="36544" y="36544"/>
                  </a:lnTo>
                  <a:lnTo>
                    <a:pt x="76188" y="9806"/>
                  </a:lnTo>
                  <a:lnTo>
                    <a:pt x="124714" y="0"/>
                  </a:lnTo>
                  <a:lnTo>
                    <a:pt x="6931406" y="0"/>
                  </a:lnTo>
                  <a:lnTo>
                    <a:pt x="6979931" y="9806"/>
                  </a:lnTo>
                  <a:lnTo>
                    <a:pt x="7019575" y="36544"/>
                  </a:lnTo>
                  <a:lnTo>
                    <a:pt x="7046313" y="76188"/>
                  </a:lnTo>
                  <a:lnTo>
                    <a:pt x="7056120" y="124713"/>
                  </a:lnTo>
                  <a:lnTo>
                    <a:pt x="7056120" y="623569"/>
                  </a:lnTo>
                  <a:lnTo>
                    <a:pt x="7046313" y="672095"/>
                  </a:lnTo>
                  <a:lnTo>
                    <a:pt x="7019575" y="711739"/>
                  </a:lnTo>
                  <a:lnTo>
                    <a:pt x="6979931" y="738477"/>
                  </a:lnTo>
                  <a:lnTo>
                    <a:pt x="6931406" y="748284"/>
                  </a:lnTo>
                  <a:lnTo>
                    <a:pt x="124714" y="748284"/>
                  </a:lnTo>
                  <a:lnTo>
                    <a:pt x="76188" y="738477"/>
                  </a:lnTo>
                  <a:lnTo>
                    <a:pt x="36544" y="711739"/>
                  </a:lnTo>
                  <a:lnTo>
                    <a:pt x="9806" y="672095"/>
                  </a:lnTo>
                  <a:lnTo>
                    <a:pt x="0" y="623569"/>
                  </a:lnTo>
                  <a:lnTo>
                    <a:pt x="0" y="124713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331211" y="2135505"/>
            <a:ext cx="6599555" cy="4010137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37185" marR="96520" indent="-228600">
              <a:lnSpc>
                <a:spcPct val="91500"/>
              </a:lnSpc>
              <a:spcBef>
                <a:spcPts val="345"/>
              </a:spcBef>
              <a:buFont typeface="Calibri"/>
              <a:buChar char="•"/>
              <a:tabLst>
                <a:tab pos="337820" algn="l"/>
              </a:tabLst>
            </a:pPr>
            <a:r>
              <a:rPr sz="2400" b="1" dirty="0">
                <a:latin typeface="Calibri"/>
                <a:cs typeface="Calibri"/>
              </a:rPr>
              <a:t>Bagian </a:t>
            </a:r>
            <a:r>
              <a:rPr sz="2400" b="1" spc="-15" dirty="0">
                <a:latin typeface="Calibri"/>
                <a:cs typeface="Calibri"/>
              </a:rPr>
              <a:t>pengarah </a:t>
            </a:r>
            <a:r>
              <a:rPr sz="2400" b="1" spc="-10" dirty="0">
                <a:latin typeface="Calibri"/>
                <a:cs typeface="Calibri"/>
              </a:rPr>
              <a:t>:</a:t>
            </a:r>
            <a:r>
              <a:rPr sz="2400" spc="-10" dirty="0">
                <a:latin typeface="Calibri"/>
                <a:cs typeface="Calibri"/>
              </a:rPr>
              <a:t>terletak </a:t>
            </a:r>
            <a:r>
              <a:rPr sz="2400" spc="-5" dirty="0">
                <a:latin typeface="Calibri"/>
                <a:cs typeface="Calibri"/>
              </a:rPr>
              <a:t>pada bagian </a:t>
            </a:r>
            <a:r>
              <a:rPr sz="2400" spc="-10" dirty="0">
                <a:latin typeface="Calibri"/>
                <a:cs typeface="Calibri"/>
              </a:rPr>
              <a:t>terdepan </a:t>
            </a:r>
            <a:r>
              <a:rPr sz="2400" spc="-5" dirty="0">
                <a:latin typeface="Calibri"/>
                <a:cs typeface="Calibri"/>
              </a:rPr>
              <a:t> wesel dan berfungsi </a:t>
            </a:r>
            <a:r>
              <a:rPr sz="2400" spc="-15" dirty="0">
                <a:latin typeface="Calibri"/>
                <a:cs typeface="Calibri"/>
              </a:rPr>
              <a:t>mengarahkan roda </a:t>
            </a:r>
            <a:r>
              <a:rPr sz="2400" spc="-25" dirty="0">
                <a:latin typeface="Calibri"/>
                <a:cs typeface="Calibri"/>
              </a:rPr>
              <a:t>kereta </a:t>
            </a:r>
            <a:r>
              <a:rPr sz="2400" dirty="0">
                <a:latin typeface="Calibri"/>
                <a:cs typeface="Calibri"/>
              </a:rPr>
              <a:t>api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dari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arah </a:t>
            </a:r>
            <a:r>
              <a:rPr sz="2400" dirty="0">
                <a:latin typeface="Calibri"/>
                <a:cs typeface="Calibri"/>
              </a:rPr>
              <a:t>lurus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menuju</a:t>
            </a:r>
            <a:r>
              <a:rPr sz="2400" spc="-5" dirty="0">
                <a:latin typeface="Calibri"/>
                <a:cs typeface="Calibri"/>
              </a:rPr>
              <a:t> belok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demikian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sebaliknya</a:t>
            </a:r>
            <a:endParaRPr sz="2400">
              <a:latin typeface="Calibri"/>
              <a:cs typeface="Calibri"/>
            </a:endParaRPr>
          </a:p>
          <a:p>
            <a:pPr marL="337185" marR="391795" indent="-228600">
              <a:lnSpc>
                <a:spcPct val="91500"/>
              </a:lnSpc>
              <a:spcBef>
                <a:spcPts val="590"/>
              </a:spcBef>
              <a:buFont typeface="Calibri"/>
              <a:buChar char="•"/>
              <a:tabLst>
                <a:tab pos="337820" algn="l"/>
              </a:tabLst>
            </a:pPr>
            <a:r>
              <a:rPr sz="2400" b="1" dirty="0">
                <a:latin typeface="Calibri"/>
                <a:cs typeface="Calibri"/>
              </a:rPr>
              <a:t>Bagian </a:t>
            </a:r>
            <a:r>
              <a:rPr sz="2400" b="1" spc="-10" dirty="0">
                <a:latin typeface="Calibri"/>
                <a:cs typeface="Calibri"/>
              </a:rPr>
              <a:t>persilangan wesel </a:t>
            </a:r>
            <a:r>
              <a:rPr sz="2400" b="1" dirty="0">
                <a:latin typeface="Calibri"/>
                <a:cs typeface="Calibri"/>
              </a:rPr>
              <a:t>: </a:t>
            </a:r>
            <a:r>
              <a:rPr sz="2400" spc="-5" dirty="0">
                <a:latin typeface="Calibri"/>
                <a:cs typeface="Calibri"/>
              </a:rPr>
              <a:t>memberikan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kesempatan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kepada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roda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kereta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untuk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melintas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dengan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memotong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rel </a:t>
            </a:r>
            <a:r>
              <a:rPr sz="2400" dirty="0">
                <a:latin typeface="Calibri"/>
                <a:cs typeface="Calibri"/>
              </a:rPr>
              <a:t>lain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tanpa </a:t>
            </a:r>
            <a:r>
              <a:rPr sz="2400" spc="-10" dirty="0">
                <a:latin typeface="Calibri"/>
                <a:cs typeface="Calibri"/>
              </a:rPr>
              <a:t>hambatan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17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Bagian</a:t>
            </a:r>
            <a:r>
              <a:rPr sz="2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pelengkap</a:t>
            </a:r>
            <a:endParaRPr sz="2400">
              <a:latin typeface="Calibri"/>
              <a:cs typeface="Calibri"/>
            </a:endParaRPr>
          </a:p>
          <a:p>
            <a:pPr marL="337185" marR="5080" indent="-228600" algn="just">
              <a:lnSpc>
                <a:spcPct val="91500"/>
              </a:lnSpc>
              <a:spcBef>
                <a:spcPts val="1870"/>
              </a:spcBef>
              <a:buFont typeface="Calibri"/>
              <a:buChar char="•"/>
              <a:tabLst>
                <a:tab pos="337820" algn="l"/>
              </a:tabLst>
            </a:pPr>
            <a:r>
              <a:rPr sz="2400" b="1" dirty="0">
                <a:latin typeface="Calibri"/>
                <a:cs typeface="Calibri"/>
              </a:rPr>
              <a:t>Bagian penerus </a:t>
            </a:r>
            <a:r>
              <a:rPr sz="2400" dirty="0">
                <a:latin typeface="Calibri"/>
                <a:cs typeface="Calibri"/>
              </a:rPr>
              <a:t>: tidak </a:t>
            </a:r>
            <a:r>
              <a:rPr sz="2400" spc="-15" dirty="0">
                <a:latin typeface="Calibri"/>
                <a:cs typeface="Calibri"/>
              </a:rPr>
              <a:t>terdapat konstruksi </a:t>
            </a:r>
            <a:r>
              <a:rPr sz="2400" spc="-5" dirty="0">
                <a:latin typeface="Calibri"/>
                <a:cs typeface="Calibri"/>
              </a:rPr>
              <a:t>khusus,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hanya </a:t>
            </a:r>
            <a:r>
              <a:rPr sz="2400" dirty="0">
                <a:latin typeface="Calibri"/>
                <a:cs typeface="Calibri"/>
              </a:rPr>
              <a:t>ada </a:t>
            </a:r>
            <a:r>
              <a:rPr sz="2400" spc="-5" dirty="0">
                <a:latin typeface="Calibri"/>
                <a:cs typeface="Calibri"/>
              </a:rPr>
              <a:t>sepasang </a:t>
            </a:r>
            <a:r>
              <a:rPr sz="2400" spc="-15" dirty="0">
                <a:latin typeface="Calibri"/>
                <a:cs typeface="Calibri"/>
              </a:rPr>
              <a:t>rel </a:t>
            </a:r>
            <a:r>
              <a:rPr sz="2400" spc="-5" dirty="0">
                <a:latin typeface="Calibri"/>
                <a:cs typeface="Calibri"/>
              </a:rPr>
              <a:t>sepur </a:t>
            </a:r>
            <a:r>
              <a:rPr sz="2400" dirty="0">
                <a:latin typeface="Calibri"/>
                <a:cs typeface="Calibri"/>
              </a:rPr>
              <a:t>lurus </a:t>
            </a:r>
            <a:r>
              <a:rPr sz="2400" spc="-5" dirty="0">
                <a:latin typeface="Calibri"/>
                <a:cs typeface="Calibri"/>
              </a:rPr>
              <a:t>dsan sepasang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rel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sepur</a:t>
            </a:r>
            <a:r>
              <a:rPr sz="2400" spc="-10" dirty="0">
                <a:latin typeface="Calibri"/>
                <a:cs typeface="Calibri"/>
              </a:rPr>
              <a:t> lengkung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4345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1484375"/>
            <a:ext cx="8964168" cy="488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45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22905" y="396241"/>
            <a:ext cx="7019925" cy="2609215"/>
            <a:chOff x="1898904" y="396240"/>
            <a:chExt cx="7019925" cy="26092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8048" y="737006"/>
              <a:ext cx="7001256" cy="192237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903476" y="400812"/>
              <a:ext cx="7010400" cy="2600325"/>
            </a:xfrm>
            <a:custGeom>
              <a:avLst/>
              <a:gdLst/>
              <a:ahLst/>
              <a:cxnLst/>
              <a:rect l="l" t="t" r="r" b="b"/>
              <a:pathLst>
                <a:path w="7010400" h="2600325">
                  <a:moveTo>
                    <a:pt x="0" y="2599944"/>
                  </a:moveTo>
                  <a:lnTo>
                    <a:pt x="7010400" y="2599944"/>
                  </a:lnTo>
                  <a:lnTo>
                    <a:pt x="7010400" y="0"/>
                  </a:lnTo>
                  <a:lnTo>
                    <a:pt x="0" y="0"/>
                  </a:lnTo>
                  <a:lnTo>
                    <a:pt x="0" y="259994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137660" y="3538728"/>
            <a:ext cx="4251960" cy="2733040"/>
            <a:chOff x="2613660" y="3538728"/>
            <a:chExt cx="4251960" cy="273304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6373" y="3615728"/>
              <a:ext cx="4192963" cy="260567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618232" y="3543300"/>
              <a:ext cx="4243070" cy="2723515"/>
            </a:xfrm>
            <a:custGeom>
              <a:avLst/>
              <a:gdLst/>
              <a:ahLst/>
              <a:cxnLst/>
              <a:rect l="l" t="t" r="r" b="b"/>
              <a:pathLst>
                <a:path w="4243070" h="2723515">
                  <a:moveTo>
                    <a:pt x="0" y="2723388"/>
                  </a:moveTo>
                  <a:lnTo>
                    <a:pt x="4242816" y="2723388"/>
                  </a:lnTo>
                  <a:lnTo>
                    <a:pt x="4242816" y="0"/>
                  </a:lnTo>
                  <a:lnTo>
                    <a:pt x="0" y="0"/>
                  </a:lnTo>
                  <a:lnTo>
                    <a:pt x="0" y="27233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42195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95344" y="408457"/>
              <a:ext cx="2962655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20" dirty="0">
                <a:latin typeface="Calibri"/>
                <a:cs typeface="Calibri"/>
              </a:rPr>
              <a:t>KOMPONEN</a:t>
            </a:r>
            <a:r>
              <a:rPr sz="2400" b="1" i="1" spc="-4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39439" y="1772411"/>
            <a:ext cx="7488300" cy="305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544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05500" y="2788921"/>
            <a:ext cx="4625340" cy="36012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280665" y="707263"/>
            <a:ext cx="6489065" cy="51485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3055" indent="-287655">
              <a:spcBef>
                <a:spcPts val="105"/>
              </a:spcBef>
              <a:buFont typeface="Arial MT"/>
              <a:buChar char="•"/>
              <a:tabLst>
                <a:tab pos="313055" algn="l"/>
                <a:tab pos="313690" algn="l"/>
              </a:tabLst>
            </a:pPr>
            <a:r>
              <a:rPr sz="2000" spc="-15" dirty="0">
                <a:latin typeface="Calibri"/>
                <a:cs typeface="Calibri"/>
              </a:rPr>
              <a:t>komponen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wesel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spc="-15" dirty="0">
                <a:latin typeface="Calibri"/>
                <a:cs typeface="Calibri"/>
              </a:rPr>
              <a:t>bergerak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,</a:t>
            </a:r>
            <a:endParaRPr sz="2000">
              <a:latin typeface="Calibri"/>
              <a:cs typeface="Calibri"/>
            </a:endParaRPr>
          </a:p>
          <a:p>
            <a:pPr marL="313055" marR="5080" indent="-287020">
              <a:buFont typeface="Arial MT"/>
              <a:buChar char="•"/>
              <a:tabLst>
                <a:tab pos="313055" algn="l"/>
                <a:tab pos="313690" algn="l"/>
              </a:tabLst>
            </a:pPr>
            <a:r>
              <a:rPr sz="2000" spc="-5" dirty="0">
                <a:latin typeface="Calibri"/>
                <a:cs typeface="Calibri"/>
              </a:rPr>
              <a:t>Lidah wesel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posisinya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diikat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</a:t>
            </a:r>
            <a:r>
              <a:rPr sz="2000" spc="-20" dirty="0">
                <a:latin typeface="Calibri"/>
                <a:cs typeface="Calibri"/>
              </a:rPr>
              <a:t>kopel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pengikat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agar jarak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antara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10" dirty="0">
                <a:latin typeface="Calibri"/>
                <a:cs typeface="Calibri"/>
              </a:rPr>
              <a:t> terus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terjaga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baik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saat </a:t>
            </a:r>
            <a:r>
              <a:rPr sz="2000" spc="-5" dirty="0">
                <a:latin typeface="Calibri"/>
                <a:cs typeface="Calibri"/>
              </a:rPr>
              <a:t> diam </a:t>
            </a:r>
            <a:r>
              <a:rPr sz="2000" spc="-10" dirty="0">
                <a:latin typeface="Calibri"/>
                <a:cs typeface="Calibri"/>
              </a:rPr>
              <a:t>ataupun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berbalik.</a:t>
            </a:r>
            <a:endParaRPr sz="2000">
              <a:latin typeface="Calibri"/>
              <a:cs typeface="Calibri"/>
            </a:endParaRPr>
          </a:p>
          <a:p>
            <a:pPr marL="313055" marR="74295" indent="-287020">
              <a:buFont typeface="Arial MT"/>
              <a:buChar char="•"/>
              <a:tabLst>
                <a:tab pos="313055" algn="l"/>
                <a:tab pos="313690" algn="l"/>
              </a:tabLst>
            </a:pPr>
            <a:r>
              <a:rPr sz="2000" spc="-5" dirty="0">
                <a:latin typeface="Calibri"/>
                <a:cs typeface="Calibri"/>
              </a:rPr>
              <a:t>Lidah wesel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10" dirty="0">
                <a:latin typeface="Calibri"/>
                <a:cs typeface="Calibri"/>
              </a:rPr>
              <a:t> digerakkan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kekiri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kanan </a:t>
            </a:r>
            <a:r>
              <a:rPr sz="2000" dirty="0">
                <a:latin typeface="Calibri"/>
                <a:cs typeface="Calibri"/>
              </a:rPr>
              <a:t>(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secara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horisontal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)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hingga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bilah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menempel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baik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 lantak.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35"/>
              </a:spcBef>
              <a:buFont typeface="Arial MT"/>
              <a:buChar char="•"/>
            </a:pPr>
            <a:endParaRPr sz="1550">
              <a:latin typeface="Calibri"/>
              <a:cs typeface="Calibri"/>
            </a:endParaRPr>
          </a:p>
          <a:p>
            <a:pPr marL="299085" marR="4072254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Melalui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bilah lidah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berfungsi untuk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menangkap </a:t>
            </a:r>
            <a:r>
              <a:rPr sz="2000" spc="-15" dirty="0">
                <a:latin typeface="Calibri"/>
                <a:cs typeface="Calibri"/>
              </a:rPr>
              <a:t>roda </a:t>
            </a:r>
            <a:r>
              <a:rPr sz="2000" dirty="0">
                <a:latin typeface="Calibri"/>
                <a:cs typeface="Calibri"/>
              </a:rPr>
              <a:t>KA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agar </a:t>
            </a:r>
            <a:r>
              <a:rPr sz="2000" spc="-5" dirty="0">
                <a:latin typeface="Calibri"/>
                <a:cs typeface="Calibri"/>
              </a:rPr>
              <a:t>mengikuti </a:t>
            </a:r>
            <a:r>
              <a:rPr sz="2000" spc="-10" dirty="0">
                <a:latin typeface="Calibri"/>
                <a:cs typeface="Calibri"/>
              </a:rPr>
              <a:t>arah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 </a:t>
            </a:r>
            <a:r>
              <a:rPr sz="2000" dirty="0">
                <a:latin typeface="Calibri"/>
                <a:cs typeface="Calibri"/>
              </a:rPr>
              <a:t>terpasang, </a:t>
            </a:r>
            <a:r>
              <a:rPr sz="2000" spc="-5" dirty="0">
                <a:latin typeface="Calibri"/>
                <a:cs typeface="Calibri"/>
              </a:rPr>
              <a:t>bila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 belok </a:t>
            </a:r>
            <a:r>
              <a:rPr sz="2000" spc="-10" dirty="0">
                <a:latin typeface="Calibri"/>
                <a:cs typeface="Calibri"/>
              </a:rPr>
              <a:t>maka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 </a:t>
            </a:r>
            <a:r>
              <a:rPr sz="2000" dirty="0">
                <a:latin typeface="Calibri"/>
                <a:cs typeface="Calibri"/>
              </a:rPr>
              <a:t>KA </a:t>
            </a:r>
            <a:r>
              <a:rPr sz="2000" spc="-5" dirty="0">
                <a:latin typeface="Calibri"/>
                <a:cs typeface="Calibri"/>
              </a:rPr>
              <a:t>jadi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membelok demikian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sebaliknya.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88029" y="190181"/>
            <a:ext cx="1885314" cy="394339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24765" rIns="0" bIns="0" rtlCol="0" anchor="ctr">
            <a:spAutoFit/>
          </a:bodyPr>
          <a:lstStyle/>
          <a:p>
            <a:pPr marL="90805">
              <a:lnSpc>
                <a:spcPct val="100000"/>
              </a:lnSpc>
              <a:spcBef>
                <a:spcPts val="195"/>
              </a:spcBef>
            </a:pP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LIDAH</a:t>
            </a:r>
            <a:r>
              <a:rPr sz="24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354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2383" y="0"/>
            <a:ext cx="4140708" cy="306933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543928" y="111075"/>
            <a:ext cx="2381885" cy="2160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15" dirty="0">
                <a:latin typeface="Calibri"/>
                <a:cs typeface="Calibri"/>
              </a:rPr>
              <a:t>Pada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ujung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digeser untuk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menempel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menekan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lantak </a:t>
            </a:r>
            <a:r>
              <a:rPr sz="2000" spc="-5" dirty="0">
                <a:latin typeface="Calibri"/>
                <a:cs typeface="Calibri"/>
              </a:rPr>
              <a:t>sehingga dapat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mengarahkan </a:t>
            </a:r>
            <a:r>
              <a:rPr sz="2000" spc="-15" dirty="0">
                <a:latin typeface="Calibri"/>
                <a:cs typeface="Calibri"/>
              </a:rPr>
              <a:t>jalannya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api, </a:t>
            </a:r>
            <a:r>
              <a:rPr sz="2000" spc="-10" dirty="0">
                <a:latin typeface="Calibri"/>
                <a:cs typeface="Calibri"/>
              </a:rPr>
              <a:t>yaitu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43928" y="2245613"/>
            <a:ext cx="2291715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dirty="0">
                <a:latin typeface="Calibri"/>
                <a:cs typeface="Calibri"/>
              </a:rPr>
              <a:t>lurus </a:t>
            </a:r>
            <a:r>
              <a:rPr sz="2000" spc="-30" dirty="0">
                <a:latin typeface="Calibri"/>
                <a:cs typeface="Calibri"/>
              </a:rPr>
              <a:t>ke 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lurus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endParaRPr sz="20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lurus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ke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  <a:p>
            <a:pPr marL="355600"/>
            <a:r>
              <a:rPr sz="2000" spc="-15" dirty="0">
                <a:latin typeface="Calibri"/>
                <a:cs typeface="Calibri"/>
              </a:rPr>
              <a:t>bengkok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endParaRPr sz="2000">
              <a:latin typeface="Calibri"/>
              <a:cs typeface="Calibri"/>
            </a:endParaRPr>
          </a:p>
          <a:p>
            <a:pPr marL="355600" marR="53975" indent="-342900">
              <a:buFont typeface="Arial MT"/>
              <a:buChar char="•"/>
              <a:tabLst>
                <a:tab pos="411480" algn="l"/>
                <a:tab pos="412115" algn="l"/>
              </a:tabLst>
            </a:pPr>
            <a:r>
              <a:rPr dirty="0"/>
              <a:t>	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spc="-15" dirty="0">
                <a:latin typeface="Calibri"/>
                <a:cs typeface="Calibri"/>
              </a:rPr>
              <a:t>bengkok </a:t>
            </a:r>
            <a:r>
              <a:rPr sz="2000" spc="-30" dirty="0">
                <a:latin typeface="Calibri"/>
                <a:cs typeface="Calibri"/>
              </a:rPr>
              <a:t>ke 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lurus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72383" y="3285744"/>
            <a:ext cx="4120896" cy="309067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294633" y="2718053"/>
            <a:ext cx="12242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Sistem</a:t>
            </a:r>
            <a:r>
              <a:rPr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putar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87061" y="6025997"/>
            <a:ext cx="1252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Sistem</a:t>
            </a:r>
            <a:r>
              <a:rPr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pegas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54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3939" y="480944"/>
            <a:ext cx="2609215" cy="39498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25400" rIns="0" bIns="0" rtlCol="0" anchor="ctr">
            <a:spAutoFit/>
          </a:bodyPr>
          <a:lstStyle/>
          <a:p>
            <a:pPr marL="91440">
              <a:lnSpc>
                <a:spcPct val="100000"/>
              </a:lnSpc>
              <a:spcBef>
                <a:spcPts val="200"/>
              </a:spcBef>
            </a:pP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JARUM</a:t>
            </a:r>
            <a:r>
              <a:rPr sz="24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C00000"/>
                </a:solidFill>
                <a:latin typeface="Calibri"/>
                <a:cs typeface="Calibri"/>
              </a:rPr>
              <a:t>DAN</a:t>
            </a:r>
            <a:r>
              <a:rPr sz="24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85" dirty="0">
                <a:solidFill>
                  <a:srgbClr val="C00000"/>
                </a:solidFill>
                <a:latin typeface="Calibri"/>
                <a:cs typeface="Calibri"/>
              </a:rPr>
              <a:t>SAYAP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91255" y="2662427"/>
            <a:ext cx="4753610" cy="3564890"/>
            <a:chOff x="1667255" y="2662427"/>
            <a:chExt cx="4753610" cy="35648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67255" y="2662427"/>
              <a:ext cx="4753356" cy="35646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4973" y="3928236"/>
              <a:ext cx="252602" cy="56210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7086" y="3657853"/>
              <a:ext cx="506729" cy="7874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05123" y="3800220"/>
              <a:ext cx="467360" cy="77292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363596" y="1200735"/>
            <a:ext cx="7025005" cy="4093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Untuk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memberikan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kemungkinan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flens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roda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kereta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api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berjalan</a:t>
            </a:r>
            <a:endParaRPr>
              <a:latin typeface="Calibri"/>
              <a:cs typeface="Calibri"/>
            </a:endParaRPr>
          </a:p>
          <a:p>
            <a:pPr marL="299085">
              <a:spcBef>
                <a:spcPts val="5"/>
              </a:spcBef>
            </a:pPr>
            <a:r>
              <a:rPr dirty="0">
                <a:latin typeface="Calibri"/>
                <a:cs typeface="Calibri"/>
              </a:rPr>
              <a:t>memlaui </a:t>
            </a:r>
            <a:r>
              <a:rPr spc="-10" dirty="0">
                <a:latin typeface="Calibri"/>
                <a:cs typeface="Calibri"/>
              </a:rPr>
              <a:t>perpotongan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dalam wesel</a:t>
            </a:r>
            <a:endParaRPr>
              <a:latin typeface="Calibri"/>
              <a:cs typeface="Calibri"/>
            </a:endParaRPr>
          </a:p>
          <a:p>
            <a:pPr marL="299085" marR="1045844" indent="-287020">
              <a:spcBef>
                <a:spcPts val="2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Sudut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lancip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</a:t>
            </a:r>
            <a:r>
              <a:rPr spc="-5" dirty="0">
                <a:latin typeface="Symbol"/>
                <a:cs typeface="Symbol"/>
              </a:rPr>
              <a:t></a:t>
            </a:r>
            <a:r>
              <a:rPr spc="-5" dirty="0">
                <a:latin typeface="Calibri"/>
                <a:cs typeface="Calibri"/>
              </a:rPr>
              <a:t>)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sudut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dibentuk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sepur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lurus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sepur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belok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Wingdings"/>
                <a:cs typeface="Wingdings"/>
              </a:rPr>
              <a:t>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Calibri"/>
                <a:cs typeface="Calibri"/>
              </a:rPr>
              <a:t>sudut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simpang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arah</a:t>
            </a:r>
            <a:endParaRPr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4840605" marR="5080">
              <a:spcBef>
                <a:spcPts val="1480"/>
              </a:spcBef>
            </a:pPr>
            <a:r>
              <a:rPr spc="-15" dirty="0">
                <a:latin typeface="Calibri"/>
                <a:cs typeface="Calibri"/>
              </a:rPr>
              <a:t>Supaya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flens</a:t>
            </a:r>
            <a:r>
              <a:rPr spc="7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roda 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dapat </a:t>
            </a:r>
            <a:r>
              <a:rPr spc="-15" dirty="0">
                <a:latin typeface="Calibri"/>
                <a:cs typeface="Calibri"/>
              </a:rPr>
              <a:t>lewat </a:t>
            </a:r>
            <a:r>
              <a:rPr spc="-10" dirty="0">
                <a:latin typeface="Calibri"/>
                <a:cs typeface="Calibri"/>
              </a:rPr>
              <a:t>maka rel </a:t>
            </a:r>
            <a:r>
              <a:rPr spc="-5" dirty="0">
                <a:latin typeface="Calibri"/>
                <a:cs typeface="Calibri"/>
              </a:rPr>
              <a:t>di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depan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ujung</a:t>
            </a:r>
            <a:r>
              <a:rPr spc="-5" dirty="0">
                <a:latin typeface="Calibri"/>
                <a:cs typeface="Calibri"/>
              </a:rPr>
              <a:t> jarum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wesel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harus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terputus.</a:t>
            </a:r>
            <a:endParaRPr>
              <a:latin typeface="Calibri"/>
              <a:cs typeface="Calibri"/>
            </a:endParaRPr>
          </a:p>
          <a:p>
            <a:pPr marL="4840605" marR="12700"/>
            <a:r>
              <a:rPr spc="-5" dirty="0">
                <a:latin typeface="Calibri"/>
                <a:cs typeface="Calibri"/>
              </a:rPr>
              <a:t>Kemungkinan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turunnya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roda </a:t>
            </a:r>
            <a:r>
              <a:rPr spc="-35" dirty="0">
                <a:latin typeface="Calibri"/>
                <a:cs typeface="Calibri"/>
              </a:rPr>
              <a:t>ke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bawah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pada </a:t>
            </a:r>
            <a:r>
              <a:rPr spc="-5" dirty="0">
                <a:latin typeface="Calibri"/>
                <a:cs typeface="Calibri"/>
              </a:rPr>
              <a:t>saat </a:t>
            </a:r>
            <a:r>
              <a:rPr spc="-10" dirty="0">
                <a:latin typeface="Calibri"/>
                <a:cs typeface="Calibri"/>
              </a:rPr>
              <a:t>roda berada </a:t>
            </a:r>
            <a:r>
              <a:rPr spc="-5" dirty="0">
                <a:latin typeface="Calibri"/>
                <a:cs typeface="Calibri"/>
              </a:rPr>
              <a:t> di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atas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terputusnya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dicegah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sayap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69297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52216" y="144779"/>
            <a:ext cx="6263640" cy="4837430"/>
            <a:chOff x="1728216" y="144779"/>
            <a:chExt cx="6263640" cy="4837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71472" y="144779"/>
              <a:ext cx="5977128" cy="26606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8216" y="2709672"/>
              <a:ext cx="6263639" cy="227228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150871" y="5008575"/>
            <a:ext cx="678624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Kemungkinan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tertabraknya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ujung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flens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roda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kereta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endParaRPr sz="2000">
              <a:latin typeface="Calibri"/>
              <a:cs typeface="Calibri"/>
            </a:endParaRPr>
          </a:p>
          <a:p>
            <a:pPr marL="12700"/>
            <a:r>
              <a:rPr sz="2000" spc="-10" dirty="0">
                <a:latin typeface="Calibri"/>
                <a:cs typeface="Calibri"/>
              </a:rPr>
              <a:t>diatasi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355600" indent="-342900">
              <a:buAutoNum type="arabicPeriod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Ujung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dibuat lebih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rendah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dibandingkan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permukaan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  <a:p>
            <a:pPr marL="355600" indent="-342900">
              <a:buAutoNum type="arabicPeriod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Menentapkan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jarak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antara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paksa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84308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2805" y="1141221"/>
            <a:ext cx="602170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paksa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dipasang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berhadapan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(dan</a:t>
            </a:r>
            <a:endParaRPr sz="2000">
              <a:latin typeface="Calibri"/>
              <a:cs typeface="Calibri"/>
            </a:endParaRPr>
          </a:p>
          <a:p>
            <a:pPr marL="299085"/>
            <a:r>
              <a:rPr sz="2000" spc="-15" dirty="0">
                <a:latin typeface="Calibri"/>
                <a:cs typeface="Calibri"/>
              </a:rPr>
              <a:t>sayapnya)</a:t>
            </a:r>
            <a:endParaRPr sz="2000">
              <a:latin typeface="Calibri"/>
              <a:cs typeface="Calibri"/>
            </a:endParaRPr>
          </a:p>
          <a:p>
            <a:pPr marL="299085" marR="5080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Saat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roda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berada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diujung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r>
              <a:rPr sz="2000" spc="-10" dirty="0">
                <a:latin typeface="Calibri"/>
                <a:cs typeface="Calibri"/>
              </a:rPr>
              <a:t> (diatas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terputusnya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rel)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kemungkinan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keluarnya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roda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dijaga</a:t>
            </a:r>
            <a:r>
              <a:rPr sz="2000" spc="-5" dirty="0">
                <a:latin typeface="Calibri"/>
                <a:cs typeface="Calibri"/>
              </a:rPr>
              <a:t> oleh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paksa.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13938" y="480944"/>
            <a:ext cx="1598930" cy="39498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25400" rIns="0" bIns="0" rtlCol="0" anchor="ctr">
            <a:spAutoFit/>
          </a:bodyPr>
          <a:lstStyle/>
          <a:p>
            <a:pPr marL="91440">
              <a:lnSpc>
                <a:spcPct val="100000"/>
              </a:lnSpc>
              <a:spcBef>
                <a:spcPts val="200"/>
              </a:spcBef>
            </a:pP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REL</a:t>
            </a:r>
            <a:r>
              <a:rPr sz="24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45" dirty="0">
                <a:solidFill>
                  <a:srgbClr val="C00000"/>
                </a:solidFill>
                <a:latin typeface="Calibri"/>
                <a:cs typeface="Calibri"/>
              </a:rPr>
              <a:t>PAKSA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503676" y="2564893"/>
            <a:ext cx="4739640" cy="3554095"/>
            <a:chOff x="1979676" y="2564892"/>
            <a:chExt cx="4739640" cy="35540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9676" y="2564892"/>
              <a:ext cx="4739639" cy="35539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61433" y="3329559"/>
              <a:ext cx="2284476" cy="17467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3114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31378" y="1141221"/>
            <a:ext cx="2589530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b="1" spc="-10" dirty="0">
                <a:latin typeface="Calibri"/>
                <a:cs typeface="Calibri"/>
              </a:rPr>
              <a:t>Rel lantak </a:t>
            </a:r>
            <a:r>
              <a:rPr sz="2000" spc="-5" dirty="0">
                <a:latin typeface="Calibri"/>
                <a:cs typeface="Calibri"/>
              </a:rPr>
              <a:t>berfungsi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tempat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tumpuan </a:t>
            </a:r>
            <a:r>
              <a:rPr sz="2000" spc="-5" dirty="0">
                <a:latin typeface="Calibri"/>
                <a:cs typeface="Calibri"/>
              </a:rPr>
              <a:t>lidah wesel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sehingga </a:t>
            </a:r>
            <a:r>
              <a:rPr sz="2000" spc="-10" dirty="0">
                <a:latin typeface="Calibri"/>
                <a:cs typeface="Calibri"/>
              </a:rPr>
              <a:t>penambatan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rel lantak </a:t>
            </a:r>
            <a:r>
              <a:rPr sz="2000" spc="-5" dirty="0">
                <a:latin typeface="Calibri"/>
                <a:cs typeface="Calibri"/>
              </a:rPr>
              <a:t>harus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selalu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keadaan </a:t>
            </a:r>
            <a:r>
              <a:rPr sz="2000" spc="-5" dirty="0">
                <a:latin typeface="Calibri"/>
                <a:cs typeface="Calibri"/>
              </a:rPr>
              <a:t> baik.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13939" y="480944"/>
            <a:ext cx="1708785" cy="39498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25400" rIns="0" bIns="0" rtlCol="0" anchor="ctr">
            <a:spAutoFit/>
          </a:bodyPr>
          <a:lstStyle/>
          <a:p>
            <a:pPr marL="91440">
              <a:lnSpc>
                <a:spcPct val="100000"/>
              </a:lnSpc>
              <a:spcBef>
                <a:spcPts val="200"/>
              </a:spcBef>
            </a:pP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REL</a:t>
            </a:r>
            <a:r>
              <a:rPr sz="2400" b="1" spc="-35" dirty="0">
                <a:solidFill>
                  <a:srgbClr val="C00000"/>
                </a:solidFill>
                <a:latin typeface="Calibri"/>
                <a:cs typeface="Calibri"/>
              </a:rPr>
              <a:t> LANTAK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47061" y="1123188"/>
            <a:ext cx="4892675" cy="5226050"/>
            <a:chOff x="1623060" y="1123188"/>
            <a:chExt cx="4892675" cy="5226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34896" y="1123188"/>
              <a:ext cx="4113276" cy="31440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2727" y="1338834"/>
              <a:ext cx="1274318" cy="96977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583686" y="2308098"/>
              <a:ext cx="845819" cy="833755"/>
            </a:xfrm>
            <a:custGeom>
              <a:avLst/>
              <a:gdLst/>
              <a:ahLst/>
              <a:cxnLst/>
              <a:rect l="l" t="t" r="r" b="b"/>
              <a:pathLst>
                <a:path w="845820" h="833755">
                  <a:moveTo>
                    <a:pt x="0" y="416813"/>
                  </a:moveTo>
                  <a:lnTo>
                    <a:pt x="2845" y="368195"/>
                  </a:lnTo>
                  <a:lnTo>
                    <a:pt x="11170" y="321226"/>
                  </a:lnTo>
                  <a:lnTo>
                    <a:pt x="24656" y="276219"/>
                  </a:lnTo>
                  <a:lnTo>
                    <a:pt x="42987" y="233487"/>
                  </a:lnTo>
                  <a:lnTo>
                    <a:pt x="65845" y="193342"/>
                  </a:lnTo>
                  <a:lnTo>
                    <a:pt x="92912" y="156096"/>
                  </a:lnTo>
                  <a:lnTo>
                    <a:pt x="123872" y="122062"/>
                  </a:lnTo>
                  <a:lnTo>
                    <a:pt x="158407" y="91553"/>
                  </a:lnTo>
                  <a:lnTo>
                    <a:pt x="196199" y="64880"/>
                  </a:lnTo>
                  <a:lnTo>
                    <a:pt x="236930" y="42356"/>
                  </a:lnTo>
                  <a:lnTo>
                    <a:pt x="280285" y="24294"/>
                  </a:lnTo>
                  <a:lnTo>
                    <a:pt x="325944" y="11005"/>
                  </a:lnTo>
                  <a:lnTo>
                    <a:pt x="373592" y="2803"/>
                  </a:lnTo>
                  <a:lnTo>
                    <a:pt x="422910" y="0"/>
                  </a:lnTo>
                  <a:lnTo>
                    <a:pt x="472227" y="2803"/>
                  </a:lnTo>
                  <a:lnTo>
                    <a:pt x="519875" y="11005"/>
                  </a:lnTo>
                  <a:lnTo>
                    <a:pt x="565534" y="24294"/>
                  </a:lnTo>
                  <a:lnTo>
                    <a:pt x="608889" y="42356"/>
                  </a:lnTo>
                  <a:lnTo>
                    <a:pt x="649620" y="64880"/>
                  </a:lnTo>
                  <a:lnTo>
                    <a:pt x="687412" y="91553"/>
                  </a:lnTo>
                  <a:lnTo>
                    <a:pt x="721947" y="122062"/>
                  </a:lnTo>
                  <a:lnTo>
                    <a:pt x="752907" y="156096"/>
                  </a:lnTo>
                  <a:lnTo>
                    <a:pt x="779974" y="193342"/>
                  </a:lnTo>
                  <a:lnTo>
                    <a:pt x="802832" y="233487"/>
                  </a:lnTo>
                  <a:lnTo>
                    <a:pt x="821163" y="276219"/>
                  </a:lnTo>
                  <a:lnTo>
                    <a:pt x="834649" y="321226"/>
                  </a:lnTo>
                  <a:lnTo>
                    <a:pt x="842974" y="368195"/>
                  </a:lnTo>
                  <a:lnTo>
                    <a:pt x="845819" y="416813"/>
                  </a:lnTo>
                  <a:lnTo>
                    <a:pt x="842974" y="465432"/>
                  </a:lnTo>
                  <a:lnTo>
                    <a:pt x="834649" y="512401"/>
                  </a:lnTo>
                  <a:lnTo>
                    <a:pt x="821163" y="557408"/>
                  </a:lnTo>
                  <a:lnTo>
                    <a:pt x="802832" y="600140"/>
                  </a:lnTo>
                  <a:lnTo>
                    <a:pt x="779974" y="640285"/>
                  </a:lnTo>
                  <a:lnTo>
                    <a:pt x="752907" y="677531"/>
                  </a:lnTo>
                  <a:lnTo>
                    <a:pt x="721947" y="711565"/>
                  </a:lnTo>
                  <a:lnTo>
                    <a:pt x="687412" y="742074"/>
                  </a:lnTo>
                  <a:lnTo>
                    <a:pt x="649620" y="768747"/>
                  </a:lnTo>
                  <a:lnTo>
                    <a:pt x="608889" y="791271"/>
                  </a:lnTo>
                  <a:lnTo>
                    <a:pt x="565534" y="809333"/>
                  </a:lnTo>
                  <a:lnTo>
                    <a:pt x="519875" y="822622"/>
                  </a:lnTo>
                  <a:lnTo>
                    <a:pt x="472227" y="830824"/>
                  </a:lnTo>
                  <a:lnTo>
                    <a:pt x="422910" y="833627"/>
                  </a:lnTo>
                  <a:lnTo>
                    <a:pt x="373592" y="830824"/>
                  </a:lnTo>
                  <a:lnTo>
                    <a:pt x="325944" y="822622"/>
                  </a:lnTo>
                  <a:lnTo>
                    <a:pt x="280285" y="809333"/>
                  </a:lnTo>
                  <a:lnTo>
                    <a:pt x="236930" y="791271"/>
                  </a:lnTo>
                  <a:lnTo>
                    <a:pt x="196199" y="768747"/>
                  </a:lnTo>
                  <a:lnTo>
                    <a:pt x="158407" y="742074"/>
                  </a:lnTo>
                  <a:lnTo>
                    <a:pt x="123872" y="711565"/>
                  </a:lnTo>
                  <a:lnTo>
                    <a:pt x="92912" y="677531"/>
                  </a:lnTo>
                  <a:lnTo>
                    <a:pt x="65845" y="640285"/>
                  </a:lnTo>
                  <a:lnTo>
                    <a:pt x="42987" y="600140"/>
                  </a:lnTo>
                  <a:lnTo>
                    <a:pt x="24656" y="557408"/>
                  </a:lnTo>
                  <a:lnTo>
                    <a:pt x="11170" y="512401"/>
                  </a:lnTo>
                  <a:lnTo>
                    <a:pt x="2845" y="465432"/>
                  </a:lnTo>
                  <a:lnTo>
                    <a:pt x="0" y="416813"/>
                  </a:lnTo>
                  <a:close/>
                </a:path>
              </a:pathLst>
            </a:custGeom>
            <a:ln w="32004">
              <a:solidFill>
                <a:srgbClr val="FFFF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23060" y="4325111"/>
              <a:ext cx="4892451" cy="202387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944111" y="3141726"/>
              <a:ext cx="105410" cy="1368425"/>
            </a:xfrm>
            <a:custGeom>
              <a:avLst/>
              <a:gdLst/>
              <a:ahLst/>
              <a:cxnLst/>
              <a:rect l="l" t="t" r="r" b="b"/>
              <a:pathLst>
                <a:path w="105410" h="1368425">
                  <a:moveTo>
                    <a:pt x="35051" y="1263015"/>
                  </a:moveTo>
                  <a:lnTo>
                    <a:pt x="0" y="1263015"/>
                  </a:lnTo>
                  <a:lnTo>
                    <a:pt x="52577" y="1368171"/>
                  </a:lnTo>
                  <a:lnTo>
                    <a:pt x="96392" y="1280541"/>
                  </a:lnTo>
                  <a:lnTo>
                    <a:pt x="35051" y="1280541"/>
                  </a:lnTo>
                  <a:lnTo>
                    <a:pt x="35051" y="1263015"/>
                  </a:lnTo>
                  <a:close/>
                </a:path>
                <a:path w="105410" h="1368425">
                  <a:moveTo>
                    <a:pt x="70103" y="0"/>
                  </a:moveTo>
                  <a:lnTo>
                    <a:pt x="35051" y="0"/>
                  </a:lnTo>
                  <a:lnTo>
                    <a:pt x="35051" y="1280541"/>
                  </a:lnTo>
                  <a:lnTo>
                    <a:pt x="70103" y="1280541"/>
                  </a:lnTo>
                  <a:lnTo>
                    <a:pt x="70103" y="0"/>
                  </a:lnTo>
                  <a:close/>
                </a:path>
                <a:path w="105410" h="1368425">
                  <a:moveTo>
                    <a:pt x="105155" y="1263015"/>
                  </a:moveTo>
                  <a:lnTo>
                    <a:pt x="70103" y="1263015"/>
                  </a:lnTo>
                  <a:lnTo>
                    <a:pt x="70103" y="1280541"/>
                  </a:lnTo>
                  <a:lnTo>
                    <a:pt x="96392" y="1280541"/>
                  </a:lnTo>
                  <a:lnTo>
                    <a:pt x="105155" y="126301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32944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0544" y="408457"/>
              <a:ext cx="3505200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30" dirty="0">
                <a:latin typeface="Calibri"/>
                <a:cs typeface="Calibri"/>
              </a:rPr>
              <a:t>BANTALAN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0" dirty="0">
                <a:latin typeface="Calibri"/>
                <a:cs typeface="Calibri"/>
              </a:rPr>
              <a:t>PADA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94633" y="1503045"/>
            <a:ext cx="67208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Pada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sepur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lurus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hingga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jarum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bantalan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pasang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tegak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lurus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sepur,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sesudah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jarum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bantalan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dipasang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tegak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garis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bagi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sudut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simpang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endParaRPr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Bantalan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digunakan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umumnya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bantalan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kayu</a:t>
            </a:r>
            <a:endParaRPr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4000" y="2709672"/>
            <a:ext cx="9144000" cy="366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403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1412747"/>
            <a:ext cx="9144000" cy="496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5036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1" y="1484375"/>
            <a:ext cx="9143999" cy="493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029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10811" y="408457"/>
              <a:ext cx="2266188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5" dirty="0">
                <a:latin typeface="Calibri"/>
                <a:cs typeface="Calibri"/>
              </a:rPr>
              <a:t>SKEMA</a:t>
            </a:r>
            <a:r>
              <a:rPr sz="2400" b="1" i="1" spc="-4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68979" y="963168"/>
            <a:ext cx="7200900" cy="367283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363848" y="4888230"/>
            <a:ext cx="60528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8630" algn="l"/>
              </a:tabLst>
            </a:pPr>
            <a:r>
              <a:rPr dirty="0">
                <a:latin typeface="Calibri"/>
                <a:cs typeface="Calibri"/>
              </a:rPr>
              <a:t>M	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titik pusat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wesel</a:t>
            </a:r>
            <a:endParaRPr>
              <a:latin typeface="Calibri"/>
              <a:cs typeface="Calibri"/>
            </a:endParaRPr>
          </a:p>
          <a:p>
            <a:pPr marL="12700" marR="5080">
              <a:tabLst>
                <a:tab pos="448945" algn="l"/>
              </a:tabLst>
            </a:pPr>
            <a:r>
              <a:rPr dirty="0">
                <a:latin typeface="Calibri"/>
                <a:cs typeface="Calibri"/>
              </a:rPr>
              <a:t>A	= </a:t>
            </a:r>
            <a:r>
              <a:rPr spc="-15" dirty="0">
                <a:latin typeface="Calibri"/>
                <a:cs typeface="Calibri"/>
              </a:rPr>
              <a:t>awal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wesel,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tempat</a:t>
            </a:r>
            <a:r>
              <a:rPr spc="-5" dirty="0">
                <a:latin typeface="Calibri"/>
                <a:cs typeface="Calibri"/>
              </a:rPr>
              <a:t> sambungan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lantak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biasa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	=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akhir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wesel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1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 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tangen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sudut simpang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59729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3539" y="408457"/>
              <a:ext cx="7379208" cy="720826"/>
            </a:xfrm>
            <a:prstGeom prst="rect">
              <a:avLst/>
            </a:prstGeom>
          </p:spPr>
        </p:pic>
      </p:grp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068574" y="472441"/>
          <a:ext cx="7597772" cy="20374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1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94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08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48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77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2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61772">
                <a:tc gridSpan="8">
                  <a:txBody>
                    <a:bodyPr/>
                    <a:lstStyle/>
                    <a:p>
                      <a:pPr marL="3295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i="1" spc="-60" dirty="0">
                          <a:latin typeface="Calibri"/>
                          <a:cs typeface="Calibri"/>
                        </a:rPr>
                        <a:t>KECEPATAN</a:t>
                      </a:r>
                      <a:r>
                        <a:rPr sz="2400" b="1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5" dirty="0">
                          <a:latin typeface="Calibri"/>
                          <a:cs typeface="Calibri"/>
                        </a:rPr>
                        <a:t>IJIN </a:t>
                      </a:r>
                      <a:r>
                        <a:rPr sz="2400" b="1" i="1" spc="-15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2400" b="1" i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5" dirty="0">
                          <a:latin typeface="Calibri"/>
                          <a:cs typeface="Calibri"/>
                        </a:rPr>
                        <a:t>SUDUT</a:t>
                      </a:r>
                      <a:r>
                        <a:rPr sz="2400" b="1" i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20" dirty="0">
                          <a:latin typeface="Calibri"/>
                          <a:cs typeface="Calibri"/>
                        </a:rPr>
                        <a:t>SIMPANGAN</a:t>
                      </a:r>
                      <a:r>
                        <a:rPr sz="2400" b="1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dirty="0">
                          <a:latin typeface="Calibri"/>
                          <a:cs typeface="Calibri"/>
                        </a:rPr>
                        <a:t>ARAH</a:t>
                      </a:r>
                      <a:r>
                        <a:rPr sz="2400" b="1" i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10" dirty="0">
                          <a:latin typeface="Calibri"/>
                          <a:cs typeface="Calibri"/>
                        </a:rPr>
                        <a:t>WESEL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4008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82344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Tg.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Symbol"/>
                          <a:cs typeface="Symbol"/>
                        </a:rPr>
                        <a:t></a:t>
                      </a:r>
                      <a:endParaRPr sz="1800">
                        <a:latin typeface="Symbol"/>
                        <a:cs typeface="Symbol"/>
                      </a:endParaRPr>
                    </a:p>
                  </a:txBody>
                  <a:tcPr marL="0" marR="0" marT="33655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9385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12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2565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16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18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Nomor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Wesel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W8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W10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W12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W14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R="24193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W16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W18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3072383" y="477012"/>
            <a:ext cx="7595870" cy="462280"/>
          </a:xfrm>
          <a:custGeom>
            <a:avLst/>
            <a:gdLst/>
            <a:ahLst/>
            <a:cxnLst/>
            <a:rect l="l" t="t" r="r" b="b"/>
            <a:pathLst>
              <a:path w="7595870" h="462280">
                <a:moveTo>
                  <a:pt x="7595616" y="0"/>
                </a:moveTo>
                <a:lnTo>
                  <a:pt x="0" y="0"/>
                </a:lnTo>
                <a:lnTo>
                  <a:pt x="0" y="461772"/>
                </a:lnTo>
                <a:lnTo>
                  <a:pt x="7595616" y="461772"/>
                </a:lnTo>
                <a:lnTo>
                  <a:pt x="7595616" y="0"/>
                </a:lnTo>
                <a:close/>
              </a:path>
            </a:pathLst>
          </a:custGeom>
          <a:solidFill>
            <a:srgbClr val="F9C0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98164" y="3154552"/>
            <a:ext cx="7489190" cy="0"/>
          </a:xfrm>
          <a:custGeom>
            <a:avLst/>
            <a:gdLst/>
            <a:ahLst/>
            <a:cxnLst/>
            <a:rect l="l" t="t" r="r" b="b"/>
            <a:pathLst>
              <a:path w="7489190">
                <a:moveTo>
                  <a:pt x="0" y="0"/>
                </a:moveTo>
                <a:lnTo>
                  <a:pt x="7488808" y="0"/>
                </a:lnTo>
              </a:path>
            </a:pathLst>
          </a:custGeom>
          <a:ln w="127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177032" y="2533015"/>
            <a:ext cx="1334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Kecepatan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Ijin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(km/jam)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41924" y="253301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25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34151" y="253301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35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62191" y="253301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45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90739" y="253301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50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982837" y="253301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60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919208" y="253301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70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82670" y="3515106"/>
            <a:ext cx="657733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Faktor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menentukan </a:t>
            </a:r>
            <a:r>
              <a:rPr sz="2400" spc="-15" dirty="0">
                <a:latin typeface="Calibri"/>
                <a:cs typeface="Calibri"/>
              </a:rPr>
              <a:t>perancangan</a:t>
            </a:r>
            <a:r>
              <a:rPr sz="2400" spc="-5" dirty="0">
                <a:latin typeface="Calibri"/>
                <a:cs typeface="Calibri"/>
              </a:rPr>
              <a:t> wesel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adalah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812800" indent="-343535">
              <a:spcBef>
                <a:spcPts val="25"/>
              </a:spcBef>
              <a:buFont typeface="Wingdings"/>
              <a:buChar char=""/>
              <a:tabLst>
                <a:tab pos="813435" algn="l"/>
              </a:tabLst>
            </a:pPr>
            <a:r>
              <a:rPr sz="2400" spc="-10" dirty="0">
                <a:latin typeface="Calibri"/>
                <a:cs typeface="Calibri"/>
              </a:rPr>
              <a:t>Kecepatan</a:t>
            </a:r>
            <a:r>
              <a:rPr sz="2400" spc="-25" dirty="0">
                <a:latin typeface="Calibri"/>
                <a:cs typeface="Calibri"/>
              </a:rPr>
              <a:t> kereta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api,</a:t>
            </a:r>
            <a:r>
              <a:rPr sz="2400" spc="-5" dirty="0">
                <a:latin typeface="Calibri"/>
                <a:cs typeface="Calibri"/>
              </a:rPr>
              <a:t> sudut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tumpu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</a:t>
            </a:r>
            <a:r>
              <a:rPr sz="2400" spc="-5" dirty="0">
                <a:latin typeface="Symbol"/>
                <a:cs typeface="Symbol"/>
              </a:rPr>
              <a:t></a:t>
            </a:r>
            <a:r>
              <a:rPr sz="2400" spc="-5" dirty="0">
                <a:latin typeface="Calibri"/>
                <a:cs typeface="Calibri"/>
              </a:rPr>
              <a:t>),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endParaRPr sz="2400">
              <a:latin typeface="Calibri"/>
              <a:cs typeface="Calibri"/>
            </a:endParaRPr>
          </a:p>
          <a:p>
            <a:pPr marL="812800">
              <a:lnSpc>
                <a:spcPts val="2870"/>
              </a:lnSpc>
            </a:pPr>
            <a:r>
              <a:rPr sz="2400" spc="-5" dirty="0">
                <a:latin typeface="Calibri"/>
                <a:cs typeface="Calibri"/>
              </a:rPr>
              <a:t>sudut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simpang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arah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</a:t>
            </a:r>
            <a:r>
              <a:rPr sz="2400" spc="-5" dirty="0">
                <a:latin typeface="Symbol"/>
                <a:cs typeface="Symbol"/>
              </a:rPr>
              <a:t></a:t>
            </a:r>
            <a:r>
              <a:rPr sz="2400" spc="-5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812800" indent="-343535">
              <a:lnSpc>
                <a:spcPts val="2870"/>
              </a:lnSpc>
              <a:buFont typeface="Wingdings"/>
              <a:buChar char=""/>
              <a:tabLst>
                <a:tab pos="813435" algn="l"/>
              </a:tabLst>
            </a:pPr>
            <a:r>
              <a:rPr sz="2400" spc="-10" dirty="0">
                <a:latin typeface="Calibri"/>
                <a:cs typeface="Calibri"/>
              </a:rPr>
              <a:t>Panjang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Jarum</a:t>
            </a:r>
            <a:endParaRPr sz="2400">
              <a:latin typeface="Calibri"/>
              <a:cs typeface="Calibri"/>
            </a:endParaRPr>
          </a:p>
          <a:p>
            <a:pPr marL="812800" indent="-343535">
              <a:buFont typeface="Wingdings"/>
              <a:buChar char=""/>
              <a:tabLst>
                <a:tab pos="813435" algn="l"/>
              </a:tabLst>
            </a:pPr>
            <a:r>
              <a:rPr sz="2400" spc="-10" dirty="0">
                <a:latin typeface="Calibri"/>
                <a:cs typeface="Calibri"/>
              </a:rPr>
              <a:t>Panjang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Lidah</a:t>
            </a:r>
            <a:endParaRPr sz="2400">
              <a:latin typeface="Calibri"/>
              <a:cs typeface="Calibri"/>
            </a:endParaRPr>
          </a:p>
          <a:p>
            <a:pPr marL="812800" indent="-343535">
              <a:buFont typeface="Wingdings"/>
              <a:buChar char=""/>
              <a:tabLst>
                <a:tab pos="813435" algn="l"/>
              </a:tabLst>
            </a:pPr>
            <a:r>
              <a:rPr sz="2400" spc="-5" dirty="0">
                <a:latin typeface="Calibri"/>
                <a:cs typeface="Calibri"/>
              </a:rPr>
              <a:t>Jari-jari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Lengkung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90890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92651" y="408457"/>
              <a:ext cx="3300984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5" dirty="0">
                <a:latin typeface="Calibri"/>
                <a:cs typeface="Calibri"/>
              </a:rPr>
              <a:t>PERENCANAAN</a:t>
            </a:r>
            <a:r>
              <a:rPr sz="2400" b="1" i="1" spc="-4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12999" y="4630370"/>
            <a:ext cx="348424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86385" algn="l"/>
              </a:tabLst>
            </a:pPr>
            <a:r>
              <a:rPr dirty="0">
                <a:latin typeface="Calibri"/>
                <a:cs typeface="Calibri"/>
              </a:rPr>
              <a:t>P	= </a:t>
            </a:r>
            <a:r>
              <a:rPr spc="-5" dirty="0">
                <a:latin typeface="Calibri"/>
                <a:cs typeface="Calibri"/>
              </a:rPr>
              <a:t>panjang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jarum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wesel</a:t>
            </a:r>
            <a:endParaRPr>
              <a:latin typeface="Calibri"/>
              <a:cs typeface="Calibri"/>
            </a:endParaRPr>
          </a:p>
          <a:p>
            <a:pPr marL="12700" marR="1590040">
              <a:spcBef>
                <a:spcPts val="5"/>
              </a:spcBef>
              <a:tabLst>
                <a:tab pos="290830" algn="l"/>
              </a:tabLst>
            </a:pPr>
            <a:r>
              <a:rPr dirty="0">
                <a:latin typeface="Calibri"/>
                <a:cs typeface="Calibri"/>
              </a:rPr>
              <a:t>B	=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lebar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kepala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	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lebar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kaki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endParaRPr>
              <a:latin typeface="Calibri"/>
              <a:cs typeface="Calibri"/>
            </a:endParaRPr>
          </a:p>
          <a:p>
            <a:pPr marL="12700">
              <a:tabLst>
                <a:tab pos="299085" algn="l"/>
              </a:tabLst>
            </a:pPr>
            <a:r>
              <a:rPr dirty="0">
                <a:latin typeface="Symbol"/>
                <a:cs typeface="Symbol"/>
              </a:rPr>
              <a:t>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sudut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simpang</a:t>
            </a:r>
            <a:r>
              <a:rPr spc="-10" dirty="0">
                <a:latin typeface="Calibri"/>
                <a:cs typeface="Calibri"/>
              </a:rPr>
              <a:t> arah</a:t>
            </a:r>
            <a:endParaRPr>
              <a:latin typeface="Calibri"/>
              <a:cs typeface="Calibri"/>
            </a:endParaRPr>
          </a:p>
          <a:p>
            <a:pPr marL="12700">
              <a:tabLst>
                <a:tab pos="288925" algn="l"/>
              </a:tabLst>
            </a:pPr>
            <a:r>
              <a:rPr dirty="0">
                <a:latin typeface="Calibri"/>
                <a:cs typeface="Calibri"/>
              </a:rPr>
              <a:t>d	=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celah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antara</a:t>
            </a:r>
            <a:r>
              <a:rPr spc="-5" dirty="0">
                <a:latin typeface="Calibri"/>
                <a:cs typeface="Calibri"/>
              </a:rPr>
              <a:t> jarum dan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ujung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endParaRPr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7286" y="2778043"/>
            <a:ext cx="3768364" cy="1881503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3270478" y="3127249"/>
            <a:ext cx="2487295" cy="1884045"/>
            <a:chOff x="1746477" y="3127248"/>
            <a:chExt cx="2487295" cy="188404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46477" y="3398464"/>
              <a:ext cx="2051357" cy="72705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65375" y="3127248"/>
              <a:ext cx="2368296" cy="18836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84603" y="3416808"/>
              <a:ext cx="1979675" cy="65532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784603" y="3416808"/>
              <a:ext cx="1979930" cy="655320"/>
            </a:xfrm>
            <a:custGeom>
              <a:avLst/>
              <a:gdLst/>
              <a:ahLst/>
              <a:cxnLst/>
              <a:rect l="l" t="t" r="r" b="b"/>
              <a:pathLst>
                <a:path w="1979929" h="655320">
                  <a:moveTo>
                    <a:pt x="0" y="655320"/>
                  </a:moveTo>
                  <a:lnTo>
                    <a:pt x="1979675" y="655320"/>
                  </a:lnTo>
                  <a:lnTo>
                    <a:pt x="1979675" y="0"/>
                  </a:lnTo>
                  <a:lnTo>
                    <a:pt x="0" y="0"/>
                  </a:lnTo>
                  <a:lnTo>
                    <a:pt x="0" y="655320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490724" y="3450843"/>
              <a:ext cx="1073150" cy="286385"/>
            </a:xfrm>
            <a:custGeom>
              <a:avLst/>
              <a:gdLst/>
              <a:ahLst/>
              <a:cxnLst/>
              <a:rect l="l" t="t" r="r" b="b"/>
              <a:pathLst>
                <a:path w="1073150" h="286385">
                  <a:moveTo>
                    <a:pt x="241554" y="8636"/>
                  </a:moveTo>
                  <a:lnTo>
                    <a:pt x="238506" y="0"/>
                  </a:lnTo>
                  <a:lnTo>
                    <a:pt x="223164" y="5549"/>
                  </a:lnTo>
                  <a:lnTo>
                    <a:pt x="209715" y="13589"/>
                  </a:lnTo>
                  <a:lnTo>
                    <a:pt x="180797" y="52108"/>
                  </a:lnTo>
                  <a:lnTo>
                    <a:pt x="170942" y="105918"/>
                  </a:lnTo>
                  <a:lnTo>
                    <a:pt x="172034" y="125374"/>
                  </a:lnTo>
                  <a:lnTo>
                    <a:pt x="188468" y="174752"/>
                  </a:lnTo>
                  <a:lnTo>
                    <a:pt x="223088" y="206184"/>
                  </a:lnTo>
                  <a:lnTo>
                    <a:pt x="238506" y="211709"/>
                  </a:lnTo>
                  <a:lnTo>
                    <a:pt x="241173" y="203200"/>
                  </a:lnTo>
                  <a:lnTo>
                    <a:pt x="229120" y="197866"/>
                  </a:lnTo>
                  <a:lnTo>
                    <a:pt x="218706" y="190436"/>
                  </a:lnTo>
                  <a:lnTo>
                    <a:pt x="197307" y="155765"/>
                  </a:lnTo>
                  <a:lnTo>
                    <a:pt x="190246" y="104787"/>
                  </a:lnTo>
                  <a:lnTo>
                    <a:pt x="191020" y="86728"/>
                  </a:lnTo>
                  <a:lnTo>
                    <a:pt x="202819" y="42164"/>
                  </a:lnTo>
                  <a:lnTo>
                    <a:pt x="229336" y="13957"/>
                  </a:lnTo>
                  <a:lnTo>
                    <a:pt x="241554" y="8636"/>
                  </a:lnTo>
                  <a:close/>
                </a:path>
                <a:path w="1073150" h="286385">
                  <a:moveTo>
                    <a:pt x="902335" y="105918"/>
                  </a:moveTo>
                  <a:lnTo>
                    <a:pt x="892517" y="52108"/>
                  </a:lnTo>
                  <a:lnTo>
                    <a:pt x="863612" y="13589"/>
                  </a:lnTo>
                  <a:lnTo>
                    <a:pt x="834771" y="0"/>
                  </a:lnTo>
                  <a:lnTo>
                    <a:pt x="831850" y="8636"/>
                  </a:lnTo>
                  <a:lnTo>
                    <a:pt x="844054" y="13957"/>
                  </a:lnTo>
                  <a:lnTo>
                    <a:pt x="854595" y="21310"/>
                  </a:lnTo>
                  <a:lnTo>
                    <a:pt x="876007" y="55435"/>
                  </a:lnTo>
                  <a:lnTo>
                    <a:pt x="883031" y="104787"/>
                  </a:lnTo>
                  <a:lnTo>
                    <a:pt x="882243" y="123520"/>
                  </a:lnTo>
                  <a:lnTo>
                    <a:pt x="870458" y="169291"/>
                  </a:lnTo>
                  <a:lnTo>
                    <a:pt x="844194" y="197866"/>
                  </a:lnTo>
                  <a:lnTo>
                    <a:pt x="832104" y="203200"/>
                  </a:lnTo>
                  <a:lnTo>
                    <a:pt x="834771" y="211709"/>
                  </a:lnTo>
                  <a:lnTo>
                    <a:pt x="875284" y="187706"/>
                  </a:lnTo>
                  <a:lnTo>
                    <a:pt x="897966" y="143344"/>
                  </a:lnTo>
                  <a:lnTo>
                    <a:pt x="901230" y="125374"/>
                  </a:lnTo>
                  <a:lnTo>
                    <a:pt x="902335" y="105918"/>
                  </a:lnTo>
                  <a:close/>
                </a:path>
                <a:path w="1073150" h="286385">
                  <a:moveTo>
                    <a:pt x="1072896" y="271018"/>
                  </a:moveTo>
                  <a:lnTo>
                    <a:pt x="0" y="271018"/>
                  </a:lnTo>
                  <a:lnTo>
                    <a:pt x="0" y="286258"/>
                  </a:lnTo>
                  <a:lnTo>
                    <a:pt x="1072896" y="286258"/>
                  </a:lnTo>
                  <a:lnTo>
                    <a:pt x="1072896" y="271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247769" y="3380994"/>
            <a:ext cx="608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𝑩</a:t>
            </a:r>
            <a:r>
              <a:rPr spc="-4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-3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𝑪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96436" y="3554730"/>
            <a:ext cx="970280" cy="473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𝑷</a:t>
            </a:r>
            <a:r>
              <a:rPr spc="5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=</a:t>
            </a:r>
            <a:endParaRPr>
              <a:latin typeface="Cambria Math"/>
              <a:cs typeface="Cambria Math"/>
            </a:endParaRPr>
          </a:p>
          <a:p>
            <a:pPr marL="518159">
              <a:lnSpc>
                <a:spcPts val="1764"/>
              </a:lnSpc>
            </a:pPr>
            <a:r>
              <a:rPr dirty="0">
                <a:latin typeface="Cambria Math"/>
                <a:cs typeface="Cambria Math"/>
              </a:rPr>
              <a:t>𝟐</a:t>
            </a:r>
            <a:r>
              <a:rPr spc="-8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𝒕𝒈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524000" y="3765423"/>
            <a:ext cx="546100" cy="276225"/>
          </a:xfrm>
          <a:custGeom>
            <a:avLst/>
            <a:gdLst/>
            <a:ahLst/>
            <a:cxnLst/>
            <a:rect l="l" t="t" r="r" b="b"/>
            <a:pathLst>
              <a:path w="546100" h="276225">
                <a:moveTo>
                  <a:pt x="473069" y="0"/>
                </a:moveTo>
                <a:lnTo>
                  <a:pt x="470275" y="9143"/>
                </a:lnTo>
                <a:lnTo>
                  <a:pt x="482986" y="15694"/>
                </a:lnTo>
                <a:lnTo>
                  <a:pt x="494055" y="25257"/>
                </a:lnTo>
                <a:lnTo>
                  <a:pt x="517263" y="71542"/>
                </a:lnTo>
                <a:lnTo>
                  <a:pt x="524259" y="113885"/>
                </a:lnTo>
                <a:lnTo>
                  <a:pt x="525139" y="138175"/>
                </a:lnTo>
                <a:lnTo>
                  <a:pt x="524259" y="162393"/>
                </a:lnTo>
                <a:lnTo>
                  <a:pt x="517263" y="204684"/>
                </a:lnTo>
                <a:lnTo>
                  <a:pt x="494055" y="250856"/>
                </a:lnTo>
                <a:lnTo>
                  <a:pt x="470275" y="266953"/>
                </a:lnTo>
                <a:lnTo>
                  <a:pt x="473069" y="276097"/>
                </a:lnTo>
                <a:lnTo>
                  <a:pt x="516360" y="246040"/>
                </a:lnTo>
                <a:lnTo>
                  <a:pt x="535050" y="208700"/>
                </a:lnTo>
                <a:lnTo>
                  <a:pt x="544524" y="163361"/>
                </a:lnTo>
                <a:lnTo>
                  <a:pt x="545713" y="138049"/>
                </a:lnTo>
                <a:lnTo>
                  <a:pt x="544524" y="112736"/>
                </a:lnTo>
                <a:lnTo>
                  <a:pt x="535050" y="67397"/>
                </a:lnTo>
                <a:lnTo>
                  <a:pt x="516360" y="30057"/>
                </a:lnTo>
                <a:lnTo>
                  <a:pt x="489499" y="6383"/>
                </a:lnTo>
                <a:lnTo>
                  <a:pt x="473069" y="0"/>
                </a:lnTo>
                <a:close/>
              </a:path>
              <a:path w="546100" h="276225">
                <a:moveTo>
                  <a:pt x="72638" y="0"/>
                </a:moveTo>
                <a:lnTo>
                  <a:pt x="29346" y="30057"/>
                </a:lnTo>
                <a:lnTo>
                  <a:pt x="10656" y="67397"/>
                </a:lnTo>
                <a:lnTo>
                  <a:pt x="1182" y="112736"/>
                </a:lnTo>
                <a:lnTo>
                  <a:pt x="0" y="138175"/>
                </a:lnTo>
                <a:lnTo>
                  <a:pt x="1182" y="163361"/>
                </a:lnTo>
                <a:lnTo>
                  <a:pt x="10656" y="208700"/>
                </a:lnTo>
                <a:lnTo>
                  <a:pt x="29346" y="246040"/>
                </a:lnTo>
                <a:lnTo>
                  <a:pt x="72638" y="276097"/>
                </a:lnTo>
                <a:lnTo>
                  <a:pt x="75432" y="266953"/>
                </a:lnTo>
                <a:lnTo>
                  <a:pt x="62737" y="260405"/>
                </a:lnTo>
                <a:lnTo>
                  <a:pt x="51698" y="250856"/>
                </a:lnTo>
                <a:lnTo>
                  <a:pt x="28444" y="204684"/>
                </a:lnTo>
                <a:lnTo>
                  <a:pt x="21447" y="162393"/>
                </a:lnTo>
                <a:lnTo>
                  <a:pt x="20572" y="138049"/>
                </a:lnTo>
                <a:lnTo>
                  <a:pt x="21447" y="113885"/>
                </a:lnTo>
                <a:lnTo>
                  <a:pt x="28444" y="71542"/>
                </a:lnTo>
                <a:lnTo>
                  <a:pt x="51698" y="25257"/>
                </a:lnTo>
                <a:lnTo>
                  <a:pt x="75432" y="9143"/>
                </a:lnTo>
                <a:lnTo>
                  <a:pt x="726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568318" y="3653790"/>
            <a:ext cx="33845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375" dirty="0">
                <a:latin typeface="Cambria Math"/>
                <a:cs typeface="Cambria Math"/>
              </a:rPr>
              <a:t>𝑎</a:t>
            </a:r>
            <a:r>
              <a:rPr sz="2700" spc="-562" baseline="-23148" dirty="0">
                <a:latin typeface="Cambria Math"/>
                <a:cs typeface="Cambria Math"/>
              </a:rPr>
              <a:t>ൗ</a:t>
            </a:r>
            <a:endParaRPr sz="2700" baseline="-23148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37938" y="3824478"/>
            <a:ext cx="162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𝟐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112769" y="1322069"/>
            <a:ext cx="2757170" cy="401320"/>
          </a:xfrm>
          <a:custGeom>
            <a:avLst/>
            <a:gdLst/>
            <a:ahLst/>
            <a:cxnLst/>
            <a:rect l="l" t="t" r="r" b="b"/>
            <a:pathLst>
              <a:path w="2757170" h="401319">
                <a:moveTo>
                  <a:pt x="0" y="400812"/>
                </a:moveTo>
                <a:lnTo>
                  <a:pt x="2756916" y="400812"/>
                </a:lnTo>
                <a:lnTo>
                  <a:pt x="2756916" y="0"/>
                </a:lnTo>
                <a:lnTo>
                  <a:pt x="0" y="0"/>
                </a:lnTo>
                <a:lnTo>
                  <a:pt x="0" y="400812"/>
                </a:lnTo>
                <a:close/>
              </a:path>
            </a:pathLst>
          </a:custGeom>
          <a:ln w="25907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190494" y="1338199"/>
            <a:ext cx="6757034" cy="1480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A.</a:t>
            </a:r>
            <a:r>
              <a:rPr sz="2000" b="1" spc="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Panjang</a:t>
            </a:r>
            <a:r>
              <a:rPr sz="20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Jarum 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20"/>
              </a:spcBef>
            </a:pPr>
            <a:endParaRPr sz="1500">
              <a:latin typeface="Calibri"/>
              <a:cs typeface="Calibri"/>
            </a:endParaRPr>
          </a:p>
          <a:p>
            <a:pPr marL="168910" marR="5080"/>
            <a:r>
              <a:rPr sz="2000" spc="-10" dirty="0">
                <a:latin typeface="Calibri"/>
                <a:cs typeface="Calibri"/>
              </a:rPr>
              <a:t>Panjang</a:t>
            </a:r>
            <a:r>
              <a:rPr sz="2000" spc="-5" dirty="0">
                <a:latin typeface="Calibri"/>
                <a:cs typeface="Calibri"/>
              </a:rPr>
              <a:t> jarum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wesel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tergantung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5" dirty="0">
                <a:latin typeface="Calibri"/>
                <a:cs typeface="Calibri"/>
              </a:rPr>
              <a:t> lebar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kepala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lebar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kaki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besarnya</a:t>
            </a:r>
            <a:r>
              <a:rPr sz="2000" dirty="0">
                <a:latin typeface="Calibri"/>
                <a:cs typeface="Calibri"/>
              </a:rPr>
              <a:t> celah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antara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sudut simpang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8458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3370" y="3170301"/>
            <a:ext cx="3402329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17804" algn="l"/>
              </a:tabLst>
            </a:pPr>
            <a:r>
              <a:rPr sz="1600" spc="-5" dirty="0">
                <a:latin typeface="Calibri"/>
                <a:cs typeface="Calibri"/>
              </a:rPr>
              <a:t>t	=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panjang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lidah</a:t>
            </a:r>
            <a:endParaRPr sz="1600">
              <a:latin typeface="Calibri"/>
              <a:cs typeface="Calibri"/>
            </a:endParaRPr>
          </a:p>
          <a:p>
            <a:pPr marL="12700">
              <a:tabLst>
                <a:tab pos="262255" algn="l"/>
              </a:tabLst>
            </a:pPr>
            <a:r>
              <a:rPr sz="1600" spc="-5" dirty="0">
                <a:latin typeface="Calibri"/>
                <a:cs typeface="Calibri"/>
              </a:rPr>
              <a:t>B	=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lebar </a:t>
            </a:r>
            <a:r>
              <a:rPr sz="1600" spc="-15" dirty="0">
                <a:latin typeface="Calibri"/>
                <a:cs typeface="Calibri"/>
              </a:rPr>
              <a:t>kepala rel</a:t>
            </a:r>
            <a:endParaRPr sz="16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  <a:tabLst>
                <a:tab pos="248285" algn="l"/>
              </a:tabLst>
            </a:pPr>
            <a:r>
              <a:rPr sz="1600" spc="-5" dirty="0">
                <a:latin typeface="Calibri"/>
                <a:cs typeface="Calibri"/>
              </a:rPr>
              <a:t>Y	=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jarak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antara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akar </a:t>
            </a:r>
            <a:r>
              <a:rPr sz="1600" spc="-5" dirty="0">
                <a:latin typeface="Calibri"/>
                <a:cs typeface="Calibri"/>
              </a:rPr>
              <a:t>lidah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dan</a:t>
            </a:r>
            <a:r>
              <a:rPr sz="1600" spc="-15" dirty="0">
                <a:latin typeface="Calibri"/>
                <a:cs typeface="Calibri"/>
              </a:rPr>
              <a:t> rel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lantak</a:t>
            </a:r>
            <a:endParaRPr sz="1600">
              <a:latin typeface="Calibri"/>
              <a:cs typeface="Calibri"/>
            </a:endParaRPr>
          </a:p>
          <a:p>
            <a:pPr marL="12700">
              <a:spcBef>
                <a:spcPts val="10"/>
              </a:spcBef>
              <a:tabLst>
                <a:tab pos="262255" algn="l"/>
              </a:tabLst>
            </a:pPr>
            <a:r>
              <a:rPr sz="1600" spc="-5" dirty="0">
                <a:latin typeface="Symbol"/>
                <a:cs typeface="Symbol"/>
              </a:rPr>
              <a:t></a:t>
            </a:r>
            <a:r>
              <a:rPr sz="1600" spc="-5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sudut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tumpu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17239" y="1296163"/>
            <a:ext cx="638429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Panjang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tergantung </a:t>
            </a:r>
            <a:r>
              <a:rPr sz="2000" spc="-5" dirty="0">
                <a:latin typeface="Calibri"/>
                <a:cs typeface="Calibri"/>
              </a:rPr>
              <a:t>jenis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(lidah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berputar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pegas)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134330" y="2183887"/>
            <a:ext cx="2051685" cy="836930"/>
            <a:chOff x="3610329" y="2183887"/>
            <a:chExt cx="2051685" cy="8369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10329" y="2183887"/>
              <a:ext cx="2051357" cy="80316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90772" y="2269223"/>
              <a:ext cx="1367027" cy="7513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8456" y="2202180"/>
              <a:ext cx="1979676" cy="73152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47794" y="2312415"/>
              <a:ext cx="772795" cy="286385"/>
            </a:xfrm>
            <a:custGeom>
              <a:avLst/>
              <a:gdLst/>
              <a:ahLst/>
              <a:cxnLst/>
              <a:rect l="l" t="t" r="r" b="b"/>
              <a:pathLst>
                <a:path w="772795" h="286385">
                  <a:moveTo>
                    <a:pt x="90551" y="8636"/>
                  </a:moveTo>
                  <a:lnTo>
                    <a:pt x="87630" y="0"/>
                  </a:lnTo>
                  <a:lnTo>
                    <a:pt x="72263" y="5549"/>
                  </a:lnTo>
                  <a:lnTo>
                    <a:pt x="58788" y="13614"/>
                  </a:lnTo>
                  <a:lnTo>
                    <a:pt x="29921" y="52171"/>
                  </a:lnTo>
                  <a:lnTo>
                    <a:pt x="20066" y="105918"/>
                  </a:lnTo>
                  <a:lnTo>
                    <a:pt x="21158" y="125425"/>
                  </a:lnTo>
                  <a:lnTo>
                    <a:pt x="37465" y="174752"/>
                  </a:lnTo>
                  <a:lnTo>
                    <a:pt x="72199" y="206298"/>
                  </a:lnTo>
                  <a:lnTo>
                    <a:pt x="87630" y="211836"/>
                  </a:lnTo>
                  <a:lnTo>
                    <a:pt x="90297" y="203200"/>
                  </a:lnTo>
                  <a:lnTo>
                    <a:pt x="78193" y="197866"/>
                  </a:lnTo>
                  <a:lnTo>
                    <a:pt x="67779" y="190436"/>
                  </a:lnTo>
                  <a:lnTo>
                    <a:pt x="46431" y="155765"/>
                  </a:lnTo>
                  <a:lnTo>
                    <a:pt x="39370" y="104902"/>
                  </a:lnTo>
                  <a:lnTo>
                    <a:pt x="40144" y="86842"/>
                  </a:lnTo>
                  <a:lnTo>
                    <a:pt x="51943" y="42164"/>
                  </a:lnTo>
                  <a:lnTo>
                    <a:pt x="78346" y="13957"/>
                  </a:lnTo>
                  <a:lnTo>
                    <a:pt x="90551" y="8636"/>
                  </a:lnTo>
                  <a:close/>
                </a:path>
                <a:path w="772795" h="286385">
                  <a:moveTo>
                    <a:pt x="752983" y="105918"/>
                  </a:moveTo>
                  <a:lnTo>
                    <a:pt x="743115" y="52171"/>
                  </a:lnTo>
                  <a:lnTo>
                    <a:pt x="714197" y="13614"/>
                  </a:lnTo>
                  <a:lnTo>
                    <a:pt x="685419" y="0"/>
                  </a:lnTo>
                  <a:lnTo>
                    <a:pt x="682371" y="8636"/>
                  </a:lnTo>
                  <a:lnTo>
                    <a:pt x="694651" y="13957"/>
                  </a:lnTo>
                  <a:lnTo>
                    <a:pt x="705205" y="21310"/>
                  </a:lnTo>
                  <a:lnTo>
                    <a:pt x="726605" y="55460"/>
                  </a:lnTo>
                  <a:lnTo>
                    <a:pt x="733679" y="104902"/>
                  </a:lnTo>
                  <a:lnTo>
                    <a:pt x="732891" y="123583"/>
                  </a:lnTo>
                  <a:lnTo>
                    <a:pt x="721106" y="169291"/>
                  </a:lnTo>
                  <a:lnTo>
                    <a:pt x="694791" y="197866"/>
                  </a:lnTo>
                  <a:lnTo>
                    <a:pt x="682752" y="203200"/>
                  </a:lnTo>
                  <a:lnTo>
                    <a:pt x="685419" y="211836"/>
                  </a:lnTo>
                  <a:lnTo>
                    <a:pt x="725881" y="187731"/>
                  </a:lnTo>
                  <a:lnTo>
                    <a:pt x="748614" y="143383"/>
                  </a:lnTo>
                  <a:lnTo>
                    <a:pt x="751878" y="125425"/>
                  </a:lnTo>
                  <a:lnTo>
                    <a:pt x="752983" y="105918"/>
                  </a:lnTo>
                  <a:close/>
                </a:path>
                <a:path w="772795" h="286385">
                  <a:moveTo>
                    <a:pt x="772668" y="271018"/>
                  </a:moveTo>
                  <a:lnTo>
                    <a:pt x="0" y="271018"/>
                  </a:lnTo>
                  <a:lnTo>
                    <a:pt x="0" y="286258"/>
                  </a:lnTo>
                  <a:lnTo>
                    <a:pt x="772668" y="286258"/>
                  </a:lnTo>
                  <a:lnTo>
                    <a:pt x="772668" y="271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172455" y="2202180"/>
            <a:ext cx="1979930" cy="658513"/>
          </a:xfrm>
          <a:prstGeom prst="rect">
            <a:avLst/>
          </a:prstGeom>
          <a:ln w="9144">
            <a:solidFill>
              <a:srgbClr val="497DBA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894080">
              <a:spcBef>
                <a:spcPts val="414"/>
              </a:spcBef>
            </a:pPr>
            <a:r>
              <a:rPr dirty="0">
                <a:latin typeface="Cambria Math"/>
                <a:cs typeface="Cambria Math"/>
              </a:rPr>
              <a:t>𝑩</a:t>
            </a:r>
            <a:r>
              <a:rPr spc="-4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-4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𝒀</a:t>
            </a:r>
            <a:endParaRPr>
              <a:latin typeface="Cambria Math"/>
              <a:cs typeface="Cambria Math"/>
            </a:endParaRPr>
          </a:p>
          <a:p>
            <a:pPr marL="356235">
              <a:spcBef>
                <a:spcPts val="405"/>
              </a:spcBef>
              <a:tabLst>
                <a:tab pos="909319" algn="l"/>
              </a:tabLst>
            </a:pPr>
            <a:r>
              <a:rPr sz="2700" baseline="37037" dirty="0">
                <a:latin typeface="Cambria Math"/>
                <a:cs typeface="Cambria Math"/>
              </a:rPr>
              <a:t>𝒕</a:t>
            </a:r>
            <a:r>
              <a:rPr sz="2700" spc="142" baseline="37037" dirty="0">
                <a:latin typeface="Cambria Math"/>
                <a:cs typeface="Cambria Math"/>
              </a:rPr>
              <a:t> </a:t>
            </a:r>
            <a:r>
              <a:rPr sz="2700" baseline="37037" dirty="0">
                <a:latin typeface="Cambria Math"/>
                <a:cs typeface="Cambria Math"/>
              </a:rPr>
              <a:t>&gt;	</a:t>
            </a:r>
            <a:r>
              <a:rPr dirty="0">
                <a:latin typeface="Cambria Math"/>
                <a:cs typeface="Cambria Math"/>
              </a:rPr>
              <a:t>𝒔𝒊𝒏</a:t>
            </a:r>
            <a:r>
              <a:rPr spc="-5" dirty="0">
                <a:latin typeface="Cambria Math"/>
                <a:cs typeface="Cambria Math"/>
              </a:rPr>
              <a:t> </a:t>
            </a:r>
            <a:r>
              <a:rPr spc="65" dirty="0">
                <a:latin typeface="Cambria Math"/>
                <a:cs typeface="Cambria Math"/>
              </a:rPr>
              <a:t>𝖰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239261" y="626515"/>
            <a:ext cx="2620010" cy="336631"/>
          </a:xfrm>
          <a:prstGeom prst="rect">
            <a:avLst/>
          </a:prstGeom>
          <a:ln w="25907">
            <a:solidFill>
              <a:srgbClr val="C0504D"/>
            </a:solidFill>
          </a:ln>
        </p:spPr>
        <p:txBody>
          <a:bodyPr vert="horz" wrap="square" lIns="0" tIns="28575" rIns="0" bIns="0" rtlCol="0" anchor="ctr">
            <a:spAutoFit/>
          </a:bodyPr>
          <a:lstStyle/>
          <a:p>
            <a:pPr marL="90170">
              <a:lnSpc>
                <a:spcPct val="100000"/>
              </a:lnSpc>
              <a:spcBef>
                <a:spcPts val="225"/>
              </a:spcBef>
            </a:pPr>
            <a:r>
              <a:rPr sz="2000" b="1" spc="5" dirty="0">
                <a:solidFill>
                  <a:srgbClr val="C00000"/>
                </a:solidFill>
                <a:latin typeface="Calibri"/>
                <a:cs typeface="Calibri"/>
              </a:rPr>
              <a:t>B.</a:t>
            </a:r>
            <a:r>
              <a:rPr sz="2000" b="1" spc="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Panjang</a:t>
            </a:r>
            <a:r>
              <a:rPr sz="20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Lidah</a:t>
            </a:r>
            <a:r>
              <a:rPr sz="20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33369" y="2140077"/>
            <a:ext cx="1536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Lidah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berputar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20083" y="4518659"/>
            <a:ext cx="6935724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1025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052" y="1518030"/>
            <a:ext cx="1685289" cy="758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17804" algn="l"/>
              </a:tabLst>
            </a:pPr>
            <a:r>
              <a:rPr sz="1600" spc="-5" dirty="0">
                <a:latin typeface="Calibri"/>
                <a:cs typeface="Calibri"/>
              </a:rPr>
              <a:t>t	=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panjang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lidah</a:t>
            </a:r>
            <a:endParaRPr sz="1600">
              <a:latin typeface="Calibri"/>
              <a:cs typeface="Calibri"/>
            </a:endParaRPr>
          </a:p>
          <a:p>
            <a:pPr marL="12700">
              <a:tabLst>
                <a:tab pos="262255" algn="l"/>
              </a:tabLst>
            </a:pPr>
            <a:r>
              <a:rPr sz="1600" spc="-5" dirty="0">
                <a:latin typeface="Calibri"/>
                <a:cs typeface="Calibri"/>
              </a:rPr>
              <a:t>B	=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lebar </a:t>
            </a:r>
            <a:r>
              <a:rPr sz="1600" spc="-15" dirty="0">
                <a:latin typeface="Calibri"/>
                <a:cs typeface="Calibri"/>
              </a:rPr>
              <a:t>kepala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rel</a:t>
            </a:r>
            <a:endParaRPr sz="1600">
              <a:latin typeface="Calibri"/>
              <a:cs typeface="Calibri"/>
            </a:endParaRPr>
          </a:p>
          <a:p>
            <a:pPr marL="12700">
              <a:spcBef>
                <a:spcPts val="15"/>
              </a:spcBef>
              <a:tabLst>
                <a:tab pos="262255" algn="l"/>
              </a:tabLst>
            </a:pPr>
            <a:r>
              <a:rPr sz="1600" spc="-5" dirty="0">
                <a:latin typeface="Symbol"/>
                <a:cs typeface="Symbol"/>
              </a:rPr>
              <a:t></a:t>
            </a:r>
            <a:r>
              <a:rPr sz="1600" spc="-5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sudut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tumpu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039842" y="746593"/>
            <a:ext cx="2051685" cy="622300"/>
            <a:chOff x="3515841" y="746593"/>
            <a:chExt cx="2051685" cy="622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15841" y="746593"/>
              <a:ext cx="2051357" cy="62208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9040" y="882421"/>
              <a:ext cx="1568196" cy="44650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3968" y="765047"/>
              <a:ext cx="1979676" cy="55016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077967" y="765049"/>
            <a:ext cx="1979930" cy="402033"/>
          </a:xfrm>
          <a:prstGeom prst="rect">
            <a:avLst/>
          </a:prstGeom>
          <a:ln w="9144">
            <a:solidFill>
              <a:srgbClr val="497DBA"/>
            </a:solidFill>
          </a:ln>
        </p:spPr>
        <p:txBody>
          <a:bodyPr vert="horz" wrap="square" lIns="0" tIns="123825" rIns="0" bIns="0" rtlCol="0">
            <a:spAutoFit/>
          </a:bodyPr>
          <a:lstStyle/>
          <a:p>
            <a:pPr marL="307340">
              <a:spcBef>
                <a:spcPts val="975"/>
              </a:spcBef>
            </a:pPr>
            <a:r>
              <a:rPr dirty="0">
                <a:latin typeface="Cambria Math"/>
                <a:cs typeface="Cambria Math"/>
              </a:rPr>
              <a:t>𝒕</a:t>
            </a:r>
            <a:r>
              <a:rPr spc="7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&gt;</a:t>
            </a:r>
            <a:r>
              <a:rPr spc="9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𝑩</a:t>
            </a:r>
            <a:r>
              <a:rPr spc="-2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𝒄𝒐𝒕𝒈</a:t>
            </a:r>
            <a:r>
              <a:rPr spc="-20" dirty="0">
                <a:latin typeface="Cambria Math"/>
                <a:cs typeface="Cambria Math"/>
              </a:rPr>
              <a:t> </a:t>
            </a:r>
            <a:r>
              <a:rPr spc="40" dirty="0">
                <a:latin typeface="Cambria Math"/>
                <a:cs typeface="Cambria Math"/>
              </a:rPr>
              <a:t>𝖰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37052" y="782828"/>
            <a:ext cx="1564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Lidah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berpegas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48456" y="2505455"/>
            <a:ext cx="6547521" cy="243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7818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1701" y="0"/>
            <a:ext cx="4686299" cy="507339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17240" y="1296162"/>
            <a:ext cx="320865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spcBef>
                <a:spcPts val="1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spc="-30" dirty="0">
                <a:latin typeface="Calibri"/>
                <a:cs typeface="Calibri"/>
              </a:rPr>
              <a:t>Terdapat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jari-jari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lengkung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wesel,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lengkung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lengkung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luar.</a:t>
            </a:r>
            <a:endParaRPr sz="2000">
              <a:latin typeface="Calibri"/>
              <a:cs typeface="Calibri"/>
            </a:endParaRPr>
          </a:p>
          <a:p>
            <a:pPr marL="355600" marR="127000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spc="-5" dirty="0">
                <a:latin typeface="Calibri"/>
                <a:cs typeface="Calibri"/>
              </a:rPr>
              <a:t>Nilai </a:t>
            </a:r>
            <a:r>
              <a:rPr sz="2000" dirty="0">
                <a:latin typeface="Calibri"/>
                <a:cs typeface="Calibri"/>
              </a:rPr>
              <a:t>ini </a:t>
            </a:r>
            <a:r>
              <a:rPr sz="2000" spc="-5" dirty="0">
                <a:latin typeface="Calibri"/>
                <a:cs typeface="Calibri"/>
              </a:rPr>
              <a:t>dipengaruhi oleh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lebar </a:t>
            </a:r>
            <a:r>
              <a:rPr sz="2000" spc="-30" dirty="0">
                <a:latin typeface="Calibri"/>
                <a:cs typeface="Calibri"/>
              </a:rPr>
              <a:t>sepur, </a:t>
            </a:r>
            <a:r>
              <a:rPr sz="2000" spc="-5" dirty="0">
                <a:latin typeface="Calibri"/>
                <a:cs typeface="Calibri"/>
              </a:rPr>
              <a:t>sudut </a:t>
            </a:r>
            <a:r>
              <a:rPr sz="2000" dirty="0">
                <a:latin typeface="Calibri"/>
                <a:cs typeface="Calibri"/>
              </a:rPr>
              <a:t>tumpu,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sudut simpang </a:t>
            </a:r>
            <a:r>
              <a:rPr sz="2000" spc="-10" dirty="0">
                <a:latin typeface="Calibri"/>
                <a:cs typeface="Calibri"/>
              </a:rPr>
              <a:t>arah, </a:t>
            </a:r>
            <a:r>
              <a:rPr sz="2000" spc="-5" dirty="0">
                <a:latin typeface="Calibri"/>
                <a:cs typeface="Calibri"/>
              </a:rPr>
              <a:t> panjang lidah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-5" dirty="0">
                <a:latin typeface="Calibri"/>
                <a:cs typeface="Calibri"/>
              </a:rPr>
              <a:t>panjang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21153" y="5045964"/>
            <a:ext cx="3546475" cy="1019810"/>
            <a:chOff x="1597152" y="5045964"/>
            <a:chExt cx="3546475" cy="10198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7152" y="5045964"/>
              <a:ext cx="3546348" cy="10195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4396" y="5073396"/>
              <a:ext cx="3456431" cy="9296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492629" y="5282438"/>
              <a:ext cx="2324100" cy="286385"/>
            </a:xfrm>
            <a:custGeom>
              <a:avLst/>
              <a:gdLst/>
              <a:ahLst/>
              <a:cxnLst/>
              <a:rect l="l" t="t" r="r" b="b"/>
              <a:pathLst>
                <a:path w="2324100" h="286385">
                  <a:moveTo>
                    <a:pt x="90678" y="8636"/>
                  </a:moveTo>
                  <a:lnTo>
                    <a:pt x="87630" y="0"/>
                  </a:lnTo>
                  <a:lnTo>
                    <a:pt x="72288" y="5537"/>
                  </a:lnTo>
                  <a:lnTo>
                    <a:pt x="58839" y="13550"/>
                  </a:lnTo>
                  <a:lnTo>
                    <a:pt x="29921" y="52095"/>
                  </a:lnTo>
                  <a:lnTo>
                    <a:pt x="20066" y="105918"/>
                  </a:lnTo>
                  <a:lnTo>
                    <a:pt x="21158" y="125374"/>
                  </a:lnTo>
                  <a:lnTo>
                    <a:pt x="37465" y="174752"/>
                  </a:lnTo>
                  <a:lnTo>
                    <a:pt x="72212" y="206184"/>
                  </a:lnTo>
                  <a:lnTo>
                    <a:pt x="87630" y="211709"/>
                  </a:lnTo>
                  <a:lnTo>
                    <a:pt x="90297" y="203073"/>
                  </a:lnTo>
                  <a:lnTo>
                    <a:pt x="78244" y="197751"/>
                  </a:lnTo>
                  <a:lnTo>
                    <a:pt x="67830" y="190322"/>
                  </a:lnTo>
                  <a:lnTo>
                    <a:pt x="46431" y="155651"/>
                  </a:lnTo>
                  <a:lnTo>
                    <a:pt x="39370" y="104775"/>
                  </a:lnTo>
                  <a:lnTo>
                    <a:pt x="40144" y="86728"/>
                  </a:lnTo>
                  <a:lnTo>
                    <a:pt x="51943" y="42164"/>
                  </a:lnTo>
                  <a:lnTo>
                    <a:pt x="78460" y="13957"/>
                  </a:lnTo>
                  <a:lnTo>
                    <a:pt x="90678" y="8636"/>
                  </a:lnTo>
                  <a:close/>
                </a:path>
                <a:path w="2324100" h="286385">
                  <a:moveTo>
                    <a:pt x="2304415" y="105918"/>
                  </a:moveTo>
                  <a:lnTo>
                    <a:pt x="2294547" y="52095"/>
                  </a:lnTo>
                  <a:lnTo>
                    <a:pt x="2265680" y="13550"/>
                  </a:lnTo>
                  <a:lnTo>
                    <a:pt x="2236851" y="0"/>
                  </a:lnTo>
                  <a:lnTo>
                    <a:pt x="2233803" y="8636"/>
                  </a:lnTo>
                  <a:lnTo>
                    <a:pt x="2246084" y="13957"/>
                  </a:lnTo>
                  <a:lnTo>
                    <a:pt x="2256637" y="21310"/>
                  </a:lnTo>
                  <a:lnTo>
                    <a:pt x="2278037" y="55435"/>
                  </a:lnTo>
                  <a:lnTo>
                    <a:pt x="2285111" y="104775"/>
                  </a:lnTo>
                  <a:lnTo>
                    <a:pt x="2284323" y="123444"/>
                  </a:lnTo>
                  <a:lnTo>
                    <a:pt x="2272538" y="169164"/>
                  </a:lnTo>
                  <a:lnTo>
                    <a:pt x="2246223" y="197739"/>
                  </a:lnTo>
                  <a:lnTo>
                    <a:pt x="2234184" y="203073"/>
                  </a:lnTo>
                  <a:lnTo>
                    <a:pt x="2236851" y="211709"/>
                  </a:lnTo>
                  <a:lnTo>
                    <a:pt x="2277313" y="187706"/>
                  </a:lnTo>
                  <a:lnTo>
                    <a:pt x="2300046" y="143344"/>
                  </a:lnTo>
                  <a:lnTo>
                    <a:pt x="2303310" y="125374"/>
                  </a:lnTo>
                  <a:lnTo>
                    <a:pt x="2304415" y="105918"/>
                  </a:lnTo>
                  <a:close/>
                </a:path>
                <a:path w="2324100" h="286385">
                  <a:moveTo>
                    <a:pt x="2324100" y="271018"/>
                  </a:moveTo>
                  <a:lnTo>
                    <a:pt x="0" y="271018"/>
                  </a:lnTo>
                  <a:lnTo>
                    <a:pt x="0" y="286258"/>
                  </a:lnTo>
                  <a:lnTo>
                    <a:pt x="2324100" y="286258"/>
                  </a:lnTo>
                  <a:lnTo>
                    <a:pt x="2324100" y="271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168395" y="5073397"/>
            <a:ext cx="3456940" cy="758541"/>
          </a:xfrm>
          <a:prstGeom prst="rect">
            <a:avLst/>
          </a:prstGeom>
          <a:ln w="9144">
            <a:solidFill>
              <a:srgbClr val="497DBA"/>
            </a:solidFill>
          </a:ln>
        </p:spPr>
        <p:txBody>
          <a:bodyPr vert="horz" wrap="square" lIns="0" tIns="151765" rIns="0" bIns="0" rtlCol="0">
            <a:spAutoFit/>
          </a:bodyPr>
          <a:lstStyle/>
          <a:p>
            <a:pPr marL="942975">
              <a:spcBef>
                <a:spcPts val="1195"/>
              </a:spcBef>
            </a:pPr>
            <a:r>
              <a:rPr dirty="0">
                <a:latin typeface="Cambria Math"/>
                <a:cs typeface="Cambria Math"/>
              </a:rPr>
              <a:t>𝑺</a:t>
            </a:r>
            <a:r>
              <a:rPr spc="-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− 𝒕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𝒔𝒊𝒏</a:t>
            </a:r>
            <a:r>
              <a:rPr spc="-15" dirty="0">
                <a:latin typeface="Cambria Math"/>
                <a:cs typeface="Cambria Math"/>
              </a:rPr>
              <a:t> </a:t>
            </a:r>
            <a:r>
              <a:rPr spc="40" dirty="0">
                <a:latin typeface="Cambria Math"/>
                <a:cs typeface="Cambria Math"/>
              </a:rPr>
              <a:t>𝖰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 𝑷</a:t>
            </a:r>
            <a:r>
              <a:rPr spc="-1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𝒔𝒊𝒏</a:t>
            </a:r>
            <a:r>
              <a:rPr spc="-15" dirty="0">
                <a:latin typeface="Cambria Math"/>
                <a:cs typeface="Cambria Math"/>
              </a:rPr>
              <a:t> </a:t>
            </a:r>
            <a:r>
              <a:rPr spc="204" dirty="0">
                <a:latin typeface="Cambria Math"/>
                <a:cs typeface="Cambria Math"/>
              </a:rPr>
              <a:t>𝑎</a:t>
            </a:r>
            <a:endParaRPr>
              <a:latin typeface="Cambria Math"/>
              <a:cs typeface="Cambria Math"/>
            </a:endParaRPr>
          </a:p>
          <a:p>
            <a:pPr marL="231140">
              <a:spcBef>
                <a:spcPts val="409"/>
              </a:spcBef>
              <a:tabLst>
                <a:tab pos="1305560" algn="l"/>
              </a:tabLst>
            </a:pPr>
            <a:r>
              <a:rPr sz="2700" spc="7" baseline="37037" dirty="0">
                <a:latin typeface="Cambria Math"/>
                <a:cs typeface="Cambria Math"/>
              </a:rPr>
              <a:t>𝑹</a:t>
            </a:r>
            <a:r>
              <a:rPr sz="1950" spc="7" baseline="36324" dirty="0">
                <a:latin typeface="Cambria Math"/>
                <a:cs typeface="Cambria Math"/>
              </a:rPr>
              <a:t>𝟏</a:t>
            </a:r>
            <a:r>
              <a:rPr sz="1950" spc="412" baseline="36324" dirty="0">
                <a:latin typeface="Cambria Math"/>
                <a:cs typeface="Cambria Math"/>
              </a:rPr>
              <a:t> </a:t>
            </a:r>
            <a:r>
              <a:rPr sz="2700" baseline="37037" dirty="0">
                <a:latin typeface="Cambria Math"/>
                <a:cs typeface="Cambria Math"/>
              </a:rPr>
              <a:t>=	</a:t>
            </a:r>
            <a:r>
              <a:rPr dirty="0">
                <a:latin typeface="Cambria Math"/>
                <a:cs typeface="Cambria Math"/>
              </a:rPr>
              <a:t>𝒄𝒐𝒔</a:t>
            </a:r>
            <a:r>
              <a:rPr spc="-20" dirty="0">
                <a:latin typeface="Cambria Math"/>
                <a:cs typeface="Cambria Math"/>
              </a:rPr>
              <a:t> </a:t>
            </a:r>
            <a:r>
              <a:rPr spc="40" dirty="0">
                <a:latin typeface="Cambria Math"/>
                <a:cs typeface="Cambria Math"/>
              </a:rPr>
              <a:t>𝖰</a:t>
            </a:r>
            <a:r>
              <a:rPr dirty="0">
                <a:latin typeface="Cambria Math"/>
                <a:cs typeface="Cambria Math"/>
              </a:rPr>
              <a:t> −</a:t>
            </a:r>
            <a:r>
              <a:rPr spc="-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𝒄𝒐𝒔</a:t>
            </a:r>
            <a:r>
              <a:rPr spc="-20" dirty="0">
                <a:latin typeface="Cambria Math"/>
                <a:cs typeface="Cambria Math"/>
              </a:rPr>
              <a:t> </a:t>
            </a:r>
            <a:r>
              <a:rPr spc="204" dirty="0">
                <a:latin typeface="Cambria Math"/>
                <a:cs typeface="Cambria Math"/>
              </a:rPr>
              <a:t>𝑎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239261" y="626515"/>
            <a:ext cx="2108200" cy="336631"/>
          </a:xfrm>
          <a:prstGeom prst="rect">
            <a:avLst/>
          </a:prstGeom>
          <a:ln w="25907">
            <a:solidFill>
              <a:srgbClr val="C0504D"/>
            </a:solidFill>
          </a:ln>
        </p:spPr>
        <p:txBody>
          <a:bodyPr vert="horz" wrap="square" lIns="0" tIns="28575" rIns="0" bIns="0" rtlCol="0" anchor="ctr">
            <a:spAutoFit/>
          </a:bodyPr>
          <a:lstStyle/>
          <a:p>
            <a:pPr marL="90170">
              <a:lnSpc>
                <a:spcPct val="100000"/>
              </a:lnSpc>
              <a:spcBef>
                <a:spcPts val="225"/>
              </a:spcBef>
              <a:tabLst>
                <a:tab pos="548005" algn="l"/>
              </a:tabLst>
            </a:pP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C.	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Jari-jari</a:t>
            </a:r>
            <a:r>
              <a:rPr sz="20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03845" y="4130422"/>
            <a:ext cx="2275840" cy="1560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  <a:tabLst>
                <a:tab pos="364490" algn="l"/>
              </a:tabLst>
            </a:pPr>
            <a:r>
              <a:rPr sz="1600" spc="-5" dirty="0">
                <a:latin typeface="Calibri"/>
                <a:cs typeface="Calibri"/>
              </a:rPr>
              <a:t>R1	= jari-jari </a:t>
            </a:r>
            <a:r>
              <a:rPr sz="1600" spc="-10" dirty="0">
                <a:latin typeface="Calibri"/>
                <a:cs typeface="Calibri"/>
              </a:rPr>
              <a:t>lengkung </a:t>
            </a:r>
            <a:r>
              <a:rPr sz="1600" spc="-5" dirty="0">
                <a:latin typeface="Calibri"/>
                <a:cs typeface="Calibri"/>
              </a:rPr>
              <a:t>luar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	=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lebar</a:t>
            </a:r>
            <a:r>
              <a:rPr sz="1600" spc="-10" dirty="0">
                <a:latin typeface="Calibri"/>
                <a:cs typeface="Calibri"/>
              </a:rPr>
              <a:t> sepur</a:t>
            </a:r>
            <a:endParaRPr sz="1600">
              <a:latin typeface="Calibri"/>
              <a:cs typeface="Calibri"/>
            </a:endParaRPr>
          </a:p>
          <a:p>
            <a:pPr marL="12700">
              <a:tabLst>
                <a:tab pos="356870" algn="l"/>
              </a:tabLst>
            </a:pPr>
            <a:r>
              <a:rPr sz="1600" spc="-5" dirty="0">
                <a:latin typeface="Calibri"/>
                <a:cs typeface="Calibri"/>
              </a:rPr>
              <a:t>t	=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panjang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lidah</a:t>
            </a:r>
            <a:endParaRPr sz="1600">
              <a:latin typeface="Calibri"/>
              <a:cs typeface="Calibri"/>
            </a:endParaRPr>
          </a:p>
          <a:p>
            <a:pPr marL="29845" marR="612775">
              <a:spcBef>
                <a:spcPts val="555"/>
              </a:spcBef>
              <a:tabLst>
                <a:tab pos="316230" algn="l"/>
              </a:tabLst>
            </a:pPr>
            <a:r>
              <a:rPr sz="1600" spc="-5" dirty="0">
                <a:latin typeface="Symbol"/>
                <a:cs typeface="Symbol"/>
              </a:rPr>
              <a:t></a:t>
            </a:r>
            <a:r>
              <a:rPr sz="1600" spc="-5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sudut</a:t>
            </a:r>
            <a:r>
              <a:rPr sz="1600" spc="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tumpu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	=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panjang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jarum</a:t>
            </a:r>
            <a:endParaRPr sz="1600">
              <a:latin typeface="Calibri"/>
              <a:cs typeface="Calibri"/>
            </a:endParaRPr>
          </a:p>
          <a:p>
            <a:pPr marL="29845">
              <a:spcBef>
                <a:spcPts val="15"/>
              </a:spcBef>
              <a:tabLst>
                <a:tab pos="296545" algn="l"/>
              </a:tabLst>
            </a:pPr>
            <a:r>
              <a:rPr sz="1600" spc="-5" dirty="0">
                <a:latin typeface="Symbol"/>
                <a:cs typeface="Symbol"/>
              </a:rPr>
              <a:t></a:t>
            </a:r>
            <a:r>
              <a:rPr sz="1600" spc="-5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Calibri"/>
                <a:cs typeface="Calibri"/>
              </a:rPr>
              <a:t>= sudut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simpang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arah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1198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37052" y="781304"/>
            <a:ext cx="5423535" cy="63563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Calibri"/>
                <a:cs typeface="Calibri"/>
              </a:rPr>
              <a:t>Dengan batasan bahwa </a:t>
            </a:r>
            <a:r>
              <a:rPr sz="2000" b="1" dirty="0">
                <a:latin typeface="Calibri"/>
                <a:cs typeface="Calibri"/>
              </a:rPr>
              <a:t>R </a:t>
            </a:r>
            <a:r>
              <a:rPr sz="2000" b="1" spc="-5" dirty="0">
                <a:latin typeface="Calibri"/>
                <a:cs typeface="Calibri"/>
              </a:rPr>
              <a:t>lengkung </a:t>
            </a:r>
            <a:r>
              <a:rPr sz="2000" b="1" dirty="0">
                <a:latin typeface="Calibri"/>
                <a:cs typeface="Calibri"/>
              </a:rPr>
              <a:t>luar tidak boleh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melebihi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batasan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65531" y="1682481"/>
            <a:ext cx="1510665" cy="1003300"/>
            <a:chOff x="1941530" y="1682481"/>
            <a:chExt cx="1510665" cy="1003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41530" y="1682481"/>
              <a:ext cx="1510374" cy="100283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9676" y="1700784"/>
              <a:ext cx="1438655" cy="93116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79676" y="1700784"/>
              <a:ext cx="1438910" cy="931544"/>
            </a:xfrm>
            <a:custGeom>
              <a:avLst/>
              <a:gdLst/>
              <a:ahLst/>
              <a:cxnLst/>
              <a:rect l="l" t="t" r="r" b="b"/>
              <a:pathLst>
                <a:path w="1438910" h="931544">
                  <a:moveTo>
                    <a:pt x="0" y="931163"/>
                  </a:moveTo>
                  <a:lnTo>
                    <a:pt x="1438655" y="931163"/>
                  </a:lnTo>
                  <a:lnTo>
                    <a:pt x="1438655" y="0"/>
                  </a:lnTo>
                  <a:lnTo>
                    <a:pt x="0" y="0"/>
                  </a:lnTo>
                  <a:lnTo>
                    <a:pt x="0" y="931163"/>
                  </a:lnTo>
                  <a:close/>
                </a:path>
              </a:pathLst>
            </a:custGeom>
            <a:ln w="9143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638931" y="2034285"/>
            <a:ext cx="567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pc="5" dirty="0">
                <a:latin typeface="Cambria Math"/>
                <a:cs typeface="Cambria Math"/>
              </a:rPr>
              <a:t>𝑹</a:t>
            </a:r>
            <a:r>
              <a:rPr sz="1950" spc="7" baseline="-14957" dirty="0">
                <a:latin typeface="Cambria Math"/>
                <a:cs typeface="Cambria Math"/>
              </a:rPr>
              <a:t>𝟏</a:t>
            </a:r>
            <a:r>
              <a:rPr sz="1950" spc="330" baseline="-14957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=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281297" y="1930908"/>
            <a:ext cx="447040" cy="286385"/>
          </a:xfrm>
          <a:custGeom>
            <a:avLst/>
            <a:gdLst/>
            <a:ahLst/>
            <a:cxnLst/>
            <a:rect l="l" t="t" r="r" b="b"/>
            <a:pathLst>
              <a:path w="447039" h="286385">
                <a:moveTo>
                  <a:pt x="90551" y="8636"/>
                </a:moveTo>
                <a:lnTo>
                  <a:pt x="87630" y="0"/>
                </a:lnTo>
                <a:lnTo>
                  <a:pt x="72263" y="5600"/>
                </a:lnTo>
                <a:lnTo>
                  <a:pt x="58801" y="13652"/>
                </a:lnTo>
                <a:lnTo>
                  <a:pt x="29921" y="52171"/>
                </a:lnTo>
                <a:lnTo>
                  <a:pt x="20066" y="106045"/>
                </a:lnTo>
                <a:lnTo>
                  <a:pt x="21158" y="125488"/>
                </a:lnTo>
                <a:lnTo>
                  <a:pt x="37465" y="174752"/>
                </a:lnTo>
                <a:lnTo>
                  <a:pt x="72212" y="206311"/>
                </a:lnTo>
                <a:lnTo>
                  <a:pt x="87630" y="211836"/>
                </a:lnTo>
                <a:lnTo>
                  <a:pt x="90297" y="203200"/>
                </a:lnTo>
                <a:lnTo>
                  <a:pt x="78244" y="197866"/>
                </a:lnTo>
                <a:lnTo>
                  <a:pt x="67830" y="190436"/>
                </a:lnTo>
                <a:lnTo>
                  <a:pt x="46431" y="155765"/>
                </a:lnTo>
                <a:lnTo>
                  <a:pt x="39370" y="104902"/>
                </a:lnTo>
                <a:lnTo>
                  <a:pt x="40144" y="86842"/>
                </a:lnTo>
                <a:lnTo>
                  <a:pt x="51943" y="42164"/>
                </a:lnTo>
                <a:lnTo>
                  <a:pt x="78346" y="13957"/>
                </a:lnTo>
                <a:lnTo>
                  <a:pt x="90551" y="8636"/>
                </a:lnTo>
                <a:close/>
              </a:path>
              <a:path w="447039" h="286385">
                <a:moveTo>
                  <a:pt x="317119" y="106045"/>
                </a:moveTo>
                <a:lnTo>
                  <a:pt x="307251" y="52171"/>
                </a:lnTo>
                <a:lnTo>
                  <a:pt x="278333" y="13665"/>
                </a:lnTo>
                <a:lnTo>
                  <a:pt x="249555" y="0"/>
                </a:lnTo>
                <a:lnTo>
                  <a:pt x="246507" y="8636"/>
                </a:lnTo>
                <a:lnTo>
                  <a:pt x="258787" y="13957"/>
                </a:lnTo>
                <a:lnTo>
                  <a:pt x="269341" y="21310"/>
                </a:lnTo>
                <a:lnTo>
                  <a:pt x="290741" y="55460"/>
                </a:lnTo>
                <a:lnTo>
                  <a:pt x="297815" y="104902"/>
                </a:lnTo>
                <a:lnTo>
                  <a:pt x="297027" y="123583"/>
                </a:lnTo>
                <a:lnTo>
                  <a:pt x="285242" y="169291"/>
                </a:lnTo>
                <a:lnTo>
                  <a:pt x="258927" y="197866"/>
                </a:lnTo>
                <a:lnTo>
                  <a:pt x="246888" y="203200"/>
                </a:lnTo>
                <a:lnTo>
                  <a:pt x="249555" y="211836"/>
                </a:lnTo>
                <a:lnTo>
                  <a:pt x="290017" y="187782"/>
                </a:lnTo>
                <a:lnTo>
                  <a:pt x="312750" y="143408"/>
                </a:lnTo>
                <a:lnTo>
                  <a:pt x="316014" y="125488"/>
                </a:lnTo>
                <a:lnTo>
                  <a:pt x="317119" y="106045"/>
                </a:lnTo>
                <a:close/>
              </a:path>
              <a:path w="447039" h="286385">
                <a:moveTo>
                  <a:pt x="446532" y="271018"/>
                </a:moveTo>
                <a:lnTo>
                  <a:pt x="0" y="271018"/>
                </a:lnTo>
                <a:lnTo>
                  <a:pt x="0" y="286258"/>
                </a:lnTo>
                <a:lnTo>
                  <a:pt x="446532" y="286258"/>
                </a:lnTo>
                <a:lnTo>
                  <a:pt x="446532" y="2710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376292" y="1860550"/>
            <a:ext cx="161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𝑽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0132" y="1837689"/>
            <a:ext cx="11303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300" spc="20" dirty="0">
                <a:latin typeface="Cambria Math"/>
                <a:cs typeface="Cambria Math"/>
              </a:rPr>
              <a:t>𝟐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26001" y="2186685"/>
            <a:ext cx="372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𝟕,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𝟖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98951" y="2883535"/>
            <a:ext cx="5530850" cy="17519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91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R =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jari-jari </a:t>
            </a:r>
            <a:r>
              <a:rPr sz="1600" spc="-10" dirty="0">
                <a:latin typeface="Calibri"/>
                <a:cs typeface="Calibri"/>
              </a:rPr>
              <a:t>lengkung </a:t>
            </a:r>
            <a:r>
              <a:rPr sz="1600" spc="-5" dirty="0">
                <a:latin typeface="Calibri"/>
                <a:cs typeface="Calibri"/>
              </a:rPr>
              <a:t>luar</a:t>
            </a:r>
            <a:endParaRPr sz="1600">
              <a:latin typeface="Calibri"/>
              <a:cs typeface="Calibri"/>
            </a:endParaRPr>
          </a:p>
          <a:p>
            <a:pPr marL="295910"/>
            <a:r>
              <a:rPr sz="1600" spc="-5" dirty="0">
                <a:latin typeface="Calibri"/>
                <a:cs typeface="Calibri"/>
              </a:rPr>
              <a:t>V =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kecepatan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ijin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pada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wesel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(dalam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km/jam)</a:t>
            </a:r>
            <a:endParaRPr sz="1600">
              <a:latin typeface="Calibri"/>
              <a:cs typeface="Calibri"/>
            </a:endParaRPr>
          </a:p>
          <a:p>
            <a:pPr>
              <a:spcBef>
                <a:spcPts val="55"/>
              </a:spcBef>
            </a:pPr>
            <a:endParaRPr sz="2050">
              <a:latin typeface="Calibri"/>
              <a:cs typeface="Calibri"/>
            </a:endParaRPr>
          </a:p>
          <a:p>
            <a:pPr marL="50800" marR="43180"/>
            <a:r>
              <a:rPr sz="2000" b="1" dirty="0">
                <a:latin typeface="Calibri"/>
                <a:cs typeface="Calibri"/>
              </a:rPr>
              <a:t>R </a:t>
            </a:r>
            <a:r>
              <a:rPr sz="2000" b="1" spc="-5" dirty="0">
                <a:latin typeface="Calibri"/>
                <a:cs typeface="Calibri"/>
              </a:rPr>
              <a:t>lengkung </a:t>
            </a:r>
            <a:r>
              <a:rPr sz="2000" b="1" dirty="0">
                <a:latin typeface="Calibri"/>
                <a:cs typeface="Calibri"/>
              </a:rPr>
              <a:t>dalam (R</a:t>
            </a:r>
            <a:r>
              <a:rPr sz="1950" b="1" baseline="-21367" dirty="0">
                <a:latin typeface="Calibri"/>
                <a:cs typeface="Calibri"/>
              </a:rPr>
              <a:t>d</a:t>
            </a:r>
            <a:r>
              <a:rPr sz="2000" b="1" dirty="0">
                <a:latin typeface="Calibri"/>
                <a:cs typeface="Calibri"/>
              </a:rPr>
              <a:t>) </a:t>
            </a:r>
            <a:r>
              <a:rPr sz="2000" b="1" spc="-10" dirty="0">
                <a:latin typeface="Calibri"/>
                <a:cs typeface="Calibri"/>
              </a:rPr>
              <a:t>ditentukan </a:t>
            </a:r>
            <a:r>
              <a:rPr sz="2000" b="1" spc="-5" dirty="0">
                <a:latin typeface="Calibri"/>
                <a:cs typeface="Calibri"/>
              </a:rPr>
              <a:t>berdasarkan </a:t>
            </a:r>
            <a:r>
              <a:rPr sz="2000" b="1" spc="5" dirty="0">
                <a:latin typeface="Calibri"/>
                <a:cs typeface="Calibri"/>
              </a:rPr>
              <a:t>R</a:t>
            </a:r>
            <a:r>
              <a:rPr sz="1950" b="1" spc="7" baseline="-21367" dirty="0">
                <a:latin typeface="Calibri"/>
                <a:cs typeface="Calibri"/>
              </a:rPr>
              <a:t>1 </a:t>
            </a:r>
            <a:r>
              <a:rPr sz="1950" b="1" spc="15" baseline="-21367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(lengkung luar) dengan memperhitungkan </a:t>
            </a:r>
            <a:r>
              <a:rPr sz="2000" b="1" spc="-10" dirty="0">
                <a:latin typeface="Calibri"/>
                <a:cs typeface="Calibri"/>
              </a:rPr>
              <a:t>perlunya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lebar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sepur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90023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8266" y="1440829"/>
            <a:ext cx="5950027" cy="4021604"/>
          </a:xfrm>
          <a:prstGeom prst="rect">
            <a:avLst/>
          </a:prstGeom>
        </p:spPr>
      </p:pic>
      <p:grpSp>
        <p:nvGrpSpPr>
          <p:cNvPr id="4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5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6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2259" y="408457"/>
              <a:ext cx="5001768" cy="720826"/>
            </a:xfrm>
            <a:prstGeom prst="rect">
              <a:avLst/>
            </a:prstGeom>
          </p:spPr>
        </p:pic>
        <p:sp>
          <p:nvSpPr>
            <p:cNvPr id="7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6"/>
          <p:cNvSpPr txBox="1">
            <a:spLocks/>
          </p:cNvSpPr>
          <p:nvPr/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lang="en-US" sz="2400" b="1" i="1" spc="-10" smtClean="0">
                <a:latin typeface="Calibri"/>
                <a:cs typeface="Calibri"/>
              </a:rPr>
              <a:t>PERSILANGAN</a:t>
            </a:r>
            <a:r>
              <a:rPr lang="en-US" sz="2400" b="1" i="1" spc="-30" smtClean="0">
                <a:latin typeface="Calibri"/>
                <a:cs typeface="Calibri"/>
              </a:rPr>
              <a:t> </a:t>
            </a:r>
            <a:r>
              <a:rPr lang="en-US" sz="2400" b="1" i="1" spc="-5" smtClean="0">
                <a:latin typeface="Calibri"/>
                <a:cs typeface="Calibri"/>
              </a:rPr>
              <a:t>DENGAN</a:t>
            </a:r>
            <a:r>
              <a:rPr lang="en-US" sz="2400" b="1" i="1" spc="-20" smtClean="0">
                <a:latin typeface="Calibri"/>
                <a:cs typeface="Calibri"/>
              </a:rPr>
              <a:t> </a:t>
            </a:r>
            <a:r>
              <a:rPr lang="en-US" sz="2400" b="1" i="1" spc="-15" smtClean="0">
                <a:latin typeface="Calibri"/>
                <a:cs typeface="Calibri"/>
              </a:rPr>
              <a:t>JALAN</a:t>
            </a:r>
            <a:r>
              <a:rPr lang="en-US" sz="2400" b="1" i="1" spc="-25" smtClean="0">
                <a:latin typeface="Calibri"/>
                <a:cs typeface="Calibri"/>
              </a:rPr>
              <a:t> </a:t>
            </a:r>
            <a:r>
              <a:rPr lang="en-US" sz="2400" b="1" i="1" spc="-105" smtClean="0">
                <a:latin typeface="Calibri"/>
                <a:cs typeface="Calibri"/>
              </a:rPr>
              <a:t>RAYA</a:t>
            </a:r>
            <a:endParaRPr lang="en-US"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92249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2675" y="408457"/>
              <a:ext cx="4440935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10" dirty="0">
                <a:latin typeface="Calibri"/>
                <a:cs typeface="Calibri"/>
              </a:rPr>
              <a:t>PERSILANGAN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65" dirty="0">
                <a:latin typeface="Calibri"/>
                <a:cs typeface="Calibri"/>
              </a:rPr>
              <a:t>TANPA</a:t>
            </a:r>
            <a:r>
              <a:rPr sz="2400" b="1" i="1" spc="-5" dirty="0">
                <a:latin typeface="Calibri"/>
                <a:cs typeface="Calibri"/>
              </a:rPr>
              <a:t> PENUTUP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66642" y="1428952"/>
            <a:ext cx="6523990" cy="1504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Harus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tersedia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daerah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pandangan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memadai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baik</a:t>
            </a:r>
            <a:endParaRPr sz="2000">
              <a:latin typeface="Calibri"/>
              <a:cs typeface="Calibri"/>
            </a:endParaRPr>
          </a:p>
          <a:p>
            <a:pPr marL="299085"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bagi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pengemudi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kendaraan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maupun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masinis KA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Persilangan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paling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baik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siku-siku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2035"/>
              </a:spcBef>
            </a:pPr>
            <a:r>
              <a:rPr sz="2000" b="1" u="heavy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Terdapat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dua</a:t>
            </a:r>
            <a:r>
              <a:rPr sz="2000" b="1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kondisi: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183635" y="3130295"/>
            <a:ext cx="7322820" cy="1529080"/>
            <a:chOff x="1659635" y="3130295"/>
            <a:chExt cx="7322820" cy="152908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5162" y="3165318"/>
              <a:ext cx="7200911" cy="139451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9635" y="3130295"/>
              <a:ext cx="7322819" cy="152857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63267" y="3180587"/>
              <a:ext cx="7129272" cy="132283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287267" y="3180588"/>
            <a:ext cx="7129780" cy="1260600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92075">
              <a:spcBef>
                <a:spcPts val="229"/>
              </a:spcBef>
            </a:pP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Kondisi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92075" marR="147955"/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Pengemudi 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kendaraan</a:t>
            </a:r>
            <a:r>
              <a:rPr sz="2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jalan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raya</a:t>
            </a:r>
            <a:r>
              <a:rPr sz="20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dapat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melihat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kereta</a:t>
            </a:r>
            <a:r>
              <a:rPr sz="2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api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yang </a:t>
            </a:r>
            <a:r>
              <a:rPr sz="2000" b="1" spc="-4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mendekat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kendaraan</a:t>
            </a:r>
            <a:r>
              <a:rPr sz="2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dapat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MELINTASI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persilangan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sebelum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kereta</a:t>
            </a:r>
            <a:r>
              <a:rPr sz="2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api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tiba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persilangan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94126" y="4725161"/>
            <a:ext cx="7123430" cy="1261884"/>
          </a:xfrm>
          <a:prstGeom prst="rect">
            <a:avLst/>
          </a:prstGeom>
          <a:ln w="25907">
            <a:solidFill>
              <a:srgbClr val="C0504D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0170" algn="just">
              <a:spcBef>
                <a:spcPts val="240"/>
              </a:spcBef>
            </a:pP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Kondisi</a:t>
            </a:r>
            <a:r>
              <a:rPr sz="2000" b="1" spc="-4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2</a:t>
            </a:r>
            <a:r>
              <a:rPr sz="2000" b="1" spc="-2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90170" marR="144145" algn="just"/>
            <a:r>
              <a:rPr sz="2000" b="1" spc="-10" dirty="0">
                <a:solidFill>
                  <a:srgbClr val="C0504D"/>
                </a:solidFill>
                <a:latin typeface="Calibri"/>
                <a:cs typeface="Calibri"/>
              </a:rPr>
              <a:t>Pengemudi </a:t>
            </a:r>
            <a:r>
              <a:rPr sz="2000" b="1" spc="-20" dirty="0">
                <a:solidFill>
                  <a:srgbClr val="C0504D"/>
                </a:solidFill>
                <a:latin typeface="Calibri"/>
                <a:cs typeface="Calibri"/>
              </a:rPr>
              <a:t>kendaraan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di </a:t>
            </a: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jalan </a:t>
            </a:r>
            <a:r>
              <a:rPr sz="2000" b="1" spc="-35" dirty="0">
                <a:solidFill>
                  <a:srgbClr val="C0504D"/>
                </a:solidFill>
                <a:latin typeface="Calibri"/>
                <a:cs typeface="Calibri"/>
              </a:rPr>
              <a:t>raya </a:t>
            </a: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dapat </a:t>
            </a:r>
            <a:r>
              <a:rPr sz="2000" b="1" spc="-10" dirty="0">
                <a:solidFill>
                  <a:srgbClr val="C0504D"/>
                </a:solidFill>
                <a:latin typeface="Calibri"/>
                <a:cs typeface="Calibri"/>
              </a:rPr>
              <a:t>melihat </a:t>
            </a:r>
            <a:r>
              <a:rPr sz="2000" b="1" spc="-25" dirty="0">
                <a:solidFill>
                  <a:srgbClr val="C0504D"/>
                </a:solidFill>
                <a:latin typeface="Calibri"/>
                <a:cs typeface="Calibri"/>
              </a:rPr>
              <a:t>kereta </a:t>
            </a: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api </a:t>
            </a:r>
            <a:r>
              <a:rPr sz="2000" b="1" spc="-10" dirty="0">
                <a:solidFill>
                  <a:srgbClr val="C0504D"/>
                </a:solidFill>
                <a:latin typeface="Calibri"/>
                <a:cs typeface="Calibri"/>
              </a:rPr>
              <a:t>yang </a:t>
            </a:r>
            <a:r>
              <a:rPr sz="2000" b="1" spc="-44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C0504D"/>
                </a:solidFill>
                <a:latin typeface="Calibri"/>
                <a:cs typeface="Calibri"/>
              </a:rPr>
              <a:t>mendekat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dan </a:t>
            </a:r>
            <a:r>
              <a:rPr sz="2000" b="1" spc="-15" dirty="0">
                <a:solidFill>
                  <a:srgbClr val="C0504D"/>
                </a:solidFill>
                <a:latin typeface="Calibri"/>
                <a:cs typeface="Calibri"/>
              </a:rPr>
              <a:t>kendaraan </a:t>
            </a: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dapat DIHENTIKAN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sebelum memasuki </a:t>
            </a:r>
            <a:r>
              <a:rPr sz="2000" b="1" spc="-44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C0504D"/>
                </a:solidFill>
                <a:latin typeface="Calibri"/>
                <a:cs typeface="Calibri"/>
              </a:rPr>
              <a:t>daerah</a:t>
            </a: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 persilangan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51809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8591" y="993648"/>
            <a:ext cx="5169408" cy="436780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17239" y="1296162"/>
            <a:ext cx="2644140" cy="3074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 algn="just">
              <a:spcBef>
                <a:spcPts val="105"/>
              </a:spcBef>
              <a:buFont typeface="Arial MT"/>
              <a:buChar char="•"/>
              <a:tabLst>
                <a:tab pos="356235" algn="l"/>
              </a:tabLst>
            </a:pPr>
            <a:r>
              <a:rPr sz="2000" spc="-30" dirty="0">
                <a:latin typeface="Calibri"/>
                <a:cs typeface="Calibri"/>
              </a:rPr>
              <a:t>Terdapat </a:t>
            </a:r>
            <a:r>
              <a:rPr sz="2000" dirty="0">
                <a:latin typeface="Calibri"/>
                <a:cs typeface="Calibri"/>
              </a:rPr>
              <a:t>dua </a:t>
            </a:r>
            <a:r>
              <a:rPr sz="2000" spc="-5" dirty="0">
                <a:latin typeface="Calibri"/>
                <a:cs typeface="Calibri"/>
              </a:rPr>
              <a:t>jari-jari </a:t>
            </a:r>
            <a:r>
              <a:rPr sz="2000" dirty="0">
                <a:latin typeface="Calibri"/>
                <a:cs typeface="Calibri"/>
              </a:rPr>
              <a:t> pada </a:t>
            </a:r>
            <a:r>
              <a:rPr sz="2000" spc="-5" dirty="0">
                <a:latin typeface="Calibri"/>
                <a:cs typeface="Calibri"/>
              </a:rPr>
              <a:t>lengkung wesel,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lengkung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lengkung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luar.</a:t>
            </a:r>
            <a:endParaRPr sz="2000">
              <a:latin typeface="Calibri"/>
              <a:cs typeface="Calibri"/>
            </a:endParaRPr>
          </a:p>
          <a:p>
            <a:pPr marL="355600" marR="213995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spc="-5" dirty="0">
                <a:latin typeface="Calibri"/>
                <a:cs typeface="Calibri"/>
              </a:rPr>
              <a:t>Nilai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dipengaruhi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lebar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sepur, 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sudut </a:t>
            </a:r>
            <a:r>
              <a:rPr sz="2000" dirty="0">
                <a:latin typeface="Calibri"/>
                <a:cs typeface="Calibri"/>
              </a:rPr>
              <a:t>tumpu, sudut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simpang </a:t>
            </a:r>
            <a:r>
              <a:rPr sz="2000" spc="-10" dirty="0">
                <a:latin typeface="Calibri"/>
                <a:cs typeface="Calibri"/>
              </a:rPr>
              <a:t>arah, </a:t>
            </a:r>
            <a:r>
              <a:rPr sz="2000" spc="-5" dirty="0">
                <a:latin typeface="Calibri"/>
                <a:cs typeface="Calibri"/>
              </a:rPr>
              <a:t> panjang lidah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panjang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313176" y="4879847"/>
            <a:ext cx="4098290" cy="1021080"/>
            <a:chOff x="1789176" y="4879847"/>
            <a:chExt cx="4098290" cy="10210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9176" y="4879847"/>
              <a:ext cx="4098036" cy="10210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6232" y="5052059"/>
              <a:ext cx="3910584" cy="78640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36420" y="4907279"/>
              <a:ext cx="4008120" cy="93116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836420" y="4907279"/>
              <a:ext cx="4008120" cy="931544"/>
            </a:xfrm>
            <a:custGeom>
              <a:avLst/>
              <a:gdLst/>
              <a:ahLst/>
              <a:cxnLst/>
              <a:rect l="l" t="t" r="r" b="b"/>
              <a:pathLst>
                <a:path w="4008120" h="931545">
                  <a:moveTo>
                    <a:pt x="0" y="931164"/>
                  </a:moveTo>
                  <a:lnTo>
                    <a:pt x="4008120" y="931164"/>
                  </a:lnTo>
                  <a:lnTo>
                    <a:pt x="4008120" y="0"/>
                  </a:lnTo>
                  <a:lnTo>
                    <a:pt x="0" y="0"/>
                  </a:lnTo>
                  <a:lnTo>
                    <a:pt x="0" y="931164"/>
                  </a:lnTo>
                  <a:close/>
                </a:path>
              </a:pathLst>
            </a:custGeom>
            <a:ln w="9143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131561" y="5340553"/>
            <a:ext cx="113664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300" spc="20" dirty="0">
                <a:latin typeface="Cambria Math"/>
                <a:cs typeface="Cambria Math"/>
              </a:rPr>
              <a:t>𝒗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68009" y="4975097"/>
            <a:ext cx="427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1950" u="heavy" spc="7" baseline="-4487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950" u="heavy" spc="-97" baseline="-4487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baseline="-20061" dirty="0">
                <a:latin typeface="Cambria Math"/>
                <a:cs typeface="Cambria Math"/>
              </a:rPr>
              <a:t>𝑽</a:t>
            </a:r>
            <a:r>
              <a:rPr sz="1300" dirty="0">
                <a:latin typeface="Cambria Math"/>
                <a:cs typeface="Cambria Math"/>
              </a:rPr>
              <a:t>𝟐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93917" y="5385308"/>
            <a:ext cx="501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𝟑𝟎.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𝒇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78276" y="5232350"/>
            <a:ext cx="37338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  <a:tabLst>
                <a:tab pos="2479040" algn="l"/>
              </a:tabLst>
            </a:pPr>
            <a:r>
              <a:rPr dirty="0">
                <a:latin typeface="Cambria Math"/>
                <a:cs typeface="Cambria Math"/>
              </a:rPr>
              <a:t>𝒅𝑯</a:t>
            </a:r>
            <a:r>
              <a:rPr spc="8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=</a:t>
            </a:r>
            <a:r>
              <a:rPr spc="10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𝟏,</a:t>
            </a:r>
            <a:r>
              <a:rPr spc="-9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𝟒𝟔𝟔𝟕.</a:t>
            </a:r>
            <a:r>
              <a:rPr spc="-1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𝑽</a:t>
            </a:r>
            <a:r>
              <a:rPr spc="46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.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𝒕</a:t>
            </a:r>
            <a:r>
              <a:rPr spc="-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	</a:t>
            </a:r>
            <a:r>
              <a:rPr sz="1950" u="heavy" spc="15" baseline="4273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𝒗   </a:t>
            </a:r>
            <a:r>
              <a:rPr sz="1950" spc="240" baseline="4273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-2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𝑫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𝒅𝒆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239261" y="626515"/>
            <a:ext cx="7106920" cy="336631"/>
          </a:xfrm>
          <a:prstGeom prst="rect">
            <a:avLst/>
          </a:prstGeom>
          <a:ln w="25907">
            <a:solidFill>
              <a:srgbClr val="C0504D"/>
            </a:solidFill>
          </a:ln>
        </p:spPr>
        <p:txBody>
          <a:bodyPr vert="horz" wrap="square" lIns="0" tIns="28575" rIns="0" bIns="0" rtlCol="0" anchor="ctr">
            <a:spAutoFit/>
          </a:bodyPr>
          <a:lstStyle/>
          <a:p>
            <a:pPr marL="90170">
              <a:lnSpc>
                <a:spcPct val="100000"/>
              </a:lnSpc>
              <a:spcBef>
                <a:spcPts val="225"/>
              </a:spcBef>
            </a:pP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KASUS</a:t>
            </a:r>
            <a:r>
              <a:rPr sz="20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9776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49155" y="746719"/>
            <a:ext cx="5039995" cy="1001394"/>
            <a:chOff x="1725154" y="746719"/>
            <a:chExt cx="5039995" cy="100139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25154" y="746719"/>
              <a:ext cx="5039895" cy="100134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3267" y="765048"/>
              <a:ext cx="4968239" cy="92963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63267" y="765048"/>
              <a:ext cx="4968240" cy="929640"/>
            </a:xfrm>
            <a:custGeom>
              <a:avLst/>
              <a:gdLst/>
              <a:ahLst/>
              <a:cxnLst/>
              <a:rect l="l" t="t" r="r" b="b"/>
              <a:pathLst>
                <a:path w="4968240" h="929639">
                  <a:moveTo>
                    <a:pt x="0" y="929639"/>
                  </a:moveTo>
                  <a:lnTo>
                    <a:pt x="4968239" y="929639"/>
                  </a:lnTo>
                  <a:lnTo>
                    <a:pt x="4968239" y="0"/>
                  </a:lnTo>
                  <a:lnTo>
                    <a:pt x="0" y="0"/>
                  </a:lnTo>
                  <a:lnTo>
                    <a:pt x="0" y="929639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424173" y="1080896"/>
            <a:ext cx="537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𝒅𝑻</a:t>
            </a:r>
            <a:r>
              <a:rPr spc="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=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011929" y="1248663"/>
            <a:ext cx="265430" cy="15240"/>
          </a:xfrm>
          <a:custGeom>
            <a:avLst/>
            <a:gdLst/>
            <a:ahLst/>
            <a:cxnLst/>
            <a:rect l="l" t="t" r="r" b="b"/>
            <a:pathLst>
              <a:path w="265430" h="15240">
                <a:moveTo>
                  <a:pt x="265175" y="0"/>
                </a:moveTo>
                <a:lnTo>
                  <a:pt x="0" y="0"/>
                </a:lnTo>
                <a:lnTo>
                  <a:pt x="0" y="15239"/>
                </a:lnTo>
                <a:lnTo>
                  <a:pt x="265175" y="15239"/>
                </a:lnTo>
                <a:lnTo>
                  <a:pt x="2651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987039" y="855344"/>
            <a:ext cx="320675" cy="67818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6670">
              <a:spcBef>
                <a:spcPts val="505"/>
              </a:spcBef>
            </a:pPr>
            <a:r>
              <a:rPr dirty="0">
                <a:latin typeface="Cambria Math"/>
                <a:cs typeface="Cambria Math"/>
              </a:rPr>
              <a:t>𝑽</a:t>
            </a:r>
            <a:r>
              <a:rPr sz="1950" baseline="-14957" dirty="0">
                <a:latin typeface="Cambria Math"/>
                <a:cs typeface="Cambria Math"/>
              </a:rPr>
              <a:t>𝑻</a:t>
            </a:r>
            <a:endParaRPr sz="1950" baseline="-14957">
              <a:latin typeface="Cambria Math"/>
              <a:cs typeface="Cambria Math"/>
            </a:endParaRPr>
          </a:p>
          <a:p>
            <a:pPr marL="25400">
              <a:spcBef>
                <a:spcPts val="409"/>
              </a:spcBef>
            </a:pPr>
            <a:r>
              <a:rPr dirty="0">
                <a:latin typeface="Cambria Math"/>
                <a:cs typeface="Cambria Math"/>
              </a:rPr>
              <a:t>𝑽</a:t>
            </a:r>
            <a:r>
              <a:rPr sz="1950" baseline="-14957" dirty="0">
                <a:latin typeface="Cambria Math"/>
                <a:cs typeface="Cambria Math"/>
              </a:rPr>
              <a:t>𝑽</a:t>
            </a:r>
            <a:endParaRPr sz="1950" baseline="-14957">
              <a:latin typeface="Cambria Math"/>
              <a:cs typeface="Cambria Math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34006" y="964946"/>
            <a:ext cx="3716654" cy="582930"/>
          </a:xfrm>
          <a:custGeom>
            <a:avLst/>
            <a:gdLst/>
            <a:ahLst/>
            <a:cxnLst/>
            <a:rect l="l" t="t" r="r" b="b"/>
            <a:pathLst>
              <a:path w="3716654" h="582930">
                <a:moveTo>
                  <a:pt x="3616320" y="0"/>
                </a:moveTo>
                <a:lnTo>
                  <a:pt x="3611113" y="8381"/>
                </a:lnTo>
                <a:lnTo>
                  <a:pt x="3629710" y="30722"/>
                </a:lnTo>
                <a:lnTo>
                  <a:pt x="3646070" y="57372"/>
                </a:lnTo>
                <a:lnTo>
                  <a:pt x="3672073" y="123698"/>
                </a:lnTo>
                <a:lnTo>
                  <a:pt x="3681501" y="162319"/>
                </a:lnTo>
                <a:lnTo>
                  <a:pt x="3688250" y="203120"/>
                </a:lnTo>
                <a:lnTo>
                  <a:pt x="3692308" y="246088"/>
                </a:lnTo>
                <a:lnTo>
                  <a:pt x="3693663" y="291211"/>
                </a:lnTo>
                <a:lnTo>
                  <a:pt x="3692310" y="335571"/>
                </a:lnTo>
                <a:lnTo>
                  <a:pt x="3688265" y="378158"/>
                </a:lnTo>
                <a:lnTo>
                  <a:pt x="3681554" y="418959"/>
                </a:lnTo>
                <a:lnTo>
                  <a:pt x="3672200" y="457962"/>
                </a:lnTo>
                <a:lnTo>
                  <a:pt x="3646181" y="525319"/>
                </a:lnTo>
                <a:lnTo>
                  <a:pt x="3611113" y="574675"/>
                </a:lnTo>
                <a:lnTo>
                  <a:pt x="3616320" y="582929"/>
                </a:lnTo>
                <a:lnTo>
                  <a:pt x="3657484" y="533876"/>
                </a:lnTo>
                <a:lnTo>
                  <a:pt x="3689218" y="464819"/>
                </a:lnTo>
                <a:lnTo>
                  <a:pt x="3700979" y="424261"/>
                </a:lnTo>
                <a:lnTo>
                  <a:pt x="3709395" y="381809"/>
                </a:lnTo>
                <a:lnTo>
                  <a:pt x="3714453" y="337429"/>
                </a:lnTo>
                <a:lnTo>
                  <a:pt x="3716142" y="291083"/>
                </a:lnTo>
                <a:lnTo>
                  <a:pt x="3714453" y="244272"/>
                </a:lnTo>
                <a:lnTo>
                  <a:pt x="3709395" y="199675"/>
                </a:lnTo>
                <a:lnTo>
                  <a:pt x="3700979" y="157317"/>
                </a:lnTo>
                <a:lnTo>
                  <a:pt x="3689218" y="117220"/>
                </a:lnTo>
                <a:lnTo>
                  <a:pt x="3674524" y="80670"/>
                </a:lnTo>
                <a:lnTo>
                  <a:pt x="3638087" y="22048"/>
                </a:lnTo>
                <a:lnTo>
                  <a:pt x="3616320" y="0"/>
                </a:lnTo>
                <a:close/>
              </a:path>
              <a:path w="3716654" h="582930">
                <a:moveTo>
                  <a:pt x="99690" y="0"/>
                </a:moveTo>
                <a:lnTo>
                  <a:pt x="58590" y="48942"/>
                </a:lnTo>
                <a:lnTo>
                  <a:pt x="26919" y="117220"/>
                </a:lnTo>
                <a:lnTo>
                  <a:pt x="15104" y="157317"/>
                </a:lnTo>
                <a:lnTo>
                  <a:pt x="6694" y="199675"/>
                </a:lnTo>
                <a:lnTo>
                  <a:pt x="1666" y="244272"/>
                </a:lnTo>
                <a:lnTo>
                  <a:pt x="0" y="291211"/>
                </a:lnTo>
                <a:lnTo>
                  <a:pt x="1666" y="337429"/>
                </a:lnTo>
                <a:lnTo>
                  <a:pt x="6694" y="381809"/>
                </a:lnTo>
                <a:lnTo>
                  <a:pt x="15104" y="424261"/>
                </a:lnTo>
                <a:lnTo>
                  <a:pt x="26919" y="464819"/>
                </a:lnTo>
                <a:lnTo>
                  <a:pt x="41558" y="501848"/>
                </a:lnTo>
                <a:lnTo>
                  <a:pt x="77979" y="560903"/>
                </a:lnTo>
                <a:lnTo>
                  <a:pt x="99690" y="582929"/>
                </a:lnTo>
                <a:lnTo>
                  <a:pt x="105024" y="574675"/>
                </a:lnTo>
                <a:lnTo>
                  <a:pt x="86335" y="552241"/>
                </a:lnTo>
                <a:lnTo>
                  <a:pt x="69908" y="525319"/>
                </a:lnTo>
                <a:lnTo>
                  <a:pt x="43937" y="457962"/>
                </a:lnTo>
                <a:lnTo>
                  <a:pt x="34529" y="418959"/>
                </a:lnTo>
                <a:lnTo>
                  <a:pt x="27824" y="378158"/>
                </a:lnTo>
                <a:lnTo>
                  <a:pt x="23809" y="335571"/>
                </a:lnTo>
                <a:lnTo>
                  <a:pt x="22478" y="291083"/>
                </a:lnTo>
                <a:lnTo>
                  <a:pt x="23827" y="246088"/>
                </a:lnTo>
                <a:lnTo>
                  <a:pt x="27871" y="203120"/>
                </a:lnTo>
                <a:lnTo>
                  <a:pt x="34583" y="162319"/>
                </a:lnTo>
                <a:lnTo>
                  <a:pt x="43937" y="123698"/>
                </a:lnTo>
                <a:lnTo>
                  <a:pt x="69956" y="57372"/>
                </a:lnTo>
                <a:lnTo>
                  <a:pt x="105024" y="8381"/>
                </a:lnTo>
                <a:lnTo>
                  <a:pt x="996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421378" y="1080896"/>
            <a:ext cx="1449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𝟏,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𝟔𝟔𝟕.</a:t>
            </a:r>
            <a:r>
              <a:rPr spc="-110" dirty="0">
                <a:latin typeface="Cambria Math"/>
                <a:cs typeface="Cambria Math"/>
              </a:rPr>
              <a:t> </a:t>
            </a:r>
            <a:r>
              <a:rPr spc="-5" dirty="0">
                <a:latin typeface="Cambria Math"/>
                <a:cs typeface="Cambria Math"/>
              </a:rPr>
              <a:t>𝑽</a:t>
            </a:r>
            <a:r>
              <a:rPr sz="1950" spc="127" baseline="-14957" dirty="0">
                <a:latin typeface="Cambria Math"/>
                <a:cs typeface="Cambria Math"/>
              </a:rPr>
              <a:t>𝑽</a:t>
            </a:r>
            <a:r>
              <a:rPr dirty="0">
                <a:latin typeface="Cambria Math"/>
                <a:cs typeface="Cambria Math"/>
              </a:rPr>
              <a:t>.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𝒕 +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883402" y="1248663"/>
            <a:ext cx="487680" cy="15240"/>
          </a:xfrm>
          <a:custGeom>
            <a:avLst/>
            <a:gdLst/>
            <a:ahLst/>
            <a:cxnLst/>
            <a:rect l="l" t="t" r="r" b="b"/>
            <a:pathLst>
              <a:path w="487679" h="15240">
                <a:moveTo>
                  <a:pt x="487679" y="0"/>
                </a:moveTo>
                <a:lnTo>
                  <a:pt x="0" y="0"/>
                </a:lnTo>
                <a:lnTo>
                  <a:pt x="0" y="15239"/>
                </a:lnTo>
                <a:lnTo>
                  <a:pt x="487679" y="15239"/>
                </a:lnTo>
                <a:lnTo>
                  <a:pt x="4876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143244" y="1022985"/>
            <a:ext cx="12192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300" spc="20" dirty="0">
                <a:latin typeface="Cambria Math"/>
                <a:cs typeface="Cambria Math"/>
              </a:rPr>
              <a:t>𝑽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70016" y="817245"/>
            <a:ext cx="311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2700" baseline="-21604" dirty="0">
                <a:latin typeface="Cambria Math"/>
                <a:cs typeface="Cambria Math"/>
              </a:rPr>
              <a:t>𝑽</a:t>
            </a:r>
            <a:r>
              <a:rPr sz="1300" dirty="0">
                <a:latin typeface="Cambria Math"/>
                <a:cs typeface="Cambria Math"/>
              </a:rPr>
              <a:t>𝟐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84165" y="1233296"/>
            <a:ext cx="499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𝟑𝟎.</a:t>
            </a:r>
            <a:r>
              <a:rPr spc="-1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𝒇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22135" y="1080896"/>
            <a:ext cx="1529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+</a:t>
            </a:r>
            <a:r>
              <a:rPr spc="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𝟐.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𝑫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𝑳 +</a:t>
            </a:r>
            <a:r>
              <a:rPr spc="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𝑾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66643" y="2223262"/>
            <a:ext cx="625411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0515">
              <a:spcBef>
                <a:spcPts val="100"/>
              </a:spcBef>
              <a:tabLst>
                <a:tab pos="402590" algn="l"/>
              </a:tabLst>
            </a:pPr>
            <a:r>
              <a:rPr dirty="0">
                <a:latin typeface="Calibri"/>
                <a:cs typeface="Calibri"/>
              </a:rPr>
              <a:t>dH	=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pandang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bebas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minimum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sepanjang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jalan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raya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(feet)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dT	=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pandang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bebas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minimum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sepanjang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jalan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(feet) 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Vv	</a:t>
            </a:r>
            <a:r>
              <a:rPr dirty="0">
                <a:latin typeface="Calibri"/>
                <a:cs typeface="Calibri"/>
              </a:rPr>
              <a:t>=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kecepatan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kendaraan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jalan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raya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(mil/jam)</a:t>
            </a:r>
            <a:endParaRPr>
              <a:latin typeface="Calibri"/>
              <a:cs typeface="Calibri"/>
            </a:endParaRPr>
          </a:p>
          <a:p>
            <a:pPr marL="12700" marR="2832100" algn="just"/>
            <a:r>
              <a:rPr spc="-5" dirty="0">
                <a:latin typeface="Calibri"/>
                <a:cs typeface="Calibri"/>
              </a:rPr>
              <a:t>VT</a:t>
            </a:r>
            <a:r>
              <a:rPr spc="7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</a:t>
            </a:r>
            <a:r>
              <a:rPr spc="-15" dirty="0">
                <a:latin typeface="Calibri"/>
                <a:cs typeface="Calibri"/>
              </a:rPr>
              <a:t>kecepatan </a:t>
            </a:r>
            <a:r>
              <a:rPr spc="-25" dirty="0">
                <a:latin typeface="Calibri"/>
                <a:cs typeface="Calibri"/>
              </a:rPr>
              <a:t>kereta </a:t>
            </a:r>
            <a:r>
              <a:rPr dirty="0">
                <a:latin typeface="Calibri"/>
                <a:cs typeface="Calibri"/>
              </a:rPr>
              <a:t>api </a:t>
            </a:r>
            <a:r>
              <a:rPr spc="-5" dirty="0">
                <a:latin typeface="Calibri"/>
                <a:cs typeface="Calibri"/>
              </a:rPr>
              <a:t>(mil/jam)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      = </a:t>
            </a:r>
            <a:r>
              <a:rPr spc="-10" dirty="0">
                <a:latin typeface="Calibri"/>
                <a:cs typeface="Calibri"/>
              </a:rPr>
              <a:t>waktu reaksi, </a:t>
            </a:r>
            <a:r>
              <a:rPr spc="-5" dirty="0">
                <a:latin typeface="Calibri"/>
                <a:cs typeface="Calibri"/>
              </a:rPr>
              <a:t>diambil 2,5 detik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koefisien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gesek</a:t>
            </a:r>
            <a:endParaRPr>
              <a:latin typeface="Calibri"/>
              <a:cs typeface="Calibri"/>
            </a:endParaRPr>
          </a:p>
          <a:p>
            <a:pPr marL="534035" marR="5080" indent="-521970">
              <a:tabLst>
                <a:tab pos="361950" algn="l"/>
              </a:tabLst>
            </a:pPr>
            <a:r>
              <a:rPr dirty="0">
                <a:latin typeface="Calibri"/>
                <a:cs typeface="Calibri"/>
              </a:rPr>
              <a:t>D	=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garis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henti,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ujung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depan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kendaraan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ke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terdekat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(diambil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15 </a:t>
            </a:r>
            <a:r>
              <a:rPr spc="-15" dirty="0">
                <a:latin typeface="Calibri"/>
                <a:cs typeface="Calibri"/>
              </a:rPr>
              <a:t>feet)</a:t>
            </a:r>
            <a:endParaRPr>
              <a:latin typeface="Calibri"/>
              <a:cs typeface="Calibri"/>
            </a:endParaRPr>
          </a:p>
          <a:p>
            <a:pPr marL="476250" marR="146685" indent="-463550"/>
            <a:r>
              <a:rPr spc="-5" dirty="0">
                <a:latin typeface="Calibri"/>
                <a:cs typeface="Calibri"/>
              </a:rPr>
              <a:t>De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-5" dirty="0">
                <a:latin typeface="Calibri"/>
                <a:cs typeface="Calibri"/>
              </a:rPr>
              <a:t> dari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pengemudi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ke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ujung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depan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kendaraan</a:t>
            </a:r>
            <a:r>
              <a:rPr dirty="0">
                <a:latin typeface="Calibri"/>
                <a:cs typeface="Calibri"/>
              </a:rPr>
              <a:t> 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diambil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10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feet)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  <a:tabLst>
                <a:tab pos="318135" algn="l"/>
              </a:tabLst>
            </a:pPr>
            <a:r>
              <a:rPr dirty="0">
                <a:latin typeface="Calibri"/>
                <a:cs typeface="Calibri"/>
              </a:rPr>
              <a:t>L	= </a:t>
            </a:r>
            <a:r>
              <a:rPr spc="-5" dirty="0">
                <a:latin typeface="Calibri"/>
                <a:cs typeface="Calibri"/>
              </a:rPr>
              <a:t>panjang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kendaraan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(diambil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65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feet)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W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antara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terluar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spc="40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jalur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tunggal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digunakan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5 </a:t>
            </a:r>
            <a:r>
              <a:rPr spc="-15" dirty="0">
                <a:latin typeface="Calibri"/>
                <a:cs typeface="Calibri"/>
              </a:rPr>
              <a:t>feet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29861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64769" y="467046"/>
            <a:ext cx="3693707" cy="382797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Koefisien</a:t>
            </a: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gesek</a:t>
            </a:r>
            <a:r>
              <a:rPr sz="24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pada</a:t>
            </a:r>
            <a:r>
              <a:rPr sz="24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jalan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066" y="1027947"/>
            <a:ext cx="7286625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9038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17240" y="1296162"/>
            <a:ext cx="6677659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spcBef>
                <a:spcPts val="1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spc="-30" dirty="0">
                <a:latin typeface="Calibri"/>
                <a:cs typeface="Calibri"/>
              </a:rPr>
              <a:t>Terdapat </a:t>
            </a:r>
            <a:r>
              <a:rPr sz="2000" dirty="0">
                <a:latin typeface="Calibri"/>
                <a:cs typeface="Calibri"/>
              </a:rPr>
              <a:t>dua </a:t>
            </a:r>
            <a:r>
              <a:rPr sz="2000" spc="-5" dirty="0">
                <a:latin typeface="Calibri"/>
                <a:cs typeface="Calibri"/>
              </a:rPr>
              <a:t>jari-jari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5" dirty="0">
                <a:latin typeface="Calibri"/>
                <a:cs typeface="Calibri"/>
              </a:rPr>
              <a:t>lengkung wesel, </a:t>
            </a:r>
            <a:r>
              <a:rPr sz="2000" dirty="0">
                <a:latin typeface="Calibri"/>
                <a:cs typeface="Calibri"/>
              </a:rPr>
              <a:t>R </a:t>
            </a:r>
            <a:r>
              <a:rPr sz="2000" spc="-5" dirty="0">
                <a:latin typeface="Calibri"/>
                <a:cs typeface="Calibri"/>
              </a:rPr>
              <a:t>lengkung dalam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 lengkung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luar.</a:t>
            </a:r>
            <a:endParaRPr sz="2000">
              <a:latin typeface="Calibri"/>
              <a:cs typeface="Calibri"/>
            </a:endParaRPr>
          </a:p>
          <a:p>
            <a:pPr marL="355600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spc="-5" dirty="0">
                <a:latin typeface="Calibri"/>
                <a:cs typeface="Calibri"/>
              </a:rPr>
              <a:t>Nilai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</a:t>
            </a:r>
            <a:r>
              <a:rPr sz="2000" spc="-5" dirty="0">
                <a:latin typeface="Calibri"/>
                <a:cs typeface="Calibri"/>
              </a:rPr>
              <a:t> dipengaruhi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lebar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sepur,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sudut </a:t>
            </a:r>
            <a:r>
              <a:rPr sz="2000" dirty="0">
                <a:latin typeface="Calibri"/>
                <a:cs typeface="Calibri"/>
              </a:rPr>
              <a:t>tumpu,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sudut</a:t>
            </a:r>
            <a:endParaRPr sz="2000">
              <a:latin typeface="Calibri"/>
              <a:cs typeface="Calibri"/>
            </a:endParaRPr>
          </a:p>
          <a:p>
            <a:pPr marL="355600"/>
            <a:r>
              <a:rPr sz="2000" spc="-5" dirty="0">
                <a:latin typeface="Calibri"/>
                <a:cs typeface="Calibri"/>
              </a:rPr>
              <a:t>simpang </a:t>
            </a:r>
            <a:r>
              <a:rPr sz="2000" spc="-10" dirty="0">
                <a:latin typeface="Calibri"/>
                <a:cs typeface="Calibri"/>
              </a:rPr>
              <a:t>arah,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panjang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dirty="0">
                <a:latin typeface="Calibri"/>
                <a:cs typeface="Calibri"/>
              </a:rPr>
              <a:t>panjang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39261" y="626515"/>
            <a:ext cx="7106920" cy="336631"/>
          </a:xfrm>
          <a:prstGeom prst="rect">
            <a:avLst/>
          </a:prstGeom>
          <a:ln w="25907">
            <a:solidFill>
              <a:srgbClr val="C0504D"/>
            </a:solidFill>
          </a:ln>
        </p:spPr>
        <p:txBody>
          <a:bodyPr vert="horz" wrap="square" lIns="0" tIns="28575" rIns="0" bIns="0" rtlCol="0" anchor="ctr">
            <a:spAutoFit/>
          </a:bodyPr>
          <a:lstStyle/>
          <a:p>
            <a:pPr marL="90170">
              <a:lnSpc>
                <a:spcPct val="100000"/>
              </a:lnSpc>
              <a:spcBef>
                <a:spcPts val="225"/>
              </a:spcBef>
            </a:pP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KASUS</a:t>
            </a:r>
            <a:r>
              <a:rPr sz="20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31237" y="2709672"/>
            <a:ext cx="6892925" cy="3322320"/>
            <a:chOff x="1507236" y="2709672"/>
            <a:chExt cx="6892925" cy="33223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9569" y="2709672"/>
              <a:ext cx="5480154" cy="27950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2768" y="5012436"/>
              <a:ext cx="4482083" cy="10195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7236" y="5189220"/>
              <a:ext cx="4462272" cy="71325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0012" y="5039867"/>
              <a:ext cx="4392168" cy="92964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620012" y="5039867"/>
              <a:ext cx="4392295" cy="929640"/>
            </a:xfrm>
            <a:custGeom>
              <a:avLst/>
              <a:gdLst/>
              <a:ahLst/>
              <a:cxnLst/>
              <a:rect l="l" t="t" r="r" b="b"/>
              <a:pathLst>
                <a:path w="4392295" h="929639">
                  <a:moveTo>
                    <a:pt x="0" y="929639"/>
                  </a:moveTo>
                  <a:lnTo>
                    <a:pt x="4392168" y="929639"/>
                  </a:lnTo>
                  <a:lnTo>
                    <a:pt x="4392168" y="0"/>
                  </a:lnTo>
                  <a:lnTo>
                    <a:pt x="0" y="0"/>
                  </a:lnTo>
                  <a:lnTo>
                    <a:pt x="0" y="929639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129534" y="5346319"/>
            <a:ext cx="1759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𝒅𝑻</a:t>
            </a:r>
            <a:r>
              <a:rPr spc="10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=</a:t>
            </a:r>
            <a:r>
              <a:rPr spc="10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𝟏,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𝟒𝟔𝟔𝟕.</a:t>
            </a:r>
            <a:r>
              <a:rPr spc="-110" dirty="0">
                <a:latin typeface="Cambria Math"/>
                <a:cs typeface="Cambria Math"/>
              </a:rPr>
              <a:t> </a:t>
            </a:r>
            <a:r>
              <a:rPr spc="-5" dirty="0">
                <a:latin typeface="Cambria Math"/>
                <a:cs typeface="Cambria Math"/>
              </a:rPr>
              <a:t>𝑽</a:t>
            </a:r>
            <a:r>
              <a:rPr sz="1950" spc="30" baseline="-14957" dirty="0">
                <a:latin typeface="Cambria Math"/>
                <a:cs typeface="Cambria Math"/>
              </a:rPr>
              <a:t>𝑻</a:t>
            </a:r>
            <a:endParaRPr sz="1950" baseline="-14957"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917060" y="5229605"/>
            <a:ext cx="2538095" cy="582930"/>
          </a:xfrm>
          <a:custGeom>
            <a:avLst/>
            <a:gdLst/>
            <a:ahLst/>
            <a:cxnLst/>
            <a:rect l="l" t="t" r="r" b="b"/>
            <a:pathLst>
              <a:path w="2538095" h="582929">
                <a:moveTo>
                  <a:pt x="105029" y="8382"/>
                </a:moveTo>
                <a:lnTo>
                  <a:pt x="58585" y="48945"/>
                </a:lnTo>
                <a:lnTo>
                  <a:pt x="26924" y="117221"/>
                </a:lnTo>
                <a:lnTo>
                  <a:pt x="15100" y="157302"/>
                </a:lnTo>
                <a:lnTo>
                  <a:pt x="6692" y="199631"/>
                </a:lnTo>
                <a:lnTo>
                  <a:pt x="1663" y="244221"/>
                </a:lnTo>
                <a:lnTo>
                  <a:pt x="0" y="291211"/>
                </a:lnTo>
                <a:lnTo>
                  <a:pt x="1663" y="337375"/>
                </a:lnTo>
                <a:lnTo>
                  <a:pt x="6692" y="381749"/>
                </a:lnTo>
                <a:lnTo>
                  <a:pt x="15100" y="424192"/>
                </a:lnTo>
                <a:lnTo>
                  <a:pt x="26924" y="464705"/>
                </a:lnTo>
                <a:lnTo>
                  <a:pt x="41554" y="501751"/>
                </a:lnTo>
                <a:lnTo>
                  <a:pt x="77978" y="560819"/>
                </a:lnTo>
                <a:lnTo>
                  <a:pt x="99695" y="582853"/>
                </a:lnTo>
                <a:lnTo>
                  <a:pt x="105029" y="574586"/>
                </a:lnTo>
                <a:lnTo>
                  <a:pt x="86347" y="552196"/>
                </a:lnTo>
                <a:lnTo>
                  <a:pt x="69951" y="525284"/>
                </a:lnTo>
                <a:lnTo>
                  <a:pt x="43942" y="457949"/>
                </a:lnTo>
                <a:lnTo>
                  <a:pt x="34582" y="418896"/>
                </a:lnTo>
                <a:lnTo>
                  <a:pt x="27876" y="378066"/>
                </a:lnTo>
                <a:lnTo>
                  <a:pt x="23825" y="335508"/>
                </a:lnTo>
                <a:lnTo>
                  <a:pt x="22479" y="291084"/>
                </a:lnTo>
                <a:lnTo>
                  <a:pt x="23825" y="246024"/>
                </a:lnTo>
                <a:lnTo>
                  <a:pt x="27876" y="203034"/>
                </a:lnTo>
                <a:lnTo>
                  <a:pt x="34582" y="162255"/>
                </a:lnTo>
                <a:lnTo>
                  <a:pt x="43942" y="123698"/>
                </a:lnTo>
                <a:lnTo>
                  <a:pt x="69951" y="57327"/>
                </a:lnTo>
                <a:lnTo>
                  <a:pt x="86347" y="30670"/>
                </a:lnTo>
                <a:lnTo>
                  <a:pt x="105029" y="8382"/>
                </a:lnTo>
                <a:close/>
              </a:path>
              <a:path w="2538095" h="582929">
                <a:moveTo>
                  <a:pt x="382016" y="283718"/>
                </a:moveTo>
                <a:lnTo>
                  <a:pt x="112268" y="283718"/>
                </a:lnTo>
                <a:lnTo>
                  <a:pt x="112268" y="298958"/>
                </a:lnTo>
                <a:lnTo>
                  <a:pt x="382016" y="298958"/>
                </a:lnTo>
                <a:lnTo>
                  <a:pt x="382016" y="283718"/>
                </a:lnTo>
                <a:close/>
              </a:path>
              <a:path w="2538095" h="582929">
                <a:moveTo>
                  <a:pt x="2538095" y="291084"/>
                </a:moveTo>
                <a:lnTo>
                  <a:pt x="2536406" y="244221"/>
                </a:lnTo>
                <a:lnTo>
                  <a:pt x="2531338" y="199631"/>
                </a:lnTo>
                <a:lnTo>
                  <a:pt x="2522931" y="157302"/>
                </a:lnTo>
                <a:lnTo>
                  <a:pt x="2511171" y="117221"/>
                </a:lnTo>
                <a:lnTo>
                  <a:pt x="2496464" y="80683"/>
                </a:lnTo>
                <a:lnTo>
                  <a:pt x="2460028" y="22059"/>
                </a:lnTo>
                <a:lnTo>
                  <a:pt x="2438273" y="0"/>
                </a:lnTo>
                <a:lnTo>
                  <a:pt x="2433066" y="8382"/>
                </a:lnTo>
                <a:lnTo>
                  <a:pt x="2451658" y="30670"/>
                </a:lnTo>
                <a:lnTo>
                  <a:pt x="2468016" y="57327"/>
                </a:lnTo>
                <a:lnTo>
                  <a:pt x="2494026" y="123698"/>
                </a:lnTo>
                <a:lnTo>
                  <a:pt x="2503449" y="162255"/>
                </a:lnTo>
                <a:lnTo>
                  <a:pt x="2510193" y="203034"/>
                </a:lnTo>
                <a:lnTo>
                  <a:pt x="2514257" y="246024"/>
                </a:lnTo>
                <a:lnTo>
                  <a:pt x="2515616" y="291211"/>
                </a:lnTo>
                <a:lnTo>
                  <a:pt x="2514257" y="335508"/>
                </a:lnTo>
                <a:lnTo>
                  <a:pt x="2510218" y="378066"/>
                </a:lnTo>
                <a:lnTo>
                  <a:pt x="2503500" y="418896"/>
                </a:lnTo>
                <a:lnTo>
                  <a:pt x="2494153" y="457949"/>
                </a:lnTo>
                <a:lnTo>
                  <a:pt x="2468130" y="525284"/>
                </a:lnTo>
                <a:lnTo>
                  <a:pt x="2433066" y="574586"/>
                </a:lnTo>
                <a:lnTo>
                  <a:pt x="2438273" y="582853"/>
                </a:lnTo>
                <a:lnTo>
                  <a:pt x="2479433" y="533781"/>
                </a:lnTo>
                <a:lnTo>
                  <a:pt x="2511171" y="464705"/>
                </a:lnTo>
                <a:lnTo>
                  <a:pt x="2522931" y="424192"/>
                </a:lnTo>
                <a:lnTo>
                  <a:pt x="2531338" y="381749"/>
                </a:lnTo>
                <a:lnTo>
                  <a:pt x="2536406" y="337375"/>
                </a:lnTo>
                <a:lnTo>
                  <a:pt x="2538095" y="29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004435" y="5172583"/>
            <a:ext cx="324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𝑽</a:t>
            </a:r>
            <a:r>
              <a:rPr sz="1950" baseline="-14957" dirty="0">
                <a:latin typeface="Cambria Math"/>
                <a:cs typeface="Cambria Math"/>
              </a:rPr>
              <a:t>𝑮</a:t>
            </a:r>
            <a:endParaRPr sz="1950" baseline="-14957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25771" y="5498389"/>
            <a:ext cx="5334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pc="-5" dirty="0">
                <a:latin typeface="Cambria Math"/>
                <a:cs typeface="Cambria Math"/>
              </a:rPr>
              <a:t>𝒂𝒍</a:t>
            </a:r>
            <a:r>
              <a:rPr spc="110" dirty="0">
                <a:latin typeface="Cambria Math"/>
                <a:cs typeface="Cambria Math"/>
              </a:rPr>
              <a:t> </a:t>
            </a:r>
            <a:r>
              <a:rPr sz="2700" baseline="37037" dirty="0">
                <a:latin typeface="Cambria Math"/>
                <a:cs typeface="Cambria Math"/>
              </a:rPr>
              <a:t>+</a:t>
            </a:r>
            <a:endParaRPr sz="2700" baseline="37037">
              <a:latin typeface="Cambria Math"/>
              <a:cs typeface="Cambria Math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571872" y="5513323"/>
            <a:ext cx="1769745" cy="15240"/>
          </a:xfrm>
          <a:custGeom>
            <a:avLst/>
            <a:gdLst/>
            <a:ahLst/>
            <a:cxnLst/>
            <a:rect l="l" t="t" r="r" b="b"/>
            <a:pathLst>
              <a:path w="1769745" h="15239">
                <a:moveTo>
                  <a:pt x="1769364" y="0"/>
                </a:moveTo>
                <a:lnTo>
                  <a:pt x="0" y="0"/>
                </a:lnTo>
                <a:lnTo>
                  <a:pt x="0" y="15239"/>
                </a:lnTo>
                <a:lnTo>
                  <a:pt x="1769364" y="15239"/>
                </a:lnTo>
                <a:lnTo>
                  <a:pt x="17693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572634" y="5121166"/>
            <a:ext cx="1784985" cy="67754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R="5080" algn="ctr">
              <a:spcBef>
                <a:spcPts val="505"/>
              </a:spcBef>
            </a:pPr>
            <a:r>
              <a:rPr dirty="0">
                <a:latin typeface="Cambria Math"/>
                <a:cs typeface="Cambria Math"/>
              </a:rPr>
              <a:t>𝑳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-1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𝟐𝑫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 𝑾</a:t>
            </a:r>
            <a:r>
              <a:rPr spc="-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−</a:t>
            </a:r>
            <a:r>
              <a:rPr spc="-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𝒅𝒂</a:t>
            </a:r>
            <a:endParaRPr>
              <a:latin typeface="Cambria Math"/>
              <a:cs typeface="Cambria Math"/>
            </a:endParaRPr>
          </a:p>
          <a:p>
            <a:pPr marR="128270" algn="ctr">
              <a:spcBef>
                <a:spcPts val="405"/>
              </a:spcBef>
            </a:pPr>
            <a:r>
              <a:rPr dirty="0">
                <a:latin typeface="Cambria Math"/>
                <a:cs typeface="Cambria Math"/>
              </a:rPr>
              <a:t>𝑽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70269" y="5607202"/>
            <a:ext cx="12573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300" spc="20" dirty="0">
                <a:latin typeface="Cambria Math"/>
                <a:cs typeface="Cambria Math"/>
              </a:rPr>
              <a:t>𝑮</a:t>
            </a:r>
            <a:endParaRPr sz="1300"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32715541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351" y="1070209"/>
            <a:ext cx="7724775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325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1115</Words>
  <Application>Microsoft Office PowerPoint</Application>
  <PresentationFormat>Widescreen</PresentationFormat>
  <Paragraphs>226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Arial</vt:lpstr>
      <vt:lpstr>Arial MT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PowerPoint Presentation</vt:lpstr>
      <vt:lpstr>OUTPUT :</vt:lpstr>
      <vt:lpstr>KOMPONEN STRUKTUR JALAN REL DAN PEMBEBANANNYA</vt:lpstr>
      <vt:lpstr>PowerPoint Presentation</vt:lpstr>
      <vt:lpstr>EMPLASEMEN</vt:lpstr>
      <vt:lpstr>Skema emplasemen</vt:lpstr>
      <vt:lpstr>Wilayah wesel</vt:lpstr>
      <vt:lpstr>Pola dasar wilayah wesel</vt:lpstr>
      <vt:lpstr>Skema bentuk global wesel</vt:lpstr>
      <vt:lpstr>JENIS WESEL</vt:lpstr>
      <vt:lpstr>JENIS WESEL</vt:lpstr>
      <vt:lpstr>PowerPoint Presentation</vt:lpstr>
      <vt:lpstr>PowerPoint Presentation</vt:lpstr>
      <vt:lpstr>Bagian pokok</vt:lpstr>
      <vt:lpstr>PowerPoint Presentation</vt:lpstr>
      <vt:lpstr>PowerPoint Presentation</vt:lpstr>
      <vt:lpstr>KOMPONEN WESEL</vt:lpstr>
      <vt:lpstr>LIDAH WESEL</vt:lpstr>
      <vt:lpstr>PowerPoint Presentation</vt:lpstr>
      <vt:lpstr>JARUM DAN SAYAP</vt:lpstr>
      <vt:lpstr>PowerPoint Presentation</vt:lpstr>
      <vt:lpstr>REL PAKSA</vt:lpstr>
      <vt:lpstr>REL LANTAK</vt:lpstr>
      <vt:lpstr>BANTALAN PADA WESEL</vt:lpstr>
      <vt:lpstr>PowerPoint Presentation</vt:lpstr>
      <vt:lpstr>PowerPoint Presentation</vt:lpstr>
      <vt:lpstr>SKEMA WESEL</vt:lpstr>
      <vt:lpstr>PowerPoint Presentation</vt:lpstr>
      <vt:lpstr>PERENCANAAN WESEL</vt:lpstr>
      <vt:lpstr>B. Panjang Lidah wesel</vt:lpstr>
      <vt:lpstr>PowerPoint Presentation</vt:lpstr>
      <vt:lpstr>C. Jari-jari wesel</vt:lpstr>
      <vt:lpstr>Dengan batasan bahwa R lengkung luar tidak boleh  melebihi batasan :</vt:lpstr>
      <vt:lpstr>PowerPoint Presentation</vt:lpstr>
      <vt:lpstr>PERSILANGAN TANPA PENUTUP</vt:lpstr>
      <vt:lpstr>KASUS 1</vt:lpstr>
      <vt:lpstr>PowerPoint Presentation</vt:lpstr>
      <vt:lpstr>Koefisien gesek pada jalan</vt:lpstr>
      <vt:lpstr>KASUS 2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3</cp:revision>
  <dcterms:created xsi:type="dcterms:W3CDTF">2021-03-22T22:22:33Z</dcterms:created>
  <dcterms:modified xsi:type="dcterms:W3CDTF">2021-03-22T22:27:05Z</dcterms:modified>
</cp:coreProperties>
</file>