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8" r:id="rId10"/>
    <p:sldId id="264" r:id="rId11"/>
    <p:sldId id="263" r:id="rId12"/>
    <p:sldId id="265" r:id="rId13"/>
    <p:sldId id="266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02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Sintesis" TargetMode="External"/><Relationship Id="rId2" Type="http://schemas.openxmlformats.org/officeDocument/2006/relationships/hyperlink" Target="https://id.wikipedia.org/wiki/Sejarah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d.wikipedia.org/wiki/Manusia" TargetMode="External"/><Relationship Id="rId4" Type="http://schemas.openxmlformats.org/officeDocument/2006/relationships/hyperlink" Target="https://id.wikipedia.org/wiki/Alienasi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SOSIOLOGI SASTRA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DALAM KAJIAN DAN KAPITA SELEKTA SASTRA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86673" y="6456021"/>
            <a:ext cx="5071128" cy="4019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NAZLA MAHARANI UMAYA, M.HUM.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555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137" y="166910"/>
            <a:ext cx="3633064" cy="5995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KONSEP DASAR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45459" y="1385047"/>
            <a:ext cx="131781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SASTRA</a:t>
            </a:r>
            <a:endParaRPr lang="en-US" dirty="0"/>
          </a:p>
        </p:txBody>
      </p:sp>
      <p:sp>
        <p:nvSpPr>
          <p:cNvPr id="5" name="Smiley Face 4"/>
          <p:cNvSpPr/>
          <p:nvPr/>
        </p:nvSpPr>
        <p:spPr>
          <a:xfrm>
            <a:off x="2810436" y="1385047"/>
            <a:ext cx="1075765" cy="103542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6819" y="2420471"/>
            <a:ext cx="2282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KEHIDUPAN SOSIAL</a:t>
            </a:r>
            <a:endParaRPr lang="en-US" dirty="0"/>
          </a:p>
        </p:txBody>
      </p:sp>
      <p:sp>
        <p:nvSpPr>
          <p:cNvPr id="7" name="Striped Right Arrow 6"/>
          <p:cNvSpPr/>
          <p:nvPr/>
        </p:nvSpPr>
        <p:spPr>
          <a:xfrm>
            <a:off x="2206819" y="1734671"/>
            <a:ext cx="469146" cy="29583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3184" t="18929" r="24150" b="19044"/>
          <a:stretch/>
        </p:blipFill>
        <p:spPr>
          <a:xfrm>
            <a:off x="4489816" y="739589"/>
            <a:ext cx="5096436" cy="3361764"/>
          </a:xfrm>
          <a:prstGeom prst="rect">
            <a:avLst/>
          </a:prstGeom>
        </p:spPr>
      </p:pic>
      <p:sp>
        <p:nvSpPr>
          <p:cNvPr id="10" name="Striped Right Arrow 9"/>
          <p:cNvSpPr/>
          <p:nvPr/>
        </p:nvSpPr>
        <p:spPr>
          <a:xfrm>
            <a:off x="4011695" y="1781736"/>
            <a:ext cx="469146" cy="29583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4489816" y="4443792"/>
            <a:ext cx="7518407" cy="2212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id-ID" sz="2400" b="1" dirty="0"/>
              <a:t>Karya sastra</a:t>
            </a:r>
            <a:r>
              <a:rPr lang="id-ID" sz="2400" dirty="0"/>
              <a:t> diciptakan </a:t>
            </a:r>
            <a:r>
              <a:rPr lang="id-ID" sz="2400" b="1" dirty="0" smtClean="0"/>
              <a:t>sastrawan</a:t>
            </a:r>
            <a:r>
              <a:rPr lang="id-ID" sz="2400" dirty="0" smtClean="0"/>
              <a:t> </a:t>
            </a:r>
            <a:r>
              <a:rPr lang="id-ID" sz="2400" dirty="0"/>
              <a:t>untuk dinikmati </a:t>
            </a:r>
            <a:r>
              <a:rPr lang="id-ID" sz="2400" b="1" dirty="0" smtClean="0"/>
              <a:t>masyarakat</a:t>
            </a:r>
            <a:r>
              <a:rPr lang="id-ID" sz="2400" dirty="0"/>
              <a:t>.</a:t>
            </a:r>
          </a:p>
          <a:p>
            <a:pPr>
              <a:lnSpc>
                <a:spcPct val="90000"/>
              </a:lnSpc>
            </a:pPr>
            <a:r>
              <a:rPr lang="id-ID" sz="2400" dirty="0"/>
              <a:t>Sastrawan </a:t>
            </a:r>
            <a:r>
              <a:rPr lang="id-ID" sz="2400" dirty="0" smtClean="0"/>
              <a:t>adalah </a:t>
            </a:r>
            <a:r>
              <a:rPr lang="id-ID" sz="2400" dirty="0"/>
              <a:t>anggota masyarakat </a:t>
            </a:r>
            <a:r>
              <a:rPr lang="id-ID" sz="2400" dirty="0" smtClean="0"/>
              <a:t>sosial </a:t>
            </a:r>
            <a:r>
              <a:rPr lang="id-ID" sz="2400" dirty="0"/>
              <a:t>tertentu</a:t>
            </a:r>
          </a:p>
          <a:p>
            <a:pPr>
              <a:lnSpc>
                <a:spcPct val="90000"/>
              </a:lnSpc>
            </a:pPr>
            <a:r>
              <a:rPr lang="en-US" sz="2400" dirty="0" err="1" smtClean="0"/>
              <a:t>Karya</a:t>
            </a:r>
            <a:r>
              <a:rPr lang="en-US" sz="2400" dirty="0" smtClean="0"/>
              <a:t> </a:t>
            </a:r>
            <a:r>
              <a:rPr lang="id-ID" sz="2400" dirty="0" smtClean="0"/>
              <a:t>Sastra </a:t>
            </a:r>
            <a:r>
              <a:rPr lang="en-US" sz="2400" dirty="0" err="1" smtClean="0"/>
              <a:t>berisikan</a:t>
            </a:r>
            <a:r>
              <a:rPr lang="en-US" sz="2400" dirty="0" smtClean="0"/>
              <a:t> </a:t>
            </a:r>
            <a:r>
              <a:rPr lang="id-ID" sz="2400" dirty="0" smtClean="0"/>
              <a:t>gambaran </a:t>
            </a:r>
            <a:r>
              <a:rPr lang="id-ID" sz="2400" dirty="0"/>
              <a:t>kehidupan </a:t>
            </a:r>
            <a:r>
              <a:rPr lang="id-ID" sz="2400" dirty="0" smtClean="0"/>
              <a:t>sosial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267792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0156" y="677898"/>
            <a:ext cx="8911687" cy="1280890"/>
          </a:xfrm>
        </p:spPr>
        <p:txBody>
          <a:bodyPr/>
          <a:lstStyle/>
          <a:p>
            <a:r>
              <a:rPr lang="en-US" dirty="0" smtClean="0"/>
              <a:t>CAKUPAN SOSIOLOGI SASTRA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2303929" y="1207994"/>
            <a:ext cx="9448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anose="05000000000000000000" pitchFamily="2" charset="2"/>
              <a:buChar char="l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 smtClean="0"/>
              <a:t>l</a:t>
            </a:r>
            <a:r>
              <a:rPr lang="id-ID" sz="2400" dirty="0" smtClean="0"/>
              <a:t>atar </a:t>
            </a:r>
            <a:r>
              <a:rPr lang="id-ID" sz="2400" dirty="0"/>
              <a:t>belakang sosial pengarang </a:t>
            </a:r>
            <a:r>
              <a:rPr lang="en-US" sz="2400" dirty="0"/>
              <a:t>yang</a:t>
            </a:r>
            <a:r>
              <a:rPr lang="id-ID" sz="2400" dirty="0" smtClean="0"/>
              <a:t>menentukan isi karangannya</a:t>
            </a: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G</a:t>
            </a:r>
            <a:r>
              <a:rPr lang="id-ID" sz="2400" dirty="0" err="1" smtClean="0"/>
              <a:t>olongan</a:t>
            </a:r>
            <a:r>
              <a:rPr lang="en-US" sz="2400" dirty="0" smtClean="0"/>
              <a:t> </a:t>
            </a:r>
            <a:r>
              <a:rPr lang="id-ID" sz="2400" dirty="0" smtClean="0"/>
              <a:t>dalam karya</a:t>
            </a:r>
            <a:r>
              <a:rPr lang="en-US" sz="2400" dirty="0" smtClean="0"/>
              <a:t> </a:t>
            </a:r>
            <a:r>
              <a:rPr lang="en-US" sz="2400" dirty="0" err="1" smtClean="0"/>
              <a:t>sastra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diwakili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id-ID" sz="2400" dirty="0" smtClean="0"/>
              <a:t>pengarang </a:t>
            </a: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err="1" smtClean="0"/>
              <a:t>ke</a:t>
            </a:r>
            <a:r>
              <a:rPr lang="id-ID" sz="2400" dirty="0" smtClean="0"/>
              <a:t>gemar</a:t>
            </a:r>
            <a:r>
              <a:rPr lang="en-US" sz="2400" dirty="0" smtClean="0"/>
              <a:t>an</a:t>
            </a:r>
            <a:r>
              <a:rPr lang="id-ID" sz="2400" dirty="0" smtClean="0"/>
              <a:t> </a:t>
            </a:r>
            <a:r>
              <a:rPr lang="id-ID" sz="2400" dirty="0"/>
              <a:t>masyarakat </a:t>
            </a:r>
            <a:r>
              <a:rPr lang="en-US" sz="2400" dirty="0" err="1" smtClean="0"/>
              <a:t>terhadap</a:t>
            </a:r>
            <a:r>
              <a:rPr lang="en-US" sz="2400" dirty="0"/>
              <a:t> </a:t>
            </a:r>
            <a:r>
              <a:rPr lang="en-US" sz="2400" dirty="0" err="1"/>
              <a:t>karya</a:t>
            </a:r>
            <a:r>
              <a:rPr lang="en-US" sz="2400" dirty="0"/>
              <a:t> </a:t>
            </a:r>
            <a:r>
              <a:rPr lang="en-US" sz="2400" dirty="0" err="1"/>
              <a:t>sastra</a:t>
            </a:r>
            <a:r>
              <a:rPr lang="en-US" sz="2400" dirty="0"/>
              <a:t> </a:t>
            </a:r>
            <a:r>
              <a:rPr lang="en-US" sz="2400" dirty="0" err="1" smtClean="0"/>
              <a:t>tertentu</a:t>
            </a:r>
            <a:endParaRPr lang="id-ID" sz="2400" dirty="0"/>
          </a:p>
          <a:p>
            <a:pPr>
              <a:lnSpc>
                <a:spcPct val="80000"/>
              </a:lnSpc>
            </a:pPr>
            <a:r>
              <a:rPr lang="en-US" sz="2400" dirty="0" smtClean="0"/>
              <a:t>K</a:t>
            </a:r>
            <a:r>
              <a:rPr lang="id-ID" sz="2400" dirty="0" err="1" smtClean="0"/>
              <a:t>arya</a:t>
            </a:r>
            <a:r>
              <a:rPr lang="id-ID" sz="2400" dirty="0" smtClean="0"/>
              <a:t> </a:t>
            </a:r>
            <a:r>
              <a:rPr lang="id-ID" sz="2400" dirty="0"/>
              <a:t>sastra </a:t>
            </a:r>
            <a:r>
              <a:rPr lang="en-US" sz="2400" dirty="0" smtClean="0"/>
              <a:t>yang </a:t>
            </a:r>
            <a:r>
              <a:rPr lang="id-ID" sz="2400" dirty="0" smtClean="0"/>
              <a:t>mencerminkan </a:t>
            </a:r>
            <a:r>
              <a:rPr lang="id-ID" sz="2400" dirty="0"/>
              <a:t>keadaan </a:t>
            </a:r>
            <a:r>
              <a:rPr lang="id-ID" sz="2400" dirty="0" smtClean="0"/>
              <a:t>zamannya</a:t>
            </a: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P</a:t>
            </a:r>
            <a:r>
              <a:rPr lang="id-ID" sz="2400" dirty="0" err="1" smtClean="0"/>
              <a:t>engaruh</a:t>
            </a:r>
            <a:r>
              <a:rPr lang="id-ID" sz="2400" dirty="0" smtClean="0"/>
              <a:t> </a:t>
            </a:r>
            <a:r>
              <a:rPr lang="id-ID" sz="2400" dirty="0"/>
              <a:t>masyarakat </a:t>
            </a:r>
            <a:r>
              <a:rPr lang="id-ID" sz="2400" dirty="0" smtClean="0"/>
              <a:t>terhadap </a:t>
            </a:r>
            <a:r>
              <a:rPr lang="id-ID" sz="2400" dirty="0"/>
              <a:t>penulisan karya </a:t>
            </a:r>
            <a:r>
              <a:rPr lang="id-ID" sz="2400" dirty="0" smtClean="0"/>
              <a:t>sastra</a:t>
            </a: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P</a:t>
            </a:r>
            <a:r>
              <a:rPr lang="id-ID" sz="2400" dirty="0" err="1" smtClean="0"/>
              <a:t>erkembangan</a:t>
            </a:r>
            <a:r>
              <a:rPr lang="id-ID" sz="2400" dirty="0" smtClean="0"/>
              <a:t> </a:t>
            </a:r>
            <a:r>
              <a:rPr lang="id-ID" sz="2400" dirty="0"/>
              <a:t>bentuk dan isi karya sastra </a:t>
            </a:r>
            <a:r>
              <a:rPr lang="en-US" sz="2400" dirty="0" err="1" smtClean="0"/>
              <a:t>dan</a:t>
            </a:r>
            <a:r>
              <a:rPr lang="id-ID" sz="2400" dirty="0" smtClean="0"/>
              <a:t> </a:t>
            </a:r>
            <a:r>
              <a:rPr lang="en-US" sz="2400" dirty="0" err="1" smtClean="0"/>
              <a:t>upaya</a:t>
            </a:r>
            <a:r>
              <a:rPr lang="en-US" sz="2400" dirty="0" smtClean="0"/>
              <a:t> </a:t>
            </a:r>
            <a:r>
              <a:rPr lang="en-US" sz="2400" dirty="0" err="1" smtClean="0"/>
              <a:t>sastrawan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id-ID" sz="2400" dirty="0" smtClean="0"/>
              <a:t>selera pembacanya</a:t>
            </a: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id-ID" sz="2400" dirty="0"/>
              <a:t>Frase </a:t>
            </a:r>
            <a:r>
              <a:rPr lang="id-ID" sz="2400" dirty="0" err="1"/>
              <a:t>de</a:t>
            </a:r>
            <a:r>
              <a:rPr lang="id-ID" sz="2400" dirty="0"/>
              <a:t> </a:t>
            </a:r>
            <a:r>
              <a:rPr lang="id-ID" sz="2400" dirty="0" err="1"/>
              <a:t>Bonald</a:t>
            </a:r>
            <a:r>
              <a:rPr lang="id-ID" sz="2400" dirty="0"/>
              <a:t>: </a:t>
            </a:r>
            <a:r>
              <a:rPr lang="id-ID" sz="2400" i="1" dirty="0" err="1"/>
              <a:t>literature</a:t>
            </a:r>
            <a:r>
              <a:rPr lang="id-ID" sz="2400" i="1" dirty="0"/>
              <a:t> </a:t>
            </a:r>
            <a:r>
              <a:rPr lang="id-ID" sz="2400" i="1" dirty="0" err="1"/>
              <a:t>is</a:t>
            </a:r>
            <a:r>
              <a:rPr lang="id-ID" sz="2400" i="1" dirty="0"/>
              <a:t> </a:t>
            </a:r>
            <a:r>
              <a:rPr lang="id-ID" sz="2400" i="1" dirty="0" err="1"/>
              <a:t>an</a:t>
            </a:r>
            <a:r>
              <a:rPr lang="id-ID" sz="2400" i="1" dirty="0"/>
              <a:t> </a:t>
            </a:r>
            <a:r>
              <a:rPr lang="id-ID" sz="2400" i="1" dirty="0" err="1"/>
              <a:t>expression</a:t>
            </a:r>
            <a:r>
              <a:rPr lang="id-ID" sz="2400" i="1" dirty="0"/>
              <a:t> of </a:t>
            </a:r>
            <a:r>
              <a:rPr lang="id-ID" sz="2400" i="1" dirty="0" err="1"/>
              <a:t>society</a:t>
            </a:r>
            <a:r>
              <a:rPr lang="id-ID" sz="2400" dirty="0"/>
              <a:t> (sastra adalah ungkapan perasaan masyarakat)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8184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54" y="180357"/>
            <a:ext cx="8911687" cy="1280890"/>
          </a:xfrm>
        </p:spPr>
        <p:txBody>
          <a:bodyPr/>
          <a:lstStyle/>
          <a:p>
            <a:r>
              <a:rPr lang="en-US" dirty="0" smtClean="0"/>
              <a:t>MEMAHAMI SOSIOLOGI SASTRA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444" y="820802"/>
            <a:ext cx="8132769" cy="54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275" y="651468"/>
            <a:ext cx="9334232" cy="620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30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07" y="193804"/>
            <a:ext cx="11015499" cy="1280890"/>
          </a:xfrm>
        </p:spPr>
        <p:txBody>
          <a:bodyPr/>
          <a:lstStyle/>
          <a:p>
            <a:r>
              <a:rPr lang="en-US" dirty="0" smtClean="0"/>
              <a:t>PENDEKATAN DALAM KAJIAN SOSIOLOGI SASTRA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5529" y="1353671"/>
            <a:ext cx="10588905" cy="5181600"/>
          </a:xfrm>
        </p:spPr>
        <p:txBody>
          <a:bodyPr/>
          <a:lstStyle/>
          <a:p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pengarang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Faktor-faktor</a:t>
            </a:r>
            <a:r>
              <a:rPr lang="en-US" dirty="0"/>
              <a:t> yang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pengarang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sastra</a:t>
            </a:r>
            <a:r>
              <a:rPr lang="en-US" dirty="0"/>
              <a:t>. </a:t>
            </a:r>
            <a:r>
              <a:rPr lang="en-US" dirty="0" err="1"/>
              <a:t>Faktor-faktor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pencaharian</a:t>
            </a:r>
            <a:r>
              <a:rPr lang="en-US" dirty="0"/>
              <a:t>,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kepegawaian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pengarang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 smtClean="0"/>
              <a:t>Sastra</a:t>
            </a:r>
            <a:r>
              <a:rPr lang="en-US" dirty="0" smtClean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cerminan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sastra</a:t>
            </a:r>
            <a:r>
              <a:rPr lang="en-US" dirty="0"/>
              <a:t> </a:t>
            </a:r>
            <a:r>
              <a:rPr lang="en-US" dirty="0" err="1"/>
              <a:t>mengungkapkan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tercipta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sastra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terkandung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moral, </a:t>
            </a:r>
            <a:r>
              <a:rPr lang="en-US" dirty="0" err="1"/>
              <a:t>politik</a:t>
            </a:r>
            <a:r>
              <a:rPr lang="en-US" dirty="0"/>
              <a:t>, </a:t>
            </a:r>
            <a:r>
              <a:rPr lang="en-US" dirty="0" err="1"/>
              <a:t>pendidikan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agama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/>
              <a:t>sastra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sastra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, </a:t>
            </a:r>
            <a:r>
              <a:rPr lang="en-US" dirty="0" err="1"/>
              <a:t>apakah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keterkaitan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berpengaruh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745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69" y="229972"/>
            <a:ext cx="8911687" cy="1280890"/>
          </a:xfrm>
        </p:spPr>
        <p:txBody>
          <a:bodyPr/>
          <a:lstStyle/>
          <a:p>
            <a:r>
              <a:rPr lang="en-US" dirty="0" smtClean="0"/>
              <a:t>CAKUPAN KAJIAN SOSIOLOGI SASTRA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564" y="1187669"/>
            <a:ext cx="8915400" cy="3777622"/>
          </a:xfrm>
        </p:spPr>
        <p:txBody>
          <a:bodyPr>
            <a:noAutofit/>
          </a:bodyPr>
          <a:lstStyle/>
          <a:p>
            <a:r>
              <a:rPr lang="en-US" sz="2800" dirty="0" smtClean="0"/>
              <a:t>STRUKTURALISME GENETIK</a:t>
            </a:r>
          </a:p>
          <a:p>
            <a:r>
              <a:rPr lang="en-US" sz="2800" dirty="0" smtClean="0"/>
              <a:t>PSIKOANALISIS</a:t>
            </a:r>
          </a:p>
          <a:p>
            <a:r>
              <a:rPr lang="en-US" sz="2800" dirty="0" smtClean="0"/>
              <a:t>MARXISME</a:t>
            </a:r>
          </a:p>
          <a:p>
            <a:r>
              <a:rPr lang="en-US" sz="2800" dirty="0" smtClean="0"/>
              <a:t>POST MODERNISME</a:t>
            </a:r>
          </a:p>
          <a:p>
            <a:r>
              <a:rPr lang="en-US" sz="2800" dirty="0" smtClean="0"/>
              <a:t>HEGEMONI</a:t>
            </a:r>
          </a:p>
          <a:p>
            <a:r>
              <a:rPr lang="en-US" sz="2800" dirty="0" smtClean="0"/>
              <a:t>IDEOLOGIS</a:t>
            </a:r>
          </a:p>
          <a:p>
            <a:r>
              <a:rPr lang="en-US" sz="2800" dirty="0" smtClean="0"/>
              <a:t>DIALOGIS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6130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01" y="220698"/>
            <a:ext cx="11082734" cy="1280890"/>
          </a:xfrm>
        </p:spPr>
        <p:txBody>
          <a:bodyPr/>
          <a:lstStyle/>
          <a:p>
            <a:r>
              <a:rPr lang="en-US" dirty="0" smtClean="0"/>
              <a:t>CAKUPAN CABANG TEORI SOSIOLOGI SASTRA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327" y="1284515"/>
            <a:ext cx="10977390" cy="5290456"/>
          </a:xfrm>
        </p:spPr>
        <p:txBody>
          <a:bodyPr>
            <a:normAutofit/>
          </a:bodyPr>
          <a:lstStyle/>
          <a:p>
            <a:pPr algn="just"/>
            <a:r>
              <a:rPr lang="en-US" sz="2800" dirty="0" err="1" smtClean="0"/>
              <a:t>Strukturalisme</a:t>
            </a:r>
            <a:r>
              <a:rPr lang="en-US" sz="2800" dirty="0"/>
              <a:t> </a:t>
            </a:r>
            <a:r>
              <a:rPr lang="en-US" sz="2800" dirty="0" err="1" smtClean="0"/>
              <a:t>genetik</a:t>
            </a:r>
            <a:r>
              <a:rPr lang="en-US" sz="2800" dirty="0" smtClean="0"/>
              <a:t> </a:t>
            </a:r>
            <a:r>
              <a:rPr lang="en-US" sz="2800" dirty="0"/>
              <a:t>: </a:t>
            </a:r>
            <a:r>
              <a:rPr lang="en-US" sz="2800" dirty="0" err="1"/>
              <a:t>Strukturalisme</a:t>
            </a:r>
            <a:r>
              <a:rPr lang="en-US" sz="2800" dirty="0"/>
              <a:t> </a:t>
            </a:r>
            <a:r>
              <a:rPr lang="en-US" sz="2800" dirty="0" err="1"/>
              <a:t>genetik</a:t>
            </a:r>
            <a:r>
              <a:rPr lang="en-US" sz="2800" dirty="0"/>
              <a:t> </a:t>
            </a:r>
            <a:r>
              <a:rPr lang="en-US" sz="2800" dirty="0" err="1"/>
              <a:t>memasukan</a:t>
            </a:r>
            <a:r>
              <a:rPr lang="en-US" sz="2800" dirty="0"/>
              <a:t> </a:t>
            </a:r>
            <a:r>
              <a:rPr lang="en-US" sz="2800" dirty="0" err="1"/>
              <a:t>faktor</a:t>
            </a:r>
            <a:r>
              <a:rPr lang="en-US" sz="2800" dirty="0"/>
              <a:t> </a:t>
            </a:r>
            <a:r>
              <a:rPr lang="en-US" sz="2800" dirty="0" err="1"/>
              <a:t>genetik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karya</a:t>
            </a:r>
            <a:r>
              <a:rPr lang="en-US" sz="2800" dirty="0"/>
              <a:t> </a:t>
            </a:r>
            <a:r>
              <a:rPr lang="en-US" sz="2800" dirty="0" err="1"/>
              <a:t>sastra</a:t>
            </a:r>
            <a:r>
              <a:rPr lang="en-US" sz="2800" dirty="0"/>
              <a:t>, </a:t>
            </a:r>
            <a:r>
              <a:rPr lang="en-US" sz="2800" dirty="0" err="1"/>
              <a:t>genetik</a:t>
            </a:r>
            <a:r>
              <a:rPr lang="en-US" sz="2800" dirty="0"/>
              <a:t> </a:t>
            </a:r>
            <a:r>
              <a:rPr lang="en-US" sz="2800" dirty="0" err="1"/>
              <a:t>sastra</a:t>
            </a:r>
            <a:r>
              <a:rPr lang="en-US" sz="2800" dirty="0"/>
              <a:t> </a:t>
            </a:r>
            <a:r>
              <a:rPr lang="en-US" sz="2800" dirty="0" err="1"/>
              <a:t>artinya</a:t>
            </a:r>
            <a:r>
              <a:rPr lang="en-US" sz="2800" dirty="0"/>
              <a:t> </a:t>
            </a:r>
            <a:r>
              <a:rPr lang="en-US" sz="2800" dirty="0" err="1"/>
              <a:t>asal</a:t>
            </a:r>
            <a:r>
              <a:rPr lang="en-US" sz="2800" dirty="0"/>
              <a:t> </a:t>
            </a:r>
            <a:r>
              <a:rPr lang="en-US" sz="2800" dirty="0" err="1"/>
              <a:t>usul</a:t>
            </a:r>
            <a:r>
              <a:rPr lang="en-US" sz="2800" dirty="0"/>
              <a:t> </a:t>
            </a:r>
            <a:r>
              <a:rPr lang="en-US" sz="2800" dirty="0" err="1"/>
              <a:t>karya</a:t>
            </a:r>
            <a:r>
              <a:rPr lang="en-US" sz="2800" dirty="0"/>
              <a:t> </a:t>
            </a:r>
            <a:r>
              <a:rPr lang="en-US" sz="2800" dirty="0" err="1"/>
              <a:t>sastra</a:t>
            </a:r>
            <a:r>
              <a:rPr lang="en-US" sz="2800" dirty="0"/>
              <a:t>. </a:t>
            </a:r>
            <a:r>
              <a:rPr lang="en-US" sz="2800" dirty="0" err="1"/>
              <a:t>Adapun</a:t>
            </a:r>
            <a:r>
              <a:rPr lang="en-US" sz="2800" dirty="0"/>
              <a:t> </a:t>
            </a:r>
            <a:r>
              <a:rPr lang="en-US" sz="2800" dirty="0" err="1"/>
              <a:t>faktor</a:t>
            </a:r>
            <a:r>
              <a:rPr lang="en-US" sz="2800" dirty="0"/>
              <a:t> yang </a:t>
            </a:r>
            <a:r>
              <a:rPr lang="en-US" sz="2800" dirty="0" err="1"/>
              <a:t>terkait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asal</a:t>
            </a:r>
            <a:r>
              <a:rPr lang="en-US" sz="2800" dirty="0"/>
              <a:t> </a:t>
            </a:r>
            <a:r>
              <a:rPr lang="en-US" sz="2800" dirty="0" err="1"/>
              <a:t>muasal</a:t>
            </a:r>
            <a:r>
              <a:rPr lang="en-US" sz="2800" dirty="0"/>
              <a:t> </a:t>
            </a:r>
            <a:r>
              <a:rPr lang="en-US" sz="2800" dirty="0" err="1"/>
              <a:t>karya</a:t>
            </a:r>
            <a:r>
              <a:rPr lang="en-US" sz="2800" dirty="0"/>
              <a:t> </a:t>
            </a:r>
            <a:r>
              <a:rPr lang="en-US" sz="2800" dirty="0" err="1"/>
              <a:t>sastra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pengarang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kenyataan</a:t>
            </a:r>
            <a:r>
              <a:rPr lang="en-US" sz="2800" dirty="0"/>
              <a:t> </a:t>
            </a:r>
            <a:r>
              <a:rPr lang="en-US" sz="2800" dirty="0" err="1"/>
              <a:t>sejarah</a:t>
            </a:r>
            <a:r>
              <a:rPr lang="en-US" sz="2800" dirty="0"/>
              <a:t> yang </a:t>
            </a:r>
            <a:r>
              <a:rPr lang="en-US" sz="2800" dirty="0" err="1"/>
              <a:t>turut</a:t>
            </a:r>
            <a:r>
              <a:rPr lang="en-US" sz="2800" dirty="0"/>
              <a:t> </a:t>
            </a:r>
            <a:r>
              <a:rPr lang="en-US" sz="2800" dirty="0" err="1"/>
              <a:t>mengkondisikan</a:t>
            </a:r>
            <a:r>
              <a:rPr lang="en-US" sz="2800" dirty="0"/>
              <a:t>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karya</a:t>
            </a:r>
            <a:r>
              <a:rPr lang="en-US" sz="2800" dirty="0"/>
              <a:t> </a:t>
            </a:r>
            <a:r>
              <a:rPr lang="en-US" sz="2800" dirty="0" err="1"/>
              <a:t>sastra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 smtClean="0"/>
              <a:t>diciptakan</a:t>
            </a:r>
            <a:r>
              <a:rPr lang="en-US" sz="2800" dirty="0" smtClean="0"/>
              <a:t>. (</a:t>
            </a:r>
            <a:r>
              <a:rPr lang="en-US" sz="2800" dirty="0" err="1" smtClean="0"/>
              <a:t>memandang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3 </a:t>
            </a:r>
            <a:r>
              <a:rPr lang="en-US" sz="2800" dirty="0" err="1" smtClean="0"/>
              <a:t>konsep</a:t>
            </a:r>
            <a:r>
              <a:rPr lang="en-US" sz="2800" dirty="0" smtClean="0"/>
              <a:t> </a:t>
            </a:r>
            <a:r>
              <a:rPr lang="en-US" sz="2800" dirty="0" err="1" smtClean="0"/>
              <a:t>dasar</a:t>
            </a:r>
            <a:r>
              <a:rPr lang="en-US" sz="2800" dirty="0" smtClean="0"/>
              <a:t>, </a:t>
            </a:r>
            <a:r>
              <a:rPr lang="en-US" sz="2800" dirty="0" err="1" smtClean="0"/>
              <a:t>yaitu</a:t>
            </a:r>
            <a:r>
              <a:rPr lang="en-US" sz="2800" dirty="0" smtClean="0"/>
              <a:t> </a:t>
            </a:r>
            <a:r>
              <a:rPr lang="en-US" sz="2800" b="1" dirty="0" err="1"/>
              <a:t>Konsep</a:t>
            </a:r>
            <a:r>
              <a:rPr lang="en-US" sz="2800" b="1" dirty="0"/>
              <a:t> </a:t>
            </a:r>
            <a:r>
              <a:rPr lang="en-US" sz="2800" b="1" dirty="0" err="1"/>
              <a:t>Subjek</a:t>
            </a:r>
            <a:r>
              <a:rPr lang="en-US" sz="2800" b="1" dirty="0"/>
              <a:t> </a:t>
            </a:r>
            <a:r>
              <a:rPr lang="en-US" sz="2800" b="1" dirty="0" err="1" smtClean="0"/>
              <a:t>Kolektif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Konsep</a:t>
            </a:r>
            <a:r>
              <a:rPr lang="en-US" sz="2800" b="1" dirty="0" smtClean="0"/>
              <a:t> </a:t>
            </a:r>
            <a:r>
              <a:rPr lang="en-US" sz="2800" b="1" dirty="0" err="1"/>
              <a:t>Pandangan</a:t>
            </a:r>
            <a:r>
              <a:rPr lang="en-US" sz="2800" b="1" dirty="0"/>
              <a:t> </a:t>
            </a:r>
            <a:r>
              <a:rPr lang="en-US" sz="2800" b="1" dirty="0" err="1" smtClean="0"/>
              <a:t>Dunia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Konsep</a:t>
            </a:r>
            <a:r>
              <a:rPr lang="en-US" sz="2800" b="1" dirty="0" smtClean="0"/>
              <a:t> </a:t>
            </a:r>
            <a:r>
              <a:rPr lang="en-US" sz="2800" b="1" dirty="0"/>
              <a:t>“</a:t>
            </a:r>
            <a:r>
              <a:rPr lang="en-US" sz="2800" b="1" dirty="0" err="1"/>
              <a:t>Pemahaman-Penjelasan</a:t>
            </a:r>
            <a:r>
              <a:rPr lang="en-US" sz="2800" b="1" dirty="0"/>
              <a:t>”</a:t>
            </a:r>
            <a:endParaRPr lang="en-US" sz="2800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5592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757" y="1266496"/>
            <a:ext cx="11252912" cy="5339256"/>
          </a:xfrm>
        </p:spPr>
        <p:txBody>
          <a:bodyPr/>
          <a:lstStyle/>
          <a:p>
            <a:r>
              <a:rPr lang="en-US" dirty="0" err="1"/>
              <a:t>Psikoanalisis</a:t>
            </a:r>
            <a:r>
              <a:rPr lang="en-US" dirty="0"/>
              <a:t> : </a:t>
            </a:r>
            <a:r>
              <a:rPr lang="en-US" dirty="0" err="1"/>
              <a:t>keterkaitan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sosial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494" y="670252"/>
            <a:ext cx="8478154" cy="573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14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150" y="367862"/>
            <a:ext cx="11379036" cy="62851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/>
              <a:t>Marxisme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0"/>
            <a:r>
              <a:rPr lang="en-US" sz="1900" dirty="0" err="1"/>
              <a:t>Realitas</a:t>
            </a:r>
            <a:r>
              <a:rPr lang="en-US" sz="1900" dirty="0"/>
              <a:t> </a:t>
            </a:r>
            <a:r>
              <a:rPr lang="en-US" sz="1900" dirty="0" err="1"/>
              <a:t>bukanlah</a:t>
            </a:r>
            <a:r>
              <a:rPr lang="en-US" sz="1900" dirty="0"/>
              <a:t> </a:t>
            </a:r>
            <a:r>
              <a:rPr lang="en-US" sz="1900" dirty="0" err="1"/>
              <a:t>suatu</a:t>
            </a:r>
            <a:r>
              <a:rPr lang="en-US" sz="1900" dirty="0"/>
              <a:t> </a:t>
            </a:r>
            <a:r>
              <a:rPr lang="en-US" sz="1900" dirty="0" err="1"/>
              <a:t>keadaan</a:t>
            </a:r>
            <a:r>
              <a:rPr lang="en-US" sz="1900" dirty="0"/>
              <a:t> </a:t>
            </a:r>
            <a:r>
              <a:rPr lang="en-US" sz="1900" dirty="0" err="1"/>
              <a:t>tertentu</a:t>
            </a:r>
            <a:r>
              <a:rPr lang="en-US" sz="1900" dirty="0"/>
              <a:t>, </a:t>
            </a:r>
            <a:r>
              <a:rPr lang="en-US" sz="1900" dirty="0" err="1"/>
              <a:t>melainkan</a:t>
            </a:r>
            <a:r>
              <a:rPr lang="en-US" sz="1900" dirty="0"/>
              <a:t> </a:t>
            </a:r>
            <a:r>
              <a:rPr lang="en-US" sz="1900" dirty="0" err="1"/>
              <a:t>sebuah</a:t>
            </a:r>
            <a:r>
              <a:rPr lang="en-US" sz="1900" dirty="0"/>
              <a:t> proses </a:t>
            </a:r>
            <a:r>
              <a:rPr lang="en-US" sz="1900" u="sng" dirty="0" err="1">
                <a:hlinkClick r:id="rId2" tooltip="Sejarah"/>
              </a:rPr>
              <a:t>sejarah</a:t>
            </a:r>
            <a:r>
              <a:rPr lang="en-US" sz="1900" dirty="0"/>
              <a:t> yang </a:t>
            </a:r>
            <a:r>
              <a:rPr lang="en-US" sz="1900" dirty="0" err="1"/>
              <a:t>terus</a:t>
            </a:r>
            <a:r>
              <a:rPr lang="en-US" sz="1900" dirty="0"/>
              <a:t> </a:t>
            </a:r>
            <a:r>
              <a:rPr lang="en-US" sz="1900" dirty="0" err="1"/>
              <a:t>berlangsung</a:t>
            </a:r>
            <a:r>
              <a:rPr lang="en-US" sz="1900" dirty="0"/>
              <a:t>. </a:t>
            </a:r>
          </a:p>
          <a:p>
            <a:pPr lvl="0"/>
            <a:r>
              <a:rPr lang="en-US" sz="1900" dirty="0" err="1"/>
              <a:t>Kunci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memahami</a:t>
            </a:r>
            <a:r>
              <a:rPr lang="en-US" sz="1900" dirty="0"/>
              <a:t> </a:t>
            </a:r>
            <a:r>
              <a:rPr lang="en-US" sz="1900" dirty="0" err="1"/>
              <a:t>realitas</a:t>
            </a:r>
            <a:r>
              <a:rPr lang="en-US" sz="1900" dirty="0"/>
              <a:t> </a:t>
            </a:r>
            <a:r>
              <a:rPr lang="en-US" sz="1900" dirty="0" err="1"/>
              <a:t>adalah</a:t>
            </a:r>
            <a:r>
              <a:rPr lang="en-US" sz="1900" dirty="0"/>
              <a:t> </a:t>
            </a:r>
            <a:r>
              <a:rPr lang="en-US" sz="1900" dirty="0" err="1"/>
              <a:t>memahami</a:t>
            </a:r>
            <a:r>
              <a:rPr lang="en-US" sz="1900" dirty="0"/>
              <a:t> </a:t>
            </a:r>
            <a:r>
              <a:rPr lang="en-US" sz="1900" dirty="0" err="1"/>
              <a:t>hakikat</a:t>
            </a:r>
            <a:r>
              <a:rPr lang="en-US" sz="1900" dirty="0"/>
              <a:t> </a:t>
            </a:r>
            <a:r>
              <a:rPr lang="en-US" sz="1900" dirty="0" err="1"/>
              <a:t>perubahan</a:t>
            </a:r>
            <a:r>
              <a:rPr lang="en-US" sz="1900" dirty="0"/>
              <a:t> </a:t>
            </a:r>
            <a:r>
              <a:rPr lang="en-US" sz="1900" u="sng" dirty="0" err="1">
                <a:hlinkClick r:id="rId2" tooltip="Sejarah"/>
              </a:rPr>
              <a:t>sejarah</a:t>
            </a:r>
            <a:r>
              <a:rPr lang="en-US" sz="1900" dirty="0"/>
              <a:t>.</a:t>
            </a:r>
          </a:p>
          <a:p>
            <a:pPr lvl="0"/>
            <a:r>
              <a:rPr lang="en-US" sz="1900" dirty="0" err="1"/>
              <a:t>Perubahan</a:t>
            </a:r>
            <a:r>
              <a:rPr lang="en-US" sz="1900" dirty="0"/>
              <a:t> </a:t>
            </a:r>
            <a:r>
              <a:rPr lang="en-US" sz="1900" dirty="0" err="1"/>
              <a:t>sejarah</a:t>
            </a:r>
            <a:r>
              <a:rPr lang="en-US" sz="1900" dirty="0"/>
              <a:t> </a:t>
            </a:r>
            <a:r>
              <a:rPr lang="en-US" sz="1900" dirty="0" err="1"/>
              <a:t>tidak</a:t>
            </a:r>
            <a:r>
              <a:rPr lang="en-US" sz="1900" dirty="0"/>
              <a:t> </a:t>
            </a:r>
            <a:r>
              <a:rPr lang="en-US" sz="1900" dirty="0" err="1"/>
              <a:t>bersifat</a:t>
            </a:r>
            <a:r>
              <a:rPr lang="en-US" sz="1900" dirty="0"/>
              <a:t> </a:t>
            </a:r>
            <a:r>
              <a:rPr lang="en-US" sz="1900" dirty="0" err="1"/>
              <a:t>acak</a:t>
            </a:r>
            <a:r>
              <a:rPr lang="en-US" sz="1900" dirty="0"/>
              <a:t>, </a:t>
            </a:r>
            <a:r>
              <a:rPr lang="en-US" sz="1900" dirty="0" err="1"/>
              <a:t>melainkan</a:t>
            </a:r>
            <a:r>
              <a:rPr lang="en-US" sz="1900" dirty="0"/>
              <a:t> </a:t>
            </a:r>
            <a:r>
              <a:rPr lang="en-US" sz="1900" dirty="0" err="1"/>
              <a:t>mengikuti</a:t>
            </a:r>
            <a:r>
              <a:rPr lang="en-US" sz="1900" dirty="0"/>
              <a:t> </a:t>
            </a:r>
            <a:r>
              <a:rPr lang="en-US" sz="1900" dirty="0" err="1"/>
              <a:t>suatu</a:t>
            </a:r>
            <a:r>
              <a:rPr lang="en-US" sz="1900" dirty="0"/>
              <a:t> </a:t>
            </a:r>
            <a:r>
              <a:rPr lang="en-US" sz="1900" dirty="0" err="1"/>
              <a:t>hukum</a:t>
            </a:r>
            <a:r>
              <a:rPr lang="en-US" sz="1900" dirty="0"/>
              <a:t> yang </a:t>
            </a:r>
            <a:r>
              <a:rPr lang="en-US" sz="1900" dirty="0" err="1"/>
              <a:t>dapat</a:t>
            </a:r>
            <a:r>
              <a:rPr lang="en-US" sz="1900" dirty="0"/>
              <a:t> </a:t>
            </a:r>
            <a:r>
              <a:rPr lang="en-US" sz="1900" dirty="0" err="1"/>
              <a:t>ditemukan</a:t>
            </a:r>
            <a:r>
              <a:rPr lang="en-US" sz="1900" dirty="0"/>
              <a:t>. </a:t>
            </a:r>
          </a:p>
          <a:p>
            <a:pPr lvl="0"/>
            <a:r>
              <a:rPr lang="en-US" sz="1900" dirty="0" err="1"/>
              <a:t>Hukum</a:t>
            </a:r>
            <a:r>
              <a:rPr lang="en-US" sz="1900" dirty="0"/>
              <a:t> </a:t>
            </a:r>
            <a:r>
              <a:rPr lang="en-US" sz="1900" dirty="0" err="1"/>
              <a:t>perubahan</a:t>
            </a:r>
            <a:r>
              <a:rPr lang="en-US" sz="1900" dirty="0"/>
              <a:t> </a:t>
            </a:r>
            <a:r>
              <a:rPr lang="en-US" sz="1900" dirty="0" err="1"/>
              <a:t>itu</a:t>
            </a:r>
            <a:r>
              <a:rPr lang="en-US" sz="1900" dirty="0"/>
              <a:t> </a:t>
            </a:r>
            <a:r>
              <a:rPr lang="en-US" sz="1900" dirty="0" err="1"/>
              <a:t>adalah</a:t>
            </a:r>
            <a:r>
              <a:rPr lang="en-US" sz="1900" dirty="0"/>
              <a:t> </a:t>
            </a:r>
            <a:r>
              <a:rPr lang="en-US" sz="1900" dirty="0" err="1"/>
              <a:t>dialektika</a:t>
            </a:r>
            <a:r>
              <a:rPr lang="en-US" sz="1900" dirty="0"/>
              <a:t>, </a:t>
            </a:r>
            <a:r>
              <a:rPr lang="en-US" sz="1900" dirty="0" err="1"/>
              <a:t>yakni</a:t>
            </a:r>
            <a:r>
              <a:rPr lang="en-US" sz="1900" dirty="0"/>
              <a:t> </a:t>
            </a:r>
            <a:r>
              <a:rPr lang="en-US" sz="1900" dirty="0" err="1"/>
              <a:t>pola</a:t>
            </a:r>
            <a:r>
              <a:rPr lang="en-US" sz="1900" dirty="0"/>
              <a:t> </a:t>
            </a:r>
            <a:r>
              <a:rPr lang="en-US" sz="1900" dirty="0" err="1"/>
              <a:t>gerakan</a:t>
            </a:r>
            <a:r>
              <a:rPr lang="en-US" sz="1900" dirty="0"/>
              <a:t> </a:t>
            </a:r>
            <a:r>
              <a:rPr lang="en-US" sz="1900" dirty="0" err="1"/>
              <a:t>triadik</a:t>
            </a:r>
            <a:r>
              <a:rPr lang="en-US" sz="1900" dirty="0"/>
              <a:t> yang </a:t>
            </a:r>
            <a:r>
              <a:rPr lang="en-US" sz="1900" dirty="0" err="1"/>
              <a:t>terus</a:t>
            </a:r>
            <a:r>
              <a:rPr lang="en-US" sz="1900" dirty="0"/>
              <a:t> </a:t>
            </a:r>
            <a:r>
              <a:rPr lang="en-US" sz="1900" dirty="0" err="1"/>
              <a:t>berulang</a:t>
            </a:r>
            <a:r>
              <a:rPr lang="en-US" sz="1900" dirty="0"/>
              <a:t> </a:t>
            </a:r>
            <a:r>
              <a:rPr lang="en-US" sz="1900" dirty="0" err="1"/>
              <a:t>antara</a:t>
            </a:r>
            <a:r>
              <a:rPr lang="en-US" sz="1900" dirty="0"/>
              <a:t> </a:t>
            </a:r>
            <a:r>
              <a:rPr lang="en-US" sz="1900" dirty="0" err="1"/>
              <a:t>tesis</a:t>
            </a:r>
            <a:r>
              <a:rPr lang="en-US" sz="1900" dirty="0"/>
              <a:t>, </a:t>
            </a:r>
            <a:r>
              <a:rPr lang="en-US" sz="1900" dirty="0" err="1"/>
              <a:t>antitesis</a:t>
            </a:r>
            <a:r>
              <a:rPr lang="en-US" sz="1900" dirty="0"/>
              <a:t>,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u="sng" dirty="0" err="1">
                <a:hlinkClick r:id="rId3" tooltip="Sintesis"/>
              </a:rPr>
              <a:t>sintesis</a:t>
            </a:r>
            <a:r>
              <a:rPr lang="en-US" sz="1900" dirty="0"/>
              <a:t>. </a:t>
            </a:r>
          </a:p>
          <a:p>
            <a:pPr lvl="0"/>
            <a:r>
              <a:rPr lang="en-US" sz="1900" dirty="0" err="1"/>
              <a:t>hukum</a:t>
            </a:r>
            <a:r>
              <a:rPr lang="en-US" sz="1900" dirty="0"/>
              <a:t> </a:t>
            </a:r>
            <a:r>
              <a:rPr lang="en-US" sz="1900" dirty="0" err="1"/>
              <a:t>adalah</a:t>
            </a:r>
            <a:r>
              <a:rPr lang="en-US" sz="1900" dirty="0"/>
              <a:t> </a:t>
            </a:r>
            <a:r>
              <a:rPr lang="en-US" sz="1900" u="sng" dirty="0" err="1">
                <a:hlinkClick r:id="rId4" tooltip="Alienasi"/>
              </a:rPr>
              <a:t>alienasi</a:t>
            </a:r>
            <a:r>
              <a:rPr lang="en-US" sz="1900" dirty="0"/>
              <a:t>-yang </a:t>
            </a:r>
            <a:r>
              <a:rPr lang="en-US" sz="1900" dirty="0" err="1"/>
              <a:t>menjamin</a:t>
            </a:r>
            <a:r>
              <a:rPr lang="en-US" sz="1900" dirty="0"/>
              <a:t> </a:t>
            </a:r>
            <a:r>
              <a:rPr lang="en-US" sz="1900" dirty="0" err="1"/>
              <a:t>bahwa</a:t>
            </a:r>
            <a:r>
              <a:rPr lang="en-US" sz="1900" dirty="0"/>
              <a:t> </a:t>
            </a:r>
            <a:r>
              <a:rPr lang="en-US" sz="1900" dirty="0" err="1"/>
              <a:t>urutan</a:t>
            </a:r>
            <a:r>
              <a:rPr lang="en-US" sz="1900" dirty="0"/>
              <a:t> </a:t>
            </a:r>
            <a:r>
              <a:rPr lang="en-US" sz="1900" dirty="0" err="1"/>
              <a:t>keadaan</a:t>
            </a:r>
            <a:r>
              <a:rPr lang="en-US" sz="1900" dirty="0"/>
              <a:t> </a:t>
            </a:r>
            <a:r>
              <a:rPr lang="en-US" sz="1900" dirty="0" err="1"/>
              <a:t>itu</a:t>
            </a:r>
            <a:r>
              <a:rPr lang="en-US" sz="1900" dirty="0"/>
              <a:t> </a:t>
            </a:r>
            <a:r>
              <a:rPr lang="en-US" sz="1900" dirty="0" err="1"/>
              <a:t>pada</a:t>
            </a:r>
            <a:r>
              <a:rPr lang="en-US" sz="1900" dirty="0"/>
              <a:t> </a:t>
            </a:r>
            <a:r>
              <a:rPr lang="en-US" sz="1900" dirty="0" err="1"/>
              <a:t>akhirnya</a:t>
            </a:r>
            <a:r>
              <a:rPr lang="en-US" sz="1900" dirty="0"/>
              <a:t> </a:t>
            </a:r>
            <a:r>
              <a:rPr lang="en-US" sz="1900" dirty="0" err="1"/>
              <a:t>akan</a:t>
            </a:r>
            <a:r>
              <a:rPr lang="en-US" sz="1900" dirty="0"/>
              <a:t> </a:t>
            </a:r>
            <a:r>
              <a:rPr lang="en-US" sz="1900" dirty="0" err="1"/>
              <a:t>dibawa</a:t>
            </a:r>
            <a:r>
              <a:rPr lang="en-US" sz="1900" dirty="0"/>
              <a:t> </a:t>
            </a:r>
            <a:r>
              <a:rPr lang="en-US" sz="1900" dirty="0" err="1"/>
              <a:t>menuju</a:t>
            </a:r>
            <a:r>
              <a:rPr lang="en-US" sz="1900" dirty="0"/>
              <a:t> </a:t>
            </a:r>
            <a:r>
              <a:rPr lang="en-US" sz="1900" dirty="0" err="1"/>
              <a:t>sebuah</a:t>
            </a:r>
            <a:r>
              <a:rPr lang="en-US" sz="1900" dirty="0"/>
              <a:t> </a:t>
            </a:r>
            <a:r>
              <a:rPr lang="en-US" sz="1900" dirty="0" err="1"/>
              <a:t>akhir</a:t>
            </a:r>
            <a:r>
              <a:rPr lang="en-US" sz="1900" dirty="0"/>
              <a:t> </a:t>
            </a:r>
            <a:r>
              <a:rPr lang="en-US" sz="1900" dirty="0" err="1"/>
              <a:t>akibat</a:t>
            </a:r>
            <a:r>
              <a:rPr lang="en-US" sz="1900" dirty="0"/>
              <a:t> </a:t>
            </a:r>
            <a:r>
              <a:rPr lang="en-US" sz="1900" dirty="0" err="1"/>
              <a:t>kontradiksi-kontradiksi</a:t>
            </a:r>
            <a:r>
              <a:rPr lang="en-US" sz="1900" dirty="0"/>
              <a:t> </a:t>
            </a:r>
          </a:p>
          <a:p>
            <a:pPr lvl="0"/>
            <a:r>
              <a:rPr lang="en-US" sz="1900" dirty="0"/>
              <a:t>Proses </a:t>
            </a:r>
            <a:r>
              <a:rPr lang="en-US" sz="1900" dirty="0" err="1"/>
              <a:t>berjalan</a:t>
            </a:r>
            <a:r>
              <a:rPr lang="en-US" sz="1900" dirty="0"/>
              <a:t> di </a:t>
            </a:r>
            <a:r>
              <a:rPr lang="en-US" sz="1900" dirty="0" err="1"/>
              <a:t>luar</a:t>
            </a:r>
            <a:r>
              <a:rPr lang="en-US" sz="1900" dirty="0"/>
              <a:t> </a:t>
            </a:r>
            <a:r>
              <a:rPr lang="en-US" sz="1900" dirty="0" err="1"/>
              <a:t>kendali</a:t>
            </a:r>
            <a:r>
              <a:rPr lang="en-US" sz="1900" dirty="0"/>
              <a:t> </a:t>
            </a:r>
            <a:r>
              <a:rPr lang="en-US" sz="1900" u="sng" dirty="0" err="1">
                <a:hlinkClick r:id="rId5" tooltip="Manusia"/>
              </a:rPr>
              <a:t>manusia</a:t>
            </a:r>
            <a:r>
              <a:rPr lang="en-US" sz="1900" dirty="0"/>
              <a:t>, </a:t>
            </a:r>
            <a:r>
              <a:rPr lang="en-US" sz="1900" dirty="0" err="1"/>
              <a:t>bergerak</a:t>
            </a:r>
            <a:r>
              <a:rPr lang="en-US" sz="1900" dirty="0"/>
              <a:t> </a:t>
            </a:r>
            <a:r>
              <a:rPr lang="en-US" sz="1900" dirty="0" err="1"/>
              <a:t>karena</a:t>
            </a:r>
            <a:r>
              <a:rPr lang="en-US" sz="1900" dirty="0"/>
              <a:t> </a:t>
            </a:r>
            <a:r>
              <a:rPr lang="en-US" sz="1900" dirty="0" err="1"/>
              <a:t>hukum-hukum</a:t>
            </a:r>
            <a:r>
              <a:rPr lang="en-US" sz="1900" dirty="0"/>
              <a:t> </a:t>
            </a:r>
            <a:r>
              <a:rPr lang="en-US" sz="1900" dirty="0" err="1"/>
              <a:t>internalnya</a:t>
            </a:r>
            <a:r>
              <a:rPr lang="en-US" sz="1900" dirty="0"/>
              <a:t> </a:t>
            </a:r>
            <a:r>
              <a:rPr lang="en-US" sz="1900" dirty="0" err="1"/>
              <a:t>sendiri</a:t>
            </a:r>
            <a:r>
              <a:rPr lang="en-US" sz="1900" dirty="0"/>
              <a:t>, </a:t>
            </a:r>
            <a:r>
              <a:rPr lang="en-US" sz="1900" dirty="0" err="1"/>
              <a:t>sementara</a:t>
            </a:r>
            <a:r>
              <a:rPr lang="en-US" sz="1900" dirty="0"/>
              <a:t> </a:t>
            </a:r>
            <a:r>
              <a:rPr lang="en-US" sz="1900" dirty="0" err="1"/>
              <a:t>manusia</a:t>
            </a:r>
            <a:r>
              <a:rPr lang="en-US" sz="1900" dirty="0"/>
              <a:t> </a:t>
            </a:r>
            <a:r>
              <a:rPr lang="en-US" sz="1900" dirty="0" err="1"/>
              <a:t>hanya</a:t>
            </a:r>
            <a:r>
              <a:rPr lang="en-US" sz="1900" dirty="0"/>
              <a:t> </a:t>
            </a:r>
            <a:r>
              <a:rPr lang="en-US" sz="1900" dirty="0" err="1"/>
              <a:t>terbawa</a:t>
            </a:r>
            <a:r>
              <a:rPr lang="en-US" sz="1900" dirty="0"/>
              <a:t> </a:t>
            </a:r>
            <a:r>
              <a:rPr lang="en-US" sz="1900" dirty="0" err="1"/>
              <a:t>arus</a:t>
            </a:r>
            <a:r>
              <a:rPr lang="en-US" sz="1900" dirty="0"/>
              <a:t> </a:t>
            </a:r>
            <a:r>
              <a:rPr lang="en-US" sz="1900" dirty="0" err="1"/>
              <a:t>bersama</a:t>
            </a:r>
            <a:r>
              <a:rPr lang="en-US" sz="1900" dirty="0"/>
              <a:t> </a:t>
            </a:r>
            <a:r>
              <a:rPr lang="en-US" sz="1900" dirty="0" err="1"/>
              <a:t>dengannya</a:t>
            </a:r>
            <a:r>
              <a:rPr lang="en-US" sz="1900" dirty="0"/>
              <a:t>. </a:t>
            </a:r>
          </a:p>
          <a:p>
            <a:pPr lvl="0"/>
            <a:r>
              <a:rPr lang="en-US" sz="1900" dirty="0"/>
              <a:t>Proses </a:t>
            </a:r>
            <a:r>
              <a:rPr lang="en-US" sz="1900" dirty="0" err="1"/>
              <a:t>itu</a:t>
            </a:r>
            <a:r>
              <a:rPr lang="en-US" sz="1900" dirty="0"/>
              <a:t> </a:t>
            </a:r>
            <a:r>
              <a:rPr lang="en-US" sz="1900" dirty="0" err="1"/>
              <a:t>akan</a:t>
            </a:r>
            <a:r>
              <a:rPr lang="en-US" sz="1900" dirty="0"/>
              <a:t> </a:t>
            </a:r>
            <a:r>
              <a:rPr lang="en-US" sz="1900" dirty="0" err="1"/>
              <a:t>terus</a:t>
            </a:r>
            <a:r>
              <a:rPr lang="en-US" sz="1900" dirty="0"/>
              <a:t> </a:t>
            </a:r>
            <a:r>
              <a:rPr lang="en-US" sz="1900" dirty="0" err="1"/>
              <a:t>berlangsung</a:t>
            </a:r>
            <a:r>
              <a:rPr lang="en-US" sz="1900" dirty="0"/>
              <a:t> </a:t>
            </a:r>
            <a:r>
              <a:rPr lang="en-US" sz="1900" dirty="0" err="1"/>
              <a:t>sampai</a:t>
            </a:r>
            <a:r>
              <a:rPr lang="en-US" sz="1900" dirty="0"/>
              <a:t> </a:t>
            </a:r>
            <a:r>
              <a:rPr lang="en-US" sz="1900" dirty="0" err="1"/>
              <a:t>tercapai</a:t>
            </a:r>
            <a:r>
              <a:rPr lang="en-US" sz="1900" dirty="0"/>
              <a:t> </a:t>
            </a:r>
            <a:r>
              <a:rPr lang="en-US" sz="1900" dirty="0" err="1"/>
              <a:t>suatu</a:t>
            </a:r>
            <a:r>
              <a:rPr lang="en-US" sz="1900" dirty="0"/>
              <a:t> </a:t>
            </a:r>
            <a:r>
              <a:rPr lang="en-US" sz="1900" dirty="0" err="1"/>
              <a:t>situasi</a:t>
            </a:r>
            <a:r>
              <a:rPr lang="en-US" sz="1900" dirty="0"/>
              <a:t>, di </a:t>
            </a:r>
            <a:r>
              <a:rPr lang="en-US" sz="1900" dirty="0" err="1"/>
              <a:t>mana</a:t>
            </a:r>
            <a:r>
              <a:rPr lang="en-US" sz="1900" dirty="0"/>
              <a:t> </a:t>
            </a:r>
            <a:r>
              <a:rPr lang="en-US" sz="1900" dirty="0" err="1"/>
              <a:t>semua</a:t>
            </a:r>
            <a:r>
              <a:rPr lang="en-US" sz="1900" dirty="0"/>
              <a:t> </a:t>
            </a:r>
            <a:r>
              <a:rPr lang="en-US" sz="1900" dirty="0" err="1"/>
              <a:t>kontradiksi</a:t>
            </a:r>
            <a:r>
              <a:rPr lang="en-US" sz="1900" dirty="0"/>
              <a:t> internal </a:t>
            </a:r>
            <a:r>
              <a:rPr lang="en-US" sz="1900" dirty="0" err="1"/>
              <a:t>sudah</a:t>
            </a:r>
            <a:r>
              <a:rPr lang="en-US" sz="1900" dirty="0"/>
              <a:t> </a:t>
            </a:r>
            <a:r>
              <a:rPr lang="en-US" sz="1900" dirty="0" err="1"/>
              <a:t>terselesaikan</a:t>
            </a:r>
            <a:r>
              <a:rPr lang="en-US" sz="1900" dirty="0"/>
              <a:t>. </a:t>
            </a:r>
          </a:p>
          <a:p>
            <a:pPr lvl="0"/>
            <a:r>
              <a:rPr lang="en-US" sz="1900" dirty="0" err="1"/>
              <a:t>Manusia</a:t>
            </a:r>
            <a:r>
              <a:rPr lang="en-US" sz="1900" dirty="0"/>
              <a:t> </a:t>
            </a:r>
            <a:r>
              <a:rPr lang="en-US" sz="1900" dirty="0" err="1"/>
              <a:t>menjadi</a:t>
            </a:r>
            <a:r>
              <a:rPr lang="en-US" sz="1900" dirty="0"/>
              <a:t> </a:t>
            </a:r>
            <a:r>
              <a:rPr lang="en-US" sz="1900" dirty="0" err="1"/>
              <a:t>penentu</a:t>
            </a:r>
            <a:r>
              <a:rPr lang="en-US" sz="1900" dirty="0"/>
              <a:t> </a:t>
            </a:r>
            <a:r>
              <a:rPr lang="en-US" sz="1900" dirty="0" err="1"/>
              <a:t>perubahan</a:t>
            </a:r>
            <a:r>
              <a:rPr lang="en-US" sz="1900" dirty="0"/>
              <a:t>. </a:t>
            </a:r>
          </a:p>
          <a:p>
            <a:pPr lvl="0"/>
            <a:r>
              <a:rPr lang="en-US" sz="1900" dirty="0" err="1"/>
              <a:t>Manusia</a:t>
            </a:r>
            <a:r>
              <a:rPr lang="en-US" sz="1900" dirty="0"/>
              <a:t> </a:t>
            </a:r>
            <a:r>
              <a:rPr lang="en-US" sz="1900" dirty="0" err="1"/>
              <a:t>dimungkinkan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memperolah</a:t>
            </a:r>
            <a:r>
              <a:rPr lang="en-US" sz="1900" dirty="0"/>
              <a:t> </a:t>
            </a:r>
            <a:r>
              <a:rPr lang="en-US" sz="1900" dirty="0" err="1"/>
              <a:t>kebebasannya</a:t>
            </a:r>
            <a:r>
              <a:rPr lang="en-US" sz="1900" dirty="0"/>
              <a:t> </a:t>
            </a:r>
            <a:r>
              <a:rPr lang="en-US" sz="1900" dirty="0" err="1"/>
              <a:t>dan</a:t>
            </a:r>
            <a:r>
              <a:rPr lang="en-US" sz="1900" dirty="0"/>
              <a:t> </a:t>
            </a:r>
            <a:r>
              <a:rPr lang="en-US" sz="1900" dirty="0" err="1"/>
              <a:t>pemenuhan</a:t>
            </a:r>
            <a:r>
              <a:rPr lang="en-US" sz="1900" dirty="0"/>
              <a:t> </a:t>
            </a:r>
            <a:r>
              <a:rPr lang="en-US" sz="1900" dirty="0" err="1"/>
              <a:t>diri</a:t>
            </a:r>
            <a:r>
              <a:rPr lang="en-US" sz="1900" dirty="0"/>
              <a:t>. </a:t>
            </a:r>
          </a:p>
          <a:p>
            <a:r>
              <a:rPr lang="en-US" sz="1900" dirty="0" err="1"/>
              <a:t>Masyarakat</a:t>
            </a:r>
            <a:r>
              <a:rPr lang="en-US" sz="1900" dirty="0"/>
              <a:t> </a:t>
            </a:r>
            <a:r>
              <a:rPr lang="en-US" sz="1900" dirty="0" err="1"/>
              <a:t>bebas</a:t>
            </a:r>
            <a:r>
              <a:rPr lang="en-US" sz="1900" dirty="0"/>
              <a:t> </a:t>
            </a:r>
            <a:r>
              <a:rPr lang="en-US" sz="1900" dirty="0" err="1"/>
              <a:t>adalah</a:t>
            </a:r>
            <a:r>
              <a:rPr lang="en-US" sz="1900" dirty="0"/>
              <a:t> </a:t>
            </a:r>
            <a:r>
              <a:rPr lang="en-US" sz="1900" dirty="0" err="1"/>
              <a:t>sebuah</a:t>
            </a:r>
            <a:r>
              <a:rPr lang="en-US" sz="1900" dirty="0"/>
              <a:t> </a:t>
            </a:r>
            <a:r>
              <a:rPr lang="en-US" sz="1900" dirty="0" err="1"/>
              <a:t>masyarakat</a:t>
            </a:r>
            <a:r>
              <a:rPr lang="en-US" sz="1900" dirty="0"/>
              <a:t> organic </a:t>
            </a:r>
            <a:r>
              <a:rPr lang="en-US" sz="1900" dirty="0" err="1"/>
              <a:t>atau</a:t>
            </a:r>
            <a:r>
              <a:rPr lang="en-US" sz="1900" dirty="0"/>
              <a:t> </a:t>
            </a:r>
            <a:r>
              <a:rPr lang="en-US" sz="1900" dirty="0" err="1"/>
              <a:t>inti</a:t>
            </a:r>
            <a:r>
              <a:rPr lang="en-US" sz="1900" dirty="0"/>
              <a:t> </a:t>
            </a:r>
            <a:r>
              <a:rPr lang="en-US" sz="1900" dirty="0" err="1"/>
              <a:t>tidak</a:t>
            </a:r>
            <a:r>
              <a:rPr lang="en-US" sz="1900" dirty="0"/>
              <a:t> </a:t>
            </a:r>
            <a:r>
              <a:rPr lang="en-US" sz="1900" dirty="0" err="1"/>
              <a:t>dikendalikan</a:t>
            </a:r>
            <a:r>
              <a:rPr lang="en-US" sz="1900" dirty="0"/>
              <a:t> </a:t>
            </a:r>
            <a:r>
              <a:rPr lang="en-US" sz="1900" dirty="0" err="1"/>
              <a:t>apapun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421795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742" y="430923"/>
            <a:ext cx="11536691" cy="62536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Posmodernisme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faham</a:t>
            </a:r>
            <a:r>
              <a:rPr lang="en-US" dirty="0" smtClean="0"/>
              <a:t> yang </a:t>
            </a:r>
            <a:r>
              <a:rPr lang="en-US" dirty="0" err="1" smtClean="0"/>
              <a:t>meleburkan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oposisi</a:t>
            </a:r>
            <a:r>
              <a:rPr lang="en-US" dirty="0" smtClean="0"/>
              <a:t>,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, </a:t>
            </a:r>
            <a:r>
              <a:rPr lang="en-US" dirty="0" err="1" smtClean="0"/>
              <a:t>penampian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kenyataan</a:t>
            </a:r>
            <a:r>
              <a:rPr lang="en-US" dirty="0" smtClean="0"/>
              <a:t>, </a:t>
            </a:r>
            <a:r>
              <a:rPr lang="en-US" dirty="0" err="1" smtClean="0"/>
              <a:t>oposisi</a:t>
            </a:r>
            <a:r>
              <a:rPr lang="en-US" dirty="0" smtClean="0"/>
              <a:t> </a:t>
            </a:r>
            <a:r>
              <a:rPr lang="en-US" dirty="0" err="1" smtClean="0"/>
              <a:t>biner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Ciri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posmodernisme</a:t>
            </a:r>
            <a:r>
              <a:rPr lang="en-US" dirty="0" smtClean="0"/>
              <a:t>:</a:t>
            </a:r>
          </a:p>
          <a:p>
            <a:r>
              <a:rPr lang="en-US" dirty="0" err="1"/>
              <a:t>Menginginkan</a:t>
            </a:r>
            <a:r>
              <a:rPr lang="en-US" dirty="0"/>
              <a:t> </a:t>
            </a:r>
            <a:r>
              <a:rPr lang="en-US" dirty="0" err="1"/>
              <a:t>penghargaan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</a:t>
            </a:r>
          </a:p>
          <a:p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/>
              <a:t>pentingnya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/>
              <a:t>kekaguman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kapitaslisme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.</a:t>
            </a:r>
          </a:p>
          <a:p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/>
              <a:t>tantangan</a:t>
            </a:r>
            <a:r>
              <a:rPr lang="en-US" dirty="0"/>
              <a:t> agama lain </a:t>
            </a:r>
            <a:r>
              <a:rPr lang="en-US" dirty="0" err="1"/>
              <a:t>terhadap</a:t>
            </a:r>
            <a:r>
              <a:rPr lang="en-US" dirty="0"/>
              <a:t> agama dominant.</a:t>
            </a:r>
          </a:p>
          <a:p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peka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agama </a:t>
            </a:r>
            <a:r>
              <a:rPr lang="en-US" dirty="0" err="1"/>
              <a:t>baru</a:t>
            </a:r>
            <a:r>
              <a:rPr lang="en-US" dirty="0"/>
              <a:t>.</a:t>
            </a:r>
          </a:p>
          <a:p>
            <a:r>
              <a:rPr lang="en-US" dirty="0" err="1" smtClean="0"/>
              <a:t>Menggeser</a:t>
            </a:r>
            <a:r>
              <a:rPr lang="en-US" dirty="0" smtClean="0"/>
              <a:t> </a:t>
            </a:r>
            <a:r>
              <a:rPr lang="en-US" dirty="0" err="1"/>
              <a:t>dominasi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barat</a:t>
            </a:r>
            <a:r>
              <a:rPr lang="en-US" dirty="0"/>
              <a:t>.</a:t>
            </a:r>
          </a:p>
          <a:p>
            <a:r>
              <a:rPr lang="en-US" dirty="0" err="1" smtClean="0"/>
              <a:t>Mendorong</a:t>
            </a:r>
            <a:r>
              <a:rPr lang="en-US" dirty="0" smtClean="0"/>
              <a:t> </a:t>
            </a:r>
            <a:r>
              <a:rPr lang="en-US" dirty="0" err="1"/>
              <a:t>kebangkitan</a:t>
            </a:r>
            <a:r>
              <a:rPr lang="en-US" dirty="0"/>
              <a:t>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tertindas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ras</a:t>
            </a:r>
            <a:r>
              <a:rPr lang="en-US" dirty="0"/>
              <a:t>, gender,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yang </a:t>
            </a:r>
            <a:r>
              <a:rPr lang="en-US" dirty="0" err="1"/>
              <a:t>tersisihkan</a:t>
            </a:r>
            <a:r>
              <a:rPr lang="en-US" dirty="0"/>
              <a:t>.</a:t>
            </a:r>
          </a:p>
          <a:p>
            <a:r>
              <a:rPr lang="en-US" dirty="0" err="1" smtClean="0"/>
              <a:t>Menumbuhkan</a:t>
            </a:r>
            <a:r>
              <a:rPr lang="en-US" dirty="0" smtClean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pentingnya</a:t>
            </a:r>
            <a:r>
              <a:rPr lang="en-US" dirty="0"/>
              <a:t> </a:t>
            </a:r>
            <a:r>
              <a:rPr lang="en-US" dirty="0" err="1"/>
              <a:t>interdependensi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radikal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terpikirkan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587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680" y="336330"/>
            <a:ext cx="11568223" cy="6379779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Hegemoni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hegemoni</a:t>
            </a:r>
            <a:r>
              <a:rPr lang="en-US" dirty="0" smtClean="0"/>
              <a:t>:</a:t>
            </a:r>
          </a:p>
          <a:p>
            <a:pPr marL="0" indent="0" algn="just">
              <a:buNone/>
            </a:pP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b="1" dirty="0" err="1"/>
              <a:t>dominasi</a:t>
            </a:r>
            <a:r>
              <a:rPr lang="en-US" sz="2400" dirty="0"/>
              <a:t> </a:t>
            </a:r>
            <a:r>
              <a:rPr lang="en-US" sz="2400" dirty="0" err="1"/>
              <a:t>kekuasaan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lainnya</a:t>
            </a:r>
            <a:r>
              <a:rPr lang="en-US" sz="2400" dirty="0"/>
              <a:t>,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kepemimpinan</a:t>
            </a:r>
            <a:r>
              <a:rPr lang="en-US" sz="2400" dirty="0"/>
              <a:t> </a:t>
            </a:r>
            <a:r>
              <a:rPr lang="en-US" sz="2400" dirty="0" err="1"/>
              <a:t>intelektual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moral yang </a:t>
            </a:r>
            <a:r>
              <a:rPr lang="en-US" sz="2400" dirty="0" err="1"/>
              <a:t>dibantu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dominasi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penindasan</a:t>
            </a:r>
            <a:r>
              <a:rPr lang="en-US" sz="2400" dirty="0"/>
              <a:t>.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hegemoni</a:t>
            </a:r>
            <a:r>
              <a:rPr lang="en-US" sz="2400" dirty="0"/>
              <a:t> </a:t>
            </a:r>
            <a:r>
              <a:rPr lang="en-US" sz="2400" dirty="0" err="1"/>
              <a:t>didefinisikan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dominasi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yang lain,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ancaman</a:t>
            </a:r>
            <a:r>
              <a:rPr lang="en-US" sz="2400" dirty="0"/>
              <a:t> </a:t>
            </a:r>
            <a:r>
              <a:rPr lang="en-US" sz="2400" dirty="0" err="1"/>
              <a:t>kekerasan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ide-ide yang </a:t>
            </a:r>
            <a:r>
              <a:rPr lang="en-US" sz="2400" dirty="0" err="1"/>
              <a:t>didiktekan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dominasi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yang </a:t>
            </a:r>
            <a:r>
              <a:rPr lang="en-US" sz="2400" dirty="0" err="1"/>
              <a:t>didominasi</a:t>
            </a:r>
            <a:r>
              <a:rPr lang="en-US" sz="2400" dirty="0"/>
              <a:t>/</a:t>
            </a:r>
            <a:r>
              <a:rPr lang="en-US" sz="2400" dirty="0" err="1"/>
              <a:t>dikuasai</a:t>
            </a:r>
            <a:r>
              <a:rPr lang="en-US" sz="2400" dirty="0"/>
              <a:t> </a:t>
            </a:r>
            <a:r>
              <a:rPr lang="en-US" sz="2400" dirty="0" err="1"/>
              <a:t>diterima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sesuatu</a:t>
            </a:r>
            <a:r>
              <a:rPr lang="en-US" sz="2400" dirty="0"/>
              <a:t> yang </a:t>
            </a:r>
            <a:r>
              <a:rPr lang="en-US" sz="2400" dirty="0" err="1"/>
              <a:t>wajar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mengekang</a:t>
            </a:r>
            <a:r>
              <a:rPr lang="en-US" sz="2400" dirty="0"/>
              <a:t> </a:t>
            </a:r>
            <a:r>
              <a:rPr lang="en-US" sz="2400" dirty="0" err="1" smtClean="0"/>
              <a:t>pikiran</a:t>
            </a: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b="1" dirty="0" err="1"/>
              <a:t>kesadaran</a:t>
            </a:r>
            <a:r>
              <a:rPr lang="en-US" sz="2400" b="1" dirty="0"/>
              <a:t> moral</a:t>
            </a:r>
            <a:r>
              <a:rPr lang="en-US" sz="2400" dirty="0"/>
              <a:t>,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disadarkan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dulu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hegemoni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.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sadar</a:t>
            </a:r>
            <a:r>
              <a:rPr lang="en-US" sz="2400" dirty="0"/>
              <a:t>,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merasa</a:t>
            </a:r>
            <a:r>
              <a:rPr lang="en-US" sz="2400" dirty="0"/>
              <a:t> </a:t>
            </a:r>
            <a:r>
              <a:rPr lang="en-US" sz="2400" dirty="0" err="1"/>
              <a:t>dihegemoni</a:t>
            </a:r>
            <a:r>
              <a:rPr lang="en-US" sz="2400" dirty="0"/>
              <a:t> </a:t>
            </a:r>
            <a:r>
              <a:rPr lang="en-US" sz="2400" dirty="0" err="1"/>
              <a:t>lagi</a:t>
            </a:r>
            <a:r>
              <a:rPr lang="en-US" sz="2400" dirty="0"/>
              <a:t> </a:t>
            </a:r>
            <a:r>
              <a:rPr lang="en-US" sz="2400" dirty="0" err="1"/>
              <a:t>melainkan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sadar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suka</a:t>
            </a:r>
            <a:r>
              <a:rPr lang="en-US" sz="2400" dirty="0"/>
              <a:t> </a:t>
            </a:r>
            <a:r>
              <a:rPr lang="en-US" sz="2400" dirty="0" err="1"/>
              <a:t>rela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8204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1862" y="1250731"/>
            <a:ext cx="9995338" cy="5307724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Ideologis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err="1"/>
              <a:t>kumpulan</a:t>
            </a:r>
            <a:r>
              <a:rPr lang="en-US" sz="2000" dirty="0"/>
              <a:t> </a:t>
            </a:r>
            <a:r>
              <a:rPr lang="en-US" sz="2000" dirty="0" err="1"/>
              <a:t>gagasan-gagasan</a:t>
            </a:r>
            <a:r>
              <a:rPr lang="en-US" sz="2000" dirty="0"/>
              <a:t>, ide-ide, </a:t>
            </a:r>
            <a:r>
              <a:rPr lang="en-US" sz="2000" dirty="0" err="1"/>
              <a:t>keyakinan-keyakinan</a:t>
            </a:r>
            <a:r>
              <a:rPr lang="en-US" sz="2000" dirty="0"/>
              <a:t>, yang </a:t>
            </a:r>
            <a:r>
              <a:rPr lang="en-US" sz="2000" dirty="0" err="1"/>
              <a:t>menyeluruh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sistematis</a:t>
            </a:r>
            <a:r>
              <a:rPr lang="en-US" sz="2000" dirty="0"/>
              <a:t>, yang </a:t>
            </a:r>
            <a:r>
              <a:rPr lang="en-US" sz="2000" dirty="0" err="1"/>
              <a:t>menyangkut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</a:t>
            </a:r>
            <a:r>
              <a:rPr lang="en-US" sz="2000" dirty="0" err="1"/>
              <a:t>bidang</a:t>
            </a:r>
            <a:r>
              <a:rPr lang="en-US" sz="2000" dirty="0"/>
              <a:t> </a:t>
            </a:r>
            <a:r>
              <a:rPr lang="en-US" sz="2000" dirty="0" err="1"/>
              <a:t>kehidupan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err="1" smtClean="0"/>
              <a:t>Dialogis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teori</a:t>
            </a:r>
            <a:r>
              <a:rPr lang="en-US" sz="2000" dirty="0"/>
              <a:t> yang </a:t>
            </a:r>
            <a:r>
              <a:rPr lang="en-US" sz="2000" dirty="0" err="1"/>
              <a:t>menjunjung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</a:t>
            </a:r>
            <a:r>
              <a:rPr lang="en-US" sz="2000" dirty="0" err="1"/>
              <a:t>prinsip-prinsip</a:t>
            </a:r>
            <a:r>
              <a:rPr lang="en-US" sz="2000" dirty="0"/>
              <a:t> </a:t>
            </a:r>
            <a:r>
              <a:rPr lang="en-US" sz="2000" dirty="0" err="1"/>
              <a:t>kesetaraan</a:t>
            </a:r>
            <a:r>
              <a:rPr lang="en-US" sz="2000" dirty="0"/>
              <a:t>,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saling</a:t>
            </a:r>
            <a:r>
              <a:rPr lang="en-US" sz="2000" dirty="0"/>
              <a:t> </a:t>
            </a:r>
            <a:r>
              <a:rPr lang="en-US" sz="2000" dirty="0" err="1"/>
              <a:t>meniadakan</a:t>
            </a:r>
            <a:r>
              <a:rPr lang="en-US" sz="2000" dirty="0"/>
              <a:t>, </a:t>
            </a:r>
            <a:r>
              <a:rPr lang="en-US" sz="2000" dirty="0" err="1"/>
              <a:t>tetapi</a:t>
            </a:r>
            <a:r>
              <a:rPr lang="en-US" sz="2000" dirty="0"/>
              <a:t> </a:t>
            </a:r>
            <a:r>
              <a:rPr lang="en-US" sz="2000" dirty="0" err="1"/>
              <a:t>saling</a:t>
            </a:r>
            <a:r>
              <a:rPr lang="en-US" sz="2000" dirty="0"/>
              <a:t> </a:t>
            </a:r>
            <a:r>
              <a:rPr lang="en-US" sz="2000" dirty="0" err="1"/>
              <a:t>menghargai</a:t>
            </a:r>
            <a:r>
              <a:rPr lang="en-US" sz="2000" dirty="0"/>
              <a:t> </a:t>
            </a:r>
            <a:r>
              <a:rPr lang="en-US" sz="2000" dirty="0" err="1"/>
              <a:t>perbedaan</a:t>
            </a:r>
            <a:r>
              <a:rPr lang="en-US" sz="2000" dirty="0"/>
              <a:t>, yang </a:t>
            </a:r>
            <a:r>
              <a:rPr lang="en-US" sz="2000" dirty="0" err="1"/>
              <a:t>agaknya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di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demokrasi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 smtClean="0"/>
              <a:t>polifonik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karya</a:t>
            </a:r>
            <a:r>
              <a:rPr lang="en-US" sz="2000" dirty="0" smtClean="0"/>
              <a:t> </a:t>
            </a:r>
            <a:r>
              <a:rPr lang="en-US" sz="2000" dirty="0" err="1" smtClean="0"/>
              <a:t>sastra</a:t>
            </a:r>
            <a:r>
              <a:rPr lang="en-US" sz="2000" dirty="0" smtClean="0"/>
              <a:t> yang </a:t>
            </a:r>
            <a:r>
              <a:rPr lang="en-US" sz="2000" dirty="0" err="1"/>
              <a:t>ditandai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adanya</a:t>
            </a:r>
            <a:r>
              <a:rPr lang="en-US" sz="2000" dirty="0"/>
              <a:t> </a:t>
            </a:r>
            <a:r>
              <a:rPr lang="en-US" sz="2000" dirty="0" err="1"/>
              <a:t>pluralitas</a:t>
            </a:r>
            <a:r>
              <a:rPr lang="en-US" sz="2000" dirty="0"/>
              <a:t> </a:t>
            </a:r>
            <a:r>
              <a:rPr lang="en-US" sz="2000" dirty="0" err="1"/>
              <a:t>suara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kesadaran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suara-suara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kesadaran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 smtClean="0"/>
              <a:t>keseluruhan</a:t>
            </a:r>
            <a:r>
              <a:rPr lang="en-US" sz="2000" dirty="0" smtClean="0"/>
              <a:t>.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4825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946" y="198441"/>
            <a:ext cx="8911687" cy="64230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PENUGASAN: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MEMBACA KAJIAN SASTRA:</a:t>
            </a:r>
            <a:br>
              <a:rPr lang="en-US" dirty="0" smtClean="0"/>
            </a:br>
            <a:r>
              <a:rPr lang="en-US" dirty="0" smtClean="0"/>
              <a:t>- STRUKTURALISME GENETIK</a:t>
            </a:r>
            <a:br>
              <a:rPr lang="en-US" dirty="0" smtClean="0"/>
            </a:br>
            <a:r>
              <a:rPr lang="en-US" dirty="0" smtClean="0"/>
              <a:t>- PSIKOANALISIS</a:t>
            </a:r>
            <a:br>
              <a:rPr lang="en-US" dirty="0" smtClean="0"/>
            </a:br>
            <a:r>
              <a:rPr lang="en-US" dirty="0" smtClean="0"/>
              <a:t>- MARXISME</a:t>
            </a:r>
            <a:br>
              <a:rPr lang="en-US" dirty="0" smtClean="0"/>
            </a:br>
            <a:r>
              <a:rPr lang="en-US" dirty="0" smtClean="0"/>
              <a:t>- HEGEMONI</a:t>
            </a:r>
            <a:br>
              <a:rPr lang="en-US" dirty="0" smtClean="0"/>
            </a:br>
            <a:r>
              <a:rPr lang="en-US" dirty="0" smtClean="0"/>
              <a:t>- IDEOLOGIS</a:t>
            </a:r>
            <a:br>
              <a:rPr lang="en-US" dirty="0" smtClean="0"/>
            </a:br>
            <a:r>
              <a:rPr lang="en-US" dirty="0" smtClean="0"/>
              <a:t>- DIALOGIS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BAIK DIPERGUNAKAN SEBAGAI TEORI KAJIAN MAUPUN SEBAGAI PENDEKATAN DAN SUDUT PANDANG KAJIAN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1686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300</TotalTime>
  <Words>713</Words>
  <Application>Microsoft Office PowerPoint</Application>
  <PresentationFormat>Widescreen</PresentationFormat>
  <Paragraphs>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Wingdings</vt:lpstr>
      <vt:lpstr>Wingdings 3</vt:lpstr>
      <vt:lpstr>Wisp</vt:lpstr>
      <vt:lpstr>SOSIOLOGI SASTRA</vt:lpstr>
      <vt:lpstr>KONSEP DASAR</vt:lpstr>
      <vt:lpstr>CAKUPAN SOSIOLOGI SASTRA</vt:lpstr>
      <vt:lpstr>MEMAHAMI SOSIOLOGI SASTRA</vt:lpstr>
      <vt:lpstr>PowerPoint Presentation</vt:lpstr>
      <vt:lpstr>PENDEKATAN DALAM KAJIAN SOSIOLOGI SASTRA</vt:lpstr>
      <vt:lpstr>CAKUPAN KAJIAN SOSIOLOGI SASTRA</vt:lpstr>
      <vt:lpstr>CAKUPAN CABANG TEORI SOSIOLOGI SASTRA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PENUGASAN:  MEMBACA KAJIAN SASTRA: - STRUKTURALISME GENETIK - PSIKOANALISIS - MARXISME - HEGEMONI - IDEOLOGIS - DIALOGIS  BAIK DIPERGUNAKAN SEBAGAI TEORI KAJIAN MAUPUN SEBAGAI PENDEKATAN DAN SUDUT PANDANG KAJIAN 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SOSIOLOGI SASTRA</dc:title>
  <dc:creator>nazla maharani umaya</dc:creator>
  <cp:lastModifiedBy>nazla maharani umaya</cp:lastModifiedBy>
  <cp:revision>15</cp:revision>
  <dcterms:created xsi:type="dcterms:W3CDTF">2016-03-16T07:21:07Z</dcterms:created>
  <dcterms:modified xsi:type="dcterms:W3CDTF">2016-03-16T12:21:33Z</dcterms:modified>
</cp:coreProperties>
</file>