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13" r:id="rId2"/>
    <p:sldMasterId id="2147483725" r:id="rId3"/>
    <p:sldMasterId id="2147483730" r:id="rId4"/>
    <p:sldMasterId id="2147483779" r:id="rId5"/>
    <p:sldMasterId id="2147483784" r:id="rId6"/>
    <p:sldMasterId id="2147483796" r:id="rId7"/>
  </p:sldMasterIdLst>
  <p:sldIdLst>
    <p:sldId id="298" r:id="rId8"/>
    <p:sldId id="271" r:id="rId9"/>
    <p:sldId id="272" r:id="rId10"/>
    <p:sldId id="258" r:id="rId11"/>
    <p:sldId id="259" r:id="rId12"/>
    <p:sldId id="260" r:id="rId13"/>
    <p:sldId id="285" r:id="rId14"/>
    <p:sldId id="289" r:id="rId15"/>
    <p:sldId id="262" r:id="rId16"/>
    <p:sldId id="297" r:id="rId17"/>
    <p:sldId id="263" r:id="rId18"/>
    <p:sldId id="295" r:id="rId19"/>
    <p:sldId id="279" r:id="rId20"/>
    <p:sldId id="264" r:id="rId21"/>
    <p:sldId id="278" r:id="rId22"/>
    <p:sldId id="265" r:id="rId23"/>
    <p:sldId id="266" r:id="rId24"/>
    <p:sldId id="291" r:id="rId25"/>
    <p:sldId id="292" r:id="rId26"/>
    <p:sldId id="293" r:id="rId27"/>
    <p:sldId id="294" r:id="rId28"/>
    <p:sldId id="267" r:id="rId29"/>
    <p:sldId id="290" r:id="rId30"/>
    <p:sldId id="268" r:id="rId31"/>
    <p:sldId id="269" r:id="rId32"/>
    <p:sldId id="273" r:id="rId33"/>
    <p:sldId id="275" r:id="rId34"/>
    <p:sldId id="276" r:id="rId35"/>
    <p:sldId id="277" r:id="rId36"/>
    <p:sldId id="280" r:id="rId37"/>
    <p:sldId id="281" r:id="rId38"/>
    <p:sldId id="282" r:id="rId39"/>
    <p:sldId id="283" r:id="rId40"/>
    <p:sldId id="284" r:id="rId41"/>
    <p:sldId id="287" r:id="rId42"/>
    <p:sldId id="28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7235A0F-061E-45EC-BD91-03CB8CA1B3F7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B4468DC-B426-4254-B803-01EB10B3E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59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08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28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79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8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11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91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8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3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37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857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26818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7235A0F-061E-45EC-BD91-03CB8CA1B3F7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B4468DC-B426-4254-B803-01EB10B3E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5591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086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286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33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7904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8114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119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918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884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35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37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8572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268185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9F65C3C-5371-4623-8ABB-F6E440B9C9F0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086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2866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332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790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811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1198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918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884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35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374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857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059518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122159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9F65C3C-5371-4623-8ABB-F6E440B9C9F0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0.jpeg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278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1"/>
          <p:cNvSpPr>
            <a:spLocks noChangeArrowheads="1"/>
          </p:cNvSpPr>
          <p:nvPr/>
        </p:nvSpPr>
        <p:spPr bwMode="auto">
          <a:xfrm>
            <a:off x="1905000" y="1981200"/>
            <a:ext cx="5790496" cy="13234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/>
              <a:t>SANITASI </a:t>
            </a:r>
            <a:r>
              <a:rPr lang="en-US" sz="4000" dirty="0" smtClean="0"/>
              <a:t>PERUSAHAAN</a:t>
            </a:r>
          </a:p>
          <a:p>
            <a:pPr algn="ctr"/>
            <a:r>
              <a:rPr lang="en-US" sz="4000" smtClean="0"/>
              <a:t>PADA PERUSAHAAN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38092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89154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FFFF00"/>
                </a:solidFill>
              </a:rPr>
              <a:t>Standard </a:t>
            </a:r>
            <a:r>
              <a:rPr lang="en-US" b="1" dirty="0">
                <a:solidFill>
                  <a:srgbClr val="FFFF00"/>
                </a:solidFill>
              </a:rPr>
              <a:t>Sanitation </a:t>
            </a:r>
            <a:r>
              <a:rPr lang="en-US" b="1" dirty="0" smtClean="0">
                <a:solidFill>
                  <a:srgbClr val="FFFF00"/>
                </a:solidFill>
              </a:rPr>
              <a:t>Operational Procedure </a:t>
            </a:r>
            <a:r>
              <a:rPr lang="en-US" b="1" dirty="0">
                <a:solidFill>
                  <a:srgbClr val="FFFF00"/>
                </a:solidFill>
              </a:rPr>
              <a:t>(SSOP) 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Program </a:t>
            </a:r>
            <a:r>
              <a:rPr lang="en-US" dirty="0" err="1" smtClean="0"/>
              <a:t>Kelayakan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(Pre-requisite program)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/>
              <a:t> </a:t>
            </a: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 smtClean="0"/>
              <a:t>sanitasi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produsen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 smtClean="0"/>
              <a:t>terjadinya</a:t>
            </a:r>
            <a:r>
              <a:rPr lang="en-US" dirty="0"/>
              <a:t> </a:t>
            </a:r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pangan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Kelayakan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Dasar</a:t>
            </a:r>
            <a:endParaRPr lang="en-US" b="1" dirty="0" smtClean="0">
              <a:solidFill>
                <a:srgbClr val="FFFF00"/>
              </a:solidFill>
            </a:endParaRPr>
          </a:p>
          <a:p>
            <a:pPr algn="just"/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 unit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penunjang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HACCP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>
                <a:solidFill>
                  <a:srgbClr val="FFFF00"/>
                </a:solidFill>
              </a:rPr>
              <a:t>Kontaminasi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</a:p>
          <a:p>
            <a:pPr algn="just"/>
            <a:r>
              <a:rPr lang="en-US" dirty="0" err="1"/>
              <a:t>D</a:t>
            </a:r>
            <a:r>
              <a:rPr lang="en-US" dirty="0" err="1" smtClean="0"/>
              <a:t>idefinisikan</a:t>
            </a:r>
            <a:r>
              <a:rPr lang="en-US" dirty="0" smtClean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pencemaran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unsur</a:t>
            </a:r>
            <a:r>
              <a:rPr lang="en-US" dirty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/>
              <a:t>luar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 smtClean="0"/>
              <a:t>benda</a:t>
            </a:r>
            <a:r>
              <a:rPr lang="en-US" dirty="0"/>
              <a:t> </a:t>
            </a:r>
            <a:r>
              <a:rPr lang="en-US" dirty="0" err="1" smtClean="0"/>
              <a:t>asing</a:t>
            </a:r>
            <a:r>
              <a:rPr lang="en-US" dirty="0" smtClean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.</a:t>
            </a:r>
          </a:p>
          <a:p>
            <a:pPr algn="just"/>
            <a:r>
              <a:rPr lang="en-US" dirty="0" err="1" smtClean="0">
                <a:solidFill>
                  <a:srgbClr val="FFFF00"/>
                </a:solidFill>
              </a:rPr>
              <a:t>contohnya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mikroba</a:t>
            </a:r>
            <a:r>
              <a:rPr lang="en-US" dirty="0" smtClean="0"/>
              <a:t>, protozoa</a:t>
            </a:r>
            <a:r>
              <a:rPr lang="en-US" dirty="0"/>
              <a:t>, </a:t>
            </a:r>
            <a:r>
              <a:rPr lang="en-US" dirty="0" err="1"/>
              <a:t>cacing</a:t>
            </a:r>
            <a:r>
              <a:rPr lang="en-US" dirty="0"/>
              <a:t>, </a:t>
            </a:r>
            <a:r>
              <a:rPr lang="en-US" dirty="0" err="1" smtClean="0"/>
              <a:t>serangga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tikus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 err="1"/>
              <a:t>Kontaminasi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 smtClean="0"/>
              <a:t>dipanen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/>
              <a:t>ditangkap</a:t>
            </a:r>
            <a:r>
              <a:rPr lang="en-US" dirty="0"/>
              <a:t>. </a:t>
            </a:r>
            <a:r>
              <a:rPr lang="en-US" dirty="0" err="1" smtClean="0"/>
              <a:t>Setelah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dipanen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ditangkap</a:t>
            </a:r>
            <a:r>
              <a:rPr lang="en-US" dirty="0" smtClean="0"/>
              <a:t>, proses </a:t>
            </a:r>
            <a:r>
              <a:rPr lang="en-US" dirty="0" err="1"/>
              <a:t>kontaminasi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/>
              <a:t> </a:t>
            </a:r>
            <a:r>
              <a:rPr lang="en-US" dirty="0" err="1" smtClean="0"/>
              <a:t>berlangsung</a:t>
            </a:r>
            <a:r>
              <a:rPr lang="en-US" dirty="0" smtClean="0"/>
              <a:t> </a:t>
            </a:r>
            <a:r>
              <a:rPr lang="en-US" dirty="0" err="1">
                <a:solidFill>
                  <a:srgbClr val="FFFF00"/>
                </a:solidFill>
              </a:rPr>
              <a:t>disetiap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tahapan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penanganan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pengolahan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hingga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bahan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pangan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dikonsumsi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oleh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konsumen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 smtClean="0"/>
              <a:t>terjadi</a:t>
            </a:r>
            <a:r>
              <a:rPr lang="en-US" dirty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 smtClean="0"/>
              <a:t>bersentuhan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 smtClean="0"/>
              <a:t>kontaminasi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740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915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FFFF00"/>
                </a:solidFill>
              </a:rPr>
              <a:t>Akibat</a:t>
            </a:r>
            <a:r>
              <a:rPr lang="en-US" b="1" dirty="0">
                <a:solidFill>
                  <a:srgbClr val="FFFF00"/>
                </a:solidFill>
              </a:rPr>
              <a:t> yang </a:t>
            </a:r>
            <a:r>
              <a:rPr lang="en-US" b="1" dirty="0" err="1">
                <a:solidFill>
                  <a:srgbClr val="FFFF00"/>
                </a:solidFill>
              </a:rPr>
              <a:t>timbulkan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oleh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terjadinya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kontaminasi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layak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dikonsumsi</a:t>
            </a:r>
            <a:r>
              <a:rPr lang="en-US" dirty="0"/>
              <a:t>,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simpan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, </a:t>
            </a:r>
            <a:r>
              <a:rPr lang="en-US" dirty="0" err="1"/>
              <a:t>dan</a:t>
            </a: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susut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, </a:t>
            </a:r>
            <a:r>
              <a:rPr lang="en-US" dirty="0" err="1"/>
              <a:t>mutu</a:t>
            </a:r>
            <a:r>
              <a:rPr lang="en-US" dirty="0"/>
              <a:t>, </a:t>
            </a:r>
            <a:r>
              <a:rPr lang="en-US" dirty="0" err="1"/>
              <a:t>kesehatan</a:t>
            </a:r>
            <a:r>
              <a:rPr lang="en-US" dirty="0"/>
              <a:t>, </a:t>
            </a:r>
            <a:r>
              <a:rPr lang="en-US" dirty="0" err="1"/>
              <a:t>ekonomis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Upaya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Pencegahan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kontaminasi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Sebaiknya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pemilihan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 smtClean="0"/>
              <a:t>harus</a:t>
            </a:r>
            <a:r>
              <a:rPr lang="en-US" dirty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 smtClean="0"/>
              <a:t>kesegarannya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sv-SE" dirty="0" smtClean="0"/>
              <a:t>pangan </a:t>
            </a:r>
            <a:r>
              <a:rPr lang="sv-SE" dirty="0"/>
              <a:t>tersebut, </a:t>
            </a:r>
            <a:endParaRPr lang="sv-SE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sv-SE" dirty="0" smtClean="0"/>
              <a:t>hindari pemilihan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pangan</a:t>
            </a:r>
            <a:r>
              <a:rPr lang="en-US" dirty="0"/>
              <a:t> yang </a:t>
            </a:r>
            <a:r>
              <a:rPr lang="en-US" dirty="0" err="1" smtClean="0"/>
              <a:t>beracun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tercemar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/>
              <a:t>sanitasi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Ada </a:t>
            </a:r>
            <a:r>
              <a:rPr lang="en-US" b="1" dirty="0" err="1">
                <a:solidFill>
                  <a:srgbClr val="FFFF00"/>
                </a:solidFill>
              </a:rPr>
              <a:t>beberapa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komponen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yang </a:t>
            </a:r>
            <a:r>
              <a:rPr lang="en-US" b="1" dirty="0" err="1">
                <a:solidFill>
                  <a:srgbClr val="FFFF00"/>
                </a:solidFill>
              </a:rPr>
              <a:t>harus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diperhatikan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dalam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melaksanakan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sanitasi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lingkungan</a:t>
            </a:r>
            <a:r>
              <a:rPr lang="en-US" b="1" dirty="0" smtClean="0">
                <a:solidFill>
                  <a:srgbClr val="FFFF00"/>
                </a:solidFill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</a:rPr>
              <a:t>yaitu</a:t>
            </a:r>
            <a:r>
              <a:rPr lang="en-US" b="1" dirty="0" smtClean="0">
                <a:solidFill>
                  <a:srgbClr val="FFFF00"/>
                </a:solidFill>
              </a:rPr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Pasokan</a:t>
            </a:r>
            <a:r>
              <a:rPr lang="en-US" dirty="0"/>
              <a:t> air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es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pakaian</a:t>
            </a:r>
            <a:r>
              <a:rPr lang="en-US" dirty="0"/>
              <a:t> </a:t>
            </a:r>
            <a:r>
              <a:rPr lang="en-US" dirty="0" err="1" smtClean="0"/>
              <a:t>kerja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Pencegahan</a:t>
            </a:r>
            <a:r>
              <a:rPr lang="en-US" dirty="0" smtClean="0"/>
              <a:t> </a:t>
            </a:r>
            <a:r>
              <a:rPr lang="en-US" dirty="0" err="1" smtClean="0"/>
              <a:t>kontaminasi</a:t>
            </a:r>
            <a:r>
              <a:rPr lang="en-US" dirty="0"/>
              <a:t> </a:t>
            </a:r>
            <a:r>
              <a:rPr lang="en-US" dirty="0" err="1" smtClean="0"/>
              <a:t>silang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Toilet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/>
              <a:t>cuci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smtClean="0"/>
              <a:t>kaki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 smtClean="0"/>
              <a:t>pembersih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sanitiser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Pelabelan</a:t>
            </a:r>
            <a:r>
              <a:rPr lang="en-US" dirty="0"/>
              <a:t>, </a:t>
            </a:r>
            <a:r>
              <a:rPr lang="en-US" dirty="0" err="1" smtClean="0"/>
              <a:t>penggunaan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beracun</a:t>
            </a:r>
            <a:endParaRPr lang="en-US" dirty="0" smtClean="0"/>
          </a:p>
          <a:p>
            <a:pPr marL="342900" indent="-342900">
              <a:buFont typeface="+mj-lt"/>
              <a:buAutoNum type="arabicPeriod" startAt="8"/>
            </a:pP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 smtClean="0"/>
              <a:t>karyawan</a:t>
            </a:r>
            <a:endParaRPr lang="en-US" dirty="0" smtClean="0"/>
          </a:p>
          <a:p>
            <a:pPr marL="342900" indent="-342900">
              <a:buFont typeface="+mj-lt"/>
              <a:buAutoNum type="arabicPeriod" startAt="8"/>
            </a:pP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 smtClean="0"/>
              <a:t>hama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Catatan</a:t>
            </a:r>
            <a:r>
              <a:rPr lang="en-US" b="1" dirty="0" smtClean="0">
                <a:solidFill>
                  <a:srgbClr val="FFFF00"/>
                </a:solidFill>
              </a:rPr>
              <a:t>: 9 item </a:t>
            </a:r>
            <a:r>
              <a:rPr lang="en-US" b="1" dirty="0" err="1" smtClean="0">
                <a:solidFill>
                  <a:srgbClr val="FFFF00"/>
                </a:solidFill>
              </a:rPr>
              <a:t>tersebut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diatas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akan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dibahas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lebih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lanjut</a:t>
            </a:r>
            <a:r>
              <a:rPr lang="en-US" b="1" dirty="0" smtClean="0">
                <a:solidFill>
                  <a:srgbClr val="FFFF00"/>
                </a:solidFill>
              </a:rPr>
              <a:t>…….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2" descr="C:\Documents and Settings\CQ40\My Documents\My Pictures\animasi\07 Process A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36149"/>
            <a:ext cx="3870074" cy="28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1131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736"/>
            <a:ext cx="8839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solidFill>
                  <a:srgbClr val="FFFF00"/>
                </a:solidFill>
              </a:rPr>
              <a:t>Sumber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bahaya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just"/>
            <a:r>
              <a:rPr lang="sv-SE" sz="2000" dirty="0" smtClean="0"/>
              <a:t>Berasal </a:t>
            </a:r>
            <a:r>
              <a:rPr lang="sv-SE" sz="2000" dirty="0"/>
              <a:t>dari </a:t>
            </a:r>
            <a:r>
              <a:rPr lang="sv-SE" sz="2000" dirty="0" smtClean="0">
                <a:solidFill>
                  <a:srgbClr val="FFFF00"/>
                </a:solidFill>
              </a:rPr>
              <a:t>aspek </a:t>
            </a:r>
            <a:r>
              <a:rPr lang="nl-NL" sz="2000" dirty="0" smtClean="0">
                <a:solidFill>
                  <a:srgbClr val="FFFF00"/>
                </a:solidFill>
              </a:rPr>
              <a:t>biologis</a:t>
            </a:r>
            <a:r>
              <a:rPr lang="nl-NL" sz="2000" dirty="0">
                <a:solidFill>
                  <a:srgbClr val="FFFF00"/>
                </a:solidFill>
              </a:rPr>
              <a:t>, kimia, dan </a:t>
            </a:r>
            <a:r>
              <a:rPr lang="nl-NL" sz="2000" dirty="0" smtClean="0">
                <a:solidFill>
                  <a:srgbClr val="FFFF00"/>
                </a:solidFill>
              </a:rPr>
              <a:t>fisik</a:t>
            </a:r>
          </a:p>
          <a:p>
            <a:pPr algn="just"/>
            <a:r>
              <a:rPr lang="en-US" sz="2000" dirty="0" err="1" smtClean="0"/>
              <a:t>Aspek</a:t>
            </a:r>
            <a:r>
              <a:rPr lang="en-US" sz="2000" dirty="0" smtClean="0"/>
              <a:t> </a:t>
            </a:r>
            <a:r>
              <a:rPr lang="en-US" sz="2000" dirty="0" err="1"/>
              <a:t>biologis</a:t>
            </a:r>
            <a:r>
              <a:rPr lang="en-US" sz="2000" dirty="0"/>
              <a:t> </a:t>
            </a:r>
            <a:r>
              <a:rPr lang="en-US" sz="2000" dirty="0" err="1"/>
              <a:t>terutama</a:t>
            </a:r>
            <a:r>
              <a:rPr lang="en-US" sz="2000" dirty="0"/>
              <a:t> </a:t>
            </a:r>
            <a:r>
              <a:rPr lang="en-US" sz="2000" dirty="0" err="1" smtClean="0"/>
              <a:t>mikroba</a:t>
            </a:r>
            <a:r>
              <a:rPr lang="en-US" sz="2000" dirty="0" smtClean="0"/>
              <a:t>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 smtClean="0"/>
              <a:t>berkaitan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sanitasi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b="1" dirty="0" err="1">
                <a:solidFill>
                  <a:srgbClr val="FFFF00"/>
                </a:solidFill>
              </a:rPr>
              <a:t>Sanitasi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pangan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bagian</a:t>
            </a:r>
            <a:r>
              <a:rPr lang="en-US" sz="2000" dirty="0" smtClean="0"/>
              <a:t> </a:t>
            </a:r>
            <a:r>
              <a:rPr lang="en-US" sz="2000" dirty="0"/>
              <a:t>paling </a:t>
            </a:r>
            <a:r>
              <a:rPr lang="en-US" sz="2000" dirty="0" err="1"/>
              <a:t>penting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 smtClean="0"/>
              <a:t>ilmu</a:t>
            </a:r>
            <a:r>
              <a:rPr lang="en-US" sz="2000" dirty="0" smtClean="0"/>
              <a:t> </a:t>
            </a:r>
            <a:r>
              <a:rPr lang="fi-FI" sz="2000" dirty="0" smtClean="0"/>
              <a:t>sanitasi</a:t>
            </a:r>
            <a:r>
              <a:rPr lang="fi-FI" sz="2000" dirty="0"/>
              <a:t>. Hal ini dikarenakan </a:t>
            </a:r>
            <a:r>
              <a:rPr lang="fi-FI" sz="2000" dirty="0" smtClean="0"/>
              <a:t>baik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/>
              <a:t>langsung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langsung</a:t>
            </a:r>
            <a:r>
              <a:rPr lang="en-US" sz="2000" dirty="0"/>
              <a:t>, </a:t>
            </a:r>
            <a:r>
              <a:rPr lang="en-US" sz="2000" dirty="0" err="1"/>
              <a:t>lingkungan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endParaRPr lang="en-US" sz="2000" dirty="0"/>
          </a:p>
          <a:p>
            <a:pPr algn="just"/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 smtClean="0"/>
              <a:t>suplai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. </a:t>
            </a:r>
          </a:p>
          <a:p>
            <a:pPr algn="just"/>
            <a:r>
              <a:rPr lang="en-US" sz="2000" dirty="0" err="1" smtClean="0">
                <a:solidFill>
                  <a:srgbClr val="FFFF00"/>
                </a:solidFill>
              </a:rPr>
              <a:t>Contohnya</a:t>
            </a:r>
            <a:r>
              <a:rPr lang="en-US" sz="2000" dirty="0" smtClean="0"/>
              <a:t> </a:t>
            </a:r>
            <a:r>
              <a:rPr lang="en-US" sz="2000" dirty="0" err="1" smtClean="0"/>
              <a:t>kasus</a:t>
            </a:r>
            <a:r>
              <a:rPr lang="en-US" sz="2000" dirty="0" smtClean="0"/>
              <a:t>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 smtClean="0"/>
              <a:t>akibat</a:t>
            </a:r>
            <a:r>
              <a:rPr lang="en-US" sz="2000" dirty="0" smtClean="0"/>
              <a:t> </a:t>
            </a:r>
            <a:r>
              <a:rPr lang="en-US" sz="2000" dirty="0" err="1" smtClean="0"/>
              <a:t>mengkonsumsi</a:t>
            </a:r>
            <a:r>
              <a:rPr lang="en-US" sz="2000" dirty="0" smtClean="0"/>
              <a:t> </a:t>
            </a:r>
            <a:r>
              <a:rPr lang="en-US" sz="2000" dirty="0" err="1"/>
              <a:t>hidangan</a:t>
            </a:r>
            <a:r>
              <a:rPr lang="en-US" sz="2000" dirty="0"/>
              <a:t> </a:t>
            </a:r>
            <a:r>
              <a:rPr lang="en-US" sz="2000" dirty="0" err="1" smtClean="0"/>
              <a:t>pada</a:t>
            </a:r>
            <a:r>
              <a:rPr lang="en-US" sz="2000" dirty="0"/>
              <a:t> </a:t>
            </a:r>
            <a:r>
              <a:rPr lang="en-US" sz="2000" dirty="0" err="1" smtClean="0"/>
              <a:t>acara</a:t>
            </a:r>
            <a:r>
              <a:rPr lang="en-US" sz="2000" dirty="0" smtClean="0"/>
              <a:t> </a:t>
            </a:r>
            <a:r>
              <a:rPr lang="en-US" sz="2000" dirty="0" err="1"/>
              <a:t>resepsi</a:t>
            </a:r>
            <a:r>
              <a:rPr lang="en-US" sz="2000" dirty="0"/>
              <a:t> </a:t>
            </a:r>
            <a:r>
              <a:rPr lang="en-US" sz="2000" dirty="0" err="1"/>
              <a:t>pernikahan</a:t>
            </a:r>
            <a:r>
              <a:rPr lang="en-US" sz="2000" dirty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susu</a:t>
            </a:r>
            <a:r>
              <a:rPr lang="en-US" sz="2000" dirty="0" smtClean="0"/>
              <a:t> </a:t>
            </a:r>
            <a:r>
              <a:rPr lang="en-US" sz="2000" dirty="0"/>
              <a:t>gratis yang </a:t>
            </a:r>
            <a:r>
              <a:rPr lang="en-US" sz="2000" dirty="0" err="1"/>
              <a:t>dibagikan</a:t>
            </a:r>
            <a:r>
              <a:rPr lang="en-US" sz="2000" dirty="0"/>
              <a:t> </a:t>
            </a:r>
            <a:r>
              <a:rPr lang="en-US" sz="2000" dirty="0" err="1" smtClean="0"/>
              <a:t>disekolah-sekolah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jaminan</a:t>
            </a:r>
            <a:r>
              <a:rPr lang="en-US" sz="2000" dirty="0" smtClean="0"/>
              <a:t> </a:t>
            </a:r>
            <a:r>
              <a:rPr lang="en-US" sz="2000" dirty="0" err="1" smtClean="0"/>
              <a:t>sanitasi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pangan</a:t>
            </a:r>
            <a:r>
              <a:rPr lang="en-US" sz="2000" dirty="0" smtClean="0"/>
              <a:t>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Industri</a:t>
            </a:r>
            <a:r>
              <a:rPr lang="en-US" sz="2000" dirty="0" smtClean="0"/>
              <a:t> </a:t>
            </a:r>
            <a:r>
              <a:rPr lang="en-US" sz="2000" dirty="0" err="1"/>
              <a:t>pangan</a:t>
            </a:r>
            <a:r>
              <a:rPr lang="en-US" sz="2000" dirty="0"/>
              <a:t> </a:t>
            </a:r>
            <a:r>
              <a:rPr lang="en-US" sz="2000" dirty="0" err="1"/>
              <a:t>menerapkan</a:t>
            </a:r>
            <a:r>
              <a:rPr lang="en-US" sz="2000" dirty="0"/>
              <a:t> </a:t>
            </a:r>
            <a:r>
              <a:rPr lang="en-US" sz="2000" dirty="0" smtClean="0"/>
              <a:t>GMP (</a:t>
            </a:r>
            <a:r>
              <a:rPr lang="en-US" sz="2000" i="1" dirty="0" smtClean="0"/>
              <a:t>Good </a:t>
            </a:r>
            <a:r>
              <a:rPr lang="en-US" sz="2000" i="1" dirty="0"/>
              <a:t>Manufacturing Practices</a:t>
            </a:r>
            <a:r>
              <a:rPr lang="en-US" sz="2000" dirty="0" smtClean="0"/>
              <a:t>) </a:t>
            </a:r>
            <a:r>
              <a:rPr lang="en-US" sz="2000" dirty="0" err="1" smtClean="0"/>
              <a:t>dan</a:t>
            </a:r>
            <a:r>
              <a:rPr lang="en-US" sz="2000" dirty="0" smtClean="0"/>
              <a:t> SSOP (</a:t>
            </a:r>
            <a:r>
              <a:rPr lang="en-US" sz="2000" dirty="0" err="1" smtClean="0"/>
              <a:t>Standar</a:t>
            </a:r>
            <a:r>
              <a:rPr lang="en-US" sz="2000" dirty="0" smtClean="0"/>
              <a:t> Sanitation Operating Procedures) </a:t>
            </a:r>
            <a:r>
              <a:rPr lang="en-US" sz="2000" dirty="0" err="1" smtClean="0"/>
              <a:t>guna</a:t>
            </a:r>
            <a:r>
              <a:rPr lang="en-US" sz="2000" dirty="0" smtClean="0"/>
              <a:t> </a:t>
            </a:r>
            <a:r>
              <a:rPr lang="en-US" sz="2000" dirty="0" err="1"/>
              <a:t>meminimalkan</a:t>
            </a:r>
            <a:r>
              <a:rPr lang="en-US" sz="2000" dirty="0"/>
              <a:t> </a:t>
            </a:r>
            <a:r>
              <a:rPr lang="en-US" sz="2000" dirty="0" err="1" smtClean="0"/>
              <a:t>terjadinya</a:t>
            </a:r>
            <a:r>
              <a:rPr lang="en-US" sz="2000" dirty="0" smtClean="0"/>
              <a:t> </a:t>
            </a:r>
            <a:r>
              <a:rPr lang="en-US" sz="2000" dirty="0" err="1" smtClean="0"/>
              <a:t>kontaminasi</a:t>
            </a:r>
            <a:r>
              <a:rPr lang="en-US" sz="2000" dirty="0" smtClean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</a:t>
            </a:r>
            <a:r>
              <a:rPr lang="en-US" sz="2000" dirty="0" err="1" smtClean="0"/>
              <a:t>pangan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b="1" dirty="0" err="1">
                <a:solidFill>
                  <a:srgbClr val="FFFF00"/>
                </a:solidFill>
              </a:rPr>
              <a:t>Definisi</a:t>
            </a:r>
            <a:r>
              <a:rPr lang="en-US" sz="2000" b="1" dirty="0">
                <a:solidFill>
                  <a:srgbClr val="FFFF00"/>
                </a:solidFill>
              </a:rPr>
              <a:t> GMP 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praktik</a:t>
            </a:r>
            <a:r>
              <a:rPr lang="en-US" sz="2000" dirty="0" smtClean="0"/>
              <a:t> </a:t>
            </a:r>
            <a:r>
              <a:rPr lang="en-US" sz="2000" dirty="0" err="1" smtClean="0"/>
              <a:t>pengolahan</a:t>
            </a:r>
            <a:r>
              <a:rPr lang="en-US" sz="2000" dirty="0" smtClean="0"/>
              <a:t> yang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menjamin</a:t>
            </a:r>
            <a:r>
              <a:rPr lang="en-US" sz="2000" dirty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</a:t>
            </a:r>
            <a:r>
              <a:rPr lang="en-US" sz="2000" dirty="0" err="1"/>
              <a:t>pangan</a:t>
            </a:r>
            <a:r>
              <a:rPr lang="en-US" sz="2000" dirty="0"/>
              <a:t> </a:t>
            </a:r>
            <a:r>
              <a:rPr lang="en-US" sz="2000" dirty="0" err="1"/>
              <a:t>aman</a:t>
            </a:r>
            <a:r>
              <a:rPr lang="en-US" sz="2000" dirty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dikonsumsi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7555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solidFill>
                  <a:srgbClr val="FFFF00"/>
                </a:solidFill>
              </a:rPr>
              <a:t>Area </a:t>
            </a:r>
            <a:r>
              <a:rPr lang="en-US" sz="2200" b="1" dirty="0" err="1" smtClean="0">
                <a:solidFill>
                  <a:srgbClr val="FFFF00"/>
                </a:solidFill>
              </a:rPr>
              <a:t>utama</a:t>
            </a:r>
            <a:r>
              <a:rPr lang="en-US" sz="2200" b="1" dirty="0" smtClean="0">
                <a:solidFill>
                  <a:srgbClr val="FFFF00"/>
                </a:solidFill>
              </a:rPr>
              <a:t> </a:t>
            </a:r>
            <a:r>
              <a:rPr lang="en-US" sz="2200" b="1" dirty="0">
                <a:solidFill>
                  <a:srgbClr val="FFFF00"/>
                </a:solidFill>
              </a:rPr>
              <a:t>GMP </a:t>
            </a:r>
            <a:r>
              <a:rPr lang="en-US" sz="2200" b="1" dirty="0" err="1" smtClean="0">
                <a:solidFill>
                  <a:srgbClr val="FFFF00"/>
                </a:solidFill>
              </a:rPr>
              <a:t>dalam</a:t>
            </a:r>
            <a:r>
              <a:rPr lang="en-US" sz="2200" b="1" dirty="0" smtClean="0">
                <a:solidFill>
                  <a:srgbClr val="FFFF00"/>
                </a:solidFill>
              </a:rPr>
              <a:t> </a:t>
            </a:r>
            <a:r>
              <a:rPr lang="en-US" sz="2200" b="1" dirty="0" err="1" smtClean="0">
                <a:solidFill>
                  <a:srgbClr val="FFFF00"/>
                </a:solidFill>
              </a:rPr>
              <a:t>pengolahan</a:t>
            </a:r>
            <a:r>
              <a:rPr lang="en-US" sz="2200" b="1" dirty="0" smtClean="0">
                <a:solidFill>
                  <a:srgbClr val="FFFF00"/>
                </a:solidFill>
              </a:rPr>
              <a:t> </a:t>
            </a:r>
            <a:r>
              <a:rPr lang="en-US" sz="2200" b="1" dirty="0" err="1" smtClean="0">
                <a:solidFill>
                  <a:srgbClr val="FFFF00"/>
                </a:solidFill>
              </a:rPr>
              <a:t>pangan</a:t>
            </a:r>
            <a:r>
              <a:rPr lang="en-US" sz="2200" b="1" dirty="0" smtClean="0">
                <a:solidFill>
                  <a:srgbClr val="FFFF00"/>
                </a:solidFill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 smtClean="0"/>
              <a:t>Personal </a:t>
            </a:r>
            <a:r>
              <a:rPr lang="en-US" sz="2200" dirty="0"/>
              <a:t>(</a:t>
            </a:r>
            <a:r>
              <a:rPr lang="en-US" sz="2200" i="1" dirty="0" err="1"/>
              <a:t>personel</a:t>
            </a:r>
            <a:r>
              <a:rPr lang="en-US" sz="2200" dirty="0" smtClean="0"/>
              <a:t>),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 err="1" smtClean="0"/>
              <a:t>Bangunan</a:t>
            </a:r>
            <a:r>
              <a:rPr lang="en-US" sz="2200" dirty="0" smtClean="0"/>
              <a:t>/</a:t>
            </a:r>
            <a:r>
              <a:rPr lang="en-US" sz="2200" dirty="0" err="1" smtClean="0"/>
              <a:t>gedung</a:t>
            </a:r>
            <a:r>
              <a:rPr lang="en-US" sz="2200" dirty="0" smtClean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 smtClean="0"/>
              <a:t>fasilitasnya</a:t>
            </a:r>
            <a:r>
              <a:rPr lang="en-US" sz="2200" dirty="0" smtClean="0"/>
              <a:t> (</a:t>
            </a:r>
            <a:r>
              <a:rPr lang="en-US" sz="2200" i="1" dirty="0" smtClean="0"/>
              <a:t>building </a:t>
            </a:r>
            <a:r>
              <a:rPr lang="en-US" sz="2200" i="1" dirty="0"/>
              <a:t>and facilities</a:t>
            </a:r>
            <a:r>
              <a:rPr lang="en-US" sz="2200" dirty="0"/>
              <a:t>), </a:t>
            </a:r>
            <a:endParaRPr lang="en-US" sz="220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 err="1" smtClean="0"/>
              <a:t>Peralatan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/>
              <a:t>perlengkapan</a:t>
            </a:r>
            <a:r>
              <a:rPr lang="en-US" sz="2200" dirty="0"/>
              <a:t> (</a:t>
            </a:r>
            <a:r>
              <a:rPr lang="en-US" sz="2200" i="1" dirty="0"/>
              <a:t>equipment </a:t>
            </a:r>
            <a:r>
              <a:rPr lang="en-US" sz="2200" i="1" dirty="0" smtClean="0"/>
              <a:t>and utensils</a:t>
            </a:r>
            <a:r>
              <a:rPr lang="en-US" sz="2200" dirty="0"/>
              <a:t>), </a:t>
            </a:r>
            <a:endParaRPr lang="en-US" sz="220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 err="1" smtClean="0"/>
              <a:t>kontrol</a:t>
            </a:r>
            <a:r>
              <a:rPr lang="en-US" sz="2200" dirty="0" smtClean="0"/>
              <a:t> </a:t>
            </a:r>
            <a:r>
              <a:rPr lang="en-US" sz="2200" dirty="0" err="1"/>
              <a:t>produksi</a:t>
            </a:r>
            <a:r>
              <a:rPr lang="en-US" sz="2200" dirty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prosesnya</a:t>
            </a:r>
            <a:r>
              <a:rPr lang="en-US" sz="2200" dirty="0" smtClean="0"/>
              <a:t> </a:t>
            </a:r>
            <a:r>
              <a:rPr lang="en-US" sz="2200" dirty="0"/>
              <a:t>(</a:t>
            </a:r>
            <a:r>
              <a:rPr lang="en-US" sz="2200" i="1" dirty="0"/>
              <a:t>production and </a:t>
            </a:r>
            <a:r>
              <a:rPr lang="en-US" sz="2200" i="1" dirty="0" smtClean="0"/>
              <a:t>process controls</a:t>
            </a:r>
            <a:r>
              <a:rPr lang="en-US" sz="2200" dirty="0"/>
              <a:t>). </a:t>
            </a:r>
            <a:endParaRPr lang="en-US" sz="2200" dirty="0" smtClean="0"/>
          </a:p>
          <a:p>
            <a:pPr marL="342900" indent="-342900" algn="just">
              <a:buFont typeface="+mj-lt"/>
              <a:buAutoNum type="arabicPeriod"/>
            </a:pPr>
            <a:endParaRPr lang="en-US" sz="2200" dirty="0"/>
          </a:p>
          <a:p>
            <a:pPr algn="just"/>
            <a:r>
              <a:rPr lang="en-US" sz="2200" dirty="0" err="1" smtClean="0"/>
              <a:t>Fokus</a:t>
            </a:r>
            <a:r>
              <a:rPr lang="en-US" sz="2200" dirty="0" smtClean="0"/>
              <a:t> </a:t>
            </a:r>
            <a:r>
              <a:rPr lang="en-US" sz="2200" dirty="0" err="1"/>
              <a:t>utama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 smtClean="0"/>
              <a:t>semua</a:t>
            </a:r>
            <a:r>
              <a:rPr lang="en-US" sz="2200" dirty="0" smtClean="0"/>
              <a:t> area </a:t>
            </a:r>
            <a:r>
              <a:rPr lang="en-US" sz="2200" dirty="0"/>
              <a:t>GMP </a:t>
            </a:r>
            <a:r>
              <a:rPr lang="en-US" sz="2200" dirty="0" err="1"/>
              <a:t>tersebut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smtClean="0"/>
              <a:t>proses </a:t>
            </a:r>
            <a:r>
              <a:rPr lang="en-US" sz="2200" dirty="0" err="1" smtClean="0"/>
              <a:t>pengendalian</a:t>
            </a:r>
            <a:r>
              <a:rPr lang="en-US" sz="2200" dirty="0" smtClean="0"/>
              <a:t> </a:t>
            </a:r>
            <a:r>
              <a:rPr lang="en-US" sz="2200" dirty="0" err="1"/>
              <a:t>sanitasi</a:t>
            </a:r>
            <a:r>
              <a:rPr lang="en-US" sz="2200" dirty="0"/>
              <a:t> yang </a:t>
            </a:r>
            <a:r>
              <a:rPr lang="en-US" sz="2200" dirty="0" err="1" smtClean="0"/>
              <a:t>diatur</a:t>
            </a:r>
            <a:r>
              <a:rPr lang="en-US" sz="2200" dirty="0" smtClean="0"/>
              <a:t> </a:t>
            </a:r>
            <a:r>
              <a:rPr lang="en-US" sz="2200" dirty="0" err="1" smtClean="0"/>
              <a:t>melalui</a:t>
            </a:r>
            <a:r>
              <a:rPr lang="en-US" sz="2200" dirty="0" smtClean="0"/>
              <a:t> </a:t>
            </a:r>
            <a:r>
              <a:rPr lang="en-US" sz="2200" dirty="0"/>
              <a:t>SSOP (</a:t>
            </a:r>
            <a:r>
              <a:rPr lang="en-US" sz="2200" i="1" dirty="0"/>
              <a:t>Sanitary </a:t>
            </a:r>
            <a:r>
              <a:rPr lang="en-US" sz="2200" i="1" dirty="0" smtClean="0"/>
              <a:t>Standard Operating </a:t>
            </a:r>
            <a:r>
              <a:rPr lang="en-US" sz="2200" i="1" dirty="0"/>
              <a:t>Procedures</a:t>
            </a:r>
            <a:r>
              <a:rPr lang="en-US" sz="2200" dirty="0"/>
              <a:t>), </a:t>
            </a:r>
            <a:r>
              <a:rPr lang="en-US" sz="2200" dirty="0" err="1" smtClean="0"/>
              <a:t>yaitu</a:t>
            </a:r>
            <a:r>
              <a:rPr lang="en-US" sz="2200" dirty="0" smtClean="0"/>
              <a:t> </a:t>
            </a:r>
            <a:r>
              <a:rPr lang="en-US" sz="2200" dirty="0" err="1" smtClean="0"/>
              <a:t>prosedur</a:t>
            </a:r>
            <a:r>
              <a:rPr lang="en-US" sz="2200" dirty="0" smtClean="0"/>
              <a:t> </a:t>
            </a:r>
            <a:r>
              <a:rPr lang="en-US" sz="2200" dirty="0"/>
              <a:t>yang </a:t>
            </a:r>
            <a:r>
              <a:rPr lang="en-US" sz="2200" dirty="0" err="1"/>
              <a:t>ditetapkan</a:t>
            </a:r>
            <a:r>
              <a:rPr lang="en-US" sz="2200" dirty="0"/>
              <a:t> </a:t>
            </a:r>
            <a:r>
              <a:rPr lang="en-US" sz="2200" dirty="0" err="1" smtClean="0"/>
              <a:t>secara</a:t>
            </a:r>
            <a:r>
              <a:rPr lang="en-US" sz="2200" dirty="0" smtClean="0"/>
              <a:t> </a:t>
            </a:r>
            <a:r>
              <a:rPr lang="en-US" sz="2200" dirty="0" err="1" smtClean="0"/>
              <a:t>spesifik</a:t>
            </a:r>
            <a:r>
              <a:rPr lang="en-US" sz="2200" dirty="0" smtClean="0"/>
              <a:t> </a:t>
            </a:r>
            <a:r>
              <a:rPr lang="en-US" sz="2200" dirty="0" err="1"/>
              <a:t>tahap</a:t>
            </a:r>
            <a:r>
              <a:rPr lang="en-US" sz="2200" dirty="0"/>
              <a:t>-demi-</a:t>
            </a:r>
            <a:r>
              <a:rPr lang="en-US" sz="2200" dirty="0" err="1"/>
              <a:t>tahap</a:t>
            </a:r>
            <a:r>
              <a:rPr lang="en-US" sz="2200" dirty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proses-proses </a:t>
            </a:r>
            <a:r>
              <a:rPr lang="en-US" sz="2200" dirty="0"/>
              <a:t>yang </a:t>
            </a:r>
            <a:r>
              <a:rPr lang="en-US" sz="2200" dirty="0" err="1" smtClean="0"/>
              <a:t>berkaitan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sanitasi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FDA </a:t>
            </a:r>
            <a:r>
              <a:rPr lang="en-US" sz="2200" dirty="0"/>
              <a:t>(</a:t>
            </a:r>
            <a:r>
              <a:rPr lang="en-US" sz="2200" i="1" dirty="0"/>
              <a:t>Food </a:t>
            </a:r>
            <a:r>
              <a:rPr lang="en-US" sz="2200" i="1" dirty="0" smtClean="0"/>
              <a:t>and Drug </a:t>
            </a:r>
            <a:r>
              <a:rPr lang="en-US" sz="2200" i="1" dirty="0"/>
              <a:t>Administration</a:t>
            </a:r>
            <a:r>
              <a:rPr lang="en-US" sz="2200" dirty="0"/>
              <a:t>) </a:t>
            </a:r>
            <a:r>
              <a:rPr lang="en-US" sz="2200" dirty="0" err="1" smtClean="0"/>
              <a:t>telah</a:t>
            </a:r>
            <a:r>
              <a:rPr lang="en-US" sz="2200" dirty="0" smtClean="0"/>
              <a:t> </a:t>
            </a:r>
            <a:r>
              <a:rPr lang="en-US" sz="2200" dirty="0" err="1" smtClean="0"/>
              <a:t>menetapkan</a:t>
            </a:r>
            <a:r>
              <a:rPr lang="en-US" sz="2200" dirty="0" smtClean="0"/>
              <a:t> </a:t>
            </a:r>
            <a:r>
              <a:rPr lang="en-US" sz="2200" dirty="0" err="1"/>
              <a:t>delapan</a:t>
            </a:r>
            <a:r>
              <a:rPr lang="en-US" sz="2200" dirty="0"/>
              <a:t> </a:t>
            </a:r>
            <a:r>
              <a:rPr lang="en-US" sz="2200" dirty="0" err="1"/>
              <a:t>bidang</a:t>
            </a:r>
            <a:r>
              <a:rPr lang="en-US" sz="2200" dirty="0"/>
              <a:t> </a:t>
            </a:r>
            <a:r>
              <a:rPr lang="en-US" sz="2200" dirty="0" err="1" smtClean="0"/>
              <a:t>kunci</a:t>
            </a:r>
            <a:r>
              <a:rPr lang="en-US" sz="2200" dirty="0"/>
              <a:t> </a:t>
            </a:r>
            <a:r>
              <a:rPr lang="fi-FI" sz="2200" dirty="0" smtClean="0"/>
              <a:t>kondisi </a:t>
            </a:r>
            <a:r>
              <a:rPr lang="fi-FI" sz="2200" dirty="0"/>
              <a:t>sanitasi untuk SSOP </a:t>
            </a:r>
            <a:r>
              <a:rPr lang="fi-FI" sz="2200" dirty="0" smtClean="0"/>
              <a:t>yang </a:t>
            </a:r>
            <a:r>
              <a:rPr lang="en-US" sz="2200" dirty="0" err="1" smtClean="0"/>
              <a:t>intinya</a:t>
            </a:r>
            <a:r>
              <a:rPr lang="en-US" sz="2200" dirty="0" smtClean="0"/>
              <a:t> </a:t>
            </a:r>
            <a:r>
              <a:rPr lang="en-US" sz="2200" dirty="0" err="1"/>
              <a:t>berisi</a:t>
            </a:r>
            <a:r>
              <a:rPr lang="en-US" sz="2200" dirty="0"/>
              <a:t> </a:t>
            </a:r>
            <a:r>
              <a:rPr lang="en-US" sz="2200" dirty="0" err="1"/>
              <a:t>tentang</a:t>
            </a:r>
            <a:r>
              <a:rPr lang="en-US" sz="2200" dirty="0"/>
              <a:t> </a:t>
            </a:r>
            <a:r>
              <a:rPr lang="en-US" sz="2200" dirty="0" err="1" smtClean="0"/>
              <a:t>sanitasi</a:t>
            </a:r>
            <a:r>
              <a:rPr lang="en-US" sz="2200" dirty="0" smtClean="0"/>
              <a:t> </a:t>
            </a:r>
            <a:r>
              <a:rPr lang="en-US" sz="2200" dirty="0" err="1" smtClean="0"/>
              <a:t>pekerja</a:t>
            </a:r>
            <a:r>
              <a:rPr lang="en-US" sz="2200" dirty="0"/>
              <a:t>, </a:t>
            </a:r>
            <a:r>
              <a:rPr lang="en-US" sz="2200" dirty="0" err="1"/>
              <a:t>sanitasi</a:t>
            </a:r>
            <a:r>
              <a:rPr lang="en-US" sz="2200" dirty="0"/>
              <a:t> </a:t>
            </a:r>
            <a:r>
              <a:rPr lang="en-US" sz="2200" dirty="0" err="1"/>
              <a:t>ruang</a:t>
            </a:r>
            <a:r>
              <a:rPr lang="en-US" sz="2200" dirty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peralatan</a:t>
            </a:r>
            <a:r>
              <a:rPr lang="en-US" sz="2200" dirty="0" smtClean="0"/>
              <a:t> </a:t>
            </a:r>
            <a:r>
              <a:rPr lang="en-US" sz="2200" dirty="0" err="1"/>
              <a:t>sanitasi</a:t>
            </a:r>
            <a:r>
              <a:rPr lang="en-US" sz="2200" dirty="0"/>
              <a:t>,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 smtClean="0"/>
              <a:t>sanitasi</a:t>
            </a:r>
            <a:r>
              <a:rPr lang="en-US" sz="2200" dirty="0" smtClean="0"/>
              <a:t> </a:t>
            </a:r>
            <a:r>
              <a:rPr lang="en-US" sz="2200" dirty="0" err="1" smtClean="0"/>
              <a:t>lingkungan</a:t>
            </a:r>
            <a:endParaRPr lang="en-US" sz="22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2265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763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FFFF00"/>
                </a:solidFill>
              </a:rPr>
              <a:t>8 </a:t>
            </a:r>
            <a:r>
              <a:rPr lang="en-US" sz="2000" b="1" dirty="0" err="1">
                <a:solidFill>
                  <a:srgbClr val="FFFF00"/>
                </a:solidFill>
              </a:rPr>
              <a:t>Kunci</a:t>
            </a:r>
            <a:r>
              <a:rPr lang="en-US" sz="2000" b="1" dirty="0">
                <a:solidFill>
                  <a:srgbClr val="FFFF00"/>
                </a:solidFill>
              </a:rPr>
              <a:t> SSOP yang </a:t>
            </a:r>
            <a:r>
              <a:rPr lang="en-US" sz="2000" b="1" dirty="0" err="1">
                <a:solidFill>
                  <a:srgbClr val="FFFF00"/>
                </a:solidFill>
              </a:rPr>
              <a:t>ditetapakan</a:t>
            </a:r>
            <a:r>
              <a:rPr lang="en-US" sz="2000" b="1" dirty="0">
                <a:solidFill>
                  <a:srgbClr val="FFFF00"/>
                </a:solidFill>
              </a:rPr>
              <a:t> FDA (</a:t>
            </a:r>
            <a:r>
              <a:rPr lang="en-US" sz="2000" b="1" i="1" dirty="0">
                <a:solidFill>
                  <a:srgbClr val="FFFF00"/>
                </a:solidFill>
              </a:rPr>
              <a:t>Food and Drug Administration</a:t>
            </a:r>
            <a:r>
              <a:rPr lang="en-US" sz="2000" b="1" dirty="0">
                <a:solidFill>
                  <a:srgbClr val="FFFF00"/>
                </a:solidFill>
              </a:rPr>
              <a:t>)</a:t>
            </a:r>
          </a:p>
          <a:p>
            <a:pPr marL="457200" indent="-457200" algn="just">
              <a:buAutoNum type="arabicPeriod"/>
            </a:pPr>
            <a:r>
              <a:rPr lang="nn-NO" sz="2000" dirty="0"/>
              <a:t>Keamanan air yang kontak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permukaan</a:t>
            </a:r>
            <a:r>
              <a:rPr lang="en-US" sz="2000" dirty="0"/>
              <a:t> yang </a:t>
            </a:r>
            <a:r>
              <a:rPr lang="en-US" sz="2000" dirty="0" err="1"/>
              <a:t>kontak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; </a:t>
            </a:r>
            <a:r>
              <a:rPr lang="en-US" sz="2000" dirty="0" err="1"/>
              <a:t>atau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pembuatan</a:t>
            </a:r>
            <a:r>
              <a:rPr lang="en-US" sz="2000" dirty="0"/>
              <a:t> </a:t>
            </a:r>
            <a:r>
              <a:rPr lang="en-US" sz="2000" dirty="0" err="1" smtClean="0"/>
              <a:t>es</a:t>
            </a:r>
            <a:endParaRPr lang="en-US" sz="2000" dirty="0"/>
          </a:p>
          <a:p>
            <a:pPr marL="457200" indent="-457200" algn="just">
              <a:buAutoNum type="arabicPeriod"/>
            </a:pPr>
            <a:r>
              <a:rPr lang="en-US" sz="2000" dirty="0" err="1"/>
              <a:t>Kondisi</a:t>
            </a:r>
            <a:r>
              <a:rPr lang="en-US" sz="2000" dirty="0"/>
              <a:t>/</a:t>
            </a:r>
            <a:r>
              <a:rPr lang="en-US" sz="2000" dirty="0" err="1"/>
              <a:t>kebersihan</a:t>
            </a:r>
            <a:r>
              <a:rPr lang="en-US" sz="2000" dirty="0"/>
              <a:t> </a:t>
            </a:r>
            <a:r>
              <a:rPr lang="en-US" sz="2000" dirty="0" err="1"/>
              <a:t>permukaan-permukaan</a:t>
            </a:r>
            <a:r>
              <a:rPr lang="en-US" sz="2000" dirty="0"/>
              <a:t> yang </a:t>
            </a:r>
            <a:r>
              <a:rPr lang="en-US" sz="2000" dirty="0" err="1"/>
              <a:t>kontak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peralatan</a:t>
            </a:r>
            <a:r>
              <a:rPr lang="en-US" sz="2000" dirty="0"/>
              <a:t>, </a:t>
            </a:r>
            <a:r>
              <a:rPr lang="en-US" sz="2000" dirty="0" err="1"/>
              <a:t>sarung</a:t>
            </a:r>
            <a:r>
              <a:rPr lang="en-US" sz="2000" dirty="0"/>
              <a:t> </a:t>
            </a:r>
            <a:r>
              <a:rPr lang="en-US" sz="2000" dirty="0" err="1"/>
              <a:t>tangan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baju</a:t>
            </a:r>
            <a:r>
              <a:rPr lang="en-US" sz="2000" dirty="0"/>
              <a:t> </a:t>
            </a:r>
            <a:r>
              <a:rPr lang="en-US" sz="2000" dirty="0" err="1" smtClean="0"/>
              <a:t>luar</a:t>
            </a:r>
            <a:endParaRPr lang="en-US" sz="2000" dirty="0"/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Pencegahan</a:t>
            </a:r>
            <a:r>
              <a:rPr lang="en-US" sz="2000" dirty="0" smtClean="0"/>
              <a:t> </a:t>
            </a:r>
            <a:r>
              <a:rPr lang="en-US" sz="2000" dirty="0" err="1"/>
              <a:t>kontaminasi</a:t>
            </a:r>
            <a:r>
              <a:rPr lang="en-US" sz="2000" dirty="0"/>
              <a:t> </a:t>
            </a:r>
            <a:r>
              <a:rPr lang="en-US" sz="2000" dirty="0" err="1"/>
              <a:t>silang</a:t>
            </a:r>
            <a:r>
              <a:rPr lang="en-US" sz="2000" dirty="0" smtClean="0"/>
              <a:t>(</a:t>
            </a:r>
            <a:r>
              <a:rPr lang="en-US" sz="2000" i="1" dirty="0" smtClean="0"/>
              <a:t>cross </a:t>
            </a:r>
            <a:r>
              <a:rPr lang="en-US" sz="2000" i="1" dirty="0"/>
              <a:t>contamination</a:t>
            </a:r>
            <a:r>
              <a:rPr lang="en-US" sz="2000" dirty="0"/>
              <a:t>)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benda-benda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 smtClean="0"/>
              <a:t>saniter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 smtClean="0"/>
              <a:t>pengemas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permukaan</a:t>
            </a:r>
            <a:r>
              <a:rPr lang="en-US" sz="2000" dirty="0"/>
              <a:t> </a:t>
            </a:r>
            <a:r>
              <a:rPr lang="en-US" sz="2000" dirty="0" smtClean="0"/>
              <a:t>lain yang </a:t>
            </a:r>
            <a:r>
              <a:rPr lang="en-US" sz="2000" dirty="0" err="1"/>
              <a:t>kontak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 smtClean="0"/>
              <a:t>makanan</a:t>
            </a:r>
            <a:endParaRPr lang="en-US" sz="2000" dirty="0"/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Pemeliharaan</a:t>
            </a:r>
            <a:r>
              <a:rPr lang="en-US" sz="2000" dirty="0" smtClean="0"/>
              <a:t> </a:t>
            </a:r>
            <a:r>
              <a:rPr lang="en-US" sz="2000" dirty="0" err="1"/>
              <a:t>pencucian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sanitasi</a:t>
            </a:r>
            <a:r>
              <a:rPr lang="en-US" sz="2000" dirty="0" smtClean="0"/>
              <a:t> </a:t>
            </a:r>
            <a:r>
              <a:rPr lang="en-US" sz="2000" dirty="0" err="1"/>
              <a:t>tangan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toilet</a:t>
            </a:r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Perlindungan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pengemas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permukaan</a:t>
            </a:r>
            <a:r>
              <a:rPr lang="en-US" sz="2000" dirty="0" smtClean="0"/>
              <a:t> yang </a:t>
            </a:r>
            <a:r>
              <a:rPr lang="en-US" sz="2000" dirty="0" err="1"/>
              <a:t>kontak</a:t>
            </a:r>
            <a:r>
              <a:rPr lang="en-US" sz="2000" dirty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 smtClean="0"/>
              <a:t>pencemaran</a:t>
            </a:r>
            <a:r>
              <a:rPr lang="en-US" sz="2000" dirty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pelumas</a:t>
            </a:r>
            <a:r>
              <a:rPr lang="en-US" sz="2000" dirty="0"/>
              <a:t>,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bakar</a:t>
            </a:r>
            <a:r>
              <a:rPr lang="en-US" sz="2000" dirty="0"/>
              <a:t>, </a:t>
            </a:r>
            <a:r>
              <a:rPr lang="en-US" sz="2000" dirty="0" err="1" smtClean="0"/>
              <a:t>pestisida</a:t>
            </a:r>
            <a:r>
              <a:rPr lang="en-US" sz="2000" dirty="0" smtClean="0"/>
              <a:t>, </a:t>
            </a:r>
            <a:r>
              <a:rPr lang="en-US" sz="2000" dirty="0" err="1" smtClean="0"/>
              <a:t>senyawa</a:t>
            </a:r>
            <a:r>
              <a:rPr lang="en-US" sz="2000" dirty="0" smtClean="0"/>
              <a:t> </a:t>
            </a:r>
            <a:r>
              <a:rPr lang="en-US" sz="2000" dirty="0" err="1"/>
              <a:t>pembersih</a:t>
            </a:r>
            <a:r>
              <a:rPr lang="en-US" sz="2000" dirty="0"/>
              <a:t>,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pensanitasi</a:t>
            </a:r>
            <a:r>
              <a:rPr lang="en-US" sz="2000" dirty="0"/>
              <a:t>, </a:t>
            </a:r>
            <a:r>
              <a:rPr lang="en-US" sz="2000" dirty="0" err="1"/>
              <a:t>kondensat</a:t>
            </a:r>
            <a:r>
              <a:rPr lang="en-US" sz="2000" dirty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cemaran</a:t>
            </a:r>
            <a:r>
              <a:rPr lang="en-US" sz="2000" dirty="0" smtClean="0"/>
              <a:t>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kimia</a:t>
            </a:r>
            <a:r>
              <a:rPr lang="en-US" sz="2000" dirty="0"/>
              <a:t>, </a:t>
            </a:r>
            <a:r>
              <a:rPr lang="en-US" sz="2000" dirty="0" err="1" smtClean="0"/>
              <a:t>fisik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/>
              <a:t>biologis</a:t>
            </a:r>
            <a:r>
              <a:rPr lang="en-US" sz="2000" dirty="0"/>
              <a:t> </a:t>
            </a:r>
            <a:r>
              <a:rPr lang="en-US" sz="2000" dirty="0" smtClean="0"/>
              <a:t>lain</a:t>
            </a:r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Pelabelan</a:t>
            </a:r>
            <a:r>
              <a:rPr lang="en-US" sz="2000" dirty="0"/>
              <a:t>, </a:t>
            </a:r>
            <a:r>
              <a:rPr lang="en-US" sz="2000" dirty="0" err="1"/>
              <a:t>penyimpanan</a:t>
            </a:r>
            <a:r>
              <a:rPr lang="en-US" sz="2000" dirty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/>
              <a:t>senyawa</a:t>
            </a:r>
            <a:r>
              <a:rPr lang="en-US" sz="2000" dirty="0"/>
              <a:t> </a:t>
            </a:r>
            <a:r>
              <a:rPr lang="en-US" sz="2000" dirty="0" err="1" smtClean="0"/>
              <a:t>toksik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tepat</a:t>
            </a:r>
            <a:endParaRPr lang="en-US" sz="2000" dirty="0"/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Pengawasan</a:t>
            </a:r>
            <a:r>
              <a:rPr lang="en-US" sz="2000" dirty="0" smtClean="0"/>
              <a:t>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 smtClean="0"/>
              <a:t>kesehatan</a:t>
            </a:r>
            <a:r>
              <a:rPr lang="en-US" sz="2000" dirty="0" smtClean="0"/>
              <a:t> </a:t>
            </a:r>
            <a:r>
              <a:rPr lang="en-US" sz="2000" dirty="0" err="1" smtClean="0"/>
              <a:t>karyawan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dirty="0" err="1" smtClean="0"/>
              <a:t>kontaminasi</a:t>
            </a:r>
            <a:r>
              <a:rPr lang="en-US" sz="2000" dirty="0" smtClean="0"/>
              <a:t> </a:t>
            </a:r>
            <a:r>
              <a:rPr lang="en-US" sz="2000" dirty="0" err="1" smtClean="0"/>
              <a:t>mikrobiologis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pengemas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permukaan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 smtClean="0"/>
              <a:t>kontak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endParaRPr lang="en-US" sz="2000" dirty="0"/>
          </a:p>
          <a:p>
            <a:pPr marL="457200" indent="-457200" algn="just">
              <a:buAutoNum type="arabicPeriod"/>
            </a:pPr>
            <a:r>
              <a:rPr lang="en-US" sz="2000" dirty="0" err="1" smtClean="0"/>
              <a:t>Penghilangan</a:t>
            </a:r>
            <a:r>
              <a:rPr lang="en-US" sz="2000" dirty="0" smtClean="0"/>
              <a:t> </a:t>
            </a:r>
            <a:r>
              <a:rPr lang="en-US" sz="2000" dirty="0" err="1"/>
              <a:t>hama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 smtClean="0"/>
              <a:t>pabrik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21639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1. </a:t>
            </a:r>
            <a:r>
              <a:rPr lang="en-US" b="1" dirty="0" err="1" smtClean="0">
                <a:solidFill>
                  <a:srgbClr val="FFFF00"/>
                </a:solidFill>
              </a:rPr>
              <a:t>Keamanan</a:t>
            </a:r>
            <a:r>
              <a:rPr lang="en-US" b="1" dirty="0" smtClean="0">
                <a:solidFill>
                  <a:srgbClr val="FFFF00"/>
                </a:solidFill>
              </a:rPr>
              <a:t> air </a:t>
            </a:r>
            <a:r>
              <a:rPr lang="en-US" b="1" dirty="0" err="1" smtClean="0">
                <a:solidFill>
                  <a:srgbClr val="FFFF00"/>
                </a:solidFill>
              </a:rPr>
              <a:t>dan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es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Supply air yang </a:t>
            </a:r>
            <a:r>
              <a:rPr lang="en-US" dirty="0" err="1" smtClean="0"/>
              <a:t>aman</a:t>
            </a:r>
            <a:r>
              <a:rPr lang="en-US" dirty="0" smtClean="0"/>
              <a:t> yang </a:t>
            </a:r>
            <a:r>
              <a:rPr lang="en-US" dirty="0" err="1" smtClean="0"/>
              <a:t>brhubungan</a:t>
            </a:r>
            <a:r>
              <a:rPr lang="en-US" dirty="0" smtClean="0"/>
              <a:t> </a:t>
            </a:r>
            <a:r>
              <a:rPr lang="en-US" dirty="0" err="1" smtClean="0"/>
              <a:t>dngan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yang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Supply air yang </a:t>
            </a:r>
            <a:r>
              <a:rPr lang="en-US" dirty="0" err="1" smtClean="0"/>
              <a:t>aman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air yang </a:t>
            </a:r>
            <a:r>
              <a:rPr lang="en-US" dirty="0" err="1" smtClean="0"/>
              <a:t>bersih</a:t>
            </a:r>
            <a:r>
              <a:rPr lang="en-US" dirty="0" smtClean="0"/>
              <a:t> (potable)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bersih</a:t>
            </a:r>
            <a:r>
              <a:rPr lang="en-US" dirty="0" smtClean="0"/>
              <a:t> (non potable)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r>
              <a:rPr lang="en-US" b="1" dirty="0" smtClean="0">
                <a:solidFill>
                  <a:srgbClr val="FFFF00"/>
                </a:solidFill>
              </a:rPr>
              <a:t>2. </a:t>
            </a:r>
            <a:r>
              <a:rPr lang="en-US" b="1" dirty="0" err="1" smtClean="0">
                <a:solidFill>
                  <a:srgbClr val="FFFF00"/>
                </a:solidFill>
              </a:rPr>
              <a:t>Kondisi</a:t>
            </a:r>
            <a:r>
              <a:rPr lang="en-US" b="1" dirty="0" smtClean="0">
                <a:solidFill>
                  <a:srgbClr val="FFFF00"/>
                </a:solidFill>
              </a:rPr>
              <a:t>/</a:t>
            </a:r>
            <a:r>
              <a:rPr lang="en-US" b="1" dirty="0" err="1" smtClean="0">
                <a:solidFill>
                  <a:srgbClr val="FFFF00"/>
                </a:solidFill>
              </a:rPr>
              <a:t>kebersihan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permukaan-permukaan</a:t>
            </a:r>
            <a:r>
              <a:rPr lang="en-US" b="1" dirty="0">
                <a:solidFill>
                  <a:srgbClr val="FFFF00"/>
                </a:solidFill>
              </a:rPr>
              <a:t> yang </a:t>
            </a:r>
            <a:r>
              <a:rPr lang="en-US" b="1" dirty="0" err="1">
                <a:solidFill>
                  <a:srgbClr val="FFFF00"/>
                </a:solidFill>
              </a:rPr>
              <a:t>kontak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dengan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makanan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dibersihkan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menyerap</a:t>
            </a:r>
            <a:r>
              <a:rPr lang="en-US" dirty="0" smtClean="0"/>
              <a:t> air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Tahan</a:t>
            </a:r>
            <a:r>
              <a:rPr lang="en-US" dirty="0" smtClean="0"/>
              <a:t> </a:t>
            </a:r>
            <a:r>
              <a:rPr lang="en-US" dirty="0" err="1" smtClean="0"/>
              <a:t>karatan</a:t>
            </a:r>
            <a:r>
              <a:rPr lang="en-US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halus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sambungan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lipatan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Bahan-bahan</a:t>
            </a:r>
            <a:r>
              <a:rPr lang="en-US" b="1" dirty="0" smtClean="0">
                <a:solidFill>
                  <a:srgbClr val="FFFF00"/>
                </a:solidFill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</a:rPr>
              <a:t>tidak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diperbolehkan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untuk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peralatan</a:t>
            </a:r>
            <a:r>
              <a:rPr lang="en-US" b="1" dirty="0" smtClean="0">
                <a:solidFill>
                  <a:srgbClr val="FFFF00"/>
                </a:solidFill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</a:rPr>
              <a:t>kontak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langsung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dengan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produk</a:t>
            </a:r>
            <a:r>
              <a:rPr lang="en-US" b="1" dirty="0" smtClean="0">
                <a:solidFill>
                  <a:srgbClr val="FFFF0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Kayu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(karat)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Kuningan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</a:rPr>
              <a:t>3. </a:t>
            </a:r>
            <a:r>
              <a:rPr lang="en-US" b="1" dirty="0" err="1" smtClean="0">
                <a:solidFill>
                  <a:srgbClr val="FFFF00"/>
                </a:solidFill>
              </a:rPr>
              <a:t>Kontaminasi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silang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pemindahan</a:t>
            </a:r>
            <a:r>
              <a:rPr lang="en-US" dirty="0" smtClean="0"/>
              <a:t> </a:t>
            </a:r>
            <a:r>
              <a:rPr lang="en-US" dirty="0" err="1" smtClean="0"/>
              <a:t>cemaran</a:t>
            </a:r>
            <a:r>
              <a:rPr lang="en-US" dirty="0" smtClean="0"/>
              <a:t> </a:t>
            </a:r>
            <a:r>
              <a:rPr lang="en-US" dirty="0" err="1" smtClean="0"/>
              <a:t>biologi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 </a:t>
            </a:r>
            <a:r>
              <a:rPr lang="en-US" dirty="0" err="1" smtClean="0"/>
              <a:t>kedalam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mentah</a:t>
            </a:r>
            <a:r>
              <a:rPr lang="en-US" dirty="0" smtClean="0"/>
              <a:t>,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unit </a:t>
            </a:r>
            <a:r>
              <a:rPr lang="en-US" dirty="0" err="1" smtClean="0"/>
              <a:t>pengolahan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707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8915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Faktor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yang </a:t>
            </a:r>
            <a:r>
              <a:rPr lang="en-US" b="1" dirty="0" err="1">
                <a:solidFill>
                  <a:srgbClr val="FFFF00"/>
                </a:solidFill>
              </a:rPr>
              <a:t>mempengaruhi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terjadinya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proses </a:t>
            </a:r>
            <a:r>
              <a:rPr lang="en-US" b="1" dirty="0" err="1">
                <a:solidFill>
                  <a:srgbClr val="FFFF00"/>
                </a:solidFill>
              </a:rPr>
              <a:t>kontaminasi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silang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adalah</a:t>
            </a:r>
            <a:r>
              <a:rPr lang="en-US" b="1" dirty="0" smtClean="0">
                <a:solidFill>
                  <a:srgbClr val="FFFF00"/>
                </a:solidFill>
              </a:rPr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Konstruksi</a:t>
            </a:r>
            <a:r>
              <a:rPr lang="en-US" dirty="0"/>
              <a:t>, </a:t>
            </a:r>
            <a:r>
              <a:rPr lang="en-US" dirty="0" err="1"/>
              <a:t>disain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smtClean="0"/>
              <a:t>lay </a:t>
            </a:r>
            <a:r>
              <a:rPr lang="en-US" dirty="0"/>
              <a:t>out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 smtClean="0"/>
              <a:t>pangan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Kebersihan</a:t>
            </a:r>
            <a:r>
              <a:rPr lang="en-US" dirty="0"/>
              <a:t> </a:t>
            </a:r>
            <a:r>
              <a:rPr lang="en-US" dirty="0" err="1" smtClean="0"/>
              <a:t>karyawan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perilaku</a:t>
            </a:r>
            <a:r>
              <a:rPr lang="en-US" dirty="0"/>
              <a:t> </a:t>
            </a:r>
            <a:r>
              <a:rPr lang="en-US" dirty="0" err="1" smtClean="0"/>
              <a:t>karyawan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Pemisahan</a:t>
            </a:r>
            <a:r>
              <a:rPr lang="en-US" dirty="0" smtClean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produk</a:t>
            </a:r>
            <a:r>
              <a:rPr lang="en-US" dirty="0"/>
              <a:t> </a:t>
            </a:r>
            <a:r>
              <a:rPr lang="en-US" dirty="0" err="1" smtClean="0"/>
              <a:t>pangan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/>
              <a:t>sanitasi</a:t>
            </a:r>
            <a:r>
              <a:rPr lang="en-US" dirty="0"/>
              <a:t> </a:t>
            </a:r>
            <a:r>
              <a:rPr lang="en-US" dirty="0" err="1" smtClean="0"/>
              <a:t>ruang</a:t>
            </a:r>
            <a:r>
              <a:rPr lang="en-US" dirty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digunakan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perawatan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pengemas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Cara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 smtClean="0"/>
              <a:t>limbah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4. </a:t>
            </a:r>
            <a:r>
              <a:rPr lang="en-US" b="1" dirty="0" err="1">
                <a:solidFill>
                  <a:srgbClr val="FFFF00"/>
                </a:solidFill>
              </a:rPr>
              <a:t>Pemeliharaan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pencucian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sanitasi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tangan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err="1">
                <a:solidFill>
                  <a:srgbClr val="FFFF00"/>
                </a:solidFill>
              </a:rPr>
              <a:t>Kapan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mencuci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tangan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lengan</a:t>
            </a:r>
            <a:r>
              <a:rPr lang="en-US" b="1" dirty="0">
                <a:solidFill>
                  <a:srgbClr val="FFFF00"/>
                </a:solidFill>
              </a:rPr>
              <a:t>???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menyentuh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yang </a:t>
            </a:r>
            <a:r>
              <a:rPr lang="en-US" dirty="0" err="1"/>
              <a:t>terbuka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toilet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batuk</a:t>
            </a:r>
            <a:r>
              <a:rPr lang="en-US" dirty="0"/>
              <a:t>, </a:t>
            </a:r>
            <a:r>
              <a:rPr lang="en-US" dirty="0" err="1"/>
              <a:t>bersin</a:t>
            </a:r>
            <a:r>
              <a:rPr lang="en-US" dirty="0"/>
              <a:t>,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sapu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tissue, </a:t>
            </a:r>
            <a:r>
              <a:rPr lang="en-US" dirty="0" err="1"/>
              <a:t>merokok</a:t>
            </a:r>
            <a:r>
              <a:rPr lang="en-US" dirty="0"/>
              <a:t>,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minum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kotor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bertukar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/>
          </a:p>
          <a:p>
            <a:pPr marL="285750" indent="-285750">
              <a:buFont typeface="Wingdings" pitchFamily="2" charset="2"/>
              <a:buChar char="ü"/>
            </a:pPr>
            <a:endParaRPr lang="sv-S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175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15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 smtClean="0">
                <a:solidFill>
                  <a:srgbClr val="FFFF00"/>
                </a:solidFill>
              </a:rPr>
              <a:t>Kontaminasi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Pangan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2000" dirty="0" err="1"/>
              <a:t>Kasus</a:t>
            </a:r>
            <a:r>
              <a:rPr lang="en-US" sz="2000" dirty="0"/>
              <a:t> </a:t>
            </a:r>
            <a:r>
              <a:rPr lang="en-US" sz="2000" dirty="0" err="1"/>
              <a:t>keracunan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sering</a:t>
            </a:r>
            <a:r>
              <a:rPr lang="en-US" sz="2000" dirty="0" smtClean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 smtClean="0"/>
              <a:t>salah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 smtClean="0"/>
              <a:t>masyarakat</a:t>
            </a:r>
            <a:r>
              <a:rPr lang="en-US" sz="2000" dirty="0" smtClean="0"/>
              <a:t> </a:t>
            </a:r>
            <a:r>
              <a:rPr lang="en-US" sz="2000" dirty="0" err="1" smtClean="0"/>
              <a:t>belum</a:t>
            </a:r>
            <a:r>
              <a:rPr lang="en-US" sz="2000" dirty="0" smtClean="0"/>
              <a:t> </a:t>
            </a:r>
            <a:r>
              <a:rPr lang="en-US" sz="2000" dirty="0" err="1"/>
              <a:t>sepenuhnya</a:t>
            </a:r>
            <a:r>
              <a:rPr lang="en-US" sz="2000" dirty="0"/>
              <a:t> </a:t>
            </a:r>
            <a:r>
              <a:rPr lang="en-US" sz="2000" dirty="0" err="1" smtClean="0"/>
              <a:t>mengetahui</a:t>
            </a:r>
            <a:r>
              <a:rPr lang="en-US" sz="2000" dirty="0" smtClean="0"/>
              <a:t> </a:t>
            </a:r>
            <a:r>
              <a:rPr lang="en-US" sz="2000" dirty="0" err="1" smtClean="0"/>
              <a:t>sanitasi</a:t>
            </a:r>
            <a:r>
              <a:rPr lang="en-US" sz="2000" dirty="0" smtClean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 smtClean="0"/>
              <a:t>pengolahan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aman</a:t>
            </a:r>
            <a:r>
              <a:rPr lang="en-US" sz="2000" dirty="0" smtClean="0"/>
              <a:t>.</a:t>
            </a:r>
            <a:r>
              <a:rPr lang="en-US" sz="2000" dirty="0"/>
              <a:t> </a:t>
            </a:r>
            <a:r>
              <a:rPr lang="en-US" sz="2000" dirty="0" err="1"/>
              <a:t>kasus</a:t>
            </a:r>
            <a:r>
              <a:rPr lang="en-US" sz="2000" dirty="0"/>
              <a:t>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 smtClean="0"/>
              <a:t>disebabkan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/>
              <a:t>kontaminasi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mikroorganisme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 err="1" smtClean="0"/>
              <a:t>Mikroorganisme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 smtClean="0"/>
              <a:t>menimbulkan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kasus</a:t>
            </a:r>
            <a:r>
              <a:rPr lang="en-US" sz="2000" dirty="0"/>
              <a:t>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.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disebabkan</a:t>
            </a:r>
            <a:r>
              <a:rPr lang="en-US" sz="2000" dirty="0" smtClean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 smtClean="0"/>
              <a:t>mikroorganisme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/>
              <a:t>digolongkan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>
                <a:solidFill>
                  <a:srgbClr val="FFFF00"/>
                </a:solidFill>
              </a:rPr>
              <a:t>intoksikasi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dan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</a:rPr>
              <a:t>infeksi</a:t>
            </a:r>
            <a:r>
              <a:rPr lang="en-US" sz="20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+mj-lt"/>
              <a:buAutoNum type="alphaLcPeriod"/>
            </a:pPr>
            <a:r>
              <a:rPr lang="en-US" sz="2000" b="1" dirty="0" err="1" smtClean="0">
                <a:solidFill>
                  <a:srgbClr val="FFFF00"/>
                </a:solidFill>
              </a:rPr>
              <a:t>Intoksikasi</a:t>
            </a:r>
            <a:r>
              <a:rPr lang="en-US" sz="2000" dirty="0" smtClean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 </a:t>
            </a:r>
            <a:r>
              <a:rPr lang="en-US" sz="2000" dirty="0" err="1" smtClean="0"/>
              <a:t>makanan</a:t>
            </a:r>
            <a:r>
              <a:rPr lang="en-US" sz="2000" dirty="0" smtClean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</a:t>
            </a:r>
            <a:r>
              <a:rPr lang="en-US" sz="2000" dirty="0" err="1"/>
              <a:t>toksin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diproduksi</a:t>
            </a:r>
            <a:r>
              <a:rPr lang="en-US" sz="2000" dirty="0" smtClean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 smtClean="0"/>
              <a:t>mikroorganisme</a:t>
            </a:r>
            <a:r>
              <a:rPr lang="en-US" sz="2000" dirty="0" smtClean="0"/>
              <a:t>. </a:t>
            </a:r>
            <a:r>
              <a:rPr lang="en-US" sz="2000" dirty="0" err="1" smtClean="0"/>
              <a:t>Mikroorganisme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menimbulkan</a:t>
            </a:r>
            <a:r>
              <a:rPr lang="en-US" sz="2000" dirty="0" smtClean="0"/>
              <a:t> </a:t>
            </a:r>
            <a:r>
              <a:rPr lang="en-US" sz="2000" dirty="0" err="1"/>
              <a:t>jenis</a:t>
            </a:r>
            <a:r>
              <a:rPr lang="en-US" sz="2000" dirty="0"/>
              <a:t> </a:t>
            </a:r>
            <a:r>
              <a:rPr lang="en-US" sz="2000" dirty="0" err="1" smtClean="0"/>
              <a:t>keracunan</a:t>
            </a:r>
            <a:r>
              <a:rPr lang="en-US" sz="2000" dirty="0" smtClean="0"/>
              <a:t> </a:t>
            </a:r>
            <a:r>
              <a:rPr lang="fi-FI" sz="2000" dirty="0" smtClean="0"/>
              <a:t>makanan </a:t>
            </a:r>
            <a:r>
              <a:rPr lang="fi-FI" sz="2000" dirty="0"/>
              <a:t>seperti ini antara </a:t>
            </a:r>
            <a:r>
              <a:rPr lang="fi-FI" sz="2000" dirty="0" smtClean="0"/>
              <a:t>lain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i="1" dirty="0">
                <a:solidFill>
                  <a:srgbClr val="00B0F0"/>
                </a:solidFill>
              </a:rPr>
              <a:t>Staphylococcus </a:t>
            </a:r>
            <a:r>
              <a:rPr lang="en-US" sz="2000" i="1" dirty="0" err="1" smtClean="0">
                <a:solidFill>
                  <a:srgbClr val="00B0F0"/>
                </a:solidFill>
              </a:rPr>
              <a:t>aureus</a:t>
            </a:r>
            <a:r>
              <a:rPr lang="en-US" sz="2000" dirty="0" smtClean="0">
                <a:solidFill>
                  <a:srgbClr val="00B0F0"/>
                </a:solidFill>
              </a:rPr>
              <a:t>, </a:t>
            </a:r>
            <a:r>
              <a:rPr lang="en-US" sz="2000" i="1" dirty="0" smtClean="0">
                <a:solidFill>
                  <a:srgbClr val="00B0F0"/>
                </a:solidFill>
              </a:rPr>
              <a:t>Clostridium </a:t>
            </a:r>
            <a:r>
              <a:rPr lang="en-US" sz="2000" i="1" dirty="0" err="1">
                <a:solidFill>
                  <a:srgbClr val="00B0F0"/>
                </a:solidFill>
              </a:rPr>
              <a:t>botulinum</a:t>
            </a:r>
            <a:r>
              <a:rPr lang="en-US" sz="2000" dirty="0">
                <a:solidFill>
                  <a:srgbClr val="00B0F0"/>
                </a:solidFill>
              </a:rPr>
              <a:t>, </a:t>
            </a:r>
            <a:r>
              <a:rPr lang="en-US" sz="2000" i="1" dirty="0" smtClean="0">
                <a:solidFill>
                  <a:srgbClr val="00B0F0"/>
                </a:solidFill>
              </a:rPr>
              <a:t>C. </a:t>
            </a:r>
            <a:r>
              <a:rPr lang="en-US" sz="2000" i="1" dirty="0" err="1" smtClean="0">
                <a:solidFill>
                  <a:srgbClr val="00B0F0"/>
                </a:solidFill>
              </a:rPr>
              <a:t>Perfringens</a:t>
            </a:r>
            <a:r>
              <a:rPr lang="en-US" sz="2000" dirty="0">
                <a:solidFill>
                  <a:srgbClr val="00B0F0"/>
                </a:solidFill>
              </a:rPr>
              <a:t>, </a:t>
            </a:r>
            <a:r>
              <a:rPr lang="en-US" sz="2000" i="1" dirty="0">
                <a:solidFill>
                  <a:srgbClr val="00B0F0"/>
                </a:solidFill>
              </a:rPr>
              <a:t>Bacillus cereus</a:t>
            </a:r>
            <a:r>
              <a:rPr lang="en-US" sz="2000" dirty="0">
                <a:solidFill>
                  <a:srgbClr val="00B0F0"/>
                </a:solidFill>
              </a:rPr>
              <a:t>, </a:t>
            </a:r>
            <a:r>
              <a:rPr lang="en-US" sz="2000" dirty="0" err="1" smtClean="0">
                <a:solidFill>
                  <a:srgbClr val="00B0F0"/>
                </a:solidFill>
              </a:rPr>
              <a:t>dan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i="1" dirty="0" smtClean="0">
                <a:solidFill>
                  <a:srgbClr val="00B0F0"/>
                </a:solidFill>
              </a:rPr>
              <a:t>Vibrio </a:t>
            </a:r>
            <a:r>
              <a:rPr lang="en-US" sz="2000" i="1" dirty="0" err="1" smtClean="0">
                <a:solidFill>
                  <a:srgbClr val="00B0F0"/>
                </a:solidFill>
              </a:rPr>
              <a:t>parahaemolyticus</a:t>
            </a:r>
            <a:r>
              <a:rPr lang="en-US" sz="2000" dirty="0" smtClean="0">
                <a:solidFill>
                  <a:srgbClr val="FFFF00"/>
                </a:solidFill>
              </a:rPr>
              <a:t>.</a:t>
            </a:r>
          </a:p>
          <a:p>
            <a:pPr marL="342900" indent="-342900" algn="just">
              <a:buFont typeface="+mj-lt"/>
              <a:buAutoNum type="alphaLcPeriod"/>
            </a:pPr>
            <a:endParaRPr lang="en-US" sz="2000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lphaLcPeriod"/>
            </a:pPr>
            <a:r>
              <a:rPr lang="en-US" sz="2000" b="1" dirty="0" err="1" smtClean="0">
                <a:solidFill>
                  <a:srgbClr val="FFFF00"/>
                </a:solidFill>
              </a:rPr>
              <a:t>Infeksi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pl-PL" sz="2000" dirty="0" smtClean="0"/>
              <a:t>masuknya </a:t>
            </a:r>
            <a:r>
              <a:rPr lang="pl-PL" sz="2000" dirty="0"/>
              <a:t>mikroba ke dalam </a:t>
            </a:r>
            <a:r>
              <a:rPr lang="pl-PL" sz="2000" dirty="0" smtClean="0"/>
              <a:t>alat</a:t>
            </a:r>
            <a:r>
              <a:rPr lang="en-US" sz="2000" dirty="0" smtClean="0"/>
              <a:t> </a:t>
            </a:r>
            <a:r>
              <a:rPr lang="en-US" sz="2000" dirty="0" err="1" smtClean="0"/>
              <a:t>pencernaan</a:t>
            </a:r>
            <a:r>
              <a:rPr lang="en-US" sz="2000" dirty="0" smtClean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. </a:t>
            </a:r>
            <a:r>
              <a:rPr lang="en-US" sz="2000" dirty="0" err="1" smtClean="0"/>
              <a:t>Disini</a:t>
            </a:r>
            <a:r>
              <a:rPr lang="en-US" sz="2000" dirty="0" smtClean="0"/>
              <a:t> </a:t>
            </a:r>
            <a:r>
              <a:rPr lang="en-US" sz="2000" dirty="0" err="1" smtClean="0"/>
              <a:t>mikroba</a:t>
            </a:r>
            <a:r>
              <a:rPr lang="en-US" sz="2000" dirty="0" smtClean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 smtClean="0"/>
              <a:t>tumbuh</a:t>
            </a:r>
            <a:r>
              <a:rPr lang="en-US" sz="2000" dirty="0" smtClean="0"/>
              <a:t>, </a:t>
            </a:r>
            <a:r>
              <a:rPr lang="en-US" sz="2000" dirty="0" err="1" smtClean="0"/>
              <a:t>berkembang</a:t>
            </a:r>
            <a:r>
              <a:rPr lang="en-US" sz="2000" dirty="0" smtClean="0"/>
              <a:t> </a:t>
            </a:r>
            <a:r>
              <a:rPr lang="en-US" sz="2000" dirty="0" err="1"/>
              <a:t>biak</a:t>
            </a:r>
            <a:r>
              <a:rPr lang="en-US" sz="2000" dirty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menimbulkan</a:t>
            </a:r>
            <a:r>
              <a:rPr lang="en-US" sz="2000" dirty="0" smtClean="0"/>
              <a:t> </a:t>
            </a:r>
            <a:r>
              <a:rPr lang="en-US" sz="2000" dirty="0" err="1" smtClean="0"/>
              <a:t>penyakit</a:t>
            </a:r>
            <a:r>
              <a:rPr lang="en-US" sz="2000" dirty="0" smtClean="0"/>
              <a:t>. </a:t>
            </a:r>
          </a:p>
          <a:p>
            <a:pPr marL="342900" indent="-342900" algn="just">
              <a:buFont typeface="+mj-lt"/>
              <a:buAutoNum type="alphaL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8827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Umumnya</a:t>
            </a:r>
            <a:r>
              <a:rPr lang="en-US" dirty="0"/>
              <a:t>, </a:t>
            </a:r>
            <a:r>
              <a:rPr lang="en-US" dirty="0" err="1"/>
              <a:t>mikroba</a:t>
            </a:r>
            <a:r>
              <a:rPr lang="en-US" dirty="0"/>
              <a:t> yang </a:t>
            </a:r>
            <a:r>
              <a:rPr lang="en-US" dirty="0" err="1"/>
              <a:t>tumbuh</a:t>
            </a:r>
            <a:r>
              <a:rPr lang="en-US" dirty="0"/>
              <a:t> </a:t>
            </a:r>
            <a:r>
              <a:rPr lang="fi-FI" dirty="0"/>
              <a:t>pada makanan ini dibawa oleh </a:t>
            </a:r>
            <a:r>
              <a:rPr lang="en-US" dirty="0"/>
              <a:t>medium </a:t>
            </a:r>
            <a:r>
              <a:rPr lang="en-US" dirty="0" err="1"/>
              <a:t>pembawa</a:t>
            </a:r>
            <a:r>
              <a:rPr lang="en-US" dirty="0"/>
              <a:t> yang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langung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. Medium </a:t>
            </a:r>
            <a:r>
              <a:rPr lang="en-US" dirty="0" err="1"/>
              <a:t>pembawa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di </a:t>
            </a:r>
            <a:r>
              <a:rPr lang="en-US" dirty="0" err="1"/>
              <a:t>antaranya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manusia</a:t>
            </a:r>
            <a:r>
              <a:rPr lang="en-US" dirty="0"/>
              <a:t>/</a:t>
            </a:r>
            <a:r>
              <a:rPr lang="en-US" dirty="0" err="1"/>
              <a:t>pekerja</a:t>
            </a:r>
            <a:r>
              <a:rPr lang="en-US" dirty="0"/>
              <a:t>, 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Hewan</a:t>
            </a:r>
            <a:endParaRPr lang="en-US" dirty="0"/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Debu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kotoran</a:t>
            </a:r>
            <a:endParaRPr lang="en-US" dirty="0"/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air</a:t>
            </a:r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endParaRPr lang="en-US" dirty="0"/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Limbah</a:t>
            </a:r>
            <a:r>
              <a:rPr lang="en-US" dirty="0"/>
              <a:t>/ </a:t>
            </a:r>
            <a:r>
              <a:rPr lang="en-US" dirty="0" err="1"/>
              <a:t>sampah</a:t>
            </a:r>
            <a:endParaRPr lang="en-US" dirty="0"/>
          </a:p>
          <a:p>
            <a:pPr marL="457200" indent="-457200" algn="just">
              <a:buFont typeface="+mj-lt"/>
              <a:buAutoNum type="alphaLcPeriod"/>
            </a:pP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pangan</a:t>
            </a:r>
            <a:endParaRPr lang="en-US" dirty="0"/>
          </a:p>
          <a:p>
            <a:pPr marL="457200" indent="-457200" algn="just">
              <a:buFont typeface="+mj-lt"/>
              <a:buAutoNum type="alphaLcPeriod"/>
            </a:pPr>
            <a:endParaRPr lang="en-US" dirty="0">
              <a:solidFill>
                <a:srgbClr val="00B0F0"/>
              </a:solidFill>
            </a:endParaRPr>
          </a:p>
          <a:p>
            <a:pPr algn="just"/>
            <a:r>
              <a:rPr lang="en-US" b="1" dirty="0" err="1">
                <a:solidFill>
                  <a:srgbClr val="FFFF00"/>
                </a:solidFill>
              </a:rPr>
              <a:t>Pekerja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atau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Manusia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err="1"/>
              <a:t>Pekerja</a:t>
            </a:r>
            <a:r>
              <a:rPr lang="en-US" dirty="0"/>
              <a:t> yang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kontaminasi</a:t>
            </a:r>
            <a:r>
              <a:rPr lang="en-US" dirty="0"/>
              <a:t> yang </a:t>
            </a:r>
            <a:r>
              <a:rPr lang="en-US" dirty="0" err="1"/>
              <a:t>penting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</a:t>
            </a:r>
            <a:r>
              <a:rPr lang="en-US" dirty="0" err="1"/>
              <a:t>mikroba</a:t>
            </a:r>
            <a:r>
              <a:rPr lang="en-US" dirty="0"/>
              <a:t> </a:t>
            </a:r>
            <a:r>
              <a:rPr lang="en-US" dirty="0" err="1"/>
              <a:t>patogen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yang </a:t>
            </a:r>
            <a:r>
              <a:rPr lang="en-US" dirty="0" err="1"/>
              <a:t>ditularkan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makanan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13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45494"/>
            <a:ext cx="8839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 smtClean="0"/>
              <a:t>menjadi</a:t>
            </a:r>
            <a:r>
              <a:rPr lang="en-US" dirty="0"/>
              <a:t> </a:t>
            </a:r>
            <a:r>
              <a:rPr lang="en-US" dirty="0" err="1" smtClean="0"/>
              <a:t>pembawa</a:t>
            </a:r>
            <a:r>
              <a:rPr lang="en-US" dirty="0" smtClean="0"/>
              <a:t> </a:t>
            </a:r>
            <a:r>
              <a:rPr lang="en-US" dirty="0" err="1" smtClean="0"/>
              <a:t>mikroba-mikroba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/>
              <a:t> </a:t>
            </a:r>
            <a:r>
              <a:rPr lang="en-US" dirty="0" err="1" smtClean="0"/>
              <a:t>kebiasaan</a:t>
            </a:r>
            <a:r>
              <a:rPr lang="en-US" dirty="0" smtClean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menjaga</a:t>
            </a:r>
            <a:r>
              <a:rPr lang="en-US" dirty="0"/>
              <a:t> </a:t>
            </a:r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b="1" dirty="0" err="1" smtClean="0">
                <a:solidFill>
                  <a:srgbClr val="00B0F0"/>
                </a:solidFill>
              </a:rPr>
              <a:t>Contoh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sv-SE" b="1" dirty="0" smtClean="0">
                <a:solidFill>
                  <a:srgbClr val="00B0F0"/>
                </a:solidFill>
              </a:rPr>
              <a:t>kongkrit </a:t>
            </a:r>
            <a:r>
              <a:rPr lang="sv-SE" b="1" dirty="0">
                <a:solidFill>
                  <a:srgbClr val="00B0F0"/>
                </a:solidFill>
              </a:rPr>
              <a:t>yang sering terjadi </a:t>
            </a:r>
            <a:r>
              <a:rPr lang="sv-SE" b="1" dirty="0" smtClean="0">
                <a:solidFill>
                  <a:srgbClr val="00B0F0"/>
                </a:solidFill>
              </a:rPr>
              <a:t>adalah sebagai berikut:</a:t>
            </a:r>
            <a:endParaRPr lang="sv-SE" b="1" dirty="0">
              <a:solidFill>
                <a:srgbClr val="00B0F0"/>
              </a:solidFill>
            </a:endParaRPr>
          </a:p>
          <a:p>
            <a:r>
              <a:rPr lang="en-US" dirty="0" smtClean="0"/>
              <a:t>		</a:t>
            </a:r>
          </a:p>
          <a:p>
            <a:r>
              <a:rPr lang="en-US" dirty="0" smtClean="0"/>
              <a:t>1.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/>
              <a:t>pekerja</a:t>
            </a:r>
            <a:r>
              <a:rPr lang="en-US" dirty="0"/>
              <a:t> yang </a:t>
            </a:r>
            <a:r>
              <a:rPr lang="en-US" dirty="0" err="1" smtClean="0"/>
              <a:t>mengunjungi</a:t>
            </a:r>
            <a:r>
              <a:rPr lang="en-US" dirty="0"/>
              <a:t> </a:t>
            </a:r>
            <a:r>
              <a:rPr lang="en-US" dirty="0" err="1" smtClean="0"/>
              <a:t>kamar</a:t>
            </a:r>
            <a:r>
              <a:rPr lang="en-US" dirty="0" smtClean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buang</a:t>
            </a:r>
            <a:r>
              <a:rPr lang="en-US" dirty="0"/>
              <a:t> air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mencuci</a:t>
            </a:r>
            <a:r>
              <a:rPr lang="en-US" dirty="0" smtClean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 smtClean="0"/>
              <a:t>bersih</a:t>
            </a:r>
            <a:r>
              <a:rPr lang="en-US" dirty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makanan</a:t>
            </a:r>
            <a:endParaRPr lang="en-US" dirty="0"/>
          </a:p>
          <a:p>
            <a:pPr algn="r"/>
            <a:r>
              <a:rPr lang="en-US" dirty="0" smtClean="0"/>
              <a:t>	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		2. </a:t>
            </a:r>
            <a:r>
              <a:rPr lang="en-US" dirty="0" err="1" smtClean="0"/>
              <a:t>Kebiasaan</a:t>
            </a:r>
            <a:r>
              <a:rPr lang="en-US" dirty="0" smtClean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 smtClean="0"/>
              <a:t>pekerja</a:t>
            </a:r>
            <a:r>
              <a:rPr lang="en-US" dirty="0"/>
              <a:t> </a:t>
            </a:r>
            <a:r>
              <a:rPr lang="en-US" dirty="0" smtClean="0"/>
              <a:t>				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/>
              <a:t> </a:t>
            </a:r>
            <a:r>
              <a:rPr lang="en-US" dirty="0" smtClean="0"/>
              <a:t>       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disadari</a:t>
            </a:r>
            <a:r>
              <a:rPr lang="en-US" dirty="0"/>
              <a:t> </a:t>
            </a:r>
            <a:r>
              <a:rPr lang="en-US" dirty="0" err="1" smtClean="0"/>
              <a:t>selalu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    </a:t>
            </a:r>
            <a:r>
              <a:rPr lang="en-US" dirty="0" err="1" smtClean="0"/>
              <a:t>menggaruk</a:t>
            </a:r>
            <a:r>
              <a:rPr lang="en-US" dirty="0" smtClean="0"/>
              <a:t>  </a:t>
            </a:r>
            <a:r>
              <a:rPr lang="en-US" dirty="0" err="1" smtClean="0"/>
              <a:t>kulit</a:t>
            </a:r>
            <a:r>
              <a:rPr lang="en-US" dirty="0" smtClean="0"/>
              <a:t>				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		4. </a:t>
            </a:r>
            <a:r>
              <a:rPr lang="en-US" dirty="0" err="1" smtClean="0"/>
              <a:t>Menggosok</a:t>
            </a:r>
            <a:r>
              <a:rPr lang="en-US" dirty="0" smtClean="0"/>
              <a:t> </a:t>
            </a:r>
            <a:r>
              <a:rPr lang="en-US" dirty="0" err="1" smtClean="0"/>
              <a:t>hidung</a:t>
            </a:r>
            <a:r>
              <a:rPr lang="en-US" dirty="0" smtClean="0"/>
              <a:t> 				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124" name="Picture 4" descr="C:\Documents and Settings\CQ40\My Documents\menggaru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1"/>
            <a:ext cx="1371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Documents and Settings\CQ40\My Documents\meludah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790826"/>
            <a:ext cx="15621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Documents and Settings\CQ40\My Documents\ngupil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745" y="4465749"/>
            <a:ext cx="1337256" cy="170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Documents and Settings\CQ40\My Documents\rambut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65748"/>
            <a:ext cx="1576052" cy="163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7600" y="323864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</a:t>
            </a:r>
            <a:r>
              <a:rPr lang="en-US" dirty="0" err="1" smtClean="0"/>
              <a:t>Meludah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1400" y="491129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dirty="0" err="1" smtClean="0"/>
              <a:t>Merapikan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rambut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78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195887"/>
            <a:ext cx="11620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Documents and Settings\CQ40\My Documents\My Pictures\animasi\lumba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791200"/>
            <a:ext cx="9525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32258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0" y="107846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Ngerumpi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endParaRPr lang="en-US" dirty="0" smtClean="0"/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endParaRPr lang="en-US" b="1" dirty="0">
              <a:solidFill>
                <a:srgbClr val="00B0F0"/>
              </a:solidFill>
            </a:endParaRPr>
          </a:p>
          <a:p>
            <a:endParaRPr lang="en-US" b="1" dirty="0" smtClean="0">
              <a:solidFill>
                <a:srgbClr val="00B0F0"/>
              </a:solidFill>
            </a:endParaRPr>
          </a:p>
          <a:p>
            <a:r>
              <a:rPr lang="en-US" dirty="0" err="1" smtClean="0"/>
              <a:t>Merokok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Memungut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yang </a:t>
            </a:r>
            <a:r>
              <a:rPr lang="en-US" dirty="0" err="1" smtClean="0"/>
              <a:t>jatuh</a:t>
            </a:r>
            <a:r>
              <a:rPr lang="en-US" dirty="0" smtClean="0"/>
              <a:t> </a:t>
            </a:r>
            <a:r>
              <a:rPr lang="en-US" dirty="0" err="1" smtClean="0"/>
              <a:t>kelantai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mencucinya</a:t>
            </a:r>
            <a:endParaRPr lang="sv-S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43200"/>
            <a:ext cx="3225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746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9916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6. </a:t>
            </a:r>
            <a:r>
              <a:rPr lang="en-US" dirty="0" err="1" smtClean="0"/>
              <a:t>Menyentuh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meraba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da-DK" dirty="0"/>
              <a:t>dan hal-hal lain yang serupa </a:t>
            </a:r>
            <a:r>
              <a:rPr lang="sv-SE" dirty="0"/>
              <a:t>merupakan andil </a:t>
            </a:r>
            <a:endParaRPr lang="sv-SE" dirty="0" smtClean="0"/>
          </a:p>
          <a:p>
            <a:r>
              <a:rPr lang="sv-SE" dirty="0"/>
              <a:t> </a:t>
            </a:r>
            <a:r>
              <a:rPr lang="sv-SE" dirty="0" smtClean="0"/>
              <a:t>   yang </a:t>
            </a:r>
            <a:r>
              <a:rPr lang="sv-SE" dirty="0"/>
              <a:t>besar dalam </a:t>
            </a:r>
            <a:r>
              <a:rPr lang="en-US" dirty="0" err="1"/>
              <a:t>perpindahan</a:t>
            </a:r>
            <a:r>
              <a:rPr lang="en-US" dirty="0"/>
              <a:t> </a:t>
            </a:r>
            <a:r>
              <a:rPr lang="en-US" dirty="0" err="1"/>
              <a:t>kontaminan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/>
              <a:t>bahaya</a:t>
            </a:r>
            <a:r>
              <a:rPr lang="en-US" dirty="0"/>
              <a:t> </a:t>
            </a:r>
            <a:r>
              <a:rPr lang="en-US" dirty="0" err="1"/>
              <a:t>biologis</a:t>
            </a:r>
            <a:r>
              <a:rPr lang="en-US" dirty="0"/>
              <a:t>,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bahaya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. </a:t>
            </a:r>
            <a:r>
              <a:rPr lang="en-US" dirty="0" err="1" smtClean="0"/>
              <a:t>Misalnya</a:t>
            </a:r>
            <a:r>
              <a:rPr lang="en-US" dirty="0" smtClean="0"/>
              <a:t>,</a:t>
            </a:r>
          </a:p>
          <a:p>
            <a:r>
              <a:rPr lang="en-US" dirty="0"/>
              <a:t>	</a:t>
            </a:r>
            <a:r>
              <a:rPr lang="en-US" dirty="0" smtClean="0"/>
              <a:t>		</a:t>
            </a:r>
          </a:p>
          <a:p>
            <a:endParaRPr lang="en-US" dirty="0"/>
          </a:p>
          <a:p>
            <a:r>
              <a:rPr lang="en-US" dirty="0" smtClean="0"/>
              <a:t>		           </a:t>
            </a:r>
            <a:r>
              <a:rPr lang="en-US" dirty="0" err="1" smtClean="0"/>
              <a:t>Rambut</a:t>
            </a:r>
            <a:r>
              <a:rPr lang="en-US" dirty="0" smtClean="0"/>
              <a:t> 				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			</a:t>
            </a:r>
            <a:r>
              <a:rPr lang="en-US" dirty="0" err="1" smtClean="0"/>
              <a:t>Perhiasan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cincin</a:t>
            </a:r>
            <a:r>
              <a:rPr lang="en-US" dirty="0"/>
              <a:t>) </a:t>
            </a:r>
            <a:r>
              <a:rPr lang="sv-SE" dirty="0"/>
              <a:t>pekerja yang tidak disadari jatuh </a:t>
            </a:r>
            <a:endParaRPr lang="sv-SE" dirty="0" smtClean="0"/>
          </a:p>
          <a:p>
            <a:r>
              <a:rPr lang="sv-SE" dirty="0" smtClean="0"/>
              <a:t>			ke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makanan</a:t>
            </a:r>
            <a:endParaRPr lang="en-US" dirty="0"/>
          </a:p>
          <a:p>
            <a:endParaRPr lang="en-US" b="1" dirty="0">
              <a:solidFill>
                <a:srgbClr val="FFFF00"/>
              </a:solidFill>
            </a:endParaRPr>
          </a:p>
          <a:p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Hewan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/>
              <a:t>kontaminasi</a:t>
            </a:r>
            <a:r>
              <a:rPr lang="en-US" dirty="0"/>
              <a:t> yang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hewan.Hewan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medium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penyebaran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.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debu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</a:t>
            </a:r>
            <a:r>
              <a:rPr lang="nl-NL" dirty="0" smtClean="0"/>
              <a:t>dan </a:t>
            </a:r>
            <a:r>
              <a:rPr lang="nl-NL" dirty="0"/>
              <a:t>mikroba s</a:t>
            </a:r>
            <a:r>
              <a:rPr lang="en-US" dirty="0" err="1"/>
              <a:t>eperti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kucing</a:t>
            </a:r>
            <a:r>
              <a:rPr lang="en-US" dirty="0"/>
              <a:t>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hewan</a:t>
            </a:r>
            <a:r>
              <a:rPr lang="en-US" dirty="0" smtClean="0"/>
              <a:t> </a:t>
            </a:r>
            <a:r>
              <a:rPr lang="sv-SE" dirty="0"/>
              <a:t>tersebut diizinkan berada di dekat </a:t>
            </a:r>
            <a:r>
              <a:rPr lang="en-US" dirty="0" err="1"/>
              <a:t>makanan</a:t>
            </a:r>
            <a:r>
              <a:rPr lang="en-US" dirty="0"/>
              <a:t>,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terkontaminasi</a:t>
            </a:r>
            <a:r>
              <a:rPr lang="en-US" dirty="0"/>
              <a:t>.</a:t>
            </a:r>
          </a:p>
          <a:p>
            <a:r>
              <a:rPr lang="en-US" dirty="0"/>
              <a:t>				</a:t>
            </a:r>
          </a:p>
        </p:txBody>
      </p:sp>
      <p:pic>
        <p:nvPicPr>
          <p:cNvPr id="6146" name="Picture 2" descr="C:\Documents and Settings\CQ40\My Documents\cincin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35" y="3200400"/>
            <a:ext cx="228756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CQ40\My Documents\My Pictures\animasi\rambut 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175" y="1378039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93064"/>
            <a:ext cx="1676400" cy="216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48400" y="1981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Jenggot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77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44" y="152400"/>
            <a:ext cx="895725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Contoh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sumber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cemaran</a:t>
            </a:r>
            <a:r>
              <a:rPr lang="en-US" b="1" dirty="0" smtClean="0">
                <a:solidFill>
                  <a:srgbClr val="FFFF00"/>
                </a:solidFill>
              </a:rPr>
              <a:t> yang </a:t>
            </a:r>
            <a:r>
              <a:rPr lang="en-US" b="1" dirty="0" err="1" smtClean="0">
                <a:solidFill>
                  <a:srgbClr val="FFFF00"/>
                </a:solidFill>
              </a:rPr>
              <a:t>berasal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dari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hewan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lphaLcPeriod"/>
            </a:pPr>
            <a:r>
              <a:rPr lang="en-US" b="1" dirty="0" err="1" smtClean="0">
                <a:solidFill>
                  <a:srgbClr val="FFFF00"/>
                </a:solidFill>
              </a:rPr>
              <a:t>Hewan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Ternak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hewan</a:t>
            </a:r>
            <a:r>
              <a:rPr lang="en-US" dirty="0" smtClean="0"/>
              <a:t> </a:t>
            </a:r>
            <a:r>
              <a:rPr lang="en-US" dirty="0" err="1" smtClean="0"/>
              <a:t>ternak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kambing</a:t>
            </a:r>
            <a:r>
              <a:rPr lang="en-US" dirty="0" smtClean="0"/>
              <a:t>, </a:t>
            </a:r>
            <a:r>
              <a:rPr lang="en-US" dirty="0" err="1" smtClean="0"/>
              <a:t>sapi</a:t>
            </a:r>
            <a:r>
              <a:rPr lang="en-US" dirty="0" smtClean="0"/>
              <a:t>, </a:t>
            </a:r>
            <a:r>
              <a:rPr lang="en-US" dirty="0" err="1" smtClean="0"/>
              <a:t>kerbau,kuda</a:t>
            </a:r>
            <a:r>
              <a:rPr lang="en-US" dirty="0" smtClean="0"/>
              <a:t> </a:t>
            </a:r>
          </a:p>
          <a:p>
            <a:pPr algn="just"/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B0F0"/>
                </a:solidFill>
              </a:rPr>
              <a:t>Staphylococcus </a:t>
            </a:r>
            <a:r>
              <a:rPr lang="en-US" i="1" dirty="0" err="1" smtClean="0">
                <a:solidFill>
                  <a:srgbClr val="00B0F0"/>
                </a:solidFill>
              </a:rPr>
              <a:t>aureus</a:t>
            </a:r>
            <a:r>
              <a:rPr lang="en-US" i="1" dirty="0">
                <a:solidFill>
                  <a:srgbClr val="00B0F0"/>
                </a:solidFill>
              </a:rPr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</a:p>
          <a:p>
            <a:pPr algn="just"/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penghuni</a:t>
            </a:r>
            <a:r>
              <a:rPr lang="en-US" dirty="0"/>
              <a:t> </a:t>
            </a:r>
            <a:r>
              <a:rPr lang="en-US" dirty="0" err="1" smtClean="0"/>
              <a:t>dari</a:t>
            </a:r>
            <a:r>
              <a:rPr lang="en-US" dirty="0"/>
              <a:t> </a:t>
            </a:r>
            <a:r>
              <a:rPr lang="en-US" dirty="0" err="1" smtClean="0"/>
              <a:t>hidung</a:t>
            </a:r>
            <a:r>
              <a:rPr lang="en-US" dirty="0"/>
              <a:t>, </a:t>
            </a:r>
            <a:r>
              <a:rPr lang="en-US" dirty="0" err="1"/>
              <a:t>mulut</a:t>
            </a:r>
            <a:r>
              <a:rPr lang="en-US" dirty="0"/>
              <a:t>, </a:t>
            </a:r>
            <a:r>
              <a:rPr lang="en-US" dirty="0" err="1" smtClean="0"/>
              <a:t>tenggorokan</a:t>
            </a:r>
            <a:r>
              <a:rPr lang="en-US" dirty="0"/>
              <a:t>, </a:t>
            </a:r>
            <a:endParaRPr lang="en-US" dirty="0" smtClean="0"/>
          </a:p>
          <a:p>
            <a:pPr algn="just"/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nn-NO" dirty="0" smtClean="0"/>
              <a:t>kulit </a:t>
            </a:r>
            <a:r>
              <a:rPr lang="nn-NO" dirty="0"/>
              <a:t>dari hewan ternak.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B0F0"/>
                </a:solidFill>
              </a:rPr>
              <a:t>Clostridium </a:t>
            </a:r>
            <a:r>
              <a:rPr lang="en-US" i="1" dirty="0" err="1" smtClean="0">
                <a:solidFill>
                  <a:srgbClr val="00B0F0"/>
                </a:solidFill>
              </a:rPr>
              <a:t>perfringens</a:t>
            </a:r>
            <a:r>
              <a:rPr lang="en-US" dirty="0">
                <a:solidFill>
                  <a:srgbClr val="00B0F0"/>
                </a:solidFill>
              </a:rPr>
              <a:t>, </a:t>
            </a:r>
            <a:endParaRPr lang="en-US" dirty="0" smtClean="0">
              <a:solidFill>
                <a:srgbClr val="00B0F0"/>
              </a:solidFill>
            </a:endParaRPr>
          </a:p>
          <a:p>
            <a:pPr algn="just"/>
            <a:r>
              <a:rPr lang="en-US" i="1" dirty="0" smtClean="0">
                <a:solidFill>
                  <a:srgbClr val="00B0F0"/>
                </a:solidFill>
              </a:rPr>
              <a:t>Salmonella</a:t>
            </a:r>
            <a:r>
              <a:rPr lang="en-US" i="1" dirty="0"/>
              <a:t>,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koliform</a:t>
            </a:r>
            <a:r>
              <a:rPr lang="en-US" dirty="0" smtClean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 smtClean="0"/>
              <a:t>penghuni</a:t>
            </a:r>
            <a:r>
              <a:rPr lang="en-US" dirty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/>
              <a:t>pencernaan</a:t>
            </a:r>
            <a:r>
              <a:rPr lang="en-US" dirty="0"/>
              <a:t> </a:t>
            </a:r>
            <a:r>
              <a:rPr lang="en-US" dirty="0" err="1" smtClean="0"/>
              <a:t>ternak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lphaLcPeriod" startAt="2"/>
            </a:pPr>
            <a:r>
              <a:rPr lang="en-US" b="1" dirty="0" err="1" smtClean="0">
                <a:solidFill>
                  <a:srgbClr val="FFFF00"/>
                </a:solidFill>
              </a:rPr>
              <a:t>Unggas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err="1"/>
              <a:t>Unggas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i="1" dirty="0" smtClean="0"/>
              <a:t>Salmonella </a:t>
            </a:r>
          </a:p>
          <a:p>
            <a:pPr algn="just"/>
            <a:r>
              <a:rPr lang="en-US" dirty="0" err="1" smtClean="0"/>
              <a:t>terbanyak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</a:t>
            </a:r>
            <a:r>
              <a:rPr lang="en-US" dirty="0" err="1" smtClean="0"/>
              <a:t>perut</a:t>
            </a:r>
            <a:r>
              <a:rPr lang="en-US" dirty="0" smtClean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i="1" dirty="0"/>
              <a:t>Salmonella</a:t>
            </a:r>
            <a:r>
              <a:rPr lang="en-US" dirty="0"/>
              <a:t>, </a:t>
            </a:r>
            <a:endParaRPr lang="en-US" dirty="0" smtClean="0"/>
          </a:p>
          <a:p>
            <a:pPr algn="just"/>
            <a:r>
              <a:rPr lang="en-US" dirty="0" err="1" smtClean="0"/>
              <a:t>unggas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 smtClean="0"/>
              <a:t>sumber</a:t>
            </a:r>
            <a:r>
              <a:rPr lang="en-US" dirty="0"/>
              <a:t> </a:t>
            </a:r>
            <a:r>
              <a:rPr lang="en-US" i="1" dirty="0" smtClean="0"/>
              <a:t>Staphylococcus </a:t>
            </a:r>
            <a:r>
              <a:rPr lang="en-US" i="1" dirty="0" err="1"/>
              <a:t>aureus</a:t>
            </a:r>
            <a:r>
              <a:rPr lang="en-US" i="1" dirty="0"/>
              <a:t> </a:t>
            </a:r>
            <a:endParaRPr lang="en-US" i="1" dirty="0" smtClean="0"/>
          </a:p>
          <a:p>
            <a:pPr algn="just"/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kulitnya</a:t>
            </a:r>
            <a:r>
              <a:rPr lang="en-US" dirty="0" smtClean="0"/>
              <a:t> </a:t>
            </a:r>
            <a:r>
              <a:rPr lang="en-US" dirty="0" err="1"/>
              <a:t>terluka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terinfeksi</a:t>
            </a:r>
            <a:r>
              <a:rPr lang="en-US" dirty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Makin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/>
              <a:t>lukanya</a:t>
            </a:r>
            <a:r>
              <a:rPr lang="en-US" dirty="0"/>
              <a:t>, </a:t>
            </a:r>
            <a:r>
              <a:rPr lang="en-US" dirty="0" err="1" smtClean="0"/>
              <a:t>penggandaan</a:t>
            </a:r>
            <a:r>
              <a:rPr lang="en-US" dirty="0"/>
              <a:t> </a:t>
            </a:r>
            <a:r>
              <a:rPr lang="en-US" i="1" dirty="0" smtClean="0"/>
              <a:t>Staphylococcus </a:t>
            </a:r>
            <a:r>
              <a:rPr lang="en-US" i="1" dirty="0" err="1"/>
              <a:t>aureus</a:t>
            </a:r>
            <a:r>
              <a:rPr lang="en-US" i="1" dirty="0"/>
              <a:t> </a:t>
            </a:r>
            <a:endParaRPr lang="en-US" i="1" dirty="0" smtClean="0"/>
          </a:p>
          <a:p>
            <a:pPr algn="just"/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.</a:t>
            </a:r>
          </a:p>
          <a:p>
            <a:pPr algn="just"/>
            <a:endParaRPr lang="en-US" b="1" dirty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lphaLcPeriod" startAt="3"/>
            </a:pPr>
            <a:r>
              <a:rPr lang="en-US" b="1" dirty="0" err="1" smtClean="0">
                <a:solidFill>
                  <a:srgbClr val="FFFF00"/>
                </a:solidFill>
              </a:rPr>
              <a:t>Hewan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Peliharan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     </a:t>
            </a:r>
            <a:r>
              <a:rPr lang="en-US" dirty="0" err="1" smtClean="0"/>
              <a:t>Hewan-hewan</a:t>
            </a:r>
            <a:r>
              <a:rPr lang="en-US" dirty="0" smtClean="0"/>
              <a:t> </a:t>
            </a:r>
            <a:r>
              <a:rPr lang="en-US" dirty="0" err="1" smtClean="0"/>
              <a:t>peliharaan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anjing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kucing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   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i="1" dirty="0" smtClean="0"/>
              <a:t>Salmonella </a:t>
            </a:r>
            <a:r>
              <a:rPr lang="en-US" dirty="0" smtClean="0"/>
              <a:t>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/>
              <a:t>anjing</a:t>
            </a:r>
            <a:r>
              <a:rPr lang="en-US" dirty="0"/>
              <a:t> yang </a:t>
            </a:r>
            <a:r>
              <a:rPr lang="en-US" dirty="0" err="1"/>
              <a:t>terkontaminasi</a:t>
            </a:r>
            <a:r>
              <a:rPr lang="en-US" dirty="0"/>
              <a:t>.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/>
              <a:t>peliharaan</a:t>
            </a:r>
            <a:r>
              <a:rPr lang="en-US" dirty="0"/>
              <a:t> </a:t>
            </a:r>
            <a:r>
              <a:rPr lang="en-US" dirty="0" err="1"/>
              <a:t>sebaiknya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berkeliaran</a:t>
            </a:r>
            <a:r>
              <a:rPr lang="en-US" dirty="0"/>
              <a:t> di areal </a:t>
            </a:r>
            <a:r>
              <a:rPr lang="en-US" dirty="0" err="1"/>
              <a:t>persiapan</a:t>
            </a:r>
            <a:r>
              <a:rPr lang="en-US" dirty="0"/>
              <a:t>, </a:t>
            </a:r>
            <a:r>
              <a:rPr lang="en-US" dirty="0" err="1"/>
              <a:t>pelayanan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. </a:t>
            </a:r>
            <a:r>
              <a:rPr lang="en-US" dirty="0" err="1"/>
              <a:t>Pekerja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hewah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mengganti</a:t>
            </a:r>
            <a:r>
              <a:rPr lang="en-US" dirty="0"/>
              <a:t> </a:t>
            </a:r>
            <a:r>
              <a:rPr lang="en-US" dirty="0" err="1"/>
              <a:t>baju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mencuci</a:t>
            </a:r>
            <a:r>
              <a:rPr lang="en-US" dirty="0"/>
              <a:t> </a:t>
            </a:r>
            <a:r>
              <a:rPr lang="en-US" dirty="0" err="1"/>
              <a:t>tangannya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027" name="Picture 3" descr="C:\Documents and Settings\CQ40\My Documents\eman\gambar lucu\humor-lucu-bante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1" y="228600"/>
            <a:ext cx="2514599" cy="15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animasi\ay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1" y="2294066"/>
            <a:ext cx="2514600" cy="174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087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FFFF00"/>
                </a:solidFill>
              </a:rPr>
              <a:t>d. </a:t>
            </a:r>
            <a:r>
              <a:rPr lang="en-US" b="1" dirty="0" err="1">
                <a:solidFill>
                  <a:srgbClr val="FFFF00"/>
                </a:solidFill>
              </a:rPr>
              <a:t>Binatang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Pengerat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smtClean="0"/>
              <a:t>		</a:t>
            </a:r>
            <a:r>
              <a:rPr lang="en-US" dirty="0" err="1" smtClean="0"/>
              <a:t>Tikus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mengkontaminasi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, </a:t>
            </a:r>
            <a:r>
              <a:rPr lang="en-US" dirty="0" smtClean="0"/>
              <a:t>			</a:t>
            </a:r>
            <a:r>
              <a:rPr lang="en-US" dirty="0" err="1" smtClean="0"/>
              <a:t>penggudangan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persiapan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. </a:t>
            </a:r>
            <a:r>
              <a:rPr lang="en-US" dirty="0" err="1"/>
              <a:t>Tikus</a:t>
            </a:r>
            <a:r>
              <a:rPr lang="en-US" dirty="0"/>
              <a:t> </a:t>
            </a:r>
            <a:r>
              <a:rPr lang="en-US" dirty="0" smtClean="0"/>
              <a:t>			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/>
              <a:t>organisme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fi-FI" dirty="0"/>
              <a:t>pada kulit dan atau dalam alat </a:t>
            </a:r>
            <a:r>
              <a:rPr lang="fi-FI" dirty="0" smtClean="0"/>
              <a:t>		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tikus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tempat-tempat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 err="1"/>
              <a:t>pencernaan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 smtClean="0"/>
              <a:t>terkontaminasi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1166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-152400"/>
            <a:ext cx="88392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marL="342900" indent="-342900" algn="just">
              <a:buFont typeface="+mj-lt"/>
              <a:buAutoNum type="alphaLcPeriod" startAt="5"/>
            </a:pPr>
            <a:r>
              <a:rPr lang="en-US" b="1" dirty="0" err="1" smtClean="0">
                <a:solidFill>
                  <a:srgbClr val="FFFF00"/>
                </a:solidFill>
              </a:rPr>
              <a:t>Serangga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err="1" smtClean="0"/>
              <a:t>Serangga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 smtClean="0"/>
              <a:t>berdekatan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paling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pabrik</a:t>
            </a:r>
            <a:r>
              <a:rPr lang="en-US" dirty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. </a:t>
            </a:r>
            <a:r>
              <a:rPr lang="en-US" dirty="0" err="1" smtClean="0"/>
              <a:t>Tempat-tempat</a:t>
            </a:r>
            <a:r>
              <a:rPr lang="en-US" dirty="0" smtClean="0"/>
              <a:t> </a:t>
            </a:r>
          </a:p>
          <a:p>
            <a:pPr algn="just"/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/>
              <a:t>biak</a:t>
            </a:r>
            <a:r>
              <a:rPr lang="en-US" dirty="0"/>
              <a:t> </a:t>
            </a:r>
            <a:r>
              <a:rPr lang="en-US" dirty="0" err="1"/>
              <a:t>lalat</a:t>
            </a:r>
            <a:r>
              <a:rPr lang="en-US" dirty="0"/>
              <a:t> </a:t>
            </a:r>
            <a:r>
              <a:rPr lang="en-US" dirty="0" smtClean="0"/>
              <a:t>yang paling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kuku </a:t>
            </a:r>
            <a:r>
              <a:rPr lang="en-US" dirty="0" err="1" smtClean="0"/>
              <a:t>hewan</a:t>
            </a:r>
            <a:r>
              <a:rPr lang="en-US" dirty="0"/>
              <a:t>, </a:t>
            </a:r>
            <a:endParaRPr lang="en-US" dirty="0" smtClean="0"/>
          </a:p>
          <a:p>
            <a:pPr algn="just"/>
            <a:r>
              <a:rPr lang="en-US" dirty="0" err="1" smtClean="0"/>
              <a:t>kotoran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sampah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selokan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kaleng-kaleng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/>
              <a:t> </a:t>
            </a:r>
            <a:r>
              <a:rPr lang="en-US" dirty="0" err="1" smtClean="0"/>
              <a:t>wadah-wadah</a:t>
            </a:r>
            <a:r>
              <a:rPr lang="en-US" dirty="0" smtClean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smtClean="0"/>
              <a:t>yang </a:t>
            </a:r>
          </a:p>
          <a:p>
            <a:pPr algn="just"/>
            <a:r>
              <a:rPr lang="en-US" dirty="0" err="1" smtClean="0"/>
              <a:t>terbuka</a:t>
            </a:r>
            <a:r>
              <a:rPr lang="en-US" dirty="0" smtClean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 smtClean="0"/>
              <a:t>ancaman</a:t>
            </a:r>
            <a:r>
              <a:rPr lang="en-US" dirty="0" err="1"/>
              <a:t>m</a:t>
            </a:r>
            <a:r>
              <a:rPr lang="fi-FI" dirty="0" smtClean="0"/>
              <a:t>bagi </a:t>
            </a:r>
            <a:r>
              <a:rPr lang="fi-FI" dirty="0"/>
              <a:t>sanitasi yang baik. </a:t>
            </a:r>
            <a:endParaRPr lang="fi-FI" dirty="0" smtClean="0"/>
          </a:p>
          <a:p>
            <a:pPr algn="just"/>
            <a:r>
              <a:rPr lang="fi-FI" dirty="0" smtClean="0"/>
              <a:t>Serangga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/>
              <a:t>kali </a:t>
            </a:r>
            <a:r>
              <a:rPr lang="en-US" dirty="0" err="1" smtClean="0"/>
              <a:t>membawa</a:t>
            </a:r>
            <a:r>
              <a:rPr lang="en-US" dirty="0"/>
              <a:t> </a:t>
            </a:r>
            <a:r>
              <a:rPr lang="en-US" dirty="0" err="1" smtClean="0"/>
              <a:t>organisme-organisme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bagian-bagian</a:t>
            </a:r>
            <a:r>
              <a:rPr lang="en-US" dirty="0"/>
              <a:t> </a:t>
            </a:r>
            <a:r>
              <a:rPr lang="en-US" dirty="0" err="1" smtClean="0"/>
              <a:t>mulut</a:t>
            </a:r>
            <a:r>
              <a:rPr lang="en-US" dirty="0" smtClean="0"/>
              <a:t>, </a:t>
            </a:r>
            <a:r>
              <a:rPr lang="en-US" dirty="0" err="1" smtClean="0"/>
              <a:t>pencernaan</a:t>
            </a:r>
            <a:r>
              <a:rPr lang="en-US" dirty="0"/>
              <a:t>, kaki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jarijarinya</a:t>
            </a:r>
            <a:r>
              <a:rPr lang="en-US" dirty="0" smtClean="0"/>
              <a:t>. </a:t>
            </a:r>
          </a:p>
          <a:p>
            <a:pPr algn="just"/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serangga</a:t>
            </a:r>
            <a:r>
              <a:rPr lang="en-US" dirty="0"/>
              <a:t> </a:t>
            </a:r>
            <a:r>
              <a:rPr lang="en-US" dirty="0" err="1" smtClean="0"/>
              <a:t>memakan</a:t>
            </a:r>
            <a:r>
              <a:rPr lang="en-US" dirty="0" smtClean="0"/>
              <a:t> </a:t>
            </a:r>
            <a:r>
              <a:rPr lang="en-US" dirty="0" err="1" smtClean="0"/>
              <a:t>kotoran-kotoran</a:t>
            </a:r>
            <a:r>
              <a:rPr lang="en-US" dirty="0" smtClean="0"/>
              <a:t>, </a:t>
            </a:r>
            <a:r>
              <a:rPr lang="en-US" dirty="0" err="1" smtClean="0"/>
              <a:t>semuanya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/>
              <a:t>patogen</a:t>
            </a:r>
            <a:r>
              <a:rPr lang="en-US" dirty="0"/>
              <a:t> </a:t>
            </a:r>
            <a:r>
              <a:rPr lang="en-US" dirty="0" err="1" smtClean="0"/>
              <a:t>usus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 smtClean="0"/>
              <a:t>manusia</a:t>
            </a:r>
            <a:r>
              <a:rPr lang="en-US" dirty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/>
              <a:t>hewan</a:t>
            </a:r>
            <a:r>
              <a:rPr lang="en-US" dirty="0" smtClean="0"/>
              <a:t>,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>
                <a:solidFill>
                  <a:srgbClr val="FFFF00"/>
                </a:solidFill>
              </a:rPr>
              <a:t>Debu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kotoran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fi-FI" dirty="0"/>
              <a:t>Debu dan kotoran terdiri atas </a:t>
            </a:r>
            <a:r>
              <a:rPr lang="fi-FI" dirty="0" smtClean="0"/>
              <a:t>tanah,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/>
              <a:t>mati</a:t>
            </a:r>
            <a:r>
              <a:rPr lang="en-US" dirty="0"/>
              <a:t>, </a:t>
            </a:r>
            <a:r>
              <a:rPr lang="en-US" dirty="0" err="1"/>
              <a:t>bulu-bulu</a:t>
            </a:r>
            <a:r>
              <a:rPr lang="en-US" dirty="0"/>
              <a:t> </a:t>
            </a:r>
            <a:r>
              <a:rPr lang="en-US" dirty="0" err="1"/>
              <a:t>halus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/>
              <a:t>partikel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 </a:t>
            </a:r>
            <a:r>
              <a:rPr lang="fi-FI" dirty="0" smtClean="0"/>
              <a:t>Debu </a:t>
            </a:r>
            <a:r>
              <a:rPr lang="fi-FI" dirty="0"/>
              <a:t>dan kotoran ini </a:t>
            </a:r>
            <a:r>
              <a:rPr lang="fi-FI" dirty="0" smtClean="0"/>
              <a:t>sangat mudah </a:t>
            </a:r>
            <a:r>
              <a:rPr lang="fi-FI" dirty="0"/>
              <a:t>tertiup ke makanan </a:t>
            </a:r>
            <a:r>
              <a:rPr lang="fi-FI" dirty="0" smtClean="0"/>
              <a:t>setelah </a:t>
            </a:r>
            <a:r>
              <a:rPr lang="en-US" dirty="0" err="1" smtClean="0"/>
              <a:t>terbawa</a:t>
            </a:r>
            <a:r>
              <a:rPr lang="en-US" dirty="0" smtClean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dapur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 smtClean="0"/>
              <a:t>pakaian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sepatu</a:t>
            </a:r>
            <a:r>
              <a:rPr lang="en-US" dirty="0"/>
              <a:t>. Tanah </a:t>
            </a:r>
            <a:r>
              <a:rPr lang="en-US" dirty="0" err="1" smtClean="0"/>
              <a:t>mengandung</a:t>
            </a:r>
            <a:r>
              <a:rPr lang="en-US" dirty="0"/>
              <a:t> </a:t>
            </a:r>
            <a:r>
              <a:rPr lang="en-US" dirty="0" err="1" smtClean="0"/>
              <a:t>bakteri</a:t>
            </a:r>
            <a:r>
              <a:rPr lang="en-US" dirty="0"/>
              <a:t> </a:t>
            </a:r>
            <a:r>
              <a:rPr lang="en-US" i="1" dirty="0" smtClean="0"/>
              <a:t>Clostridium </a:t>
            </a:r>
            <a:r>
              <a:rPr lang="en-US" i="1" dirty="0" err="1" smtClean="0"/>
              <a:t>perfringens</a:t>
            </a:r>
            <a:r>
              <a:rPr lang="en-US" i="1" dirty="0"/>
              <a:t> </a:t>
            </a:r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/>
              <a:t>keracunan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/>
              <a:t>lagi</a:t>
            </a:r>
            <a:r>
              <a:rPr lang="en-US" dirty="0"/>
              <a:t> yang </a:t>
            </a:r>
            <a:r>
              <a:rPr lang="en-US" dirty="0" smtClean="0"/>
              <a:t>lain</a:t>
            </a:r>
          </a:p>
          <a:p>
            <a:pPr algn="just"/>
            <a:endParaRPr lang="en-US" dirty="0"/>
          </a:p>
          <a:p>
            <a:pPr algn="just"/>
            <a:r>
              <a:rPr lang="en-US" b="1" dirty="0" err="1">
                <a:solidFill>
                  <a:srgbClr val="FFFF00"/>
                </a:solidFill>
              </a:rPr>
              <a:t>Udara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air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Udara</a:t>
            </a:r>
            <a:r>
              <a:rPr lang="en-US" dirty="0" smtClean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antaranya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/>
              <a:t> </a:t>
            </a:r>
            <a:r>
              <a:rPr lang="en-US" dirty="0" err="1"/>
              <a:t>melekat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yang </a:t>
            </a:r>
            <a:r>
              <a:rPr lang="en-US" dirty="0" err="1"/>
              <a:t>ditinggalkan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air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keran</a:t>
            </a:r>
            <a:r>
              <a:rPr lang="en-US" dirty="0"/>
              <a:t> </a:t>
            </a:r>
            <a:r>
              <a:rPr lang="fi-FI" dirty="0"/>
              <a:t>utama </a:t>
            </a:r>
            <a:r>
              <a:rPr lang="fi-FI" dirty="0" smtClean="0"/>
              <a:t>(</a:t>
            </a:r>
            <a:r>
              <a:rPr lang="fi-FI" dirty="0"/>
              <a:t>misalnya dari tangki air </a:t>
            </a:r>
            <a:r>
              <a:rPr lang="en-US" dirty="0"/>
              <a:t>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bertutup</a:t>
            </a:r>
            <a:r>
              <a:rPr lang="en-US" dirty="0"/>
              <a:t> di </a:t>
            </a:r>
            <a:r>
              <a:rPr lang="en-US" dirty="0" err="1"/>
              <a:t>loteng</a:t>
            </a:r>
            <a:r>
              <a:rPr lang="en-US" dirty="0"/>
              <a:t>), air </a:t>
            </a:r>
            <a:r>
              <a:rPr lang="fi-FI" dirty="0"/>
              <a:t>	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 yang </a:t>
            </a:r>
            <a:r>
              <a:rPr lang="en-US" dirty="0" err="1"/>
              <a:t>berbahaya</a:t>
            </a:r>
            <a:r>
              <a:rPr lang="en-US" dirty="0"/>
              <a:t>.</a:t>
            </a:r>
            <a:endParaRPr lang="sv-SE" dirty="0"/>
          </a:p>
          <a:p>
            <a:r>
              <a:rPr lang="en-US" dirty="0" smtClean="0"/>
              <a:t>				</a:t>
            </a:r>
            <a:endParaRPr lang="sv-SE" dirty="0"/>
          </a:p>
        </p:txBody>
      </p:sp>
      <p:pic>
        <p:nvPicPr>
          <p:cNvPr id="3074" name="Picture 2" descr="D:\animasi\semu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-76200"/>
            <a:ext cx="16002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animasi\semut-melek-ss-ok-benet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3275" y="1600200"/>
            <a:ext cx="183832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954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Bahan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baku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		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 smtClean="0"/>
              <a:t>benar-benar</a:t>
            </a:r>
            <a:r>
              <a:rPr lang="en-US" dirty="0"/>
              <a:t> </a:t>
            </a:r>
            <a:r>
              <a:rPr lang="en-US" dirty="0" err="1" smtClean="0"/>
              <a:t>segar</a:t>
            </a:r>
            <a:r>
              <a:rPr lang="en-US" dirty="0"/>
              <a:t>,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banyak</a:t>
            </a:r>
            <a:r>
              <a:rPr lang="en-US" dirty="0"/>
              <a:t> </a:t>
            </a:r>
            <a:r>
              <a:rPr lang="en-US" dirty="0" smtClean="0"/>
              <a:t>			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/>
              <a:t>bakteri</a:t>
            </a:r>
            <a:r>
              <a:rPr lang="en-US" dirty="0"/>
              <a:t>. </a:t>
            </a:r>
            <a:r>
              <a:rPr lang="en-US" dirty="0" err="1" smtClean="0"/>
              <a:t>Bagaimanapun</a:t>
            </a:r>
            <a:r>
              <a:rPr lang="en-US" dirty="0" smtClean="0"/>
              <a:t>,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rusak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smtClean="0"/>
              <a:t>		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 smtClean="0"/>
              <a:t>terkontaminasi</a:t>
            </a:r>
            <a:r>
              <a:rPr lang="en-US" dirty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/>
              <a:t>proses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smtClean="0"/>
              <a:t>		</a:t>
            </a:r>
            <a:r>
              <a:rPr lang="en-US" dirty="0" err="1" smtClean="0"/>
              <a:t>penyimpanan</a:t>
            </a:r>
            <a:r>
              <a:rPr lang="en-US" dirty="0"/>
              <a:t>. </a:t>
            </a:r>
            <a:r>
              <a:rPr lang="en-US" dirty="0" err="1"/>
              <a:t>Kerang</a:t>
            </a:r>
            <a:r>
              <a:rPr lang="en-US" dirty="0"/>
              <a:t> </a:t>
            </a:r>
            <a:r>
              <a:rPr lang="en-US" dirty="0" err="1" smtClean="0"/>
              <a:t>hidup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menyaring</a:t>
            </a:r>
            <a:r>
              <a:rPr lang="en-US" dirty="0"/>
              <a:t> air </a:t>
            </a:r>
            <a:r>
              <a:rPr lang="en-US" dirty="0" err="1"/>
              <a:t>laut</a:t>
            </a:r>
            <a:r>
              <a:rPr lang="en-US" dirty="0"/>
              <a:t>. </a:t>
            </a:r>
            <a:r>
              <a:rPr lang="en-US" dirty="0" err="1" smtClean="0"/>
              <a:t>Apabila</a:t>
            </a:r>
            <a:r>
              <a:rPr lang="en-US" dirty="0"/>
              <a:t> </a:t>
            </a:r>
            <a:r>
              <a:rPr lang="en-US" dirty="0" smtClean="0"/>
              <a:t>		</a:t>
            </a:r>
            <a:r>
              <a:rPr lang="sv-SE" dirty="0" smtClean="0"/>
              <a:t>kerang </a:t>
            </a:r>
            <a:r>
              <a:rPr lang="sv-SE" dirty="0"/>
              <a:t>hidup di tempat yang </a:t>
            </a:r>
            <a:r>
              <a:rPr lang="sv-SE" dirty="0" smtClean="0"/>
              <a:t>airnya </a:t>
            </a:r>
            <a:r>
              <a:rPr lang="en-US" dirty="0" err="1" smtClean="0"/>
              <a:t>tercemar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dekat</a:t>
            </a:r>
            <a:r>
              <a:rPr lang="en-US" dirty="0"/>
              <a:t> </a:t>
            </a:r>
            <a:r>
              <a:rPr lang="en-US" dirty="0" smtClean="0"/>
              <a:t>			</a:t>
            </a:r>
            <a:r>
              <a:rPr lang="en-US" dirty="0" err="1" smtClean="0"/>
              <a:t>tempat</a:t>
            </a:r>
            <a:r>
              <a:rPr lang="en-US" dirty="0"/>
              <a:t> </a:t>
            </a:r>
            <a:r>
              <a:rPr lang="en-US" dirty="0" err="1" smtClean="0"/>
              <a:t>keluarnya</a:t>
            </a:r>
            <a:r>
              <a:rPr lang="en-US" dirty="0" smtClean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 smtClean="0"/>
              <a:t>pembuangan</a:t>
            </a:r>
            <a:r>
              <a:rPr lang="en-US" dirty="0" smtClean="0"/>
              <a:t>, </a:t>
            </a:r>
            <a:r>
              <a:rPr lang="en-US" dirty="0" err="1" smtClean="0"/>
              <a:t>kerang</a:t>
            </a:r>
            <a:r>
              <a:rPr lang="en-US" dirty="0" smtClean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 smtClean="0"/>
              <a:t>mungkin</a:t>
            </a:r>
            <a:r>
              <a:rPr lang="en-US" dirty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 smtClean="0"/>
              <a:t>berbahaya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berbagai</a:t>
            </a:r>
            <a:r>
              <a:rPr lang="en-US" dirty="0"/>
              <a:t> virus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Limbah</a:t>
            </a:r>
            <a:r>
              <a:rPr lang="en-US" b="1" dirty="0" smtClean="0">
                <a:solidFill>
                  <a:srgbClr val="FFFF00"/>
                </a:solidFill>
              </a:rPr>
              <a:t>/</a:t>
            </a:r>
            <a:r>
              <a:rPr lang="en-US" b="1" dirty="0" err="1" smtClean="0">
                <a:solidFill>
                  <a:srgbClr val="FFFF00"/>
                </a:solidFill>
              </a:rPr>
              <a:t>Sampah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perikanan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buangan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media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penanganan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. </a:t>
            </a:r>
            <a:r>
              <a:rPr lang="en-US" dirty="0" err="1" smtClean="0"/>
              <a:t>Contonya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Limbah</a:t>
            </a:r>
            <a:r>
              <a:rPr lang="en-US" dirty="0" smtClean="0"/>
              <a:t> air </a:t>
            </a:r>
            <a:r>
              <a:rPr lang="en-US" dirty="0" err="1" smtClean="0"/>
              <a:t>pencucian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Sisik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Tulang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Darah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sisa-sisa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 yang </a:t>
            </a:r>
            <a:r>
              <a:rPr lang="en-US" dirty="0" err="1" smtClean="0"/>
              <a:t>terbuang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Sampah</a:t>
            </a:r>
            <a:r>
              <a:rPr lang="en-US" dirty="0" smtClean="0"/>
              <a:t> </a:t>
            </a:r>
            <a:r>
              <a:rPr lang="en-US" dirty="0" err="1" smtClean="0"/>
              <a:t>kertas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plastik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/>
              <a:t>sampah</a:t>
            </a:r>
            <a:r>
              <a:rPr lang="en-US" dirty="0"/>
              <a:t> yang </a:t>
            </a:r>
            <a:r>
              <a:rPr lang="en-US" dirty="0" err="1" smtClean="0"/>
              <a:t>terbuka</a:t>
            </a:r>
            <a:endParaRPr lang="en-US" dirty="0"/>
          </a:p>
          <a:p>
            <a:r>
              <a:rPr lang="en-US" sz="1200" dirty="0" smtClean="0"/>
              <a:t>					           </a:t>
            </a:r>
          </a:p>
          <a:p>
            <a:r>
              <a:rPr lang="en-US" sz="1200" dirty="0"/>
              <a:t>	</a:t>
            </a:r>
            <a:r>
              <a:rPr lang="en-US" sz="1200" dirty="0" smtClean="0"/>
              <a:t>				             </a:t>
            </a:r>
            <a:r>
              <a:rPr lang="sv-SE" sz="1200" dirty="0" smtClean="0">
                <a:solidFill>
                  <a:srgbClr val="00B0F0"/>
                </a:solidFill>
              </a:rPr>
              <a:t>Gambar  Genangan </a:t>
            </a:r>
            <a:r>
              <a:rPr lang="sv-SE" sz="1200" dirty="0">
                <a:solidFill>
                  <a:srgbClr val="00B0F0"/>
                </a:solidFill>
              </a:rPr>
              <a:t>Air dapat </a:t>
            </a:r>
            <a:r>
              <a:rPr lang="sv-SE" sz="1200" dirty="0" smtClean="0">
                <a:solidFill>
                  <a:srgbClr val="00B0F0"/>
                </a:solidFill>
              </a:rPr>
              <a:t>Sebagai</a:t>
            </a:r>
          </a:p>
          <a:p>
            <a:r>
              <a:rPr lang="sv-SE" sz="1200" dirty="0">
                <a:solidFill>
                  <a:srgbClr val="00B0F0"/>
                </a:solidFill>
              </a:rPr>
              <a:t>	</a:t>
            </a:r>
            <a:r>
              <a:rPr lang="sv-SE" sz="1200" dirty="0" smtClean="0">
                <a:solidFill>
                  <a:srgbClr val="00B0F0"/>
                </a:solidFill>
              </a:rPr>
              <a:t>				            </a:t>
            </a:r>
            <a:r>
              <a:rPr lang="en-US" sz="1200" dirty="0" smtClean="0">
                <a:solidFill>
                  <a:srgbClr val="00B0F0"/>
                </a:solidFill>
              </a:rPr>
              <a:t>Habitat </a:t>
            </a:r>
            <a:r>
              <a:rPr lang="en-US" sz="1200" dirty="0" err="1">
                <a:solidFill>
                  <a:srgbClr val="00B0F0"/>
                </a:solidFill>
              </a:rPr>
              <a:t>Hidup</a:t>
            </a:r>
            <a:r>
              <a:rPr lang="en-US" sz="1200" dirty="0">
                <a:solidFill>
                  <a:srgbClr val="00B0F0"/>
                </a:solidFill>
              </a:rPr>
              <a:t> </a:t>
            </a:r>
            <a:r>
              <a:rPr lang="en-US" sz="1200" dirty="0" err="1">
                <a:solidFill>
                  <a:srgbClr val="00B0F0"/>
                </a:solidFill>
              </a:rPr>
              <a:t>Bakteri</a:t>
            </a:r>
            <a:r>
              <a:rPr lang="en-US" sz="1200" dirty="0">
                <a:solidFill>
                  <a:srgbClr val="00B0F0"/>
                </a:solidFill>
              </a:rPr>
              <a:t> (</a:t>
            </a:r>
            <a:r>
              <a:rPr lang="en-US" sz="1200" dirty="0" err="1">
                <a:solidFill>
                  <a:srgbClr val="00B0F0"/>
                </a:solidFill>
              </a:rPr>
              <a:t>Anonim</a:t>
            </a:r>
            <a:r>
              <a:rPr lang="en-US" sz="1200" dirty="0">
                <a:solidFill>
                  <a:srgbClr val="00B0F0"/>
                </a:solidFill>
              </a:rPr>
              <a:t>, 2005)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10000"/>
            <a:ext cx="2414587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1828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445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FFFF00"/>
                </a:solidFill>
              </a:rPr>
              <a:t>Pencegahan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solidFill>
                  <a:srgbClr val="FFFF00"/>
                </a:solidFill>
              </a:rPr>
              <a:t>terjadinya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b="1" dirty="0" err="1">
                <a:solidFill>
                  <a:srgbClr val="FFFF00"/>
                </a:solidFill>
              </a:rPr>
              <a:t>Kontaminasi</a:t>
            </a:r>
            <a:endParaRPr lang="en-US" sz="3200" b="1" dirty="0">
              <a:solidFill>
                <a:srgbClr val="FFFF00"/>
              </a:solidFill>
            </a:endParaRPr>
          </a:p>
          <a:p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mencegah</a:t>
            </a:r>
            <a:r>
              <a:rPr lang="en-US" sz="3200" dirty="0"/>
              <a:t> </a:t>
            </a:r>
            <a:r>
              <a:rPr lang="en-US" sz="3200" dirty="0" err="1"/>
              <a:t>terjadinya</a:t>
            </a:r>
            <a:r>
              <a:rPr lang="en-US" sz="3200" dirty="0"/>
              <a:t> </a:t>
            </a:r>
            <a:r>
              <a:rPr lang="en-US" sz="3200" dirty="0" err="1"/>
              <a:t>kontaminasi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olah</a:t>
            </a:r>
            <a:r>
              <a:rPr lang="en-US" sz="3200" dirty="0"/>
              <a:t> </a:t>
            </a:r>
            <a:r>
              <a:rPr lang="en-US" sz="3200" dirty="0" err="1" smtClean="0"/>
              <a:t>perikanan</a:t>
            </a:r>
            <a:r>
              <a:rPr lang="en-US" sz="3200" dirty="0"/>
              <a:t> </a:t>
            </a:r>
            <a:r>
              <a:rPr lang="fi-FI" sz="3200" dirty="0" smtClean="0"/>
              <a:t>maka </a:t>
            </a:r>
            <a:r>
              <a:rPr lang="fi-FI" sz="3200" dirty="0"/>
              <a:t>harus dilakukan pengawasan meliputi :</a:t>
            </a:r>
          </a:p>
          <a:p>
            <a:pPr marL="342900" indent="-342900">
              <a:buAutoNum type="alphaLcPeriod"/>
            </a:pPr>
            <a:r>
              <a:rPr lang="en-US" sz="3200" dirty="0" err="1" smtClean="0"/>
              <a:t>Pengawasan</a:t>
            </a:r>
            <a:r>
              <a:rPr lang="en-US" sz="3200" dirty="0" smtClean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</a:t>
            </a:r>
            <a:r>
              <a:rPr lang="en-US" sz="3200" dirty="0" err="1"/>
              <a:t>ikan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bahan</a:t>
            </a:r>
            <a:r>
              <a:rPr lang="en-US" sz="3200" dirty="0"/>
              <a:t> </a:t>
            </a:r>
            <a:r>
              <a:rPr lang="en-US" sz="3200" dirty="0" err="1" smtClean="0"/>
              <a:t>baku</a:t>
            </a:r>
            <a:endParaRPr lang="en-US" sz="3200" dirty="0" smtClean="0"/>
          </a:p>
          <a:p>
            <a:pPr marL="342900" indent="-342900">
              <a:buAutoNum type="alphaLcPeriod"/>
            </a:pPr>
            <a:r>
              <a:rPr lang="en-US" sz="3200" dirty="0" err="1"/>
              <a:t>Pengawasan</a:t>
            </a:r>
            <a:r>
              <a:rPr lang="en-US" sz="3200" dirty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air </a:t>
            </a:r>
            <a:r>
              <a:rPr lang="en-US" sz="3200" dirty="0" err="1" smtClean="0"/>
              <a:t>buangan</a:t>
            </a:r>
            <a:r>
              <a:rPr lang="en-US" sz="3200" dirty="0" smtClean="0"/>
              <a:t>, </a:t>
            </a:r>
            <a:r>
              <a:rPr lang="en-US" sz="3200" dirty="0" err="1" smtClean="0"/>
              <a:t>limbah</a:t>
            </a:r>
            <a:r>
              <a:rPr lang="en-US" sz="3200" dirty="0" smtClean="0"/>
              <a:t> </a:t>
            </a:r>
            <a:r>
              <a:rPr lang="en-US" sz="3200" dirty="0" err="1" smtClean="0"/>
              <a:t>ikan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kontaminasi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tanah</a:t>
            </a:r>
            <a:endParaRPr lang="en-US" sz="3200" dirty="0" smtClean="0"/>
          </a:p>
          <a:p>
            <a:pPr marL="342900" indent="-342900">
              <a:buAutoNum type="alphaLcPeriod"/>
            </a:pPr>
            <a:r>
              <a:rPr lang="en-US" sz="3200" dirty="0" err="1"/>
              <a:t>Pengawasan</a:t>
            </a:r>
            <a:r>
              <a:rPr lang="en-US" sz="3200" dirty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</a:t>
            </a:r>
            <a:r>
              <a:rPr lang="en-US" sz="3200" dirty="0" err="1"/>
              <a:t>serangga</a:t>
            </a:r>
            <a:r>
              <a:rPr lang="en-US" sz="3200" dirty="0"/>
              <a:t> </a:t>
            </a:r>
            <a:endParaRPr lang="en-US" sz="3200" dirty="0" smtClean="0"/>
          </a:p>
          <a:p>
            <a:pPr marL="342900" indent="-342900">
              <a:buAutoNum type="alphaLcPeriod"/>
            </a:pPr>
            <a:r>
              <a:rPr lang="en-US" sz="3200" dirty="0" err="1"/>
              <a:t>Pengawasan</a:t>
            </a:r>
            <a:r>
              <a:rPr lang="en-US" sz="3200" dirty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</a:t>
            </a:r>
            <a:r>
              <a:rPr lang="en-US" sz="3200" dirty="0" err="1" smtClean="0"/>
              <a:t>pekerja</a:t>
            </a:r>
            <a:endParaRPr lang="en-US" sz="3200" dirty="0" smtClean="0"/>
          </a:p>
          <a:p>
            <a:pPr marL="342900" indent="-342900">
              <a:buAutoNum type="alphaLcPeriod"/>
            </a:pPr>
            <a:r>
              <a:rPr lang="en-US" sz="3200" dirty="0" err="1"/>
              <a:t>Pengawasan</a:t>
            </a:r>
            <a:r>
              <a:rPr lang="en-US" sz="3200" dirty="0"/>
              <a:t> </a:t>
            </a:r>
            <a:r>
              <a:rPr lang="en-US" sz="3200" dirty="0" err="1"/>
              <a:t>terhadap</a:t>
            </a:r>
            <a:r>
              <a:rPr lang="en-US" sz="3200" dirty="0"/>
              <a:t> </a:t>
            </a:r>
            <a:r>
              <a:rPr lang="en-US" sz="3200" dirty="0" err="1" smtClean="0"/>
              <a:t>peralatan</a:t>
            </a:r>
            <a:endParaRPr lang="en-US" sz="32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649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FFFF00"/>
                </a:solidFill>
              </a:rPr>
              <a:t>Pengawasan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ikan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sebagai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bahan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baku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segar</a:t>
            </a:r>
            <a:r>
              <a:rPr lang="en-US" dirty="0"/>
              <a:t>,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racun</a:t>
            </a:r>
            <a:r>
              <a:rPr lang="en-US" dirty="0"/>
              <a:t>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 smtClean="0"/>
              <a:t>rendah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mikroorganisme</a:t>
            </a:r>
            <a:r>
              <a:rPr lang="en-US" dirty="0"/>
              <a:t> </a:t>
            </a:r>
            <a:r>
              <a:rPr lang="en-US" dirty="0" err="1" smtClean="0"/>
              <a:t>sehingga</a:t>
            </a:r>
            <a:r>
              <a:rPr lang="en-US" dirty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/>
              <a:t>kerusakan</a:t>
            </a:r>
            <a:r>
              <a:rPr lang="en-US" dirty="0"/>
              <a:t> </a:t>
            </a:r>
            <a:r>
              <a:rPr lang="en-US" dirty="0" err="1"/>
              <a:t>ikan</a:t>
            </a:r>
            <a:r>
              <a:rPr lang="en-US" dirty="0"/>
              <a:t>.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peralatanya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Pengawasan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air </a:t>
            </a:r>
            <a:r>
              <a:rPr lang="en-US" b="1" dirty="0" err="1">
                <a:solidFill>
                  <a:srgbClr val="FFFF00"/>
                </a:solidFill>
              </a:rPr>
              <a:t>buangan</a:t>
            </a:r>
            <a:r>
              <a:rPr lang="en-US" b="1" dirty="0">
                <a:solidFill>
                  <a:srgbClr val="FFFF00"/>
                </a:solidFill>
              </a:rPr>
              <a:t>. air, </a:t>
            </a:r>
            <a:r>
              <a:rPr lang="en-US" b="1" dirty="0" err="1">
                <a:solidFill>
                  <a:srgbClr val="FFFF00"/>
                </a:solidFill>
              </a:rPr>
              <a:t>udara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tanah</a:t>
            </a:r>
            <a:endParaRPr lang="en-US" b="1" dirty="0">
              <a:solidFill>
                <a:srgbClr val="FFFF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air </a:t>
            </a:r>
            <a:r>
              <a:rPr lang="en-US" dirty="0" err="1"/>
              <a:t>limbah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mengkontaminasi</a:t>
            </a:r>
            <a:r>
              <a:rPr lang="en-US" dirty="0"/>
              <a:t> </a:t>
            </a:r>
            <a:r>
              <a:rPr lang="en-US" dirty="0" err="1" smtClean="0"/>
              <a:t>tanah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suplai</a:t>
            </a:r>
            <a:r>
              <a:rPr lang="en-US" dirty="0"/>
              <a:t> air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pipa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 smtClean="0"/>
              <a:t>baik</a:t>
            </a:r>
            <a:endParaRPr lang="en-US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/>
              <a:t>kamar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air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endParaRPr lang="en-US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US" dirty="0" smtClean="0"/>
              <a:t>Air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air </a:t>
            </a:r>
            <a:r>
              <a:rPr lang="en-US" dirty="0" err="1"/>
              <a:t>minum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 smtClean="0"/>
              <a:t>tidak</a:t>
            </a:r>
            <a:r>
              <a:rPr lang="en-US" dirty="0"/>
              <a:t> </a:t>
            </a:r>
            <a:r>
              <a:rPr lang="en-US" dirty="0" err="1" smtClean="0"/>
              <a:t>berwarna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berbau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keruh</a:t>
            </a:r>
            <a:r>
              <a:rPr lang="en-US" dirty="0"/>
              <a:t>,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mikrobia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 smtClean="0"/>
              <a:t>berbahaya</a:t>
            </a: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/>
              <a:t>mikrobia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dicegah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sistem</a:t>
            </a:r>
            <a:r>
              <a:rPr lang="en-US" dirty="0"/>
              <a:t> </a:t>
            </a:r>
            <a:r>
              <a:rPr lang="en-US" dirty="0" err="1" smtClean="0"/>
              <a:t>ventilasi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window exhaust fan, hood exhaust </a:t>
            </a:r>
            <a:r>
              <a:rPr lang="en-US" dirty="0" smtClean="0"/>
              <a:t>fan system </a:t>
            </a:r>
            <a:r>
              <a:rPr lang="en-US" dirty="0" err="1"/>
              <a:t>dan</a:t>
            </a:r>
            <a:r>
              <a:rPr lang="en-US" dirty="0"/>
              <a:t> blower </a:t>
            </a:r>
            <a:r>
              <a:rPr lang="en-US" dirty="0" smtClean="0"/>
              <a:t>yang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: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 smtClean="0"/>
              <a:t>Mereduksi</a:t>
            </a:r>
            <a:r>
              <a:rPr lang="en-US" dirty="0" smtClean="0"/>
              <a:t> </a:t>
            </a:r>
            <a:r>
              <a:rPr lang="en-US" dirty="0" err="1" smtClean="0"/>
              <a:t>kondensasi</a:t>
            </a:r>
            <a:endParaRPr lang="en-US" dirty="0" smtClean="0"/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 smtClean="0"/>
              <a:t>Mengurangi</a:t>
            </a:r>
            <a:r>
              <a:rPr lang="en-US" dirty="0"/>
              <a:t> </a:t>
            </a:r>
            <a:r>
              <a:rPr lang="en-US" dirty="0" err="1" smtClean="0"/>
              <a:t>menempelnya</a:t>
            </a:r>
            <a:r>
              <a:rPr lang="en-US" dirty="0" smtClean="0"/>
              <a:t> </a:t>
            </a:r>
            <a:r>
              <a:rPr lang="en-US" dirty="0" err="1"/>
              <a:t>debu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lantai</a:t>
            </a:r>
            <a:r>
              <a:rPr lang="en-US" dirty="0"/>
              <a:t>, </a:t>
            </a:r>
            <a:r>
              <a:rPr lang="en-US" dirty="0" err="1"/>
              <a:t>dinding</a:t>
            </a:r>
            <a:r>
              <a:rPr lang="en-US" dirty="0"/>
              <a:t>, </a:t>
            </a:r>
            <a:r>
              <a:rPr lang="en-US" dirty="0" err="1"/>
              <a:t>langit-langit</a:t>
            </a:r>
            <a:r>
              <a:rPr lang="en-US" dirty="0"/>
              <a:t>, </a:t>
            </a:r>
            <a:endParaRPr lang="en-US" dirty="0" smtClean="0"/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/>
              <a:t>M</a:t>
            </a:r>
            <a:r>
              <a:rPr lang="en-US" dirty="0" err="1" smtClean="0"/>
              <a:t>engatur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kelembaban</a:t>
            </a:r>
            <a:r>
              <a:rPr lang="en-US" dirty="0"/>
              <a:t>, </a:t>
            </a:r>
            <a:endParaRPr lang="en-US" dirty="0" smtClean="0"/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/>
              <a:t>bau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gasa</a:t>
            </a:r>
            <a:r>
              <a:rPr lang="en-US" dirty="0"/>
              <a:t> </a:t>
            </a:r>
            <a:r>
              <a:rPr lang="en-US" dirty="0" err="1"/>
              <a:t>beracun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 smtClean="0"/>
              <a:t>.</a:t>
            </a: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Tanah yang </a:t>
            </a:r>
            <a:r>
              <a:rPr lang="en-US" dirty="0" err="1" smtClean="0"/>
              <a:t>terbawa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sepatu</a:t>
            </a:r>
            <a:r>
              <a:rPr lang="en-US" dirty="0"/>
              <a:t>,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,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 smtClean="0"/>
              <a:t>dicegah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sepatu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cuci</a:t>
            </a:r>
            <a:r>
              <a:rPr lang="en-US" dirty="0" smtClean="0"/>
              <a:t> kaki</a:t>
            </a:r>
          </a:p>
        </p:txBody>
      </p:sp>
    </p:spTree>
    <p:extLst>
      <p:ext uri="{BB962C8B-B14F-4D97-AF65-F5344CB8AC3E}">
        <p14:creationId xmlns:p14="http://schemas.microsoft.com/office/powerpoint/2010/main" xmlns="" val="66176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menganti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pembersihan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peralatan</a:t>
            </a:r>
            <a:endParaRPr lang="en-US" dirty="0" smtClean="0"/>
          </a:p>
          <a:p>
            <a:pPr marL="342900" indent="-342900">
              <a:buFont typeface="+mj-lt"/>
              <a:buAutoNum type="arabicPeriod" startAt="6"/>
            </a:pPr>
            <a:endParaRPr lang="en-US" dirty="0"/>
          </a:p>
          <a:p>
            <a:r>
              <a:rPr lang="en-US" b="1" dirty="0" err="1">
                <a:solidFill>
                  <a:srgbClr val="FFFF00"/>
                </a:solidFill>
              </a:rPr>
              <a:t>Pengawasan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serangga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cemaran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biologik</a:t>
            </a:r>
            <a:r>
              <a:rPr lang="en-US" b="1" dirty="0">
                <a:solidFill>
                  <a:srgbClr val="FFFF00"/>
                </a:solidFill>
              </a:rPr>
              <a:t> lain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mengontrolnya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sanitasi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kasa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masuknya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 smtClean="0"/>
              <a:t>kotoran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Pemasangan</a:t>
            </a:r>
            <a:r>
              <a:rPr lang="en-US" dirty="0" smtClean="0"/>
              <a:t> </a:t>
            </a:r>
            <a:r>
              <a:rPr lang="en-US" dirty="0" err="1" smtClean="0"/>
              <a:t>insec</a:t>
            </a:r>
            <a:r>
              <a:rPr lang="en-US" dirty="0" smtClean="0"/>
              <a:t> killer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pintu</a:t>
            </a:r>
            <a:r>
              <a:rPr lang="en-US" dirty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loket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Wadah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kotak</a:t>
            </a:r>
            <a:r>
              <a:rPr lang="en-US" dirty="0"/>
              <a:t> </a:t>
            </a:r>
            <a:r>
              <a:rPr lang="en-US" dirty="0" err="1"/>
              <a:t>kayu</a:t>
            </a:r>
            <a:r>
              <a:rPr lang="en-US" dirty="0"/>
              <a:t> / </a:t>
            </a:r>
            <a:r>
              <a:rPr lang="en-US" dirty="0" err="1"/>
              <a:t>karton</a:t>
            </a:r>
            <a:r>
              <a:rPr lang="en-US" dirty="0"/>
              <a:t> yang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 smtClean="0"/>
              <a:t>dibuang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Sampah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tidak</a:t>
            </a:r>
            <a:r>
              <a:rPr lang="en-US" dirty="0"/>
              <a:t> </a:t>
            </a:r>
            <a:r>
              <a:rPr lang="en-US" dirty="0" err="1" smtClean="0"/>
              <a:t>menyerap</a:t>
            </a:r>
            <a:r>
              <a:rPr lang="en-US" dirty="0" smtClean="0"/>
              <a:t> </a:t>
            </a:r>
            <a:r>
              <a:rPr lang="en-US" dirty="0" err="1"/>
              <a:t>bau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berkarat</a:t>
            </a:r>
            <a:r>
              <a:rPr lang="en-US" dirty="0"/>
              <a:t>,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dibersihkan</a:t>
            </a:r>
            <a:r>
              <a:rPr lang="en-US" dirty="0"/>
              <a:t>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Tempat</a:t>
            </a:r>
            <a:r>
              <a:rPr lang="en-US" dirty="0"/>
              <a:t> </a:t>
            </a:r>
            <a:r>
              <a:rPr lang="en-US" dirty="0" err="1" smtClean="0"/>
              <a:t>sampah</a:t>
            </a:r>
            <a:r>
              <a:rPr lang="en-US" dirty="0" smtClean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dibersihkan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sikat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/>
              <a:t>air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( 82</a:t>
            </a:r>
            <a:r>
              <a:rPr lang="en-US" baseline="30000" dirty="0"/>
              <a:t>0</a:t>
            </a:r>
            <a:r>
              <a:rPr lang="en-US" dirty="0"/>
              <a:t> </a:t>
            </a:r>
            <a:r>
              <a:rPr lang="en-US" dirty="0" smtClean="0"/>
              <a:t>C)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Penganganan</a:t>
            </a:r>
            <a:r>
              <a:rPr lang="en-US" dirty="0" smtClean="0"/>
              <a:t> </a:t>
            </a:r>
            <a:r>
              <a:rPr lang="en-US" dirty="0" err="1"/>
              <a:t>limbah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yang </a:t>
            </a:r>
            <a:r>
              <a:rPr lang="en-US" dirty="0" err="1" smtClean="0"/>
              <a:t>benar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/>
              <a:t>toilet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 smtClean="0"/>
              <a:t>bersih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Lantai </a:t>
            </a:r>
            <a:r>
              <a:rPr lang="sv-SE" dirty="0"/>
              <a:t>dan peralatan harus bersih dengan pemeriksaan </a:t>
            </a:r>
            <a:r>
              <a:rPr lang="sv-SE" dirty="0" smtClean="0"/>
              <a:t>secara </a:t>
            </a:r>
            <a:r>
              <a:rPr lang="es-ES" dirty="0" err="1" smtClean="0"/>
              <a:t>teratur</a:t>
            </a:r>
            <a:r>
              <a:rPr lang="es-ES" dirty="0" smtClean="0"/>
              <a:t> </a:t>
            </a:r>
            <a:r>
              <a:rPr lang="es-ES" dirty="0"/>
              <a:t>dan cara </a:t>
            </a:r>
            <a:r>
              <a:rPr lang="es-ES" dirty="0" err="1"/>
              <a:t>pembersihan</a:t>
            </a:r>
            <a:r>
              <a:rPr lang="es-ES" dirty="0"/>
              <a:t> yang </a:t>
            </a:r>
            <a:r>
              <a:rPr lang="es-ES" dirty="0" err="1"/>
              <a:t>efisien</a:t>
            </a:r>
            <a:r>
              <a:rPr lang="es-E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640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763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Pengawasan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pekerja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sv-SE" dirty="0"/>
              <a:t>Cara untuk mengawasi hygiene pekerja dapat dilakukan </a:t>
            </a:r>
            <a:r>
              <a:rPr lang="sv-SE" dirty="0" smtClean="0"/>
              <a:t>dengan cara:</a:t>
            </a:r>
            <a:endParaRPr lang="sv-SE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Memeriksakan</a:t>
            </a:r>
            <a:r>
              <a:rPr lang="en-US" dirty="0" smtClean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periodik</a:t>
            </a:r>
            <a:r>
              <a:rPr lang="en-US" dirty="0"/>
              <a:t>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kebersihan</a:t>
            </a:r>
            <a:r>
              <a:rPr lang="en-US" dirty="0"/>
              <a:t> </a:t>
            </a:r>
            <a:r>
              <a:rPr lang="nb-NO" dirty="0" smtClean="0"/>
              <a:t>pekerja </a:t>
            </a:r>
            <a:r>
              <a:rPr lang="nb-NO" dirty="0"/>
              <a:t>dan memberikan pendidikan mengenai hygiene </a:t>
            </a:r>
            <a:r>
              <a:rPr lang="nb-NO" dirty="0" smtClean="0"/>
              <a:t>personalia.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buruk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/>
              <a:t>kerja</a:t>
            </a:r>
            <a:r>
              <a:rPr lang="en-US" dirty="0"/>
              <a:t>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Larangan</a:t>
            </a:r>
            <a:r>
              <a:rPr lang="en-US" dirty="0" smtClean="0"/>
              <a:t> </a:t>
            </a:r>
            <a:r>
              <a:rPr lang="en-US" dirty="0" err="1"/>
              <a:t>merokok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 smtClean="0"/>
              <a:t>cuci</a:t>
            </a:r>
            <a:r>
              <a:rPr lang="en-US" dirty="0"/>
              <a:t> </a:t>
            </a:r>
            <a:r>
              <a:rPr lang="en-US" dirty="0" err="1" smtClean="0"/>
              <a:t>tangan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toilet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kamar</a:t>
            </a:r>
            <a:r>
              <a:rPr lang="en-US" dirty="0"/>
              <a:t> </a:t>
            </a:r>
            <a:r>
              <a:rPr lang="en-US" dirty="0" err="1"/>
              <a:t>ganti</a:t>
            </a:r>
            <a:r>
              <a:rPr lang="en-US" dirty="0"/>
              <a:t> yang </a:t>
            </a:r>
            <a:r>
              <a:rPr lang="en-US" dirty="0" err="1" smtClean="0"/>
              <a:t>cukup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 err="1">
                <a:solidFill>
                  <a:srgbClr val="FFFF00"/>
                </a:solidFill>
              </a:rPr>
              <a:t>Pengawasan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cemaran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mikrobiologi</a:t>
            </a:r>
            <a:endParaRPr lang="en-US" b="1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Cara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mikroba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industri</a:t>
            </a:r>
            <a:r>
              <a:rPr lang="en-US" dirty="0"/>
              <a:t> </a:t>
            </a:r>
            <a:r>
              <a:rPr lang="sv-SE" dirty="0" smtClean="0"/>
              <a:t>perikanan </a:t>
            </a:r>
            <a:r>
              <a:rPr lang="sv-SE" dirty="0"/>
              <a:t>dengan perlakuan suhu. </a:t>
            </a:r>
            <a:endParaRPr lang="sv-SE" dirty="0" smtClean="0"/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Pengunaan </a:t>
            </a:r>
            <a:r>
              <a:rPr lang="sv-SE" dirty="0"/>
              <a:t>desinfektan dan </a:t>
            </a:r>
            <a:r>
              <a:rPr lang="sv-SE" dirty="0" smtClean="0"/>
              <a:t>bahan </a:t>
            </a:r>
            <a:r>
              <a:rPr lang="en-US" dirty="0" err="1" smtClean="0"/>
              <a:t>sanitasi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 err="1">
                <a:solidFill>
                  <a:srgbClr val="FFFF00"/>
                </a:solidFill>
              </a:rPr>
              <a:t>Pengawasan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terhadap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peralatan</a:t>
            </a:r>
            <a:endParaRPr lang="en-US" b="1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yang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disanitasi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mengurangi</a:t>
            </a:r>
            <a:r>
              <a:rPr lang="en-US" dirty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/>
              <a:t>mikroorganisme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mencegah</a:t>
            </a:r>
            <a:r>
              <a:rPr lang="en-US" dirty="0"/>
              <a:t> </a:t>
            </a:r>
            <a:r>
              <a:rPr lang="fi-FI" dirty="0" smtClean="0"/>
              <a:t>kontaminasi </a:t>
            </a:r>
            <a:r>
              <a:rPr lang="fi-FI" dirty="0"/>
              <a:t>oleh benda asaing dengan konstruksi alat </a:t>
            </a:r>
            <a:r>
              <a:rPr lang="fi-FI" dirty="0" smtClean="0"/>
              <a:t>yang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/>
              <a:t>pembersihan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1572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Mengenal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Jenis-jenis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Bahan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Sanitaizer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 err="1"/>
              <a:t>Sanitaiser</a:t>
            </a:r>
            <a:r>
              <a:rPr lang="en-US" dirty="0"/>
              <a:t> (</a:t>
            </a:r>
            <a:r>
              <a:rPr lang="en-US" dirty="0" err="1"/>
              <a:t>desinfektan</a:t>
            </a:r>
            <a:r>
              <a:rPr lang="en-US" dirty="0"/>
              <a:t>) </a:t>
            </a:r>
            <a:r>
              <a:rPr lang="en-US" dirty="0" err="1" smtClean="0"/>
              <a:t>adalah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en-US" dirty="0" err="1" smtClean="0"/>
              <a:t>mereduksi</a:t>
            </a:r>
            <a:r>
              <a:rPr lang="en-US" dirty="0" smtClean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 smtClean="0"/>
              <a:t>mikroorganisme</a:t>
            </a:r>
            <a:r>
              <a:rPr lang="en-US" dirty="0"/>
              <a:t> </a:t>
            </a:r>
            <a:r>
              <a:rPr lang="en-US" dirty="0" err="1" smtClean="0"/>
              <a:t>patogen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perusak</a:t>
            </a:r>
            <a:r>
              <a:rPr lang="en-US" dirty="0"/>
              <a:t> di </a:t>
            </a:r>
            <a:r>
              <a:rPr lang="en-US" dirty="0" err="1" smtClean="0"/>
              <a:t>dalam</a:t>
            </a:r>
            <a:r>
              <a:rPr lang="en-US" dirty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pada</a:t>
            </a:r>
            <a:endParaRPr lang="en-US" dirty="0"/>
          </a:p>
          <a:p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perlengkapan</a:t>
            </a:r>
            <a:r>
              <a:rPr lang="en-US" dirty="0"/>
              <a:t> </a:t>
            </a:r>
            <a:r>
              <a:rPr lang="en-US" dirty="0" err="1" smtClean="0"/>
              <a:t>persiapan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Syarat-syarat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sanitaiser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yang ideal 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mikrosidal</a:t>
            </a:r>
            <a:r>
              <a:rPr lang="en-US" dirty="0"/>
              <a:t> (</a:t>
            </a:r>
            <a:r>
              <a:rPr lang="en-US" dirty="0" err="1"/>
              <a:t>membunuh</a:t>
            </a:r>
            <a:r>
              <a:rPr lang="en-US" dirty="0"/>
              <a:t> </a:t>
            </a:r>
            <a:r>
              <a:rPr lang="en-US" dirty="0" err="1"/>
              <a:t>jasad</a:t>
            </a:r>
            <a:r>
              <a:rPr lang="en-US" dirty="0"/>
              <a:t> </a:t>
            </a:r>
            <a:r>
              <a:rPr lang="en-US" dirty="0" err="1" smtClean="0"/>
              <a:t>renik</a:t>
            </a:r>
            <a:r>
              <a:rPr lang="en-US" dirty="0" smtClean="0"/>
              <a:t>).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/>
              <a:t>kimia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membunuh</a:t>
            </a:r>
            <a:r>
              <a:rPr lang="en-US" dirty="0"/>
              <a:t> </a:t>
            </a:r>
            <a:r>
              <a:rPr lang="en-US" dirty="0" err="1"/>
              <a:t>jasad</a:t>
            </a:r>
            <a:r>
              <a:rPr lang="en-US" dirty="0"/>
              <a:t> </a:t>
            </a:r>
            <a:r>
              <a:rPr lang="en-US" dirty="0" err="1"/>
              <a:t>renik</a:t>
            </a:r>
            <a:r>
              <a:rPr lang="en-US" dirty="0"/>
              <a:t> </a:t>
            </a:r>
            <a:r>
              <a:rPr lang="en-US" dirty="0" err="1" smtClean="0"/>
              <a:t>disebut</a:t>
            </a:r>
            <a:r>
              <a:rPr lang="en-US" dirty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bakterisidal</a:t>
            </a:r>
            <a:r>
              <a:rPr lang="en-US" dirty="0"/>
              <a:t> (</a:t>
            </a:r>
            <a:r>
              <a:rPr lang="en-US" dirty="0" err="1"/>
              <a:t>membunuh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fungisidal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membunuh</a:t>
            </a:r>
            <a:r>
              <a:rPr lang="en-US" dirty="0" smtClean="0"/>
              <a:t> </a:t>
            </a:r>
            <a:r>
              <a:rPr lang="en-US" dirty="0"/>
              <a:t>fungi</a:t>
            </a:r>
            <a:r>
              <a:rPr lang="en-US" dirty="0" smtClean="0"/>
              <a:t>).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/>
              <a:t>mikrostatik</a:t>
            </a:r>
            <a:r>
              <a:rPr lang="en-US" dirty="0"/>
              <a:t> (</a:t>
            </a:r>
            <a:r>
              <a:rPr lang="en-US" dirty="0" err="1"/>
              <a:t>menghambat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jasad</a:t>
            </a:r>
            <a:r>
              <a:rPr lang="en-US" dirty="0"/>
              <a:t> </a:t>
            </a:r>
            <a:r>
              <a:rPr lang="en-US" dirty="0" err="1" smtClean="0"/>
              <a:t>renik</a:t>
            </a:r>
            <a:r>
              <a:rPr lang="en-US" dirty="0" smtClean="0"/>
              <a:t>). </a:t>
            </a:r>
            <a:r>
              <a:rPr lang="sv-SE" dirty="0" smtClean="0"/>
              <a:t>Beberapa </a:t>
            </a:r>
            <a:r>
              <a:rPr lang="sv-SE" dirty="0"/>
              <a:t>komponen kimia pada konsentrasi rendah tidak </a:t>
            </a:r>
            <a:r>
              <a:rPr lang="sv-SE" dirty="0" smtClean="0"/>
              <a:t>dapat </a:t>
            </a:r>
            <a:r>
              <a:rPr lang="en-US" dirty="0" err="1" smtClean="0"/>
              <a:t>membunuh</a:t>
            </a:r>
            <a:r>
              <a:rPr lang="en-US" dirty="0" smtClean="0"/>
              <a:t> </a:t>
            </a:r>
            <a:r>
              <a:rPr lang="en-US" dirty="0" err="1"/>
              <a:t>jasad</a:t>
            </a:r>
            <a:r>
              <a:rPr lang="en-US" dirty="0"/>
              <a:t> </a:t>
            </a:r>
            <a:r>
              <a:rPr lang="en-US" dirty="0" err="1"/>
              <a:t>renik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menghambat</a:t>
            </a:r>
            <a:r>
              <a:rPr lang="en-US" dirty="0"/>
              <a:t> </a:t>
            </a:r>
            <a:r>
              <a:rPr lang="en-US" dirty="0" err="1" smtClean="0"/>
              <a:t>pertumbuhannya</a:t>
            </a:r>
            <a:r>
              <a:rPr lang="en-US" dirty="0" smtClean="0"/>
              <a:t>.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 smtClean="0"/>
              <a:t>bakteriostatik</a:t>
            </a:r>
            <a:r>
              <a:rPr lang="en-US" dirty="0" smtClean="0"/>
              <a:t> (</a:t>
            </a:r>
            <a:r>
              <a:rPr lang="en-US" dirty="0" err="1" smtClean="0"/>
              <a:t>menghambat</a:t>
            </a:r>
            <a:r>
              <a:rPr lang="en-US" dirty="0" smtClean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fungistatik</a:t>
            </a:r>
            <a:r>
              <a:rPr lang="en-US" dirty="0"/>
              <a:t> (</a:t>
            </a:r>
            <a:r>
              <a:rPr lang="en-US" dirty="0" err="1" smtClean="0"/>
              <a:t>menghambat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/>
              <a:t>fungi).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dirty="0" smtClean="0"/>
          </a:p>
          <a:p>
            <a:pPr marL="285750" indent="-285750"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286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990600"/>
            <a:ext cx="8686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Tahan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lingkungan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Sifat-sifat</a:t>
            </a:r>
            <a:r>
              <a:rPr lang="en-US" sz="2800" dirty="0"/>
              <a:t> </a:t>
            </a:r>
            <a:r>
              <a:rPr lang="en-US" sz="2800" dirty="0" err="1"/>
              <a:t>membersihkan</a:t>
            </a:r>
            <a:r>
              <a:rPr lang="en-US" sz="2800" dirty="0"/>
              <a:t> yang </a:t>
            </a:r>
            <a:r>
              <a:rPr lang="en-US" sz="2800" dirty="0" err="1"/>
              <a:t>baik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beracun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menyebabkan</a:t>
            </a:r>
            <a:r>
              <a:rPr lang="en-US" sz="2800" dirty="0"/>
              <a:t> </a:t>
            </a:r>
            <a:r>
              <a:rPr lang="en-US" sz="2800" dirty="0" err="1"/>
              <a:t>iritasi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Larut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air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 smtClean="0"/>
              <a:t>perbandingan</a:t>
            </a:r>
            <a:endParaRPr lang="en-US" sz="28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 smtClean="0"/>
              <a:t>Bau</a:t>
            </a:r>
            <a:r>
              <a:rPr lang="en-US" sz="2800" dirty="0" smtClean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diterima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berbau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sv-SE" sz="2800" dirty="0"/>
              <a:t>Stabil dalam larutan pekat dan </a:t>
            </a:r>
            <a:r>
              <a:rPr lang="en-US" sz="2800" dirty="0" err="1"/>
              <a:t>encer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Mudah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tersedia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Murah</a:t>
            </a:r>
            <a:endParaRPr lang="en-US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2800" dirty="0" err="1"/>
              <a:t>Mudah</a:t>
            </a:r>
            <a:r>
              <a:rPr lang="en-US" sz="2800" dirty="0"/>
              <a:t> </a:t>
            </a:r>
            <a:r>
              <a:rPr lang="en-US" sz="2800" dirty="0" err="1"/>
              <a:t>diukur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larutan</a:t>
            </a:r>
            <a:r>
              <a:rPr lang="en-US" sz="2800" dirty="0"/>
              <a:t> yang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343007" y="226367"/>
            <a:ext cx="6457986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SYARAT-SYARAT SANITAISER YANG IDEAL 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12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763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FF00"/>
                </a:solidFill>
              </a:rPr>
              <a:t>Jenis-jenis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bahan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sanitasi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sanitasi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fi-FI" dirty="0" smtClean="0"/>
              <a:t>sanitasi radiasi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 smtClean="0"/>
              <a:t>dan </a:t>
            </a:r>
            <a:r>
              <a:rPr lang="fi-FI" dirty="0"/>
              <a:t>sanitasi </a:t>
            </a:r>
            <a:r>
              <a:rPr lang="fi-FI" dirty="0" smtClean="0"/>
              <a:t>kimia</a:t>
            </a:r>
            <a:endParaRPr lang="fi-FI" dirty="0"/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FF00"/>
                </a:solidFill>
              </a:rPr>
              <a:t>Sanitasi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panas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sanitasi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 smtClean="0"/>
              <a:t>uap</a:t>
            </a:r>
            <a:r>
              <a:rPr lang="en-US" dirty="0"/>
              <a:t> </a:t>
            </a:r>
            <a:r>
              <a:rPr lang="es-ES" dirty="0" smtClean="0"/>
              <a:t>panas </a:t>
            </a:r>
            <a:r>
              <a:rPr lang="es-ES" dirty="0"/>
              <a:t>dan air panas.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err="1" smtClean="0">
                <a:solidFill>
                  <a:srgbClr val="FFFF00"/>
                </a:solidFill>
              </a:rPr>
              <a:t>Sanitasi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fi-FI" dirty="0" smtClean="0">
                <a:solidFill>
                  <a:srgbClr val="FFFF00"/>
                </a:solidFill>
              </a:rPr>
              <a:t>radiasi </a:t>
            </a:r>
            <a:r>
              <a:rPr lang="fi-FI" dirty="0"/>
              <a:t>adalah bahan sanitasi </a:t>
            </a:r>
            <a:r>
              <a:rPr lang="fi-FI" dirty="0" smtClean="0"/>
              <a:t>yang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smtClean="0"/>
              <a:t>ultraviolet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smtClean="0"/>
              <a:t>2500A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/>
              <a:t>katode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sinar</a:t>
            </a:r>
            <a:r>
              <a:rPr lang="en-US" dirty="0"/>
              <a:t> </a:t>
            </a:r>
            <a:r>
              <a:rPr lang="en-US" dirty="0" err="1" smtClean="0"/>
              <a:t>gama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menghancurkan</a:t>
            </a:r>
            <a:r>
              <a:rPr lang="en-US" dirty="0"/>
              <a:t> </a:t>
            </a:r>
            <a:r>
              <a:rPr lang="en-US" dirty="0" err="1" smtClean="0"/>
              <a:t>mikroorganisme</a:t>
            </a:r>
            <a:r>
              <a:rPr lang="en-US" dirty="0"/>
              <a:t>. 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rgbClr val="FFFF00"/>
                </a:solidFill>
              </a:rPr>
              <a:t>Sanitasi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kimia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sanitasi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 smtClean="0"/>
              <a:t>menggunakan</a:t>
            </a:r>
            <a:r>
              <a:rPr lang="en-US" dirty="0"/>
              <a:t> </a:t>
            </a:r>
            <a:r>
              <a:rPr lang="en-US" dirty="0" err="1" smtClean="0"/>
              <a:t>bahan-bahan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endParaRPr lang="en-US" dirty="0" smtClean="0"/>
          </a:p>
          <a:p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Penggolongan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sanitaiser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kimia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Sanitaiser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mrupakan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/>
              <a:t>kimia</a:t>
            </a:r>
            <a:r>
              <a:rPr lang="en-US" dirty="0"/>
              <a:t> yang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mematikan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mikroorganisme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trdiri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: </a:t>
            </a:r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/>
              <a:t>Senyawa</a:t>
            </a:r>
            <a:r>
              <a:rPr lang="en-US" dirty="0" smtClean="0"/>
              <a:t> -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pelepas</a:t>
            </a:r>
            <a:r>
              <a:rPr lang="en-US" dirty="0" smtClean="0"/>
              <a:t> </a:t>
            </a:r>
            <a:r>
              <a:rPr lang="en-US" dirty="0" err="1" smtClean="0"/>
              <a:t>khlorin</a:t>
            </a:r>
            <a:endParaRPr lang="en-US" dirty="0" smtClean="0"/>
          </a:p>
          <a:p>
            <a:pPr marL="342900" indent="-342900">
              <a:buFont typeface="+mj-lt"/>
              <a:buAutoNum type="alphaLcPeriod"/>
            </a:pPr>
            <a:r>
              <a:rPr lang="en-US" i="1" dirty="0" smtClean="0"/>
              <a:t>quaternary </a:t>
            </a:r>
            <a:r>
              <a:rPr lang="en-US" i="1" dirty="0"/>
              <a:t>ammonium </a:t>
            </a:r>
            <a:r>
              <a:rPr lang="en-US" i="1" dirty="0" smtClean="0"/>
              <a:t>compounds</a:t>
            </a:r>
            <a:endParaRPr lang="en-US" dirty="0"/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/>
              <a:t>Iodophor</a:t>
            </a:r>
            <a:endParaRPr lang="en-US" dirty="0" smtClean="0"/>
          </a:p>
          <a:p>
            <a:pPr marL="342900" indent="-342900">
              <a:buFont typeface="+mj-lt"/>
              <a:buAutoNum type="alphaLcPeriod"/>
            </a:pP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sv-SE" dirty="0" smtClean="0"/>
              <a:t>amfoterik dan </a:t>
            </a:r>
          </a:p>
          <a:p>
            <a:pPr marL="342900" indent="-342900">
              <a:buFont typeface="+mj-lt"/>
              <a:buAutoNum type="alphaLcPeriod"/>
            </a:pPr>
            <a:r>
              <a:rPr lang="sv-SE" dirty="0"/>
              <a:t>S</a:t>
            </a:r>
            <a:r>
              <a:rPr lang="sv-SE" dirty="0" smtClean="0"/>
              <a:t>enyawa </a:t>
            </a:r>
            <a:r>
              <a:rPr lang="sv-SE" dirty="0"/>
              <a:t>fenolik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385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FFFF00"/>
                </a:solidFill>
              </a:rPr>
              <a:t>a. </a:t>
            </a:r>
            <a:r>
              <a:rPr lang="en-US" b="1" dirty="0" err="1" smtClean="0">
                <a:solidFill>
                  <a:srgbClr val="FFFF00"/>
                </a:solidFill>
              </a:rPr>
              <a:t>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Khlorin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smtClean="0"/>
              <a:t>			</a:t>
            </a:r>
            <a:r>
              <a:rPr lang="en-US" dirty="0" err="1" smtClean="0"/>
              <a:t>Senyawa-senyawa</a:t>
            </a:r>
            <a:r>
              <a:rPr lang="en-US" dirty="0" smtClean="0"/>
              <a:t> </a:t>
            </a:r>
            <a:r>
              <a:rPr lang="en-US" dirty="0" err="1"/>
              <a:t>khlorin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sanitaiser</a:t>
            </a:r>
            <a:r>
              <a:rPr lang="en-US" dirty="0" smtClean="0"/>
              <a:t>  			yang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diindustri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				</a:t>
            </a:r>
            <a:r>
              <a:rPr lang="en-US" dirty="0" err="1" smtClean="0"/>
              <a:t>perikanan</a:t>
            </a:r>
            <a:r>
              <a:rPr lang="en-US" dirty="0" smtClean="0"/>
              <a:t>. </a:t>
            </a:r>
            <a:r>
              <a:rPr lang="en-US" dirty="0" err="1" smtClean="0">
                <a:solidFill>
                  <a:srgbClr val="00B0F0"/>
                </a:solidFill>
              </a:rPr>
              <a:t>Contohnya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adalah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Hipokhlorit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yang 				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khlorin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/>
              <a:t>paling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smtClean="0"/>
              <a:t>			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meninaktifkan</a:t>
            </a:r>
            <a:r>
              <a:rPr lang="en-US" dirty="0" smtClean="0"/>
              <a:t> </a:t>
            </a:r>
            <a:r>
              <a:rPr lang="en-US" dirty="0" err="1"/>
              <a:t>sel-sel</a:t>
            </a:r>
            <a:r>
              <a:rPr lang="en-US" dirty="0"/>
              <a:t> </a:t>
            </a:r>
            <a:r>
              <a:rPr lang="en-US" dirty="0" err="1" smtClean="0"/>
              <a:t>mikroba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suspensi</a:t>
            </a:r>
            <a:r>
              <a:rPr lang="en-US" dirty="0"/>
              <a:t> air </a:t>
            </a:r>
            <a:r>
              <a:rPr lang="en-US" dirty="0" smtClean="0"/>
              <a:t>			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 smtClean="0"/>
              <a:t>kirakira</a:t>
            </a:r>
            <a:r>
              <a:rPr lang="en-US" dirty="0"/>
              <a:t> </a:t>
            </a:r>
            <a:r>
              <a:rPr lang="en-US" dirty="0" smtClean="0"/>
              <a:t>1.5-100 </a:t>
            </a:r>
            <a:r>
              <a:rPr lang="en-US" dirty="0" err="1"/>
              <a:t>detik</a:t>
            </a:r>
            <a:r>
              <a:rPr lang="en-US" dirty="0"/>
              <a:t>. </a:t>
            </a:r>
            <a:r>
              <a:rPr lang="en-US" dirty="0" err="1"/>
              <a:t>Reduksi</a:t>
            </a:r>
            <a:r>
              <a:rPr lang="en-US" dirty="0"/>
              <a:t> </a:t>
            </a:r>
            <a:r>
              <a:rPr lang="en-US" dirty="0" err="1" smtClean="0"/>
              <a:t>populasi</a:t>
            </a:r>
            <a:r>
              <a:rPr lang="en-US" dirty="0"/>
              <a:t> </a:t>
            </a:r>
            <a:r>
              <a:rPr lang="nb-NO" dirty="0" smtClean="0"/>
              <a:t>sel </a:t>
            </a:r>
            <a:r>
              <a:rPr lang="nb-NO" dirty="0"/>
              <a:t>sebanyak 90 persen </a:t>
            </a:r>
            <a:r>
              <a:rPr lang="nb-NO" dirty="0" smtClean="0"/>
              <a:t>untuk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 smtClean="0"/>
              <a:t>mikro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 smtClean="0"/>
              <a:t>kurang</a:t>
            </a:r>
            <a:r>
              <a:rPr lang="en-US" dirty="0"/>
              <a:t> </a:t>
            </a:r>
            <a:r>
              <a:rPr lang="sv-SE" dirty="0" smtClean="0"/>
              <a:t>dari </a:t>
            </a:r>
            <a:r>
              <a:rPr lang="sv-SE" dirty="0"/>
              <a:t>10 detik dengan kadar </a:t>
            </a:r>
            <a:r>
              <a:rPr lang="sv-SE" dirty="0" smtClean="0"/>
              <a:t>khlorin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 smtClean="0"/>
              <a:t>rendah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Sifat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khlorin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sanitaiser</a:t>
            </a:r>
            <a:r>
              <a:rPr lang="en-US" dirty="0"/>
              <a:t> yang </a:t>
            </a:r>
            <a:r>
              <a:rPr lang="en-US" dirty="0" smtClean="0"/>
              <a:t>paling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spektrum</a:t>
            </a:r>
            <a:r>
              <a:rPr lang="en-US" dirty="0"/>
              <a:t> </a:t>
            </a:r>
            <a:r>
              <a:rPr lang="en-US" dirty="0" err="1" smtClean="0"/>
              <a:t>luas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Bakteri</a:t>
            </a:r>
            <a:r>
              <a:rPr lang="en-US" dirty="0"/>
              <a:t> </a:t>
            </a:r>
            <a:r>
              <a:rPr lang="en-US" dirty="0" err="1" smtClean="0"/>
              <a:t>peka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 smtClean="0"/>
              <a:t>khlorin</a:t>
            </a:r>
            <a:endParaRPr lang="en-US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memperlihatkan</a:t>
            </a:r>
            <a:r>
              <a:rPr lang="en-US" dirty="0" smtClean="0"/>
              <a:t> </a:t>
            </a:r>
            <a:r>
              <a:rPr lang="en-US" dirty="0" err="1"/>
              <a:t>aktifitas</a:t>
            </a:r>
            <a:r>
              <a:rPr lang="en-US" dirty="0"/>
              <a:t> </a:t>
            </a:r>
            <a:r>
              <a:rPr lang="en-US" dirty="0" err="1" smtClean="0"/>
              <a:t>terhadap</a:t>
            </a:r>
            <a:r>
              <a:rPr lang="en-US" dirty="0"/>
              <a:t> </a:t>
            </a:r>
            <a:r>
              <a:rPr lang="en-US" dirty="0" err="1" smtClean="0"/>
              <a:t>spora-spora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murah</a:t>
            </a:r>
            <a:r>
              <a:rPr lang="en-US" dirty="0" smtClean="0"/>
              <a:t> </a:t>
            </a:r>
            <a:r>
              <a:rPr lang="en-US" dirty="0" err="1" smtClean="0"/>
              <a:t>harganya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smtClean="0"/>
              <a:t>pH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 smtClean="0"/>
              <a:t>korosi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/>
              <a:t>dibilas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 smtClean="0"/>
              <a:t>korosi</a:t>
            </a:r>
            <a:endParaRPr lang="en-US" dirty="0" smtClean="0"/>
          </a:p>
          <a:p>
            <a:pPr marL="285750" indent="-285750" algn="just">
              <a:buFont typeface="Wingdings" pitchFamily="2" charset="2"/>
              <a:buChar char="ü"/>
            </a:pPr>
            <a:endParaRPr lang="en-US" dirty="0"/>
          </a:p>
          <a:p>
            <a:pPr algn="just"/>
            <a:r>
              <a:rPr lang="fi-FI" b="1" dirty="0">
                <a:solidFill>
                  <a:srgbClr val="FFFF00"/>
                </a:solidFill>
              </a:rPr>
              <a:t>Cara kerja dari senyawa khlorin </a:t>
            </a:r>
            <a:endParaRPr lang="fi-FI" b="1" dirty="0" smtClean="0">
              <a:solidFill>
                <a:srgbClr val="FFFF00"/>
              </a:solidFill>
            </a:endParaRPr>
          </a:p>
          <a:p>
            <a:pPr algn="just"/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/>
              <a:t>sel</a:t>
            </a:r>
            <a:r>
              <a:rPr lang="en-US" dirty="0"/>
              <a:t>,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 smtClean="0"/>
              <a:t>transpor</a:t>
            </a:r>
            <a:r>
              <a:rPr lang="en-US" dirty="0"/>
              <a:t> </a:t>
            </a:r>
            <a:r>
              <a:rPr lang="en-US" dirty="0" err="1" smtClean="0"/>
              <a:t>nutrien</a:t>
            </a:r>
            <a:r>
              <a:rPr lang="en-US" dirty="0" smtClean="0"/>
              <a:t> </a:t>
            </a:r>
            <a:r>
              <a:rPr lang="en-US" dirty="0" err="1"/>
              <a:t>ekstraseluler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karborhidrat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asam</a:t>
            </a:r>
            <a:r>
              <a:rPr lang="en-US" dirty="0"/>
              <a:t> amino</a:t>
            </a:r>
          </a:p>
        </p:txBody>
      </p:sp>
      <p:pic>
        <p:nvPicPr>
          <p:cNvPr id="1026" name="Picture 2" descr="C:\Documents and Settings\CQ40\My Documents\Calcium-Hypochlorite-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2438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CQ40\My Documents\1543087_kapor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614737"/>
            <a:ext cx="167640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93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srgbClr val="FFFF00"/>
                </a:solidFill>
              </a:rPr>
              <a:t>Keuntungan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dari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senyawa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khlorin</a:t>
            </a:r>
            <a:endParaRPr lang="en-US" b="1" dirty="0">
              <a:solidFill>
                <a:srgbClr val="FFFF00"/>
              </a:solidFill>
            </a:endParaRPr>
          </a:p>
          <a:p>
            <a:pPr marL="342900" indent="-342900" algn="just">
              <a:buAutoNum type="alphaLcPeriod"/>
            </a:pPr>
            <a:r>
              <a:rPr lang="en-US" dirty="0" err="1" smtClean="0"/>
              <a:t>kerjanya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endParaRPr lang="en-US" dirty="0"/>
          </a:p>
          <a:p>
            <a:pPr marL="342900" indent="-342900" algn="just">
              <a:buAutoNum type="alphaLcPeriod"/>
            </a:pPr>
            <a:r>
              <a:rPr lang="en-US" dirty="0" err="1" smtClean="0"/>
              <a:t>nonselektif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mematikan</a:t>
            </a:r>
            <a:r>
              <a:rPr lang="en-US" dirty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sel-sel</a:t>
            </a:r>
            <a:r>
              <a:rPr lang="en-US" dirty="0"/>
              <a:t> </a:t>
            </a:r>
            <a:r>
              <a:rPr lang="en-US" dirty="0" err="1" smtClean="0"/>
              <a:t>vegetatif</a:t>
            </a:r>
            <a:endParaRPr lang="en-US" dirty="0"/>
          </a:p>
          <a:p>
            <a:pPr marL="342900" indent="-342900" algn="just">
              <a:buAutoNum type="alphaLcPeriod"/>
            </a:pP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/>
              <a:t>penggunaannya</a:t>
            </a:r>
            <a:r>
              <a:rPr lang="en-US" dirty="0"/>
              <a:t> </a:t>
            </a:r>
            <a:r>
              <a:rPr lang="en-US" dirty="0" smtClean="0"/>
              <a:t>paling </a:t>
            </a:r>
            <a:r>
              <a:rPr lang="en-US" dirty="0" err="1" smtClean="0"/>
              <a:t>rendah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Kelemahannya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adalah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sebagai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berikut</a:t>
            </a:r>
            <a:r>
              <a:rPr lang="en-US" b="1" dirty="0">
                <a:solidFill>
                  <a:srgbClr val="FFFF00"/>
                </a:solidFill>
              </a:rPr>
              <a:t>: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agak</a:t>
            </a:r>
            <a:r>
              <a:rPr lang="en-US" dirty="0"/>
              <a:t> </a:t>
            </a:r>
            <a:r>
              <a:rPr lang="en-US" dirty="0" err="1" smtClean="0"/>
              <a:t>cepat</a:t>
            </a:r>
            <a:r>
              <a:rPr lang="en-US" dirty="0"/>
              <a:t> </a:t>
            </a:r>
            <a:r>
              <a:rPr lang="fi-FI" dirty="0" smtClean="0"/>
              <a:t>hilang </a:t>
            </a:r>
            <a:r>
              <a:rPr lang="fi-FI" dirty="0"/>
              <a:t>oleh panas atau </a:t>
            </a:r>
            <a:r>
              <a:rPr lang="fi-FI" dirty="0" smtClean="0"/>
              <a:t>oleh </a:t>
            </a:r>
            <a:r>
              <a:rPr lang="en-US" dirty="0" err="1" smtClean="0"/>
              <a:t>kontaminasi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en-US" dirty="0" err="1" smtClean="0"/>
              <a:t>bahan</a:t>
            </a:r>
            <a:r>
              <a:rPr lang="en-US" dirty="0"/>
              <a:t> </a:t>
            </a:r>
            <a:r>
              <a:rPr lang="en-US" dirty="0" err="1" smtClean="0"/>
              <a:t>organik</a:t>
            </a:r>
            <a:endParaRPr lang="en-US" dirty="0"/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/>
              <a:t>korosif</a:t>
            </a:r>
            <a:r>
              <a:rPr lang="en-US" dirty="0"/>
              <a:t> </a:t>
            </a:r>
            <a:r>
              <a:rPr lang="en-US" dirty="0" err="1" smtClean="0"/>
              <a:t>terhadap</a:t>
            </a:r>
            <a:r>
              <a:rPr lang="en-US" dirty="0"/>
              <a:t> </a:t>
            </a:r>
            <a:r>
              <a:rPr lang="en-US" i="1" dirty="0" smtClean="0"/>
              <a:t>stainless </a:t>
            </a:r>
            <a:r>
              <a:rPr lang="en-US" i="1" dirty="0"/>
              <a:t>steel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smtClean="0"/>
              <a:t>lain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/>
              <a:t>kontak</a:t>
            </a:r>
            <a:r>
              <a:rPr lang="en-US" dirty="0"/>
              <a:t> yang </a:t>
            </a:r>
            <a:r>
              <a:rPr lang="en-US" dirty="0" err="1" smtClean="0"/>
              <a:t>terbatas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endParaRPr lang="en-US" dirty="0" smtClean="0"/>
          </a:p>
          <a:p>
            <a:pPr marL="342900" indent="-342900" algn="just">
              <a:buFont typeface="+mj-lt"/>
              <a:buAutoNum type="alphaLcPeriod"/>
            </a:pPr>
            <a:endParaRPr lang="en-US" dirty="0"/>
          </a:p>
          <a:p>
            <a:pPr algn="just"/>
            <a:r>
              <a:rPr lang="en-US" b="1" dirty="0" smtClean="0">
                <a:solidFill>
                  <a:srgbClr val="FFFF00"/>
                </a:solidFill>
              </a:rPr>
              <a:t>b. Quaternary Ammonium Compounds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 smtClean="0"/>
              <a:t>sebagai</a:t>
            </a:r>
            <a:r>
              <a:rPr lang="en-US" dirty="0"/>
              <a:t> </a:t>
            </a:r>
            <a:r>
              <a:rPr lang="en-US" dirty="0" smtClean="0"/>
              <a:t>“quaternaries</a:t>
            </a:r>
            <a:r>
              <a:rPr lang="en-US" dirty="0"/>
              <a:t>”, “</a:t>
            </a:r>
            <a:r>
              <a:rPr lang="en-US" dirty="0" err="1"/>
              <a:t>quats</a:t>
            </a:r>
            <a:r>
              <a:rPr lang="en-US" dirty="0"/>
              <a:t>”, </a:t>
            </a:r>
            <a:r>
              <a:rPr lang="en-US" dirty="0" err="1" smtClean="0"/>
              <a:t>atau</a:t>
            </a:r>
            <a:r>
              <a:rPr lang="en-US" dirty="0"/>
              <a:t> </a:t>
            </a:r>
            <a:r>
              <a:rPr lang="en-US" dirty="0" smtClean="0"/>
              <a:t>“QACs</a:t>
            </a:r>
            <a:r>
              <a:rPr lang="en-US" dirty="0"/>
              <a:t>”,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garam-garam</a:t>
            </a:r>
            <a:r>
              <a:rPr lang="en-US" dirty="0"/>
              <a:t> </a:t>
            </a:r>
            <a:r>
              <a:rPr lang="en-US" dirty="0" smtClean="0"/>
              <a:t>ammonium. </a:t>
            </a:r>
            <a:r>
              <a:rPr lang="en-US" dirty="0"/>
              <a:t>QACs yang </a:t>
            </a:r>
            <a:r>
              <a:rPr lang="en-US" dirty="0" err="1" smtClean="0"/>
              <a:t>banyak</a:t>
            </a:r>
            <a:r>
              <a:rPr lang="en-US" dirty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cetil</a:t>
            </a:r>
            <a:r>
              <a:rPr lang="en-US" dirty="0"/>
              <a:t> </a:t>
            </a:r>
            <a:r>
              <a:rPr lang="en-US" dirty="0" err="1" smtClean="0"/>
              <a:t>trimetil</a:t>
            </a:r>
            <a:r>
              <a:rPr lang="en-US" dirty="0"/>
              <a:t> </a:t>
            </a:r>
            <a:r>
              <a:rPr lang="en-US" dirty="0" smtClean="0"/>
              <a:t>ammonium </a:t>
            </a:r>
            <a:r>
              <a:rPr lang="en-US" dirty="0" err="1"/>
              <a:t>bromida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lavrildimetilbencil</a:t>
            </a:r>
            <a:r>
              <a:rPr lang="en-US" dirty="0" smtClean="0"/>
              <a:t> ammonium </a:t>
            </a:r>
            <a:r>
              <a:rPr lang="en-US" dirty="0" err="1" smtClean="0"/>
              <a:t>klorida</a:t>
            </a:r>
            <a:r>
              <a:rPr lang="en-US" dirty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hipokhlorit</a:t>
            </a:r>
            <a:r>
              <a:rPr lang="en-US" dirty="0" smtClean="0"/>
              <a:t>, QACs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 smtClean="0"/>
              <a:t>sifat-sifat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diinginkan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err="1">
                <a:solidFill>
                  <a:srgbClr val="FFFF00"/>
                </a:solidFill>
              </a:rPr>
              <a:t>Kelemahan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QAC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/>
              <a:t>Gram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,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/>
              <a:t>film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peralatan</a:t>
            </a:r>
            <a:r>
              <a:rPr lang="en-US" dirty="0"/>
              <a:t> </a:t>
            </a:r>
            <a:r>
              <a:rPr lang="en-US" dirty="0" err="1" smtClean="0"/>
              <a:t>penanganan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pengolahan</a:t>
            </a:r>
            <a:r>
              <a:rPr lang="en-US" dirty="0"/>
              <a:t> </a:t>
            </a:r>
            <a:r>
              <a:rPr lang="en-US" dirty="0" err="1" smtClean="0"/>
              <a:t>pangan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 smtClean="0"/>
              <a:t>bekerja</a:t>
            </a:r>
            <a:r>
              <a:rPr lang="en-US" dirty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deterjen</a:t>
            </a:r>
            <a:r>
              <a:rPr lang="en-US" dirty="0"/>
              <a:t> </a:t>
            </a:r>
            <a:r>
              <a:rPr lang="en-US" dirty="0" err="1"/>
              <a:t>sintetik</a:t>
            </a:r>
            <a:r>
              <a:rPr lang="en-US" dirty="0"/>
              <a:t> 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/>
          </a:p>
        </p:txBody>
      </p:sp>
      <p:pic>
        <p:nvPicPr>
          <p:cNvPr id="3075" name="Picture 3" descr="C:\Documents and Settings\CQ40\My Documents\Cetyl_trimethyl_ammonium_chloride_sulfate_bromide_16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34059"/>
            <a:ext cx="2214898" cy="173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424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"/>
            <a:ext cx="8839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Manfaat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Yodofor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pembersihan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desinfeksi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antiseptik</a:t>
            </a:r>
            <a:r>
              <a:rPr lang="en-US" dirty="0"/>
              <a:t> </a:t>
            </a:r>
            <a:r>
              <a:rPr lang="en-US" dirty="0" err="1" smtClean="0"/>
              <a:t>kulit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Yodofor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smtClean="0"/>
              <a:t>air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Karakteristik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Yodofor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Yodofor</a:t>
            </a:r>
            <a:r>
              <a:rPr lang="en-US" dirty="0" smtClean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 smtClean="0"/>
              <a:t>aktifitas</a:t>
            </a:r>
            <a:r>
              <a:rPr lang="en-US" dirty="0"/>
              <a:t> </a:t>
            </a:r>
            <a:r>
              <a:rPr lang="en-US" dirty="0" err="1" smtClean="0"/>
              <a:t>bakterisidal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smtClean="0"/>
              <a:t>di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 smtClean="0"/>
              <a:t>asam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sifat-sifat</a:t>
            </a:r>
            <a:r>
              <a:rPr lang="en-US" dirty="0" smtClean="0"/>
              <a:t> </a:t>
            </a:r>
            <a:r>
              <a:rPr lang="en-US" dirty="0" err="1" smtClean="0"/>
              <a:t>deterjen-sanitaiser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sifat-sifat</a:t>
            </a:r>
            <a:r>
              <a:rPr lang="en-US" dirty="0" smtClean="0"/>
              <a:t> </a:t>
            </a:r>
            <a:r>
              <a:rPr lang="en-US" dirty="0" err="1" smtClean="0"/>
              <a:t>deterjen-sanitaiser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bakterisidal</a:t>
            </a:r>
            <a:r>
              <a:rPr lang="en-US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kelarutan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 smtClean="0"/>
              <a:t>tinggi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/>
              <a:t>air,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berbau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iritatif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 smtClean="0"/>
              <a:t>kulit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 err="1" smtClean="0">
                <a:solidFill>
                  <a:srgbClr val="FFFF00"/>
                </a:solidFill>
              </a:rPr>
              <a:t>Kerugian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Yodofort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/>
              <a:t> </a:t>
            </a:r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khlorin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mudah </a:t>
            </a:r>
            <a:r>
              <a:rPr lang="pt-BR" dirty="0"/>
              <a:t>menguap pada suhu </a:t>
            </a:r>
            <a:r>
              <a:rPr lang="pt-BR" dirty="0" smtClean="0"/>
              <a:t>50 </a:t>
            </a:r>
            <a:r>
              <a:rPr lang="pt-BR" baseline="30000" dirty="0" smtClean="0"/>
              <a:t>O</a:t>
            </a:r>
            <a:r>
              <a:rPr lang="pt-BR" dirty="0" smtClean="0"/>
              <a:t>C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/>
              <a:t>peka</a:t>
            </a:r>
            <a:r>
              <a:rPr lang="en-US" dirty="0"/>
              <a:t> </a:t>
            </a:r>
            <a:r>
              <a:rPr lang="en-US" dirty="0" err="1" smtClean="0"/>
              <a:t>terhadap</a:t>
            </a:r>
            <a:r>
              <a:rPr lang="en-US" dirty="0"/>
              <a:t> </a:t>
            </a:r>
            <a:r>
              <a:rPr lang="en-US" dirty="0" err="1" smtClean="0"/>
              <a:t>perubahan-perubahan</a:t>
            </a:r>
            <a:r>
              <a:rPr lang="en-US" dirty="0" smtClean="0"/>
              <a:t> 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632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Sanitaiser</a:t>
            </a:r>
            <a:r>
              <a:rPr lang="en-US" dirty="0"/>
              <a:t> </a:t>
            </a:r>
            <a:r>
              <a:rPr lang="en-US" dirty="0" err="1"/>
              <a:t>yodium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fi-FI" dirty="0" smtClean="0"/>
              <a:t>sanitasi </a:t>
            </a:r>
            <a:r>
              <a:rPr lang="fi-FI" dirty="0"/>
              <a:t>tangan karena senyawa </a:t>
            </a:r>
            <a:r>
              <a:rPr lang="fi-FI" dirty="0" smtClean="0"/>
              <a:t>ini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mengiritasi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.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direkomendasikan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pekerjaan-pekerjaan</a:t>
            </a:r>
            <a:r>
              <a:rPr lang="en-US" dirty="0"/>
              <a:t> </a:t>
            </a:r>
            <a:r>
              <a:rPr lang="en-US" dirty="0" err="1" smtClean="0"/>
              <a:t>pencelupan</a:t>
            </a:r>
            <a:r>
              <a:rPr lang="en-US" dirty="0" smtClean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pabrik</a:t>
            </a:r>
            <a:r>
              <a:rPr lang="en-US" dirty="0"/>
              <a:t> </a:t>
            </a:r>
            <a:r>
              <a:rPr lang="en-US" dirty="0" err="1" smtClean="0"/>
              <a:t>makanan</a:t>
            </a:r>
            <a:r>
              <a:rPr lang="en-US" dirty="0"/>
              <a:t>. </a:t>
            </a:r>
            <a:r>
              <a:rPr lang="en-US" dirty="0" err="1"/>
              <a:t>Yodofor</a:t>
            </a:r>
            <a:r>
              <a:rPr lang="en-US" dirty="0"/>
              <a:t> </a:t>
            </a:r>
            <a:r>
              <a:rPr lang="en-US" dirty="0" err="1" smtClean="0"/>
              <a:t>terutama</a:t>
            </a:r>
            <a:r>
              <a:rPr lang="en-US" dirty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susu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/>
              <a:t>bir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b="1" dirty="0" smtClean="0">
                <a:solidFill>
                  <a:srgbClr val="FFFF00"/>
                </a:solidFill>
              </a:rPr>
              <a:t>d. </a:t>
            </a:r>
            <a:r>
              <a:rPr lang="en-US" b="1" dirty="0" err="1" smtClean="0">
                <a:solidFill>
                  <a:srgbClr val="FFFF00"/>
                </a:solidFill>
              </a:rPr>
              <a:t>Senyawa-Senyawa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Amfoterik</a:t>
            </a:r>
            <a:endParaRPr lang="en-US" b="1" dirty="0">
              <a:solidFill>
                <a:srgbClr val="FFFF00"/>
              </a:solidFill>
            </a:endParaRPr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Karakteristik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Senyawa-Senyawa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Amfoterik</a:t>
            </a:r>
            <a:endParaRPr lang="en-US" b="1" dirty="0">
              <a:solidFill>
                <a:srgbClr val="FFFF00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deterjen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/>
              <a:t>bakterisidal</a:t>
            </a:r>
            <a:r>
              <a:rPr lang="en-US" dirty="0"/>
              <a:t> </a:t>
            </a:r>
            <a:r>
              <a:rPr lang="en-US" dirty="0" err="1" smtClean="0"/>
              <a:t>rendah</a:t>
            </a:r>
            <a:endParaRPr lang="en-US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en-US" dirty="0" err="1" smtClean="0"/>
              <a:t>desinfektan</a:t>
            </a:r>
            <a:r>
              <a:rPr lang="en-US" dirty="0" smtClean="0"/>
              <a:t> </a:t>
            </a:r>
            <a:r>
              <a:rPr lang="en-US" dirty="0"/>
              <a:t>lain </a:t>
            </a:r>
            <a:r>
              <a:rPr lang="en-US" dirty="0" err="1" smtClean="0"/>
              <a:t>dan</a:t>
            </a:r>
            <a:endParaRPr lang="en-US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/>
              <a:t>bakterisidal</a:t>
            </a:r>
            <a:r>
              <a:rPr lang="en-US" dirty="0"/>
              <a:t> yang </a:t>
            </a:r>
            <a:r>
              <a:rPr lang="en-US" dirty="0" err="1" smtClean="0"/>
              <a:t>kuat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Kelebihan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Senyawa-Senyawa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Amfoterik</a:t>
            </a: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begitu</a:t>
            </a:r>
            <a:r>
              <a:rPr lang="en-US" dirty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 smtClean="0"/>
              <a:t>organik</a:t>
            </a:r>
            <a:endParaRPr lang="en-US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fi-FI" dirty="0" smtClean="0"/>
              <a:t>tidak korosif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nl-NL" dirty="0" smtClean="0"/>
              <a:t>tidak beracun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nl-NL" dirty="0" smtClean="0"/>
              <a:t>tidak berbau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Stabil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b="1" dirty="0" err="1" smtClean="0">
                <a:solidFill>
                  <a:srgbClr val="FFFF00"/>
                </a:solidFill>
              </a:rPr>
              <a:t>Kekurangan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Senyawa-Senyawa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Amfoter</a:t>
            </a:r>
            <a:endParaRPr lang="fi-FI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busa</a:t>
            </a:r>
            <a:r>
              <a:rPr lang="en-US" dirty="0"/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Harganya</a:t>
            </a:r>
            <a:r>
              <a:rPr lang="en-US" dirty="0" smtClean="0"/>
              <a:t> </a:t>
            </a:r>
            <a:r>
              <a:rPr lang="en-US" dirty="0" err="1" smtClean="0"/>
              <a:t>mahal</a:t>
            </a:r>
            <a:r>
              <a:rPr lang="en-US" dirty="0" smtClean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err="1" smtClean="0"/>
              <a:t>Aktifitasnya</a:t>
            </a:r>
            <a:r>
              <a:rPr lang="en-US" dirty="0" smtClean="0"/>
              <a:t> </a:t>
            </a:r>
            <a:r>
              <a:rPr lang="en-US" dirty="0" err="1" smtClean="0"/>
              <a:t>terbatas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/>
              <a:t>amfoterik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banyak</a:t>
            </a:r>
            <a:r>
              <a:rPr lang="en-US" dirty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5545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e. </a:t>
            </a:r>
            <a:r>
              <a:rPr lang="en-US" b="1" dirty="0" err="1" smtClean="0">
                <a:solidFill>
                  <a:srgbClr val="FFFF00"/>
                </a:solidFill>
              </a:rPr>
              <a:t>Senyawa-Senyawa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Fenolik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Karakteristiknya</a:t>
            </a:r>
            <a:r>
              <a:rPr lang="en-US" b="1" dirty="0" smtClean="0">
                <a:solidFill>
                  <a:srgbClr val="FFFF00"/>
                </a:solidFill>
              </a:rPr>
              <a:t>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bakterisidal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 smtClean="0"/>
              <a:t>digunakan</a:t>
            </a:r>
            <a:r>
              <a:rPr lang="en-US" dirty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desinfektan</a:t>
            </a:r>
            <a:r>
              <a:rPr lang="en-US" dirty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baunya</a:t>
            </a:r>
            <a:r>
              <a:rPr lang="en-US" dirty="0" smtClean="0"/>
              <a:t> yang </a:t>
            </a:r>
            <a:r>
              <a:rPr lang="en-US" dirty="0" err="1" smtClean="0"/>
              <a:t>keras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 smtClean="0"/>
              <a:t>kemungkinan</a:t>
            </a:r>
            <a:r>
              <a:rPr lang="en-US" dirty="0"/>
              <a:t> </a:t>
            </a:r>
            <a:r>
              <a:rPr lang="en-US" dirty="0" err="1" smtClean="0"/>
              <a:t>memindahkan</a:t>
            </a:r>
            <a:r>
              <a:rPr lang="en-US" dirty="0" smtClean="0"/>
              <a:t> </a:t>
            </a:r>
            <a:r>
              <a:rPr lang="en-US" i="1" dirty="0"/>
              <a:t>off-</a:t>
            </a:r>
            <a:r>
              <a:rPr lang="en-US" i="1" dirty="0" err="1"/>
              <a:t>flavour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Fenolik</a:t>
            </a:r>
            <a:r>
              <a:rPr lang="en-US" dirty="0" smtClean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/>
              <a:t>desinfektan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 smtClean="0"/>
              <a:t>bau</a:t>
            </a:r>
            <a:r>
              <a:rPr lang="en-US" dirty="0" smtClean="0"/>
              <a:t> yang </a:t>
            </a:r>
            <a:r>
              <a:rPr lang="en-US" dirty="0" err="1" smtClean="0"/>
              <a:t>keras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r>
              <a:rPr lang="en-US" b="1" dirty="0" err="1">
                <a:solidFill>
                  <a:srgbClr val="FFFF00"/>
                </a:solidFill>
              </a:rPr>
              <a:t>Sanitasi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Pekerja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 err="1" smtClean="0"/>
              <a:t>Persyaratan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yang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;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kemungkinan</a:t>
            </a:r>
            <a:r>
              <a:rPr lang="en-US" dirty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 smtClean="0"/>
              <a:t>tempat</a:t>
            </a:r>
            <a:r>
              <a:rPr lang="en-US" dirty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 smtClean="0"/>
              <a:t>patogen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Kebersihan</a:t>
            </a:r>
            <a:r>
              <a:rPr lang="en-US" dirty="0"/>
              <a:t>;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mengurangi</a:t>
            </a:r>
            <a:r>
              <a:rPr lang="en-US" dirty="0"/>
              <a:t> </a:t>
            </a:r>
            <a:r>
              <a:rPr lang="en-US" dirty="0" err="1" smtClean="0"/>
              <a:t>kemungkinan</a:t>
            </a:r>
            <a:r>
              <a:rPr lang="en-US" dirty="0" smtClean="0"/>
              <a:t> </a:t>
            </a:r>
            <a:r>
              <a:rPr lang="en-US" dirty="0" err="1" smtClean="0"/>
              <a:t>penyebaran</a:t>
            </a:r>
            <a:r>
              <a:rPr lang="en-US" dirty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pekerja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Kemauan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mengerti</a:t>
            </a:r>
            <a:r>
              <a:rPr lang="en-US" dirty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/>
              <a:t>sanitasi</a:t>
            </a:r>
            <a:r>
              <a:rPr lang="en-US" dirty="0"/>
              <a:t>; </a:t>
            </a:r>
            <a:r>
              <a:rPr lang="en-US" dirty="0" err="1" smtClean="0"/>
              <a:t>merupakan</a:t>
            </a:r>
            <a:r>
              <a:rPr lang="en-US" dirty="0"/>
              <a:t> </a:t>
            </a:r>
            <a:r>
              <a:rPr lang="en-US" dirty="0" err="1" smtClean="0"/>
              <a:t>prasyarat</a:t>
            </a:r>
            <a:r>
              <a:rPr lang="en-US" dirty="0" smtClean="0"/>
              <a:t> </a:t>
            </a:r>
            <a:r>
              <a:rPr lang="en-US" dirty="0"/>
              <a:t>agar </a:t>
            </a:r>
            <a:r>
              <a:rPr lang="en-US" dirty="0" smtClean="0"/>
              <a:t>program </a:t>
            </a:r>
            <a:r>
              <a:rPr lang="en-US" dirty="0" err="1" smtClean="0"/>
              <a:t>sanitasi</a:t>
            </a:r>
            <a:r>
              <a:rPr lang="en-US" dirty="0" smtClean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>
                <a:solidFill>
                  <a:srgbClr val="FFFF00"/>
                </a:solidFill>
              </a:rPr>
              <a:t>TEKNIK DASAR </a:t>
            </a:r>
            <a:r>
              <a:rPr lang="en-US" b="1" dirty="0" smtClean="0">
                <a:solidFill>
                  <a:srgbClr val="FFFF00"/>
                </a:solidFill>
              </a:rPr>
              <a:t>SANITASI</a:t>
            </a:r>
          </a:p>
          <a:p>
            <a:r>
              <a:rPr lang="en-US" dirty="0" err="1"/>
              <a:t>Sanitasi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pangan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/>
              <a:t> </a:t>
            </a:r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, </a:t>
            </a: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ruangan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;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/>
              <a:t> </a:t>
            </a:r>
            <a:r>
              <a:rPr lang="en-US" dirty="0" err="1" smtClean="0"/>
              <a:t>penanganan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</a:t>
            </a:r>
            <a:r>
              <a:rPr lang="en-US" dirty="0" err="1"/>
              <a:t>limbah</a:t>
            </a:r>
            <a:r>
              <a:rPr lang="en-US" dirty="0"/>
              <a:t>.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 smtClean="0"/>
              <a:t>juga</a:t>
            </a:r>
            <a:r>
              <a:rPr lang="en-US" dirty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/>
              <a:t>bersih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pekerja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 smtClean="0"/>
              <a:t>menentukan</a:t>
            </a:r>
            <a:r>
              <a:rPr lang="en-US" dirty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sanitasi</a:t>
            </a:r>
            <a:r>
              <a:rPr lang="en-US" dirty="0"/>
              <a:t>. </a:t>
            </a:r>
            <a:r>
              <a:rPr lang="en-US" dirty="0" err="1"/>
              <a:t>Tersedianya</a:t>
            </a:r>
            <a:r>
              <a:rPr lang="en-US" dirty="0"/>
              <a:t> air </a:t>
            </a:r>
            <a:r>
              <a:rPr lang="en-US" dirty="0" err="1"/>
              <a:t>bersih</a:t>
            </a:r>
            <a:r>
              <a:rPr lang="en-US" dirty="0"/>
              <a:t> (air </a:t>
            </a:r>
            <a:r>
              <a:rPr lang="en-US" dirty="0" smtClean="0"/>
              <a:t>PAM)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fasilitas</a:t>
            </a:r>
            <a:r>
              <a:rPr lang="en-US" dirty="0"/>
              <a:t> toilet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 smtClean="0"/>
              <a:t>menunjang</a:t>
            </a:r>
            <a:r>
              <a:rPr lang="en-US" dirty="0"/>
              <a:t> </a:t>
            </a:r>
            <a:r>
              <a:rPr lang="en-US" dirty="0" err="1" smtClean="0"/>
              <a:t>tercapainya</a:t>
            </a:r>
            <a:r>
              <a:rPr lang="en-US" dirty="0" smtClean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bersih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68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sanitasi</a:t>
            </a:r>
            <a:r>
              <a:rPr lang="en-US" dirty="0"/>
              <a:t>, </a:t>
            </a:r>
            <a:r>
              <a:rPr lang="en-US" dirty="0" err="1"/>
              <a:t>dikenal</a:t>
            </a:r>
            <a:r>
              <a:rPr lang="en-US" dirty="0"/>
              <a:t> 4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yang </a:t>
            </a:r>
            <a:r>
              <a:rPr lang="en-US" dirty="0" err="1" smtClean="0"/>
              <a:t>harus</a:t>
            </a:r>
            <a:r>
              <a:rPr lang="en-US" dirty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Pembasahan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Pelarutan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Pembilasan</a:t>
            </a:r>
            <a:endParaRPr lang="en-US" dirty="0"/>
          </a:p>
          <a:p>
            <a:r>
              <a:rPr lang="en-US" dirty="0"/>
              <a:t>4. Sanitizing (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saniter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fi-FI" dirty="0"/>
              <a:t>Pembahasan, pelarutan dan pembilasan biasa dilakukan pada </a:t>
            </a:r>
            <a:r>
              <a:rPr lang="fi-FI" dirty="0" smtClean="0"/>
              <a:t>sanitasi </a:t>
            </a:r>
            <a:r>
              <a:rPr lang="en-US" dirty="0" err="1" smtClean="0"/>
              <a:t>ruangan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lantai</a:t>
            </a:r>
            <a:r>
              <a:rPr lang="en-US" dirty="0"/>
              <a:t>, </a:t>
            </a:r>
            <a:r>
              <a:rPr lang="en-US" dirty="0" err="1"/>
              <a:t>dinding</a:t>
            </a:r>
            <a:r>
              <a:rPr lang="en-US" dirty="0"/>
              <a:t>, </a:t>
            </a:r>
            <a:r>
              <a:rPr lang="en-US" dirty="0" err="1"/>
              <a:t>langit-langit</a:t>
            </a:r>
            <a:r>
              <a:rPr lang="en-US" dirty="0"/>
              <a:t>, </a:t>
            </a:r>
            <a:r>
              <a:rPr lang="en-US" dirty="0" err="1"/>
              <a:t>jendela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 smtClean="0"/>
              <a:t>besar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/>
              <a:t>saniter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membersihkan</a:t>
            </a:r>
            <a:r>
              <a:rPr lang="en-US" dirty="0"/>
              <a:t>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/>
              <a:t>gelas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/>
              <a:t> </a:t>
            </a:r>
            <a:r>
              <a:rPr lang="sv-SE" dirty="0" smtClean="0"/>
              <a:t>alat-alat </a:t>
            </a:r>
            <a:r>
              <a:rPr lang="sv-SE" dirty="0"/>
              <a:t>yang digunakan dalam Laboratorium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en-US" dirty="0" err="1" smtClean="0"/>
              <a:t>Pembasahan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pembilasan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air </a:t>
            </a:r>
            <a:r>
              <a:rPr lang="en-US" dirty="0" err="1" smtClean="0"/>
              <a:t>dingin</a:t>
            </a:r>
            <a:r>
              <a:rPr lang="en-US" dirty="0" smtClean="0"/>
              <a:t>, air </a:t>
            </a:r>
            <a:r>
              <a:rPr lang="en-US" dirty="0" err="1"/>
              <a:t>hangat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air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melekat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pelarutan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sabun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deterjen</a:t>
            </a:r>
            <a:r>
              <a:rPr lang="en-US" dirty="0"/>
              <a:t> yang </a:t>
            </a:r>
            <a:r>
              <a:rPr lang="en-US" dirty="0" err="1" smtClean="0"/>
              <a:t>dapat</a:t>
            </a:r>
            <a:r>
              <a:rPr lang="en-US" dirty="0"/>
              <a:t> </a:t>
            </a:r>
            <a:r>
              <a:rPr lang="fi-FI" dirty="0" smtClean="0"/>
              <a:t>melarutkan </a:t>
            </a:r>
            <a:r>
              <a:rPr lang="fi-FI" dirty="0"/>
              <a:t>sisa kotoran ataupun sisa lemak yang menempel pada </a:t>
            </a:r>
            <a:r>
              <a:rPr lang="fi-FI" dirty="0" smtClean="0"/>
              <a:t>peralatan </a:t>
            </a:r>
            <a:r>
              <a:rPr lang="en-US" dirty="0" smtClean="0"/>
              <a:t>yang </a:t>
            </a:r>
            <a:r>
              <a:rPr lang="en-US" dirty="0" err="1" smtClean="0"/>
              <a:t>digunakan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/>
              <a:t>saniter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kimiawi</a:t>
            </a:r>
            <a:r>
              <a:rPr lang="en-US" dirty="0"/>
              <a:t> </a:t>
            </a:r>
            <a:r>
              <a:rPr lang="en-US" dirty="0" err="1"/>
              <a:t>seperti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antiseptik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desinfektan</a:t>
            </a:r>
            <a:r>
              <a:rPr lang="en-US" dirty="0"/>
              <a:t>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 smtClean="0"/>
              <a:t>langsung</a:t>
            </a:r>
            <a:r>
              <a:rPr lang="en-US" dirty="0"/>
              <a:t> </a:t>
            </a:r>
            <a:r>
              <a:rPr lang="en-US" dirty="0" err="1" smtClean="0"/>
              <a:t>sperti</a:t>
            </a:r>
            <a:r>
              <a:rPr lang="en-US" dirty="0" smtClean="0"/>
              <a:t> </a:t>
            </a:r>
            <a:r>
              <a:rPr lang="es-ES" dirty="0" err="1" smtClean="0"/>
              <a:t>uap</a:t>
            </a:r>
            <a:r>
              <a:rPr lang="es-ES" dirty="0" smtClean="0"/>
              <a:t> </a:t>
            </a:r>
            <a:r>
              <a:rPr lang="es-ES" dirty="0"/>
              <a:t>panas dan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err="1" smtClean="0"/>
              <a:t>sinar</a:t>
            </a:r>
            <a:r>
              <a:rPr lang="es-ES" dirty="0" smtClean="0"/>
              <a:t> </a:t>
            </a:r>
            <a:r>
              <a:rPr lang="es-ES" dirty="0"/>
              <a:t>ultra </a:t>
            </a:r>
            <a:r>
              <a:rPr lang="es-ES" dirty="0" err="1"/>
              <a:t>violet</a:t>
            </a:r>
            <a:r>
              <a:rPr lang="es-E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2998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7693"/>
            <a:ext cx="8839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Berdasarkan</a:t>
            </a:r>
            <a:r>
              <a:rPr lang="en-US" sz="1600" dirty="0"/>
              <a:t> </a:t>
            </a:r>
            <a:r>
              <a:rPr lang="en-US" sz="1600" dirty="0" err="1"/>
              <a:t>kandungan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aktifnya</a:t>
            </a:r>
            <a:r>
              <a:rPr lang="en-US" sz="1600" dirty="0"/>
              <a:t>, </a:t>
            </a:r>
            <a:r>
              <a:rPr lang="en-US" sz="1600" dirty="0" err="1"/>
              <a:t>desinfektan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dikelompokkan</a:t>
            </a:r>
            <a:endParaRPr lang="en-US" sz="1600" dirty="0"/>
          </a:p>
          <a:p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delapan</a:t>
            </a:r>
            <a:r>
              <a:rPr lang="en-US" sz="1600" dirty="0"/>
              <a:t> </a:t>
            </a:r>
            <a:r>
              <a:rPr lang="en-US" sz="1600" dirty="0" err="1"/>
              <a:t>grup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berikut</a:t>
            </a:r>
            <a:r>
              <a:rPr lang="en-US" sz="1600" dirty="0"/>
              <a:t> :</a:t>
            </a:r>
          </a:p>
          <a:p>
            <a:r>
              <a:rPr lang="en-US" sz="1600" dirty="0"/>
              <a:t>1. </a:t>
            </a:r>
            <a:r>
              <a:rPr lang="en-US" sz="1600" dirty="0" err="1"/>
              <a:t>Grup</a:t>
            </a:r>
            <a:r>
              <a:rPr lang="en-US" sz="1600" dirty="0"/>
              <a:t> </a:t>
            </a:r>
            <a:r>
              <a:rPr lang="en-US" sz="1600" dirty="0" err="1"/>
              <a:t>Alkohol</a:t>
            </a:r>
            <a:r>
              <a:rPr lang="en-US" sz="1600" dirty="0"/>
              <a:t> </a:t>
            </a:r>
            <a:r>
              <a:rPr lang="en-US" sz="1600" dirty="0" err="1"/>
              <a:t>Larut</a:t>
            </a:r>
            <a:endParaRPr lang="en-US" sz="1600" dirty="0"/>
          </a:p>
          <a:p>
            <a:r>
              <a:rPr lang="en-US" sz="1600" dirty="0" err="1"/>
              <a:t>Contoh</a:t>
            </a:r>
            <a:r>
              <a:rPr lang="en-US" sz="1600" dirty="0"/>
              <a:t> : </a:t>
            </a:r>
            <a:r>
              <a:rPr lang="en-US" sz="1600" dirty="0" err="1"/>
              <a:t>Etanol</a:t>
            </a:r>
            <a:r>
              <a:rPr lang="en-US" sz="1600" dirty="0"/>
              <a:t>, </a:t>
            </a:r>
            <a:r>
              <a:rPr lang="en-US" sz="1600" dirty="0" err="1"/>
              <a:t>Isopropil</a:t>
            </a:r>
            <a:r>
              <a:rPr lang="en-US" sz="1600" dirty="0"/>
              <a:t> </a:t>
            </a:r>
            <a:r>
              <a:rPr lang="en-US" sz="1600" dirty="0" err="1"/>
              <a:t>alkohol</a:t>
            </a:r>
            <a:endParaRPr lang="en-US" sz="1600" dirty="0"/>
          </a:p>
          <a:p>
            <a:r>
              <a:rPr lang="fi-FI" sz="1600" dirty="0"/>
              <a:t>Cara Kerja : Koagulasi protein dan melarutkan membran</a:t>
            </a:r>
          </a:p>
          <a:p>
            <a:r>
              <a:rPr lang="en-US" sz="1600" dirty="0" err="1"/>
              <a:t>Sifat</a:t>
            </a:r>
            <a:r>
              <a:rPr lang="en-US" sz="1600" dirty="0"/>
              <a:t> : </a:t>
            </a:r>
            <a:r>
              <a:rPr lang="en-US" sz="1600" dirty="0" err="1"/>
              <a:t>bakterisidal</a:t>
            </a:r>
            <a:r>
              <a:rPr lang="en-US" sz="1600" dirty="0"/>
              <a:t> </a:t>
            </a:r>
            <a:r>
              <a:rPr lang="en-US" sz="1600" dirty="0" err="1"/>
              <a:t>cepat</a:t>
            </a:r>
            <a:r>
              <a:rPr lang="en-US" sz="1600" dirty="0"/>
              <a:t>, </a:t>
            </a:r>
            <a:r>
              <a:rPr lang="en-US" sz="1600" dirty="0" err="1"/>
              <a:t>tuburkulosidal</a:t>
            </a:r>
            <a:r>
              <a:rPr lang="en-US" sz="1600" dirty="0"/>
              <a:t>,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membunuh</a:t>
            </a:r>
            <a:r>
              <a:rPr lang="en-US" sz="1600" dirty="0"/>
              <a:t> </a:t>
            </a:r>
            <a:r>
              <a:rPr lang="en-US" sz="1600" dirty="0" err="1" smtClean="0"/>
              <a:t>spora</a:t>
            </a:r>
            <a:r>
              <a:rPr lang="en-US" sz="1600" dirty="0" smtClean="0"/>
              <a:t>, </a:t>
            </a:r>
            <a:r>
              <a:rPr lang="en-US" sz="1600" dirty="0" err="1" smtClean="0"/>
              <a:t>menyebabkan</a:t>
            </a:r>
            <a:r>
              <a:rPr lang="en-US" sz="1600" dirty="0" smtClean="0"/>
              <a:t> </a:t>
            </a:r>
            <a:r>
              <a:rPr lang="en-US" sz="1600" dirty="0" err="1"/>
              <a:t>korosi</a:t>
            </a:r>
            <a:r>
              <a:rPr lang="en-US" sz="1600" dirty="0"/>
              <a:t> metal, </a:t>
            </a:r>
            <a:r>
              <a:rPr lang="en-US" sz="1600" dirty="0" err="1"/>
              <a:t>mengeringkan</a:t>
            </a:r>
            <a:r>
              <a:rPr lang="en-US" sz="1600" dirty="0"/>
              <a:t> </a:t>
            </a:r>
            <a:r>
              <a:rPr lang="en-US" sz="1600" dirty="0" err="1"/>
              <a:t>kulit</a:t>
            </a:r>
            <a:r>
              <a:rPr lang="en-US" sz="1600" dirty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2</a:t>
            </a:r>
            <a:r>
              <a:rPr lang="en-US" sz="1600" dirty="0"/>
              <a:t>. </a:t>
            </a:r>
            <a:r>
              <a:rPr lang="en-US" sz="1600" dirty="0" err="1"/>
              <a:t>Grup</a:t>
            </a:r>
            <a:r>
              <a:rPr lang="en-US" sz="1600" dirty="0"/>
              <a:t> Gas </a:t>
            </a:r>
            <a:r>
              <a:rPr lang="en-US" sz="1600" dirty="0" err="1"/>
              <a:t>Sterilisasi</a:t>
            </a:r>
            <a:endParaRPr lang="en-US" sz="1600" dirty="0"/>
          </a:p>
          <a:p>
            <a:r>
              <a:rPr lang="en-US" sz="1600" dirty="0" err="1"/>
              <a:t>Contoh</a:t>
            </a:r>
            <a:r>
              <a:rPr lang="en-US" sz="1600" dirty="0"/>
              <a:t> : </a:t>
            </a:r>
            <a:r>
              <a:rPr lang="en-US" sz="1600" dirty="0" err="1"/>
              <a:t>etilen</a:t>
            </a:r>
            <a:r>
              <a:rPr lang="en-US" sz="1600" dirty="0"/>
              <a:t> </a:t>
            </a:r>
            <a:r>
              <a:rPr lang="en-US" sz="1600" dirty="0" err="1"/>
              <a:t>oksida</a:t>
            </a:r>
            <a:endParaRPr lang="en-US" sz="1600" dirty="0"/>
          </a:p>
          <a:p>
            <a:r>
              <a:rPr lang="en-US" sz="1600" dirty="0"/>
              <a:t>Cara </a:t>
            </a:r>
            <a:r>
              <a:rPr lang="en-US" sz="1600" dirty="0" err="1"/>
              <a:t>Kerja</a:t>
            </a:r>
            <a:r>
              <a:rPr lang="en-US" sz="1600" dirty="0"/>
              <a:t> : </a:t>
            </a:r>
            <a:r>
              <a:rPr lang="en-US" sz="1600" dirty="0" err="1"/>
              <a:t>substitusi</a:t>
            </a:r>
            <a:r>
              <a:rPr lang="en-US" sz="1600" dirty="0"/>
              <a:t> </a:t>
            </a:r>
            <a:r>
              <a:rPr lang="en-US" sz="1600" dirty="0" err="1"/>
              <a:t>grup</a:t>
            </a:r>
            <a:r>
              <a:rPr lang="en-US" sz="1600" dirty="0"/>
              <a:t> </a:t>
            </a:r>
            <a:r>
              <a:rPr lang="en-US" sz="1600" dirty="0" err="1"/>
              <a:t>alkil</a:t>
            </a:r>
            <a:r>
              <a:rPr lang="en-US" sz="1600" dirty="0"/>
              <a:t> </a:t>
            </a:r>
            <a:r>
              <a:rPr lang="en-US" sz="1600" dirty="0" err="1"/>
              <a:t>didalam</a:t>
            </a:r>
            <a:r>
              <a:rPr lang="en-US" sz="1600" dirty="0"/>
              <a:t> </a:t>
            </a:r>
            <a:r>
              <a:rPr lang="en-US" sz="1600" dirty="0" err="1"/>
              <a:t>sel</a:t>
            </a:r>
            <a:r>
              <a:rPr lang="en-US" sz="1600" dirty="0"/>
              <a:t>, </a:t>
            </a:r>
            <a:r>
              <a:rPr lang="en-US" sz="1600" dirty="0" err="1"/>
              <a:t>dengan</a:t>
            </a:r>
            <a:r>
              <a:rPr lang="en-US" sz="1600" dirty="0"/>
              <a:t> atom </a:t>
            </a:r>
            <a:r>
              <a:rPr lang="en-US" sz="1600" dirty="0" err="1"/>
              <a:t>hidrogen</a:t>
            </a:r>
            <a:r>
              <a:rPr lang="en-US" sz="1600" dirty="0"/>
              <a:t> </a:t>
            </a:r>
            <a:r>
              <a:rPr lang="en-US" sz="1600" dirty="0" smtClean="0"/>
              <a:t>yang </a:t>
            </a:r>
            <a:r>
              <a:rPr lang="en-US" sz="1600" dirty="0" err="1" smtClean="0"/>
              <a:t>labil</a:t>
            </a:r>
            <a:endParaRPr lang="en-US" sz="1600" dirty="0"/>
          </a:p>
          <a:p>
            <a:r>
              <a:rPr lang="pl-PL" sz="1600" dirty="0"/>
              <a:t>Waktu reaksi : 4 - 18 </a:t>
            </a:r>
            <a:r>
              <a:rPr lang="pl-PL" sz="1600" dirty="0" smtClean="0"/>
              <a:t>jam</a:t>
            </a:r>
            <a:endParaRPr lang="en-US" sz="1600" dirty="0" smtClean="0"/>
          </a:p>
          <a:p>
            <a:r>
              <a:rPr lang="en-US" sz="1600" dirty="0" err="1"/>
              <a:t>Sifat</a:t>
            </a:r>
            <a:r>
              <a:rPr lang="en-US" sz="1600" dirty="0"/>
              <a:t> :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berbahaya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kebanyakan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, </a:t>
            </a:r>
            <a:r>
              <a:rPr lang="en-US" sz="1600" dirty="0" err="1"/>
              <a:t>mensterilkan</a:t>
            </a:r>
            <a:r>
              <a:rPr lang="en-US" sz="1600" dirty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, </a:t>
            </a:r>
            <a:r>
              <a:rPr lang="en-US" sz="1600" dirty="0" err="1" smtClean="0"/>
              <a:t>digunakan</a:t>
            </a:r>
            <a:r>
              <a:rPr lang="en-US" sz="1600" dirty="0" smtClean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 yang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tahan</a:t>
            </a:r>
            <a:r>
              <a:rPr lang="en-US" sz="1600" dirty="0"/>
              <a:t> </a:t>
            </a:r>
            <a:r>
              <a:rPr lang="en-US" sz="1600" dirty="0" err="1"/>
              <a:t>panas</a:t>
            </a:r>
            <a:r>
              <a:rPr lang="en-US" sz="1600" dirty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3</a:t>
            </a:r>
            <a:r>
              <a:rPr lang="en-US" sz="1600" dirty="0"/>
              <a:t>. </a:t>
            </a:r>
            <a:r>
              <a:rPr lang="en-US" sz="1600" dirty="0" err="1"/>
              <a:t>Grup</a:t>
            </a:r>
            <a:r>
              <a:rPr lang="en-US" sz="1600" dirty="0"/>
              <a:t> Gas </a:t>
            </a:r>
            <a:r>
              <a:rPr lang="en-US" sz="1600" dirty="0" err="1"/>
              <a:t>Disinfektan</a:t>
            </a:r>
            <a:endParaRPr lang="en-US" sz="1600" dirty="0"/>
          </a:p>
          <a:p>
            <a:r>
              <a:rPr lang="en-US" sz="1600" dirty="0" err="1"/>
              <a:t>Contoh</a:t>
            </a:r>
            <a:r>
              <a:rPr lang="en-US" sz="1600" dirty="0"/>
              <a:t> : </a:t>
            </a:r>
            <a:r>
              <a:rPr lang="en-US" sz="1600" dirty="0" err="1"/>
              <a:t>formaldehide</a:t>
            </a:r>
            <a:endParaRPr lang="en-US" sz="1600" dirty="0"/>
          </a:p>
          <a:p>
            <a:r>
              <a:rPr lang="en-US" sz="1600" dirty="0" err="1"/>
              <a:t>Sifat</a:t>
            </a:r>
            <a:r>
              <a:rPr lang="en-US" sz="1600" dirty="0"/>
              <a:t> : </a:t>
            </a:r>
            <a:r>
              <a:rPr lang="en-US" sz="1600" dirty="0" err="1"/>
              <a:t>membunuh</a:t>
            </a:r>
            <a:r>
              <a:rPr lang="en-US" sz="1600" dirty="0"/>
              <a:t> </a:t>
            </a:r>
            <a:r>
              <a:rPr lang="en-US" sz="1600" dirty="0" err="1"/>
              <a:t>spora</a:t>
            </a:r>
            <a:r>
              <a:rPr lang="en-US" sz="1600" dirty="0"/>
              <a:t>,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korosif</a:t>
            </a:r>
            <a:r>
              <a:rPr lang="en-US" sz="1600" dirty="0"/>
              <a:t>, </a:t>
            </a:r>
            <a:r>
              <a:rPr lang="en-US" sz="1600" dirty="0" err="1"/>
              <a:t>membunuh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waktu</a:t>
            </a:r>
            <a:r>
              <a:rPr lang="en-US" sz="1600" dirty="0"/>
              <a:t> </a:t>
            </a:r>
            <a:r>
              <a:rPr lang="en-US" sz="1600" dirty="0" err="1" smtClean="0"/>
              <a:t>relatif</a:t>
            </a:r>
            <a:r>
              <a:rPr lang="en-US" sz="1600" dirty="0"/>
              <a:t> </a:t>
            </a:r>
            <a:r>
              <a:rPr lang="en-US" sz="1600" dirty="0" smtClean="0"/>
              <a:t>lama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disinfektan</a:t>
            </a:r>
            <a:r>
              <a:rPr lang="en-US" sz="1600" dirty="0"/>
              <a:t>, </a:t>
            </a:r>
            <a:r>
              <a:rPr lang="en-US" sz="1600" dirty="0" err="1"/>
              <a:t>menimbulkan</a:t>
            </a:r>
            <a:r>
              <a:rPr lang="en-US" sz="1600" dirty="0"/>
              <a:t> </a:t>
            </a:r>
            <a:r>
              <a:rPr lang="en-US" sz="1600" dirty="0" err="1"/>
              <a:t>bau</a:t>
            </a:r>
            <a:r>
              <a:rPr lang="en-US" sz="1600" dirty="0"/>
              <a:t>, </a:t>
            </a:r>
            <a:r>
              <a:rPr lang="en-US" sz="1600" dirty="0" err="1"/>
              <a:t>beracun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kulit</a:t>
            </a:r>
            <a:r>
              <a:rPr lang="en-US" sz="1600" dirty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4</a:t>
            </a:r>
            <a:r>
              <a:rPr lang="en-US" sz="1600" dirty="0"/>
              <a:t>. </a:t>
            </a:r>
            <a:r>
              <a:rPr lang="en-US" sz="1600" dirty="0" err="1"/>
              <a:t>Grup</a:t>
            </a:r>
            <a:r>
              <a:rPr lang="en-US" sz="1600" dirty="0"/>
              <a:t> Halogen</a:t>
            </a:r>
          </a:p>
          <a:p>
            <a:r>
              <a:rPr lang="en-US" sz="1600" dirty="0" err="1"/>
              <a:t>Contoh</a:t>
            </a:r>
            <a:r>
              <a:rPr lang="en-US" sz="1600" dirty="0"/>
              <a:t> : </a:t>
            </a:r>
            <a:r>
              <a:rPr lang="en-US" sz="1600" dirty="0" err="1"/>
              <a:t>khlorin</a:t>
            </a:r>
            <a:r>
              <a:rPr lang="en-US" sz="1600" dirty="0"/>
              <a:t>, </a:t>
            </a:r>
            <a:r>
              <a:rPr lang="en-US" sz="1600" dirty="0" err="1"/>
              <a:t>yodium</a:t>
            </a:r>
            <a:endParaRPr lang="en-US" sz="1600" dirty="0"/>
          </a:p>
          <a:p>
            <a:r>
              <a:rPr lang="en-US" sz="1600" dirty="0" err="1"/>
              <a:t>Sifat</a:t>
            </a:r>
            <a:r>
              <a:rPr lang="en-US" sz="1600" dirty="0"/>
              <a:t> : </a:t>
            </a:r>
            <a:r>
              <a:rPr lang="en-US" sz="1600" dirty="0" err="1"/>
              <a:t>Khlorin</a:t>
            </a:r>
            <a:r>
              <a:rPr lang="en-US" sz="1600" dirty="0"/>
              <a:t> - </a:t>
            </a:r>
            <a:r>
              <a:rPr lang="en-US" sz="1600" dirty="0" err="1"/>
              <a:t>tuberkulosidal</a:t>
            </a:r>
            <a:r>
              <a:rPr lang="en-US" sz="1600" dirty="0"/>
              <a:t>, </a:t>
            </a:r>
            <a:r>
              <a:rPr lang="en-US" sz="1600" dirty="0" err="1"/>
              <a:t>memutihkan</a:t>
            </a:r>
            <a:r>
              <a:rPr lang="en-US" sz="1600" dirty="0"/>
              <a:t> </a:t>
            </a:r>
            <a:r>
              <a:rPr lang="en-US" sz="1600" dirty="0" err="1"/>
              <a:t>bahan</a:t>
            </a:r>
            <a:r>
              <a:rPr lang="en-US" sz="1600" dirty="0"/>
              <a:t>, </a:t>
            </a:r>
            <a:r>
              <a:rPr lang="en-US" sz="1600" dirty="0" err="1"/>
              <a:t>korosi</a:t>
            </a:r>
            <a:r>
              <a:rPr lang="en-US" sz="1600" dirty="0"/>
              <a:t> </a:t>
            </a:r>
            <a:r>
              <a:rPr lang="en-US" sz="1600" dirty="0" err="1" smtClean="0"/>
              <a:t>logam</a:t>
            </a:r>
            <a:r>
              <a:rPr lang="en-US" sz="1600" dirty="0" smtClean="0"/>
              <a:t>. </a:t>
            </a:r>
            <a:r>
              <a:rPr lang="sv-SE" sz="1600" dirty="0" smtClean="0"/>
              <a:t>Yodium </a:t>
            </a:r>
            <a:r>
              <a:rPr lang="sv-SE" sz="1600" dirty="0"/>
              <a:t>- pencuci dan desinfektan, tidak meninggalkan </a:t>
            </a:r>
            <a:r>
              <a:rPr lang="sv-SE" sz="1600" dirty="0" smtClean="0"/>
              <a:t>warna, </a:t>
            </a:r>
            <a:r>
              <a:rPr lang="en-US" sz="1600" dirty="0" err="1" smtClean="0"/>
              <a:t>meninggalkan</a:t>
            </a:r>
            <a:r>
              <a:rPr lang="en-US" sz="1600" dirty="0" smtClean="0"/>
              <a:t> </a:t>
            </a:r>
            <a:r>
              <a:rPr lang="en-US" sz="1600" dirty="0" err="1"/>
              <a:t>residu</a:t>
            </a:r>
            <a:r>
              <a:rPr lang="en-US" sz="1600" dirty="0"/>
              <a:t> anti </a:t>
            </a:r>
            <a:r>
              <a:rPr lang="en-US" sz="1600" dirty="0" err="1"/>
              <a:t>bakteri</a:t>
            </a:r>
            <a:r>
              <a:rPr lang="en-US" sz="1600" dirty="0"/>
              <a:t>, </a:t>
            </a:r>
            <a:r>
              <a:rPr lang="en-US" sz="1600" dirty="0" err="1"/>
              <a:t>korosif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logam</a:t>
            </a:r>
            <a:r>
              <a:rPr lang="en-US" sz="1600" dirty="0"/>
              <a:t>, </a:t>
            </a:r>
            <a:r>
              <a:rPr lang="en-US" sz="1600" dirty="0" err="1"/>
              <a:t>menyebabkan</a:t>
            </a:r>
            <a:r>
              <a:rPr lang="en-US" sz="1600" dirty="0"/>
              <a:t> </a:t>
            </a:r>
            <a:r>
              <a:rPr lang="en-US" sz="1600" dirty="0" err="1"/>
              <a:t>pengeringan</a:t>
            </a:r>
            <a:r>
              <a:rPr lang="en-US" sz="1600" dirty="0"/>
              <a:t> </a:t>
            </a:r>
            <a:r>
              <a:rPr lang="en-US" sz="1600" dirty="0" err="1"/>
              <a:t>kulit</a:t>
            </a:r>
            <a:r>
              <a:rPr lang="en-US" sz="1600" dirty="0"/>
              <a:t>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17672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88392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sz="2000" dirty="0" smtClean="0"/>
              <a:t>5</a:t>
            </a:r>
            <a:r>
              <a:rPr lang="en-US" sz="2000" dirty="0"/>
              <a:t>. </a:t>
            </a:r>
            <a:r>
              <a:rPr lang="en-US" sz="2000" dirty="0" err="1"/>
              <a:t>Grup</a:t>
            </a:r>
            <a:r>
              <a:rPr lang="en-US" sz="2000" dirty="0"/>
              <a:t> </a:t>
            </a:r>
            <a:r>
              <a:rPr lang="en-US" sz="2000" dirty="0" err="1"/>
              <a:t>Fenol</a:t>
            </a:r>
            <a:endParaRPr lang="en-US" sz="2000" dirty="0"/>
          </a:p>
          <a:p>
            <a:pPr algn="just"/>
            <a:r>
              <a:rPr lang="en-US" sz="2000" dirty="0" err="1"/>
              <a:t>Contoh</a:t>
            </a:r>
            <a:r>
              <a:rPr lang="en-US" sz="2000" dirty="0"/>
              <a:t> : </a:t>
            </a:r>
            <a:r>
              <a:rPr lang="en-US" sz="2000" dirty="0" err="1"/>
              <a:t>kreosol</a:t>
            </a:r>
            <a:r>
              <a:rPr lang="en-US" sz="2000" dirty="0"/>
              <a:t>, </a:t>
            </a:r>
            <a:r>
              <a:rPr lang="en-US" sz="2000" dirty="0" err="1"/>
              <a:t>femol</a:t>
            </a:r>
            <a:r>
              <a:rPr lang="en-US" sz="2000" dirty="0"/>
              <a:t> semi </a:t>
            </a:r>
            <a:r>
              <a:rPr lang="en-US" sz="2000" dirty="0" err="1"/>
              <a:t>sintetis</a:t>
            </a:r>
            <a:r>
              <a:rPr lang="en-US" sz="2000" dirty="0"/>
              <a:t>, Lysol</a:t>
            </a:r>
          </a:p>
          <a:p>
            <a:pPr algn="just"/>
            <a:r>
              <a:rPr lang="en-US" sz="2000" dirty="0"/>
              <a:t>Cara </a:t>
            </a:r>
            <a:r>
              <a:rPr lang="en-US" sz="2000" dirty="0" err="1"/>
              <a:t>Kerja</a:t>
            </a:r>
            <a:r>
              <a:rPr lang="en-US" sz="2000" dirty="0"/>
              <a:t> : </a:t>
            </a:r>
            <a:r>
              <a:rPr lang="en-US" sz="2000" dirty="0" err="1"/>
              <a:t>koagulasi</a:t>
            </a:r>
            <a:r>
              <a:rPr lang="en-US" sz="2000" dirty="0"/>
              <a:t> protein </a:t>
            </a:r>
            <a:r>
              <a:rPr lang="en-US" sz="2000" dirty="0" err="1"/>
              <a:t>menyebabkan</a:t>
            </a:r>
            <a:r>
              <a:rPr lang="en-US" sz="2000" dirty="0"/>
              <a:t> </a:t>
            </a:r>
            <a:r>
              <a:rPr lang="en-US" sz="2000" dirty="0" err="1"/>
              <a:t>kebocoran</a:t>
            </a:r>
            <a:r>
              <a:rPr lang="en-US" sz="2000" dirty="0"/>
              <a:t> </a:t>
            </a:r>
            <a:r>
              <a:rPr lang="en-US" sz="2000" dirty="0" err="1"/>
              <a:t>membran</a:t>
            </a:r>
            <a:r>
              <a:rPr lang="en-US" sz="2000" dirty="0"/>
              <a:t> sol.</a:t>
            </a:r>
          </a:p>
          <a:p>
            <a:pPr algn="just"/>
            <a:r>
              <a:rPr lang="en-US" sz="2000" dirty="0" err="1"/>
              <a:t>Konsentrasi</a:t>
            </a:r>
            <a:r>
              <a:rPr lang="en-US" sz="2000" dirty="0"/>
              <a:t> : </a:t>
            </a:r>
            <a:r>
              <a:rPr lang="en-US" sz="2000" dirty="0" err="1"/>
              <a:t>Kreosol</a:t>
            </a:r>
            <a:r>
              <a:rPr lang="en-US" sz="2000" dirty="0"/>
              <a:t> - </a:t>
            </a:r>
            <a:r>
              <a:rPr lang="en-US" sz="2000" dirty="0" smtClean="0"/>
              <a:t>2%, Lysol </a:t>
            </a:r>
            <a:r>
              <a:rPr lang="en-US" sz="2000" dirty="0"/>
              <a:t>- 1%</a:t>
            </a:r>
          </a:p>
          <a:p>
            <a:pPr algn="just"/>
            <a:r>
              <a:rPr lang="en-US" sz="2000" dirty="0" err="1"/>
              <a:t>Sifat</a:t>
            </a:r>
            <a:r>
              <a:rPr lang="en-US" sz="2000" dirty="0"/>
              <a:t> :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hilang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bahan</a:t>
            </a:r>
            <a:r>
              <a:rPr lang="en-US" sz="2000" dirty="0"/>
              <a:t> </a:t>
            </a:r>
            <a:r>
              <a:rPr lang="en-US" sz="2000" dirty="0" err="1"/>
              <a:t>organik</a:t>
            </a:r>
            <a:r>
              <a:rPr lang="en-US" sz="2000" dirty="0"/>
              <a:t>, </a:t>
            </a:r>
            <a:r>
              <a:rPr lang="en-US" sz="2000" dirty="0" err="1"/>
              <a:t>sabun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air </a:t>
            </a:r>
            <a:r>
              <a:rPr lang="en-US" sz="2000" dirty="0" err="1" smtClean="0"/>
              <a:t>sadah</a:t>
            </a:r>
            <a:r>
              <a:rPr lang="en-US" sz="2000" dirty="0" smtClean="0"/>
              <a:t>; </a:t>
            </a:r>
            <a:r>
              <a:rPr lang="sv-SE" sz="2000" dirty="0" smtClean="0"/>
              <a:t>meninggalkan </a:t>
            </a:r>
            <a:r>
              <a:rPr lang="sv-SE" sz="2000" dirty="0"/>
              <a:t>efek residu jika mengering.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6</a:t>
            </a:r>
            <a:r>
              <a:rPr lang="en-US" sz="2000" dirty="0"/>
              <a:t>. </a:t>
            </a:r>
            <a:r>
              <a:rPr lang="en-US" sz="2000" dirty="0" err="1"/>
              <a:t>Grup</a:t>
            </a:r>
            <a:r>
              <a:rPr lang="en-US" sz="2000" dirty="0"/>
              <a:t> </a:t>
            </a:r>
            <a:r>
              <a:rPr lang="en-US" sz="2000" dirty="0" err="1"/>
              <a:t>Deterjen</a:t>
            </a:r>
            <a:r>
              <a:rPr lang="en-US" sz="2000" dirty="0"/>
              <a:t> </a:t>
            </a:r>
            <a:r>
              <a:rPr lang="en-US" sz="2000" dirty="0" err="1"/>
              <a:t>Kationik</a:t>
            </a:r>
            <a:r>
              <a:rPr lang="en-US" sz="2000" dirty="0"/>
              <a:t> (</a:t>
            </a:r>
            <a:r>
              <a:rPr lang="en-US" sz="2000" dirty="0" err="1"/>
              <a:t>amonium</a:t>
            </a:r>
            <a:r>
              <a:rPr lang="en-US" sz="2000" dirty="0"/>
              <a:t> </a:t>
            </a:r>
            <a:r>
              <a:rPr lang="en-US" sz="2000" dirty="0" err="1"/>
              <a:t>quaterner</a:t>
            </a:r>
            <a:r>
              <a:rPr lang="en-US" sz="2000" dirty="0"/>
              <a:t>)</a:t>
            </a:r>
          </a:p>
          <a:p>
            <a:pPr algn="just"/>
            <a:r>
              <a:rPr lang="en-US" sz="2000" dirty="0"/>
              <a:t>Cara </a:t>
            </a:r>
            <a:r>
              <a:rPr lang="en-US" sz="2000" dirty="0" err="1"/>
              <a:t>Kerja</a:t>
            </a:r>
            <a:r>
              <a:rPr lang="en-US" sz="2000" dirty="0"/>
              <a:t> : </a:t>
            </a:r>
            <a:r>
              <a:rPr lang="en-US" sz="2000" dirty="0" err="1"/>
              <a:t>pengerutan</a:t>
            </a:r>
            <a:r>
              <a:rPr lang="en-US" sz="2000" dirty="0"/>
              <a:t> </a:t>
            </a:r>
            <a:r>
              <a:rPr lang="en-US" sz="2000" dirty="0" err="1"/>
              <a:t>membran</a:t>
            </a:r>
            <a:r>
              <a:rPr lang="en-US" sz="2000" dirty="0"/>
              <a:t> </a:t>
            </a:r>
            <a:r>
              <a:rPr lang="en-US" sz="2000" dirty="0" err="1"/>
              <a:t>sel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merusak</a:t>
            </a:r>
            <a:r>
              <a:rPr lang="en-US" sz="2000" dirty="0"/>
              <a:t> </a:t>
            </a:r>
            <a:r>
              <a:rPr lang="en-US" sz="2000" dirty="0" err="1"/>
              <a:t>permeabilitasnya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 err="1"/>
              <a:t>Sifat</a:t>
            </a:r>
            <a:r>
              <a:rPr lang="en-US" sz="2000" dirty="0"/>
              <a:t> :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berbau</a:t>
            </a:r>
            <a:r>
              <a:rPr lang="en-US" sz="2000" dirty="0"/>
              <a:t>,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bersifat</a:t>
            </a:r>
            <a:r>
              <a:rPr lang="en-US" sz="2000" dirty="0"/>
              <a:t> </a:t>
            </a:r>
            <a:r>
              <a:rPr lang="en-US" sz="2000" dirty="0" err="1"/>
              <a:t>tuberkulosidal</a:t>
            </a:r>
            <a:r>
              <a:rPr lang="en-US" sz="2000" dirty="0"/>
              <a:t>,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dilarutkan</a:t>
            </a:r>
            <a:r>
              <a:rPr lang="en-US" sz="2000" dirty="0"/>
              <a:t> </a:t>
            </a:r>
            <a:r>
              <a:rPr lang="en-US" sz="2000" dirty="0" err="1" smtClean="0"/>
              <a:t>didalam</a:t>
            </a:r>
            <a:r>
              <a:rPr lang="en-US" sz="2000" dirty="0"/>
              <a:t> </a:t>
            </a:r>
            <a:r>
              <a:rPr lang="en-US" sz="2000" dirty="0" smtClean="0"/>
              <a:t>air </a:t>
            </a:r>
            <a:r>
              <a:rPr lang="en-US" sz="2000" dirty="0" err="1"/>
              <a:t>destilata</a:t>
            </a:r>
            <a:r>
              <a:rPr lang="en-US" sz="2000" dirty="0"/>
              <a:t>; </a:t>
            </a:r>
            <a:r>
              <a:rPr lang="en-US" sz="2000" dirty="0" err="1"/>
              <a:t>aktivitasnya</a:t>
            </a:r>
            <a:r>
              <a:rPr lang="en-US" sz="2000" dirty="0"/>
              <a:t> </a:t>
            </a:r>
            <a:r>
              <a:rPr lang="en-US" sz="2000" dirty="0" err="1"/>
              <a:t>hilang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protein, </a:t>
            </a:r>
            <a:r>
              <a:rPr lang="en-US" sz="2000" dirty="0" err="1"/>
              <a:t>sabun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serat</a:t>
            </a:r>
            <a:r>
              <a:rPr lang="en-US" sz="2000" dirty="0"/>
              <a:t> </a:t>
            </a:r>
            <a:r>
              <a:rPr lang="en-US" sz="2000" dirty="0" err="1" smtClean="0"/>
              <a:t>selulosa</a:t>
            </a:r>
            <a:r>
              <a:rPr lang="en-US" sz="2000" dirty="0"/>
              <a:t>;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bakterisidalnya</a:t>
            </a:r>
            <a:r>
              <a:rPr lang="en-US" sz="2000" dirty="0"/>
              <a:t> </a:t>
            </a:r>
            <a:r>
              <a:rPr lang="en-US" sz="2000" dirty="0" err="1"/>
              <a:t>lemah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 smtClean="0"/>
              <a:t>harus</a:t>
            </a:r>
            <a:r>
              <a:rPr lang="en-US" sz="2000" dirty="0"/>
              <a:t> </a:t>
            </a:r>
            <a:r>
              <a:rPr lang="en-US" sz="2000" dirty="0" err="1" smtClean="0"/>
              <a:t>dikombinasi</a:t>
            </a:r>
            <a:r>
              <a:rPr lang="en-US" sz="2000" dirty="0" smtClean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grup</a:t>
            </a:r>
            <a:r>
              <a:rPr lang="en-US" sz="2000" dirty="0"/>
              <a:t> </a:t>
            </a:r>
            <a:r>
              <a:rPr lang="en-US" sz="2000" dirty="0" err="1"/>
              <a:t>fenol</a:t>
            </a:r>
            <a:r>
              <a:rPr lang="en-US" sz="2000" dirty="0"/>
              <a:t>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7</a:t>
            </a:r>
            <a:r>
              <a:rPr lang="en-US" sz="2000" dirty="0"/>
              <a:t>. </a:t>
            </a:r>
            <a:r>
              <a:rPr lang="en-US" sz="2000" dirty="0" err="1"/>
              <a:t>Grup</a:t>
            </a:r>
            <a:r>
              <a:rPr lang="en-US" sz="2000" dirty="0"/>
              <a:t> </a:t>
            </a:r>
            <a:r>
              <a:rPr lang="en-US" sz="2000" dirty="0" err="1"/>
              <a:t>Deterjen</a:t>
            </a:r>
            <a:r>
              <a:rPr lang="en-US" sz="2000" dirty="0"/>
              <a:t> </a:t>
            </a:r>
            <a:r>
              <a:rPr lang="en-US" sz="2000" dirty="0" err="1"/>
              <a:t>Amoniak</a:t>
            </a:r>
            <a:r>
              <a:rPr lang="en-US" sz="2000" dirty="0"/>
              <a:t> (</a:t>
            </a:r>
            <a:r>
              <a:rPr lang="en-US" sz="2000" dirty="0" err="1"/>
              <a:t>aditif</a:t>
            </a:r>
            <a:r>
              <a:rPr lang="en-US" sz="2000" dirty="0"/>
              <a:t> </a:t>
            </a:r>
            <a:r>
              <a:rPr lang="en-US" sz="2000" dirty="0" err="1"/>
              <a:t>sabun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deterjen</a:t>
            </a:r>
            <a:r>
              <a:rPr lang="en-US" sz="2000" dirty="0"/>
              <a:t>)</a:t>
            </a:r>
          </a:p>
          <a:p>
            <a:pPr algn="just"/>
            <a:r>
              <a:rPr lang="en-US" sz="2000" dirty="0" err="1"/>
              <a:t>Contoh</a:t>
            </a:r>
            <a:r>
              <a:rPr lang="en-US" sz="2000" dirty="0"/>
              <a:t> : </a:t>
            </a:r>
            <a:r>
              <a:rPr lang="en-US" sz="2000" dirty="0" err="1"/>
              <a:t>heksa</a:t>
            </a:r>
            <a:r>
              <a:rPr lang="en-US" sz="2000" dirty="0"/>
              <a:t> </a:t>
            </a:r>
            <a:r>
              <a:rPr lang="en-US" sz="2000" dirty="0" err="1"/>
              <a:t>khlorfen</a:t>
            </a:r>
            <a:r>
              <a:rPr lang="en-US" sz="2000" dirty="0"/>
              <a:t> (G 11),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khlorsalisilanilida</a:t>
            </a:r>
            <a:r>
              <a:rPr lang="en-US" sz="2000" dirty="0"/>
              <a:t>, </a:t>
            </a:r>
            <a:r>
              <a:rPr lang="en-US" sz="2000" dirty="0" err="1"/>
              <a:t>phisohex</a:t>
            </a:r>
            <a:r>
              <a:rPr lang="en-US" sz="2000" dirty="0"/>
              <a:t> 3%.</a:t>
            </a:r>
          </a:p>
          <a:p>
            <a:pPr algn="just"/>
            <a:r>
              <a:rPr lang="en-US" sz="2000" dirty="0" err="1"/>
              <a:t>Sifat</a:t>
            </a:r>
            <a:r>
              <a:rPr lang="en-US" sz="2000" dirty="0"/>
              <a:t> : </a:t>
            </a:r>
            <a:r>
              <a:rPr lang="en-US" sz="2000" dirty="0" err="1"/>
              <a:t>aktivitas</a:t>
            </a:r>
            <a:r>
              <a:rPr lang="en-US" sz="2000" dirty="0"/>
              <a:t> anti </a:t>
            </a:r>
            <a:r>
              <a:rPr lang="en-US" sz="2000" dirty="0" err="1"/>
              <a:t>bakteri</a:t>
            </a:r>
            <a:r>
              <a:rPr lang="en-US" sz="2000" dirty="0"/>
              <a:t> lama,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pencuci</a:t>
            </a:r>
            <a:r>
              <a:rPr lang="en-US" sz="2000" dirty="0"/>
              <a:t>, </a:t>
            </a:r>
            <a:r>
              <a:rPr lang="en-US" sz="2000" dirty="0" err="1" smtClean="0"/>
              <a:t>cara</a:t>
            </a:r>
            <a:r>
              <a:rPr lang="en-US" sz="2000" dirty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/>
              <a:t>lambat</a:t>
            </a:r>
            <a:r>
              <a:rPr lang="en-US" sz="2000" dirty="0"/>
              <a:t>, </a:t>
            </a:r>
            <a:r>
              <a:rPr lang="en-US" sz="2000" dirty="0" err="1"/>
              <a:t>beracun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terus</a:t>
            </a:r>
            <a:r>
              <a:rPr lang="en-US" sz="2000" dirty="0"/>
              <a:t> </a:t>
            </a:r>
            <a:r>
              <a:rPr lang="en-US" sz="2000" dirty="0" err="1"/>
              <a:t>menerus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diserap</a:t>
            </a:r>
            <a:r>
              <a:rPr lang="en-US" sz="2000" dirty="0"/>
              <a:t> </a:t>
            </a:r>
            <a:r>
              <a:rPr lang="en-US" sz="2000" dirty="0" err="1" smtClean="0"/>
              <a:t>didalam</a:t>
            </a:r>
            <a:r>
              <a:rPr lang="en-US" sz="2000" dirty="0" smtClean="0"/>
              <a:t> </a:t>
            </a:r>
            <a:r>
              <a:rPr lang="en-US" sz="2000" dirty="0" err="1"/>
              <a:t>tubuh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937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8. </a:t>
            </a:r>
            <a:r>
              <a:rPr lang="en-US" sz="2200" dirty="0" err="1"/>
              <a:t>Disinfektan</a:t>
            </a:r>
            <a:r>
              <a:rPr lang="en-US" sz="2200" dirty="0"/>
              <a:t> Lain :</a:t>
            </a:r>
          </a:p>
          <a:p>
            <a:pPr algn="just"/>
            <a:r>
              <a:rPr lang="en-US" sz="2200" dirty="0"/>
              <a:t>- </a:t>
            </a:r>
            <a:r>
              <a:rPr lang="en-US" sz="2200" dirty="0" err="1"/>
              <a:t>Garam</a:t>
            </a:r>
            <a:r>
              <a:rPr lang="en-US" sz="2200" dirty="0"/>
              <a:t> : </a:t>
            </a:r>
            <a:r>
              <a:rPr lang="en-US" sz="2200" dirty="0" err="1"/>
              <a:t>komponen</a:t>
            </a:r>
            <a:r>
              <a:rPr lang="en-US" sz="2200" dirty="0"/>
              <a:t> </a:t>
            </a:r>
            <a:r>
              <a:rPr lang="en-US" sz="2200" dirty="0" err="1"/>
              <a:t>merkuri</a:t>
            </a:r>
            <a:r>
              <a:rPr lang="en-US" sz="2200" dirty="0"/>
              <a:t> </a:t>
            </a:r>
            <a:r>
              <a:rPr lang="en-US" sz="2200" dirty="0" err="1"/>
              <a:t>organik</a:t>
            </a:r>
            <a:r>
              <a:rPr lang="en-US" sz="2200" dirty="0"/>
              <a:t> </a:t>
            </a:r>
            <a:r>
              <a:rPr lang="en-US" sz="2200" dirty="0" err="1"/>
              <a:t>seperti</a:t>
            </a:r>
            <a:r>
              <a:rPr lang="en-US" sz="2200" dirty="0"/>
              <a:t> </a:t>
            </a:r>
            <a:r>
              <a:rPr lang="en-US" sz="2200" dirty="0" err="1"/>
              <a:t>merkurokhrom</a:t>
            </a:r>
            <a:endParaRPr lang="en-US" sz="2200" dirty="0"/>
          </a:p>
          <a:p>
            <a:pPr algn="just"/>
            <a:r>
              <a:rPr lang="en-US" sz="2200" dirty="0"/>
              <a:t>- Alkali : </a:t>
            </a:r>
            <a:r>
              <a:rPr lang="en-US" sz="2200" dirty="0" err="1"/>
              <a:t>Larutan</a:t>
            </a:r>
            <a:r>
              <a:rPr lang="en-US" sz="2200" dirty="0"/>
              <a:t> </a:t>
            </a:r>
            <a:r>
              <a:rPr lang="en-US" sz="2200" dirty="0" err="1"/>
              <a:t>NaOH</a:t>
            </a:r>
            <a:r>
              <a:rPr lang="en-US" sz="2200" dirty="0"/>
              <a:t> (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desinfeksi</a:t>
            </a:r>
            <a:r>
              <a:rPr lang="en-US" sz="2200" dirty="0"/>
              <a:t> </a:t>
            </a:r>
            <a:r>
              <a:rPr lang="en-US" sz="2200" dirty="0" err="1"/>
              <a:t>kandang</a:t>
            </a:r>
            <a:r>
              <a:rPr lang="en-US" sz="2200" dirty="0"/>
              <a:t>)</a:t>
            </a:r>
          </a:p>
          <a:p>
            <a:pPr algn="just"/>
            <a:r>
              <a:rPr lang="en-US" sz="2200" dirty="0"/>
              <a:t>- </a:t>
            </a:r>
            <a:r>
              <a:rPr lang="en-US" sz="2200" dirty="0" err="1"/>
              <a:t>Hidrogenperoksida</a:t>
            </a:r>
            <a:r>
              <a:rPr lang="en-US" sz="2200" dirty="0"/>
              <a:t> :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mencuci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mendisinfeksi</a:t>
            </a:r>
            <a:r>
              <a:rPr lang="en-US" sz="2200" dirty="0"/>
              <a:t> </a:t>
            </a:r>
            <a:r>
              <a:rPr lang="en-US" sz="2200" dirty="0" err="1"/>
              <a:t>luka-luka</a:t>
            </a:r>
            <a:r>
              <a:rPr lang="en-US" sz="2200" dirty="0"/>
              <a:t>.</a:t>
            </a:r>
          </a:p>
          <a:p>
            <a:pPr algn="just"/>
            <a:r>
              <a:rPr lang="en-US" sz="2200" dirty="0"/>
              <a:t>- </a:t>
            </a:r>
            <a:r>
              <a:rPr lang="en-US" sz="2200" dirty="0" err="1"/>
              <a:t>Sabun</a:t>
            </a:r>
            <a:r>
              <a:rPr lang="en-US" sz="2200" dirty="0"/>
              <a:t> :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/>
              <a:t>bakterisidalnya</a:t>
            </a:r>
            <a:r>
              <a:rPr lang="en-US" sz="2200" dirty="0"/>
              <a:t> </a:t>
            </a:r>
            <a:r>
              <a:rPr lang="en-US" sz="2200" dirty="0" err="1"/>
              <a:t>lemah</a:t>
            </a:r>
            <a:r>
              <a:rPr lang="en-US" sz="2200" dirty="0"/>
              <a:t>, </a:t>
            </a:r>
            <a:r>
              <a:rPr lang="en-US" sz="2200" dirty="0" err="1"/>
              <a:t>tetapi</a:t>
            </a:r>
            <a:r>
              <a:rPr lang="en-US" sz="2200" dirty="0"/>
              <a:t> </a:t>
            </a:r>
            <a:r>
              <a:rPr lang="en-US" sz="2200" dirty="0" err="1"/>
              <a:t>efektif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mencuci</a:t>
            </a:r>
            <a:r>
              <a:rPr lang="en-US" sz="2200" dirty="0"/>
              <a:t> </a:t>
            </a:r>
            <a:r>
              <a:rPr lang="en-US" sz="2200" dirty="0" smtClean="0"/>
              <a:t>/ </a:t>
            </a:r>
            <a:r>
              <a:rPr lang="en-US" sz="2200" dirty="0" err="1" smtClean="0"/>
              <a:t>menghilangkan</a:t>
            </a:r>
            <a:r>
              <a:rPr lang="en-US" sz="2200" dirty="0" smtClean="0"/>
              <a:t> </a:t>
            </a:r>
            <a:r>
              <a:rPr lang="en-US" sz="2200" dirty="0" err="1"/>
              <a:t>jasad</a:t>
            </a:r>
            <a:r>
              <a:rPr lang="en-US" sz="2200" dirty="0"/>
              <a:t> </a:t>
            </a:r>
            <a:r>
              <a:rPr lang="en-US" sz="2200" dirty="0" err="1"/>
              <a:t>renik</a:t>
            </a:r>
            <a:endParaRPr lang="en-US" sz="2200" dirty="0"/>
          </a:p>
          <a:p>
            <a:pPr algn="just"/>
            <a:endParaRPr lang="en-US" sz="2200" dirty="0"/>
          </a:p>
          <a:p>
            <a:pPr algn="just"/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setiap</a:t>
            </a:r>
            <a:r>
              <a:rPr lang="en-US" sz="2200" dirty="0"/>
              <a:t> </a:t>
            </a:r>
            <a:r>
              <a:rPr lang="en-US" sz="2200" dirty="0" err="1"/>
              <a:t>penggunaan</a:t>
            </a:r>
            <a:r>
              <a:rPr lang="en-US" sz="2200" dirty="0"/>
              <a:t> </a:t>
            </a:r>
            <a:r>
              <a:rPr lang="en-US" sz="2200" dirty="0" err="1"/>
              <a:t>desinfektan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antiseptik</a:t>
            </a:r>
            <a:r>
              <a:rPr lang="en-US" sz="2200" dirty="0"/>
              <a:t> </a:t>
            </a:r>
            <a:r>
              <a:rPr lang="en-US" sz="2200" dirty="0" err="1"/>
              <a:t>lainnya</a:t>
            </a:r>
            <a:r>
              <a:rPr lang="en-US" sz="2200" dirty="0"/>
              <a:t> </a:t>
            </a:r>
            <a:r>
              <a:rPr lang="en-US" sz="2200" dirty="0" err="1" smtClean="0"/>
              <a:t>harus</a:t>
            </a:r>
            <a:r>
              <a:rPr lang="en-US" sz="2200" dirty="0"/>
              <a:t> </a:t>
            </a:r>
            <a:r>
              <a:rPr lang="en-US" sz="2200" dirty="0" err="1" smtClean="0"/>
              <a:t>diperhatikan</a:t>
            </a:r>
            <a:r>
              <a:rPr lang="en-US" sz="2200" dirty="0" smtClean="0"/>
              <a:t> </a:t>
            </a:r>
            <a:r>
              <a:rPr lang="en-US" sz="2200" dirty="0" err="1"/>
              <a:t>dosis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konsentrasinya</a:t>
            </a:r>
            <a:r>
              <a:rPr lang="en-US" sz="2200" dirty="0"/>
              <a:t>. </a:t>
            </a:r>
            <a:r>
              <a:rPr lang="en-US" sz="2200" dirty="0" err="1"/>
              <a:t>Penggunaan</a:t>
            </a:r>
            <a:r>
              <a:rPr lang="en-US" sz="2200" dirty="0"/>
              <a:t> yang </a:t>
            </a:r>
            <a:r>
              <a:rPr lang="en-US" sz="2200" dirty="0" err="1"/>
              <a:t>terlalu</a:t>
            </a:r>
            <a:r>
              <a:rPr lang="en-US" sz="2200" dirty="0"/>
              <a:t> </a:t>
            </a:r>
            <a:r>
              <a:rPr lang="en-US" sz="2200" dirty="0" err="1" smtClean="0"/>
              <a:t>banyak</a:t>
            </a:r>
            <a:r>
              <a:rPr lang="en-US" sz="2200" dirty="0"/>
              <a:t> </a:t>
            </a:r>
            <a:r>
              <a:rPr lang="en-US" sz="2200" dirty="0" err="1" smtClean="0"/>
              <a:t>daripada</a:t>
            </a:r>
            <a:r>
              <a:rPr lang="en-US" sz="2200" dirty="0" smtClean="0"/>
              <a:t> </a:t>
            </a:r>
            <a:r>
              <a:rPr lang="en-US" sz="2200" dirty="0" err="1"/>
              <a:t>seharusnya</a:t>
            </a:r>
            <a:r>
              <a:rPr lang="en-US" sz="2200" dirty="0"/>
              <a:t>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membahayakan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. </a:t>
            </a:r>
            <a:r>
              <a:rPr lang="en-US" sz="2200" dirty="0" err="1"/>
              <a:t>Demikian</a:t>
            </a:r>
            <a:r>
              <a:rPr lang="en-US" sz="2200" dirty="0"/>
              <a:t> </a:t>
            </a:r>
            <a:r>
              <a:rPr lang="en-US" sz="2200" dirty="0" err="1"/>
              <a:t>juga</a:t>
            </a:r>
            <a:r>
              <a:rPr lang="en-US" sz="2200" dirty="0"/>
              <a:t> </a:t>
            </a:r>
            <a:r>
              <a:rPr lang="en-US" sz="2200" dirty="0" err="1" smtClean="0"/>
              <a:t>bila</a:t>
            </a:r>
            <a:r>
              <a:rPr lang="en-US" sz="2200" dirty="0"/>
              <a:t> </a:t>
            </a:r>
            <a:r>
              <a:rPr lang="en-US" sz="2200" dirty="0" err="1" smtClean="0"/>
              <a:t>kurang</a:t>
            </a:r>
            <a:r>
              <a:rPr lang="en-US" sz="2200" dirty="0" smtClean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dosis</a:t>
            </a:r>
            <a:r>
              <a:rPr lang="en-US" sz="2200" dirty="0"/>
              <a:t> </a:t>
            </a:r>
            <a:r>
              <a:rPr lang="en-US" sz="2200" dirty="0" smtClean="0"/>
              <a:t>yang </a:t>
            </a:r>
            <a:r>
              <a:rPr lang="en-US" sz="2200" dirty="0" err="1" smtClean="0"/>
              <a:t>seharusnya</a:t>
            </a:r>
            <a:r>
              <a:rPr lang="en-US" sz="2200" dirty="0" smtClean="0"/>
              <a:t> </a:t>
            </a:r>
            <a:r>
              <a:rPr lang="en-US" sz="2200" dirty="0" err="1"/>
              <a:t>maka</a:t>
            </a:r>
            <a:r>
              <a:rPr lang="en-US" sz="2200" dirty="0"/>
              <a:t> </a:t>
            </a:r>
            <a:r>
              <a:rPr lang="en-US" sz="2200" dirty="0" err="1"/>
              <a:t>efeknya</a:t>
            </a:r>
            <a:r>
              <a:rPr lang="en-US" sz="2200" dirty="0"/>
              <a:t>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kurang</a:t>
            </a:r>
            <a:r>
              <a:rPr lang="en-US" sz="2200" dirty="0"/>
              <a:t> </a:t>
            </a:r>
            <a:r>
              <a:rPr lang="en-US" sz="2200" dirty="0" smtClean="0"/>
              <a:t>optimal</a:t>
            </a:r>
          </a:p>
          <a:p>
            <a:pPr algn="just"/>
            <a:endParaRPr lang="en-US" sz="2200" dirty="0"/>
          </a:p>
          <a:p>
            <a:pPr algn="just"/>
            <a:r>
              <a:rPr lang="sv-SE" sz="2200" dirty="0"/>
              <a:t>Konsentrasi menunjukkan kepekatan larutan, makin tinggi </a:t>
            </a:r>
            <a:r>
              <a:rPr lang="sv-SE" sz="2200" dirty="0" smtClean="0"/>
              <a:t>konsentrasinya makin </a:t>
            </a:r>
            <a:r>
              <a:rPr lang="sv-SE" sz="2200" dirty="0"/>
              <a:t>pekat larutan tersebut. Bila larutan yang tersedia sangat </a:t>
            </a:r>
            <a:r>
              <a:rPr lang="sv-SE" sz="2200" dirty="0" smtClean="0"/>
              <a:t>pekat, </a:t>
            </a:r>
            <a:r>
              <a:rPr lang="en-US" sz="2200" dirty="0" err="1" smtClean="0"/>
              <a:t>sedangkan</a:t>
            </a:r>
            <a:r>
              <a:rPr lang="en-US" sz="2200" dirty="0" smtClean="0"/>
              <a:t> </a:t>
            </a:r>
            <a:r>
              <a:rPr lang="en-US" sz="2200" dirty="0"/>
              <a:t>yang </a:t>
            </a:r>
            <a:r>
              <a:rPr lang="en-US" sz="2200" dirty="0" err="1"/>
              <a:t>diperlukan</a:t>
            </a:r>
            <a:r>
              <a:rPr lang="en-US" sz="2200" dirty="0"/>
              <a:t> </a:t>
            </a:r>
            <a:r>
              <a:rPr lang="en-US" sz="2200" dirty="0" err="1"/>
              <a:t>konsentrasinya</a:t>
            </a:r>
            <a:r>
              <a:rPr lang="en-US" sz="2200" dirty="0"/>
              <a:t> </a:t>
            </a:r>
            <a:r>
              <a:rPr lang="en-US" sz="2200" dirty="0" err="1"/>
              <a:t>rendah</a:t>
            </a:r>
            <a:r>
              <a:rPr lang="en-US" sz="2200" dirty="0"/>
              <a:t>; </a:t>
            </a:r>
            <a:r>
              <a:rPr lang="en-US" sz="2200" dirty="0" err="1"/>
              <a:t>maka</a:t>
            </a:r>
            <a:r>
              <a:rPr lang="en-US" sz="2200" dirty="0"/>
              <a:t> </a:t>
            </a:r>
            <a:r>
              <a:rPr lang="en-US" sz="2200" dirty="0" err="1"/>
              <a:t>kita</a:t>
            </a:r>
            <a:r>
              <a:rPr lang="en-US" sz="2200" dirty="0"/>
              <a:t> </a:t>
            </a:r>
            <a:r>
              <a:rPr lang="en-US" sz="2200" dirty="0" err="1" smtClean="0"/>
              <a:t>perlu</a:t>
            </a:r>
            <a:r>
              <a:rPr lang="en-US" sz="2200" dirty="0"/>
              <a:t> </a:t>
            </a:r>
            <a:r>
              <a:rPr lang="en-US" sz="2200" dirty="0" err="1" smtClean="0"/>
              <a:t>melakukan</a:t>
            </a:r>
            <a:r>
              <a:rPr lang="en-US" sz="2200" dirty="0" smtClean="0"/>
              <a:t> </a:t>
            </a:r>
            <a:r>
              <a:rPr lang="en-US" sz="2200" dirty="0" err="1"/>
              <a:t>pengenceran</a:t>
            </a:r>
            <a:r>
              <a:rPr lang="en-US" sz="2200" dirty="0"/>
              <a:t> yang </a:t>
            </a:r>
            <a:r>
              <a:rPr lang="en-US" sz="2200" dirty="0" err="1"/>
              <a:t>sesuai</a:t>
            </a:r>
            <a:r>
              <a:rPr lang="en-US" sz="2200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181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763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Jenis-jenis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alat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pembersih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sanitasi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Contohnya</a:t>
            </a:r>
            <a:r>
              <a:rPr lang="en-US" dirty="0" smtClean="0"/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sapu</a:t>
            </a:r>
            <a:r>
              <a:rPr lang="en-US" dirty="0"/>
              <a:t>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sikat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(nylon, </a:t>
            </a:r>
            <a:r>
              <a:rPr lang="en-US" dirty="0" err="1"/>
              <a:t>plastik</a:t>
            </a:r>
            <a:r>
              <a:rPr lang="en-US" dirty="0"/>
              <a:t>, </a:t>
            </a:r>
            <a:r>
              <a:rPr lang="en-US" dirty="0" err="1"/>
              <a:t>ijuk</a:t>
            </a:r>
            <a:r>
              <a:rPr lang="en-US" dirty="0"/>
              <a:t>, </a:t>
            </a:r>
            <a:r>
              <a:rPr lang="en-US" dirty="0" err="1"/>
              <a:t>sabut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lainlain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lap </a:t>
            </a:r>
            <a:r>
              <a:rPr lang="en-US" dirty="0"/>
              <a:t>(</a:t>
            </a:r>
            <a:r>
              <a:rPr lang="en-US" dirty="0" err="1"/>
              <a:t>kain</a:t>
            </a:r>
            <a:r>
              <a:rPr lang="en-US" dirty="0"/>
              <a:t>, </a:t>
            </a:r>
            <a:r>
              <a:rPr lang="en-US" dirty="0" err="1"/>
              <a:t>kulit</a:t>
            </a:r>
            <a:r>
              <a:rPr lang="en-US" dirty="0"/>
              <a:t>, </a:t>
            </a:r>
            <a:r>
              <a:rPr lang="en-US" dirty="0" err="1"/>
              <a:t>busa</a:t>
            </a:r>
            <a:r>
              <a:rPr lang="en-US" dirty="0"/>
              <a:t>, </a:t>
            </a:r>
            <a:r>
              <a:rPr lang="en-US" dirty="0" err="1" smtClean="0"/>
              <a:t>spon</a:t>
            </a:r>
            <a:r>
              <a:rPr lang="en-US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sabut</a:t>
            </a:r>
            <a:r>
              <a:rPr lang="en-US" dirty="0" smtClean="0"/>
              <a:t> </a:t>
            </a:r>
            <a:r>
              <a:rPr lang="en-US" dirty="0" err="1" smtClean="0"/>
              <a:t>cuci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vaccum</a:t>
            </a:r>
            <a:r>
              <a:rPr lang="en-US" dirty="0" smtClean="0"/>
              <a:t> </a:t>
            </a:r>
            <a:r>
              <a:rPr lang="en-US" dirty="0"/>
              <a:t>cleaner,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sikat</a:t>
            </a:r>
            <a:r>
              <a:rPr lang="en-US" dirty="0" smtClean="0"/>
              <a:t> </a:t>
            </a:r>
            <a:r>
              <a:rPr lang="en-US" dirty="0" err="1"/>
              <a:t>listrik</a:t>
            </a:r>
            <a:r>
              <a:rPr lang="en-US" dirty="0"/>
              <a:t>,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pel</a:t>
            </a:r>
            <a:r>
              <a:rPr lang="en-US" dirty="0"/>
              <a:t> </a:t>
            </a:r>
            <a:r>
              <a:rPr lang="en-US" dirty="0" err="1" smtClean="0"/>
              <a:t>elektrik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lain-lain</a:t>
            </a:r>
            <a:r>
              <a:rPr lang="en-US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 err="1">
                <a:solidFill>
                  <a:srgbClr val="FFFF00"/>
                </a:solidFill>
              </a:rPr>
              <a:t>Karakteristik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kotoran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diunit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pengolahan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err="1" smtClean="0">
                <a:solidFill>
                  <a:srgbClr val="FFFF00"/>
                </a:solidFill>
              </a:rPr>
              <a:t>Ditinjau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dari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sumbernya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terdiri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atas</a:t>
            </a:r>
            <a:r>
              <a:rPr lang="en-US" b="1" dirty="0" smtClean="0">
                <a:solidFill>
                  <a:srgbClr val="FFFF0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terbawa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: </a:t>
            </a:r>
            <a:r>
              <a:rPr lang="en-US" dirty="0" err="1" smtClean="0"/>
              <a:t>lumut</a:t>
            </a:r>
            <a:r>
              <a:rPr lang="en-US" dirty="0" smtClean="0"/>
              <a:t>, </a:t>
            </a:r>
            <a:r>
              <a:rPr lang="en-US" dirty="0" err="1" smtClean="0"/>
              <a:t>rumput</a:t>
            </a:r>
            <a:r>
              <a:rPr lang="en-US" dirty="0" smtClean="0"/>
              <a:t>, </a:t>
            </a:r>
            <a:r>
              <a:rPr lang="en-US" dirty="0" err="1" smtClean="0"/>
              <a:t>benda-benda</a:t>
            </a:r>
            <a:r>
              <a:rPr lang="en-US" dirty="0" smtClean="0"/>
              <a:t> </a:t>
            </a:r>
            <a:r>
              <a:rPr lang="en-US" dirty="0" err="1" smtClean="0"/>
              <a:t>asing</a:t>
            </a:r>
            <a:r>
              <a:rPr lang="en-US" dirty="0" smtClean="0"/>
              <a:t>, </a:t>
            </a:r>
            <a:r>
              <a:rPr lang="en-US" dirty="0" err="1" smtClean="0"/>
              <a:t>kertas</a:t>
            </a:r>
            <a:r>
              <a:rPr lang="en-US" dirty="0" smtClean="0"/>
              <a:t>, </a:t>
            </a:r>
            <a:r>
              <a:rPr lang="en-US" dirty="0" err="1" smtClean="0"/>
              <a:t>plastik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sisa</a:t>
            </a:r>
            <a:r>
              <a:rPr lang="en-US" dirty="0" smtClean="0"/>
              <a:t> </a:t>
            </a:r>
            <a:r>
              <a:rPr lang="en-US" dirty="0" err="1" smtClean="0"/>
              <a:t>penangolahan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: </a:t>
            </a:r>
            <a:r>
              <a:rPr lang="en-US" dirty="0" err="1" smtClean="0"/>
              <a:t>sisik</a:t>
            </a:r>
            <a:r>
              <a:rPr lang="en-US" dirty="0" smtClean="0"/>
              <a:t>, </a:t>
            </a:r>
            <a:r>
              <a:rPr lang="en-US" dirty="0" err="1" smtClean="0"/>
              <a:t>kpala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, </a:t>
            </a:r>
            <a:r>
              <a:rPr lang="en-US" dirty="0" err="1" smtClean="0"/>
              <a:t>tulang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,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, </a:t>
            </a:r>
            <a:r>
              <a:rPr lang="en-US" dirty="0" err="1" smtClean="0"/>
              <a:t>sisa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 trimming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darah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: </a:t>
            </a:r>
            <a:r>
              <a:rPr lang="en-US" dirty="0" err="1" smtClean="0"/>
              <a:t>lumut</a:t>
            </a:r>
            <a:r>
              <a:rPr lang="en-US" dirty="0" smtClean="0"/>
              <a:t>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melekat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, </a:t>
            </a:r>
            <a:r>
              <a:rPr lang="en-US" dirty="0" err="1" smtClean="0"/>
              <a:t>bangunan</a:t>
            </a:r>
            <a:r>
              <a:rPr lang="en-US" dirty="0" smtClean="0"/>
              <a:t>, </a:t>
            </a:r>
            <a:r>
              <a:rPr lang="en-US" dirty="0" err="1" smtClean="0"/>
              <a:t>lantai</a:t>
            </a:r>
            <a:r>
              <a:rPr lang="en-US" dirty="0" smtClean="0"/>
              <a:t>, </a:t>
            </a:r>
            <a:r>
              <a:rPr lang="en-US" dirty="0" err="1" smtClean="0"/>
              <a:t>dinding</a:t>
            </a:r>
            <a:r>
              <a:rPr lang="en-US" dirty="0" smtClean="0"/>
              <a:t>, </a:t>
            </a:r>
            <a:r>
              <a:rPr lang="en-US" dirty="0" err="1" smtClean="0"/>
              <a:t>loket</a:t>
            </a:r>
            <a:r>
              <a:rPr lang="en-US" dirty="0" smtClean="0"/>
              <a:t> , </a:t>
            </a:r>
            <a:r>
              <a:rPr lang="en-US" dirty="0" err="1" smtClean="0"/>
              <a:t>konfeyor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lain yang 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saniter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: </a:t>
            </a:r>
            <a:r>
              <a:rPr lang="en-US" dirty="0" err="1" smtClean="0"/>
              <a:t>sisa-sisa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lumut</a:t>
            </a:r>
            <a:r>
              <a:rPr lang="en-US" dirty="0" smtClean="0"/>
              <a:t>  yang </a:t>
            </a:r>
            <a:r>
              <a:rPr lang="en-US" dirty="0" err="1" smtClean="0"/>
              <a:t>melekat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lantai</a:t>
            </a:r>
            <a:r>
              <a:rPr lang="en-US" dirty="0" smtClean="0"/>
              <a:t>, </a:t>
            </a:r>
            <a:r>
              <a:rPr lang="en-US" dirty="0" err="1" smtClean="0"/>
              <a:t>konfeyor</a:t>
            </a:r>
            <a:r>
              <a:rPr lang="en-US" dirty="0" smtClean="0"/>
              <a:t>, </a:t>
            </a:r>
            <a:r>
              <a:rPr lang="en-US" dirty="0" err="1" smtClean="0"/>
              <a:t>meja</a:t>
            </a:r>
            <a:r>
              <a:rPr lang="en-US" dirty="0" smtClean="0"/>
              <a:t> 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dibawa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: </a:t>
            </a:r>
            <a:r>
              <a:rPr lang="en-US" dirty="0" err="1" smtClean="0"/>
              <a:t>debu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menempel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pakaian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35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155" y="152400"/>
            <a:ext cx="89154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terkontaminasi</a:t>
            </a:r>
            <a:r>
              <a:rPr lang="en-US" dirty="0" smtClean="0"/>
              <a:t> </a:t>
            </a:r>
            <a:r>
              <a:rPr lang="en-US" dirty="0" err="1" smtClean="0"/>
              <a:t>dngan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pembersihan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memulai</a:t>
            </a:r>
            <a:r>
              <a:rPr lang="en-US" dirty="0" smtClean="0"/>
              <a:t>, </a:t>
            </a:r>
            <a:r>
              <a:rPr lang="en-US" dirty="0" err="1" smtClean="0"/>
              <a:t>selama</a:t>
            </a:r>
            <a:r>
              <a:rPr lang="en-US" dirty="0" smtClean="0"/>
              <a:t> proses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proses.</a:t>
            </a:r>
          </a:p>
          <a:p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 err="1" smtClean="0"/>
              <a:t>pembersihan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sekedar</a:t>
            </a:r>
            <a:r>
              <a:rPr lang="en-US" dirty="0" smtClean="0"/>
              <a:t> 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dimanfaatkan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kotoran</a:t>
            </a:r>
            <a:r>
              <a:rPr lang="en-US" dirty="0" smtClean="0"/>
              <a:t> yang </a:t>
            </a:r>
            <a:r>
              <a:rPr lang="en-US" dirty="0" err="1" smtClean="0"/>
              <a:t>berasal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sisa-sisa</a:t>
            </a:r>
            <a:r>
              <a:rPr lang="en-US" dirty="0" smtClean="0"/>
              <a:t> proses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: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Sisik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dimanfaatkan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hiasan</a:t>
            </a:r>
            <a:r>
              <a:rPr lang="en-US" dirty="0" smtClean="0"/>
              <a:t>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asesoris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Tulang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dimanfaatkan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tepung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kerupuk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udang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dimanfaatkan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tepung</a:t>
            </a:r>
            <a:r>
              <a:rPr lang="en-US" dirty="0" smtClean="0"/>
              <a:t> </a:t>
            </a:r>
            <a:r>
              <a:rPr lang="en-US" dirty="0" err="1" smtClean="0"/>
              <a:t>udang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 err="1" smtClean="0"/>
              <a:t>kitosan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penjernihan</a:t>
            </a:r>
            <a:r>
              <a:rPr lang="en-US" dirty="0" smtClean="0"/>
              <a:t> air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rgbClr val="FFFF00"/>
                </a:solidFill>
              </a:rPr>
              <a:t>Pembersihan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kotoran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 err="1" smtClean="0"/>
              <a:t>Pembersihan</a:t>
            </a:r>
            <a:r>
              <a:rPr lang="en-US" dirty="0" smtClean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Pencucian</a:t>
            </a:r>
            <a:r>
              <a:rPr lang="en-US" dirty="0" smtClean="0"/>
              <a:t> </a:t>
            </a:r>
            <a:r>
              <a:rPr lang="es-ES" dirty="0" err="1" smtClean="0"/>
              <a:t>pendahuluan</a:t>
            </a:r>
            <a:r>
              <a:rPr lang="es-ES" dirty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Penyiraman</a:t>
            </a:r>
            <a:r>
              <a:rPr lang="es-ES" dirty="0" smtClean="0"/>
              <a:t> </a:t>
            </a:r>
            <a:r>
              <a:rPr lang="es-ES" dirty="0" err="1" smtClean="0"/>
              <a:t>dengan</a:t>
            </a:r>
            <a:r>
              <a:rPr lang="es-ES" dirty="0" smtClean="0"/>
              <a:t> air </a:t>
            </a:r>
            <a:r>
              <a:rPr lang="es-ES" dirty="0" err="1" smtClean="0"/>
              <a:t>bersih</a:t>
            </a:r>
            <a:r>
              <a:rPr lang="es-ES" dirty="0" smtClean="0"/>
              <a:t>)</a:t>
            </a:r>
          </a:p>
          <a:p>
            <a:pPr marL="342900" indent="-342900">
              <a:buAutoNum type="arabicPeriod"/>
            </a:pPr>
            <a:r>
              <a:rPr lang="es-ES" dirty="0" err="1" smtClean="0"/>
              <a:t>pembersihan</a:t>
            </a:r>
            <a:r>
              <a:rPr lang="es-ES" dirty="0" smtClean="0"/>
              <a:t>, (</a:t>
            </a:r>
            <a:r>
              <a:rPr lang="es-ES" dirty="0" err="1" smtClean="0"/>
              <a:t>menyikat</a:t>
            </a:r>
            <a:r>
              <a:rPr lang="es-ES" dirty="0" smtClean="0"/>
              <a:t>, </a:t>
            </a:r>
            <a:r>
              <a:rPr lang="es-ES" dirty="0" err="1" smtClean="0"/>
              <a:t>menggosok</a:t>
            </a:r>
            <a:r>
              <a:rPr lang="es-ES" dirty="0" smtClean="0"/>
              <a:t>, </a:t>
            </a:r>
            <a:r>
              <a:rPr lang="es-ES" dirty="0" err="1" smtClean="0"/>
              <a:t>menghilangkan</a:t>
            </a:r>
            <a:r>
              <a:rPr lang="es-ES" dirty="0"/>
              <a:t>)</a:t>
            </a:r>
            <a:endParaRPr lang="es-ES" dirty="0" smtClean="0"/>
          </a:p>
          <a:p>
            <a:pPr marL="342900" indent="-342900">
              <a:buAutoNum type="arabicPeriod"/>
            </a:pPr>
            <a:r>
              <a:rPr lang="es-ES" dirty="0" err="1" smtClean="0"/>
              <a:t>pencucian</a:t>
            </a:r>
            <a:r>
              <a:rPr lang="es-ES" dirty="0" smtClean="0"/>
              <a:t> </a:t>
            </a:r>
            <a:r>
              <a:rPr lang="es-ES" dirty="0" err="1"/>
              <a:t>akhir</a:t>
            </a:r>
            <a:r>
              <a:rPr lang="es-ES" dirty="0"/>
              <a:t> (</a:t>
            </a:r>
            <a:r>
              <a:rPr lang="es-ES" dirty="0" err="1"/>
              <a:t>pembilasan</a:t>
            </a:r>
            <a:r>
              <a:rPr lang="es-ES" dirty="0"/>
              <a:t> ) </a:t>
            </a:r>
            <a:r>
              <a:rPr lang="es-ES" dirty="0" smtClean="0"/>
              <a:t>dan (</a:t>
            </a:r>
            <a:r>
              <a:rPr lang="es-ES" dirty="0" err="1" smtClean="0"/>
              <a:t>menggunakan</a:t>
            </a:r>
            <a:r>
              <a:rPr lang="es-ES" dirty="0" smtClean="0"/>
              <a:t> air </a:t>
            </a:r>
            <a:r>
              <a:rPr lang="es-ES" dirty="0" err="1" smtClean="0"/>
              <a:t>bersih</a:t>
            </a:r>
            <a:r>
              <a:rPr lang="es-ES" dirty="0" smtClean="0"/>
              <a:t>)</a:t>
            </a:r>
          </a:p>
          <a:p>
            <a:pPr marL="342900" indent="-342900">
              <a:buAutoNum type="arabicPeriod"/>
            </a:pPr>
            <a:r>
              <a:rPr lang="fi-FI" dirty="0" smtClean="0"/>
              <a:t>proses </a:t>
            </a:r>
            <a:r>
              <a:rPr lang="fi-FI" dirty="0"/>
              <a:t>sanitasi alat. Proses sanitasi alat dapat dilakukan </a:t>
            </a:r>
            <a:r>
              <a:rPr lang="fi-FI" dirty="0" smtClean="0"/>
              <a:t>dengan </a:t>
            </a:r>
            <a:r>
              <a:rPr lang="en-US" dirty="0" err="1" smtClean="0"/>
              <a:t>radiasi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zat-zat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(</a:t>
            </a:r>
            <a:r>
              <a:rPr lang="en-US" dirty="0" err="1"/>
              <a:t>uap</a:t>
            </a:r>
            <a:r>
              <a:rPr lang="en-US" dirty="0"/>
              <a:t> air </a:t>
            </a:r>
            <a:r>
              <a:rPr lang="en-US" dirty="0" err="1"/>
              <a:t>panas</a:t>
            </a:r>
            <a:r>
              <a:rPr lang="en-US" dirty="0"/>
              <a:t>,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 smtClean="0"/>
              <a:t>).</a:t>
            </a:r>
          </a:p>
          <a:p>
            <a:r>
              <a:rPr lang="en-US" dirty="0"/>
              <a:t>	</a:t>
            </a:r>
            <a:r>
              <a:rPr lang="en-US" dirty="0" err="1" smtClean="0">
                <a:solidFill>
                  <a:schemeClr val="accent1"/>
                </a:solidFill>
              </a:rPr>
              <a:t>Jika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menggunakan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larutan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kimia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seperti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klorin</a:t>
            </a:r>
            <a:r>
              <a:rPr lang="en-US" dirty="0" smtClean="0">
                <a:solidFill>
                  <a:schemeClr val="accent1"/>
                </a:solidFill>
              </a:rPr>
              <a:t>, </a:t>
            </a:r>
            <a:r>
              <a:rPr lang="en-US" dirty="0" err="1" smtClean="0">
                <a:solidFill>
                  <a:schemeClr val="accent1"/>
                </a:solidFill>
              </a:rPr>
              <a:t>maka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setelah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disterilkan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harus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dicuci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dengan</a:t>
            </a:r>
            <a:r>
              <a:rPr lang="en-US" dirty="0" smtClean="0">
                <a:solidFill>
                  <a:schemeClr val="accent1"/>
                </a:solidFill>
              </a:rPr>
              <a:t> air </a:t>
            </a:r>
            <a:r>
              <a:rPr lang="en-US" dirty="0" err="1" smtClean="0">
                <a:solidFill>
                  <a:schemeClr val="accent1"/>
                </a:solidFill>
              </a:rPr>
              <a:t>bersih</a:t>
            </a:r>
            <a:endParaRPr lang="en-US" dirty="0">
              <a:solidFill>
                <a:schemeClr val="accent1"/>
              </a:solidFill>
            </a:endParaRPr>
          </a:p>
          <a:p>
            <a:endParaRPr lang="fi-FI" dirty="0" smtClean="0"/>
          </a:p>
          <a:p>
            <a:r>
              <a:rPr lang="fi-FI" dirty="0" smtClean="0"/>
              <a:t>Peralatan </a:t>
            </a:r>
            <a:r>
              <a:rPr lang="fi-FI" dirty="0"/>
              <a:t>pembersihan meliputi </a:t>
            </a:r>
            <a:r>
              <a:rPr lang="fi-FI" dirty="0" smtClean="0"/>
              <a:t>sikat, </a:t>
            </a:r>
            <a:r>
              <a:rPr lang="sv-SE" dirty="0" smtClean="0"/>
              <a:t>pembersihan </a:t>
            </a:r>
            <a:r>
              <a:rPr lang="sv-SE" dirty="0"/>
              <a:t>bertekanan tinggi, 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xmlns="" val="421596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3831"/>
            <a:ext cx="8839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rgbClr val="FFFF00"/>
                </a:solidFill>
              </a:rPr>
              <a:t>Sistem pembersihan di tempat </a:t>
            </a:r>
            <a:r>
              <a:rPr lang="en-US" sz="2800" b="1" dirty="0" err="1">
                <a:solidFill>
                  <a:srgbClr val="FFFF00"/>
                </a:solidFill>
              </a:rPr>
              <a:t>dengan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memperhatikan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faktor</a:t>
            </a:r>
            <a:r>
              <a:rPr lang="en-US" sz="2800" dirty="0"/>
              <a:t> 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suhu</a:t>
            </a:r>
            <a:r>
              <a:rPr lang="en-US" sz="2800" dirty="0"/>
              <a:t>, 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waktu</a:t>
            </a:r>
            <a:r>
              <a:rPr lang="en-US" sz="2800" dirty="0"/>
              <a:t>, 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konsentrasi</a:t>
            </a:r>
            <a:r>
              <a:rPr lang="en-US" sz="2800" dirty="0"/>
              <a:t>, 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Bahan</a:t>
            </a:r>
            <a:r>
              <a:rPr lang="en-US" sz="2800" dirty="0" smtClean="0"/>
              <a:t> </a:t>
            </a:r>
            <a:r>
              <a:rPr lang="en-US" sz="2800" dirty="0" err="1" smtClean="0"/>
              <a:t>pembersih</a:t>
            </a:r>
            <a:r>
              <a:rPr lang="en-US" sz="2800" dirty="0"/>
              <a:t>, </a:t>
            </a:r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800" dirty="0" err="1" smtClean="0"/>
              <a:t>kecepatan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9052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esh-Plant-Nature-PowerPoint-Templates-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Red-and-yellow-paprika-peppers-in-water-PowerPoint-Templates-Standard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ature-with-of-pink-flowers-PowerPoint-Templates-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Fresh-Plant-Nature-PowerPoint-Templates-Standard</Template>
  <TotalTime>1577</TotalTime>
  <Words>3485</Words>
  <Application>Microsoft Office PowerPoint</Application>
  <PresentationFormat>On-screen Show (4:3)</PresentationFormat>
  <Paragraphs>513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Fresh-Plant-Nature-PowerPoint-Templates-Standard</vt:lpstr>
      <vt:lpstr>Custom Design</vt:lpstr>
      <vt:lpstr>Red-and-yellow-paprika-peppers-in-water-PowerPoint-Templates-Standard (1)</vt:lpstr>
      <vt:lpstr>1_Custom Design</vt:lpstr>
      <vt:lpstr>Nature-with-of-pink-flowers-PowerPoint-Templates-Standard</vt:lpstr>
      <vt:lpstr>2_Custom Design</vt:lpstr>
      <vt:lpstr>Office 테마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pc1</cp:lastModifiedBy>
  <cp:revision>155</cp:revision>
  <dcterms:created xsi:type="dcterms:W3CDTF">2011-01-12T02:26:10Z</dcterms:created>
  <dcterms:modified xsi:type="dcterms:W3CDTF">2019-10-07T02:26:17Z</dcterms:modified>
</cp:coreProperties>
</file>