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71" r:id="rId1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71" autoAdjust="0"/>
    <p:restoredTop sz="94660" autoAdjust="0"/>
  </p:normalViewPr>
  <p:slideViewPr>
    <p:cSldViewPr>
      <p:cViewPr>
        <p:scale>
          <a:sx n="81" d="100"/>
          <a:sy n="81" d="100"/>
        </p:scale>
        <p:origin x="-1020"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a:t>Click to edit Master title style</a:t>
            </a:r>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F3C51D1-F005-4425-AC3F-BD842CE81DE1}" type="datetimeFigureOut">
              <a:rPr lang="id-ID" smtClean="0"/>
              <a:pPr/>
              <a:t>17/03/2021</a:t>
            </a:fld>
            <a:endParaRPr lang="id-ID"/>
          </a:p>
        </p:txBody>
      </p:sp>
      <p:sp>
        <p:nvSpPr>
          <p:cNvPr id="5" name="Footer Placeholder 4"/>
          <p:cNvSpPr>
            <a:spLocks noGrp="1"/>
          </p:cNvSpPr>
          <p:nvPr>
            <p:ph type="ftr" sz="quarter" idx="11"/>
          </p:nvPr>
        </p:nvSpPr>
        <p:spPr>
          <a:xfrm>
            <a:off x="1174044" y="5357592"/>
            <a:ext cx="5034845" cy="365125"/>
          </a:xfrm>
        </p:spPr>
        <p:txBody>
          <a:bodyPr/>
          <a:lstStyle/>
          <a:p>
            <a:endParaRPr lang="id-ID"/>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2E93930-3004-468D-940C-ED999DEDD16C}"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2E93930-3004-468D-940C-ED999DEDD16C}"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2E93930-3004-468D-940C-ED999DEDD16C}"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F2E93930-3004-468D-940C-ED999DEDD16C}" type="slidenum">
              <a:rPr lang="id-ID" smtClean="0"/>
              <a:pPr/>
              <a:t>‹#›</a:t>
            </a:fld>
            <a:endParaRPr lang="id-ID"/>
          </a:p>
        </p:txBody>
      </p:sp>
      <p:sp>
        <p:nvSpPr>
          <p:cNvPr id="9" name="Content Placeholder 8"/>
          <p:cNvSpPr>
            <a:spLocks noGrp="1"/>
          </p:cNvSpPr>
          <p:nvPr>
            <p:ph sz="quarter" idx="13"/>
          </p:nvPr>
        </p:nvSpPr>
        <p:spPr>
          <a:xfrm>
            <a:off x="1298448" y="2121407"/>
            <a:ext cx="3200400" cy="3602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63440" y="2119313"/>
            <a:ext cx="3200400" cy="3605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F2E93930-3004-468D-940C-ED999DEDD16C}" type="slidenum">
              <a:rPr lang="id-ID" smtClean="0"/>
              <a:pPr/>
              <a:t>‹#›</a:t>
            </a:fld>
            <a:endParaRPr lang="id-ID"/>
          </a:p>
        </p:txBody>
      </p:sp>
      <p:sp>
        <p:nvSpPr>
          <p:cNvPr id="11" name="Content Placeholder 10"/>
          <p:cNvSpPr>
            <a:spLocks noGrp="1"/>
          </p:cNvSpPr>
          <p:nvPr>
            <p:ph sz="quarter" idx="13"/>
          </p:nvPr>
        </p:nvSpPr>
        <p:spPr>
          <a:xfrm>
            <a:off x="1298448" y="2944368"/>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F2E93930-3004-468D-940C-ED999DEDD16C}"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F2E93930-3004-468D-940C-ED999DEDD16C}"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BF3C51D1-F005-4425-AC3F-BD842CE81DE1}" type="datetimeFigureOut">
              <a:rPr lang="id-ID" smtClean="0"/>
              <a:pPr/>
              <a:t>17/03/2021</a:t>
            </a:fld>
            <a:endParaRPr lang="id-ID"/>
          </a:p>
        </p:txBody>
      </p:sp>
      <p:sp>
        <p:nvSpPr>
          <p:cNvPr id="6" name="Footer Placeholder 5"/>
          <p:cNvSpPr>
            <a:spLocks noGrp="1"/>
          </p:cNvSpPr>
          <p:nvPr>
            <p:ph type="ftr" sz="quarter" idx="11"/>
          </p:nvPr>
        </p:nvSpPr>
        <p:spPr>
          <a:xfrm rot="-60000">
            <a:off x="914554" y="5829261"/>
            <a:ext cx="3522607" cy="365125"/>
          </a:xfrm>
        </p:spPr>
        <p:txBody>
          <a:bodyPr/>
          <a:lstStyle/>
          <a:p>
            <a:endParaRPr lang="id-ID"/>
          </a:p>
        </p:txBody>
      </p:sp>
      <p:sp>
        <p:nvSpPr>
          <p:cNvPr id="7" name="Slide Number Placeholder 6"/>
          <p:cNvSpPr>
            <a:spLocks noGrp="1"/>
          </p:cNvSpPr>
          <p:nvPr>
            <p:ph type="sldNum" sz="quarter" idx="12"/>
          </p:nvPr>
        </p:nvSpPr>
        <p:spPr>
          <a:xfrm rot="60000">
            <a:off x="7557313" y="5896961"/>
            <a:ext cx="554023" cy="365125"/>
          </a:xfrm>
        </p:spPr>
        <p:txBody>
          <a:bodyPr/>
          <a:lstStyle/>
          <a:p>
            <a:fld id="{F2E93930-3004-468D-940C-ED999DEDD16C}"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BF3C51D1-F005-4425-AC3F-BD842CE81DE1}" type="datetimeFigureOut">
              <a:rPr lang="id-ID" smtClean="0"/>
              <a:pPr/>
              <a:t>17/03/2021</a:t>
            </a:fld>
            <a:endParaRPr lang="id-ID"/>
          </a:p>
        </p:txBody>
      </p:sp>
      <p:sp>
        <p:nvSpPr>
          <p:cNvPr id="6" name="Footer Placeholder 5"/>
          <p:cNvSpPr>
            <a:spLocks noGrp="1"/>
          </p:cNvSpPr>
          <p:nvPr>
            <p:ph type="ftr" sz="quarter" idx="11"/>
          </p:nvPr>
        </p:nvSpPr>
        <p:spPr>
          <a:xfrm rot="-60000">
            <a:off x="914569" y="5831037"/>
            <a:ext cx="3319043" cy="365125"/>
          </a:xfrm>
        </p:spPr>
        <p:txBody>
          <a:bodyPr/>
          <a:lstStyle/>
          <a:p>
            <a:endParaRPr lang="id-ID"/>
          </a:p>
        </p:txBody>
      </p:sp>
      <p:sp>
        <p:nvSpPr>
          <p:cNvPr id="7" name="Slide Number Placeholder 6"/>
          <p:cNvSpPr>
            <a:spLocks noGrp="1"/>
          </p:cNvSpPr>
          <p:nvPr>
            <p:ph type="sldNum" sz="quarter" idx="12"/>
          </p:nvPr>
        </p:nvSpPr>
        <p:spPr>
          <a:xfrm rot="60000">
            <a:off x="7562089" y="5900026"/>
            <a:ext cx="554023" cy="365125"/>
          </a:xfrm>
        </p:spPr>
        <p:txBody>
          <a:bodyPr/>
          <a:lstStyle/>
          <a:p>
            <a:fld id="{F2E93930-3004-468D-940C-ED999DEDD16C}"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2E93930-3004-468D-940C-ED999DEDD16C}"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3C51D1-F005-4425-AC3F-BD842CE81DE1}" type="datetimeFigureOut">
              <a:rPr lang="id-ID" smtClean="0"/>
              <a:pPr/>
              <a:t>17/03/2021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2E93930-3004-468D-940C-ED999DEDD16C}"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F3C51D1-F005-4425-AC3F-BD842CE81DE1}" type="datetimeFigureOut">
              <a:rPr lang="id-ID" smtClean="0"/>
              <a:pPr/>
              <a:t>17/03/2021</a:t>
            </a:fld>
            <a:endParaRPr lang="id-ID"/>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id-ID"/>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2E93930-3004-468D-940C-ED999DEDD16C}"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115616" y="-747464"/>
            <a:ext cx="6965245" cy="144016"/>
          </a:xfrm>
        </p:spPr>
        <p:txBody>
          <a:bodyPr>
            <a:normAutofit fontScale="90000"/>
          </a:bodyPr>
          <a:lstStyle/>
          <a:p>
            <a:endParaRPr lang="id-ID" dirty="0"/>
          </a:p>
        </p:txBody>
      </p:sp>
      <p:sp>
        <p:nvSpPr>
          <p:cNvPr id="3" name="Content Placeholder 2"/>
          <p:cNvSpPr>
            <a:spLocks noGrp="1"/>
          </p:cNvSpPr>
          <p:nvPr>
            <p:ph idx="1"/>
          </p:nvPr>
        </p:nvSpPr>
        <p:spPr>
          <a:xfrm>
            <a:off x="1403648" y="1556792"/>
            <a:ext cx="6196405" cy="3686007"/>
          </a:xfrm>
        </p:spPr>
        <p:txBody>
          <a:bodyPr>
            <a:normAutofit/>
          </a:bodyPr>
          <a:lstStyle/>
          <a:p>
            <a:pPr marL="0" indent="0" algn="ctr">
              <a:buNone/>
            </a:pPr>
            <a:r>
              <a:rPr lang="id-ID" sz="4800" dirty="0"/>
              <a:t>BAB VIII </a:t>
            </a:r>
          </a:p>
          <a:p>
            <a:pPr marL="0" indent="0" algn="ctr">
              <a:buNone/>
            </a:pPr>
            <a:r>
              <a:rPr lang="id-ID" sz="4800"/>
              <a:t>Masa-Masa  </a:t>
            </a:r>
            <a:r>
              <a:rPr lang="id-ID" sz="4800" smtClean="0"/>
              <a:t>Remaja</a:t>
            </a:r>
            <a:endParaRPr lang="id-ID" sz="4800" dirty="0"/>
          </a:p>
        </p:txBody>
      </p:sp>
    </p:spTree>
    <p:extLst>
      <p:ext uri="{BB962C8B-B14F-4D97-AF65-F5344CB8AC3E}">
        <p14:creationId xmlns:p14="http://schemas.microsoft.com/office/powerpoint/2010/main" val="3862730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A.Pengertian</a:t>
            </a:r>
          </a:p>
        </p:txBody>
      </p:sp>
      <p:sp>
        <p:nvSpPr>
          <p:cNvPr id="3" name="Content Placeholder 2"/>
          <p:cNvSpPr>
            <a:spLocks noGrp="1"/>
          </p:cNvSpPr>
          <p:nvPr>
            <p:ph idx="1"/>
          </p:nvPr>
        </p:nvSpPr>
        <p:spPr/>
        <p:txBody>
          <a:bodyPr>
            <a:normAutofit fontScale="85000" lnSpcReduction="20000"/>
          </a:bodyPr>
          <a:lstStyle/>
          <a:p>
            <a:r>
              <a:rPr lang="id-ID" dirty="0">
                <a:latin typeface="Segoe Print" pitchFamily="2" charset="0"/>
              </a:rPr>
              <a:t>Remaja adalah Tumbuh atau tumbuh menjadi dewasa. Bangsa primitif  dan orang- orang purbakala memandang masa puber dan masa remaja tidak berbeda dengan periode lain dalam rentang kehidupan . Anak remaja sebetulnya tidak mempunyai tempat yang jelas , Ia tidak termasuk golongan anak tetapi ia tidak pula termasuk golongan orang dewasa atau orang tua . Remaja ada di antara anak dan orang dewasa . Remaja masih belum mampu untuk mengusai fungsi-fungsi fisik mampu psikis (Monks,dkk.,1989).</a:t>
            </a:r>
          </a:p>
          <a:p>
            <a:endParaRPr lang="id-ID" dirty="0"/>
          </a:p>
        </p:txBody>
      </p:sp>
    </p:spTree>
    <p:extLst>
      <p:ext uri="{BB962C8B-B14F-4D97-AF65-F5344CB8AC3E}">
        <p14:creationId xmlns:p14="http://schemas.microsoft.com/office/powerpoint/2010/main" val="213281976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dirty="0"/>
              <a:t>Masa remaja dapat dibagikan menjadi 2 periode:</a:t>
            </a:r>
            <a:br>
              <a:rPr lang="id-ID" dirty="0"/>
            </a:br>
            <a:endParaRPr lang="id-ID" dirty="0"/>
          </a:p>
        </p:txBody>
      </p:sp>
      <p:sp>
        <p:nvSpPr>
          <p:cNvPr id="3" name="Content Placeholder 2"/>
          <p:cNvSpPr>
            <a:spLocks noGrp="1"/>
          </p:cNvSpPr>
          <p:nvPr>
            <p:ph idx="1"/>
          </p:nvPr>
        </p:nvSpPr>
        <p:spPr/>
        <p:txBody>
          <a:bodyPr>
            <a:normAutofit fontScale="70000" lnSpcReduction="20000"/>
          </a:bodyPr>
          <a:lstStyle/>
          <a:p>
            <a:pPr marL="0" lvl="0" indent="0">
              <a:buNone/>
            </a:pPr>
            <a:r>
              <a:rPr lang="id-ID" dirty="0"/>
              <a:t>1</a:t>
            </a:r>
            <a:r>
              <a:rPr lang="id-ID" dirty="0">
                <a:latin typeface="Adobe Caslon Pro" pitchFamily="18" charset="0"/>
              </a:rPr>
              <a:t>.  Periode masa puber usia 12-18 tahun</a:t>
            </a:r>
          </a:p>
          <a:p>
            <a:pPr lvl="0"/>
            <a:r>
              <a:rPr lang="id-ID" dirty="0">
                <a:latin typeface="Adobe Caslon Pro" pitchFamily="18" charset="0"/>
              </a:rPr>
              <a:t>Masa Pra pubertas: peralihan dari akhir masa kanak-kanak ke awal masa pubertas. Cirinya:</a:t>
            </a:r>
          </a:p>
          <a:p>
            <a:pPr lvl="0"/>
            <a:r>
              <a:rPr lang="id-ID" dirty="0">
                <a:latin typeface="Adobe Caslon Pro" pitchFamily="18" charset="0"/>
              </a:rPr>
              <a:t>Anak tidak suka diperlakukan seperti anak kecil lagi anak mulai bersikap kritis.</a:t>
            </a:r>
          </a:p>
          <a:p>
            <a:pPr lvl="0"/>
            <a:r>
              <a:rPr lang="id-ID" dirty="0">
                <a:latin typeface="Adobe Caslon Pro" pitchFamily="18" charset="0"/>
              </a:rPr>
              <a:t>Masa pubertas usia 14-16 tahun: masa remaja awal. Cirinya:</a:t>
            </a:r>
          </a:p>
          <a:p>
            <a:pPr lvl="0"/>
            <a:r>
              <a:rPr lang="id-ID" dirty="0">
                <a:latin typeface="Adobe Caslon Pro" pitchFamily="18" charset="0"/>
              </a:rPr>
              <a:t>Mulai cemas dan bingung tentang perubahan fisiknya memperhatikan  penampilan sikapnya tidak menentu/plin-plan suka berkelompok dengan teman sebaya dan senasib.</a:t>
            </a:r>
          </a:p>
          <a:p>
            <a:pPr lvl="0"/>
            <a:r>
              <a:rPr lang="id-ID" dirty="0">
                <a:latin typeface="Adobe Caslon Pro" pitchFamily="18" charset="0"/>
              </a:rPr>
              <a:t>Masa akhir pubertas usia 17-18 tahun: peralihan dari masa pubertas kemasa odolesen. Cirinya :</a:t>
            </a:r>
          </a:p>
          <a:p>
            <a:pPr lvl="0"/>
            <a:r>
              <a:rPr lang="id-ID" dirty="0">
                <a:latin typeface="Adobe Caslon Pro" pitchFamily="18" charset="0"/>
              </a:rPr>
              <a:t>Pertumbuhan fisik sudah mulai matang tetapi kedewasaan psikologisnya belum tercapai sepenuhnya, proses kedewasaan jasmaniah pada masa remaja putri lebih awal dari pada pria</a:t>
            </a:r>
          </a:p>
          <a:p>
            <a:endParaRPr lang="id-ID" dirty="0">
              <a:latin typeface="Adobe Caslon Pro" pitchFamily="18" charset="0"/>
            </a:endParaRPr>
          </a:p>
        </p:txBody>
      </p:sp>
    </p:spTree>
    <p:extLst>
      <p:ext uri="{BB962C8B-B14F-4D97-AF65-F5344CB8AC3E}">
        <p14:creationId xmlns:p14="http://schemas.microsoft.com/office/powerpoint/2010/main" val="98646150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5860032"/>
            <a:ext cx="6965245" cy="1202485"/>
          </a:xfrm>
        </p:spPr>
        <p:txBody>
          <a:bodyPr/>
          <a:lstStyle/>
          <a:p>
            <a:endParaRPr lang="id-ID"/>
          </a:p>
        </p:txBody>
      </p:sp>
      <p:sp>
        <p:nvSpPr>
          <p:cNvPr id="3" name="Content Placeholder 2"/>
          <p:cNvSpPr>
            <a:spLocks noGrp="1"/>
          </p:cNvSpPr>
          <p:nvPr>
            <p:ph idx="1"/>
          </p:nvPr>
        </p:nvSpPr>
        <p:spPr/>
        <p:txBody>
          <a:bodyPr>
            <a:normAutofit/>
          </a:bodyPr>
          <a:lstStyle/>
          <a:p>
            <a:pPr marL="0" lvl="0" indent="0">
              <a:buNone/>
            </a:pPr>
            <a:r>
              <a:rPr lang="id-ID" dirty="0"/>
              <a:t>2. Periode remaja adolesen usia 19-21 tahun</a:t>
            </a:r>
          </a:p>
          <a:p>
            <a:r>
              <a:rPr lang="id-ID" dirty="0"/>
              <a:t>Merupakan masa akhir remaja. Beberapa sifat penting pada masa ini adalah: perhatiannya tertutup pada hal-hal realistis mulai menyadari akan realitas sikapnya mulai jelas tentang hidup mulai nampak bakat dan minatnya.</a:t>
            </a:r>
          </a:p>
          <a:p>
            <a:pPr marL="0" indent="0">
              <a:buNone/>
            </a:pPr>
            <a:endParaRPr lang="id-ID" dirty="0"/>
          </a:p>
        </p:txBody>
      </p:sp>
    </p:spTree>
    <p:extLst>
      <p:ext uri="{BB962C8B-B14F-4D97-AF65-F5344CB8AC3E}">
        <p14:creationId xmlns:p14="http://schemas.microsoft.com/office/powerpoint/2010/main" val="33419314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dirty="0"/>
              <a:t>Perkembangan Fisik Masa Remaja.</a:t>
            </a:r>
            <a:br>
              <a:rPr lang="id-ID" dirty="0"/>
            </a:br>
            <a:endParaRPr lang="id-ID" dirty="0"/>
          </a:p>
        </p:txBody>
      </p:sp>
      <p:sp>
        <p:nvSpPr>
          <p:cNvPr id="3" name="Content Placeholder 2"/>
          <p:cNvSpPr>
            <a:spLocks noGrp="1"/>
          </p:cNvSpPr>
          <p:nvPr>
            <p:ph idx="1"/>
          </p:nvPr>
        </p:nvSpPr>
        <p:spPr/>
        <p:txBody>
          <a:bodyPr>
            <a:normAutofit lnSpcReduction="10000"/>
          </a:bodyPr>
          <a:lstStyle/>
          <a:p>
            <a:r>
              <a:rPr lang="id-ID" dirty="0"/>
              <a:t>Perkembangan fisik masa remaja adalah Pertumbuhan yang pesat dan munculnya berbagai pertumbuhan fisik yang terjadi merupakan gejala primer yang menandakan awal masa remaja. Perubahan ini meliputi ukuran perubahan tubuh, perubahan proporsi dan munculnya ciri kelamin utama (primer) dan sekunder karena mulai berfungsinya hormon-hormon sekunder khususnya hormon reproduksi.</a:t>
            </a:r>
          </a:p>
        </p:txBody>
      </p:sp>
    </p:spTree>
    <p:extLst>
      <p:ext uri="{BB962C8B-B14F-4D97-AF65-F5344CB8AC3E}">
        <p14:creationId xmlns:p14="http://schemas.microsoft.com/office/powerpoint/2010/main" val="10952611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200" dirty="0"/>
              <a:t>Perubahan fisik yang terjadi sepanjang masa remaja meliputi tiga hal yaitu:</a:t>
            </a:r>
            <a:br>
              <a:rPr lang="id-ID" sz="3200" dirty="0"/>
            </a:br>
            <a:endParaRPr lang="id-ID" sz="3200" dirty="0"/>
          </a:p>
        </p:txBody>
      </p:sp>
      <p:sp>
        <p:nvSpPr>
          <p:cNvPr id="3" name="Content Placeholder 2"/>
          <p:cNvSpPr>
            <a:spLocks noGrp="1"/>
          </p:cNvSpPr>
          <p:nvPr>
            <p:ph idx="1"/>
          </p:nvPr>
        </p:nvSpPr>
        <p:spPr/>
        <p:txBody>
          <a:bodyPr/>
          <a:lstStyle/>
          <a:p>
            <a:pPr marL="0" indent="0">
              <a:buNone/>
            </a:pPr>
            <a:endParaRPr lang="id-ID" dirty="0"/>
          </a:p>
          <a:p>
            <a:pPr lvl="0"/>
            <a:r>
              <a:rPr lang="id-ID" dirty="0"/>
              <a:t>Percepatan pertumbuhan</a:t>
            </a:r>
          </a:p>
          <a:p>
            <a:pPr lvl="0"/>
            <a:r>
              <a:rPr lang="id-ID" dirty="0"/>
              <a:t>Proses pematangan seksual</a:t>
            </a:r>
          </a:p>
          <a:p>
            <a:pPr lvl="0"/>
            <a:r>
              <a:rPr lang="id-ID" dirty="0"/>
              <a:t>Keanekaragaman perubahan proporsi tubuh.</a:t>
            </a:r>
          </a:p>
          <a:p>
            <a:endParaRPr lang="id-ID" dirty="0"/>
          </a:p>
        </p:txBody>
      </p:sp>
    </p:spTree>
    <p:extLst>
      <p:ext uri="{BB962C8B-B14F-4D97-AF65-F5344CB8AC3E}">
        <p14:creationId xmlns:p14="http://schemas.microsoft.com/office/powerpoint/2010/main" val="144455854"/>
      </p:ext>
    </p:extLst>
  </p:cSld>
  <p:clrMapOvr>
    <a:masterClrMapping/>
  </p:clrMapOvr>
  <mc:AlternateContent xmlns:mc="http://schemas.openxmlformats.org/markup-compatibility/2006" xmlns:p14="http://schemas.microsoft.com/office/powerpoint/2010/main">
    <mc:Choice Requires="p14">
      <p:transition spd="slow" p14:dur="3000">
        <p14:shred pattern="rectangle" dir="ou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dirty="0"/>
              <a:t>Faktor yang Mempengaruhi Pertumbuhan Fisik Remaja.</a:t>
            </a:r>
            <a:br>
              <a:rPr lang="id-ID" dirty="0"/>
            </a:br>
            <a:endParaRPr lang="id-ID" dirty="0"/>
          </a:p>
        </p:txBody>
      </p:sp>
      <p:sp>
        <p:nvSpPr>
          <p:cNvPr id="3" name="Content Placeholder 2"/>
          <p:cNvSpPr>
            <a:spLocks noGrp="1"/>
          </p:cNvSpPr>
          <p:nvPr>
            <p:ph idx="1"/>
          </p:nvPr>
        </p:nvSpPr>
        <p:spPr/>
        <p:txBody>
          <a:bodyPr/>
          <a:lstStyle/>
          <a:p>
            <a:pPr marL="514350" indent="-514350">
              <a:buFont typeface="+mj-lt"/>
              <a:buAutoNum type="arabicParenR"/>
            </a:pPr>
            <a:r>
              <a:rPr lang="id-ID" dirty="0"/>
              <a:t>Keluarga</a:t>
            </a:r>
          </a:p>
          <a:p>
            <a:pPr marL="514350" lvl="0" indent="-514350">
              <a:buFont typeface="+mj-lt"/>
              <a:buAutoNum type="arabicParenR"/>
            </a:pPr>
            <a:r>
              <a:rPr lang="id-ID" dirty="0"/>
              <a:t>Gizi</a:t>
            </a:r>
          </a:p>
          <a:p>
            <a:pPr marL="514350" indent="-514350">
              <a:buFont typeface="+mj-lt"/>
              <a:buAutoNum type="arabicParenR"/>
            </a:pPr>
            <a:r>
              <a:rPr lang="id-ID" dirty="0"/>
              <a:t>Gangguan emosional</a:t>
            </a:r>
          </a:p>
          <a:p>
            <a:pPr marL="514350" lvl="0" indent="-514350">
              <a:buFont typeface="+mj-lt"/>
              <a:buAutoNum type="arabicParenR"/>
            </a:pPr>
            <a:r>
              <a:rPr lang="id-ID" dirty="0"/>
              <a:t>Jenis kelamin</a:t>
            </a:r>
          </a:p>
          <a:p>
            <a:pPr marL="514350" indent="-514350">
              <a:buFont typeface="+mj-lt"/>
              <a:buAutoNum type="arabicParenR"/>
            </a:pPr>
            <a:r>
              <a:rPr lang="id-ID" dirty="0"/>
              <a:t>Bentuk Tubuh</a:t>
            </a:r>
          </a:p>
          <a:p>
            <a:pPr marL="514350" indent="-514350">
              <a:buFont typeface="+mj-lt"/>
              <a:buAutoNum type="arabicParenR"/>
            </a:pPr>
            <a:r>
              <a:rPr lang="id-ID" dirty="0"/>
              <a:t>Kesehatan</a:t>
            </a:r>
          </a:p>
        </p:txBody>
      </p:sp>
    </p:spTree>
    <p:extLst>
      <p:ext uri="{BB962C8B-B14F-4D97-AF65-F5344CB8AC3E}">
        <p14:creationId xmlns:p14="http://schemas.microsoft.com/office/powerpoint/2010/main" val="302314352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 </a:t>
            </a:r>
            <a:br>
              <a:rPr lang="id-ID" dirty="0"/>
            </a:br>
            <a:r>
              <a:rPr lang="id-ID" dirty="0"/>
              <a:t>Perkembangan sosial emosi masa remaja</a:t>
            </a:r>
            <a:br>
              <a:rPr lang="id-ID" dirty="0"/>
            </a:br>
            <a:endParaRPr lang="id-ID" dirty="0"/>
          </a:p>
        </p:txBody>
      </p:sp>
      <p:sp>
        <p:nvSpPr>
          <p:cNvPr id="3" name="Content Placeholder 2"/>
          <p:cNvSpPr>
            <a:spLocks noGrp="1"/>
          </p:cNvSpPr>
          <p:nvPr>
            <p:ph idx="1"/>
          </p:nvPr>
        </p:nvSpPr>
        <p:spPr/>
        <p:txBody>
          <a:bodyPr/>
          <a:lstStyle/>
          <a:p>
            <a:r>
              <a:rPr lang="id-ID" dirty="0"/>
              <a:t>Perkembangan sosial remaja menjadi masalah penting dalam keseluruhan perkembangan remaja, karena merupakan salah satu ciri yang menonjol dalam kehidupan remaja.</a:t>
            </a:r>
          </a:p>
        </p:txBody>
      </p:sp>
    </p:spTree>
    <p:extLst>
      <p:ext uri="{BB962C8B-B14F-4D97-AF65-F5344CB8AC3E}">
        <p14:creationId xmlns:p14="http://schemas.microsoft.com/office/powerpoint/2010/main" val="25049593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2400" dirty="0"/>
              <a:t>Sikap sosial remaja terutama yang berhungan dengan proses sosialisasi dalam kelompok termanifestasi dalam perilaki-perilaku sebagai berikut :</a:t>
            </a:r>
            <a:br>
              <a:rPr lang="id-ID" sz="2400" dirty="0"/>
            </a:br>
            <a:endParaRPr lang="id-ID" sz="2400" dirty="0"/>
          </a:p>
        </p:txBody>
      </p:sp>
      <p:sp>
        <p:nvSpPr>
          <p:cNvPr id="3" name="Content Placeholder 2"/>
          <p:cNvSpPr>
            <a:spLocks noGrp="1"/>
          </p:cNvSpPr>
          <p:nvPr>
            <p:ph idx="1"/>
          </p:nvPr>
        </p:nvSpPr>
        <p:spPr/>
        <p:txBody>
          <a:bodyPr/>
          <a:lstStyle/>
          <a:p>
            <a:pPr>
              <a:buFont typeface="Wingdings" pitchFamily="2" charset="2"/>
              <a:buChar char="Ø"/>
            </a:pPr>
            <a:r>
              <a:rPr lang="id-ID" dirty="0"/>
              <a:t>Kompetisi </a:t>
            </a:r>
            <a:r>
              <a:rPr lang="id-ID"/>
              <a:t>atau persaingan</a:t>
            </a:r>
            <a:endParaRPr lang="id-ID" dirty="0"/>
          </a:p>
          <a:p>
            <a:pPr lvl="0">
              <a:buFont typeface="Wingdings" pitchFamily="2" charset="2"/>
              <a:buChar char="Ø"/>
            </a:pPr>
            <a:r>
              <a:rPr lang="id-ID" dirty="0"/>
              <a:t>Komformitas(perilaku seragam)</a:t>
            </a:r>
          </a:p>
          <a:p>
            <a:pPr lvl="0">
              <a:buFont typeface="Wingdings" pitchFamily="2" charset="2"/>
              <a:buChar char="Ø"/>
            </a:pPr>
            <a:r>
              <a:rPr lang="id-ID" dirty="0"/>
              <a:t>Menentang otoritas orang tua</a:t>
            </a:r>
          </a:p>
          <a:p>
            <a:pPr lvl="0">
              <a:buFont typeface="Wingdings" pitchFamily="2" charset="2"/>
              <a:buChar char="Ø"/>
            </a:pPr>
            <a:r>
              <a:rPr lang="id-ID" dirty="0"/>
              <a:t>Menonjolkan diri atau menarik perhatian</a:t>
            </a:r>
          </a:p>
          <a:p>
            <a:pPr lvl="0">
              <a:buFont typeface="Wingdings" pitchFamily="2" charset="2"/>
              <a:buChar char="Ø"/>
            </a:pPr>
            <a:r>
              <a:rPr lang="id-ID" dirty="0"/>
              <a:t>Kesadaran sosial</a:t>
            </a:r>
          </a:p>
          <a:p>
            <a:pPr>
              <a:buFont typeface="Wingdings" pitchFamily="2" charset="2"/>
              <a:buChar char="Ø"/>
            </a:pPr>
            <a:endParaRPr lang="id-ID" dirty="0"/>
          </a:p>
        </p:txBody>
      </p:sp>
    </p:spTree>
    <p:extLst>
      <p:ext uri="{BB962C8B-B14F-4D97-AF65-F5344CB8AC3E}">
        <p14:creationId xmlns:p14="http://schemas.microsoft.com/office/powerpoint/2010/main" val="322728021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600" dirty="0"/>
              <a:t>Faktor yang mempengaruhi pekembangan sosial remaja:</a:t>
            </a:r>
            <a:br>
              <a:rPr lang="id-ID" sz="3600" dirty="0"/>
            </a:br>
            <a:endParaRPr lang="id-ID" sz="3600" dirty="0"/>
          </a:p>
        </p:txBody>
      </p:sp>
      <p:sp>
        <p:nvSpPr>
          <p:cNvPr id="3" name="Content Placeholder 2"/>
          <p:cNvSpPr>
            <a:spLocks noGrp="1"/>
          </p:cNvSpPr>
          <p:nvPr>
            <p:ph idx="1"/>
          </p:nvPr>
        </p:nvSpPr>
        <p:spPr/>
        <p:txBody>
          <a:bodyPr/>
          <a:lstStyle/>
          <a:p>
            <a:r>
              <a:rPr lang="id-ID" dirty="0"/>
              <a:t>Keluarga</a:t>
            </a:r>
          </a:p>
          <a:p>
            <a:r>
              <a:rPr lang="id-ID" dirty="0"/>
              <a:t>Sekolah</a:t>
            </a:r>
          </a:p>
          <a:p>
            <a:r>
              <a:rPr lang="id-ID" dirty="0"/>
              <a:t>Masyarakat</a:t>
            </a:r>
          </a:p>
        </p:txBody>
      </p:sp>
    </p:spTree>
    <p:extLst>
      <p:ext uri="{BB962C8B-B14F-4D97-AF65-F5344CB8AC3E}">
        <p14:creationId xmlns:p14="http://schemas.microsoft.com/office/powerpoint/2010/main" val="779127260"/>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dirty="0"/>
              <a:t>Tugas-tugas perkembangan masa remaja</a:t>
            </a:r>
            <a:br>
              <a:rPr lang="id-ID" dirty="0"/>
            </a:br>
            <a:endParaRPr lang="id-ID" dirty="0"/>
          </a:p>
        </p:txBody>
      </p:sp>
      <p:sp>
        <p:nvSpPr>
          <p:cNvPr id="3" name="Content Placeholder 2"/>
          <p:cNvSpPr>
            <a:spLocks noGrp="1"/>
          </p:cNvSpPr>
          <p:nvPr>
            <p:ph idx="1"/>
          </p:nvPr>
        </p:nvSpPr>
        <p:spPr/>
        <p:txBody>
          <a:bodyPr/>
          <a:lstStyle/>
          <a:p>
            <a:r>
              <a:rPr lang="id-ID" dirty="0"/>
              <a:t>Tugas perkembangan adalah tugas yang muncul pada saat atau sekitar suatu periode tertentu dari kehidupan individu yang jika berhasil akan menimbulkan bahagia dan membawa kearah keberhasilan dalam melaksanakan tugas-tugas perkembangan berikutnya.</a:t>
            </a:r>
          </a:p>
          <a:p>
            <a:endParaRPr lang="id-ID" dirty="0"/>
          </a:p>
        </p:txBody>
      </p:sp>
    </p:spTree>
    <p:extLst>
      <p:ext uri="{BB962C8B-B14F-4D97-AF65-F5344CB8AC3E}">
        <p14:creationId xmlns:p14="http://schemas.microsoft.com/office/powerpoint/2010/main" val="11648557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Jenis tugas-tugas perkembangan remaja</a:t>
            </a:r>
          </a:p>
        </p:txBody>
      </p:sp>
      <p:sp>
        <p:nvSpPr>
          <p:cNvPr id="3" name="Content Placeholder 2"/>
          <p:cNvSpPr>
            <a:spLocks noGrp="1"/>
          </p:cNvSpPr>
          <p:nvPr>
            <p:ph idx="1"/>
          </p:nvPr>
        </p:nvSpPr>
        <p:spPr/>
        <p:txBody>
          <a:bodyPr>
            <a:normAutofit lnSpcReduction="10000"/>
          </a:bodyPr>
          <a:lstStyle/>
          <a:p>
            <a:pPr lvl="0"/>
            <a:r>
              <a:rPr lang="id-ID" dirty="0"/>
              <a:t>Mencapai hubungan baru yang lebih matang dengan teman sebaya baik pria maupun wanita.</a:t>
            </a:r>
          </a:p>
          <a:p>
            <a:pPr lvl="0"/>
            <a:r>
              <a:rPr lang="id-ID" dirty="0"/>
              <a:t>Mencapai peran sosial pria dan wanita</a:t>
            </a:r>
          </a:p>
          <a:p>
            <a:pPr lvl="0"/>
            <a:r>
              <a:rPr lang="id-ID" dirty="0"/>
              <a:t>Menerima keadaan fisiknya dan menggunakannya secara efektif</a:t>
            </a:r>
          </a:p>
          <a:p>
            <a:pPr lvl="0"/>
            <a:r>
              <a:rPr lang="id-ID" dirty="0"/>
              <a:t>Mencapai kemandirian emosional dari orang tua dan orang-orang dewasa lainnya.</a:t>
            </a:r>
          </a:p>
          <a:p>
            <a:pPr lvl="0"/>
            <a:r>
              <a:rPr lang="id-ID" dirty="0"/>
              <a:t>Mencapai jaminan kebebasan ekonomis</a:t>
            </a:r>
          </a:p>
          <a:p>
            <a:endParaRPr lang="id-ID" dirty="0"/>
          </a:p>
        </p:txBody>
      </p:sp>
    </p:spTree>
    <p:extLst>
      <p:ext uri="{BB962C8B-B14F-4D97-AF65-F5344CB8AC3E}">
        <p14:creationId xmlns:p14="http://schemas.microsoft.com/office/powerpoint/2010/main" val="317509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5656" y="2204864"/>
            <a:ext cx="6196405" cy="1669783"/>
          </a:xfrm>
        </p:spPr>
        <p:txBody>
          <a:bodyPr>
            <a:normAutofit/>
          </a:bodyPr>
          <a:lstStyle/>
          <a:p>
            <a:pPr algn="ctr"/>
            <a:r>
              <a:rPr lang="id-ID" sz="7200" dirty="0"/>
              <a:t>TERIMAKASIH</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188</TotalTime>
  <Words>486</Words>
  <Application>Microsoft Office PowerPoint</Application>
  <PresentationFormat>On-screen Show (4:3)</PresentationFormat>
  <Paragraphs>49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Pushpin</vt:lpstr>
      <vt:lpstr>PowerPoint Presentation</vt:lpstr>
      <vt:lpstr>A.Pengertian</vt:lpstr>
      <vt:lpstr>Masa remaja dapat dibagikan menjadi 2 periode: </vt:lpstr>
      <vt:lpstr>PowerPoint Presentation</vt:lpstr>
      <vt:lpstr>Perkembangan Fisik Masa Remaja. </vt:lpstr>
      <vt:lpstr>Perubahan fisik yang terjadi sepanjang masa remaja meliputi tiga hal yaitu: </vt:lpstr>
      <vt:lpstr>Faktor yang Mempengaruhi Pertumbuhan Fisik Remaja. </vt:lpstr>
      <vt:lpstr>  Perkembangan sosial emosi masa remaja </vt:lpstr>
      <vt:lpstr>Sikap sosial remaja terutama yang berhungan dengan proses sosialisasi dalam kelompok termanifestasi dalam perilaki-perilaku sebagai berikut : </vt:lpstr>
      <vt:lpstr>Faktor yang mempengaruhi pekembangan sosial remaja: </vt:lpstr>
      <vt:lpstr>Tugas-tugas perkembangan masa remaja </vt:lpstr>
      <vt:lpstr>Jenis tugas-tugas perkembangan remaja</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 Remaja</dc:title>
  <dc:creator>Asus</dc:creator>
  <cp:lastModifiedBy>user</cp:lastModifiedBy>
  <cp:revision>18</cp:revision>
  <dcterms:created xsi:type="dcterms:W3CDTF">2016-05-26T06:21:03Z</dcterms:created>
  <dcterms:modified xsi:type="dcterms:W3CDTF">2021-03-17T01:50:01Z</dcterms:modified>
</cp:coreProperties>
</file>