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62" r:id="rId6"/>
    <p:sldId id="266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68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C48CA-2BBC-48E6-B0CB-D390B2620E74}" type="datetimeFigureOut">
              <a:rPr lang="en-US" smtClean="0"/>
              <a:pPr/>
              <a:t>9/25/2018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29241-ACE5-4E97-8687-141E7FC6C0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143116"/>
            <a:ext cx="4857784" cy="1470025"/>
          </a:xfrm>
        </p:spPr>
        <p:txBody>
          <a:bodyPr/>
          <a:lstStyle/>
          <a:p>
            <a:r>
              <a:rPr lang="en-US" dirty="0" err="1" smtClean="0"/>
              <a:t>Sistem</a:t>
            </a:r>
            <a:r>
              <a:rPr lang="en-US" dirty="0" smtClean="0"/>
              <a:t> Integument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596" y="4286256"/>
            <a:ext cx="6400800" cy="92869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Lesson by : </a:t>
            </a:r>
            <a:r>
              <a:rPr lang="en-US" sz="2000" dirty="0" err="1" smtClean="0"/>
              <a:t>Fibria</a:t>
            </a:r>
            <a:endParaRPr lang="en-US" sz="2000" dirty="0" smtClean="0"/>
          </a:p>
          <a:p>
            <a:r>
              <a:rPr lang="en-US" sz="2000" dirty="0" smtClean="0"/>
              <a:t>Biology Department of IKIP PGRI Semarang</a:t>
            </a:r>
            <a:endParaRPr lang="en-US" sz="2000" dirty="0"/>
          </a:p>
        </p:txBody>
      </p:sp>
      <p:pic>
        <p:nvPicPr>
          <p:cNvPr id="4" name="Picture 4" descr="05-04_ThickThinSkn_3"/>
          <p:cNvPicPr>
            <a:picLocks noChangeAspect="1" noChangeArrowheads="1"/>
          </p:cNvPicPr>
          <p:nvPr/>
        </p:nvPicPr>
        <p:blipFill>
          <a:blip r:embed="rId2"/>
          <a:srcRect l="1819" t="15294" r="50000" b="17647"/>
          <a:stretch>
            <a:fillRect/>
          </a:stretch>
        </p:blipFill>
        <p:spPr bwMode="auto">
          <a:xfrm>
            <a:off x="4857752" y="285728"/>
            <a:ext cx="3862387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PERTAHANAN EKSTERNAL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Dirancang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mencegah</a:t>
            </a:r>
            <a:r>
              <a:rPr lang="en-US" dirty="0" smtClean="0"/>
              <a:t> </a:t>
            </a:r>
            <a:r>
              <a:rPr lang="en-US" dirty="0" err="1" smtClean="0"/>
              <a:t>penetrasi</a:t>
            </a:r>
            <a:r>
              <a:rPr lang="en-US" dirty="0" smtClean="0"/>
              <a:t> </a:t>
            </a:r>
            <a:r>
              <a:rPr lang="en-US" dirty="0" err="1" smtClean="0"/>
              <a:t>mikroba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kali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terpajan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eksternal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b="1" dirty="0" err="1" smtClean="0"/>
              <a:t>integumen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i="1" dirty="0" err="1" smtClean="0"/>
              <a:t>integere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“</a:t>
            </a:r>
            <a:r>
              <a:rPr lang="en-US" i="1" dirty="0" err="1" smtClean="0"/>
              <a:t>menutupi</a:t>
            </a:r>
            <a:r>
              <a:rPr lang="en-US" i="1" dirty="0" smtClean="0"/>
              <a:t>”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organ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, </a:t>
            </a:r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 smtClean="0"/>
              <a:t>tdk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sawar</a:t>
            </a:r>
            <a:r>
              <a:rPr lang="en-US" dirty="0" smtClean="0"/>
              <a:t> </a:t>
            </a:r>
            <a:r>
              <a:rPr lang="en-US" dirty="0" err="1" smtClean="0"/>
              <a:t>mekanis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lingk</a:t>
            </a:r>
            <a:r>
              <a:rPr lang="en-US" dirty="0" smtClean="0"/>
              <a:t>. </a:t>
            </a:r>
            <a:r>
              <a:rPr lang="en-US" dirty="0" err="1" smtClean="0"/>
              <a:t>Eksternal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</a:t>
            </a:r>
            <a:r>
              <a:rPr lang="en-US" dirty="0" err="1" smtClean="0"/>
              <a:t>dibwahnya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scr</a:t>
            </a:r>
            <a:r>
              <a:rPr lang="en-US" dirty="0" smtClean="0"/>
              <a:t> </a:t>
            </a:r>
            <a:r>
              <a:rPr lang="en-US" dirty="0" err="1" smtClean="0"/>
              <a:t>dinamis</a:t>
            </a:r>
            <a:r>
              <a:rPr lang="en-US" dirty="0" smtClean="0"/>
              <a:t> </a:t>
            </a:r>
            <a:r>
              <a:rPr lang="en-US" dirty="0" err="1" smtClean="0"/>
              <a:t>terlibat</a:t>
            </a:r>
            <a:r>
              <a:rPr lang="en-US" dirty="0" smtClean="0"/>
              <a:t>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mekanisme</a:t>
            </a:r>
            <a:r>
              <a:rPr lang="en-US" dirty="0" smtClean="0"/>
              <a:t> </a:t>
            </a:r>
            <a:r>
              <a:rPr lang="en-US" dirty="0" err="1" smtClean="0"/>
              <a:t>pertahanan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lain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244" name="Picture 4" descr="05-01_SkinStructure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-76200"/>
            <a:ext cx="8958262" cy="69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65125" y="212725"/>
            <a:ext cx="17399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00CC00"/>
                </a:solidFill>
              </a:rPr>
              <a:t>*</a:t>
            </a:r>
            <a:r>
              <a:rPr lang="en-US" i="1"/>
              <a:t>Dermis layers</a:t>
            </a:r>
          </a:p>
          <a:p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365125" y="3397250"/>
            <a:ext cx="361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00CC00"/>
                </a:solidFill>
              </a:rPr>
              <a:t>*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7620000" y="1720850"/>
            <a:ext cx="361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66"/>
                </a:solidFill>
              </a:rPr>
              <a:t>*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765925" y="146050"/>
            <a:ext cx="1930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0066"/>
                </a:solidFill>
              </a:rPr>
              <a:t>*</a:t>
            </a:r>
            <a:r>
              <a:rPr lang="en-US" i="1"/>
              <a:t>Dermal papillae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6388" name="Picture 4" descr="05-01_SkinStructure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38" y="-76200"/>
            <a:ext cx="8958262" cy="69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98496"/>
          </a:xfrm>
        </p:spPr>
        <p:txBody>
          <a:bodyPr/>
          <a:lstStyle/>
          <a:p>
            <a:r>
              <a:rPr lang="en-US" dirty="0" smtClean="0"/>
              <a:t>EPIDERMIS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1546"/>
            <a:ext cx="2900354" cy="5054617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1600" dirty="0" err="1" smtClean="0"/>
              <a:t>Banyak</a:t>
            </a:r>
            <a:r>
              <a:rPr lang="en-US" sz="1600" dirty="0" smtClean="0"/>
              <a:t> </a:t>
            </a:r>
            <a:r>
              <a:rPr lang="en-US" sz="1600" dirty="0" err="1" smtClean="0"/>
              <a:t>lapisan</a:t>
            </a:r>
            <a:r>
              <a:rPr lang="en-US" sz="1600" dirty="0" smtClean="0"/>
              <a:t> </a:t>
            </a:r>
            <a:r>
              <a:rPr lang="en-US" sz="1600" dirty="0" err="1" smtClean="0"/>
              <a:t>sel</a:t>
            </a:r>
            <a:r>
              <a:rPr lang="en-US" sz="1600" dirty="0" smtClean="0"/>
              <a:t> </a:t>
            </a:r>
            <a:r>
              <a:rPr lang="en-US" sz="1600" dirty="0" err="1" smtClean="0"/>
              <a:t>epitel</a:t>
            </a:r>
            <a:r>
              <a:rPr lang="en-US" sz="1600" dirty="0" smtClean="0"/>
              <a:t> </a:t>
            </a:r>
          </a:p>
          <a:p>
            <a:pPr>
              <a:buFontTx/>
              <a:buChar char="-"/>
            </a:pPr>
            <a:r>
              <a:rPr lang="en-US" sz="1600" dirty="0"/>
              <a:t> </a:t>
            </a:r>
            <a:r>
              <a:rPr lang="en-US" sz="1600" dirty="0" smtClean="0"/>
              <a:t>Epidermis </a:t>
            </a:r>
            <a:r>
              <a:rPr lang="en-US" sz="1600" dirty="0" err="1" smtClean="0"/>
              <a:t>bagian</a:t>
            </a:r>
            <a:r>
              <a:rPr lang="en-US" sz="1600" dirty="0" smtClean="0"/>
              <a:t> </a:t>
            </a:r>
            <a:r>
              <a:rPr lang="en-US" sz="1600" dirty="0" err="1" smtClean="0"/>
              <a:t>dlm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 </a:t>
            </a:r>
            <a:r>
              <a:rPr lang="en-US" sz="1600" dirty="0" err="1" smtClean="0">
                <a:sym typeface="Wingdings" pitchFamily="2" charset="2"/>
              </a:rPr>
              <a:t>sel-sel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cpt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membelah</a:t>
            </a:r>
            <a:r>
              <a:rPr lang="en-US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btk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kubus</a:t>
            </a:r>
            <a:r>
              <a:rPr lang="en-US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hidup</a:t>
            </a:r>
            <a:endParaRPr lang="en-US" sz="1600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sz="1600" dirty="0" smtClean="0">
                <a:sym typeface="Wingdings" pitchFamily="2" charset="2"/>
              </a:rPr>
              <a:t>Epidermis </a:t>
            </a:r>
            <a:r>
              <a:rPr lang="en-US" sz="1600" dirty="0" err="1" smtClean="0">
                <a:sym typeface="Wingdings" pitchFamily="2" charset="2"/>
              </a:rPr>
              <a:t>bagian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luar</a:t>
            </a:r>
            <a:r>
              <a:rPr lang="en-US" sz="1600" dirty="0" smtClean="0">
                <a:sym typeface="Wingdings" pitchFamily="2" charset="2"/>
              </a:rPr>
              <a:t>  </a:t>
            </a:r>
            <a:r>
              <a:rPr lang="en-US" sz="1600" dirty="0" err="1" smtClean="0">
                <a:sym typeface="Wingdings" pitchFamily="2" charset="2"/>
              </a:rPr>
              <a:t>mati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btk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gepeng</a:t>
            </a:r>
            <a:endParaRPr lang="en-US" sz="1600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sz="1600" dirty="0" err="1" smtClean="0">
                <a:sym typeface="Wingdings" pitchFamily="2" charset="2"/>
              </a:rPr>
              <a:t>Tidak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memiliki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aliran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darah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langsung</a:t>
            </a:r>
            <a:r>
              <a:rPr lang="en-US" sz="1600" dirty="0" smtClean="0">
                <a:sym typeface="Wingdings" pitchFamily="2" charset="2"/>
              </a:rPr>
              <a:t>  </a:t>
            </a:r>
            <a:r>
              <a:rPr lang="en-US" sz="1600" dirty="0" err="1" smtClean="0">
                <a:sym typeface="Wingdings" pitchFamily="2" charset="2"/>
              </a:rPr>
              <a:t>sel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mendapat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makanan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dr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difusi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jaringan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di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bawahnya</a:t>
            </a:r>
            <a:endParaRPr lang="en-US" sz="1600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sz="1600" dirty="0" err="1" smtClean="0">
                <a:sym typeface="Wingdings" pitchFamily="2" charset="2"/>
              </a:rPr>
              <a:t>Lapisan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tanduk</a:t>
            </a:r>
            <a:r>
              <a:rPr lang="en-US" sz="1600" dirty="0" smtClean="0">
                <a:sym typeface="Wingdings" pitchFamily="2" charset="2"/>
              </a:rPr>
              <a:t> (</a:t>
            </a:r>
            <a:r>
              <a:rPr lang="en-US" sz="1600" dirty="0" err="1" smtClean="0">
                <a:sym typeface="Wingdings" pitchFamily="2" charset="2"/>
              </a:rPr>
              <a:t>berkeratin</a:t>
            </a:r>
            <a:r>
              <a:rPr lang="en-US" sz="1600" dirty="0" smtClean="0">
                <a:sym typeface="Wingdings" pitchFamily="2" charset="2"/>
              </a:rPr>
              <a:t>)  protein keratin </a:t>
            </a:r>
            <a:r>
              <a:rPr lang="en-US" sz="1600" dirty="0" err="1" smtClean="0">
                <a:sym typeface="Wingdings" pitchFamily="2" charset="2"/>
              </a:rPr>
              <a:t>fibrosa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yg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tertinggal</a:t>
            </a:r>
            <a:endParaRPr lang="en-US" sz="1600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sz="1600" dirty="0" smtClean="0">
                <a:sym typeface="Wingdings" pitchFamily="2" charset="2"/>
              </a:rPr>
              <a:t>Keratin </a:t>
            </a:r>
            <a:r>
              <a:rPr lang="en-US" sz="1600" dirty="0" err="1" smtClean="0">
                <a:sym typeface="Wingdings" pitchFamily="2" charset="2"/>
              </a:rPr>
              <a:t>bersifat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kedap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udara</a:t>
            </a:r>
            <a:r>
              <a:rPr lang="en-US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cukup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kedap</a:t>
            </a:r>
            <a:r>
              <a:rPr lang="en-US" sz="1600" dirty="0" smtClean="0">
                <a:sym typeface="Wingdings" pitchFamily="2" charset="2"/>
              </a:rPr>
              <a:t> air, </a:t>
            </a:r>
            <a:r>
              <a:rPr lang="en-US" sz="1600" dirty="0" err="1" smtClean="0">
                <a:sym typeface="Wingdings" pitchFamily="2" charset="2"/>
              </a:rPr>
              <a:t>tdk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dpt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ditembus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oleh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sebagian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besar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bahan</a:t>
            </a:r>
            <a:r>
              <a:rPr lang="en-US" sz="1600" dirty="0" smtClean="0">
                <a:sym typeface="Wingdings" pitchFamily="2" charset="2"/>
              </a:rPr>
              <a:t>, </a:t>
            </a:r>
            <a:r>
              <a:rPr lang="en-US" sz="1600" dirty="0" err="1" smtClean="0">
                <a:sym typeface="Wingdings" pitchFamily="2" charset="2"/>
              </a:rPr>
              <a:t>menahan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lewatnya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segala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sesuatu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yg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lwt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dlm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dua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arah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tubuh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lingkungan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eksternal</a:t>
            </a:r>
            <a:endParaRPr lang="en-US" sz="1600" dirty="0" smtClean="0"/>
          </a:p>
          <a:p>
            <a:pPr>
              <a:buFontTx/>
              <a:buChar char="-"/>
            </a:pPr>
            <a:endParaRPr lang="en-US" sz="1600" dirty="0"/>
          </a:p>
        </p:txBody>
      </p:sp>
      <p:pic>
        <p:nvPicPr>
          <p:cNvPr id="5" name="Content Placeholder 4" descr="05-03_EpidermlCells_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19" t="12941" b="5882"/>
          <a:stretch>
            <a:fillRect/>
          </a:stretch>
        </p:blipFill>
        <p:spPr bwMode="auto">
          <a:xfrm>
            <a:off x="3357554" y="1000108"/>
            <a:ext cx="557216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Media\Images\ch05\screen\ha5lf0502a_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5088"/>
            <a:ext cx="7010400" cy="679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DERMIS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sz="1600" dirty="0" err="1" smtClean="0"/>
              <a:t>Lapisan</a:t>
            </a:r>
            <a:r>
              <a:rPr lang="en-US" sz="1600" dirty="0" smtClean="0"/>
              <a:t> </a:t>
            </a:r>
            <a:r>
              <a:rPr lang="en-US" sz="1600" dirty="0" err="1" smtClean="0"/>
              <a:t>jaringan</a:t>
            </a:r>
            <a:r>
              <a:rPr lang="en-US" sz="1600" dirty="0" smtClean="0"/>
              <a:t> </a:t>
            </a:r>
            <a:r>
              <a:rPr lang="en-US" sz="1600" dirty="0" err="1" smtClean="0"/>
              <a:t>ikat</a:t>
            </a:r>
            <a:r>
              <a:rPr lang="en-US" sz="1600" dirty="0" smtClean="0"/>
              <a:t> yang </a:t>
            </a:r>
            <a:r>
              <a:rPr lang="en-US" sz="1600" dirty="0" err="1" smtClean="0"/>
              <a:t>mengadung</a:t>
            </a:r>
            <a:r>
              <a:rPr lang="en-US" sz="1600" dirty="0" smtClean="0"/>
              <a:t> </a:t>
            </a:r>
            <a:r>
              <a:rPr lang="en-US" sz="1600" dirty="0" err="1" smtClean="0"/>
              <a:t>banyak</a:t>
            </a:r>
            <a:r>
              <a:rPr lang="en-US" sz="1600" dirty="0" smtClean="0"/>
              <a:t> </a:t>
            </a:r>
            <a:r>
              <a:rPr lang="en-US" sz="1600" dirty="0" err="1" smtClean="0"/>
              <a:t>serat</a:t>
            </a:r>
            <a:r>
              <a:rPr lang="en-US" sz="1600" dirty="0" smtClean="0"/>
              <a:t> </a:t>
            </a:r>
            <a:r>
              <a:rPr lang="en-US" sz="1600" dirty="0" err="1" smtClean="0"/>
              <a:t>elastin</a:t>
            </a:r>
            <a:r>
              <a:rPr lang="en-US" sz="1600" dirty="0" smtClean="0"/>
              <a:t> (</a:t>
            </a:r>
            <a:r>
              <a:rPr lang="en-US" sz="1600" dirty="0" err="1" smtClean="0"/>
              <a:t>peregangan</a:t>
            </a:r>
            <a:r>
              <a:rPr lang="en-US" sz="1600" dirty="0" smtClean="0"/>
              <a:t>) </a:t>
            </a:r>
          </a:p>
          <a:p>
            <a:pPr>
              <a:buFontTx/>
              <a:buChar char="-"/>
            </a:pPr>
            <a:r>
              <a:rPr lang="en-US" sz="1600" dirty="0"/>
              <a:t> </a:t>
            </a:r>
            <a:r>
              <a:rPr lang="en-US" sz="1600" dirty="0" err="1" smtClean="0"/>
              <a:t>Serat</a:t>
            </a:r>
            <a:r>
              <a:rPr lang="en-US" sz="1600" dirty="0" smtClean="0"/>
              <a:t> </a:t>
            </a:r>
            <a:r>
              <a:rPr lang="en-US" sz="1600" dirty="0" err="1" smtClean="0"/>
              <a:t>kolagen</a:t>
            </a:r>
            <a:r>
              <a:rPr lang="en-US" sz="1600" dirty="0" smtClean="0"/>
              <a:t> (</a:t>
            </a:r>
            <a:r>
              <a:rPr lang="en-US" sz="1600" dirty="0" err="1" smtClean="0"/>
              <a:t>untuk</a:t>
            </a:r>
            <a:r>
              <a:rPr lang="en-US" sz="1600" dirty="0" smtClean="0"/>
              <a:t> </a:t>
            </a:r>
            <a:r>
              <a:rPr lang="en-US" sz="1600" dirty="0" err="1" smtClean="0"/>
              <a:t>kekuatan</a:t>
            </a:r>
            <a:r>
              <a:rPr lang="en-US" sz="1600" dirty="0" smtClean="0"/>
              <a:t>)</a:t>
            </a:r>
          </a:p>
          <a:p>
            <a:pPr>
              <a:buFontTx/>
              <a:buChar char="-"/>
            </a:pPr>
            <a:r>
              <a:rPr lang="en-US" sz="1600" dirty="0" err="1" smtClean="0"/>
              <a:t>Banyak</a:t>
            </a:r>
            <a:r>
              <a:rPr lang="en-US" sz="1600" dirty="0" smtClean="0"/>
              <a:t> </a:t>
            </a:r>
            <a:r>
              <a:rPr lang="en-US" sz="1600" dirty="0" err="1" smtClean="0"/>
              <a:t>pembuluh</a:t>
            </a:r>
            <a:r>
              <a:rPr lang="en-US" sz="1600" dirty="0" smtClean="0"/>
              <a:t> </a:t>
            </a:r>
            <a:r>
              <a:rPr lang="en-US" sz="1600" dirty="0" err="1" smtClean="0"/>
              <a:t>darah</a:t>
            </a:r>
            <a:r>
              <a:rPr lang="en-US" sz="1600" dirty="0" smtClean="0"/>
              <a:t> (</a:t>
            </a:r>
            <a:r>
              <a:rPr lang="en-US" sz="1600" dirty="0" err="1" smtClean="0"/>
              <a:t>memasok</a:t>
            </a:r>
            <a:r>
              <a:rPr lang="en-US" sz="1600" dirty="0" smtClean="0"/>
              <a:t> </a:t>
            </a:r>
            <a:r>
              <a:rPr lang="en-US" sz="1600" dirty="0" err="1" smtClean="0"/>
              <a:t>nutrisi</a:t>
            </a:r>
            <a:r>
              <a:rPr lang="en-US" sz="1600" dirty="0" smtClean="0"/>
              <a:t> </a:t>
            </a:r>
            <a:r>
              <a:rPr lang="en-US" sz="1600" dirty="0" err="1" smtClean="0"/>
              <a:t>utk</a:t>
            </a:r>
            <a:r>
              <a:rPr lang="en-US" sz="1600" dirty="0" smtClean="0"/>
              <a:t> epidermis </a:t>
            </a:r>
            <a:r>
              <a:rPr lang="en-US" sz="1600" dirty="0" err="1" smtClean="0"/>
              <a:t>dan</a:t>
            </a:r>
            <a:r>
              <a:rPr lang="en-US" sz="1600" dirty="0" smtClean="0"/>
              <a:t> dermis </a:t>
            </a:r>
            <a:r>
              <a:rPr lang="en-US" sz="1600" dirty="0" err="1" smtClean="0"/>
              <a:t>serta</a:t>
            </a:r>
            <a:r>
              <a:rPr lang="en-US" sz="1600" dirty="0" smtClean="0"/>
              <a:t> </a:t>
            </a:r>
            <a:r>
              <a:rPr lang="en-US" sz="1600" dirty="0" err="1" smtClean="0"/>
              <a:t>mengatur</a:t>
            </a:r>
            <a:r>
              <a:rPr lang="en-US" sz="1600" dirty="0" smtClean="0"/>
              <a:t> </a:t>
            </a:r>
            <a:r>
              <a:rPr lang="en-US" sz="1600" dirty="0" err="1" smtClean="0"/>
              <a:t>suhu</a:t>
            </a:r>
            <a:r>
              <a:rPr lang="en-US" sz="1600" dirty="0" smtClean="0"/>
              <a:t> </a:t>
            </a:r>
            <a:r>
              <a:rPr lang="en-US" sz="1600" dirty="0" err="1" smtClean="0"/>
              <a:t>tubuh</a:t>
            </a:r>
            <a:r>
              <a:rPr lang="en-US" sz="1600" dirty="0" smtClean="0"/>
              <a:t>) </a:t>
            </a:r>
          </a:p>
          <a:p>
            <a:pPr>
              <a:buFontTx/>
              <a:buChar char="-"/>
            </a:pPr>
            <a:r>
              <a:rPr lang="en-US" sz="1600" dirty="0" smtClean="0"/>
              <a:t>Ujung </a:t>
            </a:r>
            <a:r>
              <a:rPr lang="en-US" sz="1600" dirty="0" err="1" smtClean="0"/>
              <a:t>saraf</a:t>
            </a:r>
            <a:r>
              <a:rPr lang="en-US" sz="1600" dirty="0" smtClean="0"/>
              <a:t> </a:t>
            </a:r>
            <a:r>
              <a:rPr lang="en-US" sz="1600" dirty="0" err="1" smtClean="0"/>
              <a:t>khusus</a:t>
            </a:r>
            <a:r>
              <a:rPr lang="en-US" sz="1600" dirty="0" smtClean="0"/>
              <a:t> (</a:t>
            </a:r>
            <a:r>
              <a:rPr lang="en-US" sz="1600" dirty="0" err="1" smtClean="0"/>
              <a:t>reseptor</a:t>
            </a:r>
            <a:r>
              <a:rPr lang="en-US" sz="1600" dirty="0" smtClean="0"/>
              <a:t>) </a:t>
            </a:r>
            <a:r>
              <a:rPr lang="en-US" sz="1600" dirty="0" err="1" smtClean="0"/>
              <a:t>utk</a:t>
            </a:r>
            <a:r>
              <a:rPr lang="en-US" sz="1600" dirty="0" smtClean="0"/>
              <a:t> </a:t>
            </a:r>
            <a:r>
              <a:rPr lang="en-US" sz="1600" dirty="0" err="1" smtClean="0"/>
              <a:t>mendeteksi</a:t>
            </a:r>
            <a:r>
              <a:rPr lang="en-US" sz="1600" dirty="0" smtClean="0"/>
              <a:t> </a:t>
            </a:r>
            <a:r>
              <a:rPr lang="en-US" sz="1600" dirty="0" err="1" smtClean="0"/>
              <a:t>tekanan</a:t>
            </a:r>
            <a:r>
              <a:rPr lang="en-US" sz="1600" dirty="0" smtClean="0"/>
              <a:t>, </a:t>
            </a:r>
            <a:r>
              <a:rPr lang="en-US" sz="1600" dirty="0" err="1" smtClean="0"/>
              <a:t>suhu</a:t>
            </a:r>
            <a:r>
              <a:rPr lang="en-US" sz="1600" dirty="0" smtClean="0"/>
              <a:t>, </a:t>
            </a:r>
            <a:r>
              <a:rPr lang="en-US" sz="1600" dirty="0" err="1" smtClean="0"/>
              <a:t>nyeri</a:t>
            </a:r>
            <a:r>
              <a:rPr lang="en-US" sz="1600" dirty="0" smtClean="0"/>
              <a:t>, </a:t>
            </a:r>
            <a:r>
              <a:rPr lang="en-US" sz="1600" dirty="0" err="1" smtClean="0"/>
              <a:t>kaliber</a:t>
            </a:r>
            <a:r>
              <a:rPr lang="en-US" sz="1600" dirty="0" smtClean="0"/>
              <a:t> </a:t>
            </a:r>
            <a:r>
              <a:rPr lang="en-US" sz="1600" dirty="0" err="1" smtClean="0"/>
              <a:t>pembuluh</a:t>
            </a:r>
            <a:r>
              <a:rPr lang="en-US" sz="1600" dirty="0" smtClean="0"/>
              <a:t> </a:t>
            </a:r>
            <a:r>
              <a:rPr lang="en-US" sz="1600" dirty="0" err="1" smtClean="0"/>
              <a:t>darah</a:t>
            </a:r>
            <a:r>
              <a:rPr lang="en-US" sz="1600" dirty="0" smtClean="0"/>
              <a:t>, </a:t>
            </a:r>
            <a:r>
              <a:rPr lang="en-US" sz="1600" dirty="0" err="1" smtClean="0"/>
              <a:t>ereksi</a:t>
            </a:r>
            <a:r>
              <a:rPr lang="en-US" sz="1600" dirty="0" smtClean="0"/>
              <a:t> </a:t>
            </a:r>
            <a:r>
              <a:rPr lang="en-US" sz="1600" dirty="0" err="1" smtClean="0"/>
              <a:t>rambut</a:t>
            </a:r>
            <a:r>
              <a:rPr lang="en-US" sz="1600" dirty="0" smtClean="0"/>
              <a:t>,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sekresi</a:t>
            </a:r>
            <a:r>
              <a:rPr lang="en-US" sz="1600" dirty="0" smtClean="0"/>
              <a:t> </a:t>
            </a:r>
            <a:r>
              <a:rPr lang="en-US" sz="1600" dirty="0" err="1" smtClean="0"/>
              <a:t>kelenjar</a:t>
            </a:r>
            <a:r>
              <a:rPr lang="en-US" sz="1600" dirty="0" smtClean="0"/>
              <a:t> </a:t>
            </a:r>
            <a:r>
              <a:rPr lang="en-US" sz="1600" dirty="0" err="1" smtClean="0"/>
              <a:t>eksokrin</a:t>
            </a:r>
            <a:r>
              <a:rPr lang="en-US" sz="1600" dirty="0" smtClean="0"/>
              <a:t> </a:t>
            </a:r>
            <a:r>
              <a:rPr lang="en-US" sz="1600" dirty="0" err="1" smtClean="0"/>
              <a:t>kulit</a:t>
            </a:r>
            <a:endParaRPr lang="en-US" sz="1600" dirty="0" smtClean="0"/>
          </a:p>
          <a:p>
            <a:pPr>
              <a:buFontTx/>
              <a:buChar char="-"/>
            </a:pPr>
            <a:endParaRPr lang="en-US" sz="1600" dirty="0" smtClean="0"/>
          </a:p>
          <a:p>
            <a:pPr>
              <a:buFontTx/>
              <a:buChar char="-"/>
            </a:pPr>
            <a:endParaRPr lang="en-US" sz="1600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3" descr="http://elvis.engr.wisc.edu/uer/uer00/author1/images/norm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9" y="928670"/>
            <a:ext cx="5286412" cy="4078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786182" y="2143116"/>
            <a:ext cx="1643074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dirty="0"/>
              <a:t>Epidermis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071934" y="3571876"/>
            <a:ext cx="928694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dirty="0"/>
              <a:t>Dermis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286644" y="3401107"/>
            <a:ext cx="1571636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dirty="0"/>
              <a:t>Basement membrane</a:t>
            </a:r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H="1" flipV="1">
            <a:off x="7286644" y="3214686"/>
            <a:ext cx="406963" cy="45719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KELENJAR EKSOKRIN KULIT DAN FOLIKEL RAMBUT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US" b="1" dirty="0" err="1" smtClean="0"/>
              <a:t>Kelenjar</a:t>
            </a:r>
            <a:r>
              <a:rPr lang="en-US" b="1" dirty="0" smtClean="0"/>
              <a:t> </a:t>
            </a:r>
            <a:r>
              <a:rPr lang="en-US" b="1" dirty="0" err="1" smtClean="0"/>
              <a:t>Keringat</a:t>
            </a:r>
            <a:r>
              <a:rPr lang="en-US" b="1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tersebar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hampir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diseluruh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tbh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mengeluarkan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larutan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garam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encer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mll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keringat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permukaan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kulit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penting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utk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pengaturan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suhu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tubuh</a:t>
            </a:r>
            <a:endParaRPr lang="en-US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dirty="0" err="1" smtClean="0">
                <a:sym typeface="Wingdings" pitchFamily="2" charset="2"/>
              </a:rPr>
              <a:t>Jml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keringat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yg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diproduksi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tergantung</a:t>
            </a:r>
            <a:r>
              <a:rPr lang="en-US" dirty="0" smtClean="0">
                <a:sym typeface="Wingdings" pitchFamily="2" charset="2"/>
              </a:rPr>
              <a:t> pd </a:t>
            </a:r>
            <a:r>
              <a:rPr lang="en-US" dirty="0" err="1" smtClean="0">
                <a:sym typeface="Wingdings" pitchFamily="2" charset="2"/>
              </a:rPr>
              <a:t>suhu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lingk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aktivitas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yg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menghasilkan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panas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faktor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emosi</a:t>
            </a:r>
            <a:endParaRPr lang="en-US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b="1" dirty="0" err="1" smtClean="0">
                <a:sym typeface="Wingdings" pitchFamily="2" charset="2"/>
              </a:rPr>
              <a:t>Kelenjar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sebasea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menghasilkan</a:t>
            </a:r>
            <a:r>
              <a:rPr lang="en-US" dirty="0" smtClean="0">
                <a:sym typeface="Wingdings" pitchFamily="2" charset="2"/>
              </a:rPr>
              <a:t> sebum (</a:t>
            </a:r>
            <a:r>
              <a:rPr lang="en-US" dirty="0" err="1" smtClean="0">
                <a:sym typeface="Wingdings" pitchFamily="2" charset="2"/>
              </a:rPr>
              <a:t>sekresi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berminyak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yg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dikeluarkan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dlm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folikel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rambut</a:t>
            </a:r>
            <a:r>
              <a:rPr lang="en-US" dirty="0" smtClean="0">
                <a:sym typeface="Wingdings" pitchFamily="2" charset="2"/>
              </a:rPr>
              <a:t>)  sebum </a:t>
            </a:r>
            <a:r>
              <a:rPr lang="en-US" dirty="0" err="1" smtClean="0">
                <a:sym typeface="Wingdings" pitchFamily="2" charset="2"/>
              </a:rPr>
              <a:t>mengalir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permukaan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kulit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meminyaki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rambut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lapisan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kulit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luar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yg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berkeratin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membantu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sifat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kedap</a:t>
            </a:r>
            <a:r>
              <a:rPr lang="en-US" dirty="0" smtClean="0">
                <a:sym typeface="Wingdings" pitchFamily="2" charset="2"/>
              </a:rPr>
              <a:t> air, </a:t>
            </a:r>
            <a:r>
              <a:rPr lang="en-US" dirty="0" err="1" smtClean="0">
                <a:sym typeface="Wingdings" pitchFamily="2" charset="2"/>
              </a:rPr>
              <a:t>mencegah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kulit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kering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retak</a:t>
            </a:r>
            <a:endParaRPr lang="en-US" dirty="0" smtClean="0">
              <a:sym typeface="Wingdings" pitchFamily="2" charset="2"/>
            </a:endParaRPr>
          </a:p>
          <a:p>
            <a:pPr>
              <a:buFontTx/>
              <a:buChar char="-"/>
            </a:pPr>
            <a:r>
              <a:rPr lang="en-US" b="1" dirty="0" err="1" smtClean="0">
                <a:sym typeface="Wingdings" pitchFamily="2" charset="2"/>
              </a:rPr>
              <a:t>Folikel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rambut</a:t>
            </a:r>
            <a:r>
              <a:rPr lang="en-US" b="1" dirty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dilapisi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oleh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penghasil</a:t>
            </a:r>
            <a:r>
              <a:rPr lang="en-US" dirty="0" smtClean="0">
                <a:sym typeface="Wingdings" pitchFamily="2" charset="2"/>
              </a:rPr>
              <a:t> keratin </a:t>
            </a:r>
            <a:r>
              <a:rPr lang="en-US" dirty="0" err="1" smtClean="0">
                <a:sym typeface="Wingdings" pitchFamily="2" charset="2"/>
              </a:rPr>
              <a:t>khusus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yg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mengeluarkan</a:t>
            </a:r>
            <a:r>
              <a:rPr lang="en-US" dirty="0" smtClean="0">
                <a:sym typeface="Wingdings" pitchFamily="2" charset="2"/>
              </a:rPr>
              <a:t> keratin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protein </a:t>
            </a:r>
            <a:r>
              <a:rPr lang="en-US" dirty="0" err="1" smtClean="0">
                <a:sym typeface="Wingdings" pitchFamily="2" charset="2"/>
              </a:rPr>
              <a:t>yg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membentuk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batang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rambut</a:t>
            </a:r>
            <a:r>
              <a:rPr lang="en-US" dirty="0" smtClean="0">
                <a:sym typeface="Wingdings" pitchFamily="2" charset="2"/>
              </a:rPr>
              <a:t>. </a:t>
            </a:r>
            <a:r>
              <a:rPr lang="en-US" dirty="0" err="1" smtClean="0">
                <a:sym typeface="Wingdings" pitchFamily="2" charset="2"/>
              </a:rPr>
              <a:t>Rambut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meningkatkan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sensitivitas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permukaan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kulit</a:t>
            </a:r>
            <a:endParaRPr lang="en-US" dirty="0" smtClean="0">
              <a:sym typeface="Wingdings" pitchFamily="2" charset="2"/>
            </a:endParaRPr>
          </a:p>
          <a:p>
            <a:endParaRPr lang="en-US" dirty="0"/>
          </a:p>
        </p:txBody>
      </p:sp>
      <p:pic>
        <p:nvPicPr>
          <p:cNvPr id="7" name="Content Placeholder 6" descr="05-08a_SbaceousSweat_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20000" b="10588"/>
          <a:stretch>
            <a:fillRect/>
          </a:stretch>
        </p:blipFill>
        <p:spPr bwMode="auto">
          <a:xfrm>
            <a:off x="3599114" y="0"/>
            <a:ext cx="4798751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05-08b_SbaceousSweat_1"/>
          <p:cNvPicPr>
            <a:picLocks noChangeAspect="1" noChangeArrowheads="1"/>
          </p:cNvPicPr>
          <p:nvPr/>
        </p:nvPicPr>
        <p:blipFill>
          <a:blip r:embed="rId3"/>
          <a:srcRect l="11818" t="18823" r="15454" b="12941"/>
          <a:stretch>
            <a:fillRect/>
          </a:stretch>
        </p:blipFill>
        <p:spPr bwMode="auto">
          <a:xfrm>
            <a:off x="3643306" y="3000372"/>
            <a:ext cx="5059391" cy="3667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Hair and hair follicles</a:t>
            </a:r>
            <a:endParaRPr lang="en-US" dirty="0"/>
          </a:p>
        </p:txBody>
      </p:sp>
      <p:pic>
        <p:nvPicPr>
          <p:cNvPr id="3" name="Picture 4" descr="05-05cd_HairFollicle_1"/>
          <p:cNvPicPr>
            <a:picLocks noChangeAspect="1" noChangeArrowheads="1"/>
          </p:cNvPicPr>
          <p:nvPr/>
        </p:nvPicPr>
        <p:blipFill>
          <a:blip r:embed="rId2"/>
          <a:srcRect t="11765"/>
          <a:stretch>
            <a:fillRect/>
          </a:stretch>
        </p:blipFill>
        <p:spPr bwMode="auto">
          <a:xfrm>
            <a:off x="857224" y="1714500"/>
            <a:ext cx="75438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704824" y="5067300"/>
            <a:ext cx="2286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i="1" dirty="0"/>
              <a:t>Hair papilla </a:t>
            </a:r>
          </a:p>
          <a:p>
            <a:r>
              <a:rPr lang="en-US" sz="1200" b="1" i="1" dirty="0"/>
              <a:t>is connective tissue</a:t>
            </a:r>
            <a:r>
              <a:rPr lang="en-US" sz="1400" dirty="0"/>
              <a:t>________________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HIPODERMIS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1600" dirty="0" err="1" smtClean="0"/>
              <a:t>Kulit</a:t>
            </a:r>
            <a:r>
              <a:rPr lang="en-US" sz="1600" dirty="0" smtClean="0"/>
              <a:t> </a:t>
            </a:r>
            <a:r>
              <a:rPr lang="en-US" sz="1600" dirty="0" err="1" smtClean="0"/>
              <a:t>melekat</a:t>
            </a:r>
            <a:r>
              <a:rPr lang="en-US" sz="1600" dirty="0" smtClean="0"/>
              <a:t> </a:t>
            </a:r>
            <a:r>
              <a:rPr lang="en-US" sz="1600" dirty="0" err="1" smtClean="0"/>
              <a:t>ke</a:t>
            </a:r>
            <a:r>
              <a:rPr lang="en-US" sz="1600" dirty="0" smtClean="0"/>
              <a:t> </a:t>
            </a:r>
            <a:r>
              <a:rPr lang="en-US" sz="1600" dirty="0" err="1" smtClean="0"/>
              <a:t>jaringan</a:t>
            </a:r>
            <a:r>
              <a:rPr lang="en-US" sz="1600" dirty="0" smtClean="0"/>
              <a:t> </a:t>
            </a:r>
            <a:r>
              <a:rPr lang="en-US" sz="1600" dirty="0" err="1" smtClean="0"/>
              <a:t>dibawahnya</a:t>
            </a:r>
            <a:r>
              <a:rPr lang="en-US" sz="1600" dirty="0" smtClean="0"/>
              <a:t> (</a:t>
            </a:r>
            <a:r>
              <a:rPr lang="en-US" sz="1600" dirty="0" err="1" smtClean="0"/>
              <a:t>otot</a:t>
            </a:r>
            <a:r>
              <a:rPr lang="en-US" sz="1600" dirty="0" smtClean="0"/>
              <a:t>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 smtClean="0"/>
              <a:t>tulang</a:t>
            </a:r>
            <a:r>
              <a:rPr lang="en-US" sz="1600" dirty="0" smtClean="0"/>
              <a:t>) </a:t>
            </a:r>
            <a:r>
              <a:rPr lang="en-US" sz="1600" dirty="0" err="1" smtClean="0"/>
              <a:t>melalui</a:t>
            </a:r>
            <a:r>
              <a:rPr lang="en-US" sz="1600" dirty="0" smtClean="0"/>
              <a:t> </a:t>
            </a:r>
            <a:r>
              <a:rPr lang="en-US" sz="1600" dirty="0" err="1" smtClean="0"/>
              <a:t>hipodermis</a:t>
            </a:r>
            <a:r>
              <a:rPr lang="en-US" sz="1600" dirty="0" smtClean="0"/>
              <a:t> (</a:t>
            </a:r>
            <a:r>
              <a:rPr lang="en-US" sz="1600" dirty="0" err="1" smtClean="0"/>
              <a:t>jaringa</a:t>
            </a:r>
            <a:r>
              <a:rPr lang="en-US" sz="1600" dirty="0" smtClean="0"/>
              <a:t> sub </a:t>
            </a:r>
            <a:r>
              <a:rPr lang="en-US" sz="1600" dirty="0" err="1" smtClean="0"/>
              <a:t>kutis</a:t>
            </a:r>
            <a:r>
              <a:rPr lang="en-US" sz="1600" dirty="0" smtClean="0"/>
              <a:t>)</a:t>
            </a:r>
          </a:p>
          <a:p>
            <a:pPr>
              <a:buFontTx/>
              <a:buChar char="-"/>
            </a:pPr>
            <a:r>
              <a:rPr lang="en-US" sz="1600" dirty="0" err="1" smtClean="0"/>
              <a:t>Merupakan</a:t>
            </a:r>
            <a:r>
              <a:rPr lang="en-US" sz="1600" dirty="0" smtClean="0"/>
              <a:t> </a:t>
            </a:r>
            <a:r>
              <a:rPr lang="en-US" sz="1600" dirty="0" err="1" smtClean="0"/>
              <a:t>jaringan</a:t>
            </a:r>
            <a:r>
              <a:rPr lang="en-US" sz="1600" dirty="0" smtClean="0"/>
              <a:t> </a:t>
            </a:r>
            <a:r>
              <a:rPr lang="en-US" sz="1600" dirty="0" err="1" smtClean="0"/>
              <a:t>ikat</a:t>
            </a:r>
            <a:r>
              <a:rPr lang="en-US" sz="1600" dirty="0" smtClean="0"/>
              <a:t> </a:t>
            </a:r>
            <a:r>
              <a:rPr lang="en-US" sz="1600" dirty="0" err="1" smtClean="0"/>
              <a:t>longgar</a:t>
            </a:r>
            <a:endParaRPr lang="en-US" sz="1600" dirty="0" smtClean="0"/>
          </a:p>
          <a:p>
            <a:pPr>
              <a:buFontTx/>
              <a:buChar char="-"/>
            </a:pPr>
            <a:r>
              <a:rPr lang="en-US" sz="1600" dirty="0" err="1" smtClean="0"/>
              <a:t>Tdr</a:t>
            </a:r>
            <a:r>
              <a:rPr lang="en-US" sz="1600" dirty="0" smtClean="0"/>
              <a:t> </a:t>
            </a:r>
            <a:r>
              <a:rPr lang="en-US" sz="1600" dirty="0" err="1" smtClean="0"/>
              <a:t>dr</a:t>
            </a:r>
            <a:r>
              <a:rPr lang="en-US" sz="1600" dirty="0" smtClean="0"/>
              <a:t> </a:t>
            </a:r>
            <a:r>
              <a:rPr lang="en-US" sz="1600" dirty="0" err="1" smtClean="0"/>
              <a:t>sel-sel</a:t>
            </a:r>
            <a:r>
              <a:rPr lang="en-US" sz="1600" dirty="0" smtClean="0"/>
              <a:t> </a:t>
            </a:r>
            <a:r>
              <a:rPr lang="en-US" sz="1600" dirty="0" err="1" smtClean="0"/>
              <a:t>lemak</a:t>
            </a:r>
            <a:r>
              <a:rPr lang="en-US" sz="1600" dirty="0" smtClean="0"/>
              <a:t> </a:t>
            </a:r>
            <a:r>
              <a:rPr lang="en-US" sz="1600" dirty="0" smtClean="0">
                <a:sym typeface="Wingdings" pitchFamily="2" charset="2"/>
              </a:rPr>
              <a:t> </a:t>
            </a:r>
            <a:r>
              <a:rPr lang="en-US" sz="1600" dirty="0" err="1" smtClean="0">
                <a:sym typeface="Wingdings" pitchFamily="2" charset="2"/>
              </a:rPr>
              <a:t>jaringan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adiposa</a:t>
            </a:r>
            <a:endParaRPr lang="en-US" sz="1600" dirty="0"/>
          </a:p>
        </p:txBody>
      </p:sp>
      <p:pic>
        <p:nvPicPr>
          <p:cNvPr id="5" name="Picture 3" descr="http://web.jjay.cuny.edu/~acarpi/NSC/images/ski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0"/>
            <a:ext cx="38576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358214" y="1643050"/>
            <a:ext cx="13179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/>
              <a:t>Epidermis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647579" y="3857628"/>
            <a:ext cx="99284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/>
              <a:t>Dermis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8501090" y="5572140"/>
            <a:ext cx="155268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/>
              <a:t>Hypodermis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7077068" y="1752600"/>
            <a:ext cx="1189662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7305668" y="5791200"/>
            <a:ext cx="1189662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7458068" y="4114800"/>
            <a:ext cx="1189662" cy="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SEL-SEL KHUSUS DI EPIDERMIS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MELANOSIT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pigmen</a:t>
            </a:r>
            <a:r>
              <a:rPr lang="en-US" dirty="0" smtClean="0"/>
              <a:t> melanin yang </a:t>
            </a:r>
            <a:r>
              <a:rPr lang="en-US" dirty="0" err="1" smtClean="0"/>
              <a:t>disebarkan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sekitar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err="1" smtClean="0"/>
              <a:t>Jmlhnya</a:t>
            </a:r>
            <a:r>
              <a:rPr lang="en-US" dirty="0" smtClean="0"/>
              <a:t> </a:t>
            </a:r>
            <a:r>
              <a:rPr lang="en-US" dirty="0" err="1" smtClean="0"/>
              <a:t>bervariasi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</a:t>
            </a:r>
            <a:r>
              <a:rPr lang="en-US" dirty="0" err="1" smtClean="0"/>
              <a:t>pigmen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, </a:t>
            </a:r>
            <a:r>
              <a:rPr lang="en-US" dirty="0" err="1" smtClean="0"/>
              <a:t>cokelat</a:t>
            </a:r>
            <a:r>
              <a:rPr lang="en-US" dirty="0" smtClean="0"/>
              <a:t>, </a:t>
            </a:r>
            <a:r>
              <a:rPr lang="en-US" dirty="0" err="1" smtClean="0"/>
              <a:t>kuning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merah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 err="1" smtClean="0"/>
              <a:t>kulit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jmlh</a:t>
            </a:r>
            <a:r>
              <a:rPr lang="en-US" dirty="0" smtClean="0"/>
              <a:t> melanin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diproduksi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masing2 </a:t>
            </a:r>
            <a:r>
              <a:rPr lang="en-US" dirty="0" err="1" smtClean="0"/>
              <a:t>melanosit</a:t>
            </a:r>
            <a:endParaRPr lang="en-US" dirty="0"/>
          </a:p>
          <a:p>
            <a:pPr marL="342900" indent="-342900">
              <a:buFontTx/>
              <a:buChar char="-"/>
            </a:pPr>
            <a:endParaRPr lang="en-US" dirty="0" smtClean="0"/>
          </a:p>
          <a:p>
            <a:pPr marL="342900" indent="-342900"/>
            <a:r>
              <a:rPr lang="en-US" dirty="0" smtClean="0"/>
              <a:t>2. KERATINOSIT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Sel</a:t>
            </a:r>
            <a:r>
              <a:rPr lang="en-US" dirty="0" smtClean="0"/>
              <a:t> yang </a:t>
            </a:r>
            <a:r>
              <a:rPr lang="en-US" dirty="0" err="1" smtClean="0"/>
              <a:t>menghasilkan</a:t>
            </a:r>
            <a:r>
              <a:rPr lang="en-US" dirty="0" smtClean="0"/>
              <a:t> keratin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Sewaktu</a:t>
            </a:r>
            <a:r>
              <a:rPr lang="en-US" dirty="0" smtClean="0"/>
              <a:t> </a:t>
            </a:r>
            <a:r>
              <a:rPr lang="en-US" dirty="0" err="1" smtClean="0"/>
              <a:t>mati</a:t>
            </a:r>
            <a:r>
              <a:rPr lang="en-US" dirty="0" smtClean="0"/>
              <a:t>, keratin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lapisan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berkeratin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protektif</a:t>
            </a:r>
            <a:endParaRPr lang="en-US" dirty="0" smtClean="0"/>
          </a:p>
          <a:p>
            <a:pPr marL="342900" indent="-342900">
              <a:buFontTx/>
              <a:buChar char="-"/>
            </a:pP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rambut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kuku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/>
            <a:r>
              <a:rPr lang="en-US" dirty="0" smtClean="0"/>
              <a:t>3. SEL IMUN LANGERHANS</a:t>
            </a:r>
          </a:p>
          <a:p>
            <a:pPr marL="342900" indent="-342900">
              <a:buFontTx/>
              <a:buChar char="-"/>
            </a:pP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penyaji</a:t>
            </a:r>
            <a:r>
              <a:rPr lang="en-US" dirty="0" smtClean="0"/>
              <a:t> antigen, 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imunitas</a:t>
            </a:r>
            <a:endParaRPr lang="en-US" dirty="0" smtClean="0"/>
          </a:p>
          <a:p>
            <a:pPr marL="342900" indent="-342900"/>
            <a:endParaRPr lang="en-US" dirty="0"/>
          </a:p>
        </p:txBody>
      </p:sp>
      <p:pic>
        <p:nvPicPr>
          <p:cNvPr id="5" name="Picture 8" descr="http://autoimmune.pathology.jhmi.edu/images/Skin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90924" y="1142984"/>
            <a:ext cx="5312861" cy="3857652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 LANGERHANS</a:t>
            </a:r>
            <a:endParaRPr lang="en-US" dirty="0"/>
          </a:p>
        </p:txBody>
      </p:sp>
      <p:pic>
        <p:nvPicPr>
          <p:cNvPr id="3" name="Picture 6" descr="D:\Media\Images\ch05\screen\ha5lf0502a_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57422" y="1785926"/>
            <a:ext cx="4714908" cy="4569532"/>
          </a:xfrm>
          <a:prstGeom prst="rect">
            <a:avLst/>
          </a:prstGeom>
          <a:noFill/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357950" y="3071810"/>
            <a:ext cx="1706562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dirty="0" err="1"/>
              <a:t>Langerhans</a:t>
            </a:r>
            <a:r>
              <a:rPr lang="en-US" dirty="0"/>
              <a:t>’</a:t>
            </a:r>
          </a:p>
          <a:p>
            <a:pPr eaLnBrk="0" hangingPunct="0"/>
            <a:r>
              <a:rPr lang="en-US" dirty="0"/>
              <a:t>cell</a:t>
            </a: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 flipH="1">
            <a:off x="5143504" y="3571876"/>
            <a:ext cx="1143000" cy="228600"/>
          </a:xfrm>
          <a:prstGeom prst="line">
            <a:avLst/>
          </a:prstGeom>
          <a:noFill/>
          <a:ln w="3810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CEDERA </a:t>
            </a:r>
            <a:r>
              <a:rPr lang="en-US" dirty="0" err="1" smtClean="0"/>
              <a:t>dan</a:t>
            </a:r>
            <a:r>
              <a:rPr lang="en-US" dirty="0" smtClean="0"/>
              <a:t> KELAINAN KULIT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KANKER KULIT </a:t>
            </a:r>
            <a:r>
              <a:rPr lang="en-US" sz="1800" dirty="0" smtClean="0">
                <a:sym typeface="Wingdings" pitchFamily="2" charset="2"/>
              </a:rPr>
              <a:t>: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 </a:t>
            </a:r>
            <a:r>
              <a:rPr lang="en-US" sz="1800" dirty="0" err="1" smtClean="0">
                <a:sym typeface="Wingdings" pitchFamily="2" charset="2"/>
              </a:rPr>
              <a:t>Karsinoma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basal 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dapat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membelah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cepat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dasar</a:t>
            </a:r>
            <a:r>
              <a:rPr lang="en-US" sz="1800" dirty="0" smtClean="0">
                <a:sym typeface="Wingdings" pitchFamily="2" charset="2"/>
              </a:rPr>
              <a:t> epidermis, </a:t>
            </a:r>
            <a:r>
              <a:rPr lang="en-US" sz="1800" dirty="0" err="1" smtClean="0">
                <a:sym typeface="Wingdings" pitchFamily="2" charset="2"/>
              </a:rPr>
              <a:t>dirusak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oleh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paparan</a:t>
            </a:r>
            <a:r>
              <a:rPr lang="en-US" sz="1800" dirty="0" smtClean="0">
                <a:sym typeface="Wingdings" pitchFamily="2" charset="2"/>
              </a:rPr>
              <a:t> UV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mulai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membelah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tanpa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terkendali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membentuk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gundukan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pipih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squamosa</a:t>
            </a:r>
            <a:r>
              <a:rPr lang="en-US" sz="1800" dirty="0" smtClean="0">
                <a:sym typeface="Wingdings" pitchFamily="2" charset="2"/>
              </a:rPr>
              <a:t>. </a:t>
            </a:r>
            <a:r>
              <a:rPr lang="en-US" sz="1800" dirty="0" err="1" smtClean="0">
                <a:sym typeface="Wingdings" pitchFamily="2" charset="2"/>
              </a:rPr>
              <a:t>Pertumbuhan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tetap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epidermis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biasanya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berkembang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perlahan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menyebar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bagian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tbh</a:t>
            </a:r>
            <a:r>
              <a:rPr lang="en-US" sz="1800" dirty="0" smtClean="0">
                <a:sym typeface="Wingdings" pitchFamily="2" charset="2"/>
              </a:rPr>
              <a:t> lain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 	 </a:t>
            </a:r>
            <a:r>
              <a:rPr lang="en-US" sz="1800" dirty="0" err="1" smtClean="0">
                <a:sym typeface="Wingdings" pitchFamily="2" charset="2"/>
              </a:rPr>
              <a:t>diawali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benjolan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kecil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halus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tdk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nyeri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berwarna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muda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abu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kecoklatan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disebabkan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oleh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paparan</a:t>
            </a:r>
            <a:r>
              <a:rPr lang="en-US" sz="1800" dirty="0" smtClean="0">
                <a:sym typeface="Wingdings" pitchFamily="2" charset="2"/>
              </a:rPr>
              <a:t> UV yang </a:t>
            </a:r>
            <a:r>
              <a:rPr lang="en-US" sz="1800" dirty="0" err="1" smtClean="0">
                <a:sym typeface="Wingdings" pitchFamily="2" charset="2"/>
              </a:rPr>
              <a:t>berlebihan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zat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karsinogen</a:t>
            </a:r>
            <a:r>
              <a:rPr lang="en-US" sz="1800" dirty="0" smtClean="0">
                <a:sym typeface="Wingdings" pitchFamily="2" charset="2"/>
              </a:rPr>
              <a:t> </a:t>
            </a:r>
          </a:p>
          <a:p>
            <a:pPr>
              <a:buNone/>
            </a:pP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Melanoma </a:t>
            </a:r>
            <a:r>
              <a:rPr lang="en-US" sz="1800" dirty="0" err="1" smtClean="0">
                <a:sym typeface="Wingdings" pitchFamily="2" charset="2"/>
              </a:rPr>
              <a:t>ganas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Kerusakan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pembentuk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pigmen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yaitu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melanosit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akibat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radiasi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menyebabkan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ini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berlipat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ganda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tanpa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terkendali</a:t>
            </a:r>
            <a:r>
              <a:rPr lang="en-US" sz="1800" dirty="0" smtClean="0">
                <a:sym typeface="Wingdings" pitchFamily="2" charset="2"/>
              </a:rPr>
              <a:t>. </a:t>
            </a:r>
            <a:r>
              <a:rPr lang="en-US" sz="1800" dirty="0" err="1" smtClean="0">
                <a:sym typeface="Wingdings" pitchFamily="2" charset="2"/>
              </a:rPr>
              <a:t>Membentuk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massa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hitam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beraturan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berpigmen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rata) </a:t>
            </a:r>
            <a:r>
              <a:rPr lang="en-US" sz="1800" dirty="0" err="1" smtClean="0">
                <a:sym typeface="Wingdings" pitchFamily="2" charset="2"/>
              </a:rPr>
              <a:t>sementara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sebagian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kanker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masuk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dermis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mungkin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beredar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menuju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tempet</a:t>
            </a:r>
            <a:r>
              <a:rPr lang="en-US" sz="1800" dirty="0" smtClean="0">
                <a:sym typeface="Wingdings" pitchFamily="2" charset="2"/>
              </a:rPr>
              <a:t> lain</a:t>
            </a:r>
          </a:p>
          <a:p>
            <a:pPr>
              <a:buNone/>
            </a:pP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endParaRPr lang="en-US" sz="1800" dirty="0" smtClean="0">
              <a:sym typeface="Wingdings" pitchFamily="2" charset="2"/>
            </a:endParaRPr>
          </a:p>
          <a:p>
            <a:endParaRPr lang="en-US" sz="1800" dirty="0" smtClean="0">
              <a:sym typeface="Wingdings" pitchFamily="2" charset="2"/>
            </a:endParaRPr>
          </a:p>
          <a:p>
            <a:endParaRPr lang="en-US" sz="1000" dirty="0" smtClean="0">
              <a:sym typeface="Wingdings" pitchFamily="2" charset="2"/>
            </a:endParaRPr>
          </a:p>
          <a:p>
            <a:endParaRPr lang="en-US" sz="1800" dirty="0" smtClean="0">
              <a:sym typeface="Wingdings" pitchFamily="2" charset="2"/>
            </a:endParaRPr>
          </a:p>
          <a:p>
            <a:endParaRPr lang="en-US" sz="1800" dirty="0" smtClean="0">
              <a:sym typeface="Wingdings" pitchFamily="2" charset="2"/>
            </a:endParaRPr>
          </a:p>
          <a:p>
            <a:endParaRPr lang="en-US" sz="1600" dirty="0" smtClean="0"/>
          </a:p>
          <a:p>
            <a:pPr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>
                <a:sym typeface="Wingdings" pitchFamily="2" charset="2"/>
              </a:rPr>
              <a:t>	 </a:t>
            </a:r>
            <a:r>
              <a:rPr lang="en-US" sz="1800" dirty="0" smtClean="0">
                <a:sym typeface="Wingdings" pitchFamily="2" charset="2"/>
              </a:rPr>
              <a:t>melanoma </a:t>
            </a:r>
            <a:r>
              <a:rPr lang="en-US" sz="1800" dirty="0" err="1" smtClean="0">
                <a:sym typeface="Wingdings" pitchFamily="2" charset="2"/>
              </a:rPr>
              <a:t>ganas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timbul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dari</a:t>
            </a:r>
            <a:r>
              <a:rPr lang="en-US" sz="1800" dirty="0" smtClean="0">
                <a:sym typeface="Wingdings" pitchFamily="2" charset="2"/>
              </a:rPr>
              <a:t>  </a:t>
            </a:r>
            <a:r>
              <a:rPr lang="en-US" sz="1800" dirty="0" err="1" smtClean="0">
                <a:sym typeface="Wingdings" pitchFamily="2" charset="2"/>
              </a:rPr>
              <a:t>tahi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lalat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yg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sudah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sebuah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bintik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asimetris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tumbuh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cepat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berwarna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gelap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ciri-ciri</a:t>
            </a:r>
            <a:r>
              <a:rPr lang="en-US" sz="1800" dirty="0" smtClean="0">
                <a:sym typeface="Wingdings" pitchFamily="2" charset="2"/>
              </a:rPr>
              <a:t> : </a:t>
            </a:r>
            <a:r>
              <a:rPr lang="en-US" sz="1800" dirty="0" err="1" smtClean="0">
                <a:sym typeface="Wingdings" pitchFamily="2" charset="2"/>
              </a:rPr>
              <a:t>ukuran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bertambah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batas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teratur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gatal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pendarahan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membentuk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keras</a:t>
            </a:r>
            <a:endParaRPr lang="en-US" sz="1800" dirty="0" smtClean="0">
              <a:sym typeface="Wingdings" pitchFamily="2" charset="2"/>
            </a:endParaRPr>
          </a:p>
          <a:p>
            <a:endParaRPr lang="en-US" sz="1800" dirty="0" smtClean="0">
              <a:sym typeface="Wingdings" pitchFamily="2" charset="2"/>
            </a:endParaRPr>
          </a:p>
          <a:p>
            <a:r>
              <a:rPr lang="en-US" sz="1800" dirty="0" smtClean="0">
                <a:sym typeface="Wingdings" pitchFamily="2" charset="2"/>
              </a:rPr>
              <a:t> RUAM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sebagian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besar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ruam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adalah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bagian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meradang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Eksema</a:t>
            </a:r>
            <a:r>
              <a:rPr lang="en-US" sz="1800" dirty="0" smtClean="0">
                <a:sym typeface="Wingdings" pitchFamily="2" charset="2"/>
              </a:rPr>
              <a:t>  (dermatitis)  </a:t>
            </a:r>
            <a:r>
              <a:rPr lang="en-US" sz="1800" dirty="0" err="1" smtClean="0">
                <a:sym typeface="Wingdings" pitchFamily="2" charset="2"/>
              </a:rPr>
              <a:t>salah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satu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kelainan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yang paling </a:t>
            </a:r>
            <a:r>
              <a:rPr lang="en-US" sz="1800" dirty="0" err="1" smtClean="0">
                <a:sym typeface="Wingdings" pitchFamily="2" charset="2"/>
              </a:rPr>
              <a:t>sering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diderita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khususnya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bayi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anak</a:t>
            </a:r>
            <a:r>
              <a:rPr lang="en-US" sz="1800" dirty="0" smtClean="0">
                <a:sym typeface="Wingdings" pitchFamily="2" charset="2"/>
              </a:rPr>
              <a:t> 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kecenderungan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alergi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JERAWAT (Acne </a:t>
            </a:r>
            <a:r>
              <a:rPr lang="en-US" sz="1800" dirty="0" err="1" smtClean="0"/>
              <a:t>vulgaris</a:t>
            </a:r>
            <a:r>
              <a:rPr lang="en-US" sz="1800" dirty="0" smtClean="0"/>
              <a:t>)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ym typeface="Wingdings" pitchFamily="2" charset="2"/>
              </a:rPr>
              <a:t> </a:t>
            </a:r>
            <a:r>
              <a:rPr lang="en-US" sz="1800" dirty="0" err="1" smtClean="0">
                <a:sym typeface="Wingdings" pitchFamily="2" charset="2"/>
              </a:rPr>
              <a:t>kumpulan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bintik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wajah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akibat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sumbatan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radang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kelenjar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Kelenjar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sebasea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menghasilkan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cairan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berminyak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mirip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lilin</a:t>
            </a:r>
            <a:r>
              <a:rPr lang="en-US" sz="1800" dirty="0" smtClean="0">
                <a:sym typeface="Wingdings" pitchFamily="2" charset="2"/>
              </a:rPr>
              <a:t>  sebum </a:t>
            </a:r>
            <a:r>
              <a:rPr lang="en-US" sz="1800" dirty="0" err="1" smtClean="0">
                <a:sym typeface="Wingdings" pitchFamily="2" charset="2"/>
              </a:rPr>
              <a:t>akan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bereaksi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udara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lalu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menyumbat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pori-pori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berubah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warna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njd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gelap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pigmentasi</a:t>
            </a:r>
            <a:r>
              <a:rPr lang="en-US" sz="1800" dirty="0" smtClean="0">
                <a:sym typeface="Wingdings" pitchFamily="2" charset="2"/>
              </a:rPr>
              <a:t>)  </a:t>
            </a:r>
            <a:r>
              <a:rPr lang="en-US" sz="1800" dirty="0" err="1" smtClean="0">
                <a:sym typeface="Wingdings" pitchFamily="2" charset="2"/>
              </a:rPr>
              <a:t>disebut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komedo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Pustul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bintik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kecil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berisi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nanah</a:t>
            </a:r>
            <a:r>
              <a:rPr lang="en-US" sz="1800" dirty="0" smtClean="0">
                <a:sym typeface="Wingdings" pitchFamily="2" charset="2"/>
              </a:rPr>
              <a:t>) </a:t>
            </a:r>
            <a:r>
              <a:rPr lang="en-US" sz="1800" dirty="0" err="1" smtClean="0">
                <a:sym typeface="Wingdings" pitchFamily="2" charset="2"/>
              </a:rPr>
              <a:t>akan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timbul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jika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bakteri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menyebabkan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radang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wilayah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sumbatan</a:t>
            </a:r>
            <a:r>
              <a:rPr lang="en-US" sz="1800" dirty="0" smtClean="0">
                <a:sym typeface="Wingdings" pitchFamily="2" charset="2"/>
              </a:rPr>
              <a:t> sebum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mati</a:t>
            </a:r>
            <a:r>
              <a:rPr lang="en-US" sz="1800" dirty="0" smtClean="0">
                <a:sym typeface="Wingdings" pitchFamily="2" charset="2"/>
              </a:rPr>
              <a:t>. </a:t>
            </a:r>
            <a:r>
              <a:rPr lang="en-US" sz="1800" dirty="0" err="1" smtClean="0">
                <a:sym typeface="Wingdings" pitchFamily="2" charset="2"/>
              </a:rPr>
              <a:t>Jika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pustul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membesar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menjadi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jerawat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endParaRPr lang="en-US" sz="1800" dirty="0" smtClean="0">
              <a:sym typeface="Wingdings" pitchFamily="2" charset="2"/>
            </a:endParaRPr>
          </a:p>
          <a:p>
            <a:r>
              <a:rPr lang="en-US" sz="1800" dirty="0" smtClean="0">
                <a:sym typeface="Wingdings" pitchFamily="2" charset="2"/>
              </a:rPr>
              <a:t>TAHI LALAT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adalah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noda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sama</a:t>
            </a:r>
            <a:r>
              <a:rPr lang="en-US" sz="1800" dirty="0" smtClean="0">
                <a:sym typeface="Wingdings" pitchFamily="2" charset="2"/>
              </a:rPr>
              <a:t> rata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lebih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tinggi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permukaan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berbagai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bentuk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warna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tekstur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berjumlah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satu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banyak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merupakan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hasil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produksi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sekumpulan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pigmen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melanosit</a:t>
            </a:r>
            <a:r>
              <a:rPr lang="en-US" sz="1800" dirty="0" smtClean="0">
                <a:sym typeface="Wingdings" pitchFamily="2" charset="2"/>
              </a:rPr>
              <a:t>) </a:t>
            </a:r>
            <a:r>
              <a:rPr lang="en-US" sz="1800" dirty="0" err="1" smtClean="0">
                <a:sym typeface="Wingdings" pitchFamily="2" charset="2"/>
              </a:rPr>
              <a:t>setempat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berlebihan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diikuti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kadar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pigmen</a:t>
            </a:r>
            <a:r>
              <a:rPr lang="en-US" sz="1800" dirty="0" smtClean="0">
                <a:sym typeface="Wingdings" pitchFamily="2" charset="2"/>
              </a:rPr>
              <a:t> melanin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ym typeface="Wingdings" pitchFamily="2" charset="2"/>
              </a:rPr>
              <a:t> </a:t>
            </a:r>
            <a:r>
              <a:rPr lang="en-US" sz="1800" dirty="0" err="1" smtClean="0">
                <a:sym typeface="Wingdings" pitchFamily="2" charset="2"/>
              </a:rPr>
              <a:t>tahi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lalat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berubah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menjadi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ganas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biasanya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ditemukan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orang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dewasa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dapat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ditemukan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seluruh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tubuh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ukuran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berbeda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diameter yang </a:t>
            </a:r>
            <a:r>
              <a:rPr lang="en-US" sz="1800" dirty="0" err="1" smtClean="0">
                <a:sym typeface="Wingdings" pitchFamily="2" charset="2"/>
              </a:rPr>
              <a:t>lebih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kecil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dari</a:t>
            </a:r>
            <a:r>
              <a:rPr lang="en-US" sz="1800" dirty="0" smtClean="0">
                <a:sym typeface="Wingdings" pitchFamily="2" charset="2"/>
              </a:rPr>
              <a:t> 1 cm</a:t>
            </a:r>
          </a:p>
          <a:p>
            <a:pPr>
              <a:buNone/>
            </a:pPr>
            <a:endParaRPr lang="en-US" sz="1800" dirty="0" smtClean="0">
              <a:sym typeface="Wingdings" pitchFamily="2" charset="2"/>
            </a:endParaRPr>
          </a:p>
          <a:p>
            <a:r>
              <a:rPr lang="en-US" sz="1800" dirty="0" smtClean="0">
                <a:sym typeface="Wingdings" pitchFamily="2" charset="2"/>
              </a:rPr>
              <a:t>BISUL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yaitu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daerah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berwarna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merah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meradang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terisi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nanah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nyeri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akibat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infeksi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bakteri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biasanya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jenis</a:t>
            </a:r>
            <a:r>
              <a:rPr lang="en-US" sz="1800" dirty="0" smtClean="0">
                <a:sym typeface="Wingdings" pitchFamily="2" charset="2"/>
              </a:rPr>
              <a:t> staphylococcus)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terjadi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akibat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terkumpulnya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nanah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folikel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rambut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kelenjar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sebasea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meluas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diawali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benjolan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merah</a:t>
            </a:r>
            <a:r>
              <a:rPr lang="en-US" sz="1800" dirty="0" smtClean="0">
                <a:sym typeface="Wingdings" pitchFamily="2" charset="2"/>
              </a:rPr>
              <a:t> 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bakteri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berlipat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ganda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folikel</a:t>
            </a:r>
            <a:r>
              <a:rPr lang="en-US" sz="1800" dirty="0" smtClean="0">
                <a:sym typeface="Wingdings" pitchFamily="2" charset="2"/>
              </a:rPr>
              <a:t>/</a:t>
            </a:r>
            <a:r>
              <a:rPr lang="en-US" sz="1800" dirty="0" err="1" smtClean="0">
                <a:sym typeface="Wingdings" pitchFamily="2" charset="2"/>
              </a:rPr>
              <a:t>kelenjar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menyebabkan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wilayah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tsb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mjd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lunak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membengkak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bersamaan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dengan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banyaknya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nanah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terkumpul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dibagian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tengah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bisul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berwarna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putih</a:t>
            </a:r>
            <a:r>
              <a:rPr lang="en-US" sz="1800" dirty="0" smtClean="0">
                <a:sym typeface="Wingdings" pitchFamily="2" charset="2"/>
              </a:rPr>
              <a:t>/</a:t>
            </a:r>
            <a:r>
              <a:rPr lang="en-US" sz="1800" dirty="0" err="1" smtClean="0">
                <a:sym typeface="Wingdings" pitchFamily="2" charset="2"/>
              </a:rPr>
              <a:t>kuning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KETOMBE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ym typeface="Wingdings" pitchFamily="2" charset="2"/>
              </a:rPr>
              <a:t> </a:t>
            </a:r>
            <a:r>
              <a:rPr lang="en-US" sz="1800" dirty="0" err="1" smtClean="0">
                <a:sym typeface="Wingdings" pitchFamily="2" charset="2"/>
              </a:rPr>
              <a:t>lepasnya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sisik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kepala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secara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berlebihan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karena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adanya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percepatan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lepasnya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kepala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berbahaya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tetapi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enak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dilihat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terkadang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memalukan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sisik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pucat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terlihat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kepala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rambut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diiringi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oleh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gatal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jamur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i="1" dirty="0" err="1" smtClean="0">
                <a:sym typeface="Wingdings" pitchFamily="2" charset="2"/>
              </a:rPr>
              <a:t>Pityrosporum</a:t>
            </a:r>
            <a:r>
              <a:rPr lang="en-US" sz="1800" i="1" dirty="0" smtClean="0">
                <a:sym typeface="Wingdings" pitchFamily="2" charset="2"/>
              </a:rPr>
              <a:t> </a:t>
            </a:r>
            <a:r>
              <a:rPr lang="en-US" sz="1800" i="1" dirty="0" err="1" smtClean="0">
                <a:sym typeface="Wingdings" pitchFamily="2" charset="2"/>
              </a:rPr>
              <a:t>ovale</a:t>
            </a:r>
            <a:endParaRPr lang="en-US" sz="1800" i="1" dirty="0" smtClean="0">
              <a:sym typeface="Wingdings" pitchFamily="2" charset="2"/>
            </a:endParaRPr>
          </a:p>
          <a:p>
            <a:pPr>
              <a:buNone/>
            </a:pPr>
            <a:endParaRPr lang="en-US" sz="1800" i="1" dirty="0" smtClean="0">
              <a:sym typeface="Wingdings" pitchFamily="2" charset="2"/>
            </a:endParaRPr>
          </a:p>
          <a:p>
            <a:r>
              <a:rPr lang="en-US" sz="1800" dirty="0" smtClean="0">
                <a:sym typeface="Wingdings" pitchFamily="2" charset="2"/>
              </a:rPr>
              <a:t>ALOPESIA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yaitu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kehilangan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rambut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dpt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terjadi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satu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bagian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saja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menyeluruh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sementara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permanen</a:t>
            </a:r>
            <a:r>
              <a:rPr lang="en-US" sz="1800" dirty="0" smtClean="0">
                <a:sym typeface="Wingdings" pitchFamily="2" charset="2"/>
              </a:rPr>
              <a:t>, paling </a:t>
            </a:r>
            <a:r>
              <a:rPr lang="en-US" sz="1800" dirty="0" err="1" smtClean="0">
                <a:sym typeface="Wingdings" pitchFamily="2" charset="2"/>
              </a:rPr>
              <a:t>terlihat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kepala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penyebabnya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biasanya</a:t>
            </a:r>
            <a:r>
              <a:rPr lang="en-US" sz="1800" dirty="0" smtClean="0">
                <a:sym typeface="Wingdings" pitchFamily="2" charset="2"/>
              </a:rPr>
              <a:t> hormonal (</a:t>
            </a:r>
            <a:r>
              <a:rPr lang="en-US" sz="1800" dirty="0" err="1" smtClean="0">
                <a:sym typeface="Wingdings" pitchFamily="2" charset="2"/>
              </a:rPr>
              <a:t>testosteron</a:t>
            </a:r>
            <a:r>
              <a:rPr lang="en-US" sz="1800" dirty="0" smtClean="0">
                <a:sym typeface="Wingdings" pitchFamily="2" charset="2"/>
              </a:rPr>
              <a:t>)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laki-laki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mengarah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kebotakan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pria</a:t>
            </a:r>
            <a:r>
              <a:rPr lang="en-US" sz="1800" dirty="0" smtClean="0">
                <a:sym typeface="Wingdings" pitchFamily="2" charset="2"/>
              </a:rPr>
              <a:t> 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KUKU TUMBUH KEDALAM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ym typeface="Wingdings" pitchFamily="2" charset="2"/>
              </a:rPr>
              <a:t> kuku yang </a:t>
            </a:r>
            <a:r>
              <a:rPr lang="en-US" sz="1800" dirty="0" err="1" smtClean="0">
                <a:sym typeface="Wingdings" pitchFamily="2" charset="2"/>
              </a:rPr>
              <a:t>tumbuh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menembus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jaringan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sepanjang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sisinya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menyebabkan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peradangan</a:t>
            </a:r>
            <a:r>
              <a:rPr lang="en-US" sz="1800" dirty="0" smtClean="0">
                <a:sym typeface="Wingdings" pitchFamily="2" charset="2"/>
              </a:rPr>
              <a:t>, rasa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nyaman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nyeri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infeksi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ibu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sering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terkena</a:t>
            </a:r>
            <a:r>
              <a:rPr lang="en-US" sz="1800" dirty="0" smtClean="0">
                <a:sym typeface="Wingdings" pitchFamily="2" charset="2"/>
              </a:rPr>
              <a:t>,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dipicu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oleh</a:t>
            </a:r>
            <a:r>
              <a:rPr lang="en-US" sz="1800" dirty="0" smtClean="0">
                <a:sym typeface="Wingdings" pitchFamily="2" charset="2"/>
              </a:rPr>
              <a:t> alas kaki yang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nyaman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menekan</a:t>
            </a:r>
            <a:r>
              <a:rPr lang="en-US" sz="1800" dirty="0" smtClean="0">
                <a:sym typeface="Wingdings" pitchFamily="2" charset="2"/>
              </a:rPr>
              <a:t> kuku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jari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pemotongan</a:t>
            </a:r>
            <a:r>
              <a:rPr lang="en-US" sz="1800" dirty="0" smtClean="0">
                <a:sym typeface="Wingdings" pitchFamily="2" charset="2"/>
              </a:rPr>
              <a:t> kuku yang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benar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yg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harusnya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dipotong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lurus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tifak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mengikuti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lengkungan</a:t>
            </a:r>
            <a:r>
              <a:rPr lang="en-US" sz="1800" dirty="0" smtClean="0">
                <a:sym typeface="Wingdings" pitchFamily="2" charset="2"/>
              </a:rPr>
              <a:t>., </a:t>
            </a:r>
            <a:r>
              <a:rPr lang="en-US" sz="1800" dirty="0" err="1" smtClean="0">
                <a:sym typeface="Wingdings" pitchFamily="2" charset="2"/>
              </a:rPr>
              <a:t>cedera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jari</a:t>
            </a:r>
            <a:r>
              <a:rPr lang="en-US" sz="1800" dirty="0" smtClean="0">
                <a:sym typeface="Wingdings" pitchFamily="2" charset="2"/>
              </a:rPr>
              <a:t> kaki, </a:t>
            </a:r>
            <a:r>
              <a:rPr lang="en-US" sz="1800" dirty="0" err="1" smtClean="0">
                <a:sym typeface="Wingdings" pitchFamily="2" charset="2"/>
              </a:rPr>
              <a:t>kebersihan</a:t>
            </a:r>
            <a:r>
              <a:rPr lang="en-US" sz="1800" dirty="0" smtClean="0">
                <a:sym typeface="Wingdings" pitchFamily="2" charset="2"/>
              </a:rPr>
              <a:t> kaki yang </a:t>
            </a:r>
            <a:r>
              <a:rPr lang="en-US" sz="1800" dirty="0" err="1" smtClean="0">
                <a:sym typeface="Wingdings" pitchFamily="2" charset="2"/>
              </a:rPr>
              <a:t>tidak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terjaga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tindakan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kecil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dilakukan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utk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mengangkat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bagian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tumbuh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menghancurkan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bantaklan</a:t>
            </a:r>
            <a:r>
              <a:rPr lang="en-US" sz="1800" dirty="0" smtClean="0">
                <a:sym typeface="Wingdings" pitchFamily="2" charset="2"/>
              </a:rPr>
              <a:t> kuku </a:t>
            </a:r>
            <a:r>
              <a:rPr lang="en-US" sz="1800" dirty="0" err="1" smtClean="0">
                <a:sym typeface="Wingdings" pitchFamily="2" charset="2"/>
              </a:rPr>
              <a:t>untuk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mencegah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pertumbuhan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kembali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LUKA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ym typeface="Wingdings" pitchFamily="2" charset="2"/>
              </a:rPr>
              <a:t> </a:t>
            </a:r>
            <a:r>
              <a:rPr lang="en-US" sz="1800" dirty="0" err="1" smtClean="0">
                <a:sym typeface="Wingdings" pitchFamily="2" charset="2"/>
              </a:rPr>
              <a:t>dapat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terjadi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akibat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kecelakaan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akibat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sayatan</a:t>
            </a:r>
            <a:r>
              <a:rPr lang="en-US" sz="1800" dirty="0" smtClean="0">
                <a:sym typeface="Wingdings" pitchFamily="2" charset="2"/>
              </a:rPr>
              <a:t>  </a:t>
            </a:r>
            <a:r>
              <a:rPr lang="en-US" sz="1800" dirty="0" err="1" smtClean="0">
                <a:sym typeface="Wingdings" pitchFamily="2" charset="2"/>
              </a:rPr>
              <a:t>saat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pembedahan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seberapa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baik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luka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pulih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tergantung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luas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dalamnya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usia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kesehatan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penderitanya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serta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infeksi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timbul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Luka </a:t>
            </a:r>
            <a:r>
              <a:rPr lang="en-US" sz="1800" dirty="0" err="1" smtClean="0">
                <a:sym typeface="Wingdings" pitchFamily="2" charset="2"/>
              </a:rPr>
              <a:t>Tusuk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menembus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sampai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kedalam</a:t>
            </a:r>
            <a:r>
              <a:rPr lang="en-US" sz="1800" dirty="0" smtClean="0">
                <a:sym typeface="Wingdings" pitchFamily="2" charset="2"/>
              </a:rPr>
              <a:t> dermis  </a:t>
            </a:r>
            <a:r>
              <a:rPr lang="en-US" sz="1800" dirty="0" err="1" smtClean="0">
                <a:sym typeface="Wingdings" pitchFamily="2" charset="2"/>
              </a:rPr>
              <a:t>tusukan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adalah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daerah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luka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sempit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menembus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kedalam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penyembuhan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biasanya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cepat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tapi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resiko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infeksi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tinggi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mikroba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masuk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jaringan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khususnya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bakteri</a:t>
            </a:r>
            <a:r>
              <a:rPr lang="en-US" sz="1800" dirty="0" smtClean="0">
                <a:sym typeface="Wingdings" pitchFamily="2" charset="2"/>
              </a:rPr>
              <a:t> tetanus </a:t>
            </a:r>
            <a:r>
              <a:rPr lang="en-US" sz="1800" i="1" dirty="0" smtClean="0">
                <a:sym typeface="Wingdings" pitchFamily="2" charset="2"/>
              </a:rPr>
              <a:t>Clostridium </a:t>
            </a:r>
            <a:r>
              <a:rPr lang="en-US" sz="1800" i="1" dirty="0" err="1" smtClean="0">
                <a:sym typeface="Wingdings" pitchFamily="2" charset="2"/>
              </a:rPr>
              <a:t>tetani</a:t>
            </a:r>
            <a:r>
              <a:rPr lang="en-US" sz="1800" dirty="0" smtClean="0">
                <a:sym typeface="Wingdings" pitchFamily="2" charset="2"/>
              </a:rPr>
              <a:t>) yang </a:t>
            </a:r>
            <a:r>
              <a:rPr lang="en-US" sz="1800" dirty="0" err="1" smtClean="0">
                <a:sym typeface="Wingdings" pitchFamily="2" charset="2"/>
              </a:rPr>
              <a:t>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tanah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Luka </a:t>
            </a:r>
            <a:r>
              <a:rPr lang="en-US" sz="1800" dirty="0" err="1" smtClean="0">
                <a:sym typeface="Wingdings" pitchFamily="2" charset="2"/>
              </a:rPr>
              <a:t>Sayat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menimbulkan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bukaan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lebar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bercelah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bagian</a:t>
            </a:r>
            <a:r>
              <a:rPr lang="en-US" sz="1800" dirty="0" smtClean="0">
                <a:sym typeface="Wingdings" pitchFamily="2" charset="2"/>
              </a:rPr>
              <a:t> epidermis </a:t>
            </a:r>
            <a:r>
              <a:rPr lang="en-US" sz="1800" dirty="0" err="1" smtClean="0">
                <a:sym typeface="Wingdings" pitchFamily="2" charset="2"/>
              </a:rPr>
              <a:t>sampai</a:t>
            </a:r>
            <a:r>
              <a:rPr lang="en-US" sz="1800" dirty="0" smtClean="0">
                <a:sym typeface="Wingdings" pitchFamily="2" charset="2"/>
              </a:rPr>
              <a:t> dermis 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Luka </a:t>
            </a:r>
            <a:r>
              <a:rPr lang="en-US" sz="1800" dirty="0" err="1" smtClean="0">
                <a:sym typeface="Wingdings" pitchFamily="2" charset="2"/>
              </a:rPr>
              <a:t>Abrasi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luka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lecet</a:t>
            </a:r>
            <a:r>
              <a:rPr lang="en-US" sz="1800" dirty="0" smtClean="0">
                <a:sym typeface="Wingdings" pitchFamily="2" charset="2"/>
              </a:rPr>
              <a:t>)  </a:t>
            </a:r>
            <a:r>
              <a:rPr lang="en-US" sz="1800" dirty="0" err="1" smtClean="0">
                <a:sym typeface="Wingdings" pitchFamily="2" charset="2"/>
              </a:rPr>
              <a:t>dapat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menggores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daerah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kulit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lebar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merusak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banyak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ujung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saraf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menimbulkan</a:t>
            </a:r>
            <a:r>
              <a:rPr lang="en-US" sz="1800" dirty="0" smtClean="0">
                <a:sym typeface="Wingdings" pitchFamily="2" charset="2"/>
              </a:rPr>
              <a:t> rasa </a:t>
            </a:r>
            <a:r>
              <a:rPr lang="en-US" sz="1800" dirty="0" err="1" smtClean="0">
                <a:sym typeface="Wingdings" pitchFamily="2" charset="2"/>
              </a:rPr>
              <a:t>sakit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mengakibatkan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daerah</a:t>
            </a:r>
            <a:r>
              <a:rPr lang="en-US" sz="1800" dirty="0" smtClean="0">
                <a:sym typeface="Wingdings" pitchFamily="2" charset="2"/>
              </a:rPr>
              <a:t> epidermis </a:t>
            </a:r>
            <a:r>
              <a:rPr lang="en-US" sz="1800" dirty="0" err="1" smtClean="0">
                <a:sym typeface="Wingdings" pitchFamily="2" charset="2"/>
              </a:rPr>
              <a:t>luasnya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hilang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abrasi</a:t>
            </a:r>
            <a:r>
              <a:rPr lang="en-US" sz="1800" dirty="0" smtClean="0">
                <a:sym typeface="Wingdings" pitchFamily="2" charset="2"/>
              </a:rPr>
              <a:t> epidermis yang </a:t>
            </a:r>
            <a:r>
              <a:rPr lang="en-US" sz="1800" dirty="0" err="1" smtClean="0">
                <a:sym typeface="Wingdings" pitchFamily="2" charset="2"/>
              </a:rPr>
              <a:t>ringan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sembuh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tdk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berbekas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tetapi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abrasi</a:t>
            </a:r>
            <a:r>
              <a:rPr lang="en-US" sz="1800" dirty="0" smtClean="0">
                <a:sym typeface="Wingdings" pitchFamily="2" charset="2"/>
              </a:rPr>
              <a:t> yang </a:t>
            </a:r>
            <a:r>
              <a:rPr lang="en-US" sz="1800" dirty="0" err="1" smtClean="0">
                <a:sym typeface="Wingdings" pitchFamily="2" charset="2"/>
              </a:rPr>
              <a:t>lbh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cenderung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berbekas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PENGATURAN SUHU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err="1" smtClean="0"/>
              <a:t>Kulit</a:t>
            </a:r>
            <a:r>
              <a:rPr lang="en-US" sz="1800" dirty="0" smtClean="0"/>
              <a:t> </a:t>
            </a:r>
            <a:r>
              <a:rPr lang="en-US" sz="1800" dirty="0" err="1" smtClean="0"/>
              <a:t>menjaga</a:t>
            </a:r>
            <a:r>
              <a:rPr lang="en-US" sz="1800" dirty="0" smtClean="0"/>
              <a:t> </a:t>
            </a:r>
            <a:r>
              <a:rPr lang="en-US" sz="1800" dirty="0" err="1" smtClean="0"/>
              <a:t>suhu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3 </a:t>
            </a:r>
            <a:r>
              <a:rPr lang="en-US" sz="1800" dirty="0" err="1" smtClean="0"/>
              <a:t>cara</a:t>
            </a:r>
            <a:r>
              <a:rPr lang="en-US" sz="1800" dirty="0" smtClean="0"/>
              <a:t> </a:t>
            </a:r>
            <a:r>
              <a:rPr lang="en-US" sz="1800" dirty="0" err="1" smtClean="0"/>
              <a:t>utama</a:t>
            </a:r>
            <a:r>
              <a:rPr lang="en-US" sz="1800" dirty="0" smtClean="0"/>
              <a:t> :</a:t>
            </a:r>
          </a:p>
          <a:p>
            <a:pPr>
              <a:buNone/>
            </a:pPr>
            <a:r>
              <a:rPr lang="en-US" sz="1800" dirty="0" smtClean="0"/>
              <a:t>	1. </a:t>
            </a:r>
            <a:r>
              <a:rPr lang="en-US" sz="1800" dirty="0" err="1" smtClean="0"/>
              <a:t>memperlebar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mempersempit</a:t>
            </a:r>
            <a:r>
              <a:rPr lang="en-US" sz="1800" dirty="0" smtClean="0"/>
              <a:t> </a:t>
            </a:r>
            <a:r>
              <a:rPr lang="en-US" sz="1800" dirty="0" err="1" smtClean="0"/>
              <a:t>pembuluh</a:t>
            </a:r>
            <a:r>
              <a:rPr lang="en-US" sz="1800" dirty="0" smtClean="0"/>
              <a:t> </a:t>
            </a:r>
            <a:r>
              <a:rPr lang="en-US" sz="1800" dirty="0" err="1" smtClean="0"/>
              <a:t>darah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2. </a:t>
            </a:r>
            <a:r>
              <a:rPr lang="en-US" sz="1800" dirty="0" err="1" smtClean="0"/>
              <a:t>berkeringat</a:t>
            </a:r>
            <a:r>
              <a:rPr lang="en-US" sz="1800" dirty="0" smtClean="0"/>
              <a:t> </a:t>
            </a:r>
          </a:p>
          <a:p>
            <a:pPr>
              <a:buNone/>
            </a:pPr>
            <a:r>
              <a:rPr lang="en-US" sz="1800" dirty="0" smtClean="0"/>
              <a:t>	3. </a:t>
            </a:r>
            <a:r>
              <a:rPr lang="en-US" sz="1800" dirty="0" err="1" smtClean="0"/>
              <a:t>penyesuaian</a:t>
            </a:r>
            <a:r>
              <a:rPr lang="en-US" sz="1800" dirty="0" smtClean="0"/>
              <a:t> </a:t>
            </a:r>
            <a:r>
              <a:rPr lang="en-US" sz="1800" dirty="0" err="1" smtClean="0"/>
              <a:t>rambut</a:t>
            </a:r>
            <a:endParaRPr lang="en-US" sz="1800" dirty="0" smtClean="0"/>
          </a:p>
          <a:p>
            <a:r>
              <a:rPr lang="en-US" sz="1800" dirty="0" smtClean="0"/>
              <a:t>MERASA DINGIN </a:t>
            </a:r>
          </a:p>
          <a:p>
            <a:pPr>
              <a:buNone/>
            </a:pPr>
            <a:r>
              <a:rPr lang="en-US" sz="1800" dirty="0" smtClean="0"/>
              <a:t>	</a:t>
            </a:r>
            <a:r>
              <a:rPr lang="en-US" sz="1800" dirty="0" smtClean="0">
                <a:sym typeface="Wingdings" pitchFamily="2" charset="2"/>
              </a:rPr>
              <a:t> </a:t>
            </a:r>
            <a:r>
              <a:rPr lang="en-US" sz="1800" dirty="0" err="1" smtClean="0">
                <a:sym typeface="Wingdings" pitchFamily="2" charset="2"/>
              </a:rPr>
              <a:t>rambut-rambut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halus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tubuh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ditarik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keatas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oleh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kontraksi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otot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erektor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pilli</a:t>
            </a:r>
            <a:r>
              <a:rPr lang="en-US" sz="1800" dirty="0" smtClean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membentuk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gundukan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kecil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dasar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rambut</a:t>
            </a:r>
            <a:r>
              <a:rPr lang="en-US" sz="1800" dirty="0" smtClean="0">
                <a:sym typeface="Wingdings" pitchFamily="2" charset="2"/>
              </a:rPr>
              <a:t>, yang </a:t>
            </a:r>
            <a:r>
              <a:rPr lang="en-US" sz="1800" dirty="0" err="1" smtClean="0">
                <a:sym typeface="Wingdings" pitchFamily="2" charset="2"/>
              </a:rPr>
              <a:t>disebut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berdirinya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bulu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kuduk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pembuluh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perifer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berkontraksi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menyempit</a:t>
            </a:r>
            <a:r>
              <a:rPr lang="en-US" sz="1800" dirty="0" smtClean="0">
                <a:sym typeface="Wingdings" pitchFamily="2" charset="2"/>
              </a:rPr>
              <a:t>)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kelenjar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keringat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mengurangi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aktivitasnya</a:t>
            </a:r>
            <a:endParaRPr lang="en-US" sz="1800" dirty="0" smtClean="0">
              <a:sym typeface="Wingdings" pitchFamily="2" charset="2"/>
            </a:endParaRPr>
          </a:p>
          <a:p>
            <a:pPr>
              <a:buNone/>
            </a:pPr>
            <a:endParaRPr lang="en-US" sz="1800" dirty="0" smtClean="0">
              <a:sym typeface="Wingdings" pitchFamily="2" charset="2"/>
            </a:endParaRPr>
          </a:p>
          <a:p>
            <a:r>
              <a:rPr lang="en-US" sz="1800" dirty="0" smtClean="0">
                <a:sym typeface="Wingdings" pitchFamily="2" charset="2"/>
              </a:rPr>
              <a:t>MERASA PANAS</a:t>
            </a:r>
          </a:p>
          <a:p>
            <a:pPr>
              <a:buNone/>
            </a:pPr>
            <a:r>
              <a:rPr lang="en-US" sz="1800" dirty="0" smtClean="0">
                <a:sym typeface="Wingdings" pitchFamily="2" charset="2"/>
              </a:rPr>
              <a:t>	 </a:t>
            </a:r>
            <a:r>
              <a:rPr lang="en-US" sz="1800" dirty="0" err="1" smtClean="0">
                <a:sym typeface="Wingdings" pitchFamily="2" charset="2"/>
              </a:rPr>
              <a:t>rambut-rambut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halus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tubuh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terbaring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lebih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datar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saat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otot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erektor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pilli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berelaksasi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gundukan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kecil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dasar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rambut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hilang</a:t>
            </a:r>
            <a:r>
              <a:rPr lang="en-US" sz="1800" dirty="0" smtClean="0">
                <a:sym typeface="Wingdings" pitchFamily="2" charset="2"/>
              </a:rPr>
              <a:t>  </a:t>
            </a:r>
            <a:r>
              <a:rPr lang="en-US" sz="1800" dirty="0" err="1" smtClean="0">
                <a:sym typeface="Wingdings" pitchFamily="2" charset="2"/>
              </a:rPr>
              <a:t>pembuluh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darah</a:t>
            </a:r>
            <a:r>
              <a:rPr lang="en-US" sz="1800" dirty="0" smtClean="0">
                <a:sym typeface="Wingdings" pitchFamily="2" charset="2"/>
              </a:rPr>
              <a:t> dermis </a:t>
            </a:r>
            <a:r>
              <a:rPr lang="en-US" sz="1800" dirty="0" err="1" smtClean="0">
                <a:sym typeface="Wingdings" pitchFamily="2" charset="2"/>
              </a:rPr>
              <a:t>berdilatasi</a:t>
            </a:r>
            <a:r>
              <a:rPr lang="en-US" sz="1800" dirty="0" smtClean="0">
                <a:sym typeface="Wingdings" pitchFamily="2" charset="2"/>
              </a:rPr>
              <a:t> (</a:t>
            </a:r>
            <a:r>
              <a:rPr lang="en-US" sz="1800" dirty="0" err="1" smtClean="0">
                <a:sym typeface="Wingdings" pitchFamily="2" charset="2"/>
              </a:rPr>
              <a:t>melebar</a:t>
            </a:r>
            <a:r>
              <a:rPr lang="en-US" sz="1800" dirty="0" smtClean="0">
                <a:sym typeface="Wingdings" pitchFamily="2" charset="2"/>
              </a:rPr>
              <a:t>), </a:t>
            </a:r>
            <a:r>
              <a:rPr lang="en-US" sz="1800" dirty="0" err="1" smtClean="0">
                <a:sym typeface="Wingdings" pitchFamily="2" charset="2"/>
              </a:rPr>
              <a:t>meningkatkan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aliran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darah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kelenjar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keringat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meningkatkan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aktivitasnya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475</Words>
  <Application>Microsoft Office PowerPoint</Application>
  <PresentationFormat>On-screen Show (4:3)</PresentationFormat>
  <Paragraphs>124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Sistem Integument</vt:lpstr>
      <vt:lpstr>PERTAHANAN EKSTERNAL</vt:lpstr>
      <vt:lpstr>Slide 3</vt:lpstr>
      <vt:lpstr>Slide 4</vt:lpstr>
      <vt:lpstr>EPIDERMIS</vt:lpstr>
      <vt:lpstr>Slide 6</vt:lpstr>
      <vt:lpstr>DERMIS</vt:lpstr>
      <vt:lpstr>KELENJAR EKSOKRIN KULIT DAN FOLIKEL RAMBUT</vt:lpstr>
      <vt:lpstr>Hair and hair follicles</vt:lpstr>
      <vt:lpstr>HIPODERMIS</vt:lpstr>
      <vt:lpstr>SEL-SEL KHUSUS DI EPIDERMIS</vt:lpstr>
      <vt:lpstr>SEL LANGERHANS</vt:lpstr>
      <vt:lpstr>CEDERA dan KELAINAN KULIT</vt:lpstr>
      <vt:lpstr>Slide 14</vt:lpstr>
      <vt:lpstr>Slide 15</vt:lpstr>
      <vt:lpstr>Slide 16</vt:lpstr>
      <vt:lpstr>Slide 17</vt:lpstr>
      <vt:lpstr>Slide 18</vt:lpstr>
      <vt:lpstr>Slide 19</vt:lpstr>
      <vt:lpstr>PENGATURAN SUHU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Integument</dc:title>
  <dc:creator>Private</dc:creator>
  <cp:lastModifiedBy>Windows User</cp:lastModifiedBy>
  <cp:revision>45</cp:revision>
  <dcterms:created xsi:type="dcterms:W3CDTF">2013-03-17T13:11:12Z</dcterms:created>
  <dcterms:modified xsi:type="dcterms:W3CDTF">2018-09-25T00:44:54Z</dcterms:modified>
</cp:coreProperties>
</file>