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7" r:id="rId20"/>
    <p:sldId id="276" r:id="rId21"/>
    <p:sldId id="278" r:id="rId22"/>
    <p:sldId id="279" r:id="rId23"/>
    <p:sldId id="28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11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54AB02A5-4FE5-49D9-9E24-09F23B90C450}" type="datetimeFigureOut">
              <a:rPr lang="en-US" smtClean="0"/>
              <a:t>2/26/2019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1150172" y="2252381"/>
            <a:ext cx="2958353" cy="1143000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Kinerja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triped Right Arrow 6"/>
          <p:cNvSpPr/>
          <p:nvPr/>
        </p:nvSpPr>
        <p:spPr>
          <a:xfrm>
            <a:off x="4293198" y="2602005"/>
            <a:ext cx="510092" cy="645459"/>
          </a:xfrm>
          <a:prstGeom prst="striped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Diagonal Corner Rectangle 7"/>
          <p:cNvSpPr/>
          <p:nvPr/>
        </p:nvSpPr>
        <p:spPr>
          <a:xfrm>
            <a:off x="4987963" y="2333062"/>
            <a:ext cx="2958353" cy="1143000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Dipengaruhi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oleh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karakteristik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subgrade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6293223" y="3859305"/>
            <a:ext cx="833718" cy="591671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Diagonal Corner Rectangle 9"/>
          <p:cNvSpPr/>
          <p:nvPr/>
        </p:nvSpPr>
        <p:spPr>
          <a:xfrm>
            <a:off x="5055198" y="4733359"/>
            <a:ext cx="3213848" cy="1479182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Dimana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subbase</a:t>
            </a:r>
            <a:r>
              <a:rPr lang="en-US" sz="2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 course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surface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berada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diatas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subgrade</a:t>
            </a:r>
            <a:endParaRPr lang="en-US" sz="24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4293198" y="5284694"/>
            <a:ext cx="510092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 Diagonal Corner Rectangle 12"/>
          <p:cNvSpPr/>
          <p:nvPr/>
        </p:nvSpPr>
        <p:spPr>
          <a:xfrm>
            <a:off x="1079350" y="4733359"/>
            <a:ext cx="3213848" cy="1479182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Integritas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struktur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bergantung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pd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stabilitas</a:t>
            </a:r>
            <a:r>
              <a:rPr lang="en-US" sz="2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struktur</a:t>
            </a:r>
            <a:r>
              <a:rPr lang="en-US" sz="2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4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endParaRPr lang="en-US" sz="24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629348" y="3247464"/>
            <a:ext cx="0" cy="1069042"/>
          </a:xfrm>
          <a:prstGeom prst="straightConnector1">
            <a:avLst/>
          </a:prstGeom>
          <a:ln w="57150">
            <a:solidFill>
              <a:schemeClr val="tx1"/>
            </a:solidFill>
            <a:prstDash val="dash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82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1150172" y="2252381"/>
            <a:ext cx="2958353" cy="1143000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triped Right Arrow 6"/>
          <p:cNvSpPr/>
          <p:nvPr/>
        </p:nvSpPr>
        <p:spPr>
          <a:xfrm>
            <a:off x="4293198" y="2602005"/>
            <a:ext cx="510092" cy="645459"/>
          </a:xfrm>
          <a:prstGeom prst="striped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Diagonal Corner Rectangle 7"/>
          <p:cNvSpPr/>
          <p:nvPr/>
        </p:nvSpPr>
        <p:spPr>
          <a:xfrm>
            <a:off x="4987963" y="2319615"/>
            <a:ext cx="2958353" cy="1143000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E L I N D U N G      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subgrade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Oval 2"/>
          <p:cNvSpPr/>
          <p:nvPr/>
        </p:nvSpPr>
        <p:spPr>
          <a:xfrm>
            <a:off x="5377927" y="2669240"/>
            <a:ext cx="2178424" cy="1156447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Notched Right Arrow 3"/>
          <p:cNvSpPr/>
          <p:nvPr/>
        </p:nvSpPr>
        <p:spPr>
          <a:xfrm rot="5400000">
            <a:off x="6003215" y="3980330"/>
            <a:ext cx="927847" cy="86061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 Diagonal Corner Rectangle 13"/>
          <p:cNvSpPr/>
          <p:nvPr/>
        </p:nvSpPr>
        <p:spPr>
          <a:xfrm>
            <a:off x="5074474" y="4814046"/>
            <a:ext cx="2958353" cy="1143000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Jika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mengalami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tegangan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berlebihan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Curved Connector 10"/>
          <p:cNvCxnSpPr/>
          <p:nvPr/>
        </p:nvCxnSpPr>
        <p:spPr>
          <a:xfrm rot="10800000">
            <a:off x="3815827" y="4114798"/>
            <a:ext cx="1464833" cy="1190064"/>
          </a:xfrm>
          <a:prstGeom prst="curvedConnector3">
            <a:avLst/>
          </a:prstGeom>
          <a:ln w="5715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 Diagonal Corner Rectangle 15"/>
          <p:cNvSpPr/>
          <p:nvPr/>
        </p:nvSpPr>
        <p:spPr>
          <a:xfrm>
            <a:off x="1038113" y="3476064"/>
            <a:ext cx="2958353" cy="1143000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Terjadi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….???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232212" y="4410636"/>
            <a:ext cx="0" cy="463924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 Diagonal Corner Rectangle 18"/>
          <p:cNvSpPr/>
          <p:nvPr/>
        </p:nvSpPr>
        <p:spPr>
          <a:xfrm>
            <a:off x="388395" y="4914898"/>
            <a:ext cx="3687633" cy="1519516"/>
          </a:xfrm>
          <a:prstGeom prst="round2Diag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Berakibat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deformasi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permanen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berlebihan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pula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terjd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refleksi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kerusakan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permukaan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diatasnya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bergelombang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&amp;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dpt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menyebabkan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kegagalan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struktur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729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5" name="Round Diagonal Corner Rectangle 14"/>
          <p:cNvSpPr/>
          <p:nvPr/>
        </p:nvSpPr>
        <p:spPr>
          <a:xfrm>
            <a:off x="1249006" y="1633816"/>
            <a:ext cx="3687633" cy="1519516"/>
          </a:xfrm>
          <a:prstGeom prst="round2Diag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Reduksi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tegangan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oleh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Up-Down Arrow 4"/>
          <p:cNvSpPr/>
          <p:nvPr/>
        </p:nvSpPr>
        <p:spPr>
          <a:xfrm rot="5400000">
            <a:off x="5324138" y="2017057"/>
            <a:ext cx="376518" cy="753035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 Diagonal Corner Rectangle 16"/>
          <p:cNvSpPr/>
          <p:nvPr/>
        </p:nvSpPr>
        <p:spPr>
          <a:xfrm>
            <a:off x="5775959" y="1724585"/>
            <a:ext cx="3157370" cy="1714498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Bergantung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kekakuan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relative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struktur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sbg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pondasi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5385995" y="3805517"/>
            <a:ext cx="779929" cy="820271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 Diagonal Corner Rectangle 19"/>
          <p:cNvSpPr/>
          <p:nvPr/>
        </p:nvSpPr>
        <p:spPr>
          <a:xfrm>
            <a:off x="2582953" y="4768102"/>
            <a:ext cx="3157370" cy="1714498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Dilakukan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penyelidikan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utk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mengetahui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sifat</a:t>
            </a:r>
            <a:r>
              <a:rPr lang="en-US" sz="2400" i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elastis</a:t>
            </a:r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material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Oval 20"/>
          <p:cNvSpPr/>
          <p:nvPr/>
        </p:nvSpPr>
        <p:spPr>
          <a:xfrm>
            <a:off x="6467139" y="5047127"/>
            <a:ext cx="2178424" cy="1156447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MODULUS ELASTISITAS (</a:t>
            </a:r>
            <a:r>
              <a:rPr lang="en-US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MODULUS YOUNG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5512397" y="5625350"/>
            <a:ext cx="821168" cy="0"/>
          </a:xfrm>
          <a:prstGeom prst="straightConnector1">
            <a:avLst/>
          </a:prstGeom>
          <a:ln w="762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57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1" name="Round Diagonal Corner Rectangle 10"/>
          <p:cNvSpPr/>
          <p:nvPr/>
        </p:nvSpPr>
        <p:spPr>
          <a:xfrm>
            <a:off x="1136725" y="2393576"/>
            <a:ext cx="3157370" cy="1714498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Faktor-faktor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berpengaruh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pada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Left Brace 2"/>
          <p:cNvSpPr/>
          <p:nvPr/>
        </p:nvSpPr>
        <p:spPr>
          <a:xfrm>
            <a:off x="4140797" y="2279275"/>
            <a:ext cx="1170791" cy="1943101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311588" y="2097741"/>
            <a:ext cx="3352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rgbClr val="FF0000"/>
                </a:solidFill>
              </a:rPr>
              <a:t>Pengaruh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beban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roda</a:t>
            </a:r>
            <a:endParaRPr lang="en-US" sz="2400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rgbClr val="FF0000"/>
                </a:solidFill>
              </a:rPr>
              <a:t>Pengaruh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daya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dukung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tanah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dasar</a:t>
            </a:r>
            <a:endParaRPr lang="en-US" sz="2400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rgbClr val="FF0000"/>
                </a:solidFill>
              </a:rPr>
              <a:t>Pengaruh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lingkungan</a:t>
            </a:r>
            <a:endParaRPr lang="en-US" sz="2400" dirty="0" smtClean="0">
              <a:solidFill>
                <a:srgbClr val="FF0000"/>
              </a:solidFill>
            </a:endParaRPr>
          </a:p>
          <a:p>
            <a:pPr marL="511175" indent="-285750" algn="just">
              <a:buFontTx/>
              <a:buChar char="-"/>
            </a:pPr>
            <a:r>
              <a:rPr lang="en-US" sz="2400" dirty="0" err="1" smtClean="0"/>
              <a:t>Pengaruh</a:t>
            </a:r>
            <a:r>
              <a:rPr lang="en-US" sz="2400" dirty="0" smtClean="0"/>
              <a:t> </a:t>
            </a:r>
            <a:r>
              <a:rPr lang="en-US" sz="2400" dirty="0" err="1" smtClean="0"/>
              <a:t>kelembaban</a:t>
            </a:r>
            <a:endParaRPr lang="en-US" sz="2400" dirty="0" smtClean="0"/>
          </a:p>
          <a:p>
            <a:pPr marL="511175" indent="-285750" algn="just">
              <a:buFontTx/>
              <a:buChar char="-"/>
            </a:pPr>
            <a:r>
              <a:rPr lang="en-US" sz="2400" dirty="0" err="1" smtClean="0"/>
              <a:t>Pengaruh</a:t>
            </a:r>
            <a:r>
              <a:rPr lang="en-US" sz="2400" dirty="0" smtClean="0"/>
              <a:t> </a:t>
            </a:r>
            <a:r>
              <a:rPr lang="en-US" sz="2400" dirty="0" err="1" smtClean="0"/>
              <a:t>perubahan</a:t>
            </a:r>
            <a:r>
              <a:rPr lang="en-US" sz="2400" dirty="0" smtClean="0"/>
              <a:t> </a:t>
            </a:r>
            <a:r>
              <a:rPr lang="en-US" sz="2400" dirty="0" err="1" smtClean="0"/>
              <a:t>iklim</a:t>
            </a:r>
            <a:endParaRPr lang="en-US" sz="2400" dirty="0" smtClean="0"/>
          </a:p>
          <a:p>
            <a:pPr marL="511175" indent="-285750" algn="just">
              <a:buFontTx/>
              <a:buChar char="-"/>
            </a:pPr>
            <a:r>
              <a:rPr lang="en-US" sz="2400" dirty="0" err="1" smtClean="0"/>
              <a:t>Pengaruh</a:t>
            </a:r>
            <a:r>
              <a:rPr lang="en-US" sz="2400" dirty="0" smtClean="0"/>
              <a:t> </a:t>
            </a:r>
            <a:r>
              <a:rPr lang="en-US" sz="2400" dirty="0" err="1" smtClean="0"/>
              <a:t>drainase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4189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517" y="1445603"/>
            <a:ext cx="6107405" cy="2045742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1859517" y="4027437"/>
            <a:ext cx="3157370" cy="1714498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bergerak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lateral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atau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terkompresi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melebihi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kemampuan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dlm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menahan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lendutan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Oval 7"/>
          <p:cNvSpPr/>
          <p:nvPr/>
        </p:nvSpPr>
        <p:spPr>
          <a:xfrm>
            <a:off x="1562629" y="4027437"/>
            <a:ext cx="3626887" cy="171449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4144488" y="3491345"/>
            <a:ext cx="237507" cy="5360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Notched Right Arrow 12"/>
          <p:cNvSpPr/>
          <p:nvPr/>
        </p:nvSpPr>
        <p:spPr>
          <a:xfrm>
            <a:off x="5313775" y="4525632"/>
            <a:ext cx="588261" cy="628259"/>
          </a:xfrm>
          <a:prstGeom prst="notch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 Diagonal Corner Rectangle 13"/>
          <p:cNvSpPr/>
          <p:nvPr/>
        </p:nvSpPr>
        <p:spPr>
          <a:xfrm>
            <a:off x="5794425" y="4127526"/>
            <a:ext cx="1751314" cy="1216370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Keruntuhan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terjadi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Bent Arrow 15"/>
          <p:cNvSpPr/>
          <p:nvPr/>
        </p:nvSpPr>
        <p:spPr>
          <a:xfrm rot="5400000">
            <a:off x="7478852" y="4675063"/>
            <a:ext cx="486888" cy="608185"/>
          </a:xfrm>
          <a:prstGeom prst="ben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Round Diagonal Corner Rectangle 16"/>
          <p:cNvSpPr/>
          <p:nvPr/>
        </p:nvSpPr>
        <p:spPr>
          <a:xfrm>
            <a:off x="6791438" y="5226845"/>
            <a:ext cx="2297361" cy="1216370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Umum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terjdi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pd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lentur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campuran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beton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aspal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ound Diagonal Corner Rectangle 17"/>
          <p:cNvSpPr/>
          <p:nvPr/>
        </p:nvSpPr>
        <p:spPr>
          <a:xfrm>
            <a:off x="1017103" y="1153432"/>
            <a:ext cx="2153610" cy="916849"/>
          </a:xfrm>
          <a:prstGeom prst="round2Diag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Pengaruh</a:t>
            </a:r>
            <a:r>
              <a:rPr lang="en-US" sz="16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Beban</a:t>
            </a:r>
            <a:r>
              <a:rPr lang="en-US" sz="16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Roda</a:t>
            </a:r>
            <a:r>
              <a:rPr lang="en-US" sz="16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pada</a:t>
            </a:r>
            <a:r>
              <a:rPr lang="en-US" sz="16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Tanah </a:t>
            </a:r>
            <a:r>
              <a:rPr lang="en-US" sz="1600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endParaRPr lang="en-US" sz="1600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948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180" y="1281769"/>
            <a:ext cx="3916759" cy="2745668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1228736" y="4027437"/>
            <a:ext cx="3626887" cy="171449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Transfer </a:t>
            </a:r>
            <a:r>
              <a:rPr lang="en-US" dirty="0" err="1" smtClean="0">
                <a:solidFill>
                  <a:schemeClr val="tx1"/>
                </a:solidFill>
              </a:rPr>
              <a:t>beban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roda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pondasi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pada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struktur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perkerasan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kaku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3906981" y="3491345"/>
            <a:ext cx="237507" cy="5360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 Diagonal Corner Rectangle 19"/>
          <p:cNvSpPr/>
          <p:nvPr/>
        </p:nvSpPr>
        <p:spPr>
          <a:xfrm>
            <a:off x="5753227" y="4233441"/>
            <a:ext cx="2411424" cy="1453877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Hilangnya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dukungan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menghasilkan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aksi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jembatan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bridging action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beton</a:t>
            </a:r>
            <a:endParaRPr 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Notched Right Arrow 20"/>
          <p:cNvSpPr/>
          <p:nvPr/>
        </p:nvSpPr>
        <p:spPr>
          <a:xfrm>
            <a:off x="5135880" y="4570556"/>
            <a:ext cx="588261" cy="628259"/>
          </a:xfrm>
          <a:prstGeom prst="notch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 Diagonal Corner Rectangle 21"/>
          <p:cNvSpPr/>
          <p:nvPr/>
        </p:nvSpPr>
        <p:spPr>
          <a:xfrm>
            <a:off x="3716975" y="5815327"/>
            <a:ext cx="5474525" cy="843372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Hilangnya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dukungan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material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dibawah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plat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beton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menyebabkan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beton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jadi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berkurang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keawetannya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6293922" y="5557652"/>
            <a:ext cx="665017" cy="368135"/>
          </a:xfrm>
          <a:prstGeom prst="straightConnector1">
            <a:avLst/>
          </a:prstGeom>
          <a:ln w="571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84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916" y="1473958"/>
            <a:ext cx="3872996" cy="3268638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618789"/>
              </p:ext>
            </p:extLst>
          </p:nvPr>
        </p:nvGraphicFramePr>
        <p:xfrm>
          <a:off x="1561497" y="4995080"/>
          <a:ext cx="3119685" cy="162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7" name="Equation" r:id="rId4" imgW="2247900" imgH="1168400" progId="Equation.3">
                  <p:embed/>
                </p:oleObj>
              </mc:Choice>
              <mc:Fallback>
                <p:oleObj name="Equation" r:id="rId4" imgW="2247900" imgH="1168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1497" y="4995080"/>
                        <a:ext cx="3119685" cy="16259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7489719"/>
              </p:ext>
            </p:extLst>
          </p:nvPr>
        </p:nvGraphicFramePr>
        <p:xfrm>
          <a:off x="5084503" y="4995080"/>
          <a:ext cx="3825773" cy="14603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" name="Equation" r:id="rId6" imgW="3022600" imgH="1155700" progId="Equation.3">
                  <p:embed/>
                </p:oleObj>
              </mc:Choice>
              <mc:Fallback>
                <p:oleObj name="Equation" r:id="rId6" imgW="3022600" imgH="1155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4503" y="4995080"/>
                        <a:ext cx="3825773" cy="146031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700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928" y="1075765"/>
            <a:ext cx="5454570" cy="5532696"/>
          </a:xfrm>
          <a:prstGeom prst="rect">
            <a:avLst/>
          </a:prstGeom>
        </p:spPr>
      </p:pic>
      <p:sp>
        <p:nvSpPr>
          <p:cNvPr id="10" name="Round Diagonal Corner Rectangle 9"/>
          <p:cNvSpPr/>
          <p:nvPr/>
        </p:nvSpPr>
        <p:spPr>
          <a:xfrm>
            <a:off x="853315" y="1791632"/>
            <a:ext cx="2326613" cy="1576120"/>
          </a:xfrm>
          <a:prstGeom prst="round2Diag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Pengaruh</a:t>
            </a:r>
            <a:r>
              <a:rPr lang="en-US" sz="16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kekuatan</a:t>
            </a:r>
            <a:r>
              <a:rPr lang="en-US" sz="16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16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sz="16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thd</a:t>
            </a:r>
            <a:r>
              <a:rPr lang="en-US" sz="16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tebal</a:t>
            </a:r>
            <a:r>
              <a:rPr lang="en-US" sz="16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16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(Bruce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Clarkeson</a:t>
            </a:r>
            <a:r>
              <a: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1956)</a:t>
            </a:r>
            <a:endParaRPr lang="en-US" sz="1600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49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432560" y="1304364"/>
            <a:ext cx="716728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err="1" smtClean="0"/>
              <a:t>Pengaruh</a:t>
            </a:r>
            <a:r>
              <a:rPr lang="en-US" sz="2000" dirty="0" smtClean="0"/>
              <a:t> </a:t>
            </a:r>
            <a:r>
              <a:rPr lang="en-US" sz="2000" dirty="0" err="1" smtClean="0"/>
              <a:t>kelembaban</a:t>
            </a:r>
            <a:r>
              <a:rPr lang="en-US" sz="2000" dirty="0" smtClean="0"/>
              <a:t>/</a:t>
            </a:r>
            <a:r>
              <a:rPr lang="en-US" sz="2000" dirty="0" err="1" smtClean="0"/>
              <a:t>perubahan</a:t>
            </a:r>
            <a:r>
              <a:rPr lang="en-US" sz="2000" dirty="0" smtClean="0"/>
              <a:t> </a:t>
            </a:r>
            <a:r>
              <a:rPr lang="en-US" sz="2000" dirty="0" err="1" smtClean="0"/>
              <a:t>kadar</a:t>
            </a:r>
            <a:r>
              <a:rPr lang="en-US" sz="2000" dirty="0" smtClean="0"/>
              <a:t> air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tanah</a:t>
            </a:r>
            <a:r>
              <a:rPr lang="en-US" sz="2000" dirty="0" smtClean="0"/>
              <a:t> </a:t>
            </a:r>
            <a:r>
              <a:rPr lang="en-US" sz="2000" dirty="0" err="1" smtClean="0"/>
              <a:t>dasar</a:t>
            </a:r>
            <a:r>
              <a:rPr lang="en-US" sz="2000" dirty="0" smtClean="0"/>
              <a:t>, </a:t>
            </a:r>
            <a:r>
              <a:rPr lang="en-US" sz="2000" dirty="0" err="1" smtClean="0"/>
              <a:t>menurut</a:t>
            </a:r>
            <a:r>
              <a:rPr lang="en-US" sz="2000" dirty="0" smtClean="0"/>
              <a:t> Yoder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Witczak</a:t>
            </a:r>
            <a:r>
              <a:rPr lang="en-US" sz="2000" dirty="0" smtClean="0"/>
              <a:t> (1975), </a:t>
            </a:r>
            <a:r>
              <a:rPr lang="en-US" sz="2000" dirty="0" err="1" smtClean="0"/>
              <a:t>mengakibatkan</a:t>
            </a:r>
            <a:r>
              <a:rPr lang="en-US" sz="2000" dirty="0" smtClean="0"/>
              <a:t> 2 </a:t>
            </a:r>
            <a:r>
              <a:rPr lang="en-US" sz="2000" dirty="0" err="1" smtClean="0"/>
              <a:t>tipe</a:t>
            </a:r>
            <a:r>
              <a:rPr lang="en-US" sz="2000" dirty="0" smtClean="0"/>
              <a:t> </a:t>
            </a:r>
            <a:r>
              <a:rPr lang="en-US" sz="2000" dirty="0" err="1" smtClean="0"/>
              <a:t>perubahan</a:t>
            </a:r>
            <a:r>
              <a:rPr lang="en-US" sz="2000" dirty="0" smtClean="0"/>
              <a:t>:</a:t>
            </a:r>
          </a:p>
          <a:p>
            <a:pPr marL="1600200" indent="-457200" algn="just">
              <a:lnSpc>
                <a:spcPct val="150000"/>
              </a:lnSpc>
              <a:buFont typeface="+mj-lt"/>
              <a:buAutoNum type="arabicParenR"/>
            </a:pP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Perubahan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volume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1600200" indent="-457200" algn="just">
              <a:lnSpc>
                <a:spcPct val="150000"/>
              </a:lnSpc>
              <a:buFont typeface="+mj-lt"/>
              <a:buAutoNum type="arabicParenR"/>
            </a:pP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Perubahan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kekuatan</a:t>
            </a:r>
            <a:endParaRPr lang="en-U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356847" y="3705021"/>
            <a:ext cx="0" cy="840085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2543403" y="4713237"/>
            <a:ext cx="3626887" cy="171449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Perubahan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nilai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CBR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Modulus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Elastis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182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432560" y="1304364"/>
            <a:ext cx="740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 smtClean="0"/>
              <a:t>Fenomena</a:t>
            </a:r>
            <a:r>
              <a:rPr lang="en-US" sz="2400" dirty="0" smtClean="0"/>
              <a:t> </a:t>
            </a:r>
            <a:r>
              <a:rPr lang="en-US" sz="2400" dirty="0" err="1" smtClean="0"/>
              <a:t>pengaruh</a:t>
            </a:r>
            <a:r>
              <a:rPr lang="en-US" sz="2400" dirty="0" smtClean="0"/>
              <a:t> </a:t>
            </a:r>
            <a:r>
              <a:rPr lang="en-US" sz="2400" dirty="0" err="1" smtClean="0"/>
              <a:t>fluktuasi</a:t>
            </a:r>
            <a:r>
              <a:rPr lang="en-US" sz="2400" dirty="0" smtClean="0"/>
              <a:t> </a:t>
            </a:r>
            <a:r>
              <a:rPr lang="en-US" sz="2400" dirty="0" err="1" smtClean="0"/>
              <a:t>kadar</a:t>
            </a:r>
            <a:r>
              <a:rPr lang="en-US" sz="2400" dirty="0" smtClean="0"/>
              <a:t> air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tanah</a:t>
            </a:r>
            <a:r>
              <a:rPr lang="en-US" sz="2400" dirty="0" smtClean="0"/>
              <a:t> </a:t>
            </a:r>
            <a:r>
              <a:rPr lang="en-US" sz="2400" dirty="0" err="1" smtClean="0"/>
              <a:t>dasar</a:t>
            </a:r>
            <a:r>
              <a:rPr lang="en-US" sz="2400" dirty="0" smtClean="0"/>
              <a:t> :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432560" y="1950695"/>
            <a:ext cx="740664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Tanah-</a:t>
            </a:r>
            <a:r>
              <a:rPr lang="en-US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berpasir</a:t>
            </a:r>
            <a:r>
              <a:rPr lang="en-US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sz="2000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sedikit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fluktuasi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kadar</a:t>
            </a:r>
            <a:r>
              <a:rPr lang="en-US" sz="2000" b="1" dirty="0" smtClean="0">
                <a:solidFill>
                  <a:srgbClr val="FF0000"/>
                </a:solidFill>
              </a:rPr>
              <a:t> air</a:t>
            </a:r>
            <a:r>
              <a:rPr lang="en-US" sz="2000" dirty="0" smtClean="0"/>
              <a:t> </a:t>
            </a:r>
            <a:r>
              <a:rPr lang="en-US" sz="2000" dirty="0" err="1" smtClean="0"/>
              <a:t>hnya</a:t>
            </a:r>
            <a:r>
              <a:rPr lang="en-US" sz="2000" dirty="0" smtClean="0"/>
              <a:t> </a:t>
            </a:r>
            <a:r>
              <a:rPr lang="en-US" sz="2000" dirty="0" err="1" smtClean="0"/>
              <a:t>mengakibatkan</a:t>
            </a:r>
            <a:r>
              <a:rPr lang="en-US" sz="2000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sedikit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perubahan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volume &amp;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kekuatan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kekakuan</a:t>
            </a:r>
            <a:r>
              <a:rPr lang="en-US" sz="20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Tanah-</a:t>
            </a:r>
            <a:r>
              <a:rPr lang="en-US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berlanau</a:t>
            </a:r>
            <a:r>
              <a:rPr lang="en-US" sz="2000" dirty="0" smtClean="0"/>
              <a:t>,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sedikit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fluktuasi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kadar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 </a:t>
            </a:r>
            <a:r>
              <a:rPr lang="en-US" sz="2000" dirty="0" err="1" smtClean="0"/>
              <a:t>mengakibatkan</a:t>
            </a:r>
            <a:r>
              <a:rPr lang="en-US" sz="2000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sedikit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perubahan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volume</a:t>
            </a:r>
            <a:r>
              <a:rPr lang="en-US" sz="2000" dirty="0" smtClean="0"/>
              <a:t>, </a:t>
            </a:r>
            <a:r>
              <a:rPr lang="en-US" sz="2000" dirty="0" err="1" smtClean="0"/>
              <a:t>akan</a:t>
            </a:r>
            <a:r>
              <a:rPr lang="en-US" sz="2000" dirty="0" smtClean="0"/>
              <a:t> </a:t>
            </a:r>
            <a:r>
              <a:rPr lang="en-US" sz="2000" dirty="0" err="1" smtClean="0"/>
              <a:t>tetapi</a:t>
            </a:r>
            <a:r>
              <a:rPr lang="en-US" sz="2000" dirty="0" smtClean="0"/>
              <a:t> </a:t>
            </a:r>
            <a:r>
              <a:rPr lang="en-US" sz="2000" dirty="0" err="1" smtClean="0"/>
              <a:t>menghasilkan</a:t>
            </a:r>
            <a:r>
              <a:rPr lang="en-US" sz="2000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pengurangan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kekuatan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kekakuan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besar</a:t>
            </a:r>
            <a:r>
              <a:rPr lang="en-US" sz="20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 </a:t>
            </a:r>
            <a:r>
              <a:rPr lang="en-US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lempung</a:t>
            </a:r>
            <a:r>
              <a:rPr lang="en-US" sz="2000" dirty="0" smtClean="0"/>
              <a:t>,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sedikit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fluktuasi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kadar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</a:t>
            </a:r>
            <a:r>
              <a:rPr lang="en-US" sz="2000" dirty="0" smtClean="0"/>
              <a:t> </a:t>
            </a:r>
            <a:r>
              <a:rPr lang="en-US" sz="2000" dirty="0" err="1" smtClean="0"/>
              <a:t>dpt</a:t>
            </a:r>
            <a:r>
              <a:rPr lang="en-US" sz="2000" dirty="0" smtClean="0"/>
              <a:t> </a:t>
            </a:r>
            <a:r>
              <a:rPr lang="en-US" sz="2000" dirty="0" err="1" smtClean="0"/>
              <a:t>mengakibatkan</a:t>
            </a:r>
            <a:r>
              <a:rPr lang="en-US" sz="2000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perubahan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volume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besar</a:t>
            </a:r>
            <a:r>
              <a:rPr lang="en-US" sz="2000" dirty="0" smtClean="0"/>
              <a:t> &amp; </a:t>
            </a:r>
            <a:r>
              <a:rPr lang="en-US" sz="2000" dirty="0" err="1" smtClean="0"/>
              <a:t>jika</a:t>
            </a:r>
            <a:r>
              <a:rPr lang="en-US" sz="2000" dirty="0" smtClean="0"/>
              <a:t> </a:t>
            </a:r>
            <a:r>
              <a:rPr lang="en-US" sz="2000" dirty="0" err="1" smtClean="0"/>
              <a:t>kadar</a:t>
            </a:r>
            <a:r>
              <a:rPr lang="en-US" sz="2000" dirty="0" smtClean="0"/>
              <a:t> air </a:t>
            </a:r>
            <a:r>
              <a:rPr lang="en-US" sz="2000" dirty="0" err="1" smtClean="0"/>
              <a:t>tanah</a:t>
            </a:r>
            <a:r>
              <a:rPr lang="en-US" sz="2000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mendekati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kadar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 optimum</a:t>
            </a:r>
            <a:r>
              <a:rPr lang="en-US" sz="2000" dirty="0" smtClean="0"/>
              <a:t>, </a:t>
            </a:r>
            <a:r>
              <a:rPr lang="en-US" sz="2000" dirty="0" err="1" smtClean="0"/>
              <a:t>maka</a:t>
            </a:r>
            <a:r>
              <a:rPr lang="en-US" sz="2000" dirty="0" smtClean="0"/>
              <a:t> </a:t>
            </a:r>
            <a:r>
              <a:rPr lang="en-US" sz="2000" dirty="0" err="1" smtClean="0"/>
              <a:t>terjadi</a:t>
            </a:r>
            <a:r>
              <a:rPr lang="en-US" sz="2000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perubahan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kekuatan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kekakuan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signifikan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0364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3454997" y="1532965"/>
            <a:ext cx="3361765" cy="1008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Dlm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perancangan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perkerasan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jalan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perlu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dilakukan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uji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kekuatan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4658508" y="2763370"/>
            <a:ext cx="954741" cy="4706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3676421" y="3304613"/>
            <a:ext cx="2918909" cy="6320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CBR </a:t>
            </a:r>
            <a:r>
              <a:rPr lang="en-US" sz="2000" dirty="0" err="1" smtClean="0">
                <a:solidFill>
                  <a:schemeClr val="tx1"/>
                </a:solidFill>
              </a:rPr>
              <a:t>Rendaman</a:t>
            </a:r>
            <a:r>
              <a:rPr lang="en-US" sz="2000" dirty="0" smtClean="0">
                <a:solidFill>
                  <a:schemeClr val="tx1"/>
                </a:solidFill>
              </a:rPr>
              <a:t> (</a:t>
            </a:r>
            <a:r>
              <a:rPr lang="en-US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Soaked</a:t>
            </a:r>
            <a:r>
              <a:rPr lang="en-US" sz="2000" dirty="0" smtClean="0">
                <a:solidFill>
                  <a:schemeClr val="tx1"/>
                </a:solidFill>
              </a:rPr>
              <a:t>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4658506" y="3980329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3676421" y="4494679"/>
            <a:ext cx="2918909" cy="9513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Tanah </a:t>
            </a:r>
            <a:r>
              <a:rPr lang="en-US" sz="2000" dirty="0" err="1" smtClean="0">
                <a:solidFill>
                  <a:schemeClr val="tx1"/>
                </a:solidFill>
              </a:rPr>
              <a:t>mencapai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kekuatan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terendahnya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pada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kondisi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jenuh</a:t>
            </a:r>
            <a:r>
              <a:rPr lang="en-US" sz="2000" dirty="0" smtClean="0">
                <a:solidFill>
                  <a:schemeClr val="tx1"/>
                </a:solidFill>
              </a:rPr>
              <a:t> air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83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432560" y="1304364"/>
            <a:ext cx="74066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/>
              <a:t>Usaha </a:t>
            </a:r>
            <a:r>
              <a:rPr lang="en-US" sz="2400" dirty="0" err="1" smtClean="0"/>
              <a:t>utk</a:t>
            </a:r>
            <a:r>
              <a:rPr lang="en-US" sz="2400" dirty="0" smtClean="0"/>
              <a:t> </a:t>
            </a:r>
            <a:r>
              <a:rPr lang="en-US" sz="24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mengatasi</a:t>
            </a:r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problem </a:t>
            </a:r>
            <a:r>
              <a:rPr lang="en-US" sz="24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kelembaban</a:t>
            </a:r>
            <a:r>
              <a:rPr lang="en-US" sz="2400" dirty="0" smtClean="0"/>
              <a:t> </a:t>
            </a:r>
            <a:r>
              <a:rPr lang="en-US" sz="2400" dirty="0" err="1" smtClean="0"/>
              <a:t>yg</a:t>
            </a:r>
            <a:r>
              <a:rPr lang="en-US" sz="2400" dirty="0" smtClean="0"/>
              <a:t> </a:t>
            </a:r>
            <a:r>
              <a:rPr lang="en-US" sz="2400" dirty="0" err="1" smtClean="0"/>
              <a:t>mengganggu</a:t>
            </a:r>
            <a:r>
              <a:rPr lang="en-US" sz="2400" dirty="0" smtClean="0"/>
              <a:t> </a:t>
            </a:r>
            <a:r>
              <a:rPr lang="en-US" sz="2400" dirty="0" err="1" smtClean="0"/>
              <a:t>kinerja</a:t>
            </a:r>
            <a:r>
              <a:rPr lang="en-US" sz="2400" dirty="0" smtClean="0"/>
              <a:t> </a:t>
            </a:r>
            <a:r>
              <a:rPr lang="en-US" sz="2400" dirty="0" err="1" smtClean="0"/>
              <a:t>jangka</a:t>
            </a:r>
            <a:r>
              <a:rPr lang="en-US" sz="2400" dirty="0" smtClean="0"/>
              <a:t> </a:t>
            </a:r>
            <a:r>
              <a:rPr lang="en-US" sz="2400" dirty="0" err="1" smtClean="0"/>
              <a:t>panjang</a:t>
            </a:r>
            <a:r>
              <a:rPr lang="en-US" sz="2400" dirty="0" smtClean="0"/>
              <a:t> system </a:t>
            </a:r>
            <a:r>
              <a:rPr lang="en-US" sz="2400" dirty="0" err="1" smtClean="0"/>
              <a:t>perkerasan</a:t>
            </a:r>
            <a:r>
              <a:rPr lang="en-US" sz="2400" dirty="0" smtClean="0"/>
              <a:t> (FHWA, 2006) :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arenR"/>
            </a:pP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Mencegah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atau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meminimumkan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masuk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system </a:t>
            </a:r>
            <a:r>
              <a:rPr lang="en-US" sz="2400" dirty="0" err="1" smtClean="0"/>
              <a:t>perkerasan</a:t>
            </a:r>
            <a:r>
              <a:rPr lang="en-US" sz="2400" dirty="0" smtClean="0"/>
              <a:t>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arenR"/>
            </a:pP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Menggunakan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material </a:t>
            </a:r>
            <a:r>
              <a:rPr lang="en-US" sz="2400" dirty="0" err="1" smtClean="0"/>
              <a:t>pembentuk</a:t>
            </a:r>
            <a:r>
              <a:rPr lang="en-US" sz="2400" dirty="0" smtClean="0"/>
              <a:t> system </a:t>
            </a:r>
            <a:r>
              <a:rPr lang="en-US" sz="2400" dirty="0" err="1" smtClean="0"/>
              <a:t>perkerasan</a:t>
            </a:r>
            <a:r>
              <a:rPr lang="en-US" sz="2400" dirty="0" smtClean="0"/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tdk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sensitive</a:t>
            </a:r>
            <a:r>
              <a:rPr lang="en-US" sz="2400" dirty="0" smtClean="0"/>
              <a:t> </a:t>
            </a:r>
            <a:r>
              <a:rPr lang="en-US" sz="2400" dirty="0" err="1" smtClean="0"/>
              <a:t>thd</a:t>
            </a:r>
            <a:r>
              <a:rPr lang="en-US" sz="2400" dirty="0" smtClean="0"/>
              <a:t> </a:t>
            </a:r>
            <a:r>
              <a:rPr lang="en-US" sz="2400" dirty="0" err="1" smtClean="0"/>
              <a:t>pengaruh</a:t>
            </a:r>
            <a:r>
              <a:rPr lang="en-US" sz="2400" dirty="0" smtClean="0"/>
              <a:t> air.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arenR"/>
            </a:pP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Menyingkirkan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dgn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cepat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 smtClean="0"/>
              <a:t>meninggalkan</a:t>
            </a:r>
            <a:r>
              <a:rPr lang="en-US" sz="2400" dirty="0" smtClean="0"/>
              <a:t> system </a:t>
            </a:r>
            <a:r>
              <a:rPr lang="en-US" sz="2400" dirty="0" err="1" smtClean="0"/>
              <a:t>perkerasan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5737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454997" y="1532965"/>
            <a:ext cx="3361765" cy="1008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Tanah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yg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terdiri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dari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lempung</a:t>
            </a:r>
            <a:r>
              <a:rPr lang="en-US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ekspansif</a:t>
            </a:r>
            <a:r>
              <a:rPr lang="en-US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0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4658508" y="2541494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676423" y="3012141"/>
            <a:ext cx="2918909" cy="6320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Mudah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mengembang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4658506" y="3523131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3676421" y="4114801"/>
            <a:ext cx="2918909" cy="9513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Perubahan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kadar</a:t>
            </a:r>
            <a:r>
              <a:rPr lang="en-US" sz="2000" dirty="0" smtClean="0">
                <a:solidFill>
                  <a:schemeClr val="tx1"/>
                </a:solidFill>
              </a:rPr>
              <a:t> air </a:t>
            </a:r>
            <a:r>
              <a:rPr lang="en-US" sz="2000" dirty="0" err="1" smtClean="0">
                <a:solidFill>
                  <a:schemeClr val="tx1"/>
                </a:solidFill>
              </a:rPr>
              <a:t>diikuti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dgn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perubahan</a:t>
            </a:r>
            <a:r>
              <a:rPr lang="en-US" sz="2000" dirty="0" smtClean="0">
                <a:solidFill>
                  <a:schemeClr val="tx1"/>
                </a:solidFill>
              </a:rPr>
              <a:t> volume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4658506" y="5217461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2872732" y="5654491"/>
            <a:ext cx="4526286" cy="9513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Menyebabkan</a:t>
            </a:r>
            <a:r>
              <a:rPr lang="en-US" sz="2000" dirty="0" smtClean="0">
                <a:solidFill>
                  <a:schemeClr val="tx1"/>
                </a:solidFill>
              </a:rPr>
              <a:t> retak</a:t>
            </a:r>
            <a:r>
              <a:rPr lang="en-US" sz="2000" baseline="30000" dirty="0" smtClean="0">
                <a:solidFill>
                  <a:schemeClr val="tx1"/>
                </a:solidFill>
              </a:rPr>
              <a:t>2</a:t>
            </a:r>
            <a:r>
              <a:rPr lang="en-US" sz="2000" dirty="0" smtClean="0">
                <a:solidFill>
                  <a:schemeClr val="tx1"/>
                </a:solidFill>
              </a:rPr>
              <a:t> di </a:t>
            </a:r>
            <a:r>
              <a:rPr lang="en-US" sz="2000" dirty="0" err="1" smtClean="0">
                <a:solidFill>
                  <a:schemeClr val="tx1"/>
                </a:solidFill>
              </a:rPr>
              <a:t>permukaan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aspal</a:t>
            </a:r>
            <a:r>
              <a:rPr lang="en-US" sz="2000" dirty="0" smtClean="0">
                <a:solidFill>
                  <a:schemeClr val="tx1"/>
                </a:solidFill>
              </a:rPr>
              <a:t> &amp; </a:t>
            </a:r>
            <a:r>
              <a:rPr lang="en-US" sz="2000" dirty="0" err="1" smtClean="0">
                <a:solidFill>
                  <a:schemeClr val="tx1"/>
                </a:solidFill>
              </a:rPr>
              <a:t>kehilangan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bentuk</a:t>
            </a:r>
            <a:r>
              <a:rPr lang="en-US" sz="2000" dirty="0" smtClean="0">
                <a:solidFill>
                  <a:schemeClr val="tx1"/>
                </a:solidFill>
              </a:rPr>
              <a:t> di </a:t>
            </a:r>
            <a:r>
              <a:rPr lang="en-US" sz="2000" dirty="0" err="1" smtClean="0">
                <a:solidFill>
                  <a:schemeClr val="tx1"/>
                </a:solidFill>
              </a:rPr>
              <a:t>permukaan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jalan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3549122" y="3993778"/>
            <a:ext cx="3173506" cy="1136277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6816762" y="4561916"/>
            <a:ext cx="390862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7012193" y="4262720"/>
            <a:ext cx="1631576" cy="6320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Curah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hujan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450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2635624" y="1532965"/>
            <a:ext cx="5432611" cy="1008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Kondisi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yg</a:t>
            </a:r>
            <a:r>
              <a:rPr lang="en-US" sz="2000" dirty="0" smtClean="0">
                <a:solidFill>
                  <a:schemeClr val="tx1"/>
                </a:solidFill>
              </a:rPr>
              <a:t> ideal </a:t>
            </a:r>
            <a:r>
              <a:rPr lang="en-US" sz="2000" dirty="0" err="1" smtClean="0">
                <a:solidFill>
                  <a:schemeClr val="tx1"/>
                </a:solidFill>
              </a:rPr>
              <a:t>dari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adalah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bila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kadar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airnya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konstan</a:t>
            </a:r>
            <a:r>
              <a:rPr lang="en-US" sz="2000" dirty="0" smtClean="0">
                <a:solidFill>
                  <a:schemeClr val="tx1"/>
                </a:solidFill>
              </a:rPr>
              <a:t> di </a:t>
            </a:r>
            <a:r>
              <a:rPr lang="en-US" sz="2000" dirty="0" err="1" smtClean="0">
                <a:solidFill>
                  <a:schemeClr val="tx1"/>
                </a:solidFill>
              </a:rPr>
              <a:t>sepanjang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waktu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baik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saat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pembangunan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maupun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sesudahnya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  <a:endParaRPr lang="en-US" sz="20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4874558" y="2649070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897853" y="3012140"/>
            <a:ext cx="2918909" cy="6320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Perlu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drainase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4873655" y="3711392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3087882" y="4424087"/>
            <a:ext cx="4526286" cy="9513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Untuk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mengontrol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kadar</a:t>
            </a:r>
            <a:r>
              <a:rPr lang="en-US" sz="2000" dirty="0" smtClean="0">
                <a:solidFill>
                  <a:schemeClr val="tx1"/>
                </a:solidFill>
              </a:rPr>
              <a:t> air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tidak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utk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menghilangkan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kelembaban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tanahnya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89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020672" y="1532965"/>
            <a:ext cx="2339788" cy="8740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Bagaimana</a:t>
            </a:r>
            <a:r>
              <a:rPr lang="en-US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usaha</a:t>
            </a:r>
            <a:r>
              <a:rPr lang="en-US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utk</a:t>
            </a:r>
            <a:r>
              <a:rPr lang="en-US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melindungi</a:t>
            </a:r>
            <a:r>
              <a:rPr lang="en-US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…????</a:t>
            </a:r>
            <a:endParaRPr lang="en-US" sz="2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4874558" y="2649070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891570" y="3099548"/>
            <a:ext cx="2918909" cy="6320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Pemberian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lapisan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tipis </a:t>
            </a:r>
            <a:r>
              <a:rPr lang="en-US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diatasnya</a:t>
            </a:r>
            <a:endPara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151506" y="4034122"/>
            <a:ext cx="3420494" cy="208933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Jika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dasarnya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lempung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ekspansif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utk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perkerasan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beton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maka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sebelum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pengecoran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beton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dpt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dihamparkan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membrane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kedap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air.</a:t>
            </a:r>
            <a:endParaRPr lang="en-U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96435" y="4182039"/>
            <a:ext cx="4047565" cy="251796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Jika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dasarnya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tidak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ekspansif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dilakukan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dgn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cara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permukaan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digelar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geotekstil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yg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berguna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utk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pemisah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yg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menjaga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intrusi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butiran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halus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masuk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dalam</a:t>
            </a:r>
            <a:r>
              <a:rPr lang="en-US" sz="2000" dirty="0" smtClean="0">
                <a:solidFill>
                  <a:schemeClr val="tx1"/>
                </a:solidFill>
              </a:rPr>
              <a:t> lapis </a:t>
            </a:r>
            <a:r>
              <a:rPr lang="en-US" sz="2000" dirty="0" err="1" smtClean="0">
                <a:solidFill>
                  <a:schemeClr val="tx1"/>
                </a:solidFill>
              </a:rPr>
              <a:t>pondasi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juga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berfungsi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menambah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kekuatan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3" name="Curved Connector 12"/>
          <p:cNvCxnSpPr/>
          <p:nvPr/>
        </p:nvCxnSpPr>
        <p:spPr>
          <a:xfrm rot="10800000" flipV="1">
            <a:off x="3160059" y="3563471"/>
            <a:ext cx="968188" cy="618568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/>
          <p:nvPr/>
        </p:nvCxnSpPr>
        <p:spPr>
          <a:xfrm>
            <a:off x="6360460" y="3563471"/>
            <a:ext cx="961466" cy="568138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213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1156447" y="1075765"/>
            <a:ext cx="7839635" cy="56074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 err="1" smtClean="0">
                <a:solidFill>
                  <a:schemeClr val="tx1"/>
                </a:solidFill>
              </a:rPr>
              <a:t>Nilai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kekuatan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 (CBR) </a:t>
            </a:r>
            <a:r>
              <a:rPr lang="en-US" sz="2000" dirty="0" err="1" smtClean="0">
                <a:solidFill>
                  <a:schemeClr val="tx1"/>
                </a:solidFill>
              </a:rPr>
              <a:t>akan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menentukan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penggunaan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tebal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daripada</a:t>
            </a:r>
            <a:r>
              <a:rPr lang="en-US" sz="2000" dirty="0" smtClean="0">
                <a:solidFill>
                  <a:schemeClr val="tx1"/>
                </a:solidFill>
              </a:rPr>
              <a:t> lapis </a:t>
            </a:r>
            <a:r>
              <a:rPr lang="en-US" sz="2000" dirty="0" err="1" smtClean="0">
                <a:solidFill>
                  <a:schemeClr val="tx1"/>
                </a:solidFill>
              </a:rPr>
              <a:t>pondasi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bawah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maupun</a:t>
            </a:r>
            <a:r>
              <a:rPr lang="en-US" sz="2000" dirty="0" smtClean="0">
                <a:solidFill>
                  <a:schemeClr val="tx1"/>
                </a:solidFill>
              </a:rPr>
              <a:t> lapis </a:t>
            </a:r>
            <a:r>
              <a:rPr lang="en-US" sz="2000" dirty="0" err="1" smtClean="0">
                <a:solidFill>
                  <a:schemeClr val="tx1"/>
                </a:solidFill>
              </a:rPr>
              <a:t>penutup</a:t>
            </a:r>
            <a:r>
              <a:rPr lang="en-US" sz="2000" dirty="0" smtClean="0">
                <a:solidFill>
                  <a:schemeClr val="tx1"/>
                </a:solidFill>
              </a:rPr>
              <a:t> (</a:t>
            </a:r>
            <a:r>
              <a:rPr lang="en-US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capping layer</a:t>
            </a:r>
            <a:r>
              <a:rPr lang="en-US" sz="2000" dirty="0" smtClean="0">
                <a:solidFill>
                  <a:schemeClr val="tx1"/>
                </a:solidFill>
              </a:rPr>
              <a:t>). </a:t>
            </a:r>
            <a:r>
              <a:rPr lang="en-US" sz="2000" dirty="0" err="1" smtClean="0">
                <a:solidFill>
                  <a:schemeClr val="tx1"/>
                </a:solidFill>
              </a:rPr>
              <a:t>Penentuan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tebal</a:t>
            </a:r>
            <a:r>
              <a:rPr lang="en-US" sz="2000" dirty="0" smtClean="0">
                <a:solidFill>
                  <a:schemeClr val="tx1"/>
                </a:solidFill>
              </a:rPr>
              <a:t> lapis </a:t>
            </a:r>
            <a:r>
              <a:rPr lang="en-US" sz="2000" dirty="0" err="1" smtClean="0">
                <a:solidFill>
                  <a:schemeClr val="tx1"/>
                </a:solidFill>
              </a:rPr>
              <a:t>pondasi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bawah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ditentukan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dgn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bbrp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pertimbangan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sbb</a:t>
            </a:r>
            <a:r>
              <a:rPr lang="en-US" sz="2000" dirty="0" smtClean="0">
                <a:solidFill>
                  <a:schemeClr val="tx1"/>
                </a:solidFill>
              </a:rPr>
              <a:t> : (DoT, 1994)</a:t>
            </a: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Lapis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pondasi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bawah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tdk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diperlukan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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tanah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dasrnya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batuan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keras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material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granuler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nilai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CBR &gt; 30%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kedudukan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muka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air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tanah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tdk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tinggi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Jika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tanah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dasrnya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mempunyai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CBR &gt; 15%,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diperlukan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tebal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lapis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bawah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150 mm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tebal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minimum).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Jika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tanah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dasarnya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mempunyai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CBR  2,5 – 15 %,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maka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utk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lentur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dipilih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salah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satu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:</a:t>
            </a:r>
          </a:p>
          <a:p>
            <a:pPr marL="914400" indent="-457200" algn="just">
              <a:buFont typeface="+mj-lt"/>
              <a:buAutoNum type="alphaLcParenR"/>
            </a:pP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Digunakan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lapis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penutup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plus lapis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bawah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tebalnya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15 cm.</a:t>
            </a:r>
          </a:p>
          <a:p>
            <a:pPr marL="914400" indent="-457200" algn="just">
              <a:buFont typeface="+mj-lt"/>
              <a:buAutoNum type="alphaLcParenR"/>
            </a:pP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Hanya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digunakan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lapis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bawah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saja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tanpa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lapis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penutup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tebalnya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ditentukan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dari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interpolasi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dua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nilai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batas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yaitu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;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bila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tnh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dsr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nilai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CBR 15%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tebal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15 cm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bila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CBR 2,5%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tebal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35 cm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970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1216062" y="1435662"/>
            <a:ext cx="7839635" cy="41282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 err="1" smtClean="0">
                <a:solidFill>
                  <a:schemeClr val="tx1"/>
                </a:solidFill>
              </a:rPr>
              <a:t>Nilai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kekuatan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 (CBR) </a:t>
            </a:r>
            <a:r>
              <a:rPr lang="en-US" sz="2000" dirty="0" err="1" smtClean="0">
                <a:solidFill>
                  <a:schemeClr val="tx1"/>
                </a:solidFill>
              </a:rPr>
              <a:t>akan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menentukan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penggunaan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tebal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daripada</a:t>
            </a:r>
            <a:r>
              <a:rPr lang="en-US" sz="2000" dirty="0" smtClean="0">
                <a:solidFill>
                  <a:schemeClr val="tx1"/>
                </a:solidFill>
              </a:rPr>
              <a:t> lapis </a:t>
            </a:r>
            <a:r>
              <a:rPr lang="en-US" sz="2000" dirty="0" err="1" smtClean="0">
                <a:solidFill>
                  <a:schemeClr val="tx1"/>
                </a:solidFill>
              </a:rPr>
              <a:t>pondasi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bawah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maupun</a:t>
            </a:r>
            <a:r>
              <a:rPr lang="en-US" sz="2000" dirty="0" smtClean="0">
                <a:solidFill>
                  <a:schemeClr val="tx1"/>
                </a:solidFill>
              </a:rPr>
              <a:t> lapis </a:t>
            </a:r>
            <a:r>
              <a:rPr lang="en-US" sz="2000" dirty="0" err="1" smtClean="0">
                <a:solidFill>
                  <a:schemeClr val="tx1"/>
                </a:solidFill>
              </a:rPr>
              <a:t>penutup</a:t>
            </a:r>
            <a:r>
              <a:rPr lang="en-US" sz="2000" dirty="0" smtClean="0">
                <a:solidFill>
                  <a:schemeClr val="tx1"/>
                </a:solidFill>
              </a:rPr>
              <a:t> (</a:t>
            </a:r>
            <a:r>
              <a:rPr lang="en-US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capping layer</a:t>
            </a:r>
            <a:r>
              <a:rPr lang="en-US" sz="2000" dirty="0" smtClean="0">
                <a:solidFill>
                  <a:schemeClr val="tx1"/>
                </a:solidFill>
              </a:rPr>
              <a:t>). </a:t>
            </a:r>
            <a:r>
              <a:rPr lang="en-US" sz="2000" dirty="0" err="1" smtClean="0">
                <a:solidFill>
                  <a:schemeClr val="tx1"/>
                </a:solidFill>
              </a:rPr>
              <a:t>Penentuan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tebal</a:t>
            </a:r>
            <a:r>
              <a:rPr lang="en-US" sz="2000" dirty="0" smtClean="0">
                <a:solidFill>
                  <a:schemeClr val="tx1"/>
                </a:solidFill>
              </a:rPr>
              <a:t> lapis </a:t>
            </a:r>
            <a:r>
              <a:rPr lang="en-US" sz="2000" dirty="0" err="1" smtClean="0">
                <a:solidFill>
                  <a:schemeClr val="tx1"/>
                </a:solidFill>
              </a:rPr>
              <a:t>pondasi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bawah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ditentukan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dgn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bbrp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pertimbangan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sbb</a:t>
            </a:r>
            <a:r>
              <a:rPr lang="en-US" sz="2000" dirty="0" smtClean="0">
                <a:solidFill>
                  <a:schemeClr val="tx1"/>
                </a:solidFill>
              </a:rPr>
              <a:t> : (DoT, 1994)</a:t>
            </a: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arenR" startAt="4"/>
            </a:pP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Utk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sembarang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tipe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dimana</a:t>
            </a: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dasrnya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CBR &lt; 2,5%,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utk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kaku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tnh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dsarnya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CBR &lt; 15% 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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diatas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lapis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penutup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hrs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diletakkan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lapis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bawah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15 cm.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Bila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tnh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dasrnya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CBR &lt; 2%,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dibutuhkan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lapis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penutup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600 mm.</a:t>
            </a:r>
          </a:p>
          <a:p>
            <a:pPr marL="457200" indent="-457200" algn="just">
              <a:buFont typeface="+mj-lt"/>
              <a:buAutoNum type="arabicParenR" startAt="4"/>
            </a:pP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Bila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tnah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dasrnya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CBR &lt; 2%,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maka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lebih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baik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dibongkar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&amp;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diganti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material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lebih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baik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Kedalaman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tnah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diganti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sekitar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50 – 100 cm.</a:t>
            </a:r>
          </a:p>
        </p:txBody>
      </p:sp>
    </p:spTree>
    <p:extLst>
      <p:ext uri="{BB962C8B-B14F-4D97-AF65-F5344CB8AC3E}">
        <p14:creationId xmlns:p14="http://schemas.microsoft.com/office/powerpoint/2010/main" val="104724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2635624" y="1532965"/>
            <a:ext cx="5432611" cy="1008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Untuk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berupa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asli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kondisi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lapisan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ditentukan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dari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penyelidikan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endParaRPr lang="en-US" sz="20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4658509" y="2541494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504749" y="2998694"/>
            <a:ext cx="3262258" cy="1008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Sifat-sifat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tnah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diperlukan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dlm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perancangan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4658508" y="4020670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2872735" y="4693028"/>
            <a:ext cx="4526286" cy="9513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Diambilkan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dari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hasil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pengujian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pada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kondisi</a:t>
            </a:r>
            <a:r>
              <a:rPr lang="en-US" sz="2000" dirty="0" smtClean="0">
                <a:solidFill>
                  <a:schemeClr val="tx1"/>
                </a:solidFill>
              </a:rPr>
              <a:t> di </a:t>
            </a:r>
            <a:r>
              <a:rPr lang="en-US" sz="2000" dirty="0" err="1" smtClean="0">
                <a:solidFill>
                  <a:schemeClr val="tx1"/>
                </a:solidFill>
              </a:rPr>
              <a:t>tempat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atau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setelah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dipadatkan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05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2419572" y="1432109"/>
            <a:ext cx="5432611" cy="1008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Pada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berasal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dari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timbunan</a:t>
            </a:r>
            <a:endParaRPr lang="en-US" sz="20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4658508" y="2373399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829258" y="2924747"/>
            <a:ext cx="4613237" cy="1008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urugan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dipadatkan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sampai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tingkat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kepadatan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tertentu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utk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memperoleh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daya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dukung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cukup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tinggi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4658508" y="4020670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1908584" y="4578711"/>
            <a:ext cx="6419627" cy="139849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Hal </a:t>
            </a:r>
            <a:r>
              <a:rPr lang="en-US" sz="2000" dirty="0" err="1" smtClean="0">
                <a:solidFill>
                  <a:schemeClr val="tx1"/>
                </a:solidFill>
              </a:rPr>
              <a:t>yg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penting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utk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perkerasan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yg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terletak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pd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timbunan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adalah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masalah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stabilitas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lereng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&amp; </a:t>
            </a:r>
            <a:r>
              <a:rPr lang="en-US" sz="2000" dirty="0" err="1" smtClean="0">
                <a:solidFill>
                  <a:schemeClr val="tx1"/>
                </a:solidFill>
              </a:rPr>
              <a:t>penurunan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akibat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kompresi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timbunannya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maupun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konsolidasi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pondasi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timbunan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yg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lunak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67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2419572" y="1432109"/>
            <a:ext cx="5432611" cy="1008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Pemadatan</a:t>
            </a:r>
            <a:r>
              <a:rPr lang="en-US" sz="2000" dirty="0" smtClean="0">
                <a:solidFill>
                  <a:schemeClr val="tx1"/>
                </a:solidFill>
              </a:rPr>
              <a:t> material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yg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berupa</a:t>
            </a:r>
            <a:r>
              <a:rPr lang="en-US" sz="2000" dirty="0" smtClean="0">
                <a:solidFill>
                  <a:schemeClr val="tx1"/>
                </a:solidFill>
              </a:rPr>
              <a:t>  </a:t>
            </a:r>
            <a:r>
              <a:rPr lang="en-US" sz="2000" dirty="0" err="1" smtClean="0">
                <a:solidFill>
                  <a:schemeClr val="tx1"/>
                </a:solidFill>
              </a:rPr>
              <a:t>timbunan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sangat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penting</a:t>
            </a:r>
            <a:endParaRPr lang="en-US" sz="20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4658505" y="2561658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1926063" y="3381928"/>
            <a:ext cx="6419627" cy="23599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 typeface="+mj-lt"/>
              <a:buAutoNum type="arabicParenR"/>
            </a:pPr>
            <a:r>
              <a:rPr lang="en-US" sz="2000" dirty="0" err="1" smtClean="0">
                <a:solidFill>
                  <a:schemeClr val="tx1"/>
                </a:solidFill>
              </a:rPr>
              <a:t>Mereduksi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penurunan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akibat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kompresi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timbunannya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sendiri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arenR"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en-US" sz="2000" dirty="0" err="1" smtClean="0">
                <a:solidFill>
                  <a:schemeClr val="tx1"/>
                </a:solidFill>
              </a:rPr>
              <a:t>Menambah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stabilitas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lereng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timbunan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arenR"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en-US" sz="2000" dirty="0" err="1" smtClean="0">
                <a:solidFill>
                  <a:schemeClr val="tx1"/>
                </a:solidFill>
              </a:rPr>
              <a:t>Mereduksi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kecenderungan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timbunan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dalam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menyerap</a:t>
            </a:r>
            <a:r>
              <a:rPr lang="en-US" sz="2000" dirty="0" smtClean="0">
                <a:solidFill>
                  <a:schemeClr val="tx1"/>
                </a:solidFill>
              </a:rPr>
              <a:t> air.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39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2635624" y="1532965"/>
            <a:ext cx="5432611" cy="1008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Untuk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berupa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galian</a:t>
            </a:r>
            <a:endParaRPr lang="en-US" sz="20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4658509" y="2541494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504749" y="2998694"/>
            <a:ext cx="3262258" cy="1008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harus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diperhatikan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adalah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drainase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stabilitas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lerengnya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4617268" y="4128249"/>
            <a:ext cx="954741" cy="4706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2645704" y="4719922"/>
            <a:ext cx="4980347" cy="9513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Pada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lokasi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tsb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arah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aliran</a:t>
            </a:r>
            <a:r>
              <a:rPr lang="en-US" sz="2000" dirty="0" smtClean="0">
                <a:solidFill>
                  <a:schemeClr val="tx1"/>
                </a:solidFill>
              </a:rPr>
              <a:t> air </a:t>
            </a:r>
            <a:r>
              <a:rPr lang="en-US" sz="2000" dirty="0" err="1" smtClean="0">
                <a:solidFill>
                  <a:schemeClr val="tx1"/>
                </a:solidFill>
              </a:rPr>
              <a:t>turun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mengarah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pada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struktur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perkerasan</a:t>
            </a:r>
            <a:r>
              <a:rPr lang="en-US" sz="2000" dirty="0" smtClean="0">
                <a:solidFill>
                  <a:schemeClr val="tx1"/>
                </a:solidFill>
              </a:rPr>
              <a:t> &amp; </a:t>
            </a:r>
            <a:r>
              <a:rPr lang="en-US" sz="2000" dirty="0" err="1" smtClean="0">
                <a:solidFill>
                  <a:schemeClr val="tx1"/>
                </a:solidFill>
              </a:rPr>
              <a:t>muka</a:t>
            </a:r>
            <a:r>
              <a:rPr lang="en-US" sz="2000" dirty="0" smtClean="0">
                <a:solidFill>
                  <a:schemeClr val="tx1"/>
                </a:solidFill>
              </a:rPr>
              <a:t> air </a:t>
            </a:r>
            <a:r>
              <a:rPr lang="en-US" sz="2000" dirty="0" err="1" smtClean="0">
                <a:solidFill>
                  <a:schemeClr val="tx1"/>
                </a:solidFill>
              </a:rPr>
              <a:t>tanah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lebih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mendekati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dasar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dari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perkerasan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77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2" name="Picture 11"/>
          <p:cNvPicPr/>
          <p:nvPr/>
        </p:nvPicPr>
        <p:blipFill rotWithShape="1">
          <a:blip r:embed="rId2"/>
          <a:srcRect l="16186" t="26511" r="15064" b="30160"/>
          <a:stretch/>
        </p:blipFill>
        <p:spPr bwMode="auto">
          <a:xfrm>
            <a:off x="134471" y="1721223"/>
            <a:ext cx="9009529" cy="43568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7102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586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PERKERASAN JALAN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22" y="1667435"/>
            <a:ext cx="8371831" cy="450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77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355</TotalTime>
  <Words>995</Words>
  <Application>Microsoft Office PowerPoint</Application>
  <PresentationFormat>On-screen Show (4:3)</PresentationFormat>
  <Paragraphs>106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Gill Sans MT</vt:lpstr>
      <vt:lpstr>Verdana</vt:lpstr>
      <vt:lpstr>Wingdings</vt:lpstr>
      <vt:lpstr>Wingdings 2</vt:lpstr>
      <vt:lpstr>Solstice</vt:lpstr>
      <vt:lpstr>Equation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PERKERASAN JALAN</dc:title>
  <dc:creator>samsung</dc:creator>
  <cp:lastModifiedBy>ASUS</cp:lastModifiedBy>
  <cp:revision>53</cp:revision>
  <dcterms:created xsi:type="dcterms:W3CDTF">2017-02-27T01:28:47Z</dcterms:created>
  <dcterms:modified xsi:type="dcterms:W3CDTF">2019-02-26T06:07:48Z</dcterms:modified>
</cp:coreProperties>
</file>