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756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6939" y="629488"/>
            <a:ext cx="10358120" cy="697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67482" y="629488"/>
            <a:ext cx="6257035" cy="697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55394" y="2148674"/>
            <a:ext cx="8681211" cy="30949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562813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30346" y="5687974"/>
            <a:ext cx="511111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dirty="0"/>
              <a:t>Face</a:t>
            </a:r>
            <a:r>
              <a:rPr sz="6000" spc="-114" dirty="0"/>
              <a:t> </a:t>
            </a:r>
            <a:r>
              <a:rPr sz="6000" spc="-35" dirty="0">
                <a:solidFill>
                  <a:srgbClr val="FF6600"/>
                </a:solidFill>
              </a:rPr>
              <a:t>Detection</a:t>
            </a:r>
            <a:endParaRPr sz="6000"/>
          </a:p>
        </p:txBody>
      </p:sp>
      <p:sp>
        <p:nvSpPr>
          <p:cNvPr id="4" name="TextBox 3"/>
          <p:cNvSpPr txBox="1"/>
          <p:nvPr/>
        </p:nvSpPr>
        <p:spPr>
          <a:xfrm>
            <a:off x="1975801" y="4114800"/>
            <a:ext cx="82403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solidFill>
                  <a:srgbClr val="FF0000"/>
                </a:solidFill>
                <a:latin typeface="Algerian" panose="04020705040A02060702" pitchFamily="82" charset="0"/>
              </a:rPr>
              <a:t>Oleh</a:t>
            </a:r>
            <a:r>
              <a:rPr lang="en-US" sz="2800" b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 : </a:t>
            </a:r>
          </a:p>
          <a:p>
            <a:pPr algn="ctr"/>
            <a:r>
              <a:rPr lang="en-US" sz="2800" b="1" dirty="0" err="1" smtClean="0">
                <a:solidFill>
                  <a:srgbClr val="FF0000"/>
                </a:solidFill>
                <a:latin typeface="Algerian" panose="04020705040A02060702" pitchFamily="82" charset="0"/>
              </a:rPr>
              <a:t>Rahmat</a:t>
            </a:r>
            <a:r>
              <a:rPr lang="en-US" sz="2800" b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 Robi </a:t>
            </a:r>
            <a:r>
              <a:rPr lang="en-US" sz="2800" b="1" dirty="0" err="1" smtClean="0">
                <a:solidFill>
                  <a:srgbClr val="FF0000"/>
                </a:solidFill>
                <a:latin typeface="Algerian" panose="04020705040A02060702" pitchFamily="82" charset="0"/>
              </a:rPr>
              <a:t>Waliyansyah</a:t>
            </a:r>
            <a:r>
              <a:rPr lang="en-US" sz="2800" b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, </a:t>
            </a:r>
            <a:r>
              <a:rPr lang="en-US" sz="2800" b="1" dirty="0" err="1" smtClean="0">
                <a:solidFill>
                  <a:srgbClr val="FF0000"/>
                </a:solidFill>
                <a:latin typeface="Algerian" panose="04020705040A02060702" pitchFamily="82" charset="0"/>
              </a:rPr>
              <a:t>M.Kom</a:t>
            </a:r>
            <a:r>
              <a:rPr lang="en-US" sz="2800" b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.</a:t>
            </a:r>
            <a:endParaRPr lang="en-US" sz="2800" b="1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00936" y="5704738"/>
            <a:ext cx="9393555" cy="699770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4124325" marR="5080" indent="-4112260">
              <a:lnSpc>
                <a:spcPct val="70000"/>
              </a:lnSpc>
              <a:spcBef>
                <a:spcPts val="1040"/>
              </a:spcBef>
            </a:pPr>
            <a:r>
              <a:rPr sz="2600" dirty="0">
                <a:latin typeface="Arial MT"/>
                <a:cs typeface="Arial MT"/>
              </a:rPr>
              <a:t>Face </a:t>
            </a:r>
            <a:r>
              <a:rPr sz="2600" spc="-10" dirty="0">
                <a:latin typeface="Arial MT"/>
                <a:cs typeface="Arial MT"/>
              </a:rPr>
              <a:t>detection </a:t>
            </a:r>
            <a:r>
              <a:rPr sz="2600" dirty="0">
                <a:latin typeface="Arial MT"/>
                <a:cs typeface="Arial MT"/>
              </a:rPr>
              <a:t>results produced by </a:t>
            </a:r>
            <a:r>
              <a:rPr sz="2600" spc="-10" dirty="0">
                <a:latin typeface="Arial MT"/>
                <a:cs typeface="Arial MT"/>
              </a:rPr>
              <a:t>Rowley, </a:t>
            </a:r>
            <a:r>
              <a:rPr sz="2600" spc="-5" dirty="0">
                <a:latin typeface="Arial MT"/>
                <a:cs typeface="Arial MT"/>
              </a:rPr>
              <a:t>Baluja, </a:t>
            </a:r>
            <a:r>
              <a:rPr sz="2600" spc="5" dirty="0">
                <a:latin typeface="Arial MT"/>
                <a:cs typeface="Arial MT"/>
              </a:rPr>
              <a:t>and </a:t>
            </a:r>
            <a:r>
              <a:rPr sz="2600" dirty="0">
                <a:latin typeface="Arial MT"/>
                <a:cs typeface="Arial MT"/>
              </a:rPr>
              <a:t>Kanade </a:t>
            </a:r>
            <a:r>
              <a:rPr sz="2600" spc="-710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(1998a)</a:t>
            </a:r>
            <a:endParaRPr sz="26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64535" y="365759"/>
            <a:ext cx="6662927" cy="54269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3428"/>
            <a:ext cx="637794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Application</a:t>
            </a:r>
            <a:r>
              <a:rPr spc="-20" dirty="0"/>
              <a:t> </a:t>
            </a:r>
            <a:r>
              <a:rPr spc="-5" dirty="0"/>
              <a:t>face</a:t>
            </a:r>
            <a:r>
              <a:rPr spc="-45" dirty="0"/>
              <a:t> </a:t>
            </a:r>
            <a:r>
              <a:rPr spc="-15" dirty="0"/>
              <a:t>detection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38300" y="803146"/>
            <a:ext cx="8915400" cy="59451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29488"/>
            <a:ext cx="293560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Introduction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2121788"/>
            <a:ext cx="10045065" cy="211645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241300" marR="5080" indent="-229235">
              <a:lnSpc>
                <a:spcPts val="3020"/>
              </a:lnSpc>
              <a:spcBef>
                <a:spcPts val="480"/>
              </a:spcBef>
              <a:buChar char="•"/>
              <a:tabLst>
                <a:tab pos="241935" algn="l"/>
              </a:tabLst>
            </a:pPr>
            <a:r>
              <a:rPr sz="2800" spc="-20" dirty="0">
                <a:latin typeface="Arial MT"/>
                <a:cs typeface="Arial MT"/>
              </a:rPr>
              <a:t>Before</a:t>
            </a:r>
            <a:r>
              <a:rPr sz="2800" spc="2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face</a:t>
            </a:r>
            <a:r>
              <a:rPr sz="2800" spc="1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recognition</a:t>
            </a:r>
            <a:r>
              <a:rPr sz="2800" spc="4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can</a:t>
            </a:r>
            <a:r>
              <a:rPr sz="2800" spc="1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be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applied</a:t>
            </a:r>
            <a:r>
              <a:rPr sz="2800" spc="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a</a:t>
            </a:r>
            <a:r>
              <a:rPr sz="2800" spc="1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general</a:t>
            </a:r>
            <a:r>
              <a:rPr sz="2800" spc="35" dirty="0">
                <a:latin typeface="Arial MT"/>
                <a:cs typeface="Arial MT"/>
              </a:rPr>
              <a:t> </a:t>
            </a:r>
            <a:r>
              <a:rPr sz="2800" spc="-15" dirty="0">
                <a:latin typeface="Arial MT"/>
                <a:cs typeface="Arial MT"/>
              </a:rPr>
              <a:t>image,</a:t>
            </a:r>
            <a:r>
              <a:rPr sz="2800" spc="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spc="-15" dirty="0">
                <a:latin typeface="Arial MT"/>
                <a:cs typeface="Arial MT"/>
              </a:rPr>
              <a:t>locations</a:t>
            </a:r>
            <a:r>
              <a:rPr sz="2800" spc="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sizes</a:t>
            </a:r>
            <a:r>
              <a:rPr sz="2800" spc="2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of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any</a:t>
            </a:r>
            <a:r>
              <a:rPr sz="2800" spc="1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faces</a:t>
            </a:r>
            <a:r>
              <a:rPr sz="2800" spc="40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must</a:t>
            </a:r>
            <a:r>
              <a:rPr sz="2800" spc="1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first</a:t>
            </a:r>
            <a:r>
              <a:rPr sz="2800" spc="3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be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spc="-15" dirty="0">
                <a:latin typeface="Arial MT"/>
                <a:cs typeface="Arial MT"/>
              </a:rPr>
              <a:t>found</a:t>
            </a:r>
            <a:endParaRPr sz="2800">
              <a:latin typeface="Arial MT"/>
              <a:cs typeface="Arial MT"/>
            </a:endParaRPr>
          </a:p>
          <a:p>
            <a:pPr marL="241300" marR="58419" indent="-229235">
              <a:lnSpc>
                <a:spcPct val="90000"/>
              </a:lnSpc>
              <a:spcBef>
                <a:spcPts val="965"/>
              </a:spcBef>
              <a:buChar char="•"/>
              <a:tabLst>
                <a:tab pos="241935" algn="l"/>
              </a:tabLst>
            </a:pPr>
            <a:r>
              <a:rPr sz="2800" spc="-5" dirty="0">
                <a:latin typeface="Arial MT"/>
                <a:cs typeface="Arial MT"/>
              </a:rPr>
              <a:t>Face</a:t>
            </a:r>
            <a:r>
              <a:rPr sz="280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detection</a:t>
            </a:r>
            <a:r>
              <a:rPr sz="2800" spc="25" dirty="0">
                <a:latin typeface="Arial MT"/>
                <a:cs typeface="Arial MT"/>
              </a:rPr>
              <a:t> </a:t>
            </a:r>
            <a:r>
              <a:rPr sz="2800" spc="-15" dirty="0">
                <a:latin typeface="Arial MT"/>
                <a:cs typeface="Arial MT"/>
              </a:rPr>
              <a:t>techniques</a:t>
            </a:r>
            <a:r>
              <a:rPr sz="2800" spc="3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can</a:t>
            </a:r>
            <a:r>
              <a:rPr sz="2800" spc="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be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classified</a:t>
            </a:r>
            <a:r>
              <a:rPr sz="2800" spc="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as</a:t>
            </a:r>
            <a:r>
              <a:rPr sz="2800" spc="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feature-based,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template-based,</a:t>
            </a:r>
            <a:r>
              <a:rPr sz="2800" spc="50" dirty="0">
                <a:latin typeface="Arial MT"/>
                <a:cs typeface="Arial MT"/>
              </a:rPr>
              <a:t> </a:t>
            </a:r>
            <a:r>
              <a:rPr sz="2800" spc="-15" dirty="0">
                <a:latin typeface="Arial MT"/>
                <a:cs typeface="Arial MT"/>
              </a:rPr>
              <a:t>or </a:t>
            </a:r>
            <a:r>
              <a:rPr sz="2800" spc="-5" dirty="0">
                <a:latin typeface="Arial MT"/>
                <a:cs typeface="Arial MT"/>
              </a:rPr>
              <a:t>appearance-based</a:t>
            </a:r>
            <a:r>
              <a:rPr sz="2800" spc="5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(Yang,</a:t>
            </a:r>
            <a:r>
              <a:rPr sz="2800" spc="2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Kriegman,</a:t>
            </a:r>
            <a:r>
              <a:rPr sz="2800" spc="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Ahuja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(2002))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413131"/>
            <a:ext cx="260159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0" dirty="0"/>
              <a:t>Cara</a:t>
            </a:r>
            <a:r>
              <a:rPr spc="85" dirty="0"/>
              <a:t> </a:t>
            </a:r>
            <a:r>
              <a:rPr spc="-5" dirty="0"/>
              <a:t>kerja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15108" y="2140076"/>
            <a:ext cx="8841074" cy="4114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29488"/>
            <a:ext cx="60229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Feature-Based</a:t>
            </a:r>
            <a:r>
              <a:rPr spc="-45" dirty="0"/>
              <a:t> </a:t>
            </a:r>
            <a:r>
              <a:rPr dirty="0"/>
              <a:t>Methods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805686"/>
            <a:ext cx="10219055" cy="236918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241300" marR="5080" indent="-229235">
              <a:lnSpc>
                <a:spcPts val="3020"/>
              </a:lnSpc>
              <a:spcBef>
                <a:spcPts val="480"/>
              </a:spcBef>
              <a:buChar char="•"/>
              <a:tabLst>
                <a:tab pos="241935" algn="l"/>
              </a:tabLst>
            </a:pPr>
            <a:r>
              <a:rPr sz="2800" spc="-15" dirty="0">
                <a:latin typeface="Arial MT"/>
                <a:cs typeface="Arial MT"/>
              </a:rPr>
              <a:t>Bottom-up</a:t>
            </a:r>
            <a:r>
              <a:rPr sz="2800" spc="-5" dirty="0">
                <a:latin typeface="Arial MT"/>
                <a:cs typeface="Arial MT"/>
              </a:rPr>
              <a:t> approach:</a:t>
            </a:r>
            <a:r>
              <a:rPr sz="2800" spc="2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Detect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facial</a:t>
            </a:r>
            <a:r>
              <a:rPr sz="2800" spc="45" dirty="0">
                <a:latin typeface="Arial MT"/>
                <a:cs typeface="Arial MT"/>
              </a:rPr>
              <a:t> </a:t>
            </a:r>
            <a:r>
              <a:rPr sz="2800" spc="-15" dirty="0">
                <a:latin typeface="Arial MT"/>
                <a:cs typeface="Arial MT"/>
              </a:rPr>
              <a:t>features</a:t>
            </a:r>
            <a:r>
              <a:rPr sz="2800" spc="5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(eyes,</a:t>
            </a:r>
            <a:r>
              <a:rPr sz="2800" spc="5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nose,</a:t>
            </a:r>
            <a:r>
              <a:rPr sz="2800" spc="2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mouth,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etc) </a:t>
            </a:r>
            <a:r>
              <a:rPr sz="2800" spc="-10" dirty="0">
                <a:latin typeface="Arial MT"/>
                <a:cs typeface="Arial MT"/>
              </a:rPr>
              <a:t>first</a:t>
            </a:r>
            <a:endParaRPr sz="2800">
              <a:latin typeface="Arial MT"/>
              <a:cs typeface="Arial MT"/>
            </a:endParaRPr>
          </a:p>
          <a:p>
            <a:pPr marL="241300" indent="-229235">
              <a:lnSpc>
                <a:spcPct val="100000"/>
              </a:lnSpc>
              <a:spcBef>
                <a:spcPts val="635"/>
              </a:spcBef>
              <a:buChar char="•"/>
              <a:tabLst>
                <a:tab pos="241935" algn="l"/>
              </a:tabLst>
            </a:pPr>
            <a:r>
              <a:rPr sz="2800" spc="-10" dirty="0">
                <a:latin typeface="Arial MT"/>
                <a:cs typeface="Arial MT"/>
              </a:rPr>
              <a:t>Facial</a:t>
            </a:r>
            <a:r>
              <a:rPr sz="2800" spc="35" dirty="0">
                <a:latin typeface="Arial MT"/>
                <a:cs typeface="Arial MT"/>
              </a:rPr>
              <a:t> </a:t>
            </a:r>
            <a:r>
              <a:rPr sz="2800" spc="-15" dirty="0">
                <a:latin typeface="Arial MT"/>
                <a:cs typeface="Arial MT"/>
              </a:rPr>
              <a:t>features:</a:t>
            </a:r>
            <a:r>
              <a:rPr sz="2800" spc="20" dirty="0">
                <a:latin typeface="Arial MT"/>
                <a:cs typeface="Arial MT"/>
              </a:rPr>
              <a:t> </a:t>
            </a:r>
            <a:r>
              <a:rPr sz="2800" spc="-15" dirty="0">
                <a:latin typeface="Arial MT"/>
                <a:cs typeface="Arial MT"/>
              </a:rPr>
              <a:t>edge,</a:t>
            </a:r>
            <a:r>
              <a:rPr sz="2800" spc="2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intensity,</a:t>
            </a:r>
            <a:r>
              <a:rPr sz="2800" spc="25" dirty="0">
                <a:latin typeface="Arial MT"/>
                <a:cs typeface="Arial MT"/>
              </a:rPr>
              <a:t> </a:t>
            </a:r>
            <a:r>
              <a:rPr sz="2800" spc="5" dirty="0">
                <a:latin typeface="Arial MT"/>
                <a:cs typeface="Arial MT"/>
              </a:rPr>
              <a:t>shape,</a:t>
            </a:r>
            <a:r>
              <a:rPr sz="2800" spc="2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texture,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color,</a:t>
            </a:r>
            <a:r>
              <a:rPr sz="2800" spc="1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etc</a:t>
            </a:r>
            <a:endParaRPr sz="2800">
              <a:latin typeface="Arial MT"/>
              <a:cs typeface="Arial MT"/>
            </a:endParaRPr>
          </a:p>
          <a:p>
            <a:pPr marL="241300" indent="-229235">
              <a:lnSpc>
                <a:spcPct val="100000"/>
              </a:lnSpc>
              <a:spcBef>
                <a:spcPts val="660"/>
              </a:spcBef>
              <a:buChar char="•"/>
              <a:tabLst>
                <a:tab pos="241935" algn="l"/>
              </a:tabLst>
            </a:pPr>
            <a:r>
              <a:rPr sz="2800" spc="-5" dirty="0">
                <a:latin typeface="Arial MT"/>
                <a:cs typeface="Arial MT"/>
              </a:rPr>
              <a:t>Aim</a:t>
            </a:r>
            <a:r>
              <a:rPr sz="2800" spc="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5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detect</a:t>
            </a:r>
            <a:r>
              <a:rPr sz="2800" spc="-5" dirty="0">
                <a:latin typeface="Arial MT"/>
                <a:cs typeface="Arial MT"/>
              </a:rPr>
              <a:t> invariant</a:t>
            </a:r>
            <a:r>
              <a:rPr sz="2800" spc="35" dirty="0">
                <a:latin typeface="Arial MT"/>
                <a:cs typeface="Arial MT"/>
              </a:rPr>
              <a:t> </a:t>
            </a:r>
            <a:r>
              <a:rPr sz="2800" spc="-15" dirty="0">
                <a:latin typeface="Arial MT"/>
                <a:cs typeface="Arial MT"/>
              </a:rPr>
              <a:t>features</a:t>
            </a:r>
            <a:endParaRPr sz="2800">
              <a:latin typeface="Arial MT"/>
              <a:cs typeface="Arial MT"/>
            </a:endParaRPr>
          </a:p>
          <a:p>
            <a:pPr marL="241300" indent="-229235">
              <a:lnSpc>
                <a:spcPct val="100000"/>
              </a:lnSpc>
              <a:spcBef>
                <a:spcPts val="660"/>
              </a:spcBef>
              <a:buChar char="•"/>
              <a:tabLst>
                <a:tab pos="241935" algn="l"/>
              </a:tabLst>
            </a:pPr>
            <a:r>
              <a:rPr sz="2800" spc="-5" dirty="0">
                <a:latin typeface="Arial MT"/>
                <a:cs typeface="Arial MT"/>
              </a:rPr>
              <a:t>Group</a:t>
            </a:r>
            <a:r>
              <a:rPr sz="2800" dirty="0">
                <a:latin typeface="Arial MT"/>
                <a:cs typeface="Arial MT"/>
              </a:rPr>
              <a:t> </a:t>
            </a:r>
            <a:r>
              <a:rPr sz="2800" spc="-15" dirty="0">
                <a:latin typeface="Arial MT"/>
                <a:cs typeface="Arial MT"/>
              </a:rPr>
              <a:t>features</a:t>
            </a:r>
            <a:r>
              <a:rPr sz="2800" spc="4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into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candidates</a:t>
            </a:r>
            <a:r>
              <a:rPr sz="2800" spc="7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and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verify</a:t>
            </a:r>
            <a:r>
              <a:rPr sz="2800" spc="3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them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29488"/>
            <a:ext cx="871156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Feature-Based</a:t>
            </a:r>
            <a:r>
              <a:rPr spc="-15" dirty="0"/>
              <a:t> </a:t>
            </a:r>
            <a:r>
              <a:rPr dirty="0"/>
              <a:t>Methods:</a:t>
            </a:r>
            <a:r>
              <a:rPr spc="-10" dirty="0"/>
              <a:t> </a:t>
            </a:r>
            <a:r>
              <a:rPr spc="-20" dirty="0"/>
              <a:t>Summary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720111"/>
            <a:ext cx="10148570" cy="216598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770"/>
              </a:spcBef>
              <a:buChar char="•"/>
              <a:tabLst>
                <a:tab pos="241935" algn="l"/>
              </a:tabLst>
            </a:pPr>
            <a:r>
              <a:rPr sz="2800" spc="-10" dirty="0">
                <a:latin typeface="Arial MT"/>
                <a:cs typeface="Arial MT"/>
              </a:rPr>
              <a:t>Pros:</a:t>
            </a:r>
            <a:r>
              <a:rPr sz="2800" spc="-15" dirty="0">
                <a:latin typeface="Arial MT"/>
                <a:cs typeface="Arial MT"/>
              </a:rPr>
              <a:t> Features</a:t>
            </a:r>
            <a:r>
              <a:rPr sz="2800" spc="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invariant</a:t>
            </a:r>
            <a:r>
              <a:rPr sz="2800" spc="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pose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1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orientation</a:t>
            </a:r>
            <a:r>
              <a:rPr sz="2800" spc="4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change</a:t>
            </a:r>
            <a:endParaRPr sz="2800">
              <a:latin typeface="Arial MT"/>
              <a:cs typeface="Arial MT"/>
            </a:endParaRPr>
          </a:p>
          <a:p>
            <a:pPr marL="241300" indent="-229235">
              <a:lnSpc>
                <a:spcPct val="100000"/>
              </a:lnSpc>
              <a:spcBef>
                <a:spcPts val="670"/>
              </a:spcBef>
              <a:buChar char="•"/>
              <a:tabLst>
                <a:tab pos="241935" algn="l"/>
              </a:tabLst>
            </a:pPr>
            <a:r>
              <a:rPr sz="2800" spc="-15" dirty="0">
                <a:latin typeface="Arial MT"/>
                <a:cs typeface="Arial MT"/>
              </a:rPr>
              <a:t>Cons:</a:t>
            </a:r>
            <a:endParaRPr sz="2800">
              <a:latin typeface="Arial MT"/>
              <a:cs typeface="Arial MT"/>
            </a:endParaRPr>
          </a:p>
          <a:p>
            <a:pPr marL="698500" marR="5080" lvl="1" indent="-228600">
              <a:lnSpc>
                <a:spcPts val="2590"/>
              </a:lnSpc>
              <a:spcBef>
                <a:spcPts val="550"/>
              </a:spcBef>
              <a:buChar char="•"/>
              <a:tabLst>
                <a:tab pos="699135" algn="l"/>
              </a:tabLst>
            </a:pPr>
            <a:r>
              <a:rPr sz="2400" spc="-10" dirty="0">
                <a:latin typeface="Arial MT"/>
                <a:cs typeface="Arial MT"/>
              </a:rPr>
              <a:t>Difficult</a:t>
            </a:r>
            <a:r>
              <a:rPr sz="2400" spc="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to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locate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facial</a:t>
            </a:r>
            <a:r>
              <a:rPr sz="2400" spc="2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features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due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to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5" dirty="0">
                <a:latin typeface="Arial MT"/>
                <a:cs typeface="Arial MT"/>
              </a:rPr>
              <a:t>several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corruption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(illumination, </a:t>
            </a:r>
            <a:r>
              <a:rPr sz="2400" spc="-65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noise, </a:t>
            </a:r>
            <a:r>
              <a:rPr sz="2400" spc="-20" dirty="0">
                <a:latin typeface="Arial MT"/>
                <a:cs typeface="Arial MT"/>
              </a:rPr>
              <a:t>occlusion)</a:t>
            </a:r>
            <a:endParaRPr sz="2400">
              <a:latin typeface="Arial MT"/>
              <a:cs typeface="Arial MT"/>
            </a:endParaRPr>
          </a:p>
          <a:p>
            <a:pPr marL="698500" lvl="1" indent="-229235">
              <a:lnSpc>
                <a:spcPct val="100000"/>
              </a:lnSpc>
              <a:spcBef>
                <a:spcPts val="180"/>
              </a:spcBef>
              <a:buChar char="•"/>
              <a:tabLst>
                <a:tab pos="699135" algn="l"/>
              </a:tabLst>
            </a:pPr>
            <a:r>
              <a:rPr sz="2400" spc="-10" dirty="0">
                <a:latin typeface="Arial MT"/>
                <a:cs typeface="Arial MT"/>
              </a:rPr>
              <a:t>Difficult</a:t>
            </a:r>
            <a:r>
              <a:rPr sz="2400" spc="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to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detect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features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in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complex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background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13408" y="546938"/>
            <a:ext cx="710120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Template</a:t>
            </a:r>
            <a:r>
              <a:rPr spc="-10" dirty="0"/>
              <a:t> </a:t>
            </a:r>
            <a:r>
              <a:rPr dirty="0"/>
              <a:t>Matching</a:t>
            </a:r>
            <a:r>
              <a:rPr spc="20" dirty="0"/>
              <a:t> </a:t>
            </a:r>
            <a:r>
              <a:rPr spc="5" dirty="0"/>
              <a:t>Methods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55826" y="1964447"/>
            <a:ext cx="4505325" cy="3072765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420"/>
              </a:spcBef>
              <a:buChar char="•"/>
              <a:tabLst>
                <a:tab pos="241300" algn="l"/>
              </a:tabLst>
            </a:pPr>
            <a:r>
              <a:rPr sz="2400" spc="-10" dirty="0">
                <a:latin typeface="Arial MT"/>
                <a:cs typeface="Arial MT"/>
              </a:rPr>
              <a:t>Store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template</a:t>
            </a:r>
            <a:endParaRPr sz="2400">
              <a:latin typeface="Arial MT"/>
              <a:cs typeface="Arial MT"/>
            </a:endParaRPr>
          </a:p>
          <a:p>
            <a:pPr marL="698500" marR="344805" lvl="1" indent="-228600">
              <a:lnSpc>
                <a:spcPts val="2160"/>
              </a:lnSpc>
              <a:spcBef>
                <a:spcPts val="545"/>
              </a:spcBef>
              <a:buChar char="•"/>
              <a:tabLst>
                <a:tab pos="698500" algn="l"/>
                <a:tab pos="699135" algn="l"/>
              </a:tabLst>
            </a:pPr>
            <a:r>
              <a:rPr sz="2000" spc="-10" dirty="0">
                <a:latin typeface="Arial MT"/>
                <a:cs typeface="Arial MT"/>
              </a:rPr>
              <a:t>Predefined: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based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on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edges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or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regions</a:t>
            </a:r>
            <a:endParaRPr sz="2000">
              <a:latin typeface="Arial MT"/>
              <a:cs typeface="Arial MT"/>
            </a:endParaRPr>
          </a:p>
          <a:p>
            <a:pPr marL="241300" marR="467995" indent="-228600">
              <a:lnSpc>
                <a:spcPts val="2590"/>
              </a:lnSpc>
              <a:spcBef>
                <a:spcPts val="1000"/>
              </a:spcBef>
              <a:buChar char="•"/>
              <a:tabLst>
                <a:tab pos="241300" algn="l"/>
              </a:tabLst>
            </a:pPr>
            <a:r>
              <a:rPr sz="2400" spc="-10" dirty="0">
                <a:latin typeface="Arial MT"/>
                <a:cs typeface="Arial MT"/>
              </a:rPr>
              <a:t>Deformable: </a:t>
            </a:r>
            <a:r>
              <a:rPr sz="2400" dirty="0">
                <a:latin typeface="Arial MT"/>
                <a:cs typeface="Arial MT"/>
              </a:rPr>
              <a:t>based </a:t>
            </a:r>
            <a:r>
              <a:rPr sz="2400" spc="-10" dirty="0">
                <a:latin typeface="Arial MT"/>
                <a:cs typeface="Arial MT"/>
              </a:rPr>
              <a:t>on </a:t>
            </a:r>
            <a:r>
              <a:rPr sz="2400" spc="-5" dirty="0">
                <a:latin typeface="Arial MT"/>
                <a:cs typeface="Arial MT"/>
              </a:rPr>
              <a:t>facial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contours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(e.g.,</a:t>
            </a:r>
            <a:r>
              <a:rPr sz="2400" dirty="0">
                <a:latin typeface="Arial MT"/>
                <a:cs typeface="Arial MT"/>
              </a:rPr>
              <a:t> Snakes)</a:t>
            </a:r>
            <a:endParaRPr sz="2400">
              <a:latin typeface="Arial MT"/>
              <a:cs typeface="Arial MT"/>
            </a:endParaRPr>
          </a:p>
          <a:p>
            <a:pPr marL="241300" marR="5080" indent="-228600">
              <a:lnSpc>
                <a:spcPts val="2590"/>
              </a:lnSpc>
              <a:spcBef>
                <a:spcPts val="1000"/>
              </a:spcBef>
              <a:buChar char="•"/>
              <a:tabLst>
                <a:tab pos="241300" algn="l"/>
              </a:tabLst>
            </a:pPr>
            <a:r>
              <a:rPr sz="2400" spc="-5" dirty="0">
                <a:latin typeface="Arial MT"/>
                <a:cs typeface="Arial MT"/>
              </a:rPr>
              <a:t>Templates</a:t>
            </a:r>
            <a:r>
              <a:rPr sz="2400" spc="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are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hand-coded</a:t>
            </a:r>
            <a:r>
              <a:rPr sz="2400" spc="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(not </a:t>
            </a:r>
            <a:r>
              <a:rPr sz="2400" spc="-65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learned)</a:t>
            </a:r>
            <a:endParaRPr sz="2400">
              <a:latin typeface="Arial MT"/>
              <a:cs typeface="Arial MT"/>
            </a:endParaRPr>
          </a:p>
          <a:p>
            <a:pPr marL="241300" indent="-228600">
              <a:lnSpc>
                <a:spcPct val="100000"/>
              </a:lnSpc>
              <a:spcBef>
                <a:spcPts val="685"/>
              </a:spcBef>
              <a:buChar char="•"/>
              <a:tabLst>
                <a:tab pos="241300" algn="l"/>
              </a:tabLst>
            </a:pPr>
            <a:r>
              <a:rPr sz="2400" dirty="0">
                <a:latin typeface="Arial MT"/>
                <a:cs typeface="Arial MT"/>
              </a:rPr>
              <a:t>Use </a:t>
            </a:r>
            <a:r>
              <a:rPr sz="2400" spc="-5" dirty="0">
                <a:latin typeface="Arial MT"/>
                <a:cs typeface="Arial MT"/>
              </a:rPr>
              <a:t>correlation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to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locate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faces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60819" y="2286000"/>
            <a:ext cx="3954779" cy="29611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29488"/>
            <a:ext cx="914844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Template-Based</a:t>
            </a:r>
            <a:r>
              <a:rPr spc="30" dirty="0"/>
              <a:t> </a:t>
            </a:r>
            <a:r>
              <a:rPr spc="15" dirty="0"/>
              <a:t>Methods:</a:t>
            </a:r>
            <a:r>
              <a:rPr spc="10" dirty="0"/>
              <a:t> </a:t>
            </a:r>
            <a:r>
              <a:rPr spc="-20" dirty="0"/>
              <a:t>Summary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771631"/>
            <a:ext cx="8911590" cy="250634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365"/>
              </a:spcBef>
              <a:buChar char="•"/>
              <a:tabLst>
                <a:tab pos="241935" algn="l"/>
              </a:tabLst>
            </a:pPr>
            <a:r>
              <a:rPr sz="2800" spc="-10" dirty="0">
                <a:latin typeface="Arial MT"/>
                <a:cs typeface="Arial MT"/>
              </a:rPr>
              <a:t>Pros:</a:t>
            </a:r>
            <a:endParaRPr sz="2800">
              <a:latin typeface="Arial MT"/>
              <a:cs typeface="Arial MT"/>
            </a:endParaRPr>
          </a:p>
          <a:p>
            <a:pPr marL="698500" lvl="1" indent="-229235">
              <a:lnSpc>
                <a:spcPct val="100000"/>
              </a:lnSpc>
              <a:spcBef>
                <a:spcPts val="229"/>
              </a:spcBef>
              <a:buChar char="•"/>
              <a:tabLst>
                <a:tab pos="699135" algn="l"/>
              </a:tabLst>
            </a:pPr>
            <a:r>
              <a:rPr sz="2400" spc="-10" dirty="0">
                <a:latin typeface="Arial MT"/>
                <a:cs typeface="Arial MT"/>
              </a:rPr>
              <a:t>Simple</a:t>
            </a:r>
            <a:endParaRPr sz="2400">
              <a:latin typeface="Arial MT"/>
              <a:cs typeface="Arial MT"/>
            </a:endParaRPr>
          </a:p>
          <a:p>
            <a:pPr marL="241300" indent="-229235">
              <a:lnSpc>
                <a:spcPct val="100000"/>
              </a:lnSpc>
              <a:spcBef>
                <a:spcPts val="645"/>
              </a:spcBef>
              <a:buChar char="•"/>
              <a:tabLst>
                <a:tab pos="241935" algn="l"/>
              </a:tabLst>
            </a:pPr>
            <a:r>
              <a:rPr sz="2800" spc="-15" dirty="0">
                <a:latin typeface="Arial MT"/>
                <a:cs typeface="Arial MT"/>
              </a:rPr>
              <a:t>Cons:</a:t>
            </a:r>
            <a:endParaRPr sz="2800">
              <a:latin typeface="Arial MT"/>
              <a:cs typeface="Arial MT"/>
            </a:endParaRPr>
          </a:p>
          <a:p>
            <a:pPr marL="698500" lvl="1" indent="-229235">
              <a:lnSpc>
                <a:spcPct val="100000"/>
              </a:lnSpc>
              <a:spcBef>
                <a:spcPts val="235"/>
              </a:spcBef>
              <a:buChar char="•"/>
              <a:tabLst>
                <a:tab pos="699135" algn="l"/>
              </a:tabLst>
            </a:pPr>
            <a:r>
              <a:rPr sz="2400" spc="-5" dirty="0">
                <a:latin typeface="Arial MT"/>
                <a:cs typeface="Arial MT"/>
              </a:rPr>
              <a:t>Templates</a:t>
            </a:r>
            <a:r>
              <a:rPr sz="2400" spc="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needs to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initialized</a:t>
            </a:r>
            <a:r>
              <a:rPr sz="2400" spc="4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near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the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face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images</a:t>
            </a:r>
            <a:endParaRPr sz="2400">
              <a:latin typeface="Arial MT"/>
              <a:cs typeface="Arial MT"/>
            </a:endParaRPr>
          </a:p>
          <a:p>
            <a:pPr marL="698500" marR="5080" lvl="1" indent="-228600">
              <a:lnSpc>
                <a:spcPts val="2590"/>
              </a:lnSpc>
              <a:spcBef>
                <a:spcPts val="530"/>
              </a:spcBef>
              <a:buChar char="•"/>
              <a:tabLst>
                <a:tab pos="699135" algn="l"/>
              </a:tabLst>
            </a:pPr>
            <a:r>
              <a:rPr sz="2400" spc="-10" dirty="0">
                <a:latin typeface="Arial MT"/>
                <a:cs typeface="Arial MT"/>
              </a:rPr>
              <a:t>Difficult</a:t>
            </a:r>
            <a:r>
              <a:rPr sz="2400" spc="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to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enumerate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templates</a:t>
            </a:r>
            <a:r>
              <a:rPr sz="2400" spc="-10" dirty="0">
                <a:latin typeface="Arial MT"/>
                <a:cs typeface="Arial MT"/>
              </a:rPr>
              <a:t> for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different</a:t>
            </a:r>
            <a:r>
              <a:rPr sz="2400" dirty="0">
                <a:latin typeface="Arial MT"/>
                <a:cs typeface="Arial MT"/>
              </a:rPr>
              <a:t> </a:t>
            </a:r>
            <a:r>
              <a:rPr sz="2400" spc="5" dirty="0">
                <a:latin typeface="Arial MT"/>
                <a:cs typeface="Arial MT"/>
              </a:rPr>
              <a:t>poses</a:t>
            </a:r>
            <a:r>
              <a:rPr sz="2400" spc="1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(similar</a:t>
            </a:r>
            <a:r>
              <a:rPr sz="2400" spc="3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to </a:t>
            </a:r>
            <a:r>
              <a:rPr sz="2400" spc="-650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knowledge-based</a:t>
            </a:r>
            <a:r>
              <a:rPr sz="2400" spc="15" dirty="0">
                <a:latin typeface="Arial MT"/>
                <a:cs typeface="Arial MT"/>
              </a:rPr>
              <a:t> </a:t>
            </a:r>
            <a:r>
              <a:rPr sz="2400" spc="-5" dirty="0">
                <a:latin typeface="Arial MT"/>
                <a:cs typeface="Arial MT"/>
              </a:rPr>
              <a:t>methods)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29488"/>
            <a:ext cx="999934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Appearance-Based</a:t>
            </a:r>
            <a:r>
              <a:rPr spc="-25" dirty="0"/>
              <a:t> </a:t>
            </a:r>
            <a:r>
              <a:rPr dirty="0"/>
              <a:t>Methods:</a:t>
            </a:r>
            <a:r>
              <a:rPr spc="-15" dirty="0"/>
              <a:t> </a:t>
            </a:r>
            <a:r>
              <a:rPr spc="-10" dirty="0"/>
              <a:t>Classifiers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790445"/>
            <a:ext cx="6256655" cy="432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105"/>
              </a:spcBef>
              <a:buChar char="•"/>
              <a:tabLst>
                <a:tab pos="241300" algn="l"/>
                <a:tab pos="241935" algn="l"/>
              </a:tabLst>
            </a:pPr>
            <a:r>
              <a:rPr sz="2000" spc="-10" dirty="0">
                <a:latin typeface="Arial MT"/>
                <a:cs typeface="Arial MT"/>
              </a:rPr>
              <a:t>Neural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network</a:t>
            </a:r>
            <a:endParaRPr sz="2000">
              <a:latin typeface="Arial MT"/>
              <a:cs typeface="Arial MT"/>
            </a:endParaRPr>
          </a:p>
          <a:p>
            <a:pPr marL="698500" lvl="1" indent="-229235">
              <a:lnSpc>
                <a:spcPct val="100000"/>
              </a:lnSpc>
              <a:spcBef>
                <a:spcPts val="65"/>
              </a:spcBef>
              <a:buChar char="•"/>
              <a:tabLst>
                <a:tab pos="698500" algn="l"/>
                <a:tab pos="699135" algn="l"/>
              </a:tabLst>
            </a:pPr>
            <a:r>
              <a:rPr sz="1800" spc="-10" dirty="0">
                <a:latin typeface="Arial MT"/>
                <a:cs typeface="Arial MT"/>
              </a:rPr>
              <a:t>Multilayer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Perceptrons</a:t>
            </a:r>
            <a:endParaRPr sz="1800">
              <a:latin typeface="Arial MT"/>
              <a:cs typeface="Arial MT"/>
            </a:endParaRPr>
          </a:p>
          <a:p>
            <a:pPr marL="241300" indent="-229235">
              <a:lnSpc>
                <a:spcPct val="100000"/>
              </a:lnSpc>
              <a:spcBef>
                <a:spcPts val="520"/>
              </a:spcBef>
              <a:buChar char="•"/>
              <a:tabLst>
                <a:tab pos="241300" algn="l"/>
                <a:tab pos="241935" algn="l"/>
              </a:tabLst>
            </a:pPr>
            <a:r>
              <a:rPr sz="2000" spc="-5" dirty="0">
                <a:latin typeface="Arial MT"/>
                <a:cs typeface="Arial MT"/>
              </a:rPr>
              <a:t>Princiapl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Component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Analysis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(PCA), </a:t>
            </a:r>
            <a:r>
              <a:rPr sz="2000" dirty="0">
                <a:latin typeface="Arial MT"/>
                <a:cs typeface="Arial MT"/>
              </a:rPr>
              <a:t>Factor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Analysis</a:t>
            </a:r>
            <a:endParaRPr sz="2000">
              <a:latin typeface="Arial MT"/>
              <a:cs typeface="Arial MT"/>
            </a:endParaRPr>
          </a:p>
          <a:p>
            <a:pPr marL="241300" indent="-229235">
              <a:lnSpc>
                <a:spcPct val="100000"/>
              </a:lnSpc>
              <a:spcBef>
                <a:spcPts val="520"/>
              </a:spcBef>
              <a:buChar char="•"/>
              <a:tabLst>
                <a:tab pos="241300" algn="l"/>
                <a:tab pos="241935" algn="l"/>
              </a:tabLst>
            </a:pPr>
            <a:r>
              <a:rPr sz="2000" spc="-10" dirty="0">
                <a:latin typeface="Arial MT"/>
                <a:cs typeface="Arial MT"/>
              </a:rPr>
              <a:t>Support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vector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machine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(SVM)</a:t>
            </a:r>
            <a:endParaRPr sz="2000">
              <a:latin typeface="Arial MT"/>
              <a:cs typeface="Arial MT"/>
            </a:endParaRPr>
          </a:p>
          <a:p>
            <a:pPr marL="241300" indent="-229235">
              <a:lnSpc>
                <a:spcPct val="100000"/>
              </a:lnSpc>
              <a:spcBef>
                <a:spcPts val="515"/>
              </a:spcBef>
              <a:buChar char="•"/>
              <a:tabLst>
                <a:tab pos="241300" algn="l"/>
                <a:tab pos="241935" algn="l"/>
              </a:tabLst>
            </a:pPr>
            <a:r>
              <a:rPr sz="2000" spc="-5" dirty="0">
                <a:latin typeface="Arial MT"/>
                <a:cs typeface="Arial MT"/>
              </a:rPr>
              <a:t>Mixture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spc="-15" dirty="0">
                <a:latin typeface="Arial MT"/>
                <a:cs typeface="Arial MT"/>
              </a:rPr>
              <a:t>PCA,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Mixture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factor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analyzers</a:t>
            </a:r>
            <a:endParaRPr sz="2000">
              <a:latin typeface="Arial MT"/>
              <a:cs typeface="Arial MT"/>
            </a:endParaRPr>
          </a:p>
          <a:p>
            <a:pPr marL="241300" indent="-229235">
              <a:lnSpc>
                <a:spcPct val="100000"/>
              </a:lnSpc>
              <a:spcBef>
                <a:spcPts val="530"/>
              </a:spcBef>
              <a:buChar char="•"/>
              <a:tabLst>
                <a:tab pos="241300" algn="l"/>
                <a:tab pos="241935" algn="l"/>
              </a:tabLst>
            </a:pPr>
            <a:r>
              <a:rPr sz="2000" spc="-10" dirty="0">
                <a:latin typeface="Arial MT"/>
                <a:cs typeface="Arial MT"/>
              </a:rPr>
              <a:t>Distribution </a:t>
            </a:r>
            <a:r>
              <a:rPr sz="2000" spc="-5" dirty="0">
                <a:latin typeface="Arial MT"/>
                <a:cs typeface="Arial MT"/>
              </a:rPr>
              <a:t>Distribution-based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method</a:t>
            </a:r>
            <a:endParaRPr sz="2000">
              <a:latin typeface="Arial MT"/>
              <a:cs typeface="Arial MT"/>
            </a:endParaRPr>
          </a:p>
          <a:p>
            <a:pPr marL="241300" indent="-229235">
              <a:lnSpc>
                <a:spcPct val="100000"/>
              </a:lnSpc>
              <a:spcBef>
                <a:spcPts val="515"/>
              </a:spcBef>
              <a:buChar char="•"/>
              <a:tabLst>
                <a:tab pos="241300" algn="l"/>
                <a:tab pos="241935" algn="l"/>
              </a:tabLst>
            </a:pPr>
            <a:r>
              <a:rPr sz="2000" spc="-15" dirty="0">
                <a:latin typeface="Arial MT"/>
                <a:cs typeface="Arial MT"/>
              </a:rPr>
              <a:t>Naïve</a:t>
            </a:r>
            <a:r>
              <a:rPr sz="2000" spc="-8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Bayes</a:t>
            </a:r>
            <a:r>
              <a:rPr sz="2000" spc="-7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classifier</a:t>
            </a:r>
            <a:endParaRPr sz="2000">
              <a:latin typeface="Arial MT"/>
              <a:cs typeface="Arial MT"/>
            </a:endParaRPr>
          </a:p>
          <a:p>
            <a:pPr marL="241300" indent="-229235">
              <a:lnSpc>
                <a:spcPct val="100000"/>
              </a:lnSpc>
              <a:spcBef>
                <a:spcPts val="520"/>
              </a:spcBef>
              <a:buChar char="•"/>
              <a:tabLst>
                <a:tab pos="241300" algn="l"/>
                <a:tab pos="241935" algn="l"/>
              </a:tabLst>
            </a:pPr>
            <a:r>
              <a:rPr sz="2000" spc="-10" dirty="0">
                <a:latin typeface="Arial MT"/>
                <a:cs typeface="Arial MT"/>
              </a:rPr>
              <a:t>Hidden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Markov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model</a:t>
            </a:r>
            <a:endParaRPr sz="2000">
              <a:latin typeface="Arial MT"/>
              <a:cs typeface="Arial MT"/>
            </a:endParaRPr>
          </a:p>
          <a:p>
            <a:pPr marL="241300" indent="-229235">
              <a:lnSpc>
                <a:spcPct val="100000"/>
              </a:lnSpc>
              <a:spcBef>
                <a:spcPts val="525"/>
              </a:spcBef>
              <a:buChar char="•"/>
              <a:tabLst>
                <a:tab pos="241300" algn="l"/>
                <a:tab pos="241935" algn="l"/>
              </a:tabLst>
            </a:pPr>
            <a:r>
              <a:rPr sz="2000" spc="-5" dirty="0">
                <a:latin typeface="Arial MT"/>
                <a:cs typeface="Arial MT"/>
              </a:rPr>
              <a:t>Sparse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network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winnows</a:t>
            </a:r>
            <a:r>
              <a:rPr sz="2000" spc="15" dirty="0">
                <a:latin typeface="Arial MT"/>
                <a:cs typeface="Arial MT"/>
              </a:rPr>
              <a:t> </a:t>
            </a:r>
            <a:r>
              <a:rPr sz="2000" spc="-15" dirty="0">
                <a:latin typeface="Arial MT"/>
                <a:cs typeface="Arial MT"/>
              </a:rPr>
              <a:t>(SNoW)</a:t>
            </a:r>
            <a:endParaRPr sz="2000">
              <a:latin typeface="Arial MT"/>
              <a:cs typeface="Arial MT"/>
            </a:endParaRPr>
          </a:p>
          <a:p>
            <a:pPr marL="241300" indent="-229235">
              <a:lnSpc>
                <a:spcPct val="100000"/>
              </a:lnSpc>
              <a:spcBef>
                <a:spcPts val="515"/>
              </a:spcBef>
              <a:buChar char="•"/>
              <a:tabLst>
                <a:tab pos="241300" algn="l"/>
                <a:tab pos="241935" algn="l"/>
              </a:tabLst>
            </a:pPr>
            <a:r>
              <a:rPr sz="2000" spc="-10" dirty="0">
                <a:latin typeface="Arial MT"/>
                <a:cs typeface="Arial MT"/>
              </a:rPr>
              <a:t>Kullback</a:t>
            </a:r>
            <a:r>
              <a:rPr sz="2000" spc="5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relative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information</a:t>
            </a:r>
            <a:endParaRPr sz="2000">
              <a:latin typeface="Arial MT"/>
              <a:cs typeface="Arial MT"/>
            </a:endParaRPr>
          </a:p>
          <a:p>
            <a:pPr marL="241300" indent="-229235">
              <a:lnSpc>
                <a:spcPct val="100000"/>
              </a:lnSpc>
              <a:spcBef>
                <a:spcPts val="520"/>
              </a:spcBef>
              <a:buChar char="•"/>
              <a:tabLst>
                <a:tab pos="241300" algn="l"/>
                <a:tab pos="241935" algn="l"/>
              </a:tabLst>
            </a:pPr>
            <a:r>
              <a:rPr sz="2000" dirty="0">
                <a:latin typeface="Arial MT"/>
                <a:cs typeface="Arial MT"/>
              </a:rPr>
              <a:t>Inductive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learning: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spc="-15" dirty="0">
                <a:latin typeface="Arial MT"/>
                <a:cs typeface="Arial MT"/>
              </a:rPr>
              <a:t>C4.5</a:t>
            </a:r>
            <a:endParaRPr sz="2000">
              <a:latin typeface="Arial MT"/>
              <a:cs typeface="Arial MT"/>
            </a:endParaRPr>
          </a:p>
          <a:p>
            <a:pPr marL="241300" indent="-229235">
              <a:lnSpc>
                <a:spcPct val="100000"/>
              </a:lnSpc>
              <a:spcBef>
                <a:spcPts val="530"/>
              </a:spcBef>
              <a:buChar char="•"/>
              <a:tabLst>
                <a:tab pos="241300" algn="l"/>
                <a:tab pos="241935" algn="l"/>
              </a:tabLst>
            </a:pPr>
            <a:r>
              <a:rPr sz="2000" dirty="0">
                <a:latin typeface="Arial MT"/>
                <a:cs typeface="Arial MT"/>
              </a:rPr>
              <a:t>Adaboost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29488"/>
            <a:ext cx="597979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Theory</a:t>
            </a:r>
            <a:r>
              <a:rPr spc="-15" dirty="0"/>
              <a:t> of</a:t>
            </a:r>
            <a:r>
              <a:rPr spc="-30" dirty="0"/>
              <a:t> </a:t>
            </a:r>
            <a:r>
              <a:rPr dirty="0"/>
              <a:t>Our</a:t>
            </a:r>
            <a:r>
              <a:rPr spc="-30" dirty="0"/>
              <a:t> </a:t>
            </a:r>
            <a:r>
              <a:rPr spc="-10" dirty="0"/>
              <a:t>Algorithm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63021" y="1926668"/>
            <a:ext cx="9000921" cy="48785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13408" y="546938"/>
            <a:ext cx="638365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Facial</a:t>
            </a:r>
            <a:r>
              <a:rPr spc="-10" dirty="0"/>
              <a:t> </a:t>
            </a:r>
            <a:r>
              <a:rPr spc="-5" dirty="0"/>
              <a:t>Features</a:t>
            </a:r>
            <a:r>
              <a:rPr spc="60" dirty="0"/>
              <a:t> </a:t>
            </a:r>
            <a:r>
              <a:rPr spc="-20" dirty="0"/>
              <a:t>Detection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55826" y="1997405"/>
            <a:ext cx="25533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Char char="•"/>
              <a:tabLst>
                <a:tab pos="241300" algn="l"/>
              </a:tabLst>
            </a:pPr>
            <a:r>
              <a:rPr sz="2800" spc="-15" dirty="0">
                <a:latin typeface="Arial MT"/>
                <a:cs typeface="Arial MT"/>
              </a:rPr>
              <a:t>Region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spc="5" dirty="0">
                <a:latin typeface="Arial MT"/>
                <a:cs typeface="Arial MT"/>
              </a:rPr>
              <a:t>search</a:t>
            </a:r>
            <a:endParaRPr sz="28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88448" y="2598438"/>
            <a:ext cx="3428289" cy="302969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328040"/>
            <a:ext cx="6088380" cy="130048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0"/>
              </a:spcBef>
            </a:pPr>
            <a:r>
              <a:rPr dirty="0"/>
              <a:t>Face</a:t>
            </a:r>
            <a:r>
              <a:rPr spc="-25" dirty="0"/>
              <a:t> </a:t>
            </a:r>
            <a:r>
              <a:rPr dirty="0"/>
              <a:t>and</a:t>
            </a:r>
            <a:r>
              <a:rPr spc="-5" dirty="0"/>
              <a:t> Facial</a:t>
            </a:r>
            <a:r>
              <a:rPr spc="-15" dirty="0"/>
              <a:t> </a:t>
            </a:r>
            <a:r>
              <a:rPr dirty="0"/>
              <a:t>Feature </a:t>
            </a:r>
            <a:r>
              <a:rPr spc="-1205" dirty="0"/>
              <a:t> </a:t>
            </a:r>
            <a:r>
              <a:rPr spc="-20" dirty="0"/>
              <a:t>Detection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805686"/>
            <a:ext cx="10323195" cy="122047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241300" marR="5080" indent="-229235">
              <a:lnSpc>
                <a:spcPct val="90000"/>
              </a:lnSpc>
              <a:spcBef>
                <a:spcPts val="430"/>
              </a:spcBef>
              <a:buChar char="•"/>
              <a:tabLst>
                <a:tab pos="241935" algn="l"/>
              </a:tabLst>
            </a:pPr>
            <a:r>
              <a:rPr sz="2800" spc="-10" dirty="0">
                <a:latin typeface="Arial MT"/>
                <a:cs typeface="Arial MT"/>
              </a:rPr>
              <a:t>The</a:t>
            </a:r>
            <a:r>
              <a:rPr sz="2800" spc="3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algorithm</a:t>
            </a:r>
            <a:r>
              <a:rPr sz="2800" spc="50" dirty="0">
                <a:latin typeface="Arial MT"/>
                <a:cs typeface="Arial MT"/>
              </a:rPr>
              <a:t> </a:t>
            </a:r>
            <a:r>
              <a:rPr sz="2800" spc="-15" dirty="0">
                <a:latin typeface="Arial MT"/>
                <a:cs typeface="Arial MT"/>
              </a:rPr>
              <a:t>is</a:t>
            </a:r>
            <a:r>
              <a:rPr sz="2800" spc="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also</a:t>
            </a:r>
            <a:r>
              <a:rPr sz="2800" spc="60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used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to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detect</a:t>
            </a:r>
            <a:r>
              <a:rPr sz="2800" spc="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9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facial</a:t>
            </a:r>
            <a:r>
              <a:rPr sz="2800" spc="50" dirty="0">
                <a:latin typeface="Arial MT"/>
                <a:cs typeface="Arial MT"/>
              </a:rPr>
              <a:t> </a:t>
            </a:r>
            <a:r>
              <a:rPr sz="2800" spc="-15" dirty="0">
                <a:latin typeface="Arial MT"/>
                <a:cs typeface="Arial MT"/>
              </a:rPr>
              <a:t>features:</a:t>
            </a:r>
            <a:r>
              <a:rPr sz="2800" spc="3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2</a:t>
            </a:r>
            <a:r>
              <a:rPr sz="2800" dirty="0">
                <a:latin typeface="Arial MT"/>
                <a:cs typeface="Arial MT"/>
              </a:rPr>
              <a:t> </a:t>
            </a:r>
            <a:r>
              <a:rPr sz="2800" spc="-15" dirty="0">
                <a:latin typeface="Arial MT"/>
                <a:cs typeface="Arial MT"/>
              </a:rPr>
              <a:t>outer 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15" dirty="0">
                <a:latin typeface="Arial MT"/>
                <a:cs typeface="Arial MT"/>
              </a:rPr>
              <a:t>mouth</a:t>
            </a:r>
            <a:r>
              <a:rPr sz="2800" spc="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corners,</a:t>
            </a:r>
            <a:r>
              <a:rPr sz="2800" spc="5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2</a:t>
            </a:r>
            <a:r>
              <a:rPr sz="280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outer</a:t>
            </a:r>
            <a:r>
              <a:rPr sz="280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eye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corners,</a:t>
            </a:r>
            <a:r>
              <a:rPr sz="2800" spc="3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2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outer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eye-brow</a:t>
            </a:r>
            <a:r>
              <a:rPr sz="2800" spc="1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corners,</a:t>
            </a:r>
            <a:r>
              <a:rPr sz="2800" spc="3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2 </a:t>
            </a:r>
            <a:r>
              <a:rPr sz="2800" spc="-76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inner</a:t>
            </a:r>
            <a:r>
              <a:rPr sz="2800" spc="5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eye-brow</a:t>
            </a:r>
            <a:r>
              <a:rPr sz="2800" spc="2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corners</a:t>
            </a:r>
            <a:r>
              <a:rPr sz="2800" spc="4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and</a:t>
            </a:r>
            <a:r>
              <a:rPr sz="2800" spc="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10" dirty="0">
                <a:latin typeface="Arial MT"/>
                <a:cs typeface="Arial MT"/>
              </a:rPr>
              <a:t> center</a:t>
            </a:r>
            <a:r>
              <a:rPr sz="2800" spc="3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of </a:t>
            </a:r>
            <a:r>
              <a:rPr sz="2800" dirty="0">
                <a:latin typeface="Arial MT"/>
                <a:cs typeface="Arial MT"/>
              </a:rPr>
              <a:t>the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nostrils.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13408" y="546938"/>
            <a:ext cx="18923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5" dirty="0"/>
              <a:t>R</a:t>
            </a:r>
            <a:r>
              <a:rPr spc="-30" dirty="0"/>
              <a:t>e</a:t>
            </a:r>
            <a:r>
              <a:rPr spc="20" dirty="0"/>
              <a:t>su</a:t>
            </a:r>
            <a:r>
              <a:rPr spc="5" dirty="0"/>
              <a:t>l</a:t>
            </a:r>
            <a:r>
              <a:rPr spc="-5" dirty="0"/>
              <a:t>ts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600200" y="2895600"/>
            <a:ext cx="9067800" cy="3505200"/>
            <a:chOff x="1600200" y="2895600"/>
            <a:chExt cx="9067800" cy="35052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00200" y="2929128"/>
              <a:ext cx="4547809" cy="347167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72200" y="2895600"/>
              <a:ext cx="4495800" cy="3388039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13408" y="546938"/>
            <a:ext cx="439293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5" dirty="0"/>
              <a:t>Detection</a:t>
            </a:r>
            <a:r>
              <a:rPr spc="-5" dirty="0"/>
              <a:t> </a:t>
            </a:r>
            <a:r>
              <a:rPr dirty="0"/>
              <a:t>Results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6096" y="1676399"/>
            <a:ext cx="4261104" cy="51815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13408" y="546938"/>
            <a:ext cx="642302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0" dirty="0"/>
              <a:t>Side-View</a:t>
            </a:r>
            <a:r>
              <a:rPr dirty="0"/>
              <a:t> Face</a:t>
            </a:r>
            <a:r>
              <a:rPr spc="-35" dirty="0"/>
              <a:t> </a:t>
            </a:r>
            <a:r>
              <a:rPr spc="-20" dirty="0"/>
              <a:t>Detection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90800" y="1880614"/>
            <a:ext cx="7239000" cy="490118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29488"/>
            <a:ext cx="98044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Appearance-Based</a:t>
            </a:r>
            <a:r>
              <a:rPr spc="-35" dirty="0"/>
              <a:t> </a:t>
            </a:r>
            <a:r>
              <a:rPr dirty="0"/>
              <a:t>Methods:</a:t>
            </a:r>
            <a:r>
              <a:rPr spc="-25" dirty="0"/>
              <a:t> </a:t>
            </a:r>
            <a:r>
              <a:rPr spc="-20" dirty="0"/>
              <a:t>Summary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2226273"/>
            <a:ext cx="7103745" cy="3258185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434"/>
              </a:spcBef>
              <a:buChar char="•"/>
              <a:tabLst>
                <a:tab pos="241935" algn="l"/>
              </a:tabLst>
            </a:pPr>
            <a:r>
              <a:rPr sz="2400" spc="-10" dirty="0">
                <a:latin typeface="Arial MT"/>
                <a:cs typeface="Arial MT"/>
              </a:rPr>
              <a:t>Pros:</a:t>
            </a:r>
            <a:endParaRPr sz="2400">
              <a:latin typeface="Arial MT"/>
              <a:cs typeface="Arial MT"/>
            </a:endParaRPr>
          </a:p>
          <a:p>
            <a:pPr marL="698500" lvl="1" indent="-229235">
              <a:lnSpc>
                <a:spcPct val="100000"/>
              </a:lnSpc>
              <a:spcBef>
                <a:spcPts val="284"/>
              </a:spcBef>
              <a:buChar char="•"/>
              <a:tabLst>
                <a:tab pos="698500" algn="l"/>
                <a:tab pos="699135" algn="l"/>
              </a:tabLst>
            </a:pPr>
            <a:r>
              <a:rPr sz="2000" dirty="0">
                <a:latin typeface="Arial MT"/>
                <a:cs typeface="Arial MT"/>
              </a:rPr>
              <a:t>Use</a:t>
            </a:r>
            <a:r>
              <a:rPr sz="2000" spc="-10" dirty="0">
                <a:latin typeface="Arial MT"/>
                <a:cs typeface="Arial MT"/>
              </a:rPr>
              <a:t> powerful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machine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learning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algorithms</a:t>
            </a:r>
            <a:endParaRPr sz="2000">
              <a:latin typeface="Arial MT"/>
              <a:cs typeface="Arial MT"/>
            </a:endParaRPr>
          </a:p>
          <a:p>
            <a:pPr marL="698500" lvl="1" indent="-229235">
              <a:lnSpc>
                <a:spcPct val="100000"/>
              </a:lnSpc>
              <a:spcBef>
                <a:spcPts val="250"/>
              </a:spcBef>
              <a:buChar char="•"/>
              <a:tabLst>
                <a:tab pos="698500" algn="l"/>
                <a:tab pos="699135" algn="l"/>
              </a:tabLst>
            </a:pPr>
            <a:r>
              <a:rPr sz="2000" spc="-15" dirty="0">
                <a:latin typeface="Arial MT"/>
                <a:cs typeface="Arial MT"/>
              </a:rPr>
              <a:t>Has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demonstrated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good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empirical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20" dirty="0">
                <a:latin typeface="Arial MT"/>
                <a:cs typeface="Arial MT"/>
              </a:rPr>
              <a:t>results</a:t>
            </a:r>
            <a:endParaRPr sz="2000">
              <a:latin typeface="Arial MT"/>
              <a:cs typeface="Arial MT"/>
            </a:endParaRPr>
          </a:p>
          <a:p>
            <a:pPr marL="698500" lvl="1" indent="-229235">
              <a:lnSpc>
                <a:spcPct val="100000"/>
              </a:lnSpc>
              <a:spcBef>
                <a:spcPts val="265"/>
              </a:spcBef>
              <a:buChar char="•"/>
              <a:tabLst>
                <a:tab pos="698500" algn="l"/>
                <a:tab pos="699135" algn="l"/>
              </a:tabLst>
            </a:pPr>
            <a:r>
              <a:rPr sz="2000" dirty="0">
                <a:latin typeface="Arial MT"/>
                <a:cs typeface="Arial MT"/>
              </a:rPr>
              <a:t>Fast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fairly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robust</a:t>
            </a:r>
            <a:endParaRPr sz="2000">
              <a:latin typeface="Arial MT"/>
              <a:cs typeface="Arial MT"/>
            </a:endParaRPr>
          </a:p>
          <a:p>
            <a:pPr marL="698500" lvl="1" indent="-229235">
              <a:lnSpc>
                <a:spcPct val="100000"/>
              </a:lnSpc>
              <a:spcBef>
                <a:spcPts val="265"/>
              </a:spcBef>
              <a:buChar char="•"/>
              <a:tabLst>
                <a:tab pos="698500" algn="l"/>
                <a:tab pos="699135" algn="l"/>
              </a:tabLst>
            </a:pPr>
            <a:r>
              <a:rPr sz="2000" spc="-5" dirty="0">
                <a:latin typeface="Arial MT"/>
                <a:cs typeface="Arial MT"/>
              </a:rPr>
              <a:t>Extended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to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detect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faces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in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5" dirty="0">
                <a:latin typeface="Arial MT"/>
                <a:cs typeface="Arial MT"/>
              </a:rPr>
              <a:t>different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5" dirty="0">
                <a:latin typeface="Arial MT"/>
                <a:cs typeface="Arial MT"/>
              </a:rPr>
              <a:t>pose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-5" dirty="0">
                <a:latin typeface="Arial MT"/>
                <a:cs typeface="Arial MT"/>
              </a:rPr>
              <a:t> orientation</a:t>
            </a:r>
            <a:endParaRPr sz="2000">
              <a:latin typeface="Arial MT"/>
              <a:cs typeface="Arial MT"/>
            </a:endParaRPr>
          </a:p>
          <a:p>
            <a:pPr marL="241300" indent="-229235">
              <a:lnSpc>
                <a:spcPct val="100000"/>
              </a:lnSpc>
              <a:spcBef>
                <a:spcPts val="690"/>
              </a:spcBef>
              <a:buChar char="•"/>
              <a:tabLst>
                <a:tab pos="241935" algn="l"/>
              </a:tabLst>
            </a:pPr>
            <a:r>
              <a:rPr sz="2400" spc="-25" dirty="0">
                <a:latin typeface="Arial MT"/>
                <a:cs typeface="Arial MT"/>
              </a:rPr>
              <a:t>Cons:</a:t>
            </a:r>
            <a:endParaRPr sz="2400">
              <a:latin typeface="Arial MT"/>
              <a:cs typeface="Arial MT"/>
            </a:endParaRPr>
          </a:p>
          <a:p>
            <a:pPr marL="698500" lvl="1" indent="-229235">
              <a:lnSpc>
                <a:spcPct val="100000"/>
              </a:lnSpc>
              <a:spcBef>
                <a:spcPts val="280"/>
              </a:spcBef>
              <a:buChar char="•"/>
              <a:tabLst>
                <a:tab pos="698500" algn="l"/>
                <a:tab pos="699135" algn="l"/>
              </a:tabLst>
            </a:pPr>
            <a:r>
              <a:rPr sz="2000" dirty="0">
                <a:latin typeface="Arial MT"/>
                <a:cs typeface="Arial MT"/>
              </a:rPr>
              <a:t>Usually </a:t>
            </a:r>
            <a:r>
              <a:rPr sz="2000" spc="-10" dirty="0">
                <a:latin typeface="Arial MT"/>
                <a:cs typeface="Arial MT"/>
              </a:rPr>
              <a:t>needs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to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search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over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spc="15" dirty="0">
                <a:latin typeface="Arial MT"/>
                <a:cs typeface="Arial MT"/>
              </a:rPr>
              <a:t>space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20" dirty="0">
                <a:latin typeface="Arial MT"/>
                <a:cs typeface="Arial MT"/>
              </a:rPr>
              <a:t>scale</a:t>
            </a:r>
            <a:endParaRPr sz="2000">
              <a:latin typeface="Arial MT"/>
              <a:cs typeface="Arial MT"/>
            </a:endParaRPr>
          </a:p>
          <a:p>
            <a:pPr marL="698500" lvl="1" indent="-229235">
              <a:lnSpc>
                <a:spcPct val="100000"/>
              </a:lnSpc>
              <a:spcBef>
                <a:spcPts val="254"/>
              </a:spcBef>
              <a:buChar char="•"/>
              <a:tabLst>
                <a:tab pos="698500" algn="l"/>
                <a:tab pos="699135" algn="l"/>
              </a:tabLst>
            </a:pPr>
            <a:r>
              <a:rPr sz="2000" spc="-10" dirty="0">
                <a:latin typeface="Arial MT"/>
                <a:cs typeface="Arial MT"/>
              </a:rPr>
              <a:t>Need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lots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positive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negative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examples</a:t>
            </a:r>
            <a:endParaRPr sz="2000">
              <a:latin typeface="Arial MT"/>
              <a:cs typeface="Arial MT"/>
            </a:endParaRPr>
          </a:p>
          <a:p>
            <a:pPr marL="698500" lvl="1" indent="-229235">
              <a:lnSpc>
                <a:spcPct val="100000"/>
              </a:lnSpc>
              <a:spcBef>
                <a:spcPts val="265"/>
              </a:spcBef>
              <a:buChar char="•"/>
              <a:tabLst>
                <a:tab pos="698500" algn="l"/>
                <a:tab pos="699135" algn="l"/>
              </a:tabLst>
            </a:pPr>
            <a:r>
              <a:rPr sz="2000" spc="-10" dirty="0">
                <a:latin typeface="Arial MT"/>
                <a:cs typeface="Arial MT"/>
              </a:rPr>
              <a:t>Limited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view-based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approach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13408" y="546938"/>
            <a:ext cx="677545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Color-Based </a:t>
            </a:r>
            <a:r>
              <a:rPr dirty="0"/>
              <a:t>Face</a:t>
            </a:r>
            <a:r>
              <a:rPr spc="-40" dirty="0"/>
              <a:t> </a:t>
            </a:r>
            <a:r>
              <a:rPr spc="-20" dirty="0"/>
              <a:t>Detector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55826" y="2388234"/>
            <a:ext cx="4830445" cy="33261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Char char="•"/>
              <a:tabLst>
                <a:tab pos="241300" algn="l"/>
              </a:tabLst>
            </a:pPr>
            <a:r>
              <a:rPr sz="2400" dirty="0">
                <a:latin typeface="Arial MT"/>
                <a:cs typeface="Arial MT"/>
              </a:rPr>
              <a:t>Pros:</a:t>
            </a:r>
            <a:endParaRPr sz="2400">
              <a:latin typeface="Arial MT"/>
              <a:cs typeface="Arial MT"/>
            </a:endParaRPr>
          </a:p>
          <a:p>
            <a:pPr marL="698500" lvl="1" indent="-229235">
              <a:lnSpc>
                <a:spcPct val="100000"/>
              </a:lnSpc>
              <a:spcBef>
                <a:spcPts val="40"/>
              </a:spcBef>
              <a:buChar char="•"/>
              <a:tabLst>
                <a:tab pos="698500" algn="l"/>
                <a:tab pos="699135" algn="l"/>
              </a:tabLst>
            </a:pPr>
            <a:r>
              <a:rPr sz="2000" spc="-10" dirty="0">
                <a:latin typeface="Arial MT"/>
                <a:cs typeface="Arial MT"/>
              </a:rPr>
              <a:t>Easy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to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implement</a:t>
            </a:r>
            <a:endParaRPr sz="2000">
              <a:latin typeface="Arial MT"/>
              <a:cs typeface="Arial MT"/>
            </a:endParaRPr>
          </a:p>
          <a:p>
            <a:pPr marL="698500" marR="75565" lvl="1" indent="-228600">
              <a:lnSpc>
                <a:spcPts val="1920"/>
              </a:lnSpc>
              <a:spcBef>
                <a:spcPts val="475"/>
              </a:spcBef>
              <a:buChar char="•"/>
              <a:tabLst>
                <a:tab pos="698500" algn="l"/>
                <a:tab pos="699135" algn="l"/>
              </a:tabLst>
            </a:pPr>
            <a:r>
              <a:rPr sz="2000" spc="-15" dirty="0">
                <a:latin typeface="Arial MT"/>
                <a:cs typeface="Arial MT"/>
              </a:rPr>
              <a:t>Effective </a:t>
            </a:r>
            <a:r>
              <a:rPr sz="2000" dirty="0">
                <a:latin typeface="Arial MT"/>
                <a:cs typeface="Arial MT"/>
              </a:rPr>
              <a:t>and </a:t>
            </a:r>
            <a:r>
              <a:rPr sz="2000" spc="-10" dirty="0">
                <a:latin typeface="Arial MT"/>
                <a:cs typeface="Arial MT"/>
              </a:rPr>
              <a:t>efficient </a:t>
            </a:r>
            <a:r>
              <a:rPr sz="2000" spc="-5" dirty="0">
                <a:latin typeface="Arial MT"/>
                <a:cs typeface="Arial MT"/>
              </a:rPr>
              <a:t>in </a:t>
            </a:r>
            <a:r>
              <a:rPr sz="2000" dirty="0">
                <a:latin typeface="Arial MT"/>
                <a:cs typeface="Arial MT"/>
              </a:rPr>
              <a:t>constrained </a:t>
            </a:r>
            <a:r>
              <a:rPr sz="2000" spc="-545" dirty="0">
                <a:latin typeface="Arial MT"/>
                <a:cs typeface="Arial MT"/>
              </a:rPr>
              <a:t> </a:t>
            </a:r>
            <a:r>
              <a:rPr sz="2000" spc="-15" dirty="0">
                <a:latin typeface="Arial MT"/>
                <a:cs typeface="Arial MT"/>
              </a:rPr>
              <a:t>environment</a:t>
            </a:r>
            <a:endParaRPr sz="2000">
              <a:latin typeface="Arial MT"/>
              <a:cs typeface="Arial MT"/>
            </a:endParaRPr>
          </a:p>
          <a:p>
            <a:pPr marL="698500" marR="589280" lvl="1" indent="-228600">
              <a:lnSpc>
                <a:spcPct val="80000"/>
              </a:lnSpc>
              <a:spcBef>
                <a:spcPts val="520"/>
              </a:spcBef>
              <a:buChar char="•"/>
              <a:tabLst>
                <a:tab pos="698500" algn="l"/>
                <a:tab pos="699135" algn="l"/>
              </a:tabLst>
            </a:pPr>
            <a:r>
              <a:rPr sz="2000" spc="-5" dirty="0">
                <a:latin typeface="Arial MT"/>
                <a:cs typeface="Arial MT"/>
              </a:rPr>
              <a:t>Insensitive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to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pose,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expression,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rotation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variation</a:t>
            </a:r>
            <a:endParaRPr sz="2000">
              <a:latin typeface="Arial MT"/>
              <a:cs typeface="Arial MT"/>
            </a:endParaRPr>
          </a:p>
          <a:p>
            <a:pPr marL="241300" indent="-228600">
              <a:lnSpc>
                <a:spcPct val="100000"/>
              </a:lnSpc>
              <a:spcBef>
                <a:spcPts val="420"/>
              </a:spcBef>
              <a:buChar char="•"/>
              <a:tabLst>
                <a:tab pos="241300" algn="l"/>
              </a:tabLst>
            </a:pPr>
            <a:r>
              <a:rPr sz="2400" spc="-10" dirty="0">
                <a:latin typeface="Arial MT"/>
                <a:cs typeface="Arial MT"/>
              </a:rPr>
              <a:t>Cons:</a:t>
            </a:r>
            <a:endParaRPr sz="2400">
              <a:latin typeface="Arial MT"/>
              <a:cs typeface="Arial MT"/>
            </a:endParaRPr>
          </a:p>
          <a:p>
            <a:pPr marL="698500" marR="5080" lvl="1" indent="-228600">
              <a:lnSpc>
                <a:spcPct val="80000"/>
              </a:lnSpc>
              <a:spcBef>
                <a:spcPts val="505"/>
              </a:spcBef>
              <a:buChar char="•"/>
              <a:tabLst>
                <a:tab pos="698500" algn="l"/>
                <a:tab pos="699135" algn="l"/>
              </a:tabLst>
            </a:pPr>
            <a:r>
              <a:rPr sz="2000" spc="-10" dirty="0">
                <a:latin typeface="Arial MT"/>
                <a:cs typeface="Arial MT"/>
              </a:rPr>
              <a:t>Sensitive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to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spc="-15" dirty="0">
                <a:latin typeface="Arial MT"/>
                <a:cs typeface="Arial MT"/>
              </a:rPr>
              <a:t>environment</a:t>
            </a:r>
            <a:r>
              <a:rPr sz="2000" spc="-8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lighting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change</a:t>
            </a:r>
            <a:endParaRPr sz="2000">
              <a:latin typeface="Arial MT"/>
              <a:cs typeface="Arial MT"/>
            </a:endParaRPr>
          </a:p>
          <a:p>
            <a:pPr marL="698500" marR="185420" lvl="1" indent="-228600">
              <a:lnSpc>
                <a:spcPct val="80000"/>
              </a:lnSpc>
              <a:spcBef>
                <a:spcPts val="509"/>
              </a:spcBef>
              <a:buChar char="•"/>
              <a:tabLst>
                <a:tab pos="698500" algn="l"/>
                <a:tab pos="699135" algn="l"/>
              </a:tabLst>
            </a:pPr>
            <a:r>
              <a:rPr sz="2000" spc="-5" dirty="0">
                <a:latin typeface="Arial MT"/>
                <a:cs typeface="Arial MT"/>
              </a:rPr>
              <a:t>Noisy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detection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spc="-15" dirty="0">
                <a:latin typeface="Arial MT"/>
                <a:cs typeface="Arial MT"/>
              </a:rPr>
              <a:t>results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(body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parts, </a:t>
            </a:r>
            <a:r>
              <a:rPr sz="2000" spc="-5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skin-tone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line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tone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line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5" dirty="0">
                <a:latin typeface="Arial MT"/>
                <a:cs typeface="Arial MT"/>
              </a:rPr>
              <a:t>regions)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69023" y="2221992"/>
            <a:ext cx="3810000" cy="37063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27988" y="685800"/>
            <a:ext cx="9336023" cy="5334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62190" y="737653"/>
            <a:ext cx="11138535" cy="5487670"/>
            <a:chOff x="662190" y="737653"/>
            <a:chExt cx="11138535" cy="54876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2190" y="737653"/>
              <a:ext cx="7774084" cy="548748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93963" y="2813304"/>
              <a:ext cx="3706368" cy="2505456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71913" y="813847"/>
            <a:ext cx="6933863" cy="52588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84627" y="909812"/>
            <a:ext cx="8460771" cy="51050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90357" y="609600"/>
            <a:ext cx="7773095" cy="5638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5"/>
              </a:spcBef>
            </a:pPr>
            <a:r>
              <a:rPr dirty="0"/>
              <a:t>Face</a:t>
            </a:r>
            <a:r>
              <a:rPr spc="-5" dirty="0"/>
              <a:t> </a:t>
            </a:r>
            <a:r>
              <a:rPr spc="-20" dirty="0"/>
              <a:t>detection</a:t>
            </a:r>
            <a:r>
              <a:rPr spc="25" dirty="0"/>
              <a:t> </a:t>
            </a:r>
            <a:r>
              <a:rPr spc="-10" dirty="0"/>
              <a:t>technique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55394" y="2148674"/>
            <a:ext cx="6510655" cy="3094990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75"/>
              </a:spcBef>
              <a:buChar char="•"/>
              <a:tabLst>
                <a:tab pos="241300" algn="l"/>
              </a:tabLst>
            </a:pPr>
            <a:r>
              <a:rPr sz="2800" spc="-15" dirty="0">
                <a:latin typeface="Arial MT"/>
                <a:cs typeface="Arial MT"/>
              </a:rPr>
              <a:t>Templates</a:t>
            </a:r>
            <a:endParaRPr sz="2800">
              <a:latin typeface="Arial MT"/>
              <a:cs typeface="Arial MT"/>
            </a:endParaRPr>
          </a:p>
          <a:p>
            <a:pPr marL="241300" indent="-228600">
              <a:lnSpc>
                <a:spcPct val="100000"/>
              </a:lnSpc>
              <a:spcBef>
                <a:spcPts val="675"/>
              </a:spcBef>
              <a:buChar char="•"/>
              <a:tabLst>
                <a:tab pos="241300" algn="l"/>
              </a:tabLst>
            </a:pPr>
            <a:r>
              <a:rPr sz="2800" spc="-10" dirty="0">
                <a:latin typeface="Arial MT"/>
                <a:cs typeface="Arial MT"/>
              </a:rPr>
              <a:t>PCA </a:t>
            </a:r>
            <a:r>
              <a:rPr sz="2800" spc="-5" dirty="0">
                <a:latin typeface="Arial MT"/>
                <a:cs typeface="Arial MT"/>
              </a:rPr>
              <a:t>(Principle</a:t>
            </a:r>
            <a:r>
              <a:rPr sz="2800" spc="15" dirty="0">
                <a:latin typeface="Arial MT"/>
                <a:cs typeface="Arial MT"/>
              </a:rPr>
              <a:t> </a:t>
            </a:r>
            <a:r>
              <a:rPr sz="2800" spc="-15" dirty="0">
                <a:latin typeface="Arial MT"/>
                <a:cs typeface="Arial MT"/>
              </a:rPr>
              <a:t>Component</a:t>
            </a:r>
            <a:r>
              <a:rPr sz="2800" spc="3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Analysis)</a:t>
            </a:r>
            <a:endParaRPr sz="2800">
              <a:latin typeface="Arial MT"/>
              <a:cs typeface="Arial MT"/>
            </a:endParaRPr>
          </a:p>
          <a:p>
            <a:pPr marL="241300" indent="-228600">
              <a:lnSpc>
                <a:spcPct val="100000"/>
              </a:lnSpc>
              <a:spcBef>
                <a:spcPts val="660"/>
              </a:spcBef>
              <a:buChar char="•"/>
              <a:tabLst>
                <a:tab pos="241300" algn="l"/>
              </a:tabLst>
            </a:pPr>
            <a:r>
              <a:rPr sz="2800" spc="-10" dirty="0">
                <a:latin typeface="Arial MT"/>
                <a:cs typeface="Arial MT"/>
              </a:rPr>
              <a:t>LDA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(Liniear</a:t>
            </a:r>
            <a:r>
              <a:rPr sz="2800" spc="4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Discriminant</a:t>
            </a:r>
            <a:r>
              <a:rPr sz="2800" spc="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Analysis)</a:t>
            </a:r>
            <a:endParaRPr sz="2800">
              <a:latin typeface="Arial MT"/>
              <a:cs typeface="Arial MT"/>
            </a:endParaRPr>
          </a:p>
          <a:p>
            <a:pPr marL="241300" indent="-228600">
              <a:lnSpc>
                <a:spcPct val="100000"/>
              </a:lnSpc>
              <a:spcBef>
                <a:spcPts val="665"/>
              </a:spcBef>
              <a:buChar char="•"/>
              <a:tabLst>
                <a:tab pos="241300" algn="l"/>
              </a:tabLst>
            </a:pPr>
            <a:r>
              <a:rPr sz="2800" spc="-20" dirty="0">
                <a:latin typeface="Arial MT"/>
                <a:cs typeface="Arial MT"/>
              </a:rPr>
              <a:t>Neural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Networks</a:t>
            </a:r>
            <a:endParaRPr sz="2800">
              <a:latin typeface="Arial MT"/>
              <a:cs typeface="Arial MT"/>
            </a:endParaRPr>
          </a:p>
          <a:p>
            <a:pPr marL="241300" indent="-228600">
              <a:lnSpc>
                <a:spcPct val="100000"/>
              </a:lnSpc>
              <a:spcBef>
                <a:spcPts val="670"/>
              </a:spcBef>
              <a:buChar char="•"/>
              <a:tabLst>
                <a:tab pos="241300" algn="l"/>
              </a:tabLst>
            </a:pPr>
            <a:r>
              <a:rPr sz="2800" spc="-20" dirty="0">
                <a:latin typeface="Arial MT"/>
                <a:cs typeface="Arial MT"/>
              </a:rPr>
              <a:t>SVM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(Support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Vector Machine)</a:t>
            </a:r>
            <a:endParaRPr sz="2800">
              <a:latin typeface="Arial MT"/>
              <a:cs typeface="Arial MT"/>
            </a:endParaRPr>
          </a:p>
          <a:p>
            <a:pPr marL="241300" indent="-228600">
              <a:lnSpc>
                <a:spcPct val="100000"/>
              </a:lnSpc>
              <a:spcBef>
                <a:spcPts val="660"/>
              </a:spcBef>
              <a:buChar char="•"/>
              <a:tabLst>
                <a:tab pos="241300" algn="l"/>
              </a:tabLst>
            </a:pPr>
            <a:r>
              <a:rPr sz="2800" spc="-5" dirty="0">
                <a:latin typeface="Arial MT"/>
                <a:cs typeface="Arial MT"/>
              </a:rPr>
              <a:t>ICA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(Independent</a:t>
            </a:r>
            <a:r>
              <a:rPr sz="2800" spc="35" dirty="0">
                <a:latin typeface="Arial MT"/>
                <a:cs typeface="Arial MT"/>
              </a:rPr>
              <a:t> </a:t>
            </a:r>
            <a:r>
              <a:rPr sz="2800" spc="-15" dirty="0">
                <a:latin typeface="Arial MT"/>
                <a:cs typeface="Arial MT"/>
              </a:rPr>
              <a:t>Component</a:t>
            </a:r>
            <a:r>
              <a:rPr sz="2800" spc="2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Analysis)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29488"/>
            <a:ext cx="718185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5" dirty="0"/>
              <a:t>Hal</a:t>
            </a:r>
            <a:r>
              <a:rPr spc="-25" dirty="0"/>
              <a:t> </a:t>
            </a:r>
            <a:r>
              <a:rPr spc="-10" dirty="0"/>
              <a:t>lain</a:t>
            </a:r>
            <a:r>
              <a:rPr spc="55" dirty="0"/>
              <a:t> </a:t>
            </a:r>
            <a:r>
              <a:rPr spc="-10" dirty="0"/>
              <a:t>dalam</a:t>
            </a:r>
            <a:r>
              <a:rPr spc="15" dirty="0"/>
              <a:t> </a:t>
            </a:r>
            <a:r>
              <a:rPr spc="-5" dirty="0"/>
              <a:t>face</a:t>
            </a:r>
            <a:r>
              <a:rPr spc="-30" dirty="0"/>
              <a:t> </a:t>
            </a:r>
            <a:r>
              <a:rPr spc="-20" dirty="0"/>
              <a:t>detection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720111"/>
            <a:ext cx="4392930" cy="207073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770"/>
              </a:spcBef>
              <a:buChar char="•"/>
              <a:tabLst>
                <a:tab pos="241935" algn="l"/>
              </a:tabLst>
            </a:pPr>
            <a:r>
              <a:rPr sz="2800" spc="-5" dirty="0">
                <a:latin typeface="Arial MT"/>
                <a:cs typeface="Arial MT"/>
              </a:rPr>
              <a:t>Face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contours</a:t>
            </a:r>
            <a:endParaRPr sz="2800">
              <a:latin typeface="Arial MT"/>
              <a:cs typeface="Arial MT"/>
            </a:endParaRPr>
          </a:p>
          <a:p>
            <a:pPr marL="241300" indent="-229235">
              <a:lnSpc>
                <a:spcPct val="100000"/>
              </a:lnSpc>
              <a:spcBef>
                <a:spcPts val="670"/>
              </a:spcBef>
              <a:buChar char="•"/>
              <a:tabLst>
                <a:tab pos="241935" algn="l"/>
              </a:tabLst>
            </a:pPr>
            <a:r>
              <a:rPr sz="2800" spc="-10" dirty="0">
                <a:latin typeface="Arial MT"/>
                <a:cs typeface="Arial MT"/>
              </a:rPr>
              <a:t>Facial</a:t>
            </a:r>
            <a:r>
              <a:rPr sz="2800" spc="15" dirty="0">
                <a:latin typeface="Arial MT"/>
                <a:cs typeface="Arial MT"/>
              </a:rPr>
              <a:t> </a:t>
            </a:r>
            <a:r>
              <a:rPr sz="2800" spc="-15" dirty="0">
                <a:latin typeface="Arial MT"/>
                <a:cs typeface="Arial MT"/>
              </a:rPr>
              <a:t>features</a:t>
            </a:r>
            <a:r>
              <a:rPr sz="2800" spc="2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(geometry)</a:t>
            </a:r>
            <a:endParaRPr sz="2800">
              <a:latin typeface="Arial MT"/>
              <a:cs typeface="Arial MT"/>
            </a:endParaRPr>
          </a:p>
          <a:p>
            <a:pPr marL="241300" indent="-229235">
              <a:lnSpc>
                <a:spcPct val="100000"/>
              </a:lnSpc>
              <a:spcBef>
                <a:spcPts val="665"/>
              </a:spcBef>
              <a:buChar char="•"/>
              <a:tabLst>
                <a:tab pos="241935" algn="l"/>
              </a:tabLst>
            </a:pPr>
            <a:r>
              <a:rPr sz="2800" spc="-5" dirty="0">
                <a:latin typeface="Arial MT"/>
                <a:cs typeface="Arial MT"/>
              </a:rPr>
              <a:t>Motion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spc="-15" dirty="0">
                <a:latin typeface="Arial MT"/>
                <a:cs typeface="Arial MT"/>
              </a:rPr>
              <a:t>detection</a:t>
            </a:r>
            <a:endParaRPr sz="2800">
              <a:latin typeface="Arial MT"/>
              <a:cs typeface="Arial MT"/>
            </a:endParaRPr>
          </a:p>
          <a:p>
            <a:pPr marL="241300" indent="-229235">
              <a:lnSpc>
                <a:spcPct val="100000"/>
              </a:lnSpc>
              <a:spcBef>
                <a:spcPts val="660"/>
              </a:spcBef>
              <a:buChar char="•"/>
              <a:tabLst>
                <a:tab pos="241935" algn="l"/>
              </a:tabLst>
            </a:pPr>
            <a:r>
              <a:rPr sz="2800" spc="-25" dirty="0">
                <a:latin typeface="Arial MT"/>
                <a:cs typeface="Arial MT"/>
              </a:rPr>
              <a:t>Color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28444" y="2904743"/>
            <a:ext cx="7859268" cy="395325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6939" y="629488"/>
            <a:ext cx="96297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0" dirty="0"/>
              <a:t>Human</a:t>
            </a:r>
            <a:r>
              <a:rPr spc="-45" dirty="0"/>
              <a:t> </a:t>
            </a:r>
            <a:r>
              <a:rPr dirty="0"/>
              <a:t>skin</a:t>
            </a:r>
            <a:r>
              <a:rPr spc="20" dirty="0"/>
              <a:t> </a:t>
            </a:r>
            <a:r>
              <a:rPr spc="-10" dirty="0"/>
              <a:t>color</a:t>
            </a:r>
            <a:r>
              <a:rPr spc="-35" dirty="0"/>
              <a:t> </a:t>
            </a:r>
            <a:r>
              <a:rPr dirty="0"/>
              <a:t>based</a:t>
            </a:r>
            <a:r>
              <a:rPr spc="-30" dirty="0"/>
              <a:t> </a:t>
            </a:r>
            <a:r>
              <a:rPr dirty="0"/>
              <a:t>face</a:t>
            </a:r>
            <a:r>
              <a:rPr spc="-5" dirty="0"/>
              <a:t> </a:t>
            </a:r>
            <a:r>
              <a:rPr spc="-10" dirty="0"/>
              <a:t>detection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16939" y="1769110"/>
            <a:ext cx="9997440" cy="1073785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527685" marR="5080" indent="-515620">
              <a:lnSpc>
                <a:spcPct val="80000"/>
              </a:lnSpc>
              <a:spcBef>
                <a:spcPts val="725"/>
              </a:spcBef>
              <a:tabLst>
                <a:tab pos="527685" algn="l"/>
              </a:tabLst>
            </a:pPr>
            <a:r>
              <a:rPr sz="2600" spc="5" dirty="0">
                <a:latin typeface="Arial MT"/>
                <a:cs typeface="Arial MT"/>
              </a:rPr>
              <a:t>1.	</a:t>
            </a:r>
            <a:r>
              <a:rPr sz="2600" spc="-10" dirty="0">
                <a:latin typeface="Arial MT"/>
                <a:cs typeface="Arial MT"/>
              </a:rPr>
              <a:t>Filtering, </a:t>
            </a:r>
            <a:r>
              <a:rPr sz="2600" spc="-15" dirty="0">
                <a:latin typeface="Arial MT"/>
                <a:cs typeface="Arial MT"/>
              </a:rPr>
              <a:t>untuk </a:t>
            </a:r>
            <a:r>
              <a:rPr sz="2600" dirty="0">
                <a:latin typeface="Arial MT"/>
                <a:cs typeface="Arial MT"/>
              </a:rPr>
              <a:t>menemukan </a:t>
            </a:r>
            <a:r>
              <a:rPr sz="2600" spc="5" dirty="0">
                <a:latin typeface="Arial MT"/>
                <a:cs typeface="Arial MT"/>
              </a:rPr>
              <a:t>area </a:t>
            </a:r>
            <a:r>
              <a:rPr sz="2600" dirty="0">
                <a:latin typeface="Arial MT"/>
                <a:cs typeface="Arial MT"/>
              </a:rPr>
              <a:t>warna </a:t>
            </a:r>
            <a:r>
              <a:rPr sz="2600" spc="-5" dirty="0">
                <a:latin typeface="Arial MT"/>
                <a:cs typeface="Arial MT"/>
              </a:rPr>
              <a:t>kulit </a:t>
            </a:r>
            <a:r>
              <a:rPr sz="2600" dirty="0">
                <a:latin typeface="Arial MT"/>
                <a:cs typeface="Arial MT"/>
              </a:rPr>
              <a:t>manusia. </a:t>
            </a:r>
            <a:r>
              <a:rPr sz="2600" spc="-10" dirty="0">
                <a:latin typeface="Arial MT"/>
                <a:cs typeface="Arial MT"/>
              </a:rPr>
              <a:t>Dilakukan </a:t>
            </a:r>
            <a:r>
              <a:rPr sz="2600" spc="-710" dirty="0">
                <a:latin typeface="Arial MT"/>
                <a:cs typeface="Arial MT"/>
              </a:rPr>
              <a:t> </a:t>
            </a:r>
            <a:r>
              <a:rPr sz="2600" spc="-10" dirty="0">
                <a:latin typeface="Arial MT"/>
                <a:cs typeface="Arial MT"/>
              </a:rPr>
              <a:t>dengan</a:t>
            </a:r>
            <a:r>
              <a:rPr sz="2600" spc="-5" dirty="0">
                <a:latin typeface="Arial MT"/>
                <a:cs typeface="Arial MT"/>
              </a:rPr>
              <a:t> cara</a:t>
            </a:r>
            <a:r>
              <a:rPr sz="2600" spc="15" dirty="0">
                <a:latin typeface="Arial MT"/>
                <a:cs typeface="Arial MT"/>
              </a:rPr>
              <a:t> </a:t>
            </a:r>
            <a:r>
              <a:rPr sz="2600" dirty="0">
                <a:latin typeface="Arial MT"/>
                <a:cs typeface="Arial MT"/>
              </a:rPr>
              <a:t>:</a:t>
            </a:r>
            <a:endParaRPr sz="2600">
              <a:latin typeface="Arial MT"/>
              <a:cs typeface="Arial MT"/>
            </a:endParaRPr>
          </a:p>
          <a:p>
            <a:pPr marL="547370">
              <a:lnSpc>
                <a:spcPts val="2635"/>
              </a:lnSpc>
            </a:pPr>
            <a:r>
              <a:rPr sz="2200" spc="-20" dirty="0">
                <a:latin typeface="Arial MT"/>
                <a:cs typeface="Arial MT"/>
              </a:rPr>
              <a:t>RGB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spc="-5" dirty="0">
                <a:latin typeface="Arial MT"/>
                <a:cs typeface="Arial MT"/>
              </a:rPr>
              <a:t>-&gt;</a:t>
            </a:r>
            <a:r>
              <a:rPr sz="2200" spc="-2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YCbCr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color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format</a:t>
            </a:r>
            <a:endParaRPr sz="2200">
              <a:latin typeface="Arial MT"/>
              <a:cs typeface="Arial M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6939" y="629488"/>
            <a:ext cx="96297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30" dirty="0">
                <a:latin typeface="Arial MT"/>
                <a:cs typeface="Arial MT"/>
              </a:rPr>
              <a:t>Human</a:t>
            </a:r>
            <a:r>
              <a:rPr sz="4400" spc="-45" dirty="0">
                <a:latin typeface="Arial MT"/>
                <a:cs typeface="Arial MT"/>
              </a:rPr>
              <a:t> </a:t>
            </a:r>
            <a:r>
              <a:rPr sz="4400" dirty="0">
                <a:latin typeface="Arial MT"/>
                <a:cs typeface="Arial MT"/>
              </a:rPr>
              <a:t>skin</a:t>
            </a:r>
            <a:r>
              <a:rPr sz="4400" spc="20" dirty="0">
                <a:latin typeface="Arial MT"/>
                <a:cs typeface="Arial MT"/>
              </a:rPr>
              <a:t> </a:t>
            </a:r>
            <a:r>
              <a:rPr sz="4400" spc="-10" dirty="0">
                <a:latin typeface="Arial MT"/>
                <a:cs typeface="Arial MT"/>
              </a:rPr>
              <a:t>color</a:t>
            </a:r>
            <a:r>
              <a:rPr sz="4400" spc="-35" dirty="0">
                <a:latin typeface="Arial MT"/>
                <a:cs typeface="Arial MT"/>
              </a:rPr>
              <a:t> </a:t>
            </a:r>
            <a:r>
              <a:rPr sz="4400" dirty="0">
                <a:latin typeface="Arial MT"/>
                <a:cs typeface="Arial MT"/>
              </a:rPr>
              <a:t>based</a:t>
            </a:r>
            <a:r>
              <a:rPr sz="4400" spc="-30" dirty="0">
                <a:latin typeface="Arial MT"/>
                <a:cs typeface="Arial MT"/>
              </a:rPr>
              <a:t> </a:t>
            </a:r>
            <a:r>
              <a:rPr sz="4400" dirty="0">
                <a:latin typeface="Arial MT"/>
                <a:cs typeface="Arial MT"/>
              </a:rPr>
              <a:t>face</a:t>
            </a:r>
            <a:r>
              <a:rPr sz="4400" spc="-5" dirty="0">
                <a:latin typeface="Arial MT"/>
                <a:cs typeface="Arial MT"/>
              </a:rPr>
              <a:t> </a:t>
            </a:r>
            <a:r>
              <a:rPr sz="4400" spc="-10" dirty="0">
                <a:latin typeface="Arial MT"/>
                <a:cs typeface="Arial MT"/>
              </a:rPr>
              <a:t>detection</a:t>
            </a:r>
            <a:endParaRPr sz="44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6939" y="1805686"/>
            <a:ext cx="6731634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Arial MT"/>
                <a:cs typeface="Arial MT"/>
              </a:rPr>
              <a:t>2.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Temukan</a:t>
            </a:r>
            <a:r>
              <a:rPr sz="2800" spc="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area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yang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berisi</a:t>
            </a:r>
            <a:r>
              <a:rPr sz="2800" spc="3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bagian</a:t>
            </a:r>
            <a:r>
              <a:rPr sz="2800" spc="3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wajah</a:t>
            </a:r>
            <a:endParaRPr sz="28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3500" y="2785871"/>
            <a:ext cx="9525000" cy="40721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83360" y="380491"/>
            <a:ext cx="938085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dirty="0">
                <a:latin typeface="Arial"/>
                <a:cs typeface="Arial"/>
              </a:rPr>
              <a:t>Haar-cascade</a:t>
            </a:r>
            <a:r>
              <a:rPr b="1" spc="-25" dirty="0">
                <a:latin typeface="Arial"/>
                <a:cs typeface="Arial"/>
              </a:rPr>
              <a:t> Detection</a:t>
            </a:r>
            <a:r>
              <a:rPr b="1" spc="200" dirty="0">
                <a:latin typeface="Arial"/>
                <a:cs typeface="Arial"/>
              </a:rPr>
              <a:t> </a:t>
            </a:r>
            <a:r>
              <a:rPr b="1" spc="-120" dirty="0">
                <a:latin typeface="Arial"/>
                <a:cs typeface="Arial"/>
              </a:rPr>
              <a:t>in</a:t>
            </a:r>
            <a:r>
              <a:rPr b="1" spc="2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OpenCV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1391" y="1119779"/>
            <a:ext cx="9239250" cy="57382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29488"/>
            <a:ext cx="489839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Algoritma</a:t>
            </a:r>
            <a:r>
              <a:rPr spc="-30" dirty="0"/>
              <a:t> </a:t>
            </a:r>
            <a:r>
              <a:rPr spc="-5" dirty="0"/>
              <a:t>Adaboost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38718" y="78079"/>
            <a:ext cx="5626615" cy="674087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025652"/>
            <a:ext cx="12192000" cy="4994275"/>
            <a:chOff x="0" y="1025652"/>
            <a:chExt cx="12192000" cy="49942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027176"/>
              <a:ext cx="6325359" cy="499262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48171" y="1025652"/>
              <a:ext cx="6243828" cy="4992624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501</Words>
  <Application>Microsoft Office PowerPoint</Application>
  <PresentationFormat>Widescreen</PresentationFormat>
  <Paragraphs>89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Algerian</vt:lpstr>
      <vt:lpstr>Arial</vt:lpstr>
      <vt:lpstr>Arial MT</vt:lpstr>
      <vt:lpstr>Calibri</vt:lpstr>
      <vt:lpstr>Office Theme</vt:lpstr>
      <vt:lpstr>Face Detection</vt:lpstr>
      <vt:lpstr>PowerPoint Presentation</vt:lpstr>
      <vt:lpstr>Application face detection</vt:lpstr>
      <vt:lpstr>Introduction</vt:lpstr>
      <vt:lpstr>Cara kerja</vt:lpstr>
      <vt:lpstr>Feature-Based Methods</vt:lpstr>
      <vt:lpstr>Feature-Based Methods: Summary</vt:lpstr>
      <vt:lpstr>Template Matching Methods</vt:lpstr>
      <vt:lpstr>Template-Based Methods: Summary</vt:lpstr>
      <vt:lpstr>Appearance-Based Methods: Classifiers</vt:lpstr>
      <vt:lpstr>Theory of Our Algorithm</vt:lpstr>
      <vt:lpstr>Facial Features Detection</vt:lpstr>
      <vt:lpstr>Face and Facial Feature  Detection</vt:lpstr>
      <vt:lpstr>Results</vt:lpstr>
      <vt:lpstr>Detection Results</vt:lpstr>
      <vt:lpstr>Side-View Face Detection</vt:lpstr>
      <vt:lpstr>Appearance-Based Methods: Summary</vt:lpstr>
      <vt:lpstr>Color-Based Face Detector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Face detection technique</vt:lpstr>
      <vt:lpstr>Hal lain dalam face detection</vt:lpstr>
      <vt:lpstr>Human skin color based face detection</vt:lpstr>
      <vt:lpstr>PowerPoint Presentation</vt:lpstr>
      <vt:lpstr>Haar-cascade Detection in OpenCV</vt:lpstr>
      <vt:lpstr>Algoritma Adaboost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 Detection</dc:title>
  <dc:creator>irfan maliki</dc:creator>
  <cp:lastModifiedBy>Robi</cp:lastModifiedBy>
  <cp:revision>1</cp:revision>
  <dcterms:created xsi:type="dcterms:W3CDTF">2021-09-04T07:38:21Z</dcterms:created>
  <dcterms:modified xsi:type="dcterms:W3CDTF">2021-09-04T07:40:01Z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2020-07-30T00:00:00Z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2021-09-04T00:00:00Z</vt:filetime>
  </property>
</Properties>
</file>