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8.jpg" ContentType="image/jpg"/>
  <Override PartName="/ppt/media/image10.jpg" ContentType="image/jpg"/>
  <Override PartName="/ppt/media/image12.jpg" ContentType="image/jpg"/>
  <Override PartName="/ppt/media/image13.jpg" ContentType="image/jpg"/>
  <Override PartName="/ppt/media/image14.jpg" ContentType="image/jpg"/>
  <Override PartName="/ppt/media/image15.jpg" ContentType="image/jpg"/>
  <Override PartName="/ppt/media/image16.jpg" ContentType="image/jpg"/>
  <Override PartName="/ppt/media/image17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29.jpg" ContentType="image/jpg"/>
  <Override PartName="/ppt/media/image32.jpg" ContentType="image/jpg"/>
  <Override PartName="/ppt/media/image33.jpg" ContentType="image/jpg"/>
  <Override PartName="/ppt/media/image34.jpg" ContentType="image/jpg"/>
  <Override PartName="/ppt/media/image35.jpg" ContentType="image/jpg"/>
  <Override PartName="/ppt/media/image36.jpg" ContentType="image/jpg"/>
  <Override PartName="/ppt/media/image37.jpg" ContentType="image/jpg"/>
  <Override PartName="/ppt/media/image38.jpg" ContentType="image/jpg"/>
  <Override PartName="/ppt/media/image39.jpg" ContentType="image/jpg"/>
  <Override PartName="/ppt/media/image40.jpg" ContentType="image/jpg"/>
  <Override PartName="/ppt/media/image41.jpg" ContentType="image/jpg"/>
  <Override PartName="/ppt/media/image47.jpg" ContentType="image/jpg"/>
  <Override PartName="/ppt/media/image48.jpg" ContentType="image/jpg"/>
  <Override PartName="/ppt/media/image49.jpg" ContentType="image/jpg"/>
  <Override PartName="/ppt/media/image50.jpg" ContentType="image/jpg"/>
  <Override PartName="/ppt/media/image51.jpg" ContentType="image/jpg"/>
  <Override PartName="/ppt/media/image55.jpg" ContentType="image/jpg"/>
  <Override PartName="/ppt/media/image56.jpg" ContentType="image/jpg"/>
  <Override PartName="/ppt/media/image61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17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443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26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99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2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2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84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7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293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5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09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8182A-E440-4233-A020-04BAA1AA0E01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A06CE-6674-4FE6-A7A5-1A13A5BD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6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552700" y="3326971"/>
            <a:ext cx="7031101" cy="6296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sz="4000" i="1" spc="-80" dirty="0" err="1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Penambat</a:t>
            </a:r>
            <a:r>
              <a:rPr sz="4000" i="1" spc="-35" dirty="0" smtClean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4000" i="1" spc="-4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rel</a:t>
            </a:r>
            <a:r>
              <a:rPr sz="4000" i="1" spc="-55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4000" i="1" spc="-7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dan</a:t>
            </a:r>
            <a:r>
              <a:rPr sz="4000" i="1" spc="-4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4000" i="1" spc="-60" dirty="0">
                <a:solidFill>
                  <a:schemeClr val="accent1">
                    <a:lumMod val="50000"/>
                  </a:schemeClr>
                </a:solidFill>
                <a:latin typeface="Arial Black"/>
                <a:cs typeface="Arial Black"/>
              </a:rPr>
              <a:t>balas</a:t>
            </a:r>
            <a:endParaRPr sz="4000" dirty="0">
              <a:solidFill>
                <a:schemeClr val="accent1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509537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7566" y="1406028"/>
            <a:ext cx="137985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80" dirty="0">
                <a:solidFill>
                  <a:srgbClr val="0D0D0D"/>
                </a:solidFill>
                <a:latin typeface="Arial Black"/>
                <a:cs typeface="Arial Black"/>
              </a:rPr>
              <a:t>O</a:t>
            </a:r>
            <a:r>
              <a:rPr sz="2100" i="1" spc="-90" dirty="0">
                <a:solidFill>
                  <a:srgbClr val="0D0D0D"/>
                </a:solidFill>
                <a:latin typeface="Arial Black"/>
                <a:cs typeface="Arial Black"/>
              </a:rPr>
              <a:t>U</a:t>
            </a:r>
            <a:r>
              <a:rPr sz="2100" i="1" spc="-75" dirty="0">
                <a:solidFill>
                  <a:srgbClr val="0D0D0D"/>
                </a:solidFill>
                <a:latin typeface="Arial Black"/>
                <a:cs typeface="Arial Black"/>
              </a:rPr>
              <a:t>TPUT</a:t>
            </a:r>
            <a:r>
              <a:rPr sz="2100" i="1" spc="-65" dirty="0">
                <a:solidFill>
                  <a:srgbClr val="0D0D0D"/>
                </a:solidFill>
                <a:latin typeface="Arial Black"/>
                <a:cs typeface="Arial Black"/>
              </a:rPr>
              <a:t> </a:t>
            </a:r>
            <a:r>
              <a:rPr sz="2100" i="1" spc="-35" dirty="0">
                <a:solidFill>
                  <a:srgbClr val="0D0D0D"/>
                </a:solidFill>
                <a:latin typeface="Arial Black"/>
                <a:cs typeface="Arial Black"/>
              </a:rPr>
              <a:t>: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7566" y="2383282"/>
            <a:ext cx="66338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dapat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menjelaskan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fungsi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komponen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penambat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balas</a:t>
            </a:r>
            <a:endParaRPr dirty="0">
              <a:latin typeface="Calibri"/>
              <a:cs typeface="Calibri"/>
            </a:endParaRPr>
          </a:p>
          <a:p>
            <a:pPr marL="299085" marR="10985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menjelaskan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kelebihan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kekurangan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jenis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penambat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8826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6801" y="1545970"/>
            <a:ext cx="129794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75" dirty="0">
                <a:solidFill>
                  <a:srgbClr val="0D0D0D"/>
                </a:solidFill>
                <a:latin typeface="Arial Black"/>
                <a:cs typeface="Arial Black"/>
              </a:rPr>
              <a:t>OUTLINE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36801" y="2512821"/>
            <a:ext cx="450088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Definisi</a:t>
            </a:r>
            <a:r>
              <a:rPr sz="2000" b="1" spc="-3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dan</a:t>
            </a:r>
            <a:r>
              <a:rPr sz="2000" b="1" spc="-2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fungsi</a:t>
            </a:r>
            <a:r>
              <a:rPr sz="2000" b="1" spc="-3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penambat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25" dirty="0">
                <a:solidFill>
                  <a:srgbClr val="17375E"/>
                </a:solidFill>
                <a:latin typeface="Calibri"/>
                <a:cs typeface="Calibri"/>
              </a:rPr>
              <a:t>Syarat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teknis</a:t>
            </a:r>
            <a:r>
              <a:rPr sz="2000" b="1" spc="-3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penambat</a:t>
            </a:r>
            <a:r>
              <a:rPr sz="2000" b="1" spc="-1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yang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baik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Tipe</a:t>
            </a:r>
            <a:r>
              <a:rPr sz="2000" b="1" spc="-4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penambat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25" dirty="0">
                <a:solidFill>
                  <a:srgbClr val="17375E"/>
                </a:solidFill>
                <a:latin typeface="Calibri"/>
                <a:cs typeface="Calibri"/>
              </a:rPr>
              <a:t>Persyaratan</a:t>
            </a:r>
            <a:r>
              <a:rPr sz="2000" b="1" spc="1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17375E"/>
                </a:solidFill>
                <a:latin typeface="Calibri"/>
                <a:cs typeface="Calibri"/>
              </a:rPr>
              <a:t>kekuatan</a:t>
            </a:r>
            <a:r>
              <a:rPr sz="2000" b="1" spc="1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bahan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penambat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Letak</a:t>
            </a:r>
            <a:r>
              <a:rPr sz="2000" b="1" spc="-2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dan</a:t>
            </a:r>
            <a:r>
              <a:rPr sz="2000" b="1" spc="-1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Fungsi</a:t>
            </a:r>
            <a:r>
              <a:rPr sz="2000" b="1" spc="-4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balas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25" dirty="0">
                <a:solidFill>
                  <a:srgbClr val="17375E"/>
                </a:solidFill>
                <a:latin typeface="Calibri"/>
                <a:cs typeface="Calibri"/>
              </a:rPr>
              <a:t>Persyaratan</a:t>
            </a:r>
            <a:r>
              <a:rPr sz="2000" b="1" spc="2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pekerjaan</a:t>
            </a:r>
            <a:r>
              <a:rPr sz="2000" b="1" spc="1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dan</a:t>
            </a:r>
            <a:r>
              <a:rPr sz="2000" b="1" spc="-2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bahan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balas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b="1" spc="-15" dirty="0">
                <a:solidFill>
                  <a:srgbClr val="17375E"/>
                </a:solidFill>
                <a:latin typeface="Calibri"/>
                <a:cs typeface="Calibri"/>
              </a:rPr>
              <a:t>Pemadatan</a:t>
            </a:r>
            <a:r>
              <a:rPr sz="2000" b="1" spc="-2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balas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5033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9683" y="423646"/>
              <a:ext cx="2028443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036691" y="492709"/>
            <a:ext cx="1670685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15" dirty="0">
                <a:latin typeface="Calibri"/>
                <a:cs typeface="Calibri"/>
              </a:rPr>
              <a:t>PENDAHULUAN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61064" y="1379524"/>
            <a:ext cx="4354683" cy="23042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38443" y="2051144"/>
            <a:ext cx="5863384" cy="851558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575305" y="3008377"/>
            <a:ext cx="6816725" cy="3286125"/>
            <a:chOff x="2051304" y="3008376"/>
            <a:chExt cx="6816725" cy="3286125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1900" y="3008376"/>
              <a:ext cx="5095874" cy="7284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51304" y="3713988"/>
              <a:ext cx="5887212" cy="258013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125218" y="4837938"/>
              <a:ext cx="5814060" cy="1039494"/>
            </a:xfrm>
            <a:custGeom>
              <a:avLst/>
              <a:gdLst/>
              <a:ahLst/>
              <a:cxnLst/>
              <a:rect l="l" t="t" r="r" b="b"/>
              <a:pathLst>
                <a:path w="5814059" h="1039495">
                  <a:moveTo>
                    <a:pt x="5640832" y="0"/>
                  </a:moveTo>
                  <a:lnTo>
                    <a:pt x="173227" y="0"/>
                  </a:lnTo>
                  <a:lnTo>
                    <a:pt x="127191" y="6190"/>
                  </a:lnTo>
                  <a:lnTo>
                    <a:pt x="85814" y="23659"/>
                  </a:lnTo>
                  <a:lnTo>
                    <a:pt x="50752" y="50752"/>
                  </a:lnTo>
                  <a:lnTo>
                    <a:pt x="23659" y="85814"/>
                  </a:lnTo>
                  <a:lnTo>
                    <a:pt x="6190" y="127191"/>
                  </a:lnTo>
                  <a:lnTo>
                    <a:pt x="0" y="173228"/>
                  </a:lnTo>
                  <a:lnTo>
                    <a:pt x="0" y="866140"/>
                  </a:lnTo>
                  <a:lnTo>
                    <a:pt x="6190" y="912190"/>
                  </a:lnTo>
                  <a:lnTo>
                    <a:pt x="23659" y="953570"/>
                  </a:lnTo>
                  <a:lnTo>
                    <a:pt x="50752" y="988629"/>
                  </a:lnTo>
                  <a:lnTo>
                    <a:pt x="85814" y="1015716"/>
                  </a:lnTo>
                  <a:lnTo>
                    <a:pt x="127191" y="1033179"/>
                  </a:lnTo>
                  <a:lnTo>
                    <a:pt x="173227" y="1039368"/>
                  </a:lnTo>
                  <a:lnTo>
                    <a:pt x="5640832" y="1039368"/>
                  </a:lnTo>
                  <a:lnTo>
                    <a:pt x="5686868" y="1033179"/>
                  </a:lnTo>
                  <a:lnTo>
                    <a:pt x="5728245" y="1015716"/>
                  </a:lnTo>
                  <a:lnTo>
                    <a:pt x="5763307" y="988629"/>
                  </a:lnTo>
                  <a:lnTo>
                    <a:pt x="5790400" y="953570"/>
                  </a:lnTo>
                  <a:lnTo>
                    <a:pt x="5807869" y="912190"/>
                  </a:lnTo>
                  <a:lnTo>
                    <a:pt x="5814059" y="866140"/>
                  </a:lnTo>
                  <a:lnTo>
                    <a:pt x="5814059" y="173228"/>
                  </a:lnTo>
                  <a:lnTo>
                    <a:pt x="5807869" y="127191"/>
                  </a:lnTo>
                  <a:lnTo>
                    <a:pt x="5790400" y="85814"/>
                  </a:lnTo>
                  <a:lnTo>
                    <a:pt x="5763307" y="50752"/>
                  </a:lnTo>
                  <a:lnTo>
                    <a:pt x="5728245" y="23659"/>
                  </a:lnTo>
                  <a:lnTo>
                    <a:pt x="5686868" y="6190"/>
                  </a:lnTo>
                  <a:lnTo>
                    <a:pt x="5640832" y="0"/>
                  </a:lnTo>
                  <a:close/>
                </a:path>
              </a:pathLst>
            </a:custGeom>
            <a:solidFill>
              <a:srgbClr val="FFC000">
                <a:alpha val="3294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25218" y="4837938"/>
              <a:ext cx="5814060" cy="1039494"/>
            </a:xfrm>
            <a:custGeom>
              <a:avLst/>
              <a:gdLst/>
              <a:ahLst/>
              <a:cxnLst/>
              <a:rect l="l" t="t" r="r" b="b"/>
              <a:pathLst>
                <a:path w="5814059" h="1039495">
                  <a:moveTo>
                    <a:pt x="0" y="173228"/>
                  </a:moveTo>
                  <a:lnTo>
                    <a:pt x="6190" y="127191"/>
                  </a:lnTo>
                  <a:lnTo>
                    <a:pt x="23659" y="85814"/>
                  </a:lnTo>
                  <a:lnTo>
                    <a:pt x="50752" y="50752"/>
                  </a:lnTo>
                  <a:lnTo>
                    <a:pt x="85814" y="23659"/>
                  </a:lnTo>
                  <a:lnTo>
                    <a:pt x="127191" y="6190"/>
                  </a:lnTo>
                  <a:lnTo>
                    <a:pt x="173227" y="0"/>
                  </a:lnTo>
                  <a:lnTo>
                    <a:pt x="5640832" y="0"/>
                  </a:lnTo>
                  <a:lnTo>
                    <a:pt x="5686868" y="6190"/>
                  </a:lnTo>
                  <a:lnTo>
                    <a:pt x="5728245" y="23659"/>
                  </a:lnTo>
                  <a:lnTo>
                    <a:pt x="5763307" y="50752"/>
                  </a:lnTo>
                  <a:lnTo>
                    <a:pt x="5790400" y="85814"/>
                  </a:lnTo>
                  <a:lnTo>
                    <a:pt x="5807869" y="127191"/>
                  </a:lnTo>
                  <a:lnTo>
                    <a:pt x="5814059" y="173228"/>
                  </a:lnTo>
                  <a:lnTo>
                    <a:pt x="5814059" y="866140"/>
                  </a:lnTo>
                  <a:lnTo>
                    <a:pt x="5807869" y="912190"/>
                  </a:lnTo>
                  <a:lnTo>
                    <a:pt x="5790400" y="953570"/>
                  </a:lnTo>
                  <a:lnTo>
                    <a:pt x="5763307" y="988629"/>
                  </a:lnTo>
                  <a:lnTo>
                    <a:pt x="5728245" y="1015716"/>
                  </a:lnTo>
                  <a:lnTo>
                    <a:pt x="5686868" y="1033179"/>
                  </a:lnTo>
                  <a:lnTo>
                    <a:pt x="5640832" y="1039368"/>
                  </a:lnTo>
                  <a:lnTo>
                    <a:pt x="173227" y="1039368"/>
                  </a:lnTo>
                  <a:lnTo>
                    <a:pt x="127191" y="1033179"/>
                  </a:lnTo>
                  <a:lnTo>
                    <a:pt x="85814" y="1015716"/>
                  </a:lnTo>
                  <a:lnTo>
                    <a:pt x="50752" y="988629"/>
                  </a:lnTo>
                  <a:lnTo>
                    <a:pt x="23659" y="953570"/>
                  </a:lnTo>
                  <a:lnTo>
                    <a:pt x="6190" y="912190"/>
                  </a:lnTo>
                  <a:lnTo>
                    <a:pt x="0" y="866140"/>
                  </a:lnTo>
                  <a:lnTo>
                    <a:pt x="0" y="17322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48127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4255" y="423646"/>
              <a:ext cx="2017776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041516" y="492709"/>
            <a:ext cx="1656714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25" dirty="0">
                <a:latin typeface="Calibri"/>
                <a:cs typeface="Calibri"/>
              </a:rPr>
              <a:t>PENAMBAT</a:t>
            </a:r>
            <a:r>
              <a:rPr sz="2000" b="1" i="1" spc="-9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2915" y="5277434"/>
            <a:ext cx="59086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Penambat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rel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komponen</a:t>
            </a:r>
            <a:r>
              <a:rPr spc="-5" dirty="0">
                <a:latin typeface="Calibri"/>
                <a:cs typeface="Calibri"/>
              </a:rPr>
              <a:t> 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menambatkan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pc="-10" dirty="0">
                <a:latin typeface="Calibri"/>
                <a:cs typeface="Calibri"/>
              </a:rPr>
              <a:t>bantalan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sedemikian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rupa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sehingga </a:t>
            </a:r>
            <a:r>
              <a:rPr spc="-15" dirty="0">
                <a:latin typeface="Calibri"/>
                <a:cs typeface="Calibri"/>
              </a:rPr>
              <a:t>kedudukan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b="1" u="heavy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tetap</a:t>
            </a:r>
            <a:endParaRPr>
              <a:latin typeface="Calibri"/>
              <a:cs typeface="Calibri"/>
            </a:endParaRPr>
          </a:p>
          <a:p>
            <a:pPr marL="12700"/>
            <a:r>
              <a:rPr b="1" u="heavy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,kokoh </a:t>
            </a:r>
            <a:r>
              <a:rPr b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dan</a:t>
            </a:r>
            <a:r>
              <a:rPr b="1" u="heavy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tidak</a:t>
            </a:r>
            <a:r>
              <a:rPr b="1" u="heavy" spc="-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bergeser</a:t>
            </a:r>
            <a:endParaRPr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08121" y="1053083"/>
            <a:ext cx="5280659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01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41617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65" dirty="0">
                <a:solidFill>
                  <a:srgbClr val="FF0000"/>
                </a:solidFill>
                <a:latin typeface="Arial Black"/>
                <a:cs typeface="Arial Black"/>
              </a:rPr>
              <a:t>Fungsi</a:t>
            </a:r>
            <a:r>
              <a:rPr sz="2100" i="1" spc="-11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80" dirty="0">
                <a:solidFill>
                  <a:srgbClr val="FF0000"/>
                </a:solidFill>
                <a:latin typeface="Arial Black"/>
                <a:cs typeface="Arial Black"/>
              </a:rPr>
              <a:t>Penambat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98012" y="976985"/>
            <a:ext cx="6819265" cy="126188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469900" indent="-457200">
              <a:spcBef>
                <a:spcPts val="340"/>
              </a:spcBef>
              <a:buAutoNum type="arabicParenR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Menjaga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ukuran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kedua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tetap</a:t>
            </a:r>
            <a:endParaRPr sz="2000">
              <a:latin typeface="Calibri"/>
              <a:cs typeface="Calibri"/>
            </a:endParaRPr>
          </a:p>
          <a:p>
            <a:pPr marL="469900" marR="5080" indent="-457200">
              <a:lnSpc>
                <a:spcPts val="2160"/>
              </a:lnSpc>
              <a:spcBef>
                <a:spcPts val="509"/>
              </a:spcBef>
              <a:buAutoNum type="arabicParenR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Menahan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berbagai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getaran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terjadi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5" dirty="0">
                <a:latin typeface="Calibri"/>
                <a:cs typeface="Calibri"/>
              </a:rPr>
              <a:t> jalan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berasal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gerbong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(arah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vertikal,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horisontal</a:t>
            </a:r>
            <a:r>
              <a:rPr sz="2000" spc="-5" dirty="0">
                <a:latin typeface="Calibri"/>
                <a:cs typeface="Calibri"/>
              </a:rPr>
              <a:t> dan </a:t>
            </a:r>
            <a:r>
              <a:rPr sz="2000" spc="-15" dirty="0">
                <a:latin typeface="Calibri"/>
                <a:cs typeface="Calibri"/>
              </a:rPr>
              <a:t>lateral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083808" y="2400301"/>
            <a:ext cx="584200" cy="890269"/>
            <a:chOff x="4559808" y="2400300"/>
            <a:chExt cx="584200" cy="890269"/>
          </a:xfrm>
        </p:grpSpPr>
        <p:sp>
          <p:nvSpPr>
            <p:cNvPr id="8" name="object 8"/>
            <p:cNvSpPr/>
            <p:nvPr/>
          </p:nvSpPr>
          <p:spPr>
            <a:xfrm>
              <a:off x="4572762" y="2413253"/>
              <a:ext cx="558165" cy="864235"/>
            </a:xfrm>
            <a:custGeom>
              <a:avLst/>
              <a:gdLst/>
              <a:ahLst/>
              <a:cxnLst/>
              <a:rect l="l" t="t" r="r" b="b"/>
              <a:pathLst>
                <a:path w="558164" h="864235">
                  <a:moveTo>
                    <a:pt x="418338" y="0"/>
                  </a:moveTo>
                  <a:lnTo>
                    <a:pt x="139446" y="0"/>
                  </a:lnTo>
                  <a:lnTo>
                    <a:pt x="139446" y="585216"/>
                  </a:lnTo>
                  <a:lnTo>
                    <a:pt x="0" y="585216"/>
                  </a:lnTo>
                  <a:lnTo>
                    <a:pt x="278891" y="864108"/>
                  </a:lnTo>
                  <a:lnTo>
                    <a:pt x="557784" y="585216"/>
                  </a:lnTo>
                  <a:lnTo>
                    <a:pt x="418338" y="585216"/>
                  </a:lnTo>
                  <a:lnTo>
                    <a:pt x="41833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2762" y="2413253"/>
              <a:ext cx="558165" cy="864235"/>
            </a:xfrm>
            <a:custGeom>
              <a:avLst/>
              <a:gdLst/>
              <a:ahLst/>
              <a:cxnLst/>
              <a:rect l="l" t="t" r="r" b="b"/>
              <a:pathLst>
                <a:path w="558164" h="864235">
                  <a:moveTo>
                    <a:pt x="0" y="585216"/>
                  </a:moveTo>
                  <a:lnTo>
                    <a:pt x="139446" y="585216"/>
                  </a:lnTo>
                  <a:lnTo>
                    <a:pt x="139446" y="0"/>
                  </a:lnTo>
                  <a:lnTo>
                    <a:pt x="418338" y="0"/>
                  </a:lnTo>
                  <a:lnTo>
                    <a:pt x="418338" y="585216"/>
                  </a:lnTo>
                  <a:lnTo>
                    <a:pt x="557784" y="585216"/>
                  </a:lnTo>
                  <a:lnTo>
                    <a:pt x="278891" y="864108"/>
                  </a:lnTo>
                  <a:lnTo>
                    <a:pt x="0" y="5852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26638" y="3487673"/>
            <a:ext cx="6600190" cy="894476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b="1" spc="-5" dirty="0">
                <a:latin typeface="Calibri"/>
                <a:cs typeface="Calibri"/>
              </a:rPr>
              <a:t>BEBAN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TERSEBUT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KEMUDIAN DITERUSKAN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0" dirty="0">
                <a:latin typeface="Calibri"/>
                <a:cs typeface="Calibri"/>
              </a:rPr>
              <a:t>PADA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KONSTRUKSI </a:t>
            </a:r>
            <a:r>
              <a:rPr sz="2000" b="1" spc="-434" dirty="0">
                <a:latin typeface="Calibri"/>
                <a:cs typeface="Calibri"/>
              </a:rPr>
              <a:t> </a:t>
            </a:r>
            <a:r>
              <a:rPr sz="2000" b="1" spc="-45" dirty="0">
                <a:latin typeface="Calibri"/>
                <a:cs typeface="Calibri"/>
              </a:rPr>
              <a:t>YANG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ADA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DI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45" dirty="0">
                <a:latin typeface="Calibri"/>
                <a:cs typeface="Calibri"/>
              </a:rPr>
              <a:t>BAWAHNYA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35" dirty="0">
                <a:latin typeface="Calibri"/>
                <a:cs typeface="Calibri"/>
              </a:rPr>
              <a:t>YAITU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r>
              <a:rPr sz="2000" b="1" spc="45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(BANTALAN,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TUBUH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BAAN 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DAN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BALAS)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1766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82346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70" dirty="0">
                <a:solidFill>
                  <a:srgbClr val="FF0000"/>
                </a:solidFill>
                <a:latin typeface="Arial Black"/>
                <a:cs typeface="Arial Black"/>
              </a:rPr>
              <a:t>Syarat</a:t>
            </a:r>
            <a:r>
              <a:rPr sz="2100" i="1" spc="-4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85" dirty="0">
                <a:solidFill>
                  <a:srgbClr val="FF0000"/>
                </a:solidFill>
                <a:latin typeface="Arial Black"/>
                <a:cs typeface="Arial Black"/>
              </a:rPr>
              <a:t>Teknis</a:t>
            </a:r>
            <a:r>
              <a:rPr sz="2100" i="1" spc="-4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80" dirty="0">
                <a:solidFill>
                  <a:srgbClr val="FF0000"/>
                </a:solidFill>
                <a:latin typeface="Arial Black"/>
                <a:cs typeface="Arial Black"/>
              </a:rPr>
              <a:t>Penambat</a:t>
            </a:r>
            <a:r>
              <a:rPr sz="2100" i="1" spc="-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80" dirty="0">
                <a:solidFill>
                  <a:srgbClr val="FF0000"/>
                </a:solidFill>
                <a:latin typeface="Arial Black"/>
                <a:cs typeface="Arial Black"/>
              </a:rPr>
              <a:t>yang</a:t>
            </a:r>
            <a:r>
              <a:rPr sz="2100" i="1" spc="-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60" dirty="0">
                <a:solidFill>
                  <a:srgbClr val="FF0000"/>
                </a:solidFill>
                <a:latin typeface="Arial Black"/>
                <a:cs typeface="Arial Black"/>
              </a:rPr>
              <a:t>baik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03523" y="1238758"/>
            <a:ext cx="6891020" cy="463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4659" indent="-441959">
              <a:spcBef>
                <a:spcPts val="100"/>
              </a:spcBef>
              <a:buAutoNum type="arabicPeriod"/>
              <a:tabLst>
                <a:tab pos="454025" algn="l"/>
                <a:tab pos="454659" algn="l"/>
              </a:tabLst>
            </a:pPr>
            <a:r>
              <a:rPr spc="-20" dirty="0">
                <a:latin typeface="Calibri"/>
                <a:cs typeface="Calibri"/>
              </a:rPr>
              <a:t>Daya</a:t>
            </a:r>
            <a:r>
              <a:rPr spc="-5" dirty="0">
                <a:latin typeface="Calibri"/>
                <a:cs typeface="Calibri"/>
              </a:rPr>
              <a:t> penjepit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penambat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cukup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</a:t>
            </a:r>
            <a:r>
              <a:rPr spc="-5" dirty="0">
                <a:latin typeface="Calibri"/>
                <a:cs typeface="Calibri"/>
              </a:rPr>
              <a:t> 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jangka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panjang</a:t>
            </a:r>
            <a:endParaRPr>
              <a:latin typeface="Calibri"/>
              <a:cs typeface="Calibri"/>
            </a:endParaRPr>
          </a:p>
          <a:p>
            <a:pPr marL="454025" marR="5080" indent="-441959">
              <a:lnSpc>
                <a:spcPct val="150000"/>
              </a:lnSpc>
              <a:spcBef>
                <a:spcPts val="434"/>
              </a:spcBef>
              <a:buAutoNum type="arabicPeriod"/>
              <a:tabLst>
                <a:tab pos="454025" algn="l"/>
                <a:tab pos="454659" algn="l"/>
              </a:tabLst>
            </a:pPr>
            <a:r>
              <a:rPr spc="-5" dirty="0">
                <a:latin typeface="Calibri"/>
                <a:cs typeface="Calibri"/>
              </a:rPr>
              <a:t>Dapat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mempertahankan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elastisitas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penambat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jangka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waktu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lama</a:t>
            </a:r>
            <a:endParaRPr>
              <a:latin typeface="Calibri"/>
              <a:cs typeface="Calibri"/>
            </a:endParaRPr>
          </a:p>
          <a:p>
            <a:pPr marL="454025" marR="321945" indent="-441959">
              <a:lnSpc>
                <a:spcPct val="150000"/>
              </a:lnSpc>
              <a:spcBef>
                <a:spcPts val="430"/>
              </a:spcBef>
              <a:buAutoNum type="arabicPeriod"/>
              <a:tabLst>
                <a:tab pos="454025" algn="l"/>
                <a:tab pos="454659" algn="l"/>
              </a:tabLst>
            </a:pPr>
            <a:r>
              <a:rPr spc="-10" dirty="0">
                <a:latin typeface="Calibri"/>
                <a:cs typeface="Calibri"/>
              </a:rPr>
              <a:t>Frekuensi </a:t>
            </a:r>
            <a:r>
              <a:rPr spc="-15" dirty="0">
                <a:latin typeface="Calibri"/>
                <a:cs typeface="Calibri"/>
              </a:rPr>
              <a:t>getaran</a:t>
            </a:r>
            <a:r>
              <a:rPr dirty="0">
                <a:latin typeface="Calibri"/>
                <a:cs typeface="Calibri"/>
              </a:rPr>
              <a:t> alami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penambat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10" dirty="0">
                <a:latin typeface="Calibri"/>
                <a:cs typeface="Calibri"/>
              </a:rPr>
              <a:t>dasarnya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harus </a:t>
            </a:r>
            <a:r>
              <a:rPr spc="-5" dirty="0">
                <a:latin typeface="Calibri"/>
                <a:cs typeface="Calibri"/>
              </a:rPr>
              <a:t>lebih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besar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10" dirty="0">
                <a:latin typeface="Calibri"/>
                <a:cs typeface="Calibri"/>
              </a:rPr>
              <a:t>frekuensi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getaran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alami</a:t>
            </a:r>
            <a:r>
              <a:rPr spc="-10" dirty="0">
                <a:latin typeface="Calibri"/>
                <a:cs typeface="Calibri"/>
              </a:rPr>
              <a:t> rel,agar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supaya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mencegah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setiap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kehilangan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kontak</a:t>
            </a:r>
            <a:r>
              <a:rPr spc="-15" dirty="0">
                <a:latin typeface="Calibri"/>
                <a:cs typeface="Calibri"/>
              </a:rPr>
              <a:t> antara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penambat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 </a:t>
            </a:r>
            <a:r>
              <a:rPr spc="-5" dirty="0">
                <a:latin typeface="Calibri"/>
                <a:cs typeface="Calibri"/>
              </a:rPr>
              <a:t> selama lalu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lintas</a:t>
            </a:r>
            <a:r>
              <a:rPr dirty="0">
                <a:latin typeface="Calibri"/>
                <a:cs typeface="Calibri"/>
              </a:rPr>
              <a:t> melalui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endParaRPr>
              <a:latin typeface="Calibri"/>
              <a:cs typeface="Calibri"/>
            </a:endParaRPr>
          </a:p>
          <a:p>
            <a:pPr marL="454659" indent="-441959">
              <a:spcBef>
                <a:spcPts val="1515"/>
              </a:spcBef>
              <a:buAutoNum type="arabicPeriod"/>
              <a:tabLst>
                <a:tab pos="454025" algn="l"/>
                <a:tab pos="454659" algn="l"/>
              </a:tabLst>
            </a:pPr>
            <a:r>
              <a:rPr dirty="0">
                <a:latin typeface="Calibri"/>
                <a:cs typeface="Calibri"/>
              </a:rPr>
              <a:t>Mampu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mempertahankan</a:t>
            </a:r>
            <a:r>
              <a:rPr dirty="0">
                <a:latin typeface="Calibri"/>
                <a:cs typeface="Calibri"/>
              </a:rPr>
              <a:t> lebar</a:t>
            </a:r>
            <a:r>
              <a:rPr spc="-5" dirty="0">
                <a:latin typeface="Calibri"/>
                <a:cs typeface="Calibri"/>
              </a:rPr>
              <a:t> sepur</a:t>
            </a:r>
            <a:endParaRPr>
              <a:latin typeface="Calibri"/>
              <a:cs typeface="Calibri"/>
            </a:endParaRPr>
          </a:p>
          <a:p>
            <a:pPr marL="454025" marR="368300" indent="-441959">
              <a:lnSpc>
                <a:spcPct val="150000"/>
              </a:lnSpc>
              <a:spcBef>
                <a:spcPts val="434"/>
              </a:spcBef>
              <a:buAutoNum type="arabicPeriod"/>
              <a:tabLst>
                <a:tab pos="454025" algn="l"/>
                <a:tab pos="454659" algn="l"/>
              </a:tabLst>
            </a:pPr>
            <a:r>
              <a:rPr dirty="0">
                <a:latin typeface="Calibri"/>
                <a:cs typeface="Calibri"/>
              </a:rPr>
              <a:t>Alas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karet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mampu </a:t>
            </a:r>
            <a:r>
              <a:rPr spc="-5" dirty="0">
                <a:latin typeface="Calibri"/>
                <a:cs typeface="Calibri"/>
              </a:rPr>
              <a:t>mencegah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merangkaknya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meredam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getaran,</a:t>
            </a:r>
            <a:r>
              <a:rPr dirty="0">
                <a:latin typeface="Calibri"/>
                <a:cs typeface="Calibri"/>
              </a:rPr>
              <a:t> melindunghi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permukaan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mampu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menahan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bekerja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padanya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3988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78928"/>
            <a:ext cx="2231390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i="1" spc="-75" dirty="0">
                <a:solidFill>
                  <a:srgbClr val="FF0000"/>
                </a:solidFill>
                <a:latin typeface="Arial Black"/>
                <a:cs typeface="Arial Black"/>
              </a:rPr>
              <a:t>Jenis</a:t>
            </a:r>
            <a:r>
              <a:rPr sz="2100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80" dirty="0">
                <a:solidFill>
                  <a:srgbClr val="FF0000"/>
                </a:solidFill>
                <a:latin typeface="Arial Black"/>
                <a:cs typeface="Arial Black"/>
              </a:rPr>
              <a:t>penambat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41014" y="1088898"/>
            <a:ext cx="2848610" cy="1138555"/>
          </a:xfrm>
          <a:custGeom>
            <a:avLst/>
            <a:gdLst/>
            <a:ahLst/>
            <a:cxnLst/>
            <a:rect l="l" t="t" r="r" b="b"/>
            <a:pathLst>
              <a:path w="2848610" h="1138555">
                <a:moveTo>
                  <a:pt x="0" y="1138427"/>
                </a:moveTo>
                <a:lnTo>
                  <a:pt x="2848356" y="1138427"/>
                </a:lnTo>
                <a:lnTo>
                  <a:pt x="2848356" y="0"/>
                </a:lnTo>
                <a:lnTo>
                  <a:pt x="0" y="0"/>
                </a:lnTo>
                <a:lnTo>
                  <a:pt x="0" y="1138427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52445" y="1075945"/>
            <a:ext cx="2874645" cy="750847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spcBef>
                <a:spcPts val="35"/>
              </a:spcBef>
            </a:pPr>
            <a:endParaRPr sz="2450">
              <a:latin typeface="Times New Roman"/>
              <a:cs typeface="Times New Roman"/>
            </a:endParaRPr>
          </a:p>
          <a:p>
            <a:pPr marL="424180"/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Penambat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Kaku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52445" y="2240279"/>
            <a:ext cx="2874645" cy="1573508"/>
          </a:xfrm>
          <a:prstGeom prst="rect">
            <a:avLst/>
          </a:prstGeom>
          <a:solidFill>
            <a:srgbClr val="D0D7E8">
              <a:alpha val="90194"/>
            </a:srgbClr>
          </a:solidFill>
        </p:spPr>
        <p:txBody>
          <a:bodyPr vert="horz" wrap="square" lIns="0" tIns="19050" rIns="0" bIns="0" rtlCol="0">
            <a:spAutoFit/>
          </a:bodyPr>
          <a:lstStyle/>
          <a:p>
            <a:pPr marL="368300" indent="-229235">
              <a:spcBef>
                <a:spcPts val="150"/>
              </a:spcBef>
              <a:buChar char="•"/>
              <a:tabLst>
                <a:tab pos="368935" algn="l"/>
              </a:tabLst>
            </a:pPr>
            <a:r>
              <a:rPr sz="2400" spc="-5" dirty="0">
                <a:latin typeface="Calibri"/>
                <a:cs typeface="Calibri"/>
              </a:rPr>
              <a:t>tirepon</a:t>
            </a:r>
            <a:endParaRPr sz="2400">
              <a:latin typeface="Calibri"/>
              <a:cs typeface="Calibri"/>
            </a:endParaRPr>
          </a:p>
          <a:p>
            <a:pPr marL="368300" indent="-229235">
              <a:spcBef>
                <a:spcPts val="190"/>
              </a:spcBef>
              <a:buChar char="•"/>
              <a:tabLst>
                <a:tab pos="368935" algn="l"/>
              </a:tabLst>
            </a:pPr>
            <a:r>
              <a:rPr sz="2400" spc="-25" dirty="0">
                <a:latin typeface="Calibri"/>
                <a:cs typeface="Calibri"/>
              </a:rPr>
              <a:t>Paku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biasa</a:t>
            </a:r>
            <a:endParaRPr sz="2400">
              <a:latin typeface="Calibri"/>
              <a:cs typeface="Calibri"/>
            </a:endParaRPr>
          </a:p>
          <a:p>
            <a:pPr marL="368300" indent="-229235">
              <a:spcBef>
                <a:spcPts val="204"/>
              </a:spcBef>
              <a:buChar char="•"/>
              <a:tabLst>
                <a:tab pos="368935" algn="l"/>
              </a:tabLst>
            </a:pPr>
            <a:r>
              <a:rPr sz="2400" spc="-25" dirty="0">
                <a:latin typeface="Calibri"/>
                <a:cs typeface="Calibri"/>
              </a:rPr>
              <a:t>Paku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lentur</a:t>
            </a:r>
            <a:endParaRPr sz="2400">
              <a:latin typeface="Calibri"/>
              <a:cs typeface="Calibri"/>
            </a:endParaRPr>
          </a:p>
          <a:p>
            <a:pPr marL="368300" indent="-229235">
              <a:spcBef>
                <a:spcPts val="195"/>
              </a:spcBef>
              <a:buChar char="•"/>
              <a:tabLst>
                <a:tab pos="368935" algn="l"/>
              </a:tabLst>
            </a:pPr>
            <a:r>
              <a:rPr sz="2400" dirty="0">
                <a:latin typeface="Calibri"/>
                <a:cs typeface="Calibri"/>
              </a:rPr>
              <a:t>Mur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baut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775704" y="1172529"/>
            <a:ext cx="2874645" cy="971420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174625" rIns="0" bIns="0" rtlCol="0" anchor="ctr">
            <a:spAutoFit/>
          </a:bodyPr>
          <a:lstStyle/>
          <a:p>
            <a:pPr marL="972819" marR="678815" indent="-287020">
              <a:lnSpc>
                <a:spcPts val="3070"/>
              </a:lnSpc>
              <a:spcBef>
                <a:spcPts val="1375"/>
              </a:spcBef>
            </a:pPr>
            <a:r>
              <a:rPr sz="2800" b="1" spc="-5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enamb</a:t>
            </a:r>
            <a:r>
              <a:rPr sz="2800" b="1" spc="-3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t 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elastis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75704" y="2240279"/>
            <a:ext cx="2874645" cy="2408352"/>
          </a:xfrm>
          <a:prstGeom prst="rect">
            <a:avLst/>
          </a:prstGeom>
          <a:solidFill>
            <a:srgbClr val="D0D7E8">
              <a:alpha val="90194"/>
            </a:srgbClr>
          </a:solidFill>
        </p:spPr>
        <p:txBody>
          <a:bodyPr vert="horz" wrap="square" lIns="0" tIns="63500" rIns="0" bIns="0" rtlCol="0">
            <a:spAutoFit/>
          </a:bodyPr>
          <a:lstStyle/>
          <a:p>
            <a:pPr marL="369570" indent="-229235">
              <a:spcBef>
                <a:spcPts val="500"/>
              </a:spcBef>
              <a:buChar char="•"/>
              <a:tabLst>
                <a:tab pos="370205" algn="l"/>
              </a:tabLst>
            </a:pP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clip</a:t>
            </a:r>
            <a:endParaRPr sz="2400">
              <a:latin typeface="Calibri"/>
              <a:cs typeface="Calibri"/>
            </a:endParaRPr>
          </a:p>
          <a:p>
            <a:pPr marL="369570" indent="-229235">
              <a:spcBef>
                <a:spcPts val="195"/>
              </a:spcBef>
              <a:buChar char="•"/>
              <a:tabLst>
                <a:tab pos="370205" algn="l"/>
              </a:tabLst>
            </a:pPr>
            <a:r>
              <a:rPr sz="2400" dirty="0">
                <a:latin typeface="Calibri"/>
                <a:cs typeface="Calibri"/>
              </a:rPr>
              <a:t>Nabla</a:t>
            </a:r>
            <a:endParaRPr sz="2400">
              <a:latin typeface="Calibri"/>
              <a:cs typeface="Calibri"/>
            </a:endParaRPr>
          </a:p>
          <a:p>
            <a:pPr marL="369570" indent="-229235">
              <a:spcBef>
                <a:spcPts val="200"/>
              </a:spcBef>
              <a:buChar char="•"/>
              <a:tabLst>
                <a:tab pos="370205" algn="l"/>
              </a:tabLst>
            </a:pPr>
            <a:r>
              <a:rPr sz="2400" spc="-15" dirty="0">
                <a:latin typeface="Calibri"/>
                <a:cs typeface="Calibri"/>
              </a:rPr>
              <a:t>Pandrol</a:t>
            </a:r>
            <a:endParaRPr sz="2400">
              <a:latin typeface="Calibri"/>
              <a:cs typeface="Calibri"/>
            </a:endParaRPr>
          </a:p>
          <a:p>
            <a:pPr marL="369570" indent="-229235">
              <a:spcBef>
                <a:spcPts val="195"/>
              </a:spcBef>
              <a:buChar char="•"/>
              <a:tabLst>
                <a:tab pos="370205" algn="l"/>
              </a:tabLst>
            </a:pPr>
            <a:r>
              <a:rPr sz="2400" dirty="0">
                <a:latin typeface="Calibri"/>
                <a:cs typeface="Calibri"/>
              </a:rPr>
              <a:t>KA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clip</a:t>
            </a:r>
            <a:endParaRPr sz="2400">
              <a:latin typeface="Calibri"/>
              <a:cs typeface="Calibri"/>
            </a:endParaRPr>
          </a:p>
          <a:p>
            <a:pPr marL="369570" indent="-229235">
              <a:spcBef>
                <a:spcPts val="195"/>
              </a:spcBef>
              <a:buChar char="•"/>
              <a:tabLst>
                <a:tab pos="370205" algn="l"/>
              </a:tabLst>
            </a:pPr>
            <a:r>
              <a:rPr sz="2400" dirty="0">
                <a:latin typeface="Calibri"/>
                <a:cs typeface="Calibri"/>
              </a:rPr>
              <a:t>F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type</a:t>
            </a:r>
            <a:endParaRPr sz="2400">
              <a:latin typeface="Calibri"/>
              <a:cs typeface="Calibri"/>
            </a:endParaRPr>
          </a:p>
          <a:p>
            <a:pPr marL="369570" indent="-229235">
              <a:spcBef>
                <a:spcPts val="200"/>
              </a:spcBef>
              <a:buChar char="•"/>
              <a:tabLst>
                <a:tab pos="370205" algn="l"/>
              </a:tabLst>
            </a:pPr>
            <a:r>
              <a:rPr sz="2400" spc="-15" dirty="0">
                <a:latin typeface="Calibri"/>
                <a:cs typeface="Calibri"/>
              </a:rPr>
              <a:t>Dorken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10789" y="5311902"/>
            <a:ext cx="5953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Penambat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elastis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dibedakan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menjadi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elastis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tunggal </a:t>
            </a:r>
            <a:r>
              <a:rPr b="1" dirty="0">
                <a:latin typeface="Calibri"/>
                <a:cs typeface="Calibri"/>
              </a:rPr>
              <a:t>dan</a:t>
            </a:r>
            <a:r>
              <a:rPr b="1" spc="-10" dirty="0">
                <a:latin typeface="Calibri"/>
                <a:cs typeface="Calibri"/>
              </a:rPr>
              <a:t> ganda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7005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78928"/>
            <a:ext cx="2231390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i="1" spc="-75" dirty="0">
                <a:solidFill>
                  <a:srgbClr val="FF0000"/>
                </a:solidFill>
                <a:latin typeface="Arial Black"/>
                <a:cs typeface="Arial Black"/>
              </a:rPr>
              <a:t>Jenis</a:t>
            </a:r>
            <a:r>
              <a:rPr sz="2100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80" dirty="0">
                <a:solidFill>
                  <a:srgbClr val="FF0000"/>
                </a:solidFill>
                <a:latin typeface="Arial Black"/>
                <a:cs typeface="Arial Black"/>
              </a:rPr>
              <a:t>penambat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13281" y="1404587"/>
            <a:ext cx="8868631" cy="628377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/>
              <a:t>Menurut </a:t>
            </a:r>
            <a:r>
              <a:rPr sz="2000" spc="-10" dirty="0"/>
              <a:t>metode </a:t>
            </a:r>
            <a:r>
              <a:rPr sz="2000" spc="-5" dirty="0"/>
              <a:t>penjepitan penambat </a:t>
            </a:r>
            <a:r>
              <a:rPr sz="2000" spc="-40" dirty="0"/>
              <a:t>ke </a:t>
            </a:r>
            <a:r>
              <a:rPr sz="2000" spc="-10" dirty="0"/>
              <a:t>bantalan, </a:t>
            </a:r>
            <a:r>
              <a:rPr sz="2000" spc="-530" dirty="0"/>
              <a:t> </a:t>
            </a:r>
            <a:r>
              <a:rPr sz="2000" spc="-5" dirty="0"/>
              <a:t>pada </a:t>
            </a:r>
            <a:r>
              <a:rPr sz="2000" spc="-15" dirty="0"/>
              <a:t>umumnya </a:t>
            </a:r>
            <a:r>
              <a:rPr sz="2000" spc="-5" dirty="0"/>
              <a:t>penambat</a:t>
            </a:r>
            <a:r>
              <a:rPr sz="2000" spc="-30" dirty="0"/>
              <a:t> </a:t>
            </a:r>
            <a:r>
              <a:rPr sz="2000" spc="-5" dirty="0"/>
              <a:t>elastis</a:t>
            </a:r>
            <a:r>
              <a:rPr sz="2000" spc="-20" dirty="0"/>
              <a:t> </a:t>
            </a:r>
            <a:r>
              <a:rPr sz="2000" spc="-5" dirty="0"/>
              <a:t>terbagi</a:t>
            </a:r>
            <a:r>
              <a:rPr sz="2000" spc="-15" dirty="0"/>
              <a:t> </a:t>
            </a:r>
            <a:r>
              <a:rPr sz="2000" spc="-5" dirty="0"/>
              <a:t>dua</a:t>
            </a:r>
            <a:r>
              <a:rPr sz="2000" spc="-10" dirty="0"/>
              <a:t> </a:t>
            </a:r>
            <a:r>
              <a:rPr sz="2000" dirty="0"/>
              <a:t>tipe: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1613281" y="2260561"/>
            <a:ext cx="10515600" cy="1064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5" dirty="0"/>
              <a:t>Daya</a:t>
            </a:r>
            <a:r>
              <a:rPr sz="2000" spc="-20" dirty="0"/>
              <a:t> </a:t>
            </a:r>
            <a:r>
              <a:rPr sz="2000" spc="-5" dirty="0"/>
              <a:t>jepit </a:t>
            </a:r>
            <a:r>
              <a:rPr sz="2000" spc="-10" dirty="0"/>
              <a:t>dihasilkan</a:t>
            </a:r>
            <a:r>
              <a:rPr sz="2000" spc="-5" dirty="0"/>
              <a:t> </a:t>
            </a:r>
            <a:r>
              <a:rPr sz="2000" dirty="0"/>
              <a:t>langsung,</a:t>
            </a:r>
            <a:r>
              <a:rPr sz="2000" spc="-10" dirty="0"/>
              <a:t> </a:t>
            </a:r>
            <a:r>
              <a:rPr sz="2000" dirty="0"/>
              <a:t>misal:</a:t>
            </a:r>
            <a:r>
              <a:rPr sz="2000" spc="-40" dirty="0"/>
              <a:t> </a:t>
            </a:r>
            <a:r>
              <a:rPr sz="2000" spc="-15" dirty="0"/>
              <a:t>Pandrol,</a:t>
            </a:r>
            <a:r>
              <a:rPr sz="2000" dirty="0"/>
              <a:t> </a:t>
            </a:r>
            <a:r>
              <a:rPr sz="2000" spc="-5" dirty="0"/>
              <a:t>DE,</a:t>
            </a: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000" spc="-15" dirty="0"/>
              <a:t>Dorken,</a:t>
            </a:r>
            <a:r>
              <a:rPr sz="2000" spc="-35" dirty="0"/>
              <a:t> </a:t>
            </a:r>
            <a:r>
              <a:rPr sz="2000" spc="-20" dirty="0"/>
              <a:t>First-BTR</a:t>
            </a:r>
          </a:p>
          <a:p>
            <a:pPr marL="299085" marR="249554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5" dirty="0"/>
              <a:t>Daya</a:t>
            </a:r>
            <a:r>
              <a:rPr sz="2000" spc="-15" dirty="0"/>
              <a:t> </a:t>
            </a:r>
            <a:r>
              <a:rPr sz="2000" spc="-5" dirty="0"/>
              <a:t>jepit</a:t>
            </a:r>
            <a:r>
              <a:rPr sz="2000" spc="5" dirty="0"/>
              <a:t> </a:t>
            </a:r>
            <a:r>
              <a:rPr sz="2000" spc="-10" dirty="0"/>
              <a:t>dihasilkan</a:t>
            </a:r>
            <a:r>
              <a:rPr sz="2000" spc="-5" dirty="0"/>
              <a:t> </a:t>
            </a:r>
            <a:r>
              <a:rPr sz="2000" spc="-15" dirty="0"/>
              <a:t>dengan</a:t>
            </a:r>
            <a:r>
              <a:rPr sz="2000" spc="5" dirty="0"/>
              <a:t> </a:t>
            </a:r>
            <a:r>
              <a:rPr sz="2000" spc="-10" dirty="0"/>
              <a:t>bantalan</a:t>
            </a:r>
            <a:r>
              <a:rPr sz="2000" spc="-20" dirty="0"/>
              <a:t> </a:t>
            </a:r>
            <a:r>
              <a:rPr sz="2000" spc="-5" dirty="0"/>
              <a:t>mur-baut </a:t>
            </a:r>
            <a:r>
              <a:rPr sz="2000" spc="-525" dirty="0"/>
              <a:t> </a:t>
            </a:r>
            <a:r>
              <a:rPr sz="2000" spc="-15" dirty="0"/>
              <a:t>atau</a:t>
            </a:r>
            <a:r>
              <a:rPr sz="2000" spc="-20" dirty="0"/>
              <a:t> </a:t>
            </a:r>
            <a:r>
              <a:rPr sz="2000" spc="-5" dirty="0"/>
              <a:t>tirpon, </a:t>
            </a:r>
            <a:r>
              <a:rPr sz="2000" dirty="0"/>
              <a:t>misal:</a:t>
            </a:r>
            <a:r>
              <a:rPr sz="2000" spc="-20" dirty="0"/>
              <a:t> </a:t>
            </a:r>
            <a:r>
              <a:rPr sz="2000" dirty="0"/>
              <a:t>F-type,</a:t>
            </a:r>
            <a:r>
              <a:rPr sz="2000" spc="-20" dirty="0"/>
              <a:t> </a:t>
            </a:r>
            <a:r>
              <a:rPr sz="2000" dirty="0"/>
              <a:t>Nabla</a:t>
            </a: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676594" y="3717126"/>
          <a:ext cx="4612004" cy="23573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1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454">
                <a:tc>
                  <a:txBody>
                    <a:bodyPr/>
                    <a:lstStyle/>
                    <a:p>
                      <a:pPr marL="9525" algn="ctr">
                        <a:lnSpc>
                          <a:spcPts val="2065"/>
                        </a:lnSpc>
                      </a:pPr>
                      <a:r>
                        <a:rPr sz="1750" b="1" dirty="0">
                          <a:latin typeface="Book Antiqua"/>
                          <a:cs typeface="Book Antiqua"/>
                        </a:rPr>
                        <a:t>Kelas</a:t>
                      </a:r>
                      <a:r>
                        <a:rPr sz="1750" b="1" spc="-45" dirty="0">
                          <a:latin typeface="Book Antiqua"/>
                          <a:cs typeface="Book Antiqua"/>
                        </a:rPr>
                        <a:t> </a:t>
                      </a:r>
                      <a:r>
                        <a:rPr sz="1750" b="1" spc="-5" dirty="0">
                          <a:latin typeface="Book Antiqua"/>
                          <a:cs typeface="Book Antiqua"/>
                        </a:rPr>
                        <a:t>Jalan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ts val="2065"/>
                        </a:lnSpc>
                      </a:pPr>
                      <a:r>
                        <a:rPr sz="1750" b="1" spc="-5" dirty="0">
                          <a:latin typeface="Book Antiqua"/>
                          <a:cs typeface="Book Antiqua"/>
                        </a:rPr>
                        <a:t>Jenis</a:t>
                      </a:r>
                      <a:r>
                        <a:rPr sz="1750" b="1" spc="-35" dirty="0">
                          <a:latin typeface="Book Antiqua"/>
                          <a:cs typeface="Book Antiqua"/>
                        </a:rPr>
                        <a:t> </a:t>
                      </a:r>
                      <a:r>
                        <a:rPr sz="1750" b="1" dirty="0">
                          <a:latin typeface="Book Antiqua"/>
                          <a:cs typeface="Book Antiqua"/>
                        </a:rPr>
                        <a:t>Alat</a:t>
                      </a:r>
                      <a:r>
                        <a:rPr sz="1750" b="1" spc="-25" dirty="0">
                          <a:latin typeface="Book Antiqua"/>
                          <a:cs typeface="Book Antiqua"/>
                        </a:rPr>
                        <a:t> </a:t>
                      </a:r>
                      <a:r>
                        <a:rPr sz="1750" b="1" spc="-5" dirty="0">
                          <a:latin typeface="Book Antiqua"/>
                          <a:cs typeface="Book Antiqua"/>
                        </a:rPr>
                        <a:t>Penambat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759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750" dirty="0">
                          <a:latin typeface="Book Antiqua"/>
                          <a:cs typeface="Book Antiqua"/>
                        </a:rPr>
                        <a:t>I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1750" spc="-5" dirty="0">
                          <a:latin typeface="Book Antiqua"/>
                          <a:cs typeface="Book Antiqua"/>
                        </a:rPr>
                        <a:t>Elastik</a:t>
                      </a:r>
                      <a:r>
                        <a:rPr sz="1750" spc="-10" dirty="0">
                          <a:latin typeface="Book Antiqua"/>
                          <a:cs typeface="Book Antiqua"/>
                        </a:rPr>
                        <a:t> </a:t>
                      </a:r>
                      <a:r>
                        <a:rPr sz="1750" spc="-15" dirty="0">
                          <a:latin typeface="Book Antiqua"/>
                          <a:cs typeface="Book Antiqua"/>
                        </a:rPr>
                        <a:t>Ganda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510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750" spc="10" dirty="0">
                          <a:latin typeface="Book Antiqua"/>
                          <a:cs typeface="Book Antiqua"/>
                        </a:rPr>
                        <a:t>II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54610" marB="0"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750" spc="-5" dirty="0">
                          <a:latin typeface="Book Antiqua"/>
                          <a:cs typeface="Book Antiqua"/>
                        </a:rPr>
                        <a:t>Elastik</a:t>
                      </a:r>
                      <a:r>
                        <a:rPr sz="1750" spc="-10" dirty="0">
                          <a:latin typeface="Book Antiqua"/>
                          <a:cs typeface="Book Antiqua"/>
                        </a:rPr>
                        <a:t> </a:t>
                      </a:r>
                      <a:r>
                        <a:rPr sz="1750" spc="-15" dirty="0">
                          <a:latin typeface="Book Antiqua"/>
                          <a:cs typeface="Book Antiqua"/>
                        </a:rPr>
                        <a:t>Ganda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5461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802"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750" spc="10" dirty="0">
                          <a:latin typeface="Book Antiqua"/>
                          <a:cs typeface="Book Antiqua"/>
                        </a:rPr>
                        <a:t>III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56515" marB="0"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750" spc="-5" dirty="0">
                          <a:latin typeface="Book Antiqua"/>
                          <a:cs typeface="Book Antiqua"/>
                        </a:rPr>
                        <a:t>Elastik</a:t>
                      </a:r>
                      <a:r>
                        <a:rPr sz="1750" spc="-10" dirty="0">
                          <a:latin typeface="Book Antiqua"/>
                          <a:cs typeface="Book Antiqua"/>
                        </a:rPr>
                        <a:t> </a:t>
                      </a:r>
                      <a:r>
                        <a:rPr sz="1750" spc="-15" dirty="0">
                          <a:latin typeface="Book Antiqua"/>
                          <a:cs typeface="Book Antiqua"/>
                        </a:rPr>
                        <a:t>Ganda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56515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3802"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750" spc="10" dirty="0">
                          <a:latin typeface="Book Antiqua"/>
                          <a:cs typeface="Book Antiqua"/>
                        </a:rPr>
                        <a:t>IV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54610" marB="0">
                    <a:lnR w="952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750" spc="-5" dirty="0">
                          <a:latin typeface="Book Antiqua"/>
                          <a:cs typeface="Book Antiqua"/>
                        </a:rPr>
                        <a:t>Elastik</a:t>
                      </a:r>
                      <a:r>
                        <a:rPr sz="1750" spc="-45" dirty="0">
                          <a:latin typeface="Book Antiqua"/>
                          <a:cs typeface="Book Antiqua"/>
                        </a:rPr>
                        <a:t> </a:t>
                      </a:r>
                      <a:r>
                        <a:rPr sz="1750" spc="-5" dirty="0">
                          <a:latin typeface="Book Antiqua"/>
                          <a:cs typeface="Book Antiqua"/>
                        </a:rPr>
                        <a:t>Tunggal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5461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980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750" dirty="0">
                          <a:latin typeface="Book Antiqua"/>
                          <a:cs typeface="Book Antiqua"/>
                        </a:rPr>
                        <a:t>V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56515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750" spc="-5" dirty="0">
                          <a:latin typeface="Book Antiqua"/>
                          <a:cs typeface="Book Antiqua"/>
                        </a:rPr>
                        <a:t>Elastik</a:t>
                      </a:r>
                      <a:r>
                        <a:rPr sz="1750" spc="-45" dirty="0">
                          <a:latin typeface="Book Antiqua"/>
                          <a:cs typeface="Book Antiqua"/>
                        </a:rPr>
                        <a:t> </a:t>
                      </a:r>
                      <a:r>
                        <a:rPr sz="1750" spc="-5" dirty="0">
                          <a:latin typeface="Book Antiqua"/>
                          <a:cs typeface="Book Antiqua"/>
                        </a:rPr>
                        <a:t>Tunggal</a:t>
                      </a:r>
                      <a:endParaRPr sz="1750">
                        <a:latin typeface="Book Antiqua"/>
                        <a:cs typeface="Book Antiqua"/>
                      </a:endParaRPr>
                    </a:p>
                  </a:txBody>
                  <a:tcPr marL="0" marR="0" marT="56515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4643725" y="6061239"/>
            <a:ext cx="359537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400" spc="15" dirty="0">
                <a:latin typeface="Book Antiqua"/>
                <a:cs typeface="Book Antiqua"/>
              </a:rPr>
              <a:t>Sumber</a:t>
            </a:r>
            <a:r>
              <a:rPr sz="1400" dirty="0">
                <a:latin typeface="Book Antiqua"/>
                <a:cs typeface="Book Antiqua"/>
              </a:rPr>
              <a:t> </a:t>
            </a:r>
            <a:r>
              <a:rPr sz="1400" spc="5" dirty="0">
                <a:latin typeface="Book Antiqua"/>
                <a:cs typeface="Book Antiqua"/>
              </a:rPr>
              <a:t>:</a:t>
            </a:r>
            <a:r>
              <a:rPr sz="1400" spc="-10" dirty="0">
                <a:latin typeface="Book Antiqua"/>
                <a:cs typeface="Book Antiqua"/>
              </a:rPr>
              <a:t> </a:t>
            </a:r>
            <a:r>
              <a:rPr sz="1400" spc="15" dirty="0">
                <a:latin typeface="Book Antiqua"/>
                <a:cs typeface="Book Antiqua"/>
              </a:rPr>
              <a:t>Peraturan</a:t>
            </a:r>
            <a:r>
              <a:rPr sz="1400" spc="-5" dirty="0">
                <a:latin typeface="Book Antiqua"/>
                <a:cs typeface="Book Antiqua"/>
              </a:rPr>
              <a:t> </a:t>
            </a:r>
            <a:r>
              <a:rPr sz="1400" spc="15" dirty="0">
                <a:latin typeface="Book Antiqua"/>
                <a:cs typeface="Book Antiqua"/>
              </a:rPr>
              <a:t>Dinas</a:t>
            </a:r>
            <a:r>
              <a:rPr sz="1400" spc="-5" dirty="0">
                <a:latin typeface="Book Antiqua"/>
                <a:cs typeface="Book Antiqua"/>
              </a:rPr>
              <a:t> </a:t>
            </a:r>
            <a:r>
              <a:rPr sz="1400" spc="5" dirty="0">
                <a:latin typeface="Book Antiqua"/>
                <a:cs typeface="Book Antiqua"/>
              </a:rPr>
              <a:t>No.10</a:t>
            </a:r>
            <a:r>
              <a:rPr sz="1400" spc="15" dirty="0">
                <a:latin typeface="Book Antiqua"/>
                <a:cs typeface="Book Antiqua"/>
              </a:rPr>
              <a:t> Tahun</a:t>
            </a:r>
            <a:r>
              <a:rPr sz="1400" spc="-10" dirty="0">
                <a:latin typeface="Book Antiqua"/>
                <a:cs typeface="Book Antiqua"/>
              </a:rPr>
              <a:t> </a:t>
            </a:r>
            <a:r>
              <a:rPr sz="1400" spc="5" dirty="0">
                <a:latin typeface="Book Antiqua"/>
                <a:cs typeface="Book Antiqua"/>
              </a:rPr>
              <a:t>1986</a:t>
            </a:r>
            <a:endParaRPr sz="1400">
              <a:latin typeface="Book Antiqua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259093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42043" y="859455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32721" y="873564"/>
            <a:ext cx="464058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70" dirty="0">
                <a:solidFill>
                  <a:srgbClr val="FF0000"/>
                </a:solidFill>
                <a:latin typeface="Arial Black"/>
                <a:cs typeface="Arial Black"/>
              </a:rPr>
              <a:t>Syarat</a:t>
            </a:r>
            <a:r>
              <a:rPr sz="2100" i="1" spc="-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75" dirty="0">
                <a:solidFill>
                  <a:srgbClr val="FF0000"/>
                </a:solidFill>
                <a:latin typeface="Arial Black"/>
                <a:cs typeface="Arial Black"/>
              </a:rPr>
              <a:t>Penggunaan</a:t>
            </a:r>
            <a:r>
              <a:rPr sz="2100" i="1" spc="-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80" dirty="0">
                <a:solidFill>
                  <a:srgbClr val="FF0000"/>
                </a:solidFill>
                <a:latin typeface="Arial Black"/>
                <a:cs typeface="Arial Black"/>
              </a:rPr>
              <a:t>penambat</a:t>
            </a:r>
            <a:r>
              <a:rPr sz="2100" i="1" spc="-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68499" y="1999636"/>
            <a:ext cx="696150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50000"/>
              </a:lnSpc>
              <a:spcBef>
                <a:spcPts val="100"/>
              </a:spcBef>
            </a:pPr>
            <a:r>
              <a:rPr sz="2400" b="1" i="1" spc="-10" dirty="0">
                <a:latin typeface="Calibri"/>
                <a:cs typeface="Calibri"/>
              </a:rPr>
              <a:t>Penambat </a:t>
            </a:r>
            <a:r>
              <a:rPr sz="2400" b="1" i="1" spc="-25" dirty="0">
                <a:latin typeface="Calibri"/>
                <a:cs typeface="Calibri"/>
              </a:rPr>
              <a:t>kaku </a:t>
            </a:r>
            <a:r>
              <a:rPr sz="2400" b="1" i="1" spc="-10" dirty="0">
                <a:latin typeface="Calibri"/>
                <a:cs typeface="Calibri"/>
              </a:rPr>
              <a:t>sekarang </a:t>
            </a:r>
            <a:r>
              <a:rPr sz="2400" b="1" i="1" spc="-5" dirty="0">
                <a:latin typeface="Calibri"/>
                <a:cs typeface="Calibri"/>
              </a:rPr>
              <a:t>tidak boleh </a:t>
            </a:r>
            <a:r>
              <a:rPr sz="2400" b="1" i="1" spc="-10" dirty="0">
                <a:latin typeface="Calibri"/>
                <a:cs typeface="Calibri"/>
              </a:rPr>
              <a:t>digunakan </a:t>
            </a:r>
            <a:r>
              <a:rPr sz="2400" b="1" i="1" dirty="0">
                <a:latin typeface="Calibri"/>
                <a:cs typeface="Calibri"/>
              </a:rPr>
              <a:t>lagi 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untuk </a:t>
            </a:r>
            <a:r>
              <a:rPr sz="2400" b="1" i="1" spc="-5" dirty="0">
                <a:latin typeface="Calibri"/>
                <a:cs typeface="Calibri"/>
              </a:rPr>
              <a:t>semua </a:t>
            </a:r>
            <a:r>
              <a:rPr sz="2400" b="1" i="1" spc="-20" dirty="0">
                <a:latin typeface="Calibri"/>
                <a:cs typeface="Calibri"/>
              </a:rPr>
              <a:t>kelas </a:t>
            </a:r>
            <a:r>
              <a:rPr sz="2400" b="1" i="1" spc="-5" dirty="0">
                <a:latin typeface="Calibri"/>
                <a:cs typeface="Calibri"/>
              </a:rPr>
              <a:t>jalan rel </a:t>
            </a:r>
            <a:r>
              <a:rPr sz="2400" b="1" i="1" dirty="0">
                <a:latin typeface="Calibri"/>
                <a:cs typeface="Calibri"/>
              </a:rPr>
              <a:t>di </a:t>
            </a:r>
            <a:r>
              <a:rPr sz="2400" b="1" i="1" spc="-5" dirty="0">
                <a:latin typeface="Calibri"/>
                <a:cs typeface="Calibri"/>
              </a:rPr>
              <a:t>Indonesia. </a:t>
            </a:r>
            <a:r>
              <a:rPr sz="2400" b="1" i="1" spc="-10" dirty="0">
                <a:latin typeface="Calibri"/>
                <a:cs typeface="Calibri"/>
              </a:rPr>
              <a:t>Penambat 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elastis </a:t>
            </a:r>
            <a:r>
              <a:rPr sz="2400" b="1" i="1" spc="-5" dirty="0">
                <a:latin typeface="Calibri"/>
                <a:cs typeface="Calibri"/>
              </a:rPr>
              <a:t>tunggal </a:t>
            </a:r>
            <a:r>
              <a:rPr sz="2400" b="1" i="1" spc="-15" dirty="0">
                <a:latin typeface="Calibri"/>
                <a:cs typeface="Calibri"/>
              </a:rPr>
              <a:t>hanya </a:t>
            </a:r>
            <a:r>
              <a:rPr sz="2400" b="1" i="1" dirty="0">
                <a:latin typeface="Calibri"/>
                <a:cs typeface="Calibri"/>
              </a:rPr>
              <a:t>boleh </a:t>
            </a:r>
            <a:r>
              <a:rPr sz="2400" b="1" i="1" spc="-10" dirty="0">
                <a:latin typeface="Calibri"/>
                <a:cs typeface="Calibri"/>
              </a:rPr>
              <a:t>digunakan untuk </a:t>
            </a:r>
            <a:r>
              <a:rPr sz="2400" b="1" i="1" spc="-5" dirty="0">
                <a:latin typeface="Calibri"/>
                <a:cs typeface="Calibri"/>
              </a:rPr>
              <a:t>jalan rel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kelas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IV dan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spc="-95" dirty="0">
                <a:latin typeface="Calibri"/>
                <a:cs typeface="Calibri"/>
              </a:rPr>
              <a:t>V,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sedangkan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penambat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elastis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ganda </a:t>
            </a:r>
            <a:r>
              <a:rPr sz="2400" b="1" i="1" dirty="0">
                <a:latin typeface="Calibri"/>
                <a:cs typeface="Calibri"/>
              </a:rPr>
              <a:t> pada </a:t>
            </a:r>
            <a:r>
              <a:rPr sz="2400" b="1" i="1" spc="-5" dirty="0">
                <a:latin typeface="Calibri"/>
                <a:cs typeface="Calibri"/>
              </a:rPr>
              <a:t>dasarnya </a:t>
            </a:r>
            <a:r>
              <a:rPr sz="2400" b="1" i="1" dirty="0">
                <a:latin typeface="Calibri"/>
                <a:cs typeface="Calibri"/>
              </a:rPr>
              <a:t>dapat </a:t>
            </a:r>
            <a:r>
              <a:rPr sz="2400" b="1" i="1" spc="-10" dirty="0">
                <a:latin typeface="Calibri"/>
                <a:cs typeface="Calibri"/>
              </a:rPr>
              <a:t>digunakan </a:t>
            </a:r>
            <a:r>
              <a:rPr sz="2400" b="1" i="1" spc="-15" dirty="0">
                <a:latin typeface="Calibri"/>
                <a:cs typeface="Calibri"/>
              </a:rPr>
              <a:t>untuk </a:t>
            </a:r>
            <a:r>
              <a:rPr sz="2400" b="1" i="1" spc="-5" dirty="0">
                <a:latin typeface="Calibri"/>
                <a:cs typeface="Calibri"/>
              </a:rPr>
              <a:t>semua </a:t>
            </a:r>
            <a:r>
              <a:rPr sz="2400" b="1" i="1" spc="-20" dirty="0">
                <a:latin typeface="Calibri"/>
                <a:cs typeface="Calibri"/>
              </a:rPr>
              <a:t>kelas 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jalan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rel,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tetapi </a:t>
            </a:r>
            <a:r>
              <a:rPr sz="2400" b="1" i="1" spc="-5" dirty="0">
                <a:latin typeface="Calibri"/>
                <a:cs typeface="Calibri"/>
              </a:rPr>
              <a:t>tidak</a:t>
            </a:r>
            <a:r>
              <a:rPr sz="2400" b="1" i="1" spc="-10" dirty="0">
                <a:latin typeface="Calibri"/>
                <a:cs typeface="Calibri"/>
              </a:rPr>
              <a:t> dianjurkan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untuk</a:t>
            </a:r>
            <a:r>
              <a:rPr sz="2400" b="1" i="1" spc="-5" dirty="0">
                <a:latin typeface="Calibri"/>
                <a:cs typeface="Calibri"/>
              </a:rPr>
              <a:t> jalan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rel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kelas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V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0591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3326129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70" dirty="0">
                <a:solidFill>
                  <a:srgbClr val="FF0000"/>
                </a:solidFill>
                <a:latin typeface="Arial Black"/>
                <a:cs typeface="Arial Black"/>
              </a:rPr>
              <a:t>Metode </a:t>
            </a:r>
            <a:r>
              <a:rPr sz="2100" i="1" spc="-80" dirty="0">
                <a:solidFill>
                  <a:srgbClr val="FF0000"/>
                </a:solidFill>
                <a:latin typeface="Arial Black"/>
                <a:cs typeface="Arial Black"/>
              </a:rPr>
              <a:t>Penambatan</a:t>
            </a:r>
            <a:r>
              <a:rPr sz="2100" i="1" spc="-4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4633" y="964751"/>
            <a:ext cx="6075680" cy="521525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355600" indent="-342900">
              <a:spcBef>
                <a:spcPts val="93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b="1" spc="-35" dirty="0">
                <a:latin typeface="Calibri"/>
                <a:cs typeface="Calibri"/>
              </a:rPr>
              <a:t>PENAMBATAN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DENGAN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40" dirty="0">
                <a:latin typeface="Calibri"/>
                <a:cs typeface="Calibri"/>
              </a:rPr>
              <a:t>PAKU</a:t>
            </a:r>
            <a:r>
              <a:rPr b="1" spc="-5" dirty="0">
                <a:latin typeface="Calibri"/>
                <a:cs typeface="Calibri"/>
              </a:rPr>
              <a:t> REL</a:t>
            </a:r>
            <a:endParaRPr>
              <a:latin typeface="Calibri"/>
              <a:cs typeface="Calibri"/>
            </a:endParaRPr>
          </a:p>
          <a:p>
            <a:pPr marL="40005" marR="233045">
              <a:spcBef>
                <a:spcPts val="935"/>
              </a:spcBef>
            </a:pPr>
            <a:r>
              <a:rPr sz="2000" spc="-10" dirty="0">
                <a:latin typeface="Calibri"/>
                <a:cs typeface="Calibri"/>
              </a:rPr>
              <a:t>Metode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5" dirty="0">
                <a:latin typeface="Calibri"/>
                <a:cs typeface="Calibri"/>
              </a:rPr>
              <a:t>dengan </a:t>
            </a:r>
            <a:r>
              <a:rPr sz="2000" spc="-15" dirty="0">
                <a:latin typeface="Calibri"/>
                <a:cs typeface="Calibri"/>
              </a:rPr>
              <a:t>cara </a:t>
            </a:r>
            <a:r>
              <a:rPr sz="2000" spc="-10" dirty="0">
                <a:latin typeface="Calibri"/>
                <a:cs typeface="Calibri"/>
              </a:rPr>
              <a:t>mengikatkan rel </a:t>
            </a:r>
            <a:r>
              <a:rPr sz="2000" dirty="0">
                <a:latin typeface="Calibri"/>
                <a:cs typeface="Calibri"/>
              </a:rPr>
              <a:t>langsung </a:t>
            </a:r>
            <a:r>
              <a:rPr sz="2000" spc="-30" dirty="0">
                <a:latin typeface="Calibri"/>
                <a:cs typeface="Calibri"/>
              </a:rPr>
              <a:t>ke 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paku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daya</a:t>
            </a:r>
            <a:r>
              <a:rPr sz="2000" spc="-5" dirty="0">
                <a:latin typeface="Calibri"/>
                <a:cs typeface="Calibri"/>
              </a:rPr>
              <a:t> tahan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sangat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tergantung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faktor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cuaca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spcBef>
                <a:spcPts val="45"/>
              </a:spcBef>
            </a:pPr>
            <a:endParaRPr sz="1900">
              <a:latin typeface="Calibri"/>
              <a:cs typeface="Calibri"/>
            </a:endParaRPr>
          </a:p>
          <a:p>
            <a:pPr marL="376555" indent="-343535">
              <a:buAutoNum type="arabicPeriod" startAt="2"/>
              <a:tabLst>
                <a:tab pos="376555" algn="l"/>
                <a:tab pos="377190" algn="l"/>
              </a:tabLst>
            </a:pPr>
            <a:r>
              <a:rPr b="1" spc="-35" dirty="0">
                <a:latin typeface="Calibri"/>
                <a:cs typeface="Calibri"/>
              </a:rPr>
              <a:t>PENAMBATAN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DENGAN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spc="-35" dirty="0">
                <a:latin typeface="Calibri"/>
                <a:cs typeface="Calibri"/>
              </a:rPr>
              <a:t>PELAT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LANDAS</a:t>
            </a:r>
            <a:endParaRPr>
              <a:latin typeface="Calibri"/>
              <a:cs typeface="Calibri"/>
            </a:endParaRPr>
          </a:p>
          <a:p>
            <a:pPr>
              <a:spcBef>
                <a:spcPts val="25"/>
              </a:spcBef>
              <a:buFont typeface="Calibri"/>
              <a:buAutoNum type="arabicPeriod" startAt="2"/>
            </a:pPr>
            <a:endParaRPr sz="1500">
              <a:latin typeface="Calibri"/>
              <a:cs typeface="Calibri"/>
            </a:endParaRPr>
          </a:p>
          <a:p>
            <a:pPr marL="46355" marR="702310"/>
            <a:r>
              <a:rPr sz="2000" spc="-5" dirty="0">
                <a:latin typeface="Calibri"/>
                <a:cs typeface="Calibri"/>
              </a:rPr>
              <a:t>Untuk mengurangi </a:t>
            </a:r>
            <a:r>
              <a:rPr sz="2000" dirty="0">
                <a:latin typeface="Calibri"/>
                <a:cs typeface="Calibri"/>
              </a:rPr>
              <a:t>amblesan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30" dirty="0">
                <a:latin typeface="Calibri"/>
                <a:cs typeface="Calibri"/>
              </a:rPr>
              <a:t>ke </a:t>
            </a:r>
            <a:r>
              <a:rPr sz="2000" spc="-5" dirty="0">
                <a:latin typeface="Calibri"/>
                <a:cs typeface="Calibri"/>
              </a:rPr>
              <a:t>dalam bantalan,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-5" dirty="0">
                <a:latin typeface="Calibri"/>
                <a:cs typeface="Calibri"/>
              </a:rPr>
              <a:t> digunakan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landas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 </a:t>
            </a:r>
            <a:r>
              <a:rPr sz="2000" spc="-10" dirty="0">
                <a:latin typeface="Calibri"/>
                <a:cs typeface="Calibri"/>
              </a:rPr>
              <a:t>bawah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karena </a:t>
            </a:r>
            <a:r>
              <a:rPr sz="2000" spc="-5" dirty="0">
                <a:latin typeface="Calibri"/>
                <a:cs typeface="Calibri"/>
              </a:rPr>
              <a:t> memiliki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area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daya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dukung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 </a:t>
            </a:r>
            <a:r>
              <a:rPr sz="2000" dirty="0">
                <a:latin typeface="Calibri"/>
                <a:cs typeface="Calibri"/>
              </a:rPr>
              <a:t>luas</a:t>
            </a:r>
            <a:endParaRPr sz="2000">
              <a:latin typeface="Calibri"/>
              <a:cs typeface="Calibri"/>
            </a:endParaRPr>
          </a:p>
          <a:p>
            <a:pPr marL="389890" indent="-343535">
              <a:spcBef>
                <a:spcPts val="1385"/>
              </a:spcBef>
              <a:buAutoNum type="arabicPeriod" startAt="3"/>
              <a:tabLst>
                <a:tab pos="389890" algn="l"/>
                <a:tab pos="390525" algn="l"/>
              </a:tabLst>
            </a:pPr>
            <a:r>
              <a:rPr b="1" spc="-35" dirty="0">
                <a:latin typeface="Calibri"/>
                <a:cs typeface="Calibri"/>
              </a:rPr>
              <a:t>PENAMBATAN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ELASTIK</a:t>
            </a:r>
            <a:endParaRPr>
              <a:latin typeface="Calibri"/>
              <a:cs typeface="Calibri"/>
            </a:endParaRPr>
          </a:p>
          <a:p>
            <a:pPr marL="46355" marR="5080">
              <a:spcBef>
                <a:spcPts val="565"/>
              </a:spcBef>
            </a:pPr>
            <a:r>
              <a:rPr sz="2000" spc="-10" dirty="0">
                <a:latin typeface="Calibri"/>
                <a:cs typeface="Calibri"/>
              </a:rPr>
              <a:t>Penyebab </a:t>
            </a:r>
            <a:r>
              <a:rPr sz="2000" spc="-5" dirty="0">
                <a:latin typeface="Calibri"/>
                <a:cs typeface="Calibri"/>
              </a:rPr>
              <a:t>utama </a:t>
            </a:r>
            <a:r>
              <a:rPr sz="2000" spc="-10" dirty="0">
                <a:latin typeface="Calibri"/>
                <a:cs typeface="Calibri"/>
              </a:rPr>
              <a:t>kerusakan </a:t>
            </a:r>
            <a:r>
              <a:rPr sz="2000" spc="-5" dirty="0">
                <a:latin typeface="Calibri"/>
                <a:cs typeface="Calibri"/>
              </a:rPr>
              <a:t>jalan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dirty="0">
                <a:latin typeface="Calibri"/>
                <a:cs typeface="Calibri"/>
              </a:rPr>
              <a:t>adalah </a:t>
            </a:r>
            <a:r>
              <a:rPr sz="2000" spc="-5" dirty="0">
                <a:latin typeface="Calibri"/>
                <a:cs typeface="Calibri"/>
              </a:rPr>
              <a:t>beban </a:t>
            </a:r>
            <a:r>
              <a:rPr sz="2000" spc="-15" dirty="0">
                <a:latin typeface="Calibri"/>
                <a:cs typeface="Calibri"/>
              </a:rPr>
              <a:t>getaran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frekuensi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tinggi</a:t>
            </a:r>
            <a:r>
              <a:rPr sz="2000" spc="-5" dirty="0">
                <a:latin typeface="Calibri"/>
                <a:cs typeface="Calibri"/>
              </a:rPr>
              <a:t> terhadap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balasnya,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metode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5" dirty="0">
                <a:latin typeface="Calibri"/>
                <a:cs typeface="Calibri"/>
              </a:rPr>
              <a:t>diberi</a:t>
            </a:r>
            <a:r>
              <a:rPr sz="2000" dirty="0">
                <a:latin typeface="Calibri"/>
                <a:cs typeface="Calibri"/>
              </a:rPr>
              <a:t> rubber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landas </a:t>
            </a:r>
            <a:r>
              <a:rPr sz="2000" spc="-5" dirty="0">
                <a:latin typeface="Calibri"/>
                <a:cs typeface="Calibri"/>
              </a:rPr>
              <a:t>jenis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karet)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3134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17614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85" dirty="0">
                <a:solidFill>
                  <a:srgbClr val="FF0000"/>
                </a:solidFill>
                <a:latin typeface="Arial Black"/>
                <a:cs typeface="Arial Black"/>
              </a:rPr>
              <a:t>Penambat</a:t>
            </a:r>
            <a:r>
              <a:rPr sz="2100" i="1" spc="-75" dirty="0">
                <a:solidFill>
                  <a:srgbClr val="FF0000"/>
                </a:solidFill>
                <a:latin typeface="Arial Black"/>
                <a:cs typeface="Arial Black"/>
              </a:rPr>
              <a:t> kaku</a:t>
            </a:r>
            <a:endParaRPr sz="210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75077" y="969263"/>
            <a:ext cx="6122035" cy="525780"/>
            <a:chOff x="1751076" y="969263"/>
            <a:chExt cx="6122035" cy="525780"/>
          </a:xfrm>
        </p:grpSpPr>
        <p:sp>
          <p:nvSpPr>
            <p:cNvPr id="7" name="object 7"/>
            <p:cNvSpPr/>
            <p:nvPr/>
          </p:nvSpPr>
          <p:spPr>
            <a:xfrm>
              <a:off x="1764030" y="982217"/>
              <a:ext cx="6096000" cy="500380"/>
            </a:xfrm>
            <a:custGeom>
              <a:avLst/>
              <a:gdLst/>
              <a:ahLst/>
              <a:cxnLst/>
              <a:rect l="l" t="t" r="r" b="b"/>
              <a:pathLst>
                <a:path w="6096000" h="500380">
                  <a:moveTo>
                    <a:pt x="6012688" y="0"/>
                  </a:moveTo>
                  <a:lnTo>
                    <a:pt x="83312" y="0"/>
                  </a:lnTo>
                  <a:lnTo>
                    <a:pt x="50899" y="6552"/>
                  </a:lnTo>
                  <a:lnTo>
                    <a:pt x="24415" y="24415"/>
                  </a:lnTo>
                  <a:lnTo>
                    <a:pt x="6552" y="50899"/>
                  </a:lnTo>
                  <a:lnTo>
                    <a:pt x="0" y="83312"/>
                  </a:lnTo>
                  <a:lnTo>
                    <a:pt x="0" y="416560"/>
                  </a:lnTo>
                  <a:lnTo>
                    <a:pt x="6552" y="448972"/>
                  </a:lnTo>
                  <a:lnTo>
                    <a:pt x="24415" y="475456"/>
                  </a:lnTo>
                  <a:lnTo>
                    <a:pt x="50899" y="493319"/>
                  </a:lnTo>
                  <a:lnTo>
                    <a:pt x="83312" y="499872"/>
                  </a:lnTo>
                  <a:lnTo>
                    <a:pt x="6012688" y="499872"/>
                  </a:lnTo>
                  <a:lnTo>
                    <a:pt x="6045100" y="493319"/>
                  </a:lnTo>
                  <a:lnTo>
                    <a:pt x="6071584" y="475456"/>
                  </a:lnTo>
                  <a:lnTo>
                    <a:pt x="6089447" y="448972"/>
                  </a:lnTo>
                  <a:lnTo>
                    <a:pt x="6096000" y="416560"/>
                  </a:lnTo>
                  <a:lnTo>
                    <a:pt x="6096000" y="83312"/>
                  </a:lnTo>
                  <a:lnTo>
                    <a:pt x="6089447" y="50899"/>
                  </a:lnTo>
                  <a:lnTo>
                    <a:pt x="6071584" y="24415"/>
                  </a:lnTo>
                  <a:lnTo>
                    <a:pt x="6045100" y="6552"/>
                  </a:lnTo>
                  <a:lnTo>
                    <a:pt x="601268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64030" y="982217"/>
              <a:ext cx="6096000" cy="500380"/>
            </a:xfrm>
            <a:custGeom>
              <a:avLst/>
              <a:gdLst/>
              <a:ahLst/>
              <a:cxnLst/>
              <a:rect l="l" t="t" r="r" b="b"/>
              <a:pathLst>
                <a:path w="6096000" h="500380">
                  <a:moveTo>
                    <a:pt x="0" y="83312"/>
                  </a:moveTo>
                  <a:lnTo>
                    <a:pt x="6552" y="50899"/>
                  </a:lnTo>
                  <a:lnTo>
                    <a:pt x="24415" y="24415"/>
                  </a:lnTo>
                  <a:lnTo>
                    <a:pt x="50899" y="6552"/>
                  </a:lnTo>
                  <a:lnTo>
                    <a:pt x="83312" y="0"/>
                  </a:lnTo>
                  <a:lnTo>
                    <a:pt x="6012688" y="0"/>
                  </a:lnTo>
                  <a:lnTo>
                    <a:pt x="6045100" y="6552"/>
                  </a:lnTo>
                  <a:lnTo>
                    <a:pt x="6071584" y="24415"/>
                  </a:lnTo>
                  <a:lnTo>
                    <a:pt x="6089447" y="50899"/>
                  </a:lnTo>
                  <a:lnTo>
                    <a:pt x="6096000" y="83312"/>
                  </a:lnTo>
                  <a:lnTo>
                    <a:pt x="6096000" y="416560"/>
                  </a:lnTo>
                  <a:lnTo>
                    <a:pt x="6089447" y="448972"/>
                  </a:lnTo>
                  <a:lnTo>
                    <a:pt x="6071584" y="475456"/>
                  </a:lnTo>
                  <a:lnTo>
                    <a:pt x="6045100" y="493319"/>
                  </a:lnTo>
                  <a:lnTo>
                    <a:pt x="6012688" y="499872"/>
                  </a:lnTo>
                  <a:lnTo>
                    <a:pt x="83312" y="499872"/>
                  </a:lnTo>
                  <a:lnTo>
                    <a:pt x="50899" y="493319"/>
                  </a:lnTo>
                  <a:lnTo>
                    <a:pt x="24415" y="475456"/>
                  </a:lnTo>
                  <a:lnTo>
                    <a:pt x="6552" y="448972"/>
                  </a:lnTo>
                  <a:lnTo>
                    <a:pt x="0" y="416560"/>
                  </a:lnTo>
                  <a:lnTo>
                    <a:pt x="0" y="8331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76041" y="905564"/>
            <a:ext cx="5748020" cy="157480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spcBef>
                <a:spcPts val="112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Tirepon</a:t>
            </a:r>
            <a:endParaRPr sz="2000">
              <a:latin typeface="Calibri"/>
              <a:cs typeface="Calibri"/>
            </a:endParaRPr>
          </a:p>
          <a:p>
            <a:pPr marL="277495" indent="-173355">
              <a:spcBef>
                <a:spcPts val="810"/>
              </a:spcBef>
              <a:buChar char="•"/>
              <a:tabLst>
                <a:tab pos="278130" algn="l"/>
              </a:tabLst>
            </a:pPr>
            <a:r>
              <a:rPr sz="1600" spc="-10" dirty="0">
                <a:latin typeface="Calibri"/>
                <a:cs typeface="Calibri"/>
              </a:rPr>
              <a:t>Bertanda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1909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atau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65" dirty="0">
                <a:latin typeface="Calibri"/>
                <a:cs typeface="Calibri"/>
              </a:rPr>
              <a:t>TA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1909</a:t>
            </a:r>
            <a:endParaRPr sz="1600">
              <a:latin typeface="Calibri"/>
              <a:cs typeface="Calibri"/>
            </a:endParaRPr>
          </a:p>
          <a:p>
            <a:pPr marL="277495" marR="5080" indent="-172720">
              <a:lnSpc>
                <a:spcPts val="1750"/>
              </a:lnSpc>
              <a:spcBef>
                <a:spcPts val="425"/>
              </a:spcBef>
              <a:buChar char="•"/>
              <a:tabLst>
                <a:tab pos="278130" algn="l"/>
              </a:tabLst>
            </a:pPr>
            <a:r>
              <a:rPr sz="1600" spc="-15" dirty="0">
                <a:latin typeface="Calibri"/>
                <a:cs typeface="Calibri"/>
              </a:rPr>
              <a:t>Cara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pemasangan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dilakukan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member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bantalan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bor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kayu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sampai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setebal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bantalan</a:t>
            </a:r>
            <a:endParaRPr sz="1600">
              <a:latin typeface="Calibri"/>
              <a:cs typeface="Calibri"/>
            </a:endParaRPr>
          </a:p>
          <a:p>
            <a:pPr marL="277495" indent="-173355">
              <a:spcBef>
                <a:spcPts val="204"/>
              </a:spcBef>
              <a:buChar char="•"/>
              <a:tabLst>
                <a:tab pos="278130" algn="l"/>
              </a:tabLst>
            </a:pPr>
            <a:r>
              <a:rPr sz="1600" spc="-10" dirty="0">
                <a:latin typeface="Calibri"/>
                <a:cs typeface="Calibri"/>
              </a:rPr>
              <a:t>Dilarang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memasang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tirepon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20" dirty="0">
                <a:latin typeface="Calibri"/>
                <a:cs typeface="Calibri"/>
              </a:rPr>
              <a:t>cara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dipukul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5304" y="2564892"/>
            <a:ext cx="5890260" cy="359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9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29" y="464756"/>
            <a:ext cx="7621905" cy="425450"/>
            <a:chOff x="1536128" y="464756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6" y="477774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6" y="477774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17614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85" dirty="0">
                <a:solidFill>
                  <a:srgbClr val="FF0000"/>
                </a:solidFill>
                <a:latin typeface="Arial Black"/>
                <a:cs typeface="Arial Black"/>
              </a:rPr>
              <a:t>Penambat</a:t>
            </a:r>
            <a:r>
              <a:rPr sz="2100" i="1" spc="-75" dirty="0">
                <a:solidFill>
                  <a:srgbClr val="FF0000"/>
                </a:solidFill>
                <a:latin typeface="Arial Black"/>
                <a:cs typeface="Arial Black"/>
              </a:rPr>
              <a:t> kaku</a:t>
            </a:r>
            <a:endParaRPr sz="210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188208" y="1228344"/>
            <a:ext cx="4634865" cy="525780"/>
            <a:chOff x="1664207" y="1228344"/>
            <a:chExt cx="4634865" cy="525780"/>
          </a:xfrm>
        </p:grpSpPr>
        <p:sp>
          <p:nvSpPr>
            <p:cNvPr id="7" name="object 7"/>
            <p:cNvSpPr/>
            <p:nvPr/>
          </p:nvSpPr>
          <p:spPr>
            <a:xfrm>
              <a:off x="1677161" y="1241298"/>
              <a:ext cx="4608830" cy="500380"/>
            </a:xfrm>
            <a:custGeom>
              <a:avLst/>
              <a:gdLst/>
              <a:ahLst/>
              <a:cxnLst/>
              <a:rect l="l" t="t" r="r" b="b"/>
              <a:pathLst>
                <a:path w="4608830" h="500380">
                  <a:moveTo>
                    <a:pt x="4525264" y="0"/>
                  </a:moveTo>
                  <a:lnTo>
                    <a:pt x="83312" y="0"/>
                  </a:lnTo>
                  <a:lnTo>
                    <a:pt x="50899" y="6552"/>
                  </a:lnTo>
                  <a:lnTo>
                    <a:pt x="24415" y="24415"/>
                  </a:lnTo>
                  <a:lnTo>
                    <a:pt x="6552" y="50899"/>
                  </a:lnTo>
                  <a:lnTo>
                    <a:pt x="0" y="83312"/>
                  </a:lnTo>
                  <a:lnTo>
                    <a:pt x="0" y="416560"/>
                  </a:lnTo>
                  <a:lnTo>
                    <a:pt x="6552" y="448972"/>
                  </a:lnTo>
                  <a:lnTo>
                    <a:pt x="24415" y="475456"/>
                  </a:lnTo>
                  <a:lnTo>
                    <a:pt x="50899" y="493319"/>
                  </a:lnTo>
                  <a:lnTo>
                    <a:pt x="83312" y="499872"/>
                  </a:lnTo>
                  <a:lnTo>
                    <a:pt x="4525264" y="499872"/>
                  </a:lnTo>
                  <a:lnTo>
                    <a:pt x="4557676" y="493319"/>
                  </a:lnTo>
                  <a:lnTo>
                    <a:pt x="4584160" y="475456"/>
                  </a:lnTo>
                  <a:lnTo>
                    <a:pt x="4602023" y="448972"/>
                  </a:lnTo>
                  <a:lnTo>
                    <a:pt x="4608576" y="416560"/>
                  </a:lnTo>
                  <a:lnTo>
                    <a:pt x="4608576" y="83312"/>
                  </a:lnTo>
                  <a:lnTo>
                    <a:pt x="4602023" y="50899"/>
                  </a:lnTo>
                  <a:lnTo>
                    <a:pt x="4584160" y="24415"/>
                  </a:lnTo>
                  <a:lnTo>
                    <a:pt x="4557676" y="6552"/>
                  </a:lnTo>
                  <a:lnTo>
                    <a:pt x="452526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77161" y="1241298"/>
              <a:ext cx="4608830" cy="500380"/>
            </a:xfrm>
            <a:custGeom>
              <a:avLst/>
              <a:gdLst/>
              <a:ahLst/>
              <a:cxnLst/>
              <a:rect l="l" t="t" r="r" b="b"/>
              <a:pathLst>
                <a:path w="4608830" h="500380">
                  <a:moveTo>
                    <a:pt x="0" y="83312"/>
                  </a:moveTo>
                  <a:lnTo>
                    <a:pt x="6552" y="50899"/>
                  </a:lnTo>
                  <a:lnTo>
                    <a:pt x="24415" y="24415"/>
                  </a:lnTo>
                  <a:lnTo>
                    <a:pt x="50899" y="6552"/>
                  </a:lnTo>
                  <a:lnTo>
                    <a:pt x="83312" y="0"/>
                  </a:lnTo>
                  <a:lnTo>
                    <a:pt x="4525264" y="0"/>
                  </a:lnTo>
                  <a:lnTo>
                    <a:pt x="4557676" y="6552"/>
                  </a:lnTo>
                  <a:lnTo>
                    <a:pt x="4584160" y="24415"/>
                  </a:lnTo>
                  <a:lnTo>
                    <a:pt x="4602023" y="50899"/>
                  </a:lnTo>
                  <a:lnTo>
                    <a:pt x="4608576" y="83312"/>
                  </a:lnTo>
                  <a:lnTo>
                    <a:pt x="4608576" y="416560"/>
                  </a:lnTo>
                  <a:lnTo>
                    <a:pt x="4602023" y="448972"/>
                  </a:lnTo>
                  <a:lnTo>
                    <a:pt x="4584160" y="475456"/>
                  </a:lnTo>
                  <a:lnTo>
                    <a:pt x="4557676" y="493319"/>
                  </a:lnTo>
                  <a:lnTo>
                    <a:pt x="4525264" y="499872"/>
                  </a:lnTo>
                  <a:lnTo>
                    <a:pt x="83312" y="499872"/>
                  </a:lnTo>
                  <a:lnTo>
                    <a:pt x="50899" y="493319"/>
                  </a:lnTo>
                  <a:lnTo>
                    <a:pt x="24415" y="475456"/>
                  </a:lnTo>
                  <a:lnTo>
                    <a:pt x="6552" y="448972"/>
                  </a:lnTo>
                  <a:lnTo>
                    <a:pt x="0" y="416560"/>
                  </a:lnTo>
                  <a:lnTo>
                    <a:pt x="0" y="8331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288919" y="1119291"/>
            <a:ext cx="4267200" cy="185685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>
              <a:spcBef>
                <a:spcPts val="1480"/>
              </a:spcBef>
            </a:pP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Paku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230504" marR="5080" indent="-172720">
              <a:lnSpc>
                <a:spcPct val="91600"/>
              </a:lnSpc>
              <a:spcBef>
                <a:spcPts val="1255"/>
              </a:spcBef>
              <a:buChar char="•"/>
              <a:tabLst>
                <a:tab pos="231140" algn="l"/>
              </a:tabLst>
            </a:pPr>
            <a:r>
              <a:rPr sz="1600" spc="-10" dirty="0">
                <a:latin typeface="Calibri"/>
                <a:cs typeface="Calibri"/>
              </a:rPr>
              <a:t>Untuk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pemasangan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dilakukan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melakukan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pemboran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bantalan</a:t>
            </a:r>
            <a:r>
              <a:rPr sz="1600" spc="-5" dirty="0">
                <a:latin typeface="Calibri"/>
                <a:cs typeface="Calibri"/>
              </a:rPr>
              <a:t> ( 12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mm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terlebih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dahulu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setebal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bantalan)</a:t>
            </a:r>
            <a:endParaRPr sz="1600">
              <a:latin typeface="Calibri"/>
              <a:cs typeface="Calibri"/>
            </a:endParaRPr>
          </a:p>
          <a:p>
            <a:pPr marL="230504" marR="354965" indent="-172720">
              <a:lnSpc>
                <a:spcPts val="1750"/>
              </a:lnSpc>
              <a:spcBef>
                <a:spcPts val="430"/>
              </a:spcBef>
              <a:buChar char="•"/>
              <a:tabLst>
                <a:tab pos="231140" algn="l"/>
              </a:tabLst>
            </a:pPr>
            <a:r>
              <a:rPr sz="1600" spc="-20" dirty="0">
                <a:latin typeface="Calibri"/>
                <a:cs typeface="Calibri"/>
              </a:rPr>
              <a:t>Paku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rel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dipukul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penyangga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bantalan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kuat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hingga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menekan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kaki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rel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432048" y="876421"/>
            <a:ext cx="7068184" cy="5480685"/>
            <a:chOff x="1908048" y="876420"/>
            <a:chExt cx="7068184" cy="548068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3472" y="876420"/>
              <a:ext cx="2532493" cy="54801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8048" y="3212636"/>
              <a:ext cx="4259311" cy="26639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8820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29" y="464757"/>
            <a:ext cx="7621905" cy="5168265"/>
            <a:chOff x="1536128" y="464756"/>
            <a:chExt cx="7621905" cy="5168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4480" y="876300"/>
              <a:ext cx="3727704" cy="475625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49146" y="477774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49146" y="477774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17614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85" dirty="0">
                <a:solidFill>
                  <a:srgbClr val="FF0000"/>
                </a:solidFill>
                <a:latin typeface="Arial Black"/>
                <a:cs typeface="Arial Black"/>
              </a:rPr>
              <a:t>Penambat</a:t>
            </a:r>
            <a:r>
              <a:rPr sz="2100" i="1" spc="-75" dirty="0">
                <a:solidFill>
                  <a:srgbClr val="FF0000"/>
                </a:solidFill>
                <a:latin typeface="Arial Black"/>
                <a:cs typeface="Arial Black"/>
              </a:rPr>
              <a:t> kaku</a:t>
            </a:r>
            <a:endParaRPr sz="2100">
              <a:latin typeface="Arial Black"/>
              <a:cs typeface="Arial Black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24783" y="876300"/>
            <a:ext cx="4320540" cy="277977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659504" y="3705605"/>
            <a:ext cx="29070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Penambat</a:t>
            </a:r>
            <a:r>
              <a:rPr b="1" spc="-60" dirty="0">
                <a:latin typeface="Calibri"/>
                <a:cs typeface="Calibri"/>
              </a:rPr>
              <a:t> </a:t>
            </a:r>
            <a:r>
              <a:rPr b="1" spc="-15" dirty="0">
                <a:latin typeface="Calibri"/>
                <a:cs typeface="Calibri"/>
              </a:rPr>
              <a:t>kaku </a:t>
            </a:r>
            <a:r>
              <a:rPr b="1" dirty="0">
                <a:latin typeface="Calibri"/>
                <a:cs typeface="Calibri"/>
              </a:rPr>
              <a:t>pada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bantalan </a:t>
            </a:r>
            <a:r>
              <a:rPr b="1" spc="-39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kayu </a:t>
            </a:r>
            <a:r>
              <a:rPr b="1" spc="-10" dirty="0">
                <a:latin typeface="Calibri"/>
                <a:cs typeface="Calibri"/>
              </a:rPr>
              <a:t>dengan </a:t>
            </a:r>
            <a:r>
              <a:rPr b="1" spc="-5" dirty="0">
                <a:latin typeface="Calibri"/>
                <a:cs typeface="Calibri"/>
              </a:rPr>
              <a:t>pelat </a:t>
            </a:r>
            <a:r>
              <a:rPr b="1" dirty="0">
                <a:latin typeface="Calibri"/>
                <a:cs typeface="Calibri"/>
              </a:rPr>
              <a:t>landas, 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paku rel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 err="1">
                <a:latin typeface="Calibri"/>
                <a:cs typeface="Calibri"/>
              </a:rPr>
              <a:t>dan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spc="-5" dirty="0" err="1" smtClean="0">
                <a:latin typeface="Calibri"/>
                <a:cs typeface="Calibri"/>
              </a:rPr>
              <a:t>tirpon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2208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17614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85" dirty="0">
                <a:solidFill>
                  <a:srgbClr val="FF0000"/>
                </a:solidFill>
                <a:latin typeface="Arial Black"/>
                <a:cs typeface="Arial Black"/>
              </a:rPr>
              <a:t>Penambat</a:t>
            </a:r>
            <a:r>
              <a:rPr sz="2100" i="1" spc="-75" dirty="0">
                <a:solidFill>
                  <a:srgbClr val="FF0000"/>
                </a:solidFill>
                <a:latin typeface="Arial Black"/>
                <a:cs typeface="Arial Black"/>
              </a:rPr>
              <a:t> kaku</a:t>
            </a:r>
            <a:endParaRPr sz="21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0083" y="1162811"/>
            <a:ext cx="5161788" cy="317643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83760" y="4758055"/>
            <a:ext cx="41554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Penambat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15" dirty="0">
                <a:latin typeface="Calibri"/>
                <a:cs typeface="Calibri"/>
              </a:rPr>
              <a:t>kaku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pada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bantalan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kayu</a:t>
            </a:r>
            <a:r>
              <a:rPr b="1" spc="-5" dirty="0">
                <a:latin typeface="Calibri"/>
                <a:cs typeface="Calibri"/>
              </a:rPr>
              <a:t> dengan </a:t>
            </a:r>
            <a:r>
              <a:rPr b="1" spc="-39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pelat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landas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dan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tirepon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2753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0084" y="548640"/>
            <a:ext cx="6099047" cy="545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54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244729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85" dirty="0">
                <a:solidFill>
                  <a:srgbClr val="FF0000"/>
                </a:solidFill>
                <a:latin typeface="Arial Black"/>
                <a:cs typeface="Arial Black"/>
              </a:rPr>
              <a:t>Penambat</a:t>
            </a:r>
            <a:r>
              <a:rPr sz="2100" i="1" spc="-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55" dirty="0">
                <a:solidFill>
                  <a:srgbClr val="FF0000"/>
                </a:solidFill>
                <a:latin typeface="Arial Black"/>
                <a:cs typeface="Arial Black"/>
              </a:rPr>
              <a:t>Elastis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9775" y="1010157"/>
            <a:ext cx="681228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473709" indent="-287020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Salah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penyebab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terjadinya kerusakan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getaran</a:t>
            </a:r>
            <a:r>
              <a:rPr sz="2000" spc="-10" dirty="0">
                <a:latin typeface="Calibri"/>
                <a:cs typeface="Calibri"/>
              </a:rPr>
              <a:t> dengan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frekuensi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tinggi</a:t>
            </a:r>
            <a:endParaRPr sz="2000">
              <a:latin typeface="Calibri"/>
              <a:cs typeface="Calibri"/>
            </a:endParaRPr>
          </a:p>
          <a:p>
            <a:pPr marL="299085" marR="6223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mengurangi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pengaruh</a:t>
            </a:r>
            <a:r>
              <a:rPr sz="2000" spc="-15" dirty="0">
                <a:latin typeface="Calibri"/>
                <a:cs typeface="Calibri"/>
              </a:rPr>
              <a:t> getaran </a:t>
            </a:r>
            <a:r>
              <a:rPr sz="2000" spc="-10" dirty="0">
                <a:latin typeface="Calibri"/>
                <a:cs typeface="Calibri"/>
              </a:rPr>
              <a:t>diperlukan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penambat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kemampuan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meredam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getaran,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yaitu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penambat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elastis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Memiliki </a:t>
            </a:r>
            <a:r>
              <a:rPr sz="2000" spc="-15" dirty="0">
                <a:latin typeface="Calibri"/>
                <a:cs typeface="Calibri"/>
              </a:rPr>
              <a:t>kuat </a:t>
            </a:r>
            <a:r>
              <a:rPr sz="2000" spc="-5" dirty="0">
                <a:latin typeface="Calibri"/>
                <a:cs typeface="Calibri"/>
              </a:rPr>
              <a:t>jepit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5" dirty="0">
                <a:latin typeface="Calibri"/>
                <a:cs typeface="Calibri"/>
              </a:rPr>
              <a:t>tinggi </a:t>
            </a:r>
            <a:r>
              <a:rPr sz="2000" spc="-10" dirty="0">
                <a:latin typeface="Calibri"/>
                <a:cs typeface="Calibri"/>
              </a:rPr>
              <a:t>juga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5" dirty="0">
                <a:latin typeface="Calibri"/>
                <a:cs typeface="Calibri"/>
              </a:rPr>
              <a:t>memberikan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perlawanan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rangkak,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minimum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sbesar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10,7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(menurut </a:t>
            </a:r>
            <a:r>
              <a:rPr sz="2000" spc="-5" dirty="0">
                <a:latin typeface="Calibri"/>
                <a:cs typeface="Calibri"/>
              </a:rPr>
              <a:t>AREA)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864288" y="3799269"/>
            <a:ext cx="4334510" cy="876935"/>
            <a:chOff x="4340288" y="3799268"/>
            <a:chExt cx="4334510" cy="876935"/>
          </a:xfrm>
        </p:grpSpPr>
        <p:sp>
          <p:nvSpPr>
            <p:cNvPr id="8" name="object 8"/>
            <p:cNvSpPr/>
            <p:nvPr/>
          </p:nvSpPr>
          <p:spPr>
            <a:xfrm>
              <a:off x="4353306" y="3812285"/>
              <a:ext cx="4308475" cy="850900"/>
            </a:xfrm>
            <a:custGeom>
              <a:avLst/>
              <a:gdLst/>
              <a:ahLst/>
              <a:cxnLst/>
              <a:rect l="l" t="t" r="r" b="b"/>
              <a:pathLst>
                <a:path w="4308475" h="850900">
                  <a:moveTo>
                    <a:pt x="4166616" y="0"/>
                  </a:moveTo>
                  <a:lnTo>
                    <a:pt x="0" y="0"/>
                  </a:lnTo>
                  <a:lnTo>
                    <a:pt x="0" y="850391"/>
                  </a:lnTo>
                  <a:lnTo>
                    <a:pt x="4166616" y="850391"/>
                  </a:lnTo>
                  <a:lnTo>
                    <a:pt x="4211397" y="843162"/>
                  </a:lnTo>
                  <a:lnTo>
                    <a:pt x="4250301" y="823033"/>
                  </a:lnTo>
                  <a:lnTo>
                    <a:pt x="4280989" y="792345"/>
                  </a:lnTo>
                  <a:lnTo>
                    <a:pt x="4301118" y="753441"/>
                  </a:lnTo>
                  <a:lnTo>
                    <a:pt x="4308348" y="708659"/>
                  </a:lnTo>
                  <a:lnTo>
                    <a:pt x="4308348" y="141731"/>
                  </a:lnTo>
                  <a:lnTo>
                    <a:pt x="4301118" y="96950"/>
                  </a:lnTo>
                  <a:lnTo>
                    <a:pt x="4280989" y="58046"/>
                  </a:lnTo>
                  <a:lnTo>
                    <a:pt x="4250301" y="27358"/>
                  </a:lnTo>
                  <a:lnTo>
                    <a:pt x="4211397" y="7229"/>
                  </a:lnTo>
                  <a:lnTo>
                    <a:pt x="4166616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53306" y="3812285"/>
              <a:ext cx="4308475" cy="850900"/>
            </a:xfrm>
            <a:custGeom>
              <a:avLst/>
              <a:gdLst/>
              <a:ahLst/>
              <a:cxnLst/>
              <a:rect l="l" t="t" r="r" b="b"/>
              <a:pathLst>
                <a:path w="4308475" h="850900">
                  <a:moveTo>
                    <a:pt x="4308348" y="141731"/>
                  </a:moveTo>
                  <a:lnTo>
                    <a:pt x="4308348" y="708659"/>
                  </a:lnTo>
                  <a:lnTo>
                    <a:pt x="4301118" y="753441"/>
                  </a:lnTo>
                  <a:lnTo>
                    <a:pt x="4280989" y="792345"/>
                  </a:lnTo>
                  <a:lnTo>
                    <a:pt x="4250301" y="823033"/>
                  </a:lnTo>
                  <a:lnTo>
                    <a:pt x="4211397" y="843162"/>
                  </a:lnTo>
                  <a:lnTo>
                    <a:pt x="4166616" y="850391"/>
                  </a:lnTo>
                  <a:lnTo>
                    <a:pt x="0" y="850391"/>
                  </a:lnTo>
                  <a:lnTo>
                    <a:pt x="0" y="0"/>
                  </a:lnTo>
                  <a:lnTo>
                    <a:pt x="4166616" y="0"/>
                  </a:lnTo>
                  <a:lnTo>
                    <a:pt x="4211397" y="7229"/>
                  </a:lnTo>
                  <a:lnTo>
                    <a:pt x="4250301" y="27358"/>
                  </a:lnTo>
                  <a:lnTo>
                    <a:pt x="4280989" y="58046"/>
                  </a:lnTo>
                  <a:lnTo>
                    <a:pt x="4301118" y="96950"/>
                  </a:lnTo>
                  <a:lnTo>
                    <a:pt x="4308348" y="141731"/>
                  </a:lnTo>
                  <a:close/>
                </a:path>
              </a:pathLst>
            </a:custGeom>
            <a:ln w="25907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112510" y="3901897"/>
            <a:ext cx="3759835" cy="612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ts val="2305"/>
              </a:lnSpc>
              <a:spcBef>
                <a:spcPts val="105"/>
              </a:spcBef>
              <a:buChar char="•"/>
              <a:tabLst>
                <a:tab pos="241300" algn="l"/>
              </a:tabLst>
            </a:pPr>
            <a:r>
              <a:rPr sz="2000" spc="-15" dirty="0">
                <a:latin typeface="Calibri"/>
                <a:cs typeface="Calibri"/>
              </a:rPr>
              <a:t>Pelat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landas,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batang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305"/>
              </a:lnSpc>
            </a:pPr>
            <a:r>
              <a:rPr sz="2000" dirty="0">
                <a:latin typeface="Calibri"/>
                <a:cs typeface="Calibri"/>
              </a:rPr>
              <a:t>jepit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elastis,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tarpon,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baut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41193" y="3605784"/>
            <a:ext cx="2449195" cy="1264920"/>
            <a:chOff x="1917192" y="3605784"/>
            <a:chExt cx="2449195" cy="1264920"/>
          </a:xfrm>
        </p:grpSpPr>
        <p:sp>
          <p:nvSpPr>
            <p:cNvPr id="12" name="object 12"/>
            <p:cNvSpPr/>
            <p:nvPr/>
          </p:nvSpPr>
          <p:spPr>
            <a:xfrm>
              <a:off x="1930146" y="3618738"/>
              <a:ext cx="2423160" cy="1239520"/>
            </a:xfrm>
            <a:custGeom>
              <a:avLst/>
              <a:gdLst/>
              <a:ahLst/>
              <a:cxnLst/>
              <a:rect l="l" t="t" r="r" b="b"/>
              <a:pathLst>
                <a:path w="2423160" h="1239520">
                  <a:moveTo>
                    <a:pt x="2216658" y="0"/>
                  </a:moveTo>
                  <a:lnTo>
                    <a:pt x="206502" y="0"/>
                  </a:lnTo>
                  <a:lnTo>
                    <a:pt x="159153" y="5453"/>
                  </a:lnTo>
                  <a:lnTo>
                    <a:pt x="115688" y="20989"/>
                  </a:lnTo>
                  <a:lnTo>
                    <a:pt x="77346" y="45366"/>
                  </a:lnTo>
                  <a:lnTo>
                    <a:pt x="45366" y="77346"/>
                  </a:lnTo>
                  <a:lnTo>
                    <a:pt x="20989" y="115688"/>
                  </a:lnTo>
                  <a:lnTo>
                    <a:pt x="5453" y="159153"/>
                  </a:lnTo>
                  <a:lnTo>
                    <a:pt x="0" y="206501"/>
                  </a:lnTo>
                  <a:lnTo>
                    <a:pt x="0" y="1032510"/>
                  </a:lnTo>
                  <a:lnTo>
                    <a:pt x="5453" y="1079858"/>
                  </a:lnTo>
                  <a:lnTo>
                    <a:pt x="20989" y="1123323"/>
                  </a:lnTo>
                  <a:lnTo>
                    <a:pt x="45366" y="1161665"/>
                  </a:lnTo>
                  <a:lnTo>
                    <a:pt x="77346" y="1193645"/>
                  </a:lnTo>
                  <a:lnTo>
                    <a:pt x="115688" y="1218022"/>
                  </a:lnTo>
                  <a:lnTo>
                    <a:pt x="159153" y="1233558"/>
                  </a:lnTo>
                  <a:lnTo>
                    <a:pt x="206502" y="1239012"/>
                  </a:lnTo>
                  <a:lnTo>
                    <a:pt x="2216658" y="1239012"/>
                  </a:lnTo>
                  <a:lnTo>
                    <a:pt x="2264006" y="1233558"/>
                  </a:lnTo>
                  <a:lnTo>
                    <a:pt x="2307471" y="1218022"/>
                  </a:lnTo>
                  <a:lnTo>
                    <a:pt x="2345813" y="1193645"/>
                  </a:lnTo>
                  <a:lnTo>
                    <a:pt x="2377793" y="1161665"/>
                  </a:lnTo>
                  <a:lnTo>
                    <a:pt x="2402170" y="1123323"/>
                  </a:lnTo>
                  <a:lnTo>
                    <a:pt x="2417706" y="1079858"/>
                  </a:lnTo>
                  <a:lnTo>
                    <a:pt x="2423160" y="1032510"/>
                  </a:lnTo>
                  <a:lnTo>
                    <a:pt x="2423160" y="206501"/>
                  </a:lnTo>
                  <a:lnTo>
                    <a:pt x="2417706" y="159153"/>
                  </a:lnTo>
                  <a:lnTo>
                    <a:pt x="2402170" y="115688"/>
                  </a:lnTo>
                  <a:lnTo>
                    <a:pt x="2377793" y="77346"/>
                  </a:lnTo>
                  <a:lnTo>
                    <a:pt x="2345813" y="45366"/>
                  </a:lnTo>
                  <a:lnTo>
                    <a:pt x="2307471" y="20989"/>
                  </a:lnTo>
                  <a:lnTo>
                    <a:pt x="2264006" y="5453"/>
                  </a:lnTo>
                  <a:lnTo>
                    <a:pt x="221665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30146" y="3618738"/>
              <a:ext cx="2423160" cy="1239520"/>
            </a:xfrm>
            <a:custGeom>
              <a:avLst/>
              <a:gdLst/>
              <a:ahLst/>
              <a:cxnLst/>
              <a:rect l="l" t="t" r="r" b="b"/>
              <a:pathLst>
                <a:path w="2423160" h="1239520">
                  <a:moveTo>
                    <a:pt x="0" y="206501"/>
                  </a:moveTo>
                  <a:lnTo>
                    <a:pt x="5453" y="159153"/>
                  </a:lnTo>
                  <a:lnTo>
                    <a:pt x="20989" y="115688"/>
                  </a:lnTo>
                  <a:lnTo>
                    <a:pt x="45366" y="77346"/>
                  </a:lnTo>
                  <a:lnTo>
                    <a:pt x="77346" y="45366"/>
                  </a:lnTo>
                  <a:lnTo>
                    <a:pt x="115688" y="20989"/>
                  </a:lnTo>
                  <a:lnTo>
                    <a:pt x="159153" y="5453"/>
                  </a:lnTo>
                  <a:lnTo>
                    <a:pt x="206502" y="0"/>
                  </a:lnTo>
                  <a:lnTo>
                    <a:pt x="2216658" y="0"/>
                  </a:lnTo>
                  <a:lnTo>
                    <a:pt x="2264006" y="5453"/>
                  </a:lnTo>
                  <a:lnTo>
                    <a:pt x="2307471" y="20989"/>
                  </a:lnTo>
                  <a:lnTo>
                    <a:pt x="2345813" y="45366"/>
                  </a:lnTo>
                  <a:lnTo>
                    <a:pt x="2377793" y="77346"/>
                  </a:lnTo>
                  <a:lnTo>
                    <a:pt x="2402170" y="115688"/>
                  </a:lnTo>
                  <a:lnTo>
                    <a:pt x="2417706" y="159153"/>
                  </a:lnTo>
                  <a:lnTo>
                    <a:pt x="2423160" y="206501"/>
                  </a:lnTo>
                  <a:lnTo>
                    <a:pt x="2423160" y="1032510"/>
                  </a:lnTo>
                  <a:lnTo>
                    <a:pt x="2417706" y="1079858"/>
                  </a:lnTo>
                  <a:lnTo>
                    <a:pt x="2402170" y="1123323"/>
                  </a:lnTo>
                  <a:lnTo>
                    <a:pt x="2377793" y="1161665"/>
                  </a:lnTo>
                  <a:lnTo>
                    <a:pt x="2345813" y="1193645"/>
                  </a:lnTo>
                  <a:lnTo>
                    <a:pt x="2307471" y="1218022"/>
                  </a:lnTo>
                  <a:lnTo>
                    <a:pt x="2264006" y="1233558"/>
                  </a:lnTo>
                  <a:lnTo>
                    <a:pt x="2216658" y="1239012"/>
                  </a:lnTo>
                  <a:lnTo>
                    <a:pt x="206502" y="1239012"/>
                  </a:lnTo>
                  <a:lnTo>
                    <a:pt x="159153" y="1233558"/>
                  </a:lnTo>
                  <a:lnTo>
                    <a:pt x="115688" y="1218022"/>
                  </a:lnTo>
                  <a:lnTo>
                    <a:pt x="77346" y="1193645"/>
                  </a:lnTo>
                  <a:lnTo>
                    <a:pt x="45366" y="1161665"/>
                  </a:lnTo>
                  <a:lnTo>
                    <a:pt x="20989" y="1123323"/>
                  </a:lnTo>
                  <a:lnTo>
                    <a:pt x="5453" y="1079858"/>
                  </a:lnTo>
                  <a:lnTo>
                    <a:pt x="0" y="1032510"/>
                  </a:lnTo>
                  <a:lnTo>
                    <a:pt x="0" y="20650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916172" y="4041469"/>
            <a:ext cx="14998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Elastis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tunggal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864288" y="5003229"/>
            <a:ext cx="4334510" cy="1290955"/>
            <a:chOff x="4340288" y="5003228"/>
            <a:chExt cx="4334510" cy="1290955"/>
          </a:xfrm>
        </p:grpSpPr>
        <p:sp>
          <p:nvSpPr>
            <p:cNvPr id="16" name="object 16"/>
            <p:cNvSpPr/>
            <p:nvPr/>
          </p:nvSpPr>
          <p:spPr>
            <a:xfrm>
              <a:off x="4353306" y="5016245"/>
              <a:ext cx="4308475" cy="1264920"/>
            </a:xfrm>
            <a:custGeom>
              <a:avLst/>
              <a:gdLst/>
              <a:ahLst/>
              <a:cxnLst/>
              <a:rect l="l" t="t" r="r" b="b"/>
              <a:pathLst>
                <a:path w="4308475" h="1264920">
                  <a:moveTo>
                    <a:pt x="4097528" y="0"/>
                  </a:moveTo>
                  <a:lnTo>
                    <a:pt x="0" y="0"/>
                  </a:lnTo>
                  <a:lnTo>
                    <a:pt x="0" y="1264919"/>
                  </a:lnTo>
                  <a:lnTo>
                    <a:pt x="4097528" y="1264919"/>
                  </a:lnTo>
                  <a:lnTo>
                    <a:pt x="4145875" y="1259352"/>
                  </a:lnTo>
                  <a:lnTo>
                    <a:pt x="4190252" y="1243492"/>
                  </a:lnTo>
                  <a:lnTo>
                    <a:pt x="4229396" y="1218605"/>
                  </a:lnTo>
                  <a:lnTo>
                    <a:pt x="4262041" y="1185957"/>
                  </a:lnTo>
                  <a:lnTo>
                    <a:pt x="4286924" y="1146813"/>
                  </a:lnTo>
                  <a:lnTo>
                    <a:pt x="4302781" y="1102439"/>
                  </a:lnTo>
                  <a:lnTo>
                    <a:pt x="4308348" y="1054099"/>
                  </a:lnTo>
                  <a:lnTo>
                    <a:pt x="4308348" y="210819"/>
                  </a:lnTo>
                  <a:lnTo>
                    <a:pt x="4302781" y="162472"/>
                  </a:lnTo>
                  <a:lnTo>
                    <a:pt x="4286924" y="118095"/>
                  </a:lnTo>
                  <a:lnTo>
                    <a:pt x="4262041" y="78951"/>
                  </a:lnTo>
                  <a:lnTo>
                    <a:pt x="4229396" y="46306"/>
                  </a:lnTo>
                  <a:lnTo>
                    <a:pt x="4190252" y="21423"/>
                  </a:lnTo>
                  <a:lnTo>
                    <a:pt x="4145875" y="5566"/>
                  </a:lnTo>
                  <a:lnTo>
                    <a:pt x="4097528" y="0"/>
                  </a:lnTo>
                  <a:close/>
                </a:path>
              </a:pathLst>
            </a:custGeom>
            <a:solidFill>
              <a:srgbClr val="D0D7E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53306" y="5016245"/>
              <a:ext cx="4308475" cy="1264920"/>
            </a:xfrm>
            <a:custGeom>
              <a:avLst/>
              <a:gdLst/>
              <a:ahLst/>
              <a:cxnLst/>
              <a:rect l="l" t="t" r="r" b="b"/>
              <a:pathLst>
                <a:path w="4308475" h="1264920">
                  <a:moveTo>
                    <a:pt x="4308348" y="210819"/>
                  </a:moveTo>
                  <a:lnTo>
                    <a:pt x="4308348" y="1054099"/>
                  </a:lnTo>
                  <a:lnTo>
                    <a:pt x="4302781" y="1102439"/>
                  </a:lnTo>
                  <a:lnTo>
                    <a:pt x="4286924" y="1146813"/>
                  </a:lnTo>
                  <a:lnTo>
                    <a:pt x="4262041" y="1185957"/>
                  </a:lnTo>
                  <a:lnTo>
                    <a:pt x="4229396" y="1218605"/>
                  </a:lnTo>
                  <a:lnTo>
                    <a:pt x="4190252" y="1243492"/>
                  </a:lnTo>
                  <a:lnTo>
                    <a:pt x="4145875" y="1259352"/>
                  </a:lnTo>
                  <a:lnTo>
                    <a:pt x="4097528" y="1264919"/>
                  </a:lnTo>
                  <a:lnTo>
                    <a:pt x="0" y="1264919"/>
                  </a:lnTo>
                  <a:lnTo>
                    <a:pt x="0" y="0"/>
                  </a:lnTo>
                  <a:lnTo>
                    <a:pt x="4097528" y="0"/>
                  </a:lnTo>
                  <a:lnTo>
                    <a:pt x="4145875" y="5566"/>
                  </a:lnTo>
                  <a:lnTo>
                    <a:pt x="4190252" y="21423"/>
                  </a:lnTo>
                  <a:lnTo>
                    <a:pt x="4229396" y="46306"/>
                  </a:lnTo>
                  <a:lnTo>
                    <a:pt x="4262041" y="78951"/>
                  </a:lnTo>
                  <a:lnTo>
                    <a:pt x="4286924" y="118095"/>
                  </a:lnTo>
                  <a:lnTo>
                    <a:pt x="4302781" y="162472"/>
                  </a:lnTo>
                  <a:lnTo>
                    <a:pt x="4308348" y="210819"/>
                  </a:lnTo>
                  <a:close/>
                </a:path>
              </a:pathLst>
            </a:custGeom>
            <a:ln w="25907">
              <a:solidFill>
                <a:srgbClr val="D0D7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112509" y="5174108"/>
            <a:ext cx="3729354" cy="89090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41300" marR="5080" indent="-228600">
              <a:lnSpc>
                <a:spcPct val="91800"/>
              </a:lnSpc>
              <a:spcBef>
                <a:spcPts val="300"/>
              </a:spcBef>
              <a:buChar char="•"/>
              <a:tabLst>
                <a:tab pos="241300" algn="l"/>
              </a:tabLst>
            </a:pPr>
            <a:r>
              <a:rPr sz="2000" spc="-15" dirty="0">
                <a:latin typeface="Calibri"/>
                <a:cs typeface="Calibri"/>
              </a:rPr>
              <a:t>Pelat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landas,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batang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jepit </a:t>
            </a:r>
            <a:r>
              <a:rPr sz="2000" spc="-5" dirty="0">
                <a:latin typeface="Calibri"/>
                <a:cs typeface="Calibri"/>
              </a:rPr>
              <a:t>elastis, </a:t>
            </a:r>
            <a:r>
              <a:rPr sz="2000" spc="-20" dirty="0">
                <a:latin typeface="Calibri"/>
                <a:cs typeface="Calibri"/>
              </a:rPr>
              <a:t>karet </a:t>
            </a:r>
            <a:r>
              <a:rPr sz="2000" dirty="0">
                <a:latin typeface="Calibri"/>
                <a:cs typeface="Calibri"/>
              </a:rPr>
              <a:t>(alas </a:t>
            </a:r>
            <a:r>
              <a:rPr sz="2000" spc="-10" dirty="0">
                <a:latin typeface="Calibri"/>
                <a:cs typeface="Calibri"/>
              </a:rPr>
              <a:t>rel)-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rubber</a:t>
            </a:r>
            <a:r>
              <a:rPr sz="2000" i="1" spc="-20" dirty="0">
                <a:latin typeface="Calibri"/>
                <a:cs typeface="Calibri"/>
              </a:rPr>
              <a:t> </a:t>
            </a:r>
            <a:r>
              <a:rPr sz="2000" i="1" spc="-5" dirty="0">
                <a:latin typeface="Calibri"/>
                <a:cs typeface="Calibri"/>
              </a:rPr>
              <a:t>pad</a:t>
            </a:r>
            <a:r>
              <a:rPr sz="2000" spc="-5" dirty="0">
                <a:latin typeface="Calibri"/>
                <a:cs typeface="Calibri"/>
              </a:rPr>
              <a:t>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tarpon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,mur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baut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441193" y="5047488"/>
            <a:ext cx="2449195" cy="1203960"/>
            <a:chOff x="1917192" y="5047488"/>
            <a:chExt cx="2449195" cy="1203960"/>
          </a:xfrm>
        </p:grpSpPr>
        <p:sp>
          <p:nvSpPr>
            <p:cNvPr id="20" name="object 20"/>
            <p:cNvSpPr/>
            <p:nvPr/>
          </p:nvSpPr>
          <p:spPr>
            <a:xfrm>
              <a:off x="1930146" y="5060442"/>
              <a:ext cx="2423160" cy="1178560"/>
            </a:xfrm>
            <a:custGeom>
              <a:avLst/>
              <a:gdLst/>
              <a:ahLst/>
              <a:cxnLst/>
              <a:rect l="l" t="t" r="r" b="b"/>
              <a:pathLst>
                <a:path w="2423160" h="1178560">
                  <a:moveTo>
                    <a:pt x="2226818" y="0"/>
                  </a:moveTo>
                  <a:lnTo>
                    <a:pt x="196342" y="0"/>
                  </a:lnTo>
                  <a:lnTo>
                    <a:pt x="151315" y="5184"/>
                  </a:lnTo>
                  <a:lnTo>
                    <a:pt x="109986" y="19952"/>
                  </a:lnTo>
                  <a:lnTo>
                    <a:pt x="73531" y="43127"/>
                  </a:lnTo>
                  <a:lnTo>
                    <a:pt x="43127" y="73531"/>
                  </a:lnTo>
                  <a:lnTo>
                    <a:pt x="19952" y="109986"/>
                  </a:lnTo>
                  <a:lnTo>
                    <a:pt x="5184" y="151315"/>
                  </a:lnTo>
                  <a:lnTo>
                    <a:pt x="0" y="196341"/>
                  </a:lnTo>
                  <a:lnTo>
                    <a:pt x="0" y="981709"/>
                  </a:lnTo>
                  <a:lnTo>
                    <a:pt x="5184" y="1026728"/>
                  </a:lnTo>
                  <a:lnTo>
                    <a:pt x="19952" y="1068054"/>
                  </a:lnTo>
                  <a:lnTo>
                    <a:pt x="43127" y="1104510"/>
                  </a:lnTo>
                  <a:lnTo>
                    <a:pt x="73531" y="1134916"/>
                  </a:lnTo>
                  <a:lnTo>
                    <a:pt x="109986" y="1158094"/>
                  </a:lnTo>
                  <a:lnTo>
                    <a:pt x="151315" y="1172866"/>
                  </a:lnTo>
                  <a:lnTo>
                    <a:pt x="196342" y="1178051"/>
                  </a:lnTo>
                  <a:lnTo>
                    <a:pt x="2226818" y="1178051"/>
                  </a:lnTo>
                  <a:lnTo>
                    <a:pt x="2271844" y="1172866"/>
                  </a:lnTo>
                  <a:lnTo>
                    <a:pt x="2313173" y="1158094"/>
                  </a:lnTo>
                  <a:lnTo>
                    <a:pt x="2349628" y="1134916"/>
                  </a:lnTo>
                  <a:lnTo>
                    <a:pt x="2380032" y="1104510"/>
                  </a:lnTo>
                  <a:lnTo>
                    <a:pt x="2403207" y="1068054"/>
                  </a:lnTo>
                  <a:lnTo>
                    <a:pt x="2417975" y="1026728"/>
                  </a:lnTo>
                  <a:lnTo>
                    <a:pt x="2423160" y="981709"/>
                  </a:lnTo>
                  <a:lnTo>
                    <a:pt x="2423160" y="196341"/>
                  </a:lnTo>
                  <a:lnTo>
                    <a:pt x="2417975" y="151315"/>
                  </a:lnTo>
                  <a:lnTo>
                    <a:pt x="2403207" y="109986"/>
                  </a:lnTo>
                  <a:lnTo>
                    <a:pt x="2380032" y="73531"/>
                  </a:lnTo>
                  <a:lnTo>
                    <a:pt x="2349628" y="43127"/>
                  </a:lnTo>
                  <a:lnTo>
                    <a:pt x="2313173" y="19952"/>
                  </a:lnTo>
                  <a:lnTo>
                    <a:pt x="2271844" y="5184"/>
                  </a:lnTo>
                  <a:lnTo>
                    <a:pt x="222681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30146" y="5060442"/>
              <a:ext cx="2423160" cy="1178560"/>
            </a:xfrm>
            <a:custGeom>
              <a:avLst/>
              <a:gdLst/>
              <a:ahLst/>
              <a:cxnLst/>
              <a:rect l="l" t="t" r="r" b="b"/>
              <a:pathLst>
                <a:path w="2423160" h="1178560">
                  <a:moveTo>
                    <a:pt x="0" y="196341"/>
                  </a:moveTo>
                  <a:lnTo>
                    <a:pt x="5184" y="151315"/>
                  </a:lnTo>
                  <a:lnTo>
                    <a:pt x="19952" y="109986"/>
                  </a:lnTo>
                  <a:lnTo>
                    <a:pt x="43127" y="73531"/>
                  </a:lnTo>
                  <a:lnTo>
                    <a:pt x="73531" y="43127"/>
                  </a:lnTo>
                  <a:lnTo>
                    <a:pt x="109986" y="19952"/>
                  </a:lnTo>
                  <a:lnTo>
                    <a:pt x="151315" y="5184"/>
                  </a:lnTo>
                  <a:lnTo>
                    <a:pt x="196342" y="0"/>
                  </a:lnTo>
                  <a:lnTo>
                    <a:pt x="2226818" y="0"/>
                  </a:lnTo>
                  <a:lnTo>
                    <a:pt x="2271844" y="5184"/>
                  </a:lnTo>
                  <a:lnTo>
                    <a:pt x="2313173" y="19952"/>
                  </a:lnTo>
                  <a:lnTo>
                    <a:pt x="2349628" y="43127"/>
                  </a:lnTo>
                  <a:lnTo>
                    <a:pt x="2380032" y="73531"/>
                  </a:lnTo>
                  <a:lnTo>
                    <a:pt x="2403207" y="109986"/>
                  </a:lnTo>
                  <a:lnTo>
                    <a:pt x="2417975" y="151315"/>
                  </a:lnTo>
                  <a:lnTo>
                    <a:pt x="2423160" y="196341"/>
                  </a:lnTo>
                  <a:lnTo>
                    <a:pt x="2423160" y="981709"/>
                  </a:lnTo>
                  <a:lnTo>
                    <a:pt x="2417975" y="1026728"/>
                  </a:lnTo>
                  <a:lnTo>
                    <a:pt x="2403207" y="1068054"/>
                  </a:lnTo>
                  <a:lnTo>
                    <a:pt x="2380032" y="1104510"/>
                  </a:lnTo>
                  <a:lnTo>
                    <a:pt x="2349628" y="1134916"/>
                  </a:lnTo>
                  <a:lnTo>
                    <a:pt x="2313173" y="1158094"/>
                  </a:lnTo>
                  <a:lnTo>
                    <a:pt x="2271844" y="1172866"/>
                  </a:lnTo>
                  <a:lnTo>
                    <a:pt x="2226818" y="1178051"/>
                  </a:lnTo>
                  <a:lnTo>
                    <a:pt x="196342" y="1178051"/>
                  </a:lnTo>
                  <a:lnTo>
                    <a:pt x="151315" y="1172866"/>
                  </a:lnTo>
                  <a:lnTo>
                    <a:pt x="109986" y="1158094"/>
                  </a:lnTo>
                  <a:lnTo>
                    <a:pt x="73531" y="1134916"/>
                  </a:lnTo>
                  <a:lnTo>
                    <a:pt x="43127" y="1104510"/>
                  </a:lnTo>
                  <a:lnTo>
                    <a:pt x="19952" y="1068054"/>
                  </a:lnTo>
                  <a:lnTo>
                    <a:pt x="5184" y="1026728"/>
                  </a:lnTo>
                  <a:lnTo>
                    <a:pt x="0" y="981709"/>
                  </a:lnTo>
                  <a:lnTo>
                    <a:pt x="0" y="19634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987801" y="5453279"/>
            <a:ext cx="13544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Elastis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ganda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9185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3676" y="981455"/>
            <a:ext cx="6315456" cy="424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81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38906" y="942112"/>
            <a:ext cx="4043045" cy="3312795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spcBef>
                <a:spcPts val="439"/>
              </a:spcBef>
            </a:pPr>
            <a:r>
              <a:rPr sz="2800" spc="-10" dirty="0">
                <a:latin typeface="Calibri"/>
                <a:cs typeface="Calibri"/>
              </a:rPr>
              <a:t>Jenis-jenis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penambat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elastis</a:t>
            </a:r>
            <a:endParaRPr sz="2800">
              <a:latin typeface="Calibri"/>
              <a:cs typeface="Calibri"/>
            </a:endParaRPr>
          </a:p>
          <a:p>
            <a:pPr marL="469900" indent="-457200">
              <a:spcBef>
                <a:spcPts val="33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800" spc="-25" dirty="0">
                <a:latin typeface="Calibri"/>
                <a:cs typeface="Calibri"/>
              </a:rPr>
              <a:t>Dorken</a:t>
            </a:r>
            <a:endParaRPr sz="2800">
              <a:latin typeface="Calibri"/>
              <a:cs typeface="Calibri"/>
            </a:endParaRPr>
          </a:p>
          <a:p>
            <a:pPr marL="469900" indent="-457200">
              <a:spcBef>
                <a:spcPts val="34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800" spc="-25" dirty="0">
                <a:latin typeface="Calibri"/>
                <a:cs typeface="Calibri"/>
              </a:rPr>
              <a:t>Pandrol</a:t>
            </a:r>
            <a:endParaRPr sz="2800">
              <a:latin typeface="Calibri"/>
              <a:cs typeface="Calibri"/>
            </a:endParaRPr>
          </a:p>
          <a:p>
            <a:pPr marL="469900" indent="-457200">
              <a:spcBef>
                <a:spcPts val="33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800" spc="-10" dirty="0">
                <a:latin typeface="Calibri"/>
                <a:cs typeface="Calibri"/>
              </a:rPr>
              <a:t>Tipe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F</a:t>
            </a:r>
            <a:endParaRPr sz="2800">
              <a:latin typeface="Calibri"/>
              <a:cs typeface="Calibri"/>
            </a:endParaRPr>
          </a:p>
          <a:p>
            <a:pPr marL="469900" indent="-457200">
              <a:spcBef>
                <a:spcPts val="33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800" spc="-5" dirty="0">
                <a:latin typeface="Calibri"/>
                <a:cs typeface="Calibri"/>
              </a:rPr>
              <a:t>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clip</a:t>
            </a:r>
            <a:endParaRPr sz="2800">
              <a:latin typeface="Calibri"/>
              <a:cs typeface="Calibri"/>
            </a:endParaRPr>
          </a:p>
          <a:p>
            <a:pPr marL="469900" indent="-457200">
              <a:spcBef>
                <a:spcPts val="34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800" spc="-5" dirty="0">
                <a:latin typeface="Calibri"/>
                <a:cs typeface="Calibri"/>
              </a:rPr>
              <a:t>Nabla</a:t>
            </a:r>
            <a:endParaRPr sz="2800">
              <a:latin typeface="Calibri"/>
              <a:cs typeface="Calibri"/>
            </a:endParaRPr>
          </a:p>
          <a:p>
            <a:pPr marL="469900" indent="-457200">
              <a:spcBef>
                <a:spcPts val="33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800" spc="-5" dirty="0">
                <a:latin typeface="Calibri"/>
                <a:cs typeface="Calibri"/>
              </a:rPr>
              <a:t>KA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clips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2422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1183" y="441742"/>
            <a:ext cx="1655445" cy="452047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2095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165"/>
              </a:spcBef>
            </a:pP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Dorken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8905" y="1142746"/>
            <a:ext cx="41287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Sesuai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bentuknya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dibedakan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menjadi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tunggal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(single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shank), </a:t>
            </a:r>
            <a:r>
              <a:rPr spc="-15" dirty="0">
                <a:latin typeface="Calibri"/>
                <a:cs typeface="Calibri"/>
              </a:rPr>
              <a:t>kuat </a:t>
            </a:r>
            <a:r>
              <a:rPr spc="-5" dirty="0">
                <a:latin typeface="Calibri"/>
                <a:cs typeface="Calibri"/>
              </a:rPr>
              <a:t>jepit</a:t>
            </a:r>
            <a:r>
              <a:rPr dirty="0">
                <a:latin typeface="Calibri"/>
                <a:cs typeface="Calibri"/>
              </a:rPr>
              <a:t> 475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kgf</a:t>
            </a:r>
            <a:endParaRPr>
              <a:latin typeface="Calibri"/>
              <a:cs typeface="Calibri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Ganda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(double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shank),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jepit</a:t>
            </a:r>
            <a:r>
              <a:rPr dirty="0">
                <a:latin typeface="Calibri"/>
                <a:cs typeface="Calibri"/>
              </a:rPr>
              <a:t> 850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kgf</a:t>
            </a:r>
            <a:endParaRPr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3948" y="2306791"/>
            <a:ext cx="6610150" cy="356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68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6643" y="450190"/>
            <a:ext cx="6287135" cy="208597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spcBef>
                <a:spcPts val="1010"/>
              </a:spcBef>
            </a:pP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Ketentuan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pemasangan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dorken</a:t>
            </a:r>
            <a:endParaRPr sz="2000">
              <a:latin typeface="Calibri"/>
              <a:cs typeface="Calibri"/>
            </a:endParaRPr>
          </a:p>
          <a:p>
            <a:pPr marL="299085" indent="-287020">
              <a:spcBef>
                <a:spcPts val="91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kayu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baik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jati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 </a:t>
            </a:r>
            <a:r>
              <a:rPr sz="2000" spc="-5" dirty="0">
                <a:latin typeface="Calibri"/>
                <a:cs typeface="Calibri"/>
              </a:rPr>
              <a:t>bengkirai,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5" dirty="0">
                <a:latin typeface="Calibri"/>
                <a:cs typeface="Calibri"/>
              </a:rPr>
              <a:t>damarlaut</a:t>
            </a:r>
            <a:endParaRPr sz="2000">
              <a:latin typeface="Calibri"/>
              <a:cs typeface="Calibri"/>
            </a:endParaRPr>
          </a:p>
          <a:p>
            <a:pPr marL="299085" marR="10922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Pengeburan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bantalan </a:t>
            </a:r>
            <a:r>
              <a:rPr sz="2000" spc="-5" dirty="0">
                <a:latin typeface="Calibri"/>
                <a:cs typeface="Calibri"/>
              </a:rPr>
              <a:t>harus tembus, digunakan alat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pemukul </a:t>
            </a:r>
            <a:r>
              <a:rPr sz="2000" dirty="0">
                <a:latin typeface="Calibri"/>
                <a:cs typeface="Calibri"/>
              </a:rPr>
              <a:t>khusus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Sebelum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dipasang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dicelup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ter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bahan</a:t>
            </a:r>
            <a:r>
              <a:rPr sz="2000" spc="-5" dirty="0">
                <a:latin typeface="Calibri"/>
                <a:cs typeface="Calibri"/>
              </a:rPr>
              <a:t> lain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9832" y="2927604"/>
            <a:ext cx="4931664" cy="285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52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03448" y="365760"/>
            <a:ext cx="3374390" cy="749935"/>
            <a:chOff x="1679448" y="365759"/>
            <a:chExt cx="3374390" cy="749935"/>
          </a:xfrm>
        </p:grpSpPr>
        <p:sp>
          <p:nvSpPr>
            <p:cNvPr id="3" name="object 3"/>
            <p:cNvSpPr/>
            <p:nvPr/>
          </p:nvSpPr>
          <p:spPr>
            <a:xfrm>
              <a:off x="1692402" y="378713"/>
              <a:ext cx="3348354" cy="723900"/>
            </a:xfrm>
            <a:custGeom>
              <a:avLst/>
              <a:gdLst/>
              <a:ahLst/>
              <a:cxnLst/>
              <a:rect l="l" t="t" r="r" b="b"/>
              <a:pathLst>
                <a:path w="3348354" h="723900">
                  <a:moveTo>
                    <a:pt x="3227578" y="0"/>
                  </a:moveTo>
                  <a:lnTo>
                    <a:pt x="120650" y="0"/>
                  </a:lnTo>
                  <a:lnTo>
                    <a:pt x="73669" y="9475"/>
                  </a:lnTo>
                  <a:lnTo>
                    <a:pt x="35321" y="35321"/>
                  </a:lnTo>
                  <a:lnTo>
                    <a:pt x="9475" y="73669"/>
                  </a:lnTo>
                  <a:lnTo>
                    <a:pt x="0" y="120650"/>
                  </a:lnTo>
                  <a:lnTo>
                    <a:pt x="0" y="603250"/>
                  </a:lnTo>
                  <a:lnTo>
                    <a:pt x="9475" y="650230"/>
                  </a:lnTo>
                  <a:lnTo>
                    <a:pt x="35321" y="688578"/>
                  </a:lnTo>
                  <a:lnTo>
                    <a:pt x="73669" y="714424"/>
                  </a:lnTo>
                  <a:lnTo>
                    <a:pt x="120650" y="723900"/>
                  </a:lnTo>
                  <a:lnTo>
                    <a:pt x="3227578" y="723900"/>
                  </a:lnTo>
                  <a:lnTo>
                    <a:pt x="3274558" y="714424"/>
                  </a:lnTo>
                  <a:lnTo>
                    <a:pt x="3312906" y="688578"/>
                  </a:lnTo>
                  <a:lnTo>
                    <a:pt x="3338752" y="650230"/>
                  </a:lnTo>
                  <a:lnTo>
                    <a:pt x="3348228" y="603250"/>
                  </a:lnTo>
                  <a:lnTo>
                    <a:pt x="3348228" y="120650"/>
                  </a:lnTo>
                  <a:lnTo>
                    <a:pt x="3338752" y="73669"/>
                  </a:lnTo>
                  <a:lnTo>
                    <a:pt x="3312906" y="35321"/>
                  </a:lnTo>
                  <a:lnTo>
                    <a:pt x="3274558" y="9475"/>
                  </a:lnTo>
                  <a:lnTo>
                    <a:pt x="3227578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92402" y="378713"/>
              <a:ext cx="3348354" cy="723900"/>
            </a:xfrm>
            <a:custGeom>
              <a:avLst/>
              <a:gdLst/>
              <a:ahLst/>
              <a:cxnLst/>
              <a:rect l="l" t="t" r="r" b="b"/>
              <a:pathLst>
                <a:path w="3348354" h="723900">
                  <a:moveTo>
                    <a:pt x="0" y="120650"/>
                  </a:moveTo>
                  <a:lnTo>
                    <a:pt x="9475" y="73669"/>
                  </a:lnTo>
                  <a:lnTo>
                    <a:pt x="35321" y="35321"/>
                  </a:lnTo>
                  <a:lnTo>
                    <a:pt x="73669" y="9475"/>
                  </a:lnTo>
                  <a:lnTo>
                    <a:pt x="120650" y="0"/>
                  </a:lnTo>
                  <a:lnTo>
                    <a:pt x="3227578" y="0"/>
                  </a:lnTo>
                  <a:lnTo>
                    <a:pt x="3274558" y="9475"/>
                  </a:lnTo>
                  <a:lnTo>
                    <a:pt x="3312906" y="35321"/>
                  </a:lnTo>
                  <a:lnTo>
                    <a:pt x="3338752" y="73669"/>
                  </a:lnTo>
                  <a:lnTo>
                    <a:pt x="3348228" y="120650"/>
                  </a:lnTo>
                  <a:lnTo>
                    <a:pt x="3348228" y="603250"/>
                  </a:lnTo>
                  <a:lnTo>
                    <a:pt x="3338752" y="650230"/>
                  </a:lnTo>
                  <a:lnTo>
                    <a:pt x="3312906" y="688578"/>
                  </a:lnTo>
                  <a:lnTo>
                    <a:pt x="3274558" y="714424"/>
                  </a:lnTo>
                  <a:lnTo>
                    <a:pt x="3227578" y="723900"/>
                  </a:lnTo>
                  <a:lnTo>
                    <a:pt x="120650" y="723900"/>
                  </a:lnTo>
                  <a:lnTo>
                    <a:pt x="73669" y="714424"/>
                  </a:lnTo>
                  <a:lnTo>
                    <a:pt x="35321" y="688578"/>
                  </a:lnTo>
                  <a:lnTo>
                    <a:pt x="9475" y="650230"/>
                  </a:lnTo>
                  <a:lnTo>
                    <a:pt x="0" y="603250"/>
                  </a:lnTo>
                  <a:lnTo>
                    <a:pt x="0" y="12065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30067" y="451455"/>
            <a:ext cx="2377714" cy="505267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FFFFFF"/>
                </a:solidFill>
              </a:rPr>
              <a:t>Kelebihan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203448" y="3573780"/>
            <a:ext cx="3374390" cy="749935"/>
            <a:chOff x="1679448" y="3573779"/>
            <a:chExt cx="3374390" cy="749935"/>
          </a:xfrm>
        </p:grpSpPr>
        <p:sp>
          <p:nvSpPr>
            <p:cNvPr id="7" name="object 7"/>
            <p:cNvSpPr/>
            <p:nvPr/>
          </p:nvSpPr>
          <p:spPr>
            <a:xfrm>
              <a:off x="1692402" y="3586733"/>
              <a:ext cx="3348354" cy="723900"/>
            </a:xfrm>
            <a:custGeom>
              <a:avLst/>
              <a:gdLst/>
              <a:ahLst/>
              <a:cxnLst/>
              <a:rect l="l" t="t" r="r" b="b"/>
              <a:pathLst>
                <a:path w="3348354" h="723900">
                  <a:moveTo>
                    <a:pt x="3227578" y="0"/>
                  </a:moveTo>
                  <a:lnTo>
                    <a:pt x="120650" y="0"/>
                  </a:lnTo>
                  <a:lnTo>
                    <a:pt x="73669" y="9475"/>
                  </a:lnTo>
                  <a:lnTo>
                    <a:pt x="35321" y="35321"/>
                  </a:lnTo>
                  <a:lnTo>
                    <a:pt x="9475" y="73669"/>
                  </a:lnTo>
                  <a:lnTo>
                    <a:pt x="0" y="120649"/>
                  </a:lnTo>
                  <a:lnTo>
                    <a:pt x="0" y="603249"/>
                  </a:lnTo>
                  <a:lnTo>
                    <a:pt x="9475" y="650230"/>
                  </a:lnTo>
                  <a:lnTo>
                    <a:pt x="35321" y="688578"/>
                  </a:lnTo>
                  <a:lnTo>
                    <a:pt x="73669" y="714424"/>
                  </a:lnTo>
                  <a:lnTo>
                    <a:pt x="120650" y="723899"/>
                  </a:lnTo>
                  <a:lnTo>
                    <a:pt x="3227578" y="723899"/>
                  </a:lnTo>
                  <a:lnTo>
                    <a:pt x="3274558" y="714424"/>
                  </a:lnTo>
                  <a:lnTo>
                    <a:pt x="3312906" y="688578"/>
                  </a:lnTo>
                  <a:lnTo>
                    <a:pt x="3338752" y="650230"/>
                  </a:lnTo>
                  <a:lnTo>
                    <a:pt x="3348228" y="603249"/>
                  </a:lnTo>
                  <a:lnTo>
                    <a:pt x="3348228" y="120649"/>
                  </a:lnTo>
                  <a:lnTo>
                    <a:pt x="3338752" y="73669"/>
                  </a:lnTo>
                  <a:lnTo>
                    <a:pt x="3312906" y="35321"/>
                  </a:lnTo>
                  <a:lnTo>
                    <a:pt x="3274558" y="9475"/>
                  </a:lnTo>
                  <a:lnTo>
                    <a:pt x="3227578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92402" y="3586733"/>
              <a:ext cx="3348354" cy="723900"/>
            </a:xfrm>
            <a:custGeom>
              <a:avLst/>
              <a:gdLst/>
              <a:ahLst/>
              <a:cxnLst/>
              <a:rect l="l" t="t" r="r" b="b"/>
              <a:pathLst>
                <a:path w="3348354" h="723900">
                  <a:moveTo>
                    <a:pt x="0" y="120649"/>
                  </a:moveTo>
                  <a:lnTo>
                    <a:pt x="9475" y="73669"/>
                  </a:lnTo>
                  <a:lnTo>
                    <a:pt x="35321" y="35321"/>
                  </a:lnTo>
                  <a:lnTo>
                    <a:pt x="73669" y="9475"/>
                  </a:lnTo>
                  <a:lnTo>
                    <a:pt x="120650" y="0"/>
                  </a:lnTo>
                  <a:lnTo>
                    <a:pt x="3227578" y="0"/>
                  </a:lnTo>
                  <a:lnTo>
                    <a:pt x="3274558" y="9475"/>
                  </a:lnTo>
                  <a:lnTo>
                    <a:pt x="3312906" y="35321"/>
                  </a:lnTo>
                  <a:lnTo>
                    <a:pt x="3338752" y="73669"/>
                  </a:lnTo>
                  <a:lnTo>
                    <a:pt x="3348228" y="120649"/>
                  </a:lnTo>
                  <a:lnTo>
                    <a:pt x="3348228" y="603249"/>
                  </a:lnTo>
                  <a:lnTo>
                    <a:pt x="3338752" y="650230"/>
                  </a:lnTo>
                  <a:lnTo>
                    <a:pt x="3312906" y="688578"/>
                  </a:lnTo>
                  <a:lnTo>
                    <a:pt x="3274558" y="714424"/>
                  </a:lnTo>
                  <a:lnTo>
                    <a:pt x="3227578" y="723899"/>
                  </a:lnTo>
                  <a:lnTo>
                    <a:pt x="120650" y="723899"/>
                  </a:lnTo>
                  <a:lnTo>
                    <a:pt x="73669" y="714424"/>
                  </a:lnTo>
                  <a:lnTo>
                    <a:pt x="35321" y="688578"/>
                  </a:lnTo>
                  <a:lnTo>
                    <a:pt x="9475" y="650230"/>
                  </a:lnTo>
                  <a:lnTo>
                    <a:pt x="0" y="603249"/>
                  </a:lnTo>
                  <a:lnTo>
                    <a:pt x="0" y="12064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09621" y="1077291"/>
            <a:ext cx="3053715" cy="469074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241300" marR="610870" indent="-228600">
              <a:lnSpc>
                <a:spcPct val="91600"/>
              </a:lnSpc>
              <a:spcBef>
                <a:spcPts val="335"/>
              </a:spcBef>
              <a:buChar char="•"/>
              <a:tabLst>
                <a:tab pos="241300" algn="l"/>
              </a:tabLst>
            </a:pPr>
            <a:r>
              <a:rPr sz="2300" dirty="0">
                <a:latin typeface="Calibri"/>
                <a:cs typeface="Calibri"/>
              </a:rPr>
              <a:t>Mudah 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dikerjakan,cukup </a:t>
            </a:r>
            <a:r>
              <a:rPr sz="2300" spc="-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dengan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satu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orang</a:t>
            </a:r>
            <a:endParaRPr sz="2300" dirty="0">
              <a:latin typeface="Calibri"/>
              <a:cs typeface="Calibri"/>
            </a:endParaRPr>
          </a:p>
          <a:p>
            <a:pPr marL="241300" indent="-228600">
              <a:lnSpc>
                <a:spcPts val="2640"/>
              </a:lnSpc>
              <a:spcBef>
                <a:spcPts val="340"/>
              </a:spcBef>
              <a:buChar char="•"/>
              <a:tabLst>
                <a:tab pos="241300" algn="l"/>
              </a:tabLst>
            </a:pPr>
            <a:r>
              <a:rPr sz="2300" dirty="0">
                <a:latin typeface="Calibri"/>
                <a:cs typeface="Calibri"/>
              </a:rPr>
              <a:t>Usia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20" dirty="0">
                <a:latin typeface="Calibri"/>
                <a:cs typeface="Calibri"/>
              </a:rPr>
              <a:t>pake</a:t>
            </a:r>
            <a:r>
              <a:rPr sz="2300" spc="-3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lebih</a:t>
            </a:r>
            <a:endParaRPr sz="2300" dirty="0">
              <a:latin typeface="Calibri"/>
              <a:cs typeface="Calibri"/>
            </a:endParaRPr>
          </a:p>
          <a:p>
            <a:pPr marL="241300">
              <a:lnSpc>
                <a:spcPts val="2640"/>
              </a:lnSpc>
            </a:pPr>
            <a:r>
              <a:rPr sz="2300" spc="-5" dirty="0">
                <a:latin typeface="Calibri"/>
                <a:cs typeface="Calibri"/>
              </a:rPr>
              <a:t>panjang</a:t>
            </a:r>
            <a:endParaRPr sz="2300" dirty="0">
              <a:latin typeface="Calibri"/>
              <a:cs typeface="Calibri"/>
            </a:endParaRPr>
          </a:p>
          <a:p>
            <a:pPr marL="241300" marR="45085" indent="-228600">
              <a:lnSpc>
                <a:spcPts val="252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2300" spc="-5" dirty="0">
                <a:latin typeface="Calibri"/>
                <a:cs typeface="Calibri"/>
              </a:rPr>
              <a:t>Tidak </a:t>
            </a:r>
            <a:r>
              <a:rPr sz="2300" dirty="0">
                <a:latin typeface="Calibri"/>
                <a:cs typeface="Calibri"/>
              </a:rPr>
              <a:t>berisik </a:t>
            </a:r>
            <a:r>
              <a:rPr sz="2300" spc="-5" dirty="0">
                <a:latin typeface="Calibri"/>
                <a:cs typeface="Calibri"/>
              </a:rPr>
              <a:t>bila dilalui </a:t>
            </a:r>
            <a:r>
              <a:rPr sz="2300" spc="-509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dengan</a:t>
            </a:r>
            <a:endParaRPr sz="2300" dirty="0">
              <a:latin typeface="Calibri"/>
              <a:cs typeface="Calibri"/>
            </a:endParaRPr>
          </a:p>
          <a:p>
            <a:pPr marL="55880">
              <a:spcBef>
                <a:spcPts val="1265"/>
              </a:spcBef>
            </a:pPr>
            <a:r>
              <a:rPr sz="3000" spc="-25" dirty="0">
                <a:solidFill>
                  <a:srgbClr val="FFFFFF"/>
                </a:solidFill>
                <a:latin typeface="Calibri"/>
                <a:cs typeface="Calibri"/>
              </a:rPr>
              <a:t>Kekurangan</a:t>
            </a:r>
            <a:endParaRPr sz="3000" dirty="0">
              <a:latin typeface="Calibri"/>
              <a:cs typeface="Calibri"/>
            </a:endParaRPr>
          </a:p>
          <a:p>
            <a:pPr marL="241300" indent="-228600">
              <a:spcBef>
                <a:spcPts val="1310"/>
              </a:spcBef>
              <a:buChar char="•"/>
              <a:tabLst>
                <a:tab pos="241300" algn="l"/>
              </a:tabLst>
            </a:pPr>
            <a:r>
              <a:rPr sz="2300" spc="-15" dirty="0">
                <a:latin typeface="Calibri"/>
                <a:cs typeface="Calibri"/>
              </a:rPr>
              <a:t>Dikerjakan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dengan</a:t>
            </a:r>
            <a:r>
              <a:rPr sz="2300" spc="-2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teliti</a:t>
            </a:r>
            <a:endParaRPr sz="2300" dirty="0">
              <a:latin typeface="Calibri"/>
              <a:cs typeface="Calibri"/>
            </a:endParaRPr>
          </a:p>
          <a:p>
            <a:pPr marL="241300" marR="402590" indent="-228600">
              <a:lnSpc>
                <a:spcPts val="2520"/>
              </a:lnSpc>
              <a:spcBef>
                <a:spcPts val="620"/>
              </a:spcBef>
              <a:buChar char="•"/>
              <a:tabLst>
                <a:tab pos="241300" algn="l"/>
              </a:tabLst>
            </a:pPr>
            <a:r>
              <a:rPr sz="2300" spc="-25" dirty="0">
                <a:latin typeface="Calibri"/>
                <a:cs typeface="Calibri"/>
              </a:rPr>
              <a:t>Harganya </a:t>
            </a:r>
            <a:r>
              <a:rPr sz="2300" dirty="0">
                <a:latin typeface="Calibri"/>
                <a:cs typeface="Calibri"/>
              </a:rPr>
              <a:t>mahal</a:t>
            </a:r>
            <a:r>
              <a:rPr sz="2300" spc="-2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(4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x </a:t>
            </a:r>
            <a:r>
              <a:rPr sz="2300" spc="-505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penambat</a:t>
            </a:r>
            <a:r>
              <a:rPr sz="2300" spc="-3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tirpon</a:t>
            </a:r>
            <a:r>
              <a:rPr sz="2300" dirty="0">
                <a:latin typeface="Calibri"/>
                <a:cs typeface="Calibri"/>
              </a:rPr>
              <a:t>)</a:t>
            </a:r>
          </a:p>
          <a:p>
            <a:pPr marL="241300" indent="-228600">
              <a:spcBef>
                <a:spcPts val="280"/>
              </a:spcBef>
              <a:buChar char="•"/>
              <a:tabLst>
                <a:tab pos="241300" algn="l"/>
              </a:tabLst>
            </a:pPr>
            <a:r>
              <a:rPr sz="2300" spc="-5" dirty="0">
                <a:latin typeface="Calibri"/>
                <a:cs typeface="Calibri"/>
              </a:rPr>
              <a:t>Harus</a:t>
            </a:r>
            <a:r>
              <a:rPr sz="2300" spc="-4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import</a:t>
            </a: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3701" y="405384"/>
            <a:ext cx="3744467" cy="319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69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1182" y="441742"/>
            <a:ext cx="3023870" cy="452047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2095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165"/>
              </a:spcBef>
            </a:pP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Penambat</a:t>
            </a:r>
            <a:r>
              <a:rPr sz="2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Pandrol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8905" y="1141221"/>
            <a:ext cx="4274820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Berupa</a:t>
            </a:r>
            <a:r>
              <a:rPr sz="2000" spc="-10" dirty="0">
                <a:latin typeface="Calibri"/>
                <a:cs typeface="Calibri"/>
              </a:rPr>
              <a:t> batang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r>
              <a:rPr sz="2000" spc="-10" dirty="0">
                <a:latin typeface="Calibri"/>
                <a:cs typeface="Calibri"/>
              </a:rPr>
              <a:t> diameter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19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dibentuk </a:t>
            </a:r>
            <a:r>
              <a:rPr sz="2000" spc="-10" dirty="0">
                <a:latin typeface="Calibri"/>
                <a:cs typeface="Calibri"/>
              </a:rPr>
              <a:t>spiral,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salah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sisinya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menekan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299085" marR="9525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Dapat digunakan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bantalan </a:t>
            </a:r>
            <a:r>
              <a:rPr sz="2000" spc="-15" dirty="0">
                <a:latin typeface="Calibri"/>
                <a:cs typeface="Calibri"/>
              </a:rPr>
              <a:t>kayu,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5" dirty="0">
                <a:latin typeface="Calibri"/>
                <a:cs typeface="Calibri"/>
              </a:rPr>
              <a:t> dan</a:t>
            </a:r>
            <a:r>
              <a:rPr sz="2000" spc="-10" dirty="0">
                <a:latin typeface="Calibri"/>
                <a:cs typeface="Calibri"/>
              </a:rPr>
              <a:t> beton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jepit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tinggi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(600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kgf)</a:t>
            </a:r>
            <a:endParaRPr sz="2000">
              <a:latin typeface="Calibri"/>
              <a:cs typeface="Calibri"/>
            </a:endParaRPr>
          </a:p>
          <a:p>
            <a:pPr marL="299085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Tidak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mudah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lepas,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tidak</a:t>
            </a:r>
            <a:r>
              <a:rPr sz="2000" spc="-5" dirty="0">
                <a:latin typeface="Calibri"/>
                <a:cs typeface="Calibri"/>
              </a:rPr>
              <a:t> berisik</a:t>
            </a:r>
            <a:endParaRPr sz="2000">
              <a:latin typeface="Calibri"/>
              <a:cs typeface="Calibri"/>
            </a:endParaRPr>
          </a:p>
          <a:p>
            <a:pPr marL="299085" marR="79629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Bila digunakan </a:t>
            </a:r>
            <a:r>
              <a:rPr sz="2000" dirty="0">
                <a:latin typeface="Calibri"/>
                <a:cs typeface="Calibri"/>
              </a:rPr>
              <a:t>alas rubber </a:t>
            </a:r>
            <a:r>
              <a:rPr sz="2000" spc="-5" dirty="0">
                <a:latin typeface="Calibri"/>
                <a:cs typeface="Calibri"/>
              </a:rPr>
              <a:t>pad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menjadi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elastis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ganda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2252" y="129825"/>
            <a:ext cx="2016252" cy="185899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034093" y="2115054"/>
            <a:ext cx="2166620" cy="3813810"/>
            <a:chOff x="6510093" y="2115054"/>
            <a:chExt cx="2166620" cy="381381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0093" y="2115054"/>
              <a:ext cx="2094410" cy="18382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3198" y="3985260"/>
              <a:ext cx="2092933" cy="19431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3289" y="4156653"/>
            <a:ext cx="3480490" cy="121544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884802" y="5391099"/>
            <a:ext cx="1414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40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b="1" dirty="0">
                <a:solidFill>
                  <a:srgbClr val="C00000"/>
                </a:solidFill>
                <a:latin typeface="Calibri"/>
                <a:cs typeface="Calibri"/>
              </a:rPr>
              <a:t>ampak</a:t>
            </a:r>
            <a:r>
              <a:rPr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C00000"/>
                </a:solidFill>
                <a:latin typeface="Calibri"/>
                <a:cs typeface="Calibri"/>
              </a:rPr>
              <a:t>depan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56757" y="5415178"/>
            <a:ext cx="1210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solidFill>
                  <a:srgbClr val="C00000"/>
                </a:solidFill>
                <a:latin typeface="Calibri"/>
                <a:cs typeface="Calibri"/>
              </a:rPr>
              <a:t>Tampak</a:t>
            </a:r>
            <a:r>
              <a:rPr b="1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C00000"/>
                </a:solidFill>
                <a:latin typeface="Calibri"/>
                <a:cs typeface="Calibri"/>
              </a:rPr>
              <a:t>atas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0386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6039" y="2592323"/>
            <a:ext cx="5438040" cy="148437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35907" y="766285"/>
            <a:ext cx="5952744" cy="168278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150871" y="382015"/>
            <a:ext cx="3046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C00000"/>
                </a:solidFill>
                <a:latin typeface="Calibri"/>
                <a:cs typeface="Calibri"/>
              </a:rPr>
              <a:t>Pandrol</a:t>
            </a:r>
            <a:r>
              <a:rPr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clip</a:t>
            </a:r>
            <a:r>
              <a:rPr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C00000"/>
                </a:solidFill>
                <a:latin typeface="Calibri"/>
                <a:cs typeface="Calibri"/>
              </a:rPr>
              <a:t>pada</a:t>
            </a:r>
            <a:r>
              <a:rPr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bantalan</a:t>
            </a:r>
            <a:r>
              <a:rPr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20" dirty="0">
                <a:solidFill>
                  <a:srgbClr val="C00000"/>
                </a:solidFill>
                <a:latin typeface="Calibri"/>
                <a:cs typeface="Calibri"/>
              </a:rPr>
              <a:t>kayu</a:t>
            </a:r>
            <a:endParaRPr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68723" y="4236720"/>
            <a:ext cx="5544312" cy="199491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50870" y="2611373"/>
            <a:ext cx="3007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C00000"/>
                </a:solidFill>
                <a:latin typeface="Calibri"/>
                <a:cs typeface="Calibri"/>
              </a:rPr>
              <a:t>Pandrol</a:t>
            </a:r>
            <a:r>
              <a:rPr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clip</a:t>
            </a:r>
            <a:r>
              <a:rPr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C00000"/>
                </a:solidFill>
                <a:latin typeface="Calibri"/>
                <a:cs typeface="Calibri"/>
              </a:rPr>
              <a:t>pada</a:t>
            </a:r>
            <a:r>
              <a:rPr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bantalan</a:t>
            </a:r>
            <a:r>
              <a:rPr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C00000"/>
                </a:solidFill>
                <a:latin typeface="Calibri"/>
                <a:cs typeface="Calibri"/>
              </a:rPr>
              <a:t>baja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50870" y="4143247"/>
            <a:ext cx="3161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C00000"/>
                </a:solidFill>
                <a:latin typeface="Calibri"/>
                <a:cs typeface="Calibri"/>
              </a:rPr>
              <a:t>Pandrol</a:t>
            </a:r>
            <a:r>
              <a:rPr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clip</a:t>
            </a:r>
            <a:r>
              <a:rPr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C00000"/>
                </a:solidFill>
                <a:latin typeface="Calibri"/>
                <a:cs typeface="Calibri"/>
              </a:rPr>
              <a:t>pada</a:t>
            </a:r>
            <a:r>
              <a:rPr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bantalan</a:t>
            </a:r>
            <a:r>
              <a:rPr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beton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7248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51376" y="903663"/>
            <a:ext cx="5057140" cy="4543425"/>
            <a:chOff x="2627376" y="903662"/>
            <a:chExt cx="5057140" cy="45434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7376" y="2421636"/>
              <a:ext cx="4536948" cy="30251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27170" y="3695064"/>
              <a:ext cx="927735" cy="518795"/>
            </a:xfrm>
            <a:custGeom>
              <a:avLst/>
              <a:gdLst/>
              <a:ahLst/>
              <a:cxnLst/>
              <a:rect l="l" t="t" r="r" b="b"/>
              <a:pathLst>
                <a:path w="927735" h="518795">
                  <a:moveTo>
                    <a:pt x="62483" y="0"/>
                  </a:moveTo>
                  <a:lnTo>
                    <a:pt x="0" y="206756"/>
                  </a:lnTo>
                  <a:lnTo>
                    <a:pt x="689355" y="415036"/>
                  </a:lnTo>
                  <a:lnTo>
                    <a:pt x="658113" y="518414"/>
                  </a:lnTo>
                  <a:lnTo>
                    <a:pt x="927353" y="374142"/>
                  </a:lnTo>
                  <a:lnTo>
                    <a:pt x="783081" y="104775"/>
                  </a:lnTo>
                  <a:lnTo>
                    <a:pt x="751839" y="208153"/>
                  </a:lnTo>
                  <a:lnTo>
                    <a:pt x="6248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27170" y="3695064"/>
              <a:ext cx="927735" cy="518795"/>
            </a:xfrm>
            <a:custGeom>
              <a:avLst/>
              <a:gdLst/>
              <a:ahLst/>
              <a:cxnLst/>
              <a:rect l="l" t="t" r="r" b="b"/>
              <a:pathLst>
                <a:path w="927735" h="518795">
                  <a:moveTo>
                    <a:pt x="62483" y="0"/>
                  </a:moveTo>
                  <a:lnTo>
                    <a:pt x="751839" y="208153"/>
                  </a:lnTo>
                  <a:lnTo>
                    <a:pt x="783081" y="104775"/>
                  </a:lnTo>
                  <a:lnTo>
                    <a:pt x="927353" y="374142"/>
                  </a:lnTo>
                  <a:lnTo>
                    <a:pt x="658113" y="518414"/>
                  </a:lnTo>
                  <a:lnTo>
                    <a:pt x="689355" y="415036"/>
                  </a:lnTo>
                  <a:lnTo>
                    <a:pt x="0" y="206756"/>
                  </a:lnTo>
                  <a:lnTo>
                    <a:pt x="62483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88723" y="916616"/>
              <a:ext cx="4183379" cy="2305685"/>
            </a:xfrm>
            <a:custGeom>
              <a:avLst/>
              <a:gdLst/>
              <a:ahLst/>
              <a:cxnLst/>
              <a:rect l="l" t="t" r="r" b="b"/>
              <a:pathLst>
                <a:path w="4183379" h="2305685">
                  <a:moveTo>
                    <a:pt x="2541410" y="0"/>
                  </a:moveTo>
                  <a:lnTo>
                    <a:pt x="2491502" y="3256"/>
                  </a:lnTo>
                  <a:lnTo>
                    <a:pt x="2442654" y="10883"/>
                  </a:lnTo>
                  <a:lnTo>
                    <a:pt x="2395395" y="22747"/>
                  </a:lnTo>
                  <a:lnTo>
                    <a:pt x="2350258" y="38715"/>
                  </a:lnTo>
                  <a:lnTo>
                    <a:pt x="2307772" y="58654"/>
                  </a:lnTo>
                  <a:lnTo>
                    <a:pt x="2268469" y="82431"/>
                  </a:lnTo>
                  <a:lnTo>
                    <a:pt x="2232880" y="109912"/>
                  </a:lnTo>
                  <a:lnTo>
                    <a:pt x="2201537" y="140965"/>
                  </a:lnTo>
                  <a:lnTo>
                    <a:pt x="2174969" y="175456"/>
                  </a:lnTo>
                  <a:lnTo>
                    <a:pt x="2147414" y="156565"/>
                  </a:lnTo>
                  <a:lnTo>
                    <a:pt x="2087350" y="123449"/>
                  </a:lnTo>
                  <a:lnTo>
                    <a:pt x="2007277" y="92586"/>
                  </a:lnTo>
                  <a:lnTo>
                    <a:pt x="1958399" y="79715"/>
                  </a:lnTo>
                  <a:lnTo>
                    <a:pt x="1908797" y="70722"/>
                  </a:lnTo>
                  <a:lnTo>
                    <a:pt x="1858822" y="65526"/>
                  </a:lnTo>
                  <a:lnTo>
                    <a:pt x="1808824" y="64045"/>
                  </a:lnTo>
                  <a:lnTo>
                    <a:pt x="1759155" y="66201"/>
                  </a:lnTo>
                  <a:lnTo>
                    <a:pt x="1710166" y="71911"/>
                  </a:lnTo>
                  <a:lnTo>
                    <a:pt x="1662206" y="81095"/>
                  </a:lnTo>
                  <a:lnTo>
                    <a:pt x="1615628" y="93672"/>
                  </a:lnTo>
                  <a:lnTo>
                    <a:pt x="1570781" y="109562"/>
                  </a:lnTo>
                  <a:lnTo>
                    <a:pt x="1528018" y="128684"/>
                  </a:lnTo>
                  <a:lnTo>
                    <a:pt x="1487688" y="150957"/>
                  </a:lnTo>
                  <a:lnTo>
                    <a:pt x="1450143" y="176300"/>
                  </a:lnTo>
                  <a:lnTo>
                    <a:pt x="1415733" y="204633"/>
                  </a:lnTo>
                  <a:lnTo>
                    <a:pt x="1384810" y="235874"/>
                  </a:lnTo>
                  <a:lnTo>
                    <a:pt x="1357724" y="269944"/>
                  </a:lnTo>
                  <a:lnTo>
                    <a:pt x="1314971" y="252686"/>
                  </a:lnTo>
                  <a:lnTo>
                    <a:pt x="1270835" y="237932"/>
                  </a:lnTo>
                  <a:lnTo>
                    <a:pt x="1225512" y="225710"/>
                  </a:lnTo>
                  <a:lnTo>
                    <a:pt x="1179197" y="216051"/>
                  </a:lnTo>
                  <a:lnTo>
                    <a:pt x="1132089" y="208982"/>
                  </a:lnTo>
                  <a:lnTo>
                    <a:pt x="1084382" y="204534"/>
                  </a:lnTo>
                  <a:lnTo>
                    <a:pt x="1036274" y="202736"/>
                  </a:lnTo>
                  <a:lnTo>
                    <a:pt x="987961" y="203617"/>
                  </a:lnTo>
                  <a:lnTo>
                    <a:pt x="939640" y="207206"/>
                  </a:lnTo>
                  <a:lnTo>
                    <a:pt x="884130" y="214683"/>
                  </a:lnTo>
                  <a:lnTo>
                    <a:pt x="830570" y="225495"/>
                  </a:lnTo>
                  <a:lnTo>
                    <a:pt x="779126" y="239475"/>
                  </a:lnTo>
                  <a:lnTo>
                    <a:pt x="729966" y="256457"/>
                  </a:lnTo>
                  <a:lnTo>
                    <a:pt x="683258" y="276277"/>
                  </a:lnTo>
                  <a:lnTo>
                    <a:pt x="639169" y="298768"/>
                  </a:lnTo>
                  <a:lnTo>
                    <a:pt x="597867" y="323765"/>
                  </a:lnTo>
                  <a:lnTo>
                    <a:pt x="559519" y="351103"/>
                  </a:lnTo>
                  <a:lnTo>
                    <a:pt x="524293" y="380615"/>
                  </a:lnTo>
                  <a:lnTo>
                    <a:pt x="492356" y="412136"/>
                  </a:lnTo>
                  <a:lnTo>
                    <a:pt x="463876" y="445500"/>
                  </a:lnTo>
                  <a:lnTo>
                    <a:pt x="439021" y="480541"/>
                  </a:lnTo>
                  <a:lnTo>
                    <a:pt x="417957" y="517095"/>
                  </a:lnTo>
                  <a:lnTo>
                    <a:pt x="400852" y="554995"/>
                  </a:lnTo>
                  <a:lnTo>
                    <a:pt x="387875" y="594076"/>
                  </a:lnTo>
                  <a:lnTo>
                    <a:pt x="379192" y="634172"/>
                  </a:lnTo>
                  <a:lnTo>
                    <a:pt x="374971" y="675118"/>
                  </a:lnTo>
                  <a:lnTo>
                    <a:pt x="375380" y="716747"/>
                  </a:lnTo>
                  <a:lnTo>
                    <a:pt x="380586" y="758894"/>
                  </a:lnTo>
                  <a:lnTo>
                    <a:pt x="377157" y="766133"/>
                  </a:lnTo>
                  <a:lnTo>
                    <a:pt x="321061" y="773430"/>
                  </a:lnTo>
                  <a:lnTo>
                    <a:pt x="267389" y="786192"/>
                  </a:lnTo>
                  <a:lnTo>
                    <a:pt x="216777" y="804115"/>
                  </a:lnTo>
                  <a:lnTo>
                    <a:pt x="169859" y="826895"/>
                  </a:lnTo>
                  <a:lnTo>
                    <a:pt x="127270" y="854226"/>
                  </a:lnTo>
                  <a:lnTo>
                    <a:pt x="89647" y="885805"/>
                  </a:lnTo>
                  <a:lnTo>
                    <a:pt x="57625" y="921327"/>
                  </a:lnTo>
                  <a:lnTo>
                    <a:pt x="32134" y="959920"/>
                  </a:lnTo>
                  <a:lnTo>
                    <a:pt x="14152" y="999791"/>
                  </a:lnTo>
                  <a:lnTo>
                    <a:pt x="3501" y="1040423"/>
                  </a:lnTo>
                  <a:lnTo>
                    <a:pt x="0" y="1081300"/>
                  </a:lnTo>
                  <a:lnTo>
                    <a:pt x="3469" y="1121905"/>
                  </a:lnTo>
                  <a:lnTo>
                    <a:pt x="13730" y="1161722"/>
                  </a:lnTo>
                  <a:lnTo>
                    <a:pt x="30603" y="1200235"/>
                  </a:lnTo>
                  <a:lnTo>
                    <a:pt x="53909" y="1236927"/>
                  </a:lnTo>
                  <a:lnTo>
                    <a:pt x="83467" y="1271281"/>
                  </a:lnTo>
                  <a:lnTo>
                    <a:pt x="119099" y="1302783"/>
                  </a:lnTo>
                  <a:lnTo>
                    <a:pt x="160625" y="1330914"/>
                  </a:lnTo>
                  <a:lnTo>
                    <a:pt x="207866" y="1355159"/>
                  </a:lnTo>
                  <a:lnTo>
                    <a:pt x="169191" y="1391006"/>
                  </a:lnTo>
                  <a:lnTo>
                    <a:pt x="138199" y="1430272"/>
                  </a:lnTo>
                  <a:lnTo>
                    <a:pt x="115187" y="1472269"/>
                  </a:lnTo>
                  <a:lnTo>
                    <a:pt x="100452" y="1516308"/>
                  </a:lnTo>
                  <a:lnTo>
                    <a:pt x="94289" y="1561702"/>
                  </a:lnTo>
                  <a:lnTo>
                    <a:pt x="96995" y="1607762"/>
                  </a:lnTo>
                  <a:lnTo>
                    <a:pt x="106429" y="1646790"/>
                  </a:lnTo>
                  <a:lnTo>
                    <a:pt x="121895" y="1683810"/>
                  </a:lnTo>
                  <a:lnTo>
                    <a:pt x="142955" y="1718563"/>
                  </a:lnTo>
                  <a:lnTo>
                    <a:pt x="169171" y="1750788"/>
                  </a:lnTo>
                  <a:lnTo>
                    <a:pt x="200106" y="1780228"/>
                  </a:lnTo>
                  <a:lnTo>
                    <a:pt x="235320" y="1806623"/>
                  </a:lnTo>
                  <a:lnTo>
                    <a:pt x="274376" y="1829714"/>
                  </a:lnTo>
                  <a:lnTo>
                    <a:pt x="316836" y="1849242"/>
                  </a:lnTo>
                  <a:lnTo>
                    <a:pt x="362262" y="1864948"/>
                  </a:lnTo>
                  <a:lnTo>
                    <a:pt x="410216" y="1876572"/>
                  </a:lnTo>
                  <a:lnTo>
                    <a:pt x="460259" y="1883857"/>
                  </a:lnTo>
                  <a:lnTo>
                    <a:pt x="511954" y="1886542"/>
                  </a:lnTo>
                  <a:lnTo>
                    <a:pt x="564863" y="1884368"/>
                  </a:lnTo>
                  <a:lnTo>
                    <a:pt x="570070" y="1891226"/>
                  </a:lnTo>
                  <a:lnTo>
                    <a:pt x="600537" y="1926859"/>
                  </a:lnTo>
                  <a:lnTo>
                    <a:pt x="630752" y="1957286"/>
                  </a:lnTo>
                  <a:lnTo>
                    <a:pt x="663228" y="1985779"/>
                  </a:lnTo>
                  <a:lnTo>
                    <a:pt x="697812" y="2012311"/>
                  </a:lnTo>
                  <a:lnTo>
                    <a:pt x="734351" y="2036852"/>
                  </a:lnTo>
                  <a:lnTo>
                    <a:pt x="772694" y="2059374"/>
                  </a:lnTo>
                  <a:lnTo>
                    <a:pt x="812687" y="2079848"/>
                  </a:lnTo>
                  <a:lnTo>
                    <a:pt x="854178" y="2098245"/>
                  </a:lnTo>
                  <a:lnTo>
                    <a:pt x="897014" y="2114538"/>
                  </a:lnTo>
                  <a:lnTo>
                    <a:pt x="941042" y="2128696"/>
                  </a:lnTo>
                  <a:lnTo>
                    <a:pt x="986109" y="2140692"/>
                  </a:lnTo>
                  <a:lnTo>
                    <a:pt x="1032064" y="2150496"/>
                  </a:lnTo>
                  <a:lnTo>
                    <a:pt x="1078753" y="2158081"/>
                  </a:lnTo>
                  <a:lnTo>
                    <a:pt x="1126023" y="2163418"/>
                  </a:lnTo>
                  <a:lnTo>
                    <a:pt x="1173722" y="2166477"/>
                  </a:lnTo>
                  <a:lnTo>
                    <a:pt x="1221697" y="2167230"/>
                  </a:lnTo>
                  <a:lnTo>
                    <a:pt x="1269796" y="2165649"/>
                  </a:lnTo>
                  <a:lnTo>
                    <a:pt x="1317865" y="2161704"/>
                  </a:lnTo>
                  <a:lnTo>
                    <a:pt x="1365753" y="2155368"/>
                  </a:lnTo>
                  <a:lnTo>
                    <a:pt x="1413306" y="2146611"/>
                  </a:lnTo>
                  <a:lnTo>
                    <a:pt x="1460372" y="2135405"/>
                  </a:lnTo>
                  <a:lnTo>
                    <a:pt x="1506798" y="2121722"/>
                  </a:lnTo>
                  <a:lnTo>
                    <a:pt x="1552431" y="2105531"/>
                  </a:lnTo>
                  <a:lnTo>
                    <a:pt x="1597119" y="2086806"/>
                  </a:lnTo>
                  <a:lnTo>
                    <a:pt x="1630480" y="2121096"/>
                  </a:lnTo>
                  <a:lnTo>
                    <a:pt x="1667437" y="2152913"/>
                  </a:lnTo>
                  <a:lnTo>
                    <a:pt x="1707740" y="2182117"/>
                  </a:lnTo>
                  <a:lnTo>
                    <a:pt x="1751138" y="2208567"/>
                  </a:lnTo>
                  <a:lnTo>
                    <a:pt x="1797382" y="2232124"/>
                  </a:lnTo>
                  <a:lnTo>
                    <a:pt x="1846221" y="2252648"/>
                  </a:lnTo>
                  <a:lnTo>
                    <a:pt x="1897406" y="2269999"/>
                  </a:lnTo>
                  <a:lnTo>
                    <a:pt x="1950687" y="2284037"/>
                  </a:lnTo>
                  <a:lnTo>
                    <a:pt x="2002573" y="2294170"/>
                  </a:lnTo>
                  <a:lnTo>
                    <a:pt x="2054539" y="2301002"/>
                  </a:lnTo>
                  <a:lnTo>
                    <a:pt x="2106373" y="2304618"/>
                  </a:lnTo>
                  <a:lnTo>
                    <a:pt x="2157867" y="2305103"/>
                  </a:lnTo>
                  <a:lnTo>
                    <a:pt x="2208812" y="2302541"/>
                  </a:lnTo>
                  <a:lnTo>
                    <a:pt x="2258998" y="2297018"/>
                  </a:lnTo>
                  <a:lnTo>
                    <a:pt x="2308216" y="2288618"/>
                  </a:lnTo>
                  <a:lnTo>
                    <a:pt x="2356258" y="2277425"/>
                  </a:lnTo>
                  <a:lnTo>
                    <a:pt x="2402912" y="2263524"/>
                  </a:lnTo>
                  <a:lnTo>
                    <a:pt x="2447971" y="2247001"/>
                  </a:lnTo>
                  <a:lnTo>
                    <a:pt x="2491225" y="2227939"/>
                  </a:lnTo>
                  <a:lnTo>
                    <a:pt x="2532464" y="2206423"/>
                  </a:lnTo>
                  <a:lnTo>
                    <a:pt x="2571481" y="2182538"/>
                  </a:lnTo>
                  <a:lnTo>
                    <a:pt x="2608064" y="2156369"/>
                  </a:lnTo>
                  <a:lnTo>
                    <a:pt x="2642005" y="2128000"/>
                  </a:lnTo>
                  <a:lnTo>
                    <a:pt x="2673095" y="2097516"/>
                  </a:lnTo>
                  <a:lnTo>
                    <a:pt x="2701124" y="2065001"/>
                  </a:lnTo>
                  <a:lnTo>
                    <a:pt x="2725884" y="2030541"/>
                  </a:lnTo>
                  <a:lnTo>
                    <a:pt x="2747164" y="1994220"/>
                  </a:lnTo>
                  <a:lnTo>
                    <a:pt x="2764757" y="1956123"/>
                  </a:lnTo>
                  <a:lnTo>
                    <a:pt x="2809631" y="1974991"/>
                  </a:lnTo>
                  <a:lnTo>
                    <a:pt x="2856418" y="1990653"/>
                  </a:lnTo>
                  <a:lnTo>
                    <a:pt x="2904806" y="2003034"/>
                  </a:lnTo>
                  <a:lnTo>
                    <a:pt x="2954485" y="2012059"/>
                  </a:lnTo>
                  <a:lnTo>
                    <a:pt x="3005145" y="2017656"/>
                  </a:lnTo>
                  <a:lnTo>
                    <a:pt x="3056476" y="2019750"/>
                  </a:lnTo>
                  <a:lnTo>
                    <a:pt x="3110377" y="2018140"/>
                  </a:lnTo>
                  <a:lnTo>
                    <a:pt x="3162869" y="2012800"/>
                  </a:lnTo>
                  <a:lnTo>
                    <a:pt x="3213715" y="2003903"/>
                  </a:lnTo>
                  <a:lnTo>
                    <a:pt x="3262679" y="1991624"/>
                  </a:lnTo>
                  <a:lnTo>
                    <a:pt x="3309524" y="1976136"/>
                  </a:lnTo>
                  <a:lnTo>
                    <a:pt x="3354013" y="1957614"/>
                  </a:lnTo>
                  <a:lnTo>
                    <a:pt x="3395911" y="1936233"/>
                  </a:lnTo>
                  <a:lnTo>
                    <a:pt x="3434982" y="1912166"/>
                  </a:lnTo>
                  <a:lnTo>
                    <a:pt x="3470987" y="1885587"/>
                  </a:lnTo>
                  <a:lnTo>
                    <a:pt x="3503693" y="1856671"/>
                  </a:lnTo>
                  <a:lnTo>
                    <a:pt x="3532861" y="1825592"/>
                  </a:lnTo>
                  <a:lnTo>
                    <a:pt x="3558256" y="1792524"/>
                  </a:lnTo>
                  <a:lnTo>
                    <a:pt x="3579641" y="1757641"/>
                  </a:lnTo>
                  <a:lnTo>
                    <a:pt x="3596779" y="1721117"/>
                  </a:lnTo>
                  <a:lnTo>
                    <a:pt x="3609436" y="1683127"/>
                  </a:lnTo>
                  <a:lnTo>
                    <a:pt x="3617373" y="1643844"/>
                  </a:lnTo>
                  <a:lnTo>
                    <a:pt x="3620356" y="1603444"/>
                  </a:lnTo>
                  <a:lnTo>
                    <a:pt x="3675564" y="1595702"/>
                  </a:lnTo>
                  <a:lnTo>
                    <a:pt x="3729491" y="1584479"/>
                  </a:lnTo>
                  <a:lnTo>
                    <a:pt x="3781852" y="1569868"/>
                  </a:lnTo>
                  <a:lnTo>
                    <a:pt x="3832361" y="1551967"/>
                  </a:lnTo>
                  <a:lnTo>
                    <a:pt x="3880732" y="1530869"/>
                  </a:lnTo>
                  <a:lnTo>
                    <a:pt x="3926680" y="1506670"/>
                  </a:lnTo>
                  <a:lnTo>
                    <a:pt x="3970055" y="1479385"/>
                  </a:lnTo>
                  <a:lnTo>
                    <a:pt x="4009519" y="1449927"/>
                  </a:lnTo>
                  <a:lnTo>
                    <a:pt x="4045035" y="1418501"/>
                  </a:lnTo>
                  <a:lnTo>
                    <a:pt x="4076569" y="1385315"/>
                  </a:lnTo>
                  <a:lnTo>
                    <a:pt x="4104084" y="1350577"/>
                  </a:lnTo>
                  <a:lnTo>
                    <a:pt x="4127544" y="1314492"/>
                  </a:lnTo>
                  <a:lnTo>
                    <a:pt x="4146913" y="1277268"/>
                  </a:lnTo>
                  <a:lnTo>
                    <a:pt x="4162155" y="1239111"/>
                  </a:lnTo>
                  <a:lnTo>
                    <a:pt x="4173235" y="1200230"/>
                  </a:lnTo>
                  <a:lnTo>
                    <a:pt x="4180117" y="1160830"/>
                  </a:lnTo>
                  <a:lnTo>
                    <a:pt x="4182764" y="1121119"/>
                  </a:lnTo>
                  <a:lnTo>
                    <a:pt x="4181141" y="1081303"/>
                  </a:lnTo>
                  <a:lnTo>
                    <a:pt x="4175212" y="1041591"/>
                  </a:lnTo>
                  <a:lnTo>
                    <a:pt x="4164941" y="1002187"/>
                  </a:lnTo>
                  <a:lnTo>
                    <a:pt x="4150293" y="963301"/>
                  </a:lnTo>
                  <a:lnTo>
                    <a:pt x="4131230" y="925138"/>
                  </a:lnTo>
                  <a:lnTo>
                    <a:pt x="4107719" y="887905"/>
                  </a:lnTo>
                  <a:lnTo>
                    <a:pt x="4079721" y="851810"/>
                  </a:lnTo>
                  <a:lnTo>
                    <a:pt x="4047203" y="817060"/>
                  </a:lnTo>
                  <a:lnTo>
                    <a:pt x="4053965" y="804584"/>
                  </a:lnTo>
                  <a:lnTo>
                    <a:pt x="4070825" y="766133"/>
                  </a:lnTo>
                  <a:lnTo>
                    <a:pt x="4082664" y="724744"/>
                  </a:lnTo>
                  <a:lnTo>
                    <a:pt x="4088408" y="683473"/>
                  </a:lnTo>
                  <a:lnTo>
                    <a:pt x="4088276" y="642610"/>
                  </a:lnTo>
                  <a:lnTo>
                    <a:pt x="4082491" y="602446"/>
                  </a:lnTo>
                  <a:lnTo>
                    <a:pt x="4071271" y="563272"/>
                  </a:lnTo>
                  <a:lnTo>
                    <a:pt x="4054839" y="525378"/>
                  </a:lnTo>
                  <a:lnTo>
                    <a:pt x="4033414" y="489054"/>
                  </a:lnTo>
                  <a:lnTo>
                    <a:pt x="4007216" y="454592"/>
                  </a:lnTo>
                  <a:lnTo>
                    <a:pt x="3976468" y="422282"/>
                  </a:lnTo>
                  <a:lnTo>
                    <a:pt x="3941388" y="392414"/>
                  </a:lnTo>
                  <a:lnTo>
                    <a:pt x="3902198" y="365280"/>
                  </a:lnTo>
                  <a:lnTo>
                    <a:pt x="3859119" y="341169"/>
                  </a:lnTo>
                  <a:lnTo>
                    <a:pt x="3812370" y="320372"/>
                  </a:lnTo>
                  <a:lnTo>
                    <a:pt x="3762173" y="303180"/>
                  </a:lnTo>
                  <a:lnTo>
                    <a:pt x="3708748" y="289883"/>
                  </a:lnTo>
                  <a:lnTo>
                    <a:pt x="3692825" y="242661"/>
                  </a:lnTo>
                  <a:lnTo>
                    <a:pt x="3668538" y="197860"/>
                  </a:lnTo>
                  <a:lnTo>
                    <a:pt x="3636364" y="156070"/>
                  </a:lnTo>
                  <a:lnTo>
                    <a:pt x="3596776" y="117882"/>
                  </a:lnTo>
                  <a:lnTo>
                    <a:pt x="3550252" y="83889"/>
                  </a:lnTo>
                  <a:lnTo>
                    <a:pt x="3509432" y="60683"/>
                  </a:lnTo>
                  <a:lnTo>
                    <a:pt x="3466388" y="41289"/>
                  </a:lnTo>
                  <a:lnTo>
                    <a:pt x="3421523" y="25682"/>
                  </a:lnTo>
                  <a:lnTo>
                    <a:pt x="3375243" y="13838"/>
                  </a:lnTo>
                  <a:lnTo>
                    <a:pt x="3327950" y="5732"/>
                  </a:lnTo>
                  <a:lnTo>
                    <a:pt x="3280048" y="1339"/>
                  </a:lnTo>
                  <a:lnTo>
                    <a:pt x="3231942" y="634"/>
                  </a:lnTo>
                  <a:lnTo>
                    <a:pt x="3184036" y="3592"/>
                  </a:lnTo>
                  <a:lnTo>
                    <a:pt x="3136732" y="10188"/>
                  </a:lnTo>
                  <a:lnTo>
                    <a:pt x="3090436" y="20398"/>
                  </a:lnTo>
                  <a:lnTo>
                    <a:pt x="3045551" y="34197"/>
                  </a:lnTo>
                  <a:lnTo>
                    <a:pt x="3002481" y="51560"/>
                  </a:lnTo>
                  <a:lnTo>
                    <a:pt x="2961630" y="72462"/>
                  </a:lnTo>
                  <a:lnTo>
                    <a:pt x="2923402" y="96878"/>
                  </a:lnTo>
                  <a:lnTo>
                    <a:pt x="2888201" y="124783"/>
                  </a:lnTo>
                  <a:lnTo>
                    <a:pt x="2856826" y="97244"/>
                  </a:lnTo>
                  <a:lnTo>
                    <a:pt x="2821605" y="72681"/>
                  </a:lnTo>
                  <a:lnTo>
                    <a:pt x="2782884" y="51310"/>
                  </a:lnTo>
                  <a:lnTo>
                    <a:pt x="2741008" y="33343"/>
                  </a:lnTo>
                  <a:lnTo>
                    <a:pt x="2692175" y="17785"/>
                  </a:lnTo>
                  <a:lnTo>
                    <a:pt x="2642277" y="7131"/>
                  </a:lnTo>
                  <a:lnTo>
                    <a:pt x="2591845" y="1247"/>
                  </a:lnTo>
                  <a:lnTo>
                    <a:pt x="2541410" y="0"/>
                  </a:lnTo>
                  <a:close/>
                </a:path>
              </a:pathLst>
            </a:custGeom>
            <a:solidFill>
              <a:srgbClr val="4F81BC">
                <a:alpha val="3411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6676" y="3437382"/>
              <a:ext cx="128015" cy="12801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630420" y="3041395"/>
              <a:ext cx="434340" cy="509270"/>
            </a:xfrm>
            <a:custGeom>
              <a:avLst/>
              <a:gdLst/>
              <a:ahLst/>
              <a:cxnLst/>
              <a:rect l="l" t="t" r="r" b="b"/>
              <a:pathLst>
                <a:path w="434339" h="509270">
                  <a:moveTo>
                    <a:pt x="434213" y="192024"/>
                  </a:moveTo>
                  <a:lnTo>
                    <a:pt x="429133" y="148005"/>
                  </a:lnTo>
                  <a:lnTo>
                    <a:pt x="414693" y="107581"/>
                  </a:lnTo>
                  <a:lnTo>
                    <a:pt x="392023" y="71932"/>
                  </a:lnTo>
                  <a:lnTo>
                    <a:pt x="362280" y="42189"/>
                  </a:lnTo>
                  <a:lnTo>
                    <a:pt x="326631" y="19519"/>
                  </a:lnTo>
                  <a:lnTo>
                    <a:pt x="286207" y="5080"/>
                  </a:lnTo>
                  <a:lnTo>
                    <a:pt x="242189" y="0"/>
                  </a:lnTo>
                  <a:lnTo>
                    <a:pt x="198158" y="5080"/>
                  </a:lnTo>
                  <a:lnTo>
                    <a:pt x="157734" y="19519"/>
                  </a:lnTo>
                  <a:lnTo>
                    <a:pt x="122085" y="42189"/>
                  </a:lnTo>
                  <a:lnTo>
                    <a:pt x="92341" y="71932"/>
                  </a:lnTo>
                  <a:lnTo>
                    <a:pt x="69672" y="107581"/>
                  </a:lnTo>
                  <a:lnTo>
                    <a:pt x="55232" y="148005"/>
                  </a:lnTo>
                  <a:lnTo>
                    <a:pt x="50165" y="192024"/>
                  </a:lnTo>
                  <a:lnTo>
                    <a:pt x="55232" y="236054"/>
                  </a:lnTo>
                  <a:lnTo>
                    <a:pt x="67398" y="270116"/>
                  </a:lnTo>
                  <a:lnTo>
                    <a:pt x="37528" y="290271"/>
                  </a:lnTo>
                  <a:lnTo>
                    <a:pt x="10071" y="330962"/>
                  </a:lnTo>
                  <a:lnTo>
                    <a:pt x="0" y="380746"/>
                  </a:lnTo>
                  <a:lnTo>
                    <a:pt x="10071" y="430593"/>
                  </a:lnTo>
                  <a:lnTo>
                    <a:pt x="37528" y="471284"/>
                  </a:lnTo>
                  <a:lnTo>
                    <a:pt x="78219" y="498716"/>
                  </a:lnTo>
                  <a:lnTo>
                    <a:pt x="128016" y="508774"/>
                  </a:lnTo>
                  <a:lnTo>
                    <a:pt x="177850" y="498716"/>
                  </a:lnTo>
                  <a:lnTo>
                    <a:pt x="218541" y="471284"/>
                  </a:lnTo>
                  <a:lnTo>
                    <a:pt x="245973" y="430593"/>
                  </a:lnTo>
                  <a:lnTo>
                    <a:pt x="255676" y="382498"/>
                  </a:lnTo>
                  <a:lnTo>
                    <a:pt x="286207" y="378980"/>
                  </a:lnTo>
                  <a:lnTo>
                    <a:pt x="326631" y="364540"/>
                  </a:lnTo>
                  <a:lnTo>
                    <a:pt x="362280" y="341871"/>
                  </a:lnTo>
                  <a:lnTo>
                    <a:pt x="392023" y="312127"/>
                  </a:lnTo>
                  <a:lnTo>
                    <a:pt x="414693" y="276479"/>
                  </a:lnTo>
                  <a:lnTo>
                    <a:pt x="429133" y="236054"/>
                  </a:lnTo>
                  <a:lnTo>
                    <a:pt x="434213" y="192024"/>
                  </a:lnTo>
                  <a:close/>
                </a:path>
              </a:pathLst>
            </a:custGeom>
            <a:solidFill>
              <a:srgbClr val="4F81BC">
                <a:alpha val="3411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88723" y="916616"/>
              <a:ext cx="4183379" cy="2305685"/>
            </a:xfrm>
            <a:custGeom>
              <a:avLst/>
              <a:gdLst/>
              <a:ahLst/>
              <a:cxnLst/>
              <a:rect l="l" t="t" r="r" b="b"/>
              <a:pathLst>
                <a:path w="4183379" h="2305685">
                  <a:moveTo>
                    <a:pt x="380586" y="758894"/>
                  </a:moveTo>
                  <a:lnTo>
                    <a:pt x="375380" y="716747"/>
                  </a:lnTo>
                  <a:lnTo>
                    <a:pt x="374971" y="675118"/>
                  </a:lnTo>
                  <a:lnTo>
                    <a:pt x="379192" y="634172"/>
                  </a:lnTo>
                  <a:lnTo>
                    <a:pt x="387875" y="594076"/>
                  </a:lnTo>
                  <a:lnTo>
                    <a:pt x="400852" y="554995"/>
                  </a:lnTo>
                  <a:lnTo>
                    <a:pt x="417957" y="517095"/>
                  </a:lnTo>
                  <a:lnTo>
                    <a:pt x="439021" y="480541"/>
                  </a:lnTo>
                  <a:lnTo>
                    <a:pt x="463876" y="445500"/>
                  </a:lnTo>
                  <a:lnTo>
                    <a:pt x="492356" y="412136"/>
                  </a:lnTo>
                  <a:lnTo>
                    <a:pt x="524293" y="380615"/>
                  </a:lnTo>
                  <a:lnTo>
                    <a:pt x="559519" y="351103"/>
                  </a:lnTo>
                  <a:lnTo>
                    <a:pt x="597867" y="323765"/>
                  </a:lnTo>
                  <a:lnTo>
                    <a:pt x="639169" y="298768"/>
                  </a:lnTo>
                  <a:lnTo>
                    <a:pt x="683258" y="276277"/>
                  </a:lnTo>
                  <a:lnTo>
                    <a:pt x="729966" y="256457"/>
                  </a:lnTo>
                  <a:lnTo>
                    <a:pt x="779126" y="239475"/>
                  </a:lnTo>
                  <a:lnTo>
                    <a:pt x="830570" y="225495"/>
                  </a:lnTo>
                  <a:lnTo>
                    <a:pt x="884130" y="214683"/>
                  </a:lnTo>
                  <a:lnTo>
                    <a:pt x="939640" y="207206"/>
                  </a:lnTo>
                  <a:lnTo>
                    <a:pt x="987961" y="203617"/>
                  </a:lnTo>
                  <a:lnTo>
                    <a:pt x="1036274" y="202736"/>
                  </a:lnTo>
                  <a:lnTo>
                    <a:pt x="1084382" y="204534"/>
                  </a:lnTo>
                  <a:lnTo>
                    <a:pt x="1132089" y="208982"/>
                  </a:lnTo>
                  <a:lnTo>
                    <a:pt x="1179197" y="216051"/>
                  </a:lnTo>
                  <a:lnTo>
                    <a:pt x="1225512" y="225710"/>
                  </a:lnTo>
                  <a:lnTo>
                    <a:pt x="1270835" y="237932"/>
                  </a:lnTo>
                  <a:lnTo>
                    <a:pt x="1314971" y="252686"/>
                  </a:lnTo>
                  <a:lnTo>
                    <a:pt x="1357724" y="269944"/>
                  </a:lnTo>
                  <a:lnTo>
                    <a:pt x="1384810" y="235874"/>
                  </a:lnTo>
                  <a:lnTo>
                    <a:pt x="1415733" y="204633"/>
                  </a:lnTo>
                  <a:lnTo>
                    <a:pt x="1450143" y="176300"/>
                  </a:lnTo>
                  <a:lnTo>
                    <a:pt x="1487688" y="150957"/>
                  </a:lnTo>
                  <a:lnTo>
                    <a:pt x="1528018" y="128684"/>
                  </a:lnTo>
                  <a:lnTo>
                    <a:pt x="1570781" y="109562"/>
                  </a:lnTo>
                  <a:lnTo>
                    <a:pt x="1615628" y="93672"/>
                  </a:lnTo>
                  <a:lnTo>
                    <a:pt x="1662206" y="81095"/>
                  </a:lnTo>
                  <a:lnTo>
                    <a:pt x="1710166" y="71911"/>
                  </a:lnTo>
                  <a:lnTo>
                    <a:pt x="1759155" y="66201"/>
                  </a:lnTo>
                  <a:lnTo>
                    <a:pt x="1808824" y="64045"/>
                  </a:lnTo>
                  <a:lnTo>
                    <a:pt x="1858822" y="65526"/>
                  </a:lnTo>
                  <a:lnTo>
                    <a:pt x="1908797" y="70722"/>
                  </a:lnTo>
                  <a:lnTo>
                    <a:pt x="1958399" y="79715"/>
                  </a:lnTo>
                  <a:lnTo>
                    <a:pt x="2007277" y="92586"/>
                  </a:lnTo>
                  <a:lnTo>
                    <a:pt x="2055081" y="109416"/>
                  </a:lnTo>
                  <a:lnTo>
                    <a:pt x="2118168" y="139197"/>
                  </a:lnTo>
                  <a:lnTo>
                    <a:pt x="2174969" y="175456"/>
                  </a:lnTo>
                  <a:lnTo>
                    <a:pt x="2201537" y="140965"/>
                  </a:lnTo>
                  <a:lnTo>
                    <a:pt x="2232880" y="109912"/>
                  </a:lnTo>
                  <a:lnTo>
                    <a:pt x="2268469" y="82431"/>
                  </a:lnTo>
                  <a:lnTo>
                    <a:pt x="2307772" y="58654"/>
                  </a:lnTo>
                  <a:lnTo>
                    <a:pt x="2350258" y="38715"/>
                  </a:lnTo>
                  <a:lnTo>
                    <a:pt x="2395395" y="22747"/>
                  </a:lnTo>
                  <a:lnTo>
                    <a:pt x="2442654" y="10883"/>
                  </a:lnTo>
                  <a:lnTo>
                    <a:pt x="2491502" y="3256"/>
                  </a:lnTo>
                  <a:lnTo>
                    <a:pt x="2541410" y="0"/>
                  </a:lnTo>
                  <a:lnTo>
                    <a:pt x="2591845" y="1247"/>
                  </a:lnTo>
                  <a:lnTo>
                    <a:pt x="2642277" y="7131"/>
                  </a:lnTo>
                  <a:lnTo>
                    <a:pt x="2692175" y="17785"/>
                  </a:lnTo>
                  <a:lnTo>
                    <a:pt x="2741008" y="33343"/>
                  </a:lnTo>
                  <a:lnTo>
                    <a:pt x="2782884" y="51310"/>
                  </a:lnTo>
                  <a:lnTo>
                    <a:pt x="2821605" y="72681"/>
                  </a:lnTo>
                  <a:lnTo>
                    <a:pt x="2856826" y="97244"/>
                  </a:lnTo>
                  <a:lnTo>
                    <a:pt x="2888201" y="124783"/>
                  </a:lnTo>
                  <a:lnTo>
                    <a:pt x="2923402" y="96878"/>
                  </a:lnTo>
                  <a:lnTo>
                    <a:pt x="2961630" y="72462"/>
                  </a:lnTo>
                  <a:lnTo>
                    <a:pt x="3002481" y="51560"/>
                  </a:lnTo>
                  <a:lnTo>
                    <a:pt x="3045551" y="34197"/>
                  </a:lnTo>
                  <a:lnTo>
                    <a:pt x="3090436" y="20398"/>
                  </a:lnTo>
                  <a:lnTo>
                    <a:pt x="3136732" y="10188"/>
                  </a:lnTo>
                  <a:lnTo>
                    <a:pt x="3184036" y="3592"/>
                  </a:lnTo>
                  <a:lnTo>
                    <a:pt x="3231942" y="634"/>
                  </a:lnTo>
                  <a:lnTo>
                    <a:pt x="3280048" y="1339"/>
                  </a:lnTo>
                  <a:lnTo>
                    <a:pt x="3327950" y="5732"/>
                  </a:lnTo>
                  <a:lnTo>
                    <a:pt x="3375243" y="13838"/>
                  </a:lnTo>
                  <a:lnTo>
                    <a:pt x="3421523" y="25682"/>
                  </a:lnTo>
                  <a:lnTo>
                    <a:pt x="3466388" y="41289"/>
                  </a:lnTo>
                  <a:lnTo>
                    <a:pt x="3509432" y="60683"/>
                  </a:lnTo>
                  <a:lnTo>
                    <a:pt x="3550252" y="83889"/>
                  </a:lnTo>
                  <a:lnTo>
                    <a:pt x="3596776" y="117882"/>
                  </a:lnTo>
                  <a:lnTo>
                    <a:pt x="3636364" y="156070"/>
                  </a:lnTo>
                  <a:lnTo>
                    <a:pt x="3668538" y="197860"/>
                  </a:lnTo>
                  <a:lnTo>
                    <a:pt x="3692825" y="242661"/>
                  </a:lnTo>
                  <a:lnTo>
                    <a:pt x="3708748" y="289883"/>
                  </a:lnTo>
                  <a:lnTo>
                    <a:pt x="3762173" y="303180"/>
                  </a:lnTo>
                  <a:lnTo>
                    <a:pt x="3812370" y="320372"/>
                  </a:lnTo>
                  <a:lnTo>
                    <a:pt x="3859119" y="341169"/>
                  </a:lnTo>
                  <a:lnTo>
                    <a:pt x="3902198" y="365280"/>
                  </a:lnTo>
                  <a:lnTo>
                    <a:pt x="3941388" y="392414"/>
                  </a:lnTo>
                  <a:lnTo>
                    <a:pt x="3976468" y="422282"/>
                  </a:lnTo>
                  <a:lnTo>
                    <a:pt x="4007216" y="454592"/>
                  </a:lnTo>
                  <a:lnTo>
                    <a:pt x="4033414" y="489054"/>
                  </a:lnTo>
                  <a:lnTo>
                    <a:pt x="4054839" y="525378"/>
                  </a:lnTo>
                  <a:lnTo>
                    <a:pt x="4071271" y="563272"/>
                  </a:lnTo>
                  <a:lnTo>
                    <a:pt x="4082491" y="602446"/>
                  </a:lnTo>
                  <a:lnTo>
                    <a:pt x="4088276" y="642610"/>
                  </a:lnTo>
                  <a:lnTo>
                    <a:pt x="4088408" y="683473"/>
                  </a:lnTo>
                  <a:lnTo>
                    <a:pt x="4082664" y="724744"/>
                  </a:lnTo>
                  <a:lnTo>
                    <a:pt x="4070825" y="766133"/>
                  </a:lnTo>
                  <a:lnTo>
                    <a:pt x="4053965" y="804584"/>
                  </a:lnTo>
                  <a:lnTo>
                    <a:pt x="4047203" y="817060"/>
                  </a:lnTo>
                  <a:lnTo>
                    <a:pt x="4079721" y="851810"/>
                  </a:lnTo>
                  <a:lnTo>
                    <a:pt x="4107719" y="887905"/>
                  </a:lnTo>
                  <a:lnTo>
                    <a:pt x="4131230" y="925138"/>
                  </a:lnTo>
                  <a:lnTo>
                    <a:pt x="4150293" y="963301"/>
                  </a:lnTo>
                  <a:lnTo>
                    <a:pt x="4164941" y="1002187"/>
                  </a:lnTo>
                  <a:lnTo>
                    <a:pt x="4175212" y="1041591"/>
                  </a:lnTo>
                  <a:lnTo>
                    <a:pt x="4181141" y="1081303"/>
                  </a:lnTo>
                  <a:lnTo>
                    <a:pt x="4182764" y="1121119"/>
                  </a:lnTo>
                  <a:lnTo>
                    <a:pt x="4180117" y="1160830"/>
                  </a:lnTo>
                  <a:lnTo>
                    <a:pt x="4173235" y="1200230"/>
                  </a:lnTo>
                  <a:lnTo>
                    <a:pt x="4162155" y="1239111"/>
                  </a:lnTo>
                  <a:lnTo>
                    <a:pt x="4146913" y="1277268"/>
                  </a:lnTo>
                  <a:lnTo>
                    <a:pt x="4127544" y="1314492"/>
                  </a:lnTo>
                  <a:lnTo>
                    <a:pt x="4104084" y="1350577"/>
                  </a:lnTo>
                  <a:lnTo>
                    <a:pt x="4076569" y="1385315"/>
                  </a:lnTo>
                  <a:lnTo>
                    <a:pt x="4045035" y="1418501"/>
                  </a:lnTo>
                  <a:lnTo>
                    <a:pt x="4009519" y="1449927"/>
                  </a:lnTo>
                  <a:lnTo>
                    <a:pt x="3970055" y="1479385"/>
                  </a:lnTo>
                  <a:lnTo>
                    <a:pt x="3926680" y="1506670"/>
                  </a:lnTo>
                  <a:lnTo>
                    <a:pt x="3880732" y="1530869"/>
                  </a:lnTo>
                  <a:lnTo>
                    <a:pt x="3832361" y="1551967"/>
                  </a:lnTo>
                  <a:lnTo>
                    <a:pt x="3781852" y="1569868"/>
                  </a:lnTo>
                  <a:lnTo>
                    <a:pt x="3729491" y="1584479"/>
                  </a:lnTo>
                  <a:lnTo>
                    <a:pt x="3675564" y="1595702"/>
                  </a:lnTo>
                  <a:lnTo>
                    <a:pt x="3620356" y="1603444"/>
                  </a:lnTo>
                  <a:lnTo>
                    <a:pt x="3617373" y="1643844"/>
                  </a:lnTo>
                  <a:lnTo>
                    <a:pt x="3609436" y="1683127"/>
                  </a:lnTo>
                  <a:lnTo>
                    <a:pt x="3596779" y="1721117"/>
                  </a:lnTo>
                  <a:lnTo>
                    <a:pt x="3579641" y="1757641"/>
                  </a:lnTo>
                  <a:lnTo>
                    <a:pt x="3558256" y="1792524"/>
                  </a:lnTo>
                  <a:lnTo>
                    <a:pt x="3532861" y="1825592"/>
                  </a:lnTo>
                  <a:lnTo>
                    <a:pt x="3503693" y="1856671"/>
                  </a:lnTo>
                  <a:lnTo>
                    <a:pt x="3470987" y="1885587"/>
                  </a:lnTo>
                  <a:lnTo>
                    <a:pt x="3434982" y="1912166"/>
                  </a:lnTo>
                  <a:lnTo>
                    <a:pt x="3395911" y="1936233"/>
                  </a:lnTo>
                  <a:lnTo>
                    <a:pt x="3354013" y="1957614"/>
                  </a:lnTo>
                  <a:lnTo>
                    <a:pt x="3309524" y="1976136"/>
                  </a:lnTo>
                  <a:lnTo>
                    <a:pt x="3262679" y="1991624"/>
                  </a:lnTo>
                  <a:lnTo>
                    <a:pt x="3213715" y="2003903"/>
                  </a:lnTo>
                  <a:lnTo>
                    <a:pt x="3162869" y="2012800"/>
                  </a:lnTo>
                  <a:lnTo>
                    <a:pt x="3110377" y="2018140"/>
                  </a:lnTo>
                  <a:lnTo>
                    <a:pt x="3056476" y="2019750"/>
                  </a:lnTo>
                  <a:lnTo>
                    <a:pt x="3005145" y="2017656"/>
                  </a:lnTo>
                  <a:lnTo>
                    <a:pt x="2954485" y="2012059"/>
                  </a:lnTo>
                  <a:lnTo>
                    <a:pt x="2904806" y="2003034"/>
                  </a:lnTo>
                  <a:lnTo>
                    <a:pt x="2856418" y="1990653"/>
                  </a:lnTo>
                  <a:lnTo>
                    <a:pt x="2809631" y="1974991"/>
                  </a:lnTo>
                  <a:lnTo>
                    <a:pt x="2764757" y="1956123"/>
                  </a:lnTo>
                  <a:lnTo>
                    <a:pt x="2747164" y="1994220"/>
                  </a:lnTo>
                  <a:lnTo>
                    <a:pt x="2725884" y="2030541"/>
                  </a:lnTo>
                  <a:lnTo>
                    <a:pt x="2701124" y="2065001"/>
                  </a:lnTo>
                  <a:lnTo>
                    <a:pt x="2673095" y="2097516"/>
                  </a:lnTo>
                  <a:lnTo>
                    <a:pt x="2642005" y="2128000"/>
                  </a:lnTo>
                  <a:lnTo>
                    <a:pt x="2608064" y="2156369"/>
                  </a:lnTo>
                  <a:lnTo>
                    <a:pt x="2571481" y="2182538"/>
                  </a:lnTo>
                  <a:lnTo>
                    <a:pt x="2532464" y="2206423"/>
                  </a:lnTo>
                  <a:lnTo>
                    <a:pt x="2491225" y="2227939"/>
                  </a:lnTo>
                  <a:lnTo>
                    <a:pt x="2447971" y="2247001"/>
                  </a:lnTo>
                  <a:lnTo>
                    <a:pt x="2402912" y="2263524"/>
                  </a:lnTo>
                  <a:lnTo>
                    <a:pt x="2356258" y="2277425"/>
                  </a:lnTo>
                  <a:lnTo>
                    <a:pt x="2308216" y="2288618"/>
                  </a:lnTo>
                  <a:lnTo>
                    <a:pt x="2258998" y="2297018"/>
                  </a:lnTo>
                  <a:lnTo>
                    <a:pt x="2208812" y="2302541"/>
                  </a:lnTo>
                  <a:lnTo>
                    <a:pt x="2157867" y="2305103"/>
                  </a:lnTo>
                  <a:lnTo>
                    <a:pt x="2106373" y="2304618"/>
                  </a:lnTo>
                  <a:lnTo>
                    <a:pt x="2054539" y="2301002"/>
                  </a:lnTo>
                  <a:lnTo>
                    <a:pt x="2002573" y="2294170"/>
                  </a:lnTo>
                  <a:lnTo>
                    <a:pt x="1950687" y="2284037"/>
                  </a:lnTo>
                  <a:lnTo>
                    <a:pt x="1897406" y="2269999"/>
                  </a:lnTo>
                  <a:lnTo>
                    <a:pt x="1846221" y="2252648"/>
                  </a:lnTo>
                  <a:lnTo>
                    <a:pt x="1797382" y="2232124"/>
                  </a:lnTo>
                  <a:lnTo>
                    <a:pt x="1751138" y="2208567"/>
                  </a:lnTo>
                  <a:lnTo>
                    <a:pt x="1707740" y="2182117"/>
                  </a:lnTo>
                  <a:lnTo>
                    <a:pt x="1667437" y="2152913"/>
                  </a:lnTo>
                  <a:lnTo>
                    <a:pt x="1630480" y="2121096"/>
                  </a:lnTo>
                  <a:lnTo>
                    <a:pt x="1597119" y="2086806"/>
                  </a:lnTo>
                  <a:lnTo>
                    <a:pt x="1552431" y="2105531"/>
                  </a:lnTo>
                  <a:lnTo>
                    <a:pt x="1506798" y="2121722"/>
                  </a:lnTo>
                  <a:lnTo>
                    <a:pt x="1460372" y="2135405"/>
                  </a:lnTo>
                  <a:lnTo>
                    <a:pt x="1413306" y="2146611"/>
                  </a:lnTo>
                  <a:lnTo>
                    <a:pt x="1365753" y="2155368"/>
                  </a:lnTo>
                  <a:lnTo>
                    <a:pt x="1317865" y="2161704"/>
                  </a:lnTo>
                  <a:lnTo>
                    <a:pt x="1269796" y="2165649"/>
                  </a:lnTo>
                  <a:lnTo>
                    <a:pt x="1221697" y="2167230"/>
                  </a:lnTo>
                  <a:lnTo>
                    <a:pt x="1173722" y="2166477"/>
                  </a:lnTo>
                  <a:lnTo>
                    <a:pt x="1126023" y="2163418"/>
                  </a:lnTo>
                  <a:lnTo>
                    <a:pt x="1078753" y="2158081"/>
                  </a:lnTo>
                  <a:lnTo>
                    <a:pt x="1032064" y="2150496"/>
                  </a:lnTo>
                  <a:lnTo>
                    <a:pt x="986109" y="2140692"/>
                  </a:lnTo>
                  <a:lnTo>
                    <a:pt x="941042" y="2128696"/>
                  </a:lnTo>
                  <a:lnTo>
                    <a:pt x="897014" y="2114538"/>
                  </a:lnTo>
                  <a:lnTo>
                    <a:pt x="854178" y="2098245"/>
                  </a:lnTo>
                  <a:lnTo>
                    <a:pt x="812687" y="2079848"/>
                  </a:lnTo>
                  <a:lnTo>
                    <a:pt x="772694" y="2059374"/>
                  </a:lnTo>
                  <a:lnTo>
                    <a:pt x="734351" y="2036852"/>
                  </a:lnTo>
                  <a:lnTo>
                    <a:pt x="697812" y="2012311"/>
                  </a:lnTo>
                  <a:lnTo>
                    <a:pt x="663228" y="1985779"/>
                  </a:lnTo>
                  <a:lnTo>
                    <a:pt x="630752" y="1957286"/>
                  </a:lnTo>
                  <a:lnTo>
                    <a:pt x="600537" y="1926859"/>
                  </a:lnTo>
                  <a:lnTo>
                    <a:pt x="572737" y="1894528"/>
                  </a:lnTo>
                  <a:lnTo>
                    <a:pt x="564863" y="1884368"/>
                  </a:lnTo>
                  <a:lnTo>
                    <a:pt x="511954" y="1886542"/>
                  </a:lnTo>
                  <a:lnTo>
                    <a:pt x="460259" y="1883857"/>
                  </a:lnTo>
                  <a:lnTo>
                    <a:pt x="410216" y="1876572"/>
                  </a:lnTo>
                  <a:lnTo>
                    <a:pt x="362262" y="1864948"/>
                  </a:lnTo>
                  <a:lnTo>
                    <a:pt x="316836" y="1849242"/>
                  </a:lnTo>
                  <a:lnTo>
                    <a:pt x="274376" y="1829714"/>
                  </a:lnTo>
                  <a:lnTo>
                    <a:pt x="235320" y="1806623"/>
                  </a:lnTo>
                  <a:lnTo>
                    <a:pt x="200106" y="1780228"/>
                  </a:lnTo>
                  <a:lnTo>
                    <a:pt x="169171" y="1750788"/>
                  </a:lnTo>
                  <a:lnTo>
                    <a:pt x="142955" y="1718563"/>
                  </a:lnTo>
                  <a:lnTo>
                    <a:pt x="121895" y="1683810"/>
                  </a:lnTo>
                  <a:lnTo>
                    <a:pt x="106429" y="1646790"/>
                  </a:lnTo>
                  <a:lnTo>
                    <a:pt x="96995" y="1607762"/>
                  </a:lnTo>
                  <a:lnTo>
                    <a:pt x="94289" y="1561702"/>
                  </a:lnTo>
                  <a:lnTo>
                    <a:pt x="100452" y="1516308"/>
                  </a:lnTo>
                  <a:lnTo>
                    <a:pt x="115187" y="1472269"/>
                  </a:lnTo>
                  <a:lnTo>
                    <a:pt x="138199" y="1430272"/>
                  </a:lnTo>
                  <a:lnTo>
                    <a:pt x="169191" y="1391006"/>
                  </a:lnTo>
                  <a:lnTo>
                    <a:pt x="207866" y="1355159"/>
                  </a:lnTo>
                  <a:lnTo>
                    <a:pt x="160625" y="1330914"/>
                  </a:lnTo>
                  <a:lnTo>
                    <a:pt x="119099" y="1302783"/>
                  </a:lnTo>
                  <a:lnTo>
                    <a:pt x="83467" y="1271281"/>
                  </a:lnTo>
                  <a:lnTo>
                    <a:pt x="53909" y="1236927"/>
                  </a:lnTo>
                  <a:lnTo>
                    <a:pt x="30603" y="1200235"/>
                  </a:lnTo>
                  <a:lnTo>
                    <a:pt x="13730" y="1161722"/>
                  </a:lnTo>
                  <a:lnTo>
                    <a:pt x="3469" y="1121905"/>
                  </a:lnTo>
                  <a:lnTo>
                    <a:pt x="0" y="1081300"/>
                  </a:lnTo>
                  <a:lnTo>
                    <a:pt x="3501" y="1040423"/>
                  </a:lnTo>
                  <a:lnTo>
                    <a:pt x="14152" y="999791"/>
                  </a:lnTo>
                  <a:lnTo>
                    <a:pt x="32134" y="959920"/>
                  </a:lnTo>
                  <a:lnTo>
                    <a:pt x="57625" y="921327"/>
                  </a:lnTo>
                  <a:lnTo>
                    <a:pt x="89647" y="885805"/>
                  </a:lnTo>
                  <a:lnTo>
                    <a:pt x="127270" y="854226"/>
                  </a:lnTo>
                  <a:lnTo>
                    <a:pt x="169859" y="826895"/>
                  </a:lnTo>
                  <a:lnTo>
                    <a:pt x="216777" y="804115"/>
                  </a:lnTo>
                  <a:lnTo>
                    <a:pt x="267389" y="786192"/>
                  </a:lnTo>
                  <a:lnTo>
                    <a:pt x="321061" y="773430"/>
                  </a:lnTo>
                  <a:lnTo>
                    <a:pt x="377157" y="766133"/>
                  </a:lnTo>
                  <a:lnTo>
                    <a:pt x="380586" y="75889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3722" y="3424427"/>
              <a:ext cx="153923" cy="15392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701161" y="1033906"/>
              <a:ext cx="3832860" cy="2516505"/>
            </a:xfrm>
            <a:custGeom>
              <a:avLst/>
              <a:gdLst/>
              <a:ahLst/>
              <a:cxnLst/>
              <a:rect l="l" t="t" r="r" b="b"/>
              <a:pathLst>
                <a:path w="3832859" h="2516504">
                  <a:moveTo>
                    <a:pt x="1185290" y="2388234"/>
                  </a:moveTo>
                  <a:lnTo>
                    <a:pt x="1175236" y="2438080"/>
                  </a:lnTo>
                  <a:lnTo>
                    <a:pt x="1147810" y="2478770"/>
                  </a:lnTo>
                  <a:lnTo>
                    <a:pt x="1107120" y="2506196"/>
                  </a:lnTo>
                  <a:lnTo>
                    <a:pt x="1057275" y="2516251"/>
                  </a:lnTo>
                  <a:lnTo>
                    <a:pt x="1007483" y="2506196"/>
                  </a:lnTo>
                  <a:lnTo>
                    <a:pt x="966787" y="2478770"/>
                  </a:lnTo>
                  <a:lnTo>
                    <a:pt x="939331" y="2438080"/>
                  </a:lnTo>
                  <a:lnTo>
                    <a:pt x="929259" y="2388234"/>
                  </a:lnTo>
                  <a:lnTo>
                    <a:pt x="939331" y="2338443"/>
                  </a:lnTo>
                  <a:lnTo>
                    <a:pt x="966787" y="2297747"/>
                  </a:lnTo>
                  <a:lnTo>
                    <a:pt x="1007483" y="2270291"/>
                  </a:lnTo>
                  <a:lnTo>
                    <a:pt x="1057275" y="2260218"/>
                  </a:lnTo>
                  <a:lnTo>
                    <a:pt x="1107120" y="2270291"/>
                  </a:lnTo>
                  <a:lnTo>
                    <a:pt x="1147810" y="2297747"/>
                  </a:lnTo>
                  <a:lnTo>
                    <a:pt x="1175236" y="2338443"/>
                  </a:lnTo>
                  <a:lnTo>
                    <a:pt x="1185290" y="2388234"/>
                  </a:lnTo>
                  <a:close/>
                </a:path>
                <a:path w="3832859" h="2516504">
                  <a:moveTo>
                    <a:pt x="1363472" y="2199513"/>
                  </a:moveTo>
                  <a:lnTo>
                    <a:pt x="1358400" y="2243540"/>
                  </a:lnTo>
                  <a:lnTo>
                    <a:pt x="1343953" y="2283957"/>
                  </a:lnTo>
                  <a:lnTo>
                    <a:pt x="1321284" y="2319611"/>
                  </a:lnTo>
                  <a:lnTo>
                    <a:pt x="1291546" y="2349349"/>
                  </a:lnTo>
                  <a:lnTo>
                    <a:pt x="1255892" y="2372018"/>
                  </a:lnTo>
                  <a:lnTo>
                    <a:pt x="1215475" y="2386465"/>
                  </a:lnTo>
                  <a:lnTo>
                    <a:pt x="1171448" y="2391537"/>
                  </a:lnTo>
                  <a:lnTo>
                    <a:pt x="1127420" y="2386465"/>
                  </a:lnTo>
                  <a:lnTo>
                    <a:pt x="1087003" y="2372018"/>
                  </a:lnTo>
                  <a:lnTo>
                    <a:pt x="1051349" y="2349349"/>
                  </a:lnTo>
                  <a:lnTo>
                    <a:pt x="1021611" y="2319611"/>
                  </a:lnTo>
                  <a:lnTo>
                    <a:pt x="998942" y="2283957"/>
                  </a:lnTo>
                  <a:lnTo>
                    <a:pt x="984495" y="2243540"/>
                  </a:lnTo>
                  <a:lnTo>
                    <a:pt x="979424" y="2199513"/>
                  </a:lnTo>
                  <a:lnTo>
                    <a:pt x="984495" y="2155485"/>
                  </a:lnTo>
                  <a:lnTo>
                    <a:pt x="998942" y="2115068"/>
                  </a:lnTo>
                  <a:lnTo>
                    <a:pt x="1021611" y="2079414"/>
                  </a:lnTo>
                  <a:lnTo>
                    <a:pt x="1051349" y="2049676"/>
                  </a:lnTo>
                  <a:lnTo>
                    <a:pt x="1087003" y="2027007"/>
                  </a:lnTo>
                  <a:lnTo>
                    <a:pt x="1127420" y="2012560"/>
                  </a:lnTo>
                  <a:lnTo>
                    <a:pt x="1171448" y="2007489"/>
                  </a:lnTo>
                  <a:lnTo>
                    <a:pt x="1215475" y="2012560"/>
                  </a:lnTo>
                  <a:lnTo>
                    <a:pt x="1255892" y="2027007"/>
                  </a:lnTo>
                  <a:lnTo>
                    <a:pt x="1291546" y="2049676"/>
                  </a:lnTo>
                  <a:lnTo>
                    <a:pt x="1321284" y="2079414"/>
                  </a:lnTo>
                  <a:lnTo>
                    <a:pt x="1343953" y="2115068"/>
                  </a:lnTo>
                  <a:lnTo>
                    <a:pt x="1358400" y="2155485"/>
                  </a:lnTo>
                  <a:lnTo>
                    <a:pt x="1363472" y="2199513"/>
                  </a:lnTo>
                  <a:close/>
                </a:path>
                <a:path w="3832859" h="2516504">
                  <a:moveTo>
                    <a:pt x="244855" y="1271396"/>
                  </a:moveTo>
                  <a:lnTo>
                    <a:pt x="193665" y="1272069"/>
                  </a:lnTo>
                  <a:lnTo>
                    <a:pt x="143030" y="1268060"/>
                  </a:lnTo>
                  <a:lnTo>
                    <a:pt x="93504" y="1259473"/>
                  </a:lnTo>
                  <a:lnTo>
                    <a:pt x="45642" y="1246411"/>
                  </a:lnTo>
                  <a:lnTo>
                    <a:pt x="0" y="1228978"/>
                  </a:lnTo>
                </a:path>
                <a:path w="3832859" h="2516504">
                  <a:moveTo>
                    <a:pt x="461010" y="1736725"/>
                  </a:moveTo>
                  <a:lnTo>
                    <a:pt x="434921" y="1743721"/>
                  </a:lnTo>
                  <a:lnTo>
                    <a:pt x="408320" y="1749456"/>
                  </a:lnTo>
                  <a:lnTo>
                    <a:pt x="381267" y="1753905"/>
                  </a:lnTo>
                  <a:lnTo>
                    <a:pt x="353822" y="1757044"/>
                  </a:lnTo>
                </a:path>
                <a:path w="3832859" h="2516504">
                  <a:moveTo>
                    <a:pt x="1384427" y="1960244"/>
                  </a:moveTo>
                  <a:lnTo>
                    <a:pt x="1365863" y="1938059"/>
                  </a:lnTo>
                  <a:lnTo>
                    <a:pt x="1348882" y="1915159"/>
                  </a:lnTo>
                  <a:lnTo>
                    <a:pt x="1333545" y="1891593"/>
                  </a:lnTo>
                  <a:lnTo>
                    <a:pt x="1319911" y="1867407"/>
                  </a:lnTo>
                </a:path>
                <a:path w="3832859" h="2516504">
                  <a:moveTo>
                    <a:pt x="2578608" y="1728723"/>
                  </a:moveTo>
                  <a:lnTo>
                    <a:pt x="2574847" y="1754550"/>
                  </a:lnTo>
                  <a:lnTo>
                    <a:pt x="2569289" y="1780174"/>
                  </a:lnTo>
                  <a:lnTo>
                    <a:pt x="2561945" y="1805537"/>
                  </a:lnTo>
                  <a:lnTo>
                    <a:pt x="2552827" y="1830577"/>
                  </a:lnTo>
                </a:path>
                <a:path w="3832859" h="2516504">
                  <a:moveTo>
                    <a:pt x="3091180" y="1099565"/>
                  </a:moveTo>
                  <a:lnTo>
                    <a:pt x="3142254" y="1120728"/>
                  </a:lnTo>
                  <a:lnTo>
                    <a:pt x="3189540" y="1145438"/>
                  </a:lnTo>
                  <a:lnTo>
                    <a:pt x="3232802" y="1173411"/>
                  </a:lnTo>
                  <a:lnTo>
                    <a:pt x="3271802" y="1204357"/>
                  </a:lnTo>
                  <a:lnTo>
                    <a:pt x="3306305" y="1237992"/>
                  </a:lnTo>
                  <a:lnTo>
                    <a:pt x="3336073" y="1274028"/>
                  </a:lnTo>
                  <a:lnTo>
                    <a:pt x="3360872" y="1312178"/>
                  </a:lnTo>
                  <a:lnTo>
                    <a:pt x="3380463" y="1352156"/>
                  </a:lnTo>
                  <a:lnTo>
                    <a:pt x="3394611" y="1393674"/>
                  </a:lnTo>
                  <a:lnTo>
                    <a:pt x="3403079" y="1436446"/>
                  </a:lnTo>
                  <a:lnTo>
                    <a:pt x="3405632" y="1480184"/>
                  </a:lnTo>
                </a:path>
                <a:path w="3832859" h="2516504">
                  <a:moveTo>
                    <a:pt x="3832860" y="694181"/>
                  </a:moveTo>
                  <a:lnTo>
                    <a:pt x="3806221" y="734218"/>
                  </a:lnTo>
                  <a:lnTo>
                    <a:pt x="3773773" y="771588"/>
                  </a:lnTo>
                  <a:lnTo>
                    <a:pt x="3735847" y="805910"/>
                  </a:lnTo>
                  <a:lnTo>
                    <a:pt x="3692779" y="836802"/>
                  </a:lnTo>
                </a:path>
                <a:path w="3832859" h="2516504">
                  <a:moveTo>
                    <a:pt x="3496817" y="164591"/>
                  </a:moveTo>
                  <a:lnTo>
                    <a:pt x="3500346" y="181326"/>
                  </a:lnTo>
                  <a:lnTo>
                    <a:pt x="3502755" y="198167"/>
                  </a:lnTo>
                  <a:lnTo>
                    <a:pt x="3504068" y="215080"/>
                  </a:lnTo>
                  <a:lnTo>
                    <a:pt x="3504311" y="232028"/>
                  </a:lnTo>
                </a:path>
                <a:path w="3832859" h="2516504">
                  <a:moveTo>
                    <a:pt x="2602865" y="85978"/>
                  </a:moveTo>
                  <a:lnTo>
                    <a:pt x="2617593" y="63061"/>
                  </a:lnTo>
                  <a:lnTo>
                    <a:pt x="2634488" y="41036"/>
                  </a:lnTo>
                  <a:lnTo>
                    <a:pt x="2653478" y="19988"/>
                  </a:lnTo>
                  <a:lnTo>
                    <a:pt x="2674492" y="0"/>
                  </a:lnTo>
                </a:path>
                <a:path w="3832859" h="2516504">
                  <a:moveTo>
                    <a:pt x="1932051" y="126872"/>
                  </a:moveTo>
                  <a:lnTo>
                    <a:pt x="1938432" y="107785"/>
                  </a:lnTo>
                  <a:lnTo>
                    <a:pt x="1946338" y="89042"/>
                  </a:lnTo>
                  <a:lnTo>
                    <a:pt x="1955768" y="70705"/>
                  </a:lnTo>
                  <a:lnTo>
                    <a:pt x="1966722" y="52831"/>
                  </a:lnTo>
                </a:path>
                <a:path w="3832859" h="2516504">
                  <a:moveTo>
                    <a:pt x="1144777" y="152145"/>
                  </a:moveTo>
                  <a:lnTo>
                    <a:pt x="1178389" y="167949"/>
                  </a:lnTo>
                  <a:lnTo>
                    <a:pt x="1210595" y="185229"/>
                  </a:lnTo>
                  <a:lnTo>
                    <a:pt x="1241325" y="203938"/>
                  </a:lnTo>
                  <a:lnTo>
                    <a:pt x="1270508" y="224027"/>
                  </a:lnTo>
                </a:path>
                <a:path w="3832859" h="2516504">
                  <a:moveTo>
                    <a:pt x="190118" y="717295"/>
                  </a:moveTo>
                  <a:lnTo>
                    <a:pt x="183169" y="698630"/>
                  </a:lnTo>
                  <a:lnTo>
                    <a:pt x="177196" y="679799"/>
                  </a:lnTo>
                  <a:lnTo>
                    <a:pt x="172223" y="660824"/>
                  </a:lnTo>
                  <a:lnTo>
                    <a:pt x="168275" y="641730"/>
                  </a:lnTo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099428" y="966112"/>
            <a:ext cx="1714500" cy="204414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001F5F"/>
                </a:solidFill>
                <a:latin typeface="Calibri"/>
                <a:cs typeface="Calibri"/>
              </a:rPr>
              <a:t>Mudah</a:t>
            </a:r>
            <a:r>
              <a:rPr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1F5F"/>
                </a:solidFill>
                <a:latin typeface="Calibri"/>
                <a:cs typeface="Calibri"/>
              </a:rPr>
              <a:t>dicuri</a:t>
            </a:r>
          </a:p>
          <a:p>
            <a:pPr marL="1270" algn="ctr">
              <a:lnSpc>
                <a:spcPct val="100000"/>
              </a:lnSpc>
            </a:pPr>
            <a:r>
              <a:rPr b="1" spc="5" dirty="0">
                <a:solidFill>
                  <a:srgbClr val="001F5F"/>
                </a:solidFill>
                <a:latin typeface="Calibri"/>
                <a:cs typeface="Calibri"/>
              </a:rPr>
              <a:t>??????</a:t>
            </a:r>
          </a:p>
        </p:txBody>
      </p:sp>
    </p:spTree>
    <p:extLst>
      <p:ext uri="{BB962C8B-B14F-4D97-AF65-F5344CB8AC3E}">
        <p14:creationId xmlns:p14="http://schemas.microsoft.com/office/powerpoint/2010/main" val="2072145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1182" y="441742"/>
            <a:ext cx="3023870" cy="452047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2095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165"/>
              </a:spcBef>
            </a:pP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Penambat</a:t>
            </a:r>
            <a:r>
              <a:rPr sz="2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type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8905" y="1141221"/>
            <a:ext cx="390271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Awal </a:t>
            </a:r>
            <a:r>
              <a:rPr sz="2000" spc="-5" dirty="0">
                <a:latin typeface="Calibri"/>
                <a:cs typeface="Calibri"/>
              </a:rPr>
              <a:t>digunakan untuk penambat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 sambungan </a:t>
            </a:r>
            <a:r>
              <a:rPr sz="2000" spc="-10" dirty="0">
                <a:latin typeface="Calibri"/>
                <a:cs typeface="Calibri"/>
              </a:rPr>
              <a:t>rel, </a:t>
            </a:r>
            <a:r>
              <a:rPr sz="2000" spc="-5" dirty="0">
                <a:latin typeface="Calibri"/>
                <a:cs typeface="Calibri"/>
              </a:rPr>
              <a:t>namun dapat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juga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diluar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sambungan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-5" dirty="0">
                <a:latin typeface="Calibri"/>
                <a:cs typeface="Calibri"/>
              </a:rPr>
              <a:t> jepit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mencapai </a:t>
            </a:r>
            <a:r>
              <a:rPr sz="2000" dirty="0">
                <a:latin typeface="Calibri"/>
                <a:cs typeface="Calibri"/>
              </a:rPr>
              <a:t>500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kgf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menjadi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penambat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elastis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5" dirty="0">
                <a:latin typeface="Calibri"/>
                <a:cs typeface="Calibri"/>
              </a:rPr>
              <a:t>ganda</a:t>
            </a:r>
            <a:endParaRPr sz="2000">
              <a:latin typeface="Calibri"/>
              <a:cs typeface="Calibri"/>
            </a:endParaRPr>
          </a:p>
          <a:p>
            <a:pPr marL="299085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Komponen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relative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banyak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639" y="3645408"/>
            <a:ext cx="5280660" cy="272312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1400" y="1132332"/>
            <a:ext cx="3139440" cy="230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26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1182" y="441742"/>
            <a:ext cx="3023870" cy="452047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2095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165"/>
              </a:spcBef>
            </a:pP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Penambat</a:t>
            </a:r>
            <a:r>
              <a:rPr sz="2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Clips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8906" y="1141221"/>
            <a:ext cx="635952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-5" dirty="0">
                <a:latin typeface="Calibri"/>
                <a:cs typeface="Calibri"/>
              </a:rPr>
              <a:t> jepit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mencapai </a:t>
            </a:r>
            <a:r>
              <a:rPr sz="2000" dirty="0">
                <a:latin typeface="Calibri"/>
                <a:cs typeface="Calibri"/>
              </a:rPr>
              <a:t>1000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kgf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melawan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puntir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Komponen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penambat </a:t>
            </a:r>
            <a:r>
              <a:rPr sz="2000" dirty="0">
                <a:latin typeface="Calibri"/>
                <a:cs typeface="Calibri"/>
              </a:rPr>
              <a:t>tidak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banyak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sederhana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menjadi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penambat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elastis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ganda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rubber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2789" y="2852927"/>
            <a:ext cx="3247007" cy="236263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61263" y="2709673"/>
            <a:ext cx="2769228" cy="266258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582671" y="5513323"/>
            <a:ext cx="2891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Pemasangan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clipholder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27520" y="5331333"/>
            <a:ext cx="256222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Pemasangan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-10" dirty="0">
                <a:latin typeface="Calibri"/>
                <a:cs typeface="Calibri"/>
              </a:rPr>
              <a:t> bantalan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kayu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menggunakan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tirpon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8620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0083" y="693419"/>
            <a:ext cx="6144768" cy="46070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43448" y="5459679"/>
            <a:ext cx="2355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5" dirty="0">
                <a:latin typeface="Calibri"/>
                <a:cs typeface="Calibri"/>
              </a:rPr>
              <a:t>Penambat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clips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37726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1182" y="441742"/>
            <a:ext cx="3023870" cy="452047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2095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165"/>
              </a:spcBef>
            </a:pP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Penambat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 Nabla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8906" y="1141221"/>
            <a:ext cx="5836285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Sangat</a:t>
            </a:r>
            <a:r>
              <a:rPr sz="2000" spc="-5" dirty="0">
                <a:latin typeface="Calibri"/>
                <a:cs typeface="Calibri"/>
              </a:rPr>
              <a:t> popular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Eropa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Barat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(diciptakan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Perancis)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kayu, </a:t>
            </a:r>
            <a:r>
              <a:rPr sz="2000" spc="-5" dirty="0">
                <a:latin typeface="Calibri"/>
                <a:cs typeface="Calibri"/>
              </a:rPr>
              <a:t>besi 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beton.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jepit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tinggi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1400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kgf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Jumlah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dirty="0">
                <a:latin typeface="Calibri"/>
                <a:cs typeface="Calibri"/>
              </a:rPr>
              <a:t>tidak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banyak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(sederhana)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Merupakan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penambat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elastis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ganda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Harga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tidak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terlalu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mahal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91109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44011" y="409956"/>
            <a:ext cx="7470140" cy="5771515"/>
            <a:chOff x="1620011" y="409955"/>
            <a:chExt cx="7470140" cy="57715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0401" y="486155"/>
              <a:ext cx="4219607" cy="23605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20011" y="2659341"/>
              <a:ext cx="4404360" cy="35219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6587" y="409955"/>
              <a:ext cx="4030979" cy="254203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222751" y="134492"/>
            <a:ext cx="1741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30" dirty="0">
                <a:solidFill>
                  <a:srgbClr val="006FC0"/>
                </a:solidFill>
                <a:latin typeface="Calibri"/>
                <a:cs typeface="Calibri"/>
              </a:rPr>
              <a:t>Tanpa</a:t>
            </a:r>
            <a:r>
              <a:rPr b="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pelat</a:t>
            </a:r>
            <a:r>
              <a:rPr b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andas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36026" y="134492"/>
            <a:ext cx="1874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dengan</a:t>
            </a:r>
            <a:r>
              <a:rPr b="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pelat</a:t>
            </a:r>
            <a:r>
              <a:rPr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andas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90671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1182" y="441742"/>
            <a:ext cx="3023870" cy="452047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2095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165"/>
              </a:spcBef>
            </a:pP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Penambat</a:t>
            </a:r>
            <a:r>
              <a:rPr sz="2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KA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 Clips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8906" y="1141221"/>
            <a:ext cx="6811009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Ditemukan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orang</a:t>
            </a:r>
            <a:r>
              <a:rPr sz="2000" spc="-5" dirty="0">
                <a:latin typeface="Calibri"/>
                <a:cs typeface="Calibri"/>
              </a:rPr>
              <a:t> Indonesia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bernama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Novi</a:t>
            </a:r>
            <a:r>
              <a:rPr sz="2000" spc="-15" dirty="0">
                <a:latin typeface="Calibri"/>
                <a:cs typeface="Calibri"/>
              </a:rPr>
              <a:t> Budiantoro,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Sederhana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mudah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 pemasangan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-5" dirty="0">
                <a:latin typeface="Calibri"/>
                <a:cs typeface="Calibri"/>
              </a:rPr>
              <a:t> jepit</a:t>
            </a:r>
            <a:r>
              <a:rPr sz="2000" spc="-15" dirty="0">
                <a:latin typeface="Calibri"/>
                <a:cs typeface="Calibri"/>
              </a:rPr>
              <a:t> antara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800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1200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kgf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rubber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Anti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vandalism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Ketika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terjadi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penggantian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kembali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endParaRPr sz="2000">
              <a:latin typeface="Calibri"/>
              <a:cs typeface="Calibri"/>
            </a:endParaRPr>
          </a:p>
          <a:p>
            <a:pPr marL="299085"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efektif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Diproduksi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</a:t>
            </a:r>
            <a:r>
              <a:rPr sz="2000" spc="-30" dirty="0">
                <a:latin typeface="Calibri"/>
                <a:cs typeface="Calibri"/>
              </a:rPr>
              <a:t>PT.PINDAD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5477" y="3645408"/>
            <a:ext cx="3744087" cy="244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15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44011" y="836675"/>
            <a:ext cx="7336790" cy="4693920"/>
            <a:chOff x="1620011" y="836675"/>
            <a:chExt cx="7336790" cy="46939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0011" y="836675"/>
              <a:ext cx="7336536" cy="36804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9979" y="2997708"/>
              <a:ext cx="3276600" cy="24566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611879" y="2959608"/>
              <a:ext cx="3352800" cy="2533015"/>
            </a:xfrm>
            <a:custGeom>
              <a:avLst/>
              <a:gdLst/>
              <a:ahLst/>
              <a:cxnLst/>
              <a:rect l="l" t="t" r="r" b="b"/>
              <a:pathLst>
                <a:path w="3352800" h="2533015">
                  <a:moveTo>
                    <a:pt x="0" y="2532888"/>
                  </a:moveTo>
                  <a:lnTo>
                    <a:pt x="3352800" y="2532888"/>
                  </a:lnTo>
                  <a:lnTo>
                    <a:pt x="3352800" y="0"/>
                  </a:lnTo>
                  <a:lnTo>
                    <a:pt x="0" y="0"/>
                  </a:lnTo>
                  <a:lnTo>
                    <a:pt x="0" y="2532888"/>
                  </a:lnTo>
                  <a:close/>
                </a:path>
              </a:pathLst>
            </a:custGeom>
            <a:ln w="762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218301" y="5606898"/>
            <a:ext cx="13398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5" dirty="0">
                <a:latin typeface="Calibri"/>
                <a:cs typeface="Calibri"/>
              </a:rPr>
              <a:t>Tampak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atas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76977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1" y="478928"/>
            <a:ext cx="493204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i="1" spc="-65" dirty="0">
                <a:solidFill>
                  <a:srgbClr val="FF0000"/>
                </a:solidFill>
                <a:latin typeface="Arial Black"/>
                <a:cs typeface="Arial Black"/>
              </a:rPr>
              <a:t>Persyaratan</a:t>
            </a:r>
            <a:r>
              <a:rPr sz="2100" i="1" spc="-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75" dirty="0">
                <a:solidFill>
                  <a:srgbClr val="FF0000"/>
                </a:solidFill>
                <a:latin typeface="Arial Black"/>
                <a:cs typeface="Arial Black"/>
              </a:rPr>
              <a:t>Bahan</a:t>
            </a:r>
            <a:r>
              <a:rPr sz="2100" i="1" spc="-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80" dirty="0">
                <a:solidFill>
                  <a:srgbClr val="FF0000"/>
                </a:solidFill>
                <a:latin typeface="Arial Black"/>
                <a:cs typeface="Arial Black"/>
              </a:rPr>
              <a:t>Penambatan</a:t>
            </a:r>
            <a:r>
              <a:rPr sz="2100" i="1" spc="-40" dirty="0">
                <a:solidFill>
                  <a:srgbClr val="FF0000"/>
                </a:solidFill>
                <a:latin typeface="Arial Black"/>
                <a:cs typeface="Arial Black"/>
              </a:rPr>
              <a:t> 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84591" y="1227835"/>
            <a:ext cx="8090929" cy="751488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852420" algn="l"/>
              </a:tabLst>
            </a:pPr>
            <a:r>
              <a:rPr sz="2400" b="1" spc="-15" dirty="0"/>
              <a:t>Karena fungsinya, </a:t>
            </a:r>
            <a:r>
              <a:rPr sz="2400" b="1" spc="-10" dirty="0"/>
              <a:t>maka </a:t>
            </a:r>
            <a:r>
              <a:rPr sz="2400" b="1" spc="-5" dirty="0"/>
              <a:t>bahan </a:t>
            </a:r>
            <a:r>
              <a:rPr sz="2400" b="1" spc="-10" dirty="0"/>
              <a:t>yang </a:t>
            </a:r>
            <a:r>
              <a:rPr sz="2400" b="1" spc="-5" dirty="0"/>
              <a:t>digunakan </a:t>
            </a:r>
            <a:r>
              <a:rPr sz="2400" b="1" spc="-530" dirty="0"/>
              <a:t> </a:t>
            </a:r>
            <a:r>
              <a:rPr sz="2400" b="1" spc="-5" dirty="0"/>
              <a:t>harus</a:t>
            </a:r>
            <a:r>
              <a:rPr sz="2400" b="1" spc="5" dirty="0"/>
              <a:t> </a:t>
            </a:r>
            <a:r>
              <a:rPr sz="2400" b="1" spc="-10" dirty="0" err="1"/>
              <a:t>berkualitas</a:t>
            </a:r>
            <a:r>
              <a:rPr sz="2400" b="1" spc="-10" dirty="0"/>
              <a:t> </a:t>
            </a:r>
            <a:r>
              <a:rPr sz="2400" b="1" spc="-5" dirty="0" err="1" smtClean="0"/>
              <a:t>baik</a:t>
            </a:r>
            <a:r>
              <a:rPr lang="en-US" sz="2400" b="1" spc="-5" dirty="0" smtClean="0"/>
              <a:t> </a:t>
            </a:r>
            <a:r>
              <a:rPr sz="2400" b="1" spc="-10" dirty="0" err="1" smtClean="0"/>
              <a:t>sehingga</a:t>
            </a:r>
            <a:r>
              <a:rPr sz="2400" b="1" spc="-20" dirty="0" smtClean="0"/>
              <a:t> </a:t>
            </a:r>
            <a:r>
              <a:rPr sz="2400" b="1" dirty="0"/>
              <a:t>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84591" y="2156713"/>
            <a:ext cx="8090929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9525" indent="-287020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spc="-20" dirty="0">
                <a:latin typeface="Calibri"/>
                <a:cs typeface="Calibri"/>
              </a:rPr>
              <a:t>Kuat </a:t>
            </a:r>
            <a:r>
              <a:rPr sz="2400" spc="-5" dirty="0">
                <a:latin typeface="Calibri"/>
                <a:cs typeface="Calibri"/>
              </a:rPr>
              <a:t>jepit penambat harus </a:t>
            </a:r>
            <a:r>
              <a:rPr sz="2400" spc="-10" dirty="0">
                <a:latin typeface="Calibri"/>
                <a:cs typeface="Calibri"/>
              </a:rPr>
              <a:t>dapat </a:t>
            </a:r>
            <a:r>
              <a:rPr sz="2400" spc="-5" dirty="0">
                <a:latin typeface="Calibri"/>
                <a:cs typeface="Calibri"/>
              </a:rPr>
              <a:t>bertahan dalam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jangka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panjang</a:t>
            </a:r>
            <a:endParaRPr sz="2400" dirty="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spc="-10" dirty="0">
                <a:latin typeface="Calibri"/>
                <a:cs typeface="Calibri"/>
              </a:rPr>
              <a:t>Dapat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memepertahankan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elastisitas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penambat</a:t>
            </a:r>
            <a:endParaRPr sz="2400" dirty="0">
              <a:latin typeface="Calibri"/>
              <a:cs typeface="Calibri"/>
            </a:endParaRPr>
          </a:p>
          <a:p>
            <a:pPr marL="299085"/>
            <a:r>
              <a:rPr sz="2400" spc="-15" dirty="0">
                <a:latin typeface="Calibri"/>
                <a:cs typeface="Calibri"/>
              </a:rPr>
              <a:t>rel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dalam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jangka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panjang</a:t>
            </a:r>
            <a:endParaRPr sz="2400" dirty="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dirty="0">
                <a:latin typeface="Calibri"/>
                <a:cs typeface="Calibri"/>
              </a:rPr>
              <a:t>Mampu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mempertahankan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lebar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endParaRPr sz="2400" dirty="0">
              <a:latin typeface="Calibri"/>
              <a:cs typeface="Calibri"/>
            </a:endParaRPr>
          </a:p>
          <a:p>
            <a:pPr marL="299085" marR="508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dirty="0">
                <a:latin typeface="Calibri"/>
                <a:cs typeface="Calibri"/>
              </a:rPr>
              <a:t>Alas </a:t>
            </a:r>
            <a:r>
              <a:rPr sz="2400" spc="-15" dirty="0">
                <a:latin typeface="Calibri"/>
                <a:cs typeface="Calibri"/>
              </a:rPr>
              <a:t>karet </a:t>
            </a:r>
            <a:r>
              <a:rPr sz="2400" spc="-5" dirty="0">
                <a:latin typeface="Calibri"/>
                <a:cs typeface="Calibri"/>
              </a:rPr>
              <a:t>harus </a:t>
            </a:r>
            <a:r>
              <a:rPr sz="2400" spc="-10" dirty="0">
                <a:latin typeface="Calibri"/>
                <a:cs typeface="Calibri"/>
              </a:rPr>
              <a:t>mencegah </a:t>
            </a:r>
            <a:r>
              <a:rPr sz="2400" spc="-15" dirty="0">
                <a:latin typeface="Calibri"/>
                <a:cs typeface="Calibri"/>
              </a:rPr>
              <a:t>rangkak </a:t>
            </a:r>
            <a:r>
              <a:rPr sz="2400" spc="-10" dirty="0">
                <a:latin typeface="Calibri"/>
                <a:cs typeface="Calibri"/>
              </a:rPr>
              <a:t>rel, </a:t>
            </a:r>
            <a:r>
              <a:rPr sz="2400" spc="-5" dirty="0">
                <a:latin typeface="Calibri"/>
                <a:cs typeface="Calibri"/>
              </a:rPr>
              <a:t>meredam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getaran, </a:t>
            </a:r>
            <a:r>
              <a:rPr sz="2400" dirty="0">
                <a:latin typeface="Calibri"/>
                <a:cs typeface="Calibri"/>
              </a:rPr>
              <a:t>melindungi </a:t>
            </a:r>
            <a:r>
              <a:rPr sz="2400" spc="-5" dirty="0">
                <a:latin typeface="Calibri"/>
                <a:cs typeface="Calibri"/>
              </a:rPr>
              <a:t>permukaan </a:t>
            </a:r>
            <a:r>
              <a:rPr sz="2400" spc="-10" dirty="0">
                <a:latin typeface="Calibri"/>
                <a:cs typeface="Calibri"/>
              </a:rPr>
              <a:t>bantalan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dirty="0">
                <a:latin typeface="Calibri"/>
                <a:cs typeface="Calibri"/>
              </a:rPr>
              <a:t> mampu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menahan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beban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bekerja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padanya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5415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08457"/>
            <a:ext cx="7647940" cy="721360"/>
            <a:chOff x="1501139" y="408457"/>
            <a:chExt cx="7647940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6219" y="408457"/>
              <a:ext cx="2595372" cy="7208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1"/>
              <a:ext cx="7595616" cy="4617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376930" y="293878"/>
            <a:ext cx="5939155" cy="3863340"/>
          </a:xfrm>
          <a:prstGeom prst="rect">
            <a:avLst/>
          </a:prstGeom>
        </p:spPr>
        <p:txBody>
          <a:bodyPr vert="horz" wrap="square" lIns="0" tIns="208915" rIns="0" bIns="0" rtlCol="0">
            <a:spAutoFit/>
          </a:bodyPr>
          <a:lstStyle/>
          <a:p>
            <a:pPr marL="2419350">
              <a:spcBef>
                <a:spcPts val="1645"/>
              </a:spcBef>
            </a:pPr>
            <a:r>
              <a:rPr sz="2400" b="1" i="1" spc="-10" dirty="0">
                <a:latin typeface="Calibri"/>
                <a:cs typeface="Calibri"/>
              </a:rPr>
              <a:t>BALAS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(BALLAST)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1545"/>
              </a:spcBef>
            </a:pPr>
            <a:r>
              <a:rPr sz="2400" spc="-5" dirty="0">
                <a:latin typeface="Calibri"/>
                <a:cs typeface="Calibri"/>
              </a:rPr>
              <a:t>Fungsi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utama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balas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5600" marR="335915" indent="-342900">
              <a:spcBef>
                <a:spcPts val="1200"/>
              </a:spcBef>
              <a:buAutoNum type="arabicPeriod"/>
              <a:tabLst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Meneruskan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menyebarkan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beban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ke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tanah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dasar</a:t>
            </a:r>
            <a:endParaRPr sz="2400">
              <a:latin typeface="Calibri"/>
              <a:cs typeface="Calibri"/>
            </a:endParaRPr>
          </a:p>
          <a:p>
            <a:pPr marL="356235" indent="-343535">
              <a:buAutoNum type="arabicPeriod"/>
              <a:tabLst>
                <a:tab pos="356235" algn="l"/>
              </a:tabLst>
            </a:pPr>
            <a:r>
              <a:rPr sz="2400" spc="-15" dirty="0">
                <a:latin typeface="Calibri"/>
                <a:cs typeface="Calibri"/>
              </a:rPr>
              <a:t>Mengokohkan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kedudukan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endParaRPr sz="2400">
              <a:latin typeface="Calibri"/>
              <a:cs typeface="Calibri"/>
            </a:endParaRPr>
          </a:p>
          <a:p>
            <a:pPr marL="355600" marR="113030" indent="-342900">
              <a:buAutoNum type="arabicPeriod"/>
              <a:tabLst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Meloloskan </a:t>
            </a:r>
            <a:r>
              <a:rPr sz="2400" dirty="0">
                <a:latin typeface="Calibri"/>
                <a:cs typeface="Calibri"/>
              </a:rPr>
              <a:t>air </a:t>
            </a:r>
            <a:r>
              <a:rPr sz="2400" spc="-5" dirty="0">
                <a:latin typeface="Calibri"/>
                <a:cs typeface="Calibri"/>
              </a:rPr>
              <a:t>hujan </a:t>
            </a:r>
            <a:r>
              <a:rPr sz="2400" spc="-10" dirty="0">
                <a:latin typeface="Calibri"/>
                <a:cs typeface="Calibri"/>
              </a:rPr>
              <a:t>sehingga </a:t>
            </a:r>
            <a:r>
              <a:rPr sz="2400" dirty="0">
                <a:latin typeface="Calibri"/>
                <a:cs typeface="Calibri"/>
              </a:rPr>
              <a:t>tidak </a:t>
            </a:r>
            <a:r>
              <a:rPr sz="2400" spc="-10" dirty="0">
                <a:latin typeface="Calibri"/>
                <a:cs typeface="Calibri"/>
              </a:rPr>
              <a:t>terjadi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genangan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air</a:t>
            </a:r>
            <a:r>
              <a:rPr sz="2400" spc="-10" dirty="0">
                <a:latin typeface="Calibri"/>
                <a:cs typeface="Calibri"/>
              </a:rPr>
              <a:t> disekitar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jalan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endParaRPr sz="2400">
              <a:latin typeface="Calibri"/>
              <a:cs typeface="Calibri"/>
            </a:endParaRPr>
          </a:p>
          <a:p>
            <a:pPr marL="356235" indent="-343535">
              <a:buAutoNum type="arabicPeriod"/>
              <a:tabLst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Mendukung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dukungan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yang</a:t>
            </a:r>
            <a:endParaRPr sz="2400">
              <a:latin typeface="Calibri"/>
              <a:cs typeface="Calibri"/>
            </a:endParaRPr>
          </a:p>
          <a:p>
            <a:pPr marL="355600">
              <a:spcBef>
                <a:spcPts val="5"/>
              </a:spcBef>
            </a:pPr>
            <a:r>
              <a:rPr sz="2400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kenyal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9768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08457"/>
            <a:ext cx="7647940" cy="721360"/>
            <a:chOff x="1501139" y="408457"/>
            <a:chExt cx="7647940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1483" y="408457"/>
              <a:ext cx="3703319" cy="7208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1"/>
              <a:ext cx="7595616" cy="4617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50069" y="522067"/>
            <a:ext cx="3283585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75" dirty="0">
                <a:latin typeface="Calibri"/>
                <a:cs typeface="Calibri"/>
              </a:rPr>
              <a:t>SYARAT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BALAS</a:t>
            </a:r>
            <a:r>
              <a:rPr sz="2400" b="1" i="1" spc="-50" dirty="0">
                <a:latin typeface="Calibri"/>
                <a:cs typeface="Calibri"/>
              </a:rPr>
              <a:t> YANG </a:t>
            </a:r>
            <a:r>
              <a:rPr sz="2400" b="1" i="1" spc="-10" dirty="0">
                <a:latin typeface="Calibri"/>
                <a:cs typeface="Calibri"/>
              </a:rPr>
              <a:t>BAIK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366642" y="1495425"/>
            <a:ext cx="4065270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spcBef>
                <a:spcPts val="95"/>
              </a:spcBef>
              <a:buAutoNum type="arabicPeriod"/>
              <a:tabLst>
                <a:tab pos="356235" algn="l"/>
              </a:tabLst>
            </a:pPr>
            <a:r>
              <a:rPr sz="2800" spc="-20" dirty="0">
                <a:latin typeface="Calibri"/>
                <a:cs typeface="Calibri"/>
              </a:rPr>
              <a:t>Stregth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buAutoNum type="arabicPeriod"/>
              <a:tabLst>
                <a:tab pos="356235" algn="l"/>
              </a:tabLst>
            </a:pPr>
            <a:r>
              <a:rPr sz="2800" spc="-35" dirty="0">
                <a:latin typeface="Calibri"/>
                <a:cs typeface="Calibri"/>
              </a:rPr>
              <a:t>Toughness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buAutoNum type="arabicPeriod"/>
              <a:tabLst>
                <a:tab pos="356235" algn="l"/>
              </a:tabLst>
            </a:pPr>
            <a:r>
              <a:rPr sz="2800" spc="-15" dirty="0">
                <a:latin typeface="Calibri"/>
                <a:cs typeface="Calibri"/>
              </a:rPr>
              <a:t>Durability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spcBef>
                <a:spcPts val="5"/>
              </a:spcBef>
              <a:buAutoNum type="arabicPeriod"/>
              <a:tabLst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Stability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buAutoNum type="arabicPeriod"/>
              <a:tabLst>
                <a:tab pos="356235" algn="l"/>
              </a:tabLst>
            </a:pPr>
            <a:r>
              <a:rPr sz="2800" spc="-15" dirty="0">
                <a:latin typeface="Calibri"/>
                <a:cs typeface="Calibri"/>
              </a:rPr>
              <a:t>Drainability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buAutoNum type="arabicPeriod"/>
              <a:tabLst>
                <a:tab pos="356235" algn="l"/>
              </a:tabLst>
            </a:pPr>
            <a:r>
              <a:rPr sz="2800" spc="-5" dirty="0">
                <a:latin typeface="Calibri"/>
                <a:cs typeface="Calibri"/>
              </a:rPr>
              <a:t>Cleanability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buAutoNum type="arabicPeriod"/>
              <a:tabLst>
                <a:tab pos="356235" algn="l"/>
              </a:tabLst>
            </a:pPr>
            <a:r>
              <a:rPr sz="2800" spc="-25" dirty="0">
                <a:latin typeface="Calibri"/>
                <a:cs typeface="Calibri"/>
              </a:rPr>
              <a:t>Workability</a:t>
            </a:r>
            <a:endParaRPr sz="2800" dirty="0">
              <a:latin typeface="Calibri"/>
              <a:cs typeface="Calibri"/>
            </a:endParaRPr>
          </a:p>
          <a:p>
            <a:pPr marL="355600" indent="-343535">
              <a:buAutoNum type="arabicPeriod"/>
              <a:tabLst>
                <a:tab pos="356235" algn="l"/>
              </a:tabLst>
            </a:pPr>
            <a:r>
              <a:rPr sz="2800" spc="-15" dirty="0">
                <a:latin typeface="Calibri"/>
                <a:cs typeface="Calibri"/>
              </a:rPr>
              <a:t>Availability</a:t>
            </a:r>
            <a:endParaRPr sz="2800" dirty="0">
              <a:latin typeface="Calibri"/>
              <a:cs typeface="Calibri"/>
            </a:endParaRPr>
          </a:p>
          <a:p>
            <a:pPr marL="12700" marR="5080">
              <a:buAutoNum type="arabicPeriod"/>
              <a:tabLst>
                <a:tab pos="356235" algn="l"/>
              </a:tabLst>
            </a:pPr>
            <a:r>
              <a:rPr sz="2800" spc="-20" dirty="0">
                <a:latin typeface="Calibri"/>
                <a:cs typeface="Calibri"/>
              </a:rPr>
              <a:t>Reistance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to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deformation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 smtClean="0">
                <a:latin typeface="Calibri"/>
                <a:cs typeface="Calibri"/>
              </a:rPr>
              <a:t>10.</a:t>
            </a:r>
            <a:r>
              <a:rPr lang="en-US" sz="2800" spc="-5" dirty="0" smtClean="0">
                <a:latin typeface="Calibri"/>
                <a:cs typeface="Calibri"/>
              </a:rPr>
              <a:t>M</a:t>
            </a:r>
            <a:r>
              <a:rPr sz="2800" spc="-5" dirty="0" smtClean="0">
                <a:latin typeface="Calibri"/>
                <a:cs typeface="Calibri"/>
              </a:rPr>
              <a:t>inimum</a:t>
            </a:r>
            <a:r>
              <a:rPr sz="2800" spc="20" dirty="0" smtClean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purchaxe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price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5923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1650364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65" dirty="0">
                <a:solidFill>
                  <a:srgbClr val="FF0000"/>
                </a:solidFill>
                <a:latin typeface="Arial Black"/>
                <a:cs typeface="Arial Black"/>
              </a:rPr>
              <a:t>Letak</a:t>
            </a:r>
            <a:r>
              <a:rPr sz="2100" i="1" spc="-10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60" dirty="0">
                <a:solidFill>
                  <a:srgbClr val="FF0000"/>
                </a:solidFill>
                <a:latin typeface="Arial Black"/>
                <a:cs typeface="Arial Black"/>
              </a:rPr>
              <a:t>balas</a:t>
            </a:r>
            <a:endParaRPr sz="21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8752" y="1135380"/>
            <a:ext cx="6483734" cy="222199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366642" y="3662298"/>
            <a:ext cx="5805170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 algn="just">
              <a:spcBef>
                <a:spcPts val="100"/>
              </a:spcBef>
              <a:buFont typeface="Arial"/>
              <a:buChar char="•"/>
              <a:tabLst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Lapisan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balas </a:t>
            </a:r>
            <a:r>
              <a:rPr sz="2000" spc="-10" dirty="0">
                <a:latin typeface="Calibri"/>
                <a:cs typeface="Calibri"/>
              </a:rPr>
              <a:t>terletak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15" dirty="0">
                <a:latin typeface="Calibri"/>
                <a:cs typeface="Calibri"/>
              </a:rPr>
              <a:t> atas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lapisan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tanah dasar</a:t>
            </a:r>
            <a:endParaRPr sz="2000">
              <a:latin typeface="Calibri"/>
              <a:cs typeface="Calibri"/>
            </a:endParaRPr>
          </a:p>
          <a:p>
            <a:pPr marL="355600" marR="5080" indent="-343535" algn="just">
              <a:buFont typeface="Arial"/>
              <a:buChar char="•"/>
              <a:tabLst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Lapisan balas mengalami </a:t>
            </a:r>
            <a:r>
              <a:rPr sz="2000" spc="-10" dirty="0">
                <a:latin typeface="Calibri"/>
                <a:cs typeface="Calibri"/>
              </a:rPr>
              <a:t>tegangan yang </a:t>
            </a:r>
            <a:r>
              <a:rPr sz="2000" spc="-5" dirty="0">
                <a:latin typeface="Calibri"/>
                <a:cs typeface="Calibri"/>
              </a:rPr>
              <a:t>besar akibat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 lalu </a:t>
            </a:r>
            <a:r>
              <a:rPr sz="2000" spc="-10" dirty="0">
                <a:latin typeface="Calibri"/>
                <a:cs typeface="Calibri"/>
              </a:rPr>
              <a:t>lintas </a:t>
            </a:r>
            <a:r>
              <a:rPr sz="2000" spc="-20" dirty="0">
                <a:latin typeface="Calibri"/>
                <a:cs typeface="Calibri"/>
              </a:rPr>
              <a:t>kereta </a:t>
            </a:r>
            <a:r>
              <a:rPr sz="2000" dirty="0">
                <a:latin typeface="Calibri"/>
                <a:cs typeface="Calibri"/>
              </a:rPr>
              <a:t>api </a:t>
            </a:r>
            <a:r>
              <a:rPr sz="2000" spc="-5" dirty="0">
                <a:latin typeface="Calibri"/>
                <a:cs typeface="Calibri"/>
              </a:rPr>
              <a:t>sehingga </a:t>
            </a:r>
            <a:r>
              <a:rPr sz="2000" spc="-10" dirty="0">
                <a:latin typeface="Calibri"/>
                <a:cs typeface="Calibri"/>
              </a:rPr>
              <a:t>bahannya </a:t>
            </a:r>
            <a:r>
              <a:rPr sz="2000" spc="-5" dirty="0">
                <a:latin typeface="Calibri"/>
                <a:cs typeface="Calibri"/>
              </a:rPr>
              <a:t>harus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baik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18006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372046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65" dirty="0">
                <a:solidFill>
                  <a:srgbClr val="FF0000"/>
                </a:solidFill>
                <a:latin typeface="Arial Black"/>
                <a:cs typeface="Arial Black"/>
              </a:rPr>
              <a:t>Ukuran</a:t>
            </a:r>
            <a:r>
              <a:rPr sz="2100" i="1" spc="-5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7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i="1" spc="-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55" dirty="0">
                <a:solidFill>
                  <a:srgbClr val="FF0000"/>
                </a:solidFill>
                <a:latin typeface="Arial Black"/>
                <a:cs typeface="Arial Black"/>
              </a:rPr>
              <a:t>lapisan </a:t>
            </a:r>
            <a:r>
              <a:rPr sz="2100" i="1" spc="-60" dirty="0">
                <a:solidFill>
                  <a:srgbClr val="FF0000"/>
                </a:solidFill>
                <a:latin typeface="Arial Black"/>
                <a:cs typeface="Arial Black"/>
              </a:rPr>
              <a:t>balas</a:t>
            </a:r>
            <a:endParaRPr sz="210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03676" y="1053083"/>
            <a:ext cx="6309360" cy="5325110"/>
            <a:chOff x="1979676" y="1053083"/>
            <a:chExt cx="6309360" cy="532511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12" y="1053083"/>
              <a:ext cx="5319592" cy="27096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676" y="3753611"/>
              <a:ext cx="6309360" cy="2624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71291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5304" y="332232"/>
            <a:ext cx="6516624" cy="29535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81198" y="3252723"/>
            <a:ext cx="6014085" cy="2439670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34925">
              <a:spcBef>
                <a:spcPts val="1265"/>
              </a:spcBef>
            </a:pPr>
            <a:r>
              <a:rPr spc="-10" dirty="0">
                <a:latin typeface="Calibri"/>
                <a:cs typeface="Calibri"/>
              </a:rPr>
              <a:t>Jarak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sumbu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tepi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r>
              <a:rPr spc="-5" dirty="0">
                <a:latin typeface="Calibri"/>
                <a:cs typeface="Calibri"/>
              </a:rPr>
              <a:t> lapisan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(B)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165"/>
              </a:spcBef>
            </a:pPr>
            <a:r>
              <a:rPr dirty="0">
                <a:latin typeface="Cambria Math"/>
                <a:cs typeface="Cambria Math"/>
              </a:rPr>
              <a:t>𝑩</a:t>
            </a:r>
            <a:r>
              <a:rPr spc="10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&gt;</a:t>
            </a:r>
            <a:r>
              <a:rPr spc="10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𝟎.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𝟓 𝑳 + 𝑿</a:t>
            </a:r>
            <a:endParaRPr>
              <a:latin typeface="Cambria Math"/>
              <a:cs typeface="Cambria Math"/>
            </a:endParaRPr>
          </a:p>
          <a:p>
            <a:pPr marL="42545">
              <a:spcBef>
                <a:spcPts val="1190"/>
              </a:spcBef>
            </a:pPr>
            <a:r>
              <a:rPr sz="1400" dirty="0">
                <a:latin typeface="Calibri"/>
                <a:cs typeface="Calibri"/>
              </a:rPr>
              <a:t>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panjang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bantalan </a:t>
            </a:r>
            <a:r>
              <a:rPr sz="1400" spc="-10" dirty="0">
                <a:latin typeface="Calibri"/>
                <a:cs typeface="Calibri"/>
              </a:rPr>
              <a:t>(cm)</a:t>
            </a:r>
            <a:endParaRPr sz="1400">
              <a:latin typeface="Calibri"/>
              <a:cs typeface="Calibri"/>
            </a:endParaRPr>
          </a:p>
          <a:p>
            <a:pPr marL="268605" marR="5080" indent="-226060"/>
            <a:r>
              <a:rPr sz="1400" dirty="0">
                <a:latin typeface="Calibri"/>
                <a:cs typeface="Calibri"/>
              </a:rPr>
              <a:t>X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5" dirty="0">
                <a:latin typeface="Calibri"/>
                <a:cs typeface="Calibri"/>
              </a:rPr>
              <a:t>lebar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bahu</a:t>
            </a:r>
            <a:r>
              <a:rPr sz="1400" dirty="0">
                <a:latin typeface="Calibri"/>
                <a:cs typeface="Calibri"/>
              </a:rPr>
              <a:t> 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untuk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Indonesia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Jalan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rel kelas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dan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50 </a:t>
            </a:r>
            <a:r>
              <a:rPr sz="1400" spc="-5" dirty="0">
                <a:latin typeface="Calibri"/>
                <a:cs typeface="Calibri"/>
              </a:rPr>
              <a:t>cm, </a:t>
            </a:r>
            <a:r>
              <a:rPr sz="1400" spc="-10" dirty="0">
                <a:latin typeface="Calibri"/>
                <a:cs typeface="Calibri"/>
              </a:rPr>
              <a:t>kelas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III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dan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IV </a:t>
            </a:r>
            <a:r>
              <a:rPr sz="1400" dirty="0">
                <a:latin typeface="Calibri"/>
                <a:cs typeface="Calibri"/>
              </a:rPr>
              <a:t>=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40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cm,</a:t>
            </a:r>
            <a:r>
              <a:rPr sz="1400" spc="-10" dirty="0">
                <a:latin typeface="Calibri"/>
                <a:cs typeface="Calibri"/>
              </a:rPr>
              <a:t> kelas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 35 cm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spcBef>
                <a:spcPts val="60"/>
              </a:spcBef>
            </a:pPr>
            <a:endParaRPr>
              <a:latin typeface="Calibri"/>
              <a:cs typeface="Calibri"/>
            </a:endParaRPr>
          </a:p>
          <a:p>
            <a:pPr marL="70485"/>
            <a:r>
              <a:rPr spc="-5" dirty="0">
                <a:latin typeface="Calibri"/>
                <a:cs typeface="Calibri"/>
              </a:rPr>
              <a:t>Lebar</a:t>
            </a:r>
            <a:r>
              <a:rPr dirty="0">
                <a:latin typeface="Calibri"/>
                <a:cs typeface="Calibri"/>
              </a:rPr>
              <a:t> M</a:t>
            </a:r>
            <a:r>
              <a:rPr spc="-5" dirty="0">
                <a:latin typeface="Calibri"/>
                <a:cs typeface="Calibri"/>
              </a:rPr>
              <a:t> minimal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40 </a:t>
            </a:r>
            <a:r>
              <a:rPr spc="-5" dirty="0">
                <a:latin typeface="Calibri"/>
                <a:cs typeface="Calibri"/>
              </a:rPr>
              <a:t>cm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03566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29" y="464756"/>
            <a:ext cx="7621905" cy="425450"/>
            <a:chOff x="1536128" y="464756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6" y="477774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6" y="477774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230632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85" dirty="0">
                <a:solidFill>
                  <a:srgbClr val="FF0000"/>
                </a:solidFill>
                <a:latin typeface="Arial Black"/>
                <a:cs typeface="Arial Black"/>
              </a:rPr>
              <a:t>Pembeban </a:t>
            </a:r>
            <a:r>
              <a:rPr sz="2100" i="1" spc="-60" dirty="0">
                <a:solidFill>
                  <a:srgbClr val="FF0000"/>
                </a:solidFill>
                <a:latin typeface="Arial Black"/>
                <a:cs typeface="Arial Black"/>
              </a:rPr>
              <a:t>balas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00518" y="1145497"/>
            <a:ext cx="8953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sz="2000" dirty="0">
                <a:latin typeface="Arial"/>
                <a:cs typeface="Arial"/>
              </a:rPr>
              <a:t>•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30971" y="1108658"/>
            <a:ext cx="220218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20" dirty="0">
                <a:latin typeface="Calibri"/>
                <a:cs typeface="Calibri"/>
              </a:rPr>
              <a:t>Gaya </a:t>
            </a:r>
            <a:r>
              <a:rPr sz="2000" spc="-5" dirty="0">
                <a:latin typeface="Calibri"/>
                <a:cs typeface="Calibri"/>
              </a:rPr>
              <a:t>dinamis akibat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&gt;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gaya </a:t>
            </a:r>
            <a:r>
              <a:rPr sz="2000" spc="-20" dirty="0">
                <a:latin typeface="Calibri"/>
                <a:cs typeface="Calibri"/>
              </a:rPr>
              <a:t> statisnya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(tergantung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kecepatan)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5244" y="918972"/>
            <a:ext cx="4872228" cy="380542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324861" y="4836415"/>
            <a:ext cx="3857625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Ketebalan </a:t>
            </a:r>
            <a:r>
              <a:rPr sz="2000" dirty="0">
                <a:latin typeface="Calibri"/>
                <a:cs typeface="Calibri"/>
              </a:rPr>
              <a:t>lapisan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balas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dipengaruhi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460375" indent="-266065">
              <a:buFont typeface="Wingdings"/>
              <a:buChar char=""/>
              <a:tabLst>
                <a:tab pos="461009" algn="l"/>
              </a:tabLst>
            </a:pPr>
            <a:r>
              <a:rPr sz="2000" spc="-20" dirty="0">
                <a:latin typeface="Calibri"/>
                <a:cs typeface="Calibri"/>
              </a:rPr>
              <a:t>Daya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dukung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tanah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dasar</a:t>
            </a:r>
            <a:endParaRPr sz="2000">
              <a:latin typeface="Calibri"/>
              <a:cs typeface="Calibri"/>
            </a:endParaRPr>
          </a:p>
          <a:p>
            <a:pPr marL="460375" indent="-266065">
              <a:buFont typeface="Wingdings"/>
              <a:buChar char=""/>
              <a:tabLst>
                <a:tab pos="461009" algn="l"/>
              </a:tabLst>
            </a:pPr>
            <a:r>
              <a:rPr sz="2000" dirty="0">
                <a:latin typeface="Calibri"/>
                <a:cs typeface="Calibri"/>
              </a:rPr>
              <a:t>Beban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kereta</a:t>
            </a:r>
            <a:endParaRPr sz="2000">
              <a:latin typeface="Calibri"/>
              <a:cs typeface="Calibri"/>
            </a:endParaRPr>
          </a:p>
          <a:p>
            <a:pPr marL="460375" indent="-266065">
              <a:buFont typeface="Wingdings"/>
              <a:buChar char=""/>
              <a:tabLst>
                <a:tab pos="461009" algn="l"/>
              </a:tabLst>
            </a:pPr>
            <a:r>
              <a:rPr sz="2000" spc="-10" dirty="0">
                <a:latin typeface="Calibri"/>
                <a:cs typeface="Calibri"/>
              </a:rPr>
              <a:t>Kecepatan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endParaRPr sz="2000">
              <a:latin typeface="Calibri"/>
              <a:cs typeface="Calibri"/>
            </a:endParaRPr>
          </a:p>
          <a:p>
            <a:pPr marL="460375" indent="-266065">
              <a:buFont typeface="Wingdings"/>
              <a:buChar char=""/>
              <a:tabLst>
                <a:tab pos="461009" algn="l"/>
              </a:tabLst>
            </a:pPr>
            <a:r>
              <a:rPr sz="2000" dirty="0">
                <a:latin typeface="Calibri"/>
                <a:cs typeface="Calibri"/>
              </a:rPr>
              <a:t>Bahan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balas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4804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1085114"/>
            <a:ext cx="7621905" cy="4590415"/>
            <a:chOff x="1536191" y="1085113"/>
            <a:chExt cx="7621905" cy="4590415"/>
          </a:xfrm>
        </p:grpSpPr>
        <p:sp>
          <p:nvSpPr>
            <p:cNvPr id="3" name="object 3"/>
            <p:cNvSpPr/>
            <p:nvPr/>
          </p:nvSpPr>
          <p:spPr>
            <a:xfrm>
              <a:off x="1549145" y="1485138"/>
              <a:ext cx="7595870" cy="4177665"/>
            </a:xfrm>
            <a:custGeom>
              <a:avLst/>
              <a:gdLst/>
              <a:ahLst/>
              <a:cxnLst/>
              <a:rect l="l" t="t" r="r" b="b"/>
              <a:pathLst>
                <a:path w="7595870" h="4177665">
                  <a:moveTo>
                    <a:pt x="7595616" y="0"/>
                  </a:moveTo>
                  <a:lnTo>
                    <a:pt x="0" y="0"/>
                  </a:lnTo>
                  <a:lnTo>
                    <a:pt x="0" y="4177284"/>
                  </a:lnTo>
                  <a:lnTo>
                    <a:pt x="7595616" y="4177284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1485138"/>
              <a:ext cx="7595870" cy="4177665"/>
            </a:xfrm>
            <a:custGeom>
              <a:avLst/>
              <a:gdLst/>
              <a:ahLst/>
              <a:cxnLst/>
              <a:rect l="l" t="t" r="r" b="b"/>
              <a:pathLst>
                <a:path w="7595870" h="4177665">
                  <a:moveTo>
                    <a:pt x="0" y="4177284"/>
                  </a:moveTo>
                  <a:lnTo>
                    <a:pt x="7595616" y="4177284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17728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6963" y="1101813"/>
              <a:ext cx="2106167" cy="5943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02891" y="1085113"/>
              <a:ext cx="1734311" cy="7208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4207" y="1129284"/>
              <a:ext cx="2016252" cy="50444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664207" y="1129284"/>
              <a:ext cx="2016760" cy="504825"/>
            </a:xfrm>
            <a:custGeom>
              <a:avLst/>
              <a:gdLst/>
              <a:ahLst/>
              <a:cxnLst/>
              <a:rect l="l" t="t" r="r" b="b"/>
              <a:pathLst>
                <a:path w="2016760" h="504825">
                  <a:moveTo>
                    <a:pt x="0" y="84074"/>
                  </a:moveTo>
                  <a:lnTo>
                    <a:pt x="6600" y="51327"/>
                  </a:lnTo>
                  <a:lnTo>
                    <a:pt x="24606" y="24606"/>
                  </a:lnTo>
                  <a:lnTo>
                    <a:pt x="51327" y="6600"/>
                  </a:lnTo>
                  <a:lnTo>
                    <a:pt x="84074" y="0"/>
                  </a:lnTo>
                  <a:lnTo>
                    <a:pt x="1932178" y="0"/>
                  </a:lnTo>
                  <a:lnTo>
                    <a:pt x="1964924" y="6600"/>
                  </a:lnTo>
                  <a:lnTo>
                    <a:pt x="1991645" y="24606"/>
                  </a:lnTo>
                  <a:lnTo>
                    <a:pt x="2009651" y="51327"/>
                  </a:lnTo>
                  <a:lnTo>
                    <a:pt x="2016252" y="84074"/>
                  </a:lnTo>
                  <a:lnTo>
                    <a:pt x="2016252" y="420369"/>
                  </a:lnTo>
                  <a:lnTo>
                    <a:pt x="2009651" y="453116"/>
                  </a:lnTo>
                  <a:lnTo>
                    <a:pt x="1991645" y="479837"/>
                  </a:lnTo>
                  <a:lnTo>
                    <a:pt x="1964924" y="497843"/>
                  </a:lnTo>
                  <a:lnTo>
                    <a:pt x="1932178" y="504443"/>
                  </a:lnTo>
                  <a:lnTo>
                    <a:pt x="84074" y="504443"/>
                  </a:lnTo>
                  <a:lnTo>
                    <a:pt x="51327" y="497843"/>
                  </a:lnTo>
                  <a:lnTo>
                    <a:pt x="24606" y="479837"/>
                  </a:lnTo>
                  <a:lnTo>
                    <a:pt x="6600" y="453116"/>
                  </a:lnTo>
                  <a:lnTo>
                    <a:pt x="0" y="420369"/>
                  </a:lnTo>
                  <a:lnTo>
                    <a:pt x="0" y="84074"/>
                  </a:lnTo>
                  <a:close/>
                </a:path>
              </a:pathLst>
            </a:custGeom>
            <a:ln w="9144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10" name="object 10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263398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65" dirty="0">
                <a:solidFill>
                  <a:srgbClr val="FF0000"/>
                </a:solidFill>
                <a:latin typeface="Arial Black"/>
                <a:cs typeface="Arial Black"/>
              </a:rPr>
              <a:t>Persyaratan</a:t>
            </a:r>
            <a:r>
              <a:rPr sz="2100" i="1" spc="-8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i="1" spc="-75" dirty="0">
                <a:solidFill>
                  <a:srgbClr val="FF0000"/>
                </a:solidFill>
                <a:latin typeface="Arial Black"/>
                <a:cs typeface="Arial Black"/>
              </a:rPr>
              <a:t>bahan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50871" y="1165937"/>
            <a:ext cx="6918959" cy="423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1320"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Balas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Atas</a:t>
            </a:r>
            <a:endParaRPr sz="2400">
              <a:latin typeface="Calibri"/>
              <a:cs typeface="Calibri"/>
            </a:endParaRPr>
          </a:p>
          <a:p>
            <a:pPr marL="299085" indent="-287020">
              <a:spcBef>
                <a:spcPts val="145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Batu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pecah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keras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(tidak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mudah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pecah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akibat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pembebanan)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mengandung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lumpur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tumbuh-tumbuhan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Tahan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lama,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tidak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cepat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aus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tahan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cuaca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Bersudut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(angular),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berukuran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cm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Memiliki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berat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jenis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&gt;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1400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kg/m3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Memiliki</a:t>
            </a:r>
            <a:r>
              <a:rPr sz="20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gradasi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tertentu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(memiliki</a:t>
            </a:r>
            <a:r>
              <a:rPr sz="2000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interlocking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baik)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boleh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mengandung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728980" lvl="1" indent="-350520">
              <a:buFont typeface="Wingdings"/>
              <a:buChar char=""/>
              <a:tabLst>
                <a:tab pos="728345" algn="l"/>
                <a:tab pos="728980" algn="l"/>
              </a:tabLst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bahan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lunak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mudah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pecah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&lt;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%</a:t>
            </a:r>
            <a:endParaRPr sz="2000">
              <a:latin typeface="Calibri"/>
              <a:cs typeface="Calibri"/>
            </a:endParaRPr>
          </a:p>
          <a:p>
            <a:pPr marL="728980" lvl="1" indent="-350520">
              <a:buFont typeface="Wingdings"/>
              <a:buChar char=""/>
              <a:tabLst>
                <a:tab pos="728345" algn="l"/>
                <a:tab pos="728980" algn="l"/>
              </a:tabLst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Bahan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lolos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saringan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no.200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&lt;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1 %</a:t>
            </a:r>
            <a:endParaRPr sz="2000">
              <a:latin typeface="Calibri"/>
              <a:cs typeface="Calibri"/>
            </a:endParaRPr>
          </a:p>
          <a:p>
            <a:pPr marL="728980" lvl="1" indent="-350520">
              <a:buFont typeface="Wingdings"/>
              <a:buChar char=""/>
              <a:tabLst>
                <a:tab pos="728345" algn="l"/>
                <a:tab pos="728980" algn="l"/>
              </a:tabLst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Gumpalan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lempung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&lt;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0.5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%</a:t>
            </a:r>
            <a:endParaRPr sz="2000">
              <a:latin typeface="Calibri"/>
              <a:cs typeface="Calibri"/>
            </a:endParaRPr>
          </a:p>
          <a:p>
            <a:pPr marL="728980" lvl="1" indent="-350520">
              <a:buFont typeface="Wingdings"/>
              <a:buChar char=""/>
              <a:tabLst>
                <a:tab pos="728345" algn="l"/>
                <a:tab pos="728980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Keausan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uji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Los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Angeles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&lt;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40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%</a:t>
            </a:r>
            <a:endParaRPr sz="2000">
              <a:latin typeface="Calibri"/>
              <a:cs typeface="Calibri"/>
            </a:endParaRPr>
          </a:p>
          <a:p>
            <a:pPr marL="728980" lvl="1" indent="-350520">
              <a:buFont typeface="Wingdings"/>
              <a:buChar char=""/>
              <a:tabLst>
                <a:tab pos="728345" algn="l"/>
                <a:tab pos="728980" algn="l"/>
              </a:tabLst>
            </a:pP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Partikel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pipih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/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lomjong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&lt;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5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%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278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5160" y="981455"/>
            <a:ext cx="7441426" cy="3236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62728" y="421006"/>
            <a:ext cx="2729865" cy="33083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Gradasi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lapisan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balas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atas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5304" y="4652772"/>
            <a:ext cx="6405372" cy="157276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64886" y="4053333"/>
            <a:ext cx="30041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Gradasi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lapisan</a:t>
            </a:r>
            <a:r>
              <a:rPr sz="2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balas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bawah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1444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95245" y="288062"/>
            <a:ext cx="7585709" cy="2723515"/>
            <a:chOff x="1571244" y="288061"/>
            <a:chExt cx="7585709" cy="2723515"/>
          </a:xfrm>
        </p:grpSpPr>
        <p:sp>
          <p:nvSpPr>
            <p:cNvPr id="3" name="object 3"/>
            <p:cNvSpPr/>
            <p:nvPr/>
          </p:nvSpPr>
          <p:spPr>
            <a:xfrm>
              <a:off x="1584198" y="694181"/>
              <a:ext cx="7560309" cy="2304415"/>
            </a:xfrm>
            <a:custGeom>
              <a:avLst/>
              <a:gdLst/>
              <a:ahLst/>
              <a:cxnLst/>
              <a:rect l="l" t="t" r="r" b="b"/>
              <a:pathLst>
                <a:path w="7560309" h="2304415">
                  <a:moveTo>
                    <a:pt x="0" y="2304288"/>
                  </a:moveTo>
                  <a:lnTo>
                    <a:pt x="7559801" y="2304288"/>
                  </a:lnTo>
                  <a:lnTo>
                    <a:pt x="7559801" y="0"/>
                  </a:lnTo>
                  <a:lnTo>
                    <a:pt x="0" y="0"/>
                  </a:lnTo>
                  <a:lnTo>
                    <a:pt x="0" y="2304288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84198" y="2985515"/>
              <a:ext cx="7560309" cy="26034"/>
            </a:xfrm>
            <a:custGeom>
              <a:avLst/>
              <a:gdLst/>
              <a:ahLst/>
              <a:cxnLst/>
              <a:rect l="l" t="t" r="r" b="b"/>
              <a:pathLst>
                <a:path w="7560309" h="26035">
                  <a:moveTo>
                    <a:pt x="0" y="25907"/>
                  </a:moveTo>
                  <a:lnTo>
                    <a:pt x="7559801" y="25907"/>
                  </a:lnTo>
                  <a:lnTo>
                    <a:pt x="7559801" y="0"/>
                  </a:lnTo>
                  <a:lnTo>
                    <a:pt x="0" y="0"/>
                  </a:lnTo>
                  <a:lnTo>
                    <a:pt x="0" y="25907"/>
                  </a:lnTo>
                  <a:close/>
                </a:path>
              </a:pathLst>
            </a:custGeom>
            <a:solidFill>
              <a:srgbClr val="385D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84198" y="694181"/>
              <a:ext cx="7560309" cy="2304415"/>
            </a:xfrm>
            <a:custGeom>
              <a:avLst/>
              <a:gdLst/>
              <a:ahLst/>
              <a:cxnLst/>
              <a:rect l="l" t="t" r="r" b="b"/>
              <a:pathLst>
                <a:path w="7560309" h="2304415">
                  <a:moveTo>
                    <a:pt x="7559801" y="0"/>
                  </a:moveTo>
                  <a:lnTo>
                    <a:pt x="0" y="0"/>
                  </a:lnTo>
                  <a:lnTo>
                    <a:pt x="0" y="2304288"/>
                  </a:lnTo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6964" y="304761"/>
              <a:ext cx="2106167" cy="5943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0492" y="288061"/>
              <a:ext cx="2040635" cy="7208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4208" y="332231"/>
              <a:ext cx="2016252" cy="5044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64208" y="332231"/>
              <a:ext cx="2016760" cy="504825"/>
            </a:xfrm>
            <a:custGeom>
              <a:avLst/>
              <a:gdLst/>
              <a:ahLst/>
              <a:cxnLst/>
              <a:rect l="l" t="t" r="r" b="b"/>
              <a:pathLst>
                <a:path w="2016760" h="504825">
                  <a:moveTo>
                    <a:pt x="0" y="84074"/>
                  </a:moveTo>
                  <a:lnTo>
                    <a:pt x="6600" y="51327"/>
                  </a:lnTo>
                  <a:lnTo>
                    <a:pt x="24606" y="24606"/>
                  </a:lnTo>
                  <a:lnTo>
                    <a:pt x="51327" y="6600"/>
                  </a:lnTo>
                  <a:lnTo>
                    <a:pt x="84074" y="0"/>
                  </a:lnTo>
                  <a:lnTo>
                    <a:pt x="1932178" y="0"/>
                  </a:lnTo>
                  <a:lnTo>
                    <a:pt x="1964924" y="6600"/>
                  </a:lnTo>
                  <a:lnTo>
                    <a:pt x="1991645" y="24606"/>
                  </a:lnTo>
                  <a:lnTo>
                    <a:pt x="2009651" y="51327"/>
                  </a:lnTo>
                  <a:lnTo>
                    <a:pt x="2016252" y="84074"/>
                  </a:lnTo>
                  <a:lnTo>
                    <a:pt x="2016252" y="420370"/>
                  </a:lnTo>
                  <a:lnTo>
                    <a:pt x="2009651" y="453116"/>
                  </a:lnTo>
                  <a:lnTo>
                    <a:pt x="1991645" y="479837"/>
                  </a:lnTo>
                  <a:lnTo>
                    <a:pt x="1964924" y="497843"/>
                  </a:lnTo>
                  <a:lnTo>
                    <a:pt x="1932178" y="504444"/>
                  </a:lnTo>
                  <a:lnTo>
                    <a:pt x="84074" y="504444"/>
                  </a:lnTo>
                  <a:lnTo>
                    <a:pt x="51327" y="497843"/>
                  </a:lnTo>
                  <a:lnTo>
                    <a:pt x="24606" y="479837"/>
                  </a:lnTo>
                  <a:lnTo>
                    <a:pt x="6600" y="453116"/>
                  </a:lnTo>
                  <a:lnTo>
                    <a:pt x="0" y="420370"/>
                  </a:lnTo>
                  <a:lnTo>
                    <a:pt x="0" y="84074"/>
                  </a:lnTo>
                  <a:close/>
                </a:path>
              </a:pathLst>
            </a:custGeom>
            <a:ln w="9144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387343" y="374071"/>
            <a:ext cx="2002803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Balas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Bawah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3060192" y="3160802"/>
            <a:ext cx="7621905" cy="2722245"/>
            <a:chOff x="1536191" y="3160801"/>
            <a:chExt cx="7621905" cy="2722245"/>
          </a:xfrm>
        </p:grpSpPr>
        <p:sp>
          <p:nvSpPr>
            <p:cNvPr id="12" name="object 12"/>
            <p:cNvSpPr/>
            <p:nvPr/>
          </p:nvSpPr>
          <p:spPr>
            <a:xfrm>
              <a:off x="1549145" y="3565398"/>
              <a:ext cx="7595870" cy="2304415"/>
            </a:xfrm>
            <a:custGeom>
              <a:avLst/>
              <a:gdLst/>
              <a:ahLst/>
              <a:cxnLst/>
              <a:rect l="l" t="t" r="r" b="b"/>
              <a:pathLst>
                <a:path w="7595870" h="2304415">
                  <a:moveTo>
                    <a:pt x="7595616" y="0"/>
                  </a:moveTo>
                  <a:lnTo>
                    <a:pt x="0" y="0"/>
                  </a:lnTo>
                  <a:lnTo>
                    <a:pt x="0" y="2304288"/>
                  </a:lnTo>
                  <a:lnTo>
                    <a:pt x="7595616" y="2304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49145" y="3565398"/>
              <a:ext cx="7595870" cy="2304415"/>
            </a:xfrm>
            <a:custGeom>
              <a:avLst/>
              <a:gdLst/>
              <a:ahLst/>
              <a:cxnLst/>
              <a:rect l="l" t="t" r="r" b="b"/>
              <a:pathLst>
                <a:path w="7595870" h="2304415">
                  <a:moveTo>
                    <a:pt x="0" y="2304288"/>
                  </a:moveTo>
                  <a:lnTo>
                    <a:pt x="7595616" y="2304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230428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6775" y="3177501"/>
              <a:ext cx="2106168" cy="59439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46503" y="3160801"/>
              <a:ext cx="1883664" cy="7208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4019" y="3204972"/>
              <a:ext cx="2016252" cy="50444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684019" y="3204972"/>
              <a:ext cx="2016760" cy="504825"/>
            </a:xfrm>
            <a:custGeom>
              <a:avLst/>
              <a:gdLst/>
              <a:ahLst/>
              <a:cxnLst/>
              <a:rect l="l" t="t" r="r" b="b"/>
              <a:pathLst>
                <a:path w="2016760" h="504825">
                  <a:moveTo>
                    <a:pt x="0" y="84074"/>
                  </a:moveTo>
                  <a:lnTo>
                    <a:pt x="6600" y="51327"/>
                  </a:lnTo>
                  <a:lnTo>
                    <a:pt x="24606" y="24606"/>
                  </a:lnTo>
                  <a:lnTo>
                    <a:pt x="51327" y="6600"/>
                  </a:lnTo>
                  <a:lnTo>
                    <a:pt x="84074" y="0"/>
                  </a:lnTo>
                  <a:lnTo>
                    <a:pt x="1932178" y="0"/>
                  </a:lnTo>
                  <a:lnTo>
                    <a:pt x="1964924" y="6600"/>
                  </a:lnTo>
                  <a:lnTo>
                    <a:pt x="1991645" y="24606"/>
                  </a:lnTo>
                  <a:lnTo>
                    <a:pt x="2009651" y="51327"/>
                  </a:lnTo>
                  <a:lnTo>
                    <a:pt x="2016252" y="84074"/>
                  </a:lnTo>
                  <a:lnTo>
                    <a:pt x="2016252" y="420369"/>
                  </a:lnTo>
                  <a:lnTo>
                    <a:pt x="2009651" y="453116"/>
                  </a:lnTo>
                  <a:lnTo>
                    <a:pt x="1991645" y="479837"/>
                  </a:lnTo>
                  <a:lnTo>
                    <a:pt x="1964924" y="497843"/>
                  </a:lnTo>
                  <a:lnTo>
                    <a:pt x="1932178" y="504444"/>
                  </a:lnTo>
                  <a:lnTo>
                    <a:pt x="84074" y="504444"/>
                  </a:lnTo>
                  <a:lnTo>
                    <a:pt x="51327" y="497843"/>
                  </a:lnTo>
                  <a:lnTo>
                    <a:pt x="24606" y="479837"/>
                  </a:lnTo>
                  <a:lnTo>
                    <a:pt x="6600" y="453116"/>
                  </a:lnTo>
                  <a:lnTo>
                    <a:pt x="0" y="420369"/>
                  </a:lnTo>
                  <a:lnTo>
                    <a:pt x="0" y="84074"/>
                  </a:lnTo>
                  <a:close/>
                </a:path>
              </a:pathLst>
            </a:custGeom>
            <a:ln w="9143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50870" y="1053845"/>
            <a:ext cx="7360284" cy="4271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5280" indent="-287655">
              <a:spcBef>
                <a:spcPts val="105"/>
              </a:spcBef>
              <a:buFont typeface="Arial"/>
              <a:buChar char="•"/>
              <a:tabLst>
                <a:tab pos="335280" algn="l"/>
                <a:tab pos="335915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Tidak memerlukan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kualitas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sebaik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bahan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balas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atas</a:t>
            </a:r>
            <a:endParaRPr sz="2000">
              <a:latin typeface="Calibri"/>
              <a:cs typeface="Calibri"/>
            </a:endParaRPr>
          </a:p>
          <a:p>
            <a:pPr marL="335280" indent="-287655">
              <a:buFont typeface="Arial"/>
              <a:buChar char="•"/>
              <a:tabLst>
                <a:tab pos="335280" algn="l"/>
                <a:tab pos="335915" algn="l"/>
              </a:tabLst>
            </a:pP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Terdiri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kerikil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halus,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kerikil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sedang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pasir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kasar</a:t>
            </a:r>
            <a:endParaRPr sz="2000">
              <a:latin typeface="Calibri"/>
              <a:cs typeface="Calibri"/>
            </a:endParaRPr>
          </a:p>
          <a:p>
            <a:pPr marL="335280" marR="5080" indent="-287020">
              <a:buFont typeface="Arial"/>
              <a:buChar char="•"/>
              <a:tabLst>
                <a:tab pos="335280" algn="l"/>
                <a:tab pos="335915" algn="l"/>
              </a:tabLst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Fungsinya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lapisan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filter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antara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tanah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dasar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lapisan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balas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atas</a:t>
            </a:r>
            <a:endParaRPr sz="2000">
              <a:latin typeface="Calibri"/>
              <a:cs typeface="Calibri"/>
            </a:endParaRPr>
          </a:p>
          <a:p>
            <a:pPr marL="335280" indent="-287655">
              <a:buFont typeface="Arial"/>
              <a:buChar char="•"/>
              <a:tabLst>
                <a:tab pos="335280" algn="l"/>
                <a:tab pos="335915" algn="l"/>
              </a:tabLst>
            </a:pP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Harus mampu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mengalirkan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air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baik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Arial"/>
              <a:buChar char="•"/>
            </a:pPr>
            <a:endParaRPr sz="2300">
              <a:latin typeface="Calibri"/>
              <a:cs typeface="Calibri"/>
            </a:endParaRPr>
          </a:p>
          <a:p>
            <a:pPr>
              <a:spcBef>
                <a:spcPts val="40"/>
              </a:spcBef>
              <a:buClr>
                <a:srgbClr val="001F5F"/>
              </a:buClr>
              <a:buFont typeface="Arial"/>
              <a:buChar char="•"/>
            </a:pPr>
            <a:endParaRPr sz="1950">
              <a:latin typeface="Calibri"/>
              <a:cs typeface="Calibri"/>
            </a:endParaRPr>
          </a:p>
          <a:p>
            <a:pPr marL="346075"/>
            <a:r>
              <a:rPr sz="2400" b="1" spc="-15" dirty="0">
                <a:latin typeface="Calibri"/>
                <a:cs typeface="Calibri"/>
              </a:rPr>
              <a:t>Pemadatan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45"/>
              </a:spcBef>
            </a:pPr>
            <a:endParaRPr sz="3000">
              <a:latin typeface="Calibri"/>
              <a:cs typeface="Calibri"/>
            </a:endParaRPr>
          </a:p>
          <a:p>
            <a:pPr marL="299085" marR="54356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Pemadataan</a:t>
            </a:r>
            <a:r>
              <a:rPr sz="200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pada balas harus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dilakukan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baik hingga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mencapai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100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%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kepadatan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kering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maksimum</a:t>
            </a:r>
            <a:r>
              <a:rPr sz="200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menurut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standar </a:t>
            </a:r>
            <a:r>
              <a:rPr sz="2000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ASTM</a:t>
            </a:r>
            <a:r>
              <a:rPr sz="20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698</a:t>
            </a:r>
            <a:endParaRPr sz="2000">
              <a:latin typeface="Calibri"/>
              <a:cs typeface="Calibri"/>
            </a:endParaRPr>
          </a:p>
          <a:p>
            <a:pPr marL="299085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Dilakukan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lapis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demi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lapis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ketebalan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akhir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r>
              <a:rPr sz="20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001F5F"/>
                </a:solidFill>
                <a:latin typeface="Calibri"/>
                <a:cs typeface="Calibri"/>
              </a:rPr>
              <a:t>lebih dari</a:t>
            </a:r>
            <a:r>
              <a:rPr sz="200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15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cm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131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0488" y="1511567"/>
            <a:ext cx="7379208" cy="332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62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1366</Words>
  <Application>Microsoft Office PowerPoint</Application>
  <PresentationFormat>Widescreen</PresentationFormat>
  <Paragraphs>235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Arial Black</vt:lpstr>
      <vt:lpstr>Book Antiqua</vt:lpstr>
      <vt:lpstr>Calibri</vt:lpstr>
      <vt:lpstr>Calibri Light</vt:lpstr>
      <vt:lpstr>Cambria Math</vt:lpstr>
      <vt:lpstr>Times New Roman</vt:lpstr>
      <vt:lpstr>Wingdings</vt:lpstr>
      <vt:lpstr>Office Theme</vt:lpstr>
      <vt:lpstr>PowerPoint Presentation</vt:lpstr>
      <vt:lpstr>OUTPUT :</vt:lpstr>
      <vt:lpstr>OUTLINE</vt:lpstr>
      <vt:lpstr>PENDAHULUAN</vt:lpstr>
      <vt:lpstr>PENAMBAT REL</vt:lpstr>
      <vt:lpstr>Fungsi Penambat</vt:lpstr>
      <vt:lpstr>Syarat Teknis Penambat yang baik</vt:lpstr>
      <vt:lpstr>Penambat  elastis</vt:lpstr>
      <vt:lpstr>Menurut metode penjepitan penambat ke bantalan,  pada umumnya penambat elastis terbagi dua tipe:</vt:lpstr>
      <vt:lpstr>Syarat Penggunaan penambat rel</vt:lpstr>
      <vt:lpstr>Metode Penambatan rel</vt:lpstr>
      <vt:lpstr>Penambat kaku</vt:lpstr>
      <vt:lpstr>Penambat kaku</vt:lpstr>
      <vt:lpstr>Penambat kaku</vt:lpstr>
      <vt:lpstr>Penambat kaku</vt:lpstr>
      <vt:lpstr>PowerPoint Presentation</vt:lpstr>
      <vt:lpstr>Penambat Elastis</vt:lpstr>
      <vt:lpstr>PowerPoint Presentation</vt:lpstr>
      <vt:lpstr>PowerPoint Presentation</vt:lpstr>
      <vt:lpstr>Dorken</vt:lpstr>
      <vt:lpstr>PowerPoint Presentation</vt:lpstr>
      <vt:lpstr>Kelebihan</vt:lpstr>
      <vt:lpstr>Penambat Pandrol</vt:lpstr>
      <vt:lpstr>PowerPoint Presentation</vt:lpstr>
      <vt:lpstr>Mudah dicuri ??????</vt:lpstr>
      <vt:lpstr>Penambat F type</vt:lpstr>
      <vt:lpstr>Penambat DE Clips</vt:lpstr>
      <vt:lpstr>PowerPoint Presentation</vt:lpstr>
      <vt:lpstr>Penambat Nabla</vt:lpstr>
      <vt:lpstr>PowerPoint Presentation</vt:lpstr>
      <vt:lpstr>Penambat KA Clips</vt:lpstr>
      <vt:lpstr>PowerPoint Presentation</vt:lpstr>
      <vt:lpstr>Karena fungsinya, maka bahan yang digunakan  harus berkualitas baik sehingga :</vt:lpstr>
      <vt:lpstr>PowerPoint Presentation</vt:lpstr>
      <vt:lpstr>SYARAT BALAS YANG BAIK</vt:lpstr>
      <vt:lpstr>Letak balas</vt:lpstr>
      <vt:lpstr>Ukuran pada lapisan balas</vt:lpstr>
      <vt:lpstr>PowerPoint Presentation</vt:lpstr>
      <vt:lpstr>Pembeban balas</vt:lpstr>
      <vt:lpstr>Persyaratan bahan</vt:lpstr>
      <vt:lpstr>Gradasi lapisan balas atas</vt:lpstr>
      <vt:lpstr>Balas Bawah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5</cp:revision>
  <dcterms:created xsi:type="dcterms:W3CDTF">2021-03-15T18:43:46Z</dcterms:created>
  <dcterms:modified xsi:type="dcterms:W3CDTF">2021-03-15T19:24:52Z</dcterms:modified>
</cp:coreProperties>
</file>