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62" r:id="rId4"/>
    <p:sldId id="263" r:id="rId5"/>
    <p:sldId id="264" r:id="rId6"/>
    <p:sldId id="265" r:id="rId7"/>
    <p:sldId id="266" r:id="rId8"/>
    <p:sldId id="267" r:id="rId9"/>
    <p:sldId id="257" r:id="rId10"/>
    <p:sldId id="258" r:id="rId11"/>
    <p:sldId id="259"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5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B0AB785-21CD-47E7-ABA3-991D403CB1FB}" type="datetimeFigureOut">
              <a:rPr lang="id-ID" smtClean="0"/>
              <a:t>11/10/2017</a:t>
            </a:fld>
            <a:endParaRPr lang="id-ID"/>
          </a:p>
        </p:txBody>
      </p:sp>
      <p:sp>
        <p:nvSpPr>
          <p:cNvPr id="5" name="Footer Placeholder 4"/>
          <p:cNvSpPr>
            <a:spLocks noGrp="1"/>
          </p:cNvSpPr>
          <p:nvPr>
            <p:ph type="ftr" sz="quarter" idx="11"/>
          </p:nvPr>
        </p:nvSpPr>
        <p:spPr/>
        <p:txBody>
          <a:bodyPr/>
          <a:lstStyle/>
          <a:p>
            <a:endParaRPr lang="id-ID"/>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373065F2-79E9-46B8-A5C4-1F17C98F427A}" type="slidenum">
              <a:rPr lang="id-ID" smtClean="0"/>
              <a:t>‹#›</a:t>
            </a:fld>
            <a:endParaRPr lang="id-ID"/>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0AB785-21CD-47E7-ABA3-991D403CB1FB}" type="datetimeFigureOut">
              <a:rPr lang="id-ID" smtClean="0"/>
              <a:t>11/10/2017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73065F2-79E9-46B8-A5C4-1F17C98F427A}"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B0AB785-21CD-47E7-ABA3-991D403CB1FB}" type="datetimeFigureOut">
              <a:rPr lang="id-ID" smtClean="0"/>
              <a:t>11/10/2017</a:t>
            </a:fld>
            <a:endParaRPr lang="id-ID"/>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73065F2-79E9-46B8-A5C4-1F17C98F427A}" type="slidenum">
              <a:rPr lang="id-ID" smtClean="0"/>
              <a:t>‹#›</a:t>
            </a:fld>
            <a:endParaRPr lang="id-ID"/>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B0AB785-21CD-47E7-ABA3-991D403CB1FB}" type="datetimeFigureOut">
              <a:rPr lang="id-ID" smtClean="0"/>
              <a:t>11/10/2017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73065F2-79E9-46B8-A5C4-1F17C98F427A}"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B0AB785-21CD-47E7-ABA3-991D403CB1FB}" type="datetimeFigureOut">
              <a:rPr lang="id-ID" smtClean="0"/>
              <a:t>11/10/2017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73065F2-79E9-46B8-A5C4-1F17C98F427A}"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0AB785-21CD-47E7-ABA3-991D403CB1FB}" type="datetimeFigureOut">
              <a:rPr lang="id-ID" smtClean="0"/>
              <a:t>11/10/2017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373065F2-79E9-46B8-A5C4-1F17C98F427A}"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8B0AB785-21CD-47E7-ABA3-991D403CB1FB}" type="datetimeFigureOut">
              <a:rPr lang="id-ID" smtClean="0"/>
              <a:t>11/10/2017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373065F2-79E9-46B8-A5C4-1F17C98F427A}"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B0AB785-21CD-47E7-ABA3-991D403CB1FB}" type="datetimeFigureOut">
              <a:rPr lang="id-ID" smtClean="0"/>
              <a:t>11/10/2017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73065F2-79E9-46B8-A5C4-1F17C98F427A}" type="slidenum">
              <a:rPr lang="id-ID" smtClean="0"/>
              <a:t>‹#›</a:t>
            </a:fld>
            <a:endParaRPr lang="id-ID"/>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8B0AB785-21CD-47E7-ABA3-991D403CB1FB}" type="datetimeFigureOut">
              <a:rPr lang="id-ID" smtClean="0"/>
              <a:t>11/10/2017</a:t>
            </a:fld>
            <a:endParaRPr lang="id-ID"/>
          </a:p>
        </p:txBody>
      </p:sp>
      <p:sp>
        <p:nvSpPr>
          <p:cNvPr id="7" name="Slide Number Placeholder 6"/>
          <p:cNvSpPr>
            <a:spLocks noGrp="1"/>
          </p:cNvSpPr>
          <p:nvPr>
            <p:ph type="sldNum" sz="quarter" idx="12"/>
          </p:nvPr>
        </p:nvSpPr>
        <p:spPr/>
        <p:txBody>
          <a:bodyPr/>
          <a:lstStyle/>
          <a:p>
            <a:fld id="{373065F2-79E9-46B8-A5C4-1F17C98F427A}" type="slidenum">
              <a:rPr lang="id-ID" smtClean="0"/>
              <a:t>‹#›</a:t>
            </a:fld>
            <a:endParaRPr lang="id-ID"/>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id-ID"/>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0AB785-21CD-47E7-ABA3-991D403CB1FB}" type="datetimeFigureOut">
              <a:rPr lang="id-ID" smtClean="0"/>
              <a:t>11/10/2017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73065F2-79E9-46B8-A5C4-1F17C98F427A}"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0AB785-21CD-47E7-ABA3-991D403CB1FB}" type="datetimeFigureOut">
              <a:rPr lang="id-ID" smtClean="0"/>
              <a:t>11/10/2017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73065F2-79E9-46B8-A5C4-1F17C98F427A}" type="slidenum">
              <a:rPr lang="id-ID" smtClean="0"/>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6"/>
          <p:cNvSpPr>
            <a:spLocks noGrp="1" noChangeArrowheads="1"/>
          </p:cNvSpPr>
          <p:nvPr>
            <p:ph type="dt" sz="half" idx="10"/>
          </p:nvPr>
        </p:nvSpPr>
        <p:spPr>
          <a:ln/>
        </p:spPr>
        <p:txBody>
          <a:bodyPr/>
          <a:lstStyle>
            <a:lvl1pPr>
              <a:defRPr/>
            </a:lvl1pPr>
          </a:lstStyle>
          <a:p>
            <a:pPr>
              <a:defRPr/>
            </a:pPr>
            <a:endParaRPr lang="en-US"/>
          </a:p>
        </p:txBody>
      </p:sp>
      <p:sp>
        <p:nvSpPr>
          <p:cNvPr id="7" name="Rectangle 7"/>
          <p:cNvSpPr>
            <a:spLocks noGrp="1" noChangeArrowheads="1"/>
          </p:cNvSpPr>
          <p:nvPr>
            <p:ph type="ftr" sz="quarter" idx="11"/>
          </p:nvPr>
        </p:nvSpPr>
        <p:spPr>
          <a:ln/>
        </p:spPr>
        <p:txBody>
          <a:bodyPr/>
          <a:lstStyle>
            <a:lvl1pPr>
              <a:defRPr/>
            </a:lvl1pPr>
          </a:lstStyle>
          <a:p>
            <a:pPr>
              <a:defRPr/>
            </a:pPr>
            <a:endParaRPr lang="en-US"/>
          </a:p>
        </p:txBody>
      </p:sp>
      <p:sp>
        <p:nvSpPr>
          <p:cNvPr id="8" name="Rectangle 8"/>
          <p:cNvSpPr>
            <a:spLocks noGrp="1" noChangeArrowheads="1"/>
          </p:cNvSpPr>
          <p:nvPr>
            <p:ph type="sldNum" sz="quarter" idx="12"/>
          </p:nvPr>
        </p:nvSpPr>
        <p:spPr>
          <a:ln/>
        </p:spPr>
        <p:txBody>
          <a:bodyPr/>
          <a:lstStyle>
            <a:lvl1pPr>
              <a:defRPr/>
            </a:lvl1pPr>
          </a:lstStyle>
          <a:p>
            <a:pPr>
              <a:defRPr/>
            </a:pPr>
            <a:fld id="{66416BD8-BEAD-4788-9B65-3013D4A6697A}" type="slidenum">
              <a:rPr lang="en-US"/>
              <a:pPr>
                <a:defRPr/>
              </a:pPr>
              <a:t>‹#›</a:t>
            </a:fld>
            <a:endParaRPr lang="en-US"/>
          </a:p>
        </p:txBody>
      </p:sp>
    </p:spTree>
    <p:extLst>
      <p:ext uri="{BB962C8B-B14F-4D97-AF65-F5344CB8AC3E}">
        <p14:creationId xmlns:p14="http://schemas.microsoft.com/office/powerpoint/2010/main" val="3249391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Rectangle 6"/>
          <p:cNvSpPr>
            <a:spLocks noGrp="1" noChangeArrowheads="1"/>
          </p:cNvSpPr>
          <p:nvPr>
            <p:ph type="dt" sz="half" idx="10"/>
          </p:nvPr>
        </p:nvSpPr>
        <p:spPr>
          <a:ln/>
        </p:spPr>
        <p:txBody>
          <a:bodyPr/>
          <a:lstStyle>
            <a:lvl1pPr>
              <a:defRPr/>
            </a:lvl1pPr>
          </a:lstStyle>
          <a:p>
            <a:pPr>
              <a:defRPr/>
            </a:pPr>
            <a:endParaRPr lang="en-US"/>
          </a:p>
        </p:txBody>
      </p:sp>
      <p:sp>
        <p:nvSpPr>
          <p:cNvPr id="7" name="Rectangle 7"/>
          <p:cNvSpPr>
            <a:spLocks noGrp="1" noChangeArrowheads="1"/>
          </p:cNvSpPr>
          <p:nvPr>
            <p:ph type="ftr" sz="quarter" idx="11"/>
          </p:nvPr>
        </p:nvSpPr>
        <p:spPr>
          <a:ln/>
        </p:spPr>
        <p:txBody>
          <a:bodyPr/>
          <a:lstStyle>
            <a:lvl1pPr>
              <a:defRPr/>
            </a:lvl1pPr>
          </a:lstStyle>
          <a:p>
            <a:pPr>
              <a:defRPr/>
            </a:pPr>
            <a:endParaRPr lang="en-US"/>
          </a:p>
        </p:txBody>
      </p:sp>
      <p:sp>
        <p:nvSpPr>
          <p:cNvPr id="8" name="Rectangle 8"/>
          <p:cNvSpPr>
            <a:spLocks noGrp="1" noChangeArrowheads="1"/>
          </p:cNvSpPr>
          <p:nvPr>
            <p:ph type="sldNum" sz="quarter" idx="12"/>
          </p:nvPr>
        </p:nvSpPr>
        <p:spPr>
          <a:ln/>
        </p:spPr>
        <p:txBody>
          <a:bodyPr/>
          <a:lstStyle>
            <a:lvl1pPr>
              <a:defRPr/>
            </a:lvl1pPr>
          </a:lstStyle>
          <a:p>
            <a:pPr>
              <a:defRPr/>
            </a:pPr>
            <a:fld id="{AB371A3D-2B73-4728-981F-98970419FC59}" type="slidenum">
              <a:rPr lang="en-US"/>
              <a:pPr>
                <a:defRPr/>
              </a:pPr>
              <a:t>‹#›</a:t>
            </a:fld>
            <a:endParaRPr lang="en-US"/>
          </a:p>
        </p:txBody>
      </p:sp>
    </p:spTree>
    <p:extLst>
      <p:ext uri="{BB962C8B-B14F-4D97-AF65-F5344CB8AC3E}">
        <p14:creationId xmlns:p14="http://schemas.microsoft.com/office/powerpoint/2010/main" val="2763268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8B0AB785-21CD-47E7-ABA3-991D403CB1FB}" type="datetimeFigureOut">
              <a:rPr lang="id-ID" smtClean="0"/>
              <a:t>11/10/2017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373065F2-79E9-46B8-A5C4-1F17C98F427A}" type="slidenum">
              <a:rPr lang="id-ID" smtClean="0"/>
              <a:t>‹#›</a:t>
            </a:fld>
            <a:endParaRPr lang="id-ID"/>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LISENSI SOFTWARE</a:t>
            </a:r>
            <a:endParaRPr lang="id-ID" dirty="0"/>
          </a:p>
        </p:txBody>
      </p:sp>
    </p:spTree>
    <p:extLst>
      <p:ext uri="{BB962C8B-B14F-4D97-AF65-F5344CB8AC3E}">
        <p14:creationId xmlns:p14="http://schemas.microsoft.com/office/powerpoint/2010/main" val="20595109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ph type="title"/>
          </p:nvPr>
        </p:nvSpPr>
        <p:spPr/>
        <p:txBody>
          <a:bodyPr/>
          <a:lstStyle/>
          <a:p>
            <a:pPr algn="l" eaLnBrk="1" hangingPunct="1"/>
            <a:r>
              <a:rPr lang="en-US" smtClean="0"/>
              <a:t>Hardware</a:t>
            </a:r>
            <a:endParaRPr lang="en-US" altLang="en-US" smtClean="0"/>
          </a:p>
        </p:txBody>
      </p:sp>
      <p:sp>
        <p:nvSpPr>
          <p:cNvPr id="12291" name="Rectangle 3"/>
          <p:cNvSpPr>
            <a:spLocks noChangeArrowheads="1"/>
          </p:cNvSpPr>
          <p:nvPr>
            <p:ph sz="half" idx="1"/>
          </p:nvPr>
        </p:nvSpPr>
        <p:spPr/>
        <p:txBody>
          <a:bodyPr/>
          <a:lstStyle/>
          <a:p>
            <a:pPr eaLnBrk="1" hangingPunct="1">
              <a:buFontTx/>
              <a:buNone/>
            </a:pPr>
            <a:r>
              <a:rPr lang="en-US" sz="2800" smtClean="0"/>
              <a:t>Input Device </a:t>
            </a:r>
          </a:p>
          <a:p>
            <a:pPr eaLnBrk="1" hangingPunct="1">
              <a:buFontTx/>
              <a:buNone/>
            </a:pPr>
            <a:r>
              <a:rPr lang="en-US" sz="2800" smtClean="0"/>
              <a:t>Processing Device </a:t>
            </a:r>
          </a:p>
          <a:p>
            <a:pPr eaLnBrk="1" hangingPunct="1">
              <a:buFontTx/>
              <a:buNone/>
            </a:pPr>
            <a:r>
              <a:rPr lang="en-US" sz="2800" smtClean="0"/>
              <a:t>Output Device </a:t>
            </a:r>
          </a:p>
          <a:p>
            <a:pPr eaLnBrk="1" hangingPunct="1">
              <a:buFontTx/>
              <a:buNone/>
            </a:pPr>
            <a:r>
              <a:rPr lang="en-US" sz="2800" smtClean="0"/>
              <a:t>Storage Device</a:t>
            </a:r>
          </a:p>
          <a:p>
            <a:pPr eaLnBrk="1" hangingPunct="1">
              <a:buFontTx/>
              <a:buNone/>
            </a:pPr>
            <a:endParaRPr lang="en-US" sz="2800" smtClean="0"/>
          </a:p>
          <a:p>
            <a:pPr eaLnBrk="1" hangingPunct="1">
              <a:buFontTx/>
              <a:buNone/>
            </a:pPr>
            <a:endParaRPr lang="en-US" altLang="en-US" sz="2800" smtClean="0"/>
          </a:p>
        </p:txBody>
      </p:sp>
      <p:pic>
        <p:nvPicPr>
          <p:cNvPr id="122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288" y="3651250"/>
            <a:ext cx="3544887"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976438"/>
            <a:ext cx="4333875"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7703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ph type="title"/>
          </p:nvPr>
        </p:nvSpPr>
        <p:spPr/>
        <p:txBody>
          <a:bodyPr/>
          <a:lstStyle/>
          <a:p>
            <a:pPr algn="l" eaLnBrk="1" hangingPunct="1"/>
            <a:r>
              <a:rPr lang="en-US" smtClean="0"/>
              <a:t>Software</a:t>
            </a:r>
            <a:endParaRPr lang="en-US" altLang="en-US" smtClean="0"/>
          </a:p>
        </p:txBody>
      </p:sp>
      <p:sp>
        <p:nvSpPr>
          <p:cNvPr id="13315" name="Rectangle 3"/>
          <p:cNvSpPr>
            <a:spLocks noChangeArrowheads="1"/>
          </p:cNvSpPr>
          <p:nvPr>
            <p:ph type="body" sz="half" idx="1"/>
          </p:nvPr>
        </p:nvSpPr>
        <p:spPr/>
        <p:txBody>
          <a:bodyPr/>
          <a:lstStyle/>
          <a:p>
            <a:pPr eaLnBrk="1" hangingPunct="1">
              <a:buFontTx/>
              <a:buNone/>
            </a:pPr>
            <a:r>
              <a:rPr lang="en-US" sz="2800" smtClean="0"/>
              <a:t>Program Aplikasi </a:t>
            </a:r>
          </a:p>
          <a:p>
            <a:pPr eaLnBrk="1" hangingPunct="1">
              <a:buFontTx/>
              <a:buNone/>
            </a:pPr>
            <a:r>
              <a:rPr lang="en-US" sz="2800" smtClean="0"/>
              <a:t>Sistem Operasi</a:t>
            </a:r>
            <a:endParaRPr lang="en-US" altLang="en-US" sz="2800" smtClean="0"/>
          </a:p>
        </p:txBody>
      </p:sp>
      <p:pic>
        <p:nvPicPr>
          <p:cNvPr id="13316" name="Picture 4"/>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910138" y="1785938"/>
            <a:ext cx="3578225" cy="3228975"/>
          </a:xfrm>
          <a:noFill/>
        </p:spPr>
      </p:pic>
      <p:pic>
        <p:nvPicPr>
          <p:cNvPr id="13317" name="Picture 5"/>
          <p:cNvPicPr>
            <a:picLocks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23888" y="2720975"/>
            <a:ext cx="3871912" cy="3405188"/>
          </a:xfrm>
          <a:noFill/>
        </p:spPr>
      </p:pic>
    </p:spTree>
    <p:extLst>
      <p:ext uri="{BB962C8B-B14F-4D97-AF65-F5344CB8AC3E}">
        <p14:creationId xmlns:p14="http://schemas.microsoft.com/office/powerpoint/2010/main" val="37657395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ph type="title"/>
          </p:nvPr>
        </p:nvSpPr>
        <p:spPr/>
        <p:txBody>
          <a:bodyPr/>
          <a:lstStyle/>
          <a:p>
            <a:pPr algn="l" eaLnBrk="1" hangingPunct="1"/>
            <a:r>
              <a:rPr lang="en-US" smtClean="0"/>
              <a:t>Brainware</a:t>
            </a:r>
            <a:endParaRPr lang="en-US" altLang="en-US" smtClean="0"/>
          </a:p>
        </p:txBody>
      </p:sp>
      <p:pic>
        <p:nvPicPr>
          <p:cNvPr id="14339" name="Picture 3"/>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026025" y="1946275"/>
            <a:ext cx="3094038" cy="2330450"/>
          </a:xfrm>
          <a:noFill/>
        </p:spPr>
      </p:pic>
      <p:sp>
        <p:nvSpPr>
          <p:cNvPr id="14340" name="Text Box 4"/>
          <p:cNvSpPr txBox="1">
            <a:spLocks noChangeArrowheads="1"/>
          </p:cNvSpPr>
          <p:nvPr/>
        </p:nvSpPr>
        <p:spPr bwMode="auto">
          <a:xfrm>
            <a:off x="957263" y="1947863"/>
            <a:ext cx="3362325" cy="179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SimSun" pitchFamily="2" charset="-122"/>
              </a:defRPr>
            </a:lvl1pPr>
            <a:lvl2pPr marL="742950" indent="-285750" eaLnBrk="0" hangingPunct="0">
              <a:defRPr>
                <a:solidFill>
                  <a:schemeClr val="tx1"/>
                </a:solidFill>
                <a:latin typeface="Arial" charset="0"/>
                <a:ea typeface="SimSun" pitchFamily="2" charset="-122"/>
              </a:defRPr>
            </a:lvl2pPr>
            <a:lvl3pPr marL="1143000" indent="-228600" eaLnBrk="0" hangingPunct="0">
              <a:defRPr>
                <a:solidFill>
                  <a:schemeClr val="tx1"/>
                </a:solidFill>
                <a:latin typeface="Arial" charset="0"/>
                <a:ea typeface="SimSun" pitchFamily="2" charset="-122"/>
              </a:defRPr>
            </a:lvl3pPr>
            <a:lvl4pPr marL="1600200" indent="-228600" eaLnBrk="0" hangingPunct="0">
              <a:defRPr>
                <a:solidFill>
                  <a:schemeClr val="tx1"/>
                </a:solidFill>
                <a:latin typeface="Arial" charset="0"/>
                <a:ea typeface="SimSun" pitchFamily="2" charset="-122"/>
              </a:defRPr>
            </a:lvl4pPr>
            <a:lvl5pPr marL="2057400" indent="-228600" eaLnBrk="0" hangingPunct="0">
              <a:defRPr>
                <a:solidFill>
                  <a:schemeClr val="tx1"/>
                </a:solidFill>
                <a:latin typeface="Arial" charset="0"/>
                <a:ea typeface="SimSun"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SimSun"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SimSun"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SimSun"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SimSun" pitchFamily="2" charset="-122"/>
              </a:defRPr>
            </a:lvl9pPr>
          </a:lstStyle>
          <a:p>
            <a:pPr eaLnBrk="1" hangingPunct="1"/>
            <a:r>
              <a:rPr lang="en-US" sz="2800"/>
              <a:t>User</a:t>
            </a:r>
          </a:p>
          <a:p>
            <a:pPr eaLnBrk="1" hangingPunct="1"/>
            <a:r>
              <a:rPr lang="en-US" sz="2800"/>
              <a:t>Programmer</a:t>
            </a:r>
          </a:p>
          <a:p>
            <a:pPr eaLnBrk="1" hangingPunct="1"/>
            <a:r>
              <a:rPr lang="en-US" sz="2800"/>
              <a:t>Analyst</a:t>
            </a:r>
          </a:p>
          <a:p>
            <a:pPr eaLnBrk="1" hangingPunct="1"/>
            <a:r>
              <a:rPr lang="en-US" sz="2800"/>
              <a:t>Operator</a:t>
            </a:r>
            <a:endParaRPr lang="en-US" altLang="en-US" sz="2800"/>
          </a:p>
        </p:txBody>
      </p:sp>
    </p:spTree>
    <p:extLst>
      <p:ext uri="{BB962C8B-B14F-4D97-AF65-F5344CB8AC3E}">
        <p14:creationId xmlns:p14="http://schemas.microsoft.com/office/powerpoint/2010/main" val="1859400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44763" y="869950"/>
            <a:ext cx="3757612" cy="4689475"/>
          </a:xfrm>
          <a:noFill/>
        </p:spPr>
      </p:pic>
    </p:spTree>
    <p:extLst>
      <p:ext uri="{BB962C8B-B14F-4D97-AF65-F5344CB8AC3E}">
        <p14:creationId xmlns:p14="http://schemas.microsoft.com/office/powerpoint/2010/main" val="14505927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l" eaLnBrk="1" hangingPunct="1"/>
            <a:r>
              <a:rPr lang="id-ID" dirty="0" smtClean="0"/>
              <a:t>SISTEM OPERASI</a:t>
            </a:r>
            <a:endParaRPr lang="en-GB" dirty="0" smtClean="0"/>
          </a:p>
        </p:txBody>
      </p:sp>
      <p:sp>
        <p:nvSpPr>
          <p:cNvPr id="16387" name="Content Placeholder 2"/>
          <p:cNvSpPr>
            <a:spLocks noGrp="1"/>
          </p:cNvSpPr>
          <p:nvPr>
            <p:ph idx="1"/>
          </p:nvPr>
        </p:nvSpPr>
        <p:spPr/>
        <p:txBody>
          <a:bodyPr/>
          <a:lstStyle/>
          <a:p>
            <a:pPr eaLnBrk="1" hangingPunct="1"/>
            <a:r>
              <a:rPr lang="nn-NO" smtClean="0"/>
              <a:t>Sebuah program yang mengatur </a:t>
            </a:r>
            <a:r>
              <a:rPr lang="en-US" smtClean="0"/>
              <a:t>hardware </a:t>
            </a:r>
            <a:r>
              <a:rPr lang="en-GB" smtClean="0"/>
              <a:t>komputer, dengan menyediakan landasan untuk aplikasi yang berada di atasnya, serta bertindak sebagai penghubung antara para brainware dan hardware.</a:t>
            </a:r>
          </a:p>
          <a:p>
            <a:pPr eaLnBrk="1" hangingPunct="1"/>
            <a:r>
              <a:rPr lang="en-GB" smtClean="0"/>
              <a:t>Bertugas untuk mengendalikan (kontrol) serta mengkoordinasikan pengunaan hardware untuk berbagai program aplikasi.</a:t>
            </a:r>
          </a:p>
        </p:txBody>
      </p:sp>
    </p:spTree>
    <p:extLst>
      <p:ext uri="{BB962C8B-B14F-4D97-AF65-F5344CB8AC3E}">
        <p14:creationId xmlns:p14="http://schemas.microsoft.com/office/powerpoint/2010/main" val="26943637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l" eaLnBrk="1" hangingPunct="1"/>
            <a:endParaRPr lang="en-GB" smtClean="0"/>
          </a:p>
        </p:txBody>
      </p:sp>
      <p:sp>
        <p:nvSpPr>
          <p:cNvPr id="3" name="Content Placeholder 2"/>
          <p:cNvSpPr>
            <a:spLocks noGrp="1"/>
          </p:cNvSpPr>
          <p:nvPr>
            <p:ph idx="1"/>
          </p:nvPr>
        </p:nvSpPr>
        <p:spPr/>
        <p:txBody>
          <a:bodyPr/>
          <a:lstStyle/>
          <a:p>
            <a:pPr eaLnBrk="1" hangingPunct="1">
              <a:defRPr/>
            </a:pPr>
            <a:r>
              <a:rPr lang="en-GB" sz="2800" dirty="0" smtClean="0">
                <a:latin typeface="+mj-lt"/>
              </a:rPr>
              <a:t>Resource allocator : </a:t>
            </a:r>
            <a:r>
              <a:rPr lang="en-GB" sz="2800" dirty="0" err="1" smtClean="0">
                <a:latin typeface="+mj-lt"/>
              </a:rPr>
              <a:t>mengatur</a:t>
            </a:r>
            <a:r>
              <a:rPr lang="en-GB" sz="2800" dirty="0" smtClean="0">
                <a:latin typeface="+mj-lt"/>
              </a:rPr>
              <a:t> resource </a:t>
            </a:r>
            <a:r>
              <a:rPr lang="en-GB" sz="2800" dirty="0" err="1" smtClean="0">
                <a:latin typeface="+mj-lt"/>
              </a:rPr>
              <a:t>mengalokasikan</a:t>
            </a:r>
            <a:r>
              <a:rPr lang="en-GB" sz="2800" dirty="0" smtClean="0">
                <a:latin typeface="+mj-lt"/>
              </a:rPr>
              <a:t> </a:t>
            </a:r>
            <a:r>
              <a:rPr lang="en-GB" sz="2800" dirty="0" err="1" smtClean="0">
                <a:latin typeface="+mj-lt"/>
              </a:rPr>
              <a:t>dan</a:t>
            </a:r>
            <a:r>
              <a:rPr lang="en-GB" sz="2800" dirty="0" smtClean="0">
                <a:latin typeface="+mj-lt"/>
              </a:rPr>
              <a:t> </a:t>
            </a:r>
            <a:r>
              <a:rPr lang="en-GB" sz="2800" dirty="0" err="1" smtClean="0">
                <a:latin typeface="+mj-lt"/>
              </a:rPr>
              <a:t>mengontrol</a:t>
            </a:r>
            <a:r>
              <a:rPr lang="en-GB" sz="2800" dirty="0" smtClean="0">
                <a:latin typeface="+mj-lt"/>
              </a:rPr>
              <a:t> </a:t>
            </a:r>
            <a:r>
              <a:rPr lang="en-GB" sz="2800" dirty="0" err="1" smtClean="0">
                <a:latin typeface="+mj-lt"/>
              </a:rPr>
              <a:t>pemakaian</a:t>
            </a:r>
            <a:r>
              <a:rPr lang="en-GB" sz="2800" dirty="0" smtClean="0">
                <a:latin typeface="+mj-lt"/>
              </a:rPr>
              <a:t> resources </a:t>
            </a:r>
            <a:r>
              <a:rPr lang="en-GB" sz="2800" dirty="0" err="1" smtClean="0">
                <a:latin typeface="+mj-lt"/>
              </a:rPr>
              <a:t>dari</a:t>
            </a:r>
            <a:r>
              <a:rPr lang="en-GB" sz="2800" dirty="0" smtClean="0">
                <a:latin typeface="+mj-lt"/>
              </a:rPr>
              <a:t> </a:t>
            </a:r>
            <a:r>
              <a:rPr lang="en-GB" sz="2800" dirty="0" err="1" smtClean="0">
                <a:latin typeface="+mj-lt"/>
              </a:rPr>
              <a:t>berbagai</a:t>
            </a:r>
            <a:r>
              <a:rPr lang="en-GB" sz="2800" dirty="0" smtClean="0">
                <a:latin typeface="+mj-lt"/>
              </a:rPr>
              <a:t> program/</a:t>
            </a:r>
            <a:r>
              <a:rPr lang="en-GB" sz="2800" dirty="0" err="1" smtClean="0">
                <a:latin typeface="+mj-lt"/>
              </a:rPr>
              <a:t>aplikasi</a:t>
            </a:r>
            <a:r>
              <a:rPr lang="en-GB" sz="2800" dirty="0" smtClean="0">
                <a:latin typeface="+mj-lt"/>
              </a:rPr>
              <a:t>.</a:t>
            </a:r>
          </a:p>
          <a:p>
            <a:pPr eaLnBrk="1" hangingPunct="1">
              <a:defRPr/>
            </a:pPr>
            <a:r>
              <a:rPr lang="en-GB" sz="2800" dirty="0" smtClean="0">
                <a:latin typeface="+mj-lt"/>
              </a:rPr>
              <a:t>Control program : </a:t>
            </a:r>
            <a:r>
              <a:rPr lang="en-GB" sz="2800" dirty="0" err="1" smtClean="0">
                <a:latin typeface="+mj-lt"/>
              </a:rPr>
              <a:t>Mengendalikan</a:t>
            </a:r>
            <a:r>
              <a:rPr lang="en-GB" sz="2800" dirty="0" smtClean="0">
                <a:latin typeface="+mj-lt"/>
              </a:rPr>
              <a:t> </a:t>
            </a:r>
            <a:r>
              <a:rPr lang="en-GB" sz="2800" dirty="0" err="1" smtClean="0">
                <a:latin typeface="+mj-lt"/>
              </a:rPr>
              <a:t>eksekusi</a:t>
            </a:r>
            <a:r>
              <a:rPr lang="en-GB" sz="2800" dirty="0" smtClean="0">
                <a:latin typeface="+mj-lt"/>
              </a:rPr>
              <a:t> user program </a:t>
            </a:r>
            <a:r>
              <a:rPr lang="en-GB" sz="2800" dirty="0" err="1" smtClean="0">
                <a:latin typeface="+mj-lt"/>
              </a:rPr>
              <a:t>dan</a:t>
            </a:r>
            <a:r>
              <a:rPr lang="en-GB" sz="2800" dirty="0" smtClean="0">
                <a:latin typeface="+mj-lt"/>
              </a:rPr>
              <a:t> </a:t>
            </a:r>
            <a:r>
              <a:rPr lang="en-GB" sz="2800" dirty="0" err="1" smtClean="0">
                <a:latin typeface="+mj-lt"/>
              </a:rPr>
              <a:t>pemakaian</a:t>
            </a:r>
            <a:r>
              <a:rPr lang="en-GB" sz="2800" dirty="0" smtClean="0">
                <a:latin typeface="+mj-lt"/>
              </a:rPr>
              <a:t> </a:t>
            </a:r>
            <a:r>
              <a:rPr lang="en-GB" sz="2800" dirty="0" err="1" smtClean="0">
                <a:latin typeface="+mj-lt"/>
              </a:rPr>
              <a:t>sistem</a:t>
            </a:r>
            <a:r>
              <a:rPr lang="en-GB" sz="2800" dirty="0" smtClean="0">
                <a:latin typeface="+mj-lt"/>
              </a:rPr>
              <a:t> resource.</a:t>
            </a:r>
          </a:p>
          <a:p>
            <a:pPr eaLnBrk="1" hangingPunct="1">
              <a:defRPr/>
            </a:pPr>
            <a:r>
              <a:rPr lang="en-GB" sz="2800" dirty="0" smtClean="0">
                <a:latin typeface="+mj-lt"/>
              </a:rPr>
              <a:t>Kernel :</a:t>
            </a:r>
            <a:r>
              <a:rPr lang="en-GB" sz="2800" dirty="0" err="1" smtClean="0">
                <a:latin typeface="+mj-lt"/>
              </a:rPr>
              <a:t>Sistem</a:t>
            </a:r>
            <a:r>
              <a:rPr lang="en-GB" sz="2800" dirty="0" smtClean="0">
                <a:latin typeface="+mj-lt"/>
              </a:rPr>
              <a:t> program yang </a:t>
            </a:r>
            <a:r>
              <a:rPr lang="en-GB" sz="2800" dirty="0" err="1" smtClean="0">
                <a:latin typeface="+mj-lt"/>
              </a:rPr>
              <a:t>berjalan</a:t>
            </a:r>
            <a:r>
              <a:rPr lang="en-GB" sz="2800" dirty="0" smtClean="0">
                <a:latin typeface="+mj-lt"/>
              </a:rPr>
              <a:t> (“</a:t>
            </a:r>
            <a:r>
              <a:rPr lang="en-GB" sz="2800" dirty="0" err="1" smtClean="0">
                <a:latin typeface="+mj-lt"/>
              </a:rPr>
              <a:t>ada</a:t>
            </a:r>
            <a:r>
              <a:rPr lang="en-GB" sz="2800" dirty="0" smtClean="0">
                <a:latin typeface="+mj-lt"/>
              </a:rPr>
              <a:t>”) </a:t>
            </a:r>
            <a:r>
              <a:rPr lang="en-GB" sz="2800" dirty="0" err="1" smtClean="0">
                <a:latin typeface="+mj-lt"/>
              </a:rPr>
              <a:t>terus</a:t>
            </a:r>
            <a:r>
              <a:rPr lang="en-GB" sz="2800" dirty="0" smtClean="0">
                <a:latin typeface="+mj-lt"/>
              </a:rPr>
              <a:t> </a:t>
            </a:r>
            <a:r>
              <a:rPr lang="en-GB" sz="2800" dirty="0" err="1" smtClean="0">
                <a:latin typeface="+mj-lt"/>
              </a:rPr>
              <a:t>menerus</a:t>
            </a:r>
            <a:r>
              <a:rPr lang="en-GB" sz="2800" dirty="0" smtClean="0">
                <a:latin typeface="+mj-lt"/>
              </a:rPr>
              <a:t> </a:t>
            </a:r>
            <a:r>
              <a:rPr lang="en-GB" sz="2800" dirty="0" err="1" smtClean="0">
                <a:latin typeface="+mj-lt"/>
              </a:rPr>
              <a:t>selama</a:t>
            </a:r>
            <a:r>
              <a:rPr lang="en-GB" sz="2800" dirty="0" smtClean="0">
                <a:latin typeface="+mj-lt"/>
              </a:rPr>
              <a:t> </a:t>
            </a:r>
            <a:r>
              <a:rPr lang="en-GB" sz="2800" dirty="0" err="1" smtClean="0">
                <a:latin typeface="+mj-lt"/>
              </a:rPr>
              <a:t>komputer</a:t>
            </a:r>
            <a:r>
              <a:rPr lang="en-GB" sz="2800" dirty="0" smtClean="0">
                <a:latin typeface="+mj-lt"/>
              </a:rPr>
              <a:t> </a:t>
            </a:r>
            <a:r>
              <a:rPr lang="en-GB" sz="2800" dirty="0" err="1" smtClean="0">
                <a:latin typeface="+mj-lt"/>
              </a:rPr>
              <a:t>aktif</a:t>
            </a:r>
            <a:r>
              <a:rPr lang="en-GB" sz="2800" dirty="0" smtClean="0">
                <a:latin typeface="+mj-lt"/>
              </a:rPr>
              <a:t>`.</a:t>
            </a:r>
          </a:p>
          <a:p>
            <a:pPr eaLnBrk="1" hangingPunct="1">
              <a:buFontTx/>
              <a:buNone/>
              <a:defRPr/>
            </a:pPr>
            <a:endParaRPr lang="en-GB" dirty="0" smtClean="0"/>
          </a:p>
        </p:txBody>
      </p:sp>
    </p:spTree>
    <p:extLst>
      <p:ext uri="{BB962C8B-B14F-4D97-AF65-F5344CB8AC3E}">
        <p14:creationId xmlns:p14="http://schemas.microsoft.com/office/powerpoint/2010/main" val="27748100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ph type="title"/>
          </p:nvPr>
        </p:nvSpPr>
        <p:spPr/>
        <p:txBody>
          <a:bodyPr/>
          <a:lstStyle/>
          <a:p>
            <a:pPr algn="l" eaLnBrk="1" hangingPunct="1"/>
            <a:r>
              <a:rPr lang="en-US" smtClean="0"/>
              <a:t>Sistem Operasi </a:t>
            </a:r>
            <a:endParaRPr lang="en-US" altLang="en-US" smtClean="0"/>
          </a:p>
        </p:txBody>
      </p:sp>
      <p:sp>
        <p:nvSpPr>
          <p:cNvPr id="18435" name="Rectangle 3"/>
          <p:cNvSpPr>
            <a:spLocks noChangeArrowheads="1"/>
          </p:cNvSpPr>
          <p:nvPr>
            <p:ph type="body" idx="1"/>
          </p:nvPr>
        </p:nvSpPr>
        <p:spPr/>
        <p:txBody>
          <a:bodyPr/>
          <a:lstStyle/>
          <a:p>
            <a:pPr eaLnBrk="1" hangingPunct="1">
              <a:lnSpc>
                <a:spcPct val="80000"/>
              </a:lnSpc>
              <a:buFontTx/>
              <a:buNone/>
            </a:pPr>
            <a:r>
              <a:rPr lang="en-US" sz="2000" smtClean="0"/>
              <a:t>Open Source &gt;&gt; Terbuka, dapat dikembangkan dan dimodifikasi oleh banyak orang / organisasi, Free software</a:t>
            </a:r>
          </a:p>
          <a:p>
            <a:pPr eaLnBrk="1" hangingPunct="1">
              <a:lnSpc>
                <a:spcPct val="80000"/>
              </a:lnSpc>
              <a:buFontTx/>
              <a:buNone/>
            </a:pPr>
            <a:r>
              <a:rPr lang="en-US" sz="2000" smtClean="0"/>
              <a:t>ex : </a:t>
            </a:r>
          </a:p>
          <a:p>
            <a:pPr eaLnBrk="1" hangingPunct="1">
              <a:lnSpc>
                <a:spcPct val="80000"/>
              </a:lnSpc>
              <a:buFontTx/>
              <a:buNone/>
            </a:pPr>
            <a:r>
              <a:rPr lang="en-US" sz="2000" smtClean="0"/>
              <a:t>    Linux:Ubuntu, Red Hat, Mandriva, CentOS, Fedora, Blankon,</a:t>
            </a:r>
          </a:p>
          <a:p>
            <a:pPr eaLnBrk="1" hangingPunct="1">
              <a:lnSpc>
                <a:spcPct val="80000"/>
              </a:lnSpc>
              <a:buFontTx/>
              <a:buNone/>
            </a:pPr>
            <a:r>
              <a:rPr lang="en-US" sz="2000" smtClean="0"/>
              <a:t>	OpenSUSE, Clear OS</a:t>
            </a:r>
          </a:p>
          <a:p>
            <a:pPr eaLnBrk="1" hangingPunct="1">
              <a:lnSpc>
                <a:spcPct val="80000"/>
              </a:lnSpc>
              <a:buFontTx/>
              <a:buNone/>
            </a:pPr>
            <a:r>
              <a:rPr lang="en-US" sz="2000" smtClean="0"/>
              <a:t>    Open BSD dan Free BSD</a:t>
            </a:r>
          </a:p>
          <a:p>
            <a:pPr eaLnBrk="1" hangingPunct="1">
              <a:lnSpc>
                <a:spcPct val="80000"/>
              </a:lnSpc>
              <a:buFontTx/>
              <a:buNone/>
            </a:pPr>
            <a:r>
              <a:rPr lang="en-US" sz="2000" smtClean="0"/>
              <a:t>    Open Solaris dan Solaris</a:t>
            </a:r>
          </a:p>
          <a:p>
            <a:pPr eaLnBrk="1" hangingPunct="1">
              <a:lnSpc>
                <a:spcPct val="80000"/>
              </a:lnSpc>
              <a:buFontTx/>
              <a:buNone/>
            </a:pPr>
            <a:r>
              <a:rPr lang="en-US" sz="2000" smtClean="0"/>
              <a:t>    Android</a:t>
            </a:r>
          </a:p>
          <a:p>
            <a:pPr eaLnBrk="1" hangingPunct="1">
              <a:lnSpc>
                <a:spcPct val="80000"/>
              </a:lnSpc>
              <a:buFontTx/>
              <a:buNone/>
            </a:pPr>
            <a:endParaRPr lang="en-US" sz="2000" smtClean="0"/>
          </a:p>
          <a:p>
            <a:pPr eaLnBrk="1" hangingPunct="1">
              <a:lnSpc>
                <a:spcPct val="80000"/>
              </a:lnSpc>
              <a:buFontTx/>
              <a:buNone/>
            </a:pPr>
            <a:r>
              <a:rPr lang="en-US" sz="2000" smtClean="0"/>
              <a:t>Proprietary &gt;&gt; Berpemilik, dilindungi hak cipta (lisensi), komersial </a:t>
            </a:r>
          </a:p>
          <a:p>
            <a:pPr eaLnBrk="1" hangingPunct="1">
              <a:lnSpc>
                <a:spcPct val="80000"/>
              </a:lnSpc>
              <a:buFontTx/>
              <a:buNone/>
            </a:pPr>
            <a:r>
              <a:rPr lang="en-US" sz="2000" smtClean="0"/>
              <a:t>ex : Windows, MacOS</a:t>
            </a:r>
          </a:p>
          <a:p>
            <a:pPr eaLnBrk="1" hangingPunct="1">
              <a:lnSpc>
                <a:spcPct val="80000"/>
              </a:lnSpc>
              <a:buFontTx/>
              <a:buNone/>
            </a:pPr>
            <a:endParaRPr lang="en-US" sz="2000" smtClean="0"/>
          </a:p>
          <a:p>
            <a:pPr eaLnBrk="1" hangingPunct="1">
              <a:lnSpc>
                <a:spcPct val="80000"/>
              </a:lnSpc>
              <a:buFontTx/>
              <a:buNone/>
            </a:pPr>
            <a:endParaRPr lang="en-US" sz="2000" smtClean="0"/>
          </a:p>
          <a:p>
            <a:pPr eaLnBrk="1" hangingPunct="1">
              <a:lnSpc>
                <a:spcPct val="80000"/>
              </a:lnSpc>
              <a:buFontTx/>
              <a:buNone/>
            </a:pPr>
            <a:r>
              <a:rPr lang="en-US" sz="2000" smtClean="0"/>
              <a:t>Freeware &gt;&gt; non-komersil namun source code tertutup </a:t>
            </a:r>
          </a:p>
        </p:txBody>
      </p:sp>
    </p:spTree>
    <p:extLst>
      <p:ext uri="{BB962C8B-B14F-4D97-AF65-F5344CB8AC3E}">
        <p14:creationId xmlns:p14="http://schemas.microsoft.com/office/powerpoint/2010/main" val="22457104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sz="3100" b="1" dirty="0"/>
              <a:t>UU No 19 tahun 2002 </a:t>
            </a:r>
            <a:r>
              <a:rPr lang="id-ID" sz="3100" b="1" dirty="0" smtClean="0"/>
              <a:t>tentang </a:t>
            </a:r>
            <a:r>
              <a:rPr lang="id-ID" sz="3100" b="1" dirty="0"/>
              <a:t>hak cipta </a:t>
            </a:r>
            <a:r>
              <a:rPr lang="id-ID" dirty="0"/>
              <a:t/>
            </a:r>
            <a:br>
              <a:rPr lang="id-ID" dirty="0"/>
            </a:br>
            <a:endParaRPr lang="id-ID" dirty="0"/>
          </a:p>
        </p:txBody>
      </p:sp>
      <p:sp>
        <p:nvSpPr>
          <p:cNvPr id="3" name="Content Placeholder 2"/>
          <p:cNvSpPr>
            <a:spLocks noGrp="1"/>
          </p:cNvSpPr>
          <p:nvPr>
            <p:ph idx="1"/>
          </p:nvPr>
        </p:nvSpPr>
        <p:spPr/>
        <p:txBody>
          <a:bodyPr/>
          <a:lstStyle/>
          <a:p>
            <a:pPr marL="114300" indent="0">
              <a:buNone/>
            </a:pPr>
            <a:endParaRPr lang="id-ID" dirty="0" smtClean="0"/>
          </a:p>
          <a:p>
            <a:pPr marL="114300" indent="0" algn="just">
              <a:buNone/>
            </a:pPr>
            <a:r>
              <a:rPr lang="id-ID" dirty="0" smtClean="0"/>
              <a:t>Lisensi </a:t>
            </a:r>
            <a:r>
              <a:rPr lang="id-ID" dirty="0"/>
              <a:t>adalah izin yang diberikan oleh Pemegang Hak Cipta atau pemegang Hak Terkait kepada pihak lain untuk mengumumkan dan atau memperbanyak ciptaannya atau produk Hak terkaitnya dengan persyaratan tertentu.</a:t>
            </a:r>
          </a:p>
        </p:txBody>
      </p:sp>
    </p:spTree>
    <p:extLst>
      <p:ext uri="{BB962C8B-B14F-4D97-AF65-F5344CB8AC3E}">
        <p14:creationId xmlns:p14="http://schemas.microsoft.com/office/powerpoint/2010/main" val="2094484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Program Komputer</a:t>
            </a:r>
          </a:p>
        </p:txBody>
      </p:sp>
      <p:sp>
        <p:nvSpPr>
          <p:cNvPr id="3" name="Content Placeholder 2"/>
          <p:cNvSpPr>
            <a:spLocks noGrp="1"/>
          </p:cNvSpPr>
          <p:nvPr>
            <p:ph idx="1"/>
          </p:nvPr>
        </p:nvSpPr>
        <p:spPr/>
        <p:txBody>
          <a:bodyPr/>
          <a:lstStyle/>
          <a:p>
            <a:pPr marL="114300" indent="0">
              <a:buNone/>
            </a:pPr>
            <a:r>
              <a:rPr lang="id-ID" dirty="0"/>
              <a:t>S</a:t>
            </a:r>
            <a:r>
              <a:rPr lang="id-ID" dirty="0" smtClean="0"/>
              <a:t>ekumpulan </a:t>
            </a:r>
            <a:r>
              <a:rPr lang="id-ID" dirty="0"/>
              <a:t>intruksi yang diwujudkan dalam bentuk bahasa, kode, skema, ataupun bentuk lain, yang apabila digabungkan dengan media yang dapat dibaca dengan komputer akan mampu membuat komputer bekerja untuk melakukan fungsi-fungsi khusus atau untuk mencapai hasil yang khusus, termasuk persiapan dalam merancang instruksi-instruksi tersebut.</a:t>
            </a:r>
          </a:p>
        </p:txBody>
      </p:sp>
    </p:spTree>
    <p:extLst>
      <p:ext uri="{BB962C8B-B14F-4D97-AF65-F5344CB8AC3E}">
        <p14:creationId xmlns:p14="http://schemas.microsoft.com/office/powerpoint/2010/main" val="38960810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PERANGKAT LUNAK / SOFTWARE</a:t>
            </a:r>
            <a:endParaRPr lang="id-ID" dirty="0"/>
          </a:p>
        </p:txBody>
      </p:sp>
      <p:sp>
        <p:nvSpPr>
          <p:cNvPr id="3" name="Content Placeholder 2"/>
          <p:cNvSpPr>
            <a:spLocks noGrp="1"/>
          </p:cNvSpPr>
          <p:nvPr>
            <p:ph idx="1"/>
          </p:nvPr>
        </p:nvSpPr>
        <p:spPr/>
        <p:txBody>
          <a:bodyPr/>
          <a:lstStyle/>
          <a:p>
            <a:r>
              <a:rPr lang="id-ID" dirty="0"/>
              <a:t>Di Indonesia, HaKI PL termasuk ke dalam kategori Hak Cipta (Copyright). </a:t>
            </a:r>
            <a:endParaRPr lang="id-ID" dirty="0" smtClean="0"/>
          </a:p>
          <a:p>
            <a:r>
              <a:rPr lang="id-ID" dirty="0" smtClean="0"/>
              <a:t>Beberapa </a:t>
            </a:r>
            <a:r>
              <a:rPr lang="id-ID" dirty="0"/>
              <a:t>negara, mengizinkan pematenan perangkat lunak. </a:t>
            </a:r>
            <a:endParaRPr lang="id-ID" dirty="0" smtClean="0"/>
          </a:p>
          <a:p>
            <a:r>
              <a:rPr lang="id-ID" dirty="0" smtClean="0"/>
              <a:t>Pada </a:t>
            </a:r>
            <a:r>
              <a:rPr lang="id-ID" dirty="0"/>
              <a:t>industri perangkat lunak, sangat umum perusahaan besar memiliki portfolio paten yang berjumlah ratusan, bahkan </a:t>
            </a:r>
            <a:r>
              <a:rPr lang="id-ID" dirty="0" smtClean="0"/>
              <a:t>ribuan</a:t>
            </a:r>
          </a:p>
          <a:p>
            <a:r>
              <a:rPr lang="id-ID" dirty="0" smtClean="0"/>
              <a:t>Sebagian menerapkan </a:t>
            </a:r>
            <a:r>
              <a:rPr lang="id-ID" i="1" dirty="0" smtClean="0"/>
              <a:t>cross-licencing</a:t>
            </a:r>
            <a:endParaRPr lang="id-ID" i="1" dirty="0"/>
          </a:p>
        </p:txBody>
      </p:sp>
    </p:spTree>
    <p:extLst>
      <p:ext uri="{BB962C8B-B14F-4D97-AF65-F5344CB8AC3E}">
        <p14:creationId xmlns:p14="http://schemas.microsoft.com/office/powerpoint/2010/main" val="36614591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lnSpcReduction="10000"/>
          </a:bodyPr>
          <a:lstStyle/>
          <a:p>
            <a:pPr marL="114300" indent="0">
              <a:buNone/>
            </a:pPr>
            <a:r>
              <a:rPr lang="id-ID" dirty="0"/>
              <a:t>Banyak </a:t>
            </a:r>
            <a:r>
              <a:rPr lang="id-ID" b="1" dirty="0"/>
              <a:t>pihak tidak setuju terhadap paten perangkat lunak</a:t>
            </a:r>
            <a:r>
              <a:rPr lang="id-ID" dirty="0"/>
              <a:t> karena sangat merugikan industri perangkat lunak. </a:t>
            </a:r>
            <a:endParaRPr lang="id-ID" dirty="0" smtClean="0"/>
          </a:p>
          <a:p>
            <a:pPr marL="114300" indent="0">
              <a:buNone/>
            </a:pPr>
            <a:endParaRPr lang="id-ID" dirty="0" smtClean="0"/>
          </a:p>
          <a:p>
            <a:pPr marL="114300" indent="0">
              <a:buNone/>
            </a:pPr>
            <a:r>
              <a:rPr lang="id-ID" dirty="0" smtClean="0"/>
              <a:t>Sebuah </a:t>
            </a:r>
            <a:r>
              <a:rPr lang="id-ID" dirty="0"/>
              <a:t>paten berlaku di sebuah negara. Jika sebuah perusahaan ingin patennya berlaku di negara lain, maka perusahaan tersebut harus mendaftarkan patennya di negara lain </a:t>
            </a:r>
            <a:r>
              <a:rPr lang="id-ID" dirty="0" smtClean="0"/>
              <a:t>tersebut.</a:t>
            </a:r>
          </a:p>
          <a:p>
            <a:pPr marL="114300" indent="0">
              <a:buNone/>
            </a:pPr>
            <a:endParaRPr lang="id-ID" dirty="0"/>
          </a:p>
          <a:p>
            <a:pPr marL="114300" indent="0">
              <a:buNone/>
            </a:pPr>
            <a:r>
              <a:rPr lang="id-ID" dirty="0" smtClean="0"/>
              <a:t>Tidak </a:t>
            </a:r>
            <a:r>
              <a:rPr lang="id-ID" dirty="0"/>
              <a:t>seperti hak cipta, paten harus didaftarkan terlebih dahulu sebelum berlaku.</a:t>
            </a:r>
          </a:p>
          <a:p>
            <a:pPr marL="114300" indent="0">
              <a:buNone/>
            </a:pPr>
            <a:endParaRPr lang="id-ID" dirty="0"/>
          </a:p>
        </p:txBody>
      </p:sp>
    </p:spTree>
    <p:extLst>
      <p:ext uri="{BB962C8B-B14F-4D97-AF65-F5344CB8AC3E}">
        <p14:creationId xmlns:p14="http://schemas.microsoft.com/office/powerpoint/2010/main" val="10769578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id-ID" dirty="0"/>
              <a:t>Perangkat lunak berpemilik (</a:t>
            </a:r>
            <a:r>
              <a:rPr lang="id-ID" dirty="0" smtClean="0"/>
              <a:t>propriety)</a:t>
            </a:r>
            <a:endParaRPr lang="id-ID" dirty="0"/>
          </a:p>
        </p:txBody>
      </p:sp>
      <p:sp>
        <p:nvSpPr>
          <p:cNvPr id="3" name="Content Placeholder 2"/>
          <p:cNvSpPr>
            <a:spLocks noGrp="1"/>
          </p:cNvSpPr>
          <p:nvPr>
            <p:ph idx="1"/>
          </p:nvPr>
        </p:nvSpPr>
        <p:spPr/>
        <p:txBody>
          <a:bodyPr/>
          <a:lstStyle/>
          <a:p>
            <a:pPr marL="114300" indent="0">
              <a:buNone/>
            </a:pPr>
            <a:r>
              <a:rPr lang="id-ID" sz="2800" dirty="0"/>
              <a:t>P</a:t>
            </a:r>
            <a:r>
              <a:rPr lang="id-ID" sz="2800" dirty="0" smtClean="0"/>
              <a:t>erangkat </a:t>
            </a:r>
            <a:r>
              <a:rPr lang="id-ID" sz="2800" dirty="0"/>
              <a:t>lunak yang tidak bebas atau pun semi-bebas. </a:t>
            </a:r>
          </a:p>
          <a:p>
            <a:pPr marL="114300" indent="0">
              <a:buNone/>
            </a:pPr>
            <a:r>
              <a:rPr lang="id-ID" sz="2800" dirty="0" smtClean="0"/>
              <a:t>Seseorang </a:t>
            </a:r>
            <a:r>
              <a:rPr lang="id-ID" sz="2800" dirty="0"/>
              <a:t>dapat dilarang, atau harus meminta izin, atau akan dikenakan pembatasan lainnya sehingga menyulitkan – jika menggunakan, mengedarkan, atau memodifikasinya.</a:t>
            </a:r>
          </a:p>
          <a:p>
            <a:pPr marL="114300" indent="0">
              <a:buNone/>
            </a:pPr>
            <a:endParaRPr lang="id-ID" dirty="0"/>
          </a:p>
        </p:txBody>
      </p:sp>
    </p:spTree>
    <p:extLst>
      <p:ext uri="{BB962C8B-B14F-4D97-AF65-F5344CB8AC3E}">
        <p14:creationId xmlns:p14="http://schemas.microsoft.com/office/powerpoint/2010/main" val="27973421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Perangkat Komersial</a:t>
            </a:r>
          </a:p>
        </p:txBody>
      </p:sp>
      <p:sp>
        <p:nvSpPr>
          <p:cNvPr id="3" name="Content Placeholder 2"/>
          <p:cNvSpPr>
            <a:spLocks noGrp="1"/>
          </p:cNvSpPr>
          <p:nvPr>
            <p:ph idx="1"/>
          </p:nvPr>
        </p:nvSpPr>
        <p:spPr/>
        <p:txBody>
          <a:bodyPr>
            <a:normAutofit lnSpcReduction="10000"/>
          </a:bodyPr>
          <a:lstStyle/>
          <a:p>
            <a:pPr marL="114300" indent="0">
              <a:buNone/>
            </a:pPr>
            <a:r>
              <a:rPr lang="id-ID" dirty="0"/>
              <a:t>Perangkat lunak komersial adalah perangkat lunak yang dikembangkan oleh kalangan bisnis untuk memperoleh keuntungan dari penggunaannya. </a:t>
            </a:r>
            <a:endParaRPr lang="id-ID" dirty="0" smtClean="0"/>
          </a:p>
          <a:p>
            <a:pPr marL="114300" indent="0">
              <a:buNone/>
            </a:pPr>
            <a:endParaRPr lang="id-ID" dirty="0" smtClean="0"/>
          </a:p>
          <a:p>
            <a:pPr marL="114300" indent="0">
              <a:buNone/>
            </a:pPr>
            <a:r>
              <a:rPr lang="id-ID" dirty="0" smtClean="0"/>
              <a:t>``</a:t>
            </a:r>
            <a:r>
              <a:rPr lang="id-ID" dirty="0"/>
              <a:t>Komersial'' dan ``kepemilikan'' adalah dua hal </a:t>
            </a:r>
            <a:r>
              <a:rPr lang="id-ID" dirty="0" smtClean="0"/>
              <a:t>yang</a:t>
            </a:r>
            <a:endParaRPr lang="id-ID" dirty="0"/>
          </a:p>
          <a:p>
            <a:pPr marL="114300" indent="0">
              <a:buNone/>
            </a:pPr>
            <a:r>
              <a:rPr lang="id-ID" dirty="0"/>
              <a:t>berbeda</a:t>
            </a:r>
            <a:r>
              <a:rPr lang="id-ID" dirty="0" smtClean="0"/>
              <a:t>!</a:t>
            </a:r>
          </a:p>
          <a:p>
            <a:pPr marL="114300" indent="0">
              <a:buNone/>
            </a:pPr>
            <a:endParaRPr lang="id-ID" dirty="0"/>
          </a:p>
          <a:p>
            <a:pPr marL="114300" indent="0">
              <a:buNone/>
            </a:pPr>
            <a:r>
              <a:rPr lang="id-ID" dirty="0" smtClean="0"/>
              <a:t> </a:t>
            </a:r>
            <a:r>
              <a:rPr lang="id-ID" dirty="0"/>
              <a:t>Kebanyakan perangkat lunak komersial adalah berpemilik, tapi ada perangkat lunak bebas komersial, dan ada perangkat lunak tidak bebas dan tidak komersial. Sebaiknya, istilah ini tidak digunakan.</a:t>
            </a:r>
          </a:p>
          <a:p>
            <a:pPr marL="114300" indent="0">
              <a:buNone/>
            </a:pPr>
            <a:endParaRPr lang="id-ID" dirty="0"/>
          </a:p>
        </p:txBody>
      </p:sp>
    </p:spTree>
    <p:extLst>
      <p:ext uri="{BB962C8B-B14F-4D97-AF65-F5344CB8AC3E}">
        <p14:creationId xmlns:p14="http://schemas.microsoft.com/office/powerpoint/2010/main" val="25992430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Perangkat Lunak Semi-Bebas</a:t>
            </a:r>
          </a:p>
        </p:txBody>
      </p:sp>
      <p:sp>
        <p:nvSpPr>
          <p:cNvPr id="3" name="Content Placeholder 2"/>
          <p:cNvSpPr>
            <a:spLocks noGrp="1"/>
          </p:cNvSpPr>
          <p:nvPr>
            <p:ph idx="1"/>
          </p:nvPr>
        </p:nvSpPr>
        <p:spPr/>
        <p:txBody>
          <a:bodyPr/>
          <a:lstStyle/>
          <a:p>
            <a:pPr marL="114300" indent="0">
              <a:buNone/>
            </a:pPr>
            <a:r>
              <a:rPr lang="id-ID" dirty="0"/>
              <a:t>Perangkat lunak semibebas adalah perangkat lunak yang tidak bebas, tapi mengizinkan setiap orang untuk menggunakan, menyalin, mendistribusikan, dan memodifikasinya (termasuk distribusi dari versi yang telah dimodifikasi) untuk tujuan tertentu (Umpama nirlaba). </a:t>
            </a:r>
            <a:endParaRPr lang="id-ID" dirty="0" smtClean="0"/>
          </a:p>
          <a:p>
            <a:pPr marL="114300" indent="0">
              <a:buNone/>
            </a:pPr>
            <a:endParaRPr lang="id-ID" dirty="0"/>
          </a:p>
          <a:p>
            <a:pPr marL="114300" indent="0">
              <a:buNone/>
            </a:pPr>
            <a:r>
              <a:rPr lang="id-ID" dirty="0" smtClean="0"/>
              <a:t>Perangkat </a:t>
            </a:r>
            <a:r>
              <a:rPr lang="id-ID" dirty="0"/>
              <a:t>lunak semibebas jauh lebih baik dari perangkat lunak berpemilik, namun masih ada masalah, dan seseorang tidak dapat menggunakannya pada sistem operasi yang bebas.</a:t>
            </a:r>
          </a:p>
          <a:p>
            <a:pPr marL="114300" indent="0">
              <a:buNone/>
            </a:pPr>
            <a:endParaRPr lang="id-ID" dirty="0"/>
          </a:p>
        </p:txBody>
      </p:sp>
    </p:spTree>
    <p:extLst>
      <p:ext uri="{BB962C8B-B14F-4D97-AF65-F5344CB8AC3E}">
        <p14:creationId xmlns:p14="http://schemas.microsoft.com/office/powerpoint/2010/main" val="32410274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Public Domain</a:t>
            </a:r>
          </a:p>
        </p:txBody>
      </p:sp>
      <p:sp>
        <p:nvSpPr>
          <p:cNvPr id="3" name="Content Placeholder 2"/>
          <p:cNvSpPr>
            <a:spLocks noGrp="1"/>
          </p:cNvSpPr>
          <p:nvPr>
            <p:ph idx="1"/>
          </p:nvPr>
        </p:nvSpPr>
        <p:spPr/>
        <p:txBody>
          <a:bodyPr>
            <a:normAutofit fontScale="92500" lnSpcReduction="20000"/>
          </a:bodyPr>
          <a:lstStyle/>
          <a:p>
            <a:pPr marL="114300" indent="0">
              <a:buNone/>
            </a:pPr>
            <a:r>
              <a:rPr lang="id-ID" dirty="0"/>
              <a:t>Perangkat lunak public domain ialah perangkat lunak yang tanpa hak cipta. Ini merupakan kasus khusus dari perangkat lunak bebas </a:t>
            </a:r>
            <a:r>
              <a:rPr lang="id-ID" b="1" dirty="0"/>
              <a:t>non-copyleft</a:t>
            </a:r>
            <a:r>
              <a:rPr lang="id-ID" dirty="0"/>
              <a:t>, yang berarti bahwa beberapa salinan atau versi yang telah dimodifikasi bisa jadi tidak bebas sama sekali. Terkadang ada yang menggunakan istilah ``public domain'' secara bebas yang berarti ``cuma-cuma'' atau ``tersedia gratis". Namun ``public domain'' merupakan istilah hukum yang artinya ``tidak memiliki hak cipta''. </a:t>
            </a:r>
            <a:endParaRPr lang="id-ID" dirty="0" smtClean="0"/>
          </a:p>
          <a:p>
            <a:pPr marL="114300" indent="0">
              <a:buNone/>
            </a:pPr>
            <a:endParaRPr lang="id-ID" dirty="0" smtClean="0"/>
          </a:p>
          <a:p>
            <a:pPr marL="114300" indent="0">
              <a:buNone/>
            </a:pPr>
            <a:r>
              <a:rPr lang="id-ID" dirty="0"/>
              <a:t>Sebuah karya adalah public domain jika pemilik hak ciptanya menghendaki demikian. Selain itu, hak cipta memiliki waktu kadaluwarsa. Sebagai contoh, lagulagu klasik sebagian besar adalah public domain karena sudah melewati jangka waktu kadaluwarsa hak cipta.</a:t>
            </a:r>
          </a:p>
        </p:txBody>
      </p:sp>
    </p:spTree>
    <p:extLst>
      <p:ext uri="{BB962C8B-B14F-4D97-AF65-F5344CB8AC3E}">
        <p14:creationId xmlns:p14="http://schemas.microsoft.com/office/powerpoint/2010/main" val="21748407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Freeware</a:t>
            </a:r>
          </a:p>
        </p:txBody>
      </p:sp>
      <p:sp>
        <p:nvSpPr>
          <p:cNvPr id="3" name="Content Placeholder 2"/>
          <p:cNvSpPr>
            <a:spLocks noGrp="1"/>
          </p:cNvSpPr>
          <p:nvPr>
            <p:ph idx="1"/>
          </p:nvPr>
        </p:nvSpPr>
        <p:spPr/>
        <p:txBody>
          <a:bodyPr/>
          <a:lstStyle/>
          <a:p>
            <a:pPr marL="114300" indent="0">
              <a:buNone/>
            </a:pPr>
            <a:r>
              <a:rPr lang="id-ID" dirty="0"/>
              <a:t>Istilah ``freeware'' tidak terdefinisi dengan jelas, tapi biasanya digunakan untuk paket-paket yang mengizinkan redistribusi tetapi bukan pemodifikasian (dan kode programnya tidak tersedia). </a:t>
            </a:r>
            <a:endParaRPr lang="id-ID" dirty="0" smtClean="0"/>
          </a:p>
          <a:p>
            <a:pPr marL="114300" indent="0">
              <a:buNone/>
            </a:pPr>
            <a:r>
              <a:rPr lang="id-ID" dirty="0" smtClean="0"/>
              <a:t>Paket-paket </a:t>
            </a:r>
            <a:r>
              <a:rPr lang="id-ID" dirty="0"/>
              <a:t>ini bukan perangkat lunak bebas.</a:t>
            </a:r>
          </a:p>
        </p:txBody>
      </p:sp>
    </p:spTree>
    <p:extLst>
      <p:ext uri="{BB962C8B-B14F-4D97-AF65-F5344CB8AC3E}">
        <p14:creationId xmlns:p14="http://schemas.microsoft.com/office/powerpoint/2010/main" val="22756291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smtClean="0"/>
              <a:t>shareware</a:t>
            </a:r>
            <a:endParaRPr lang="id-ID" dirty="0"/>
          </a:p>
        </p:txBody>
      </p:sp>
      <p:sp>
        <p:nvSpPr>
          <p:cNvPr id="3" name="Content Placeholder 2"/>
          <p:cNvSpPr>
            <a:spLocks noGrp="1"/>
          </p:cNvSpPr>
          <p:nvPr>
            <p:ph idx="1"/>
          </p:nvPr>
        </p:nvSpPr>
        <p:spPr/>
        <p:txBody>
          <a:bodyPr/>
          <a:lstStyle/>
          <a:p>
            <a:pPr marL="114300" indent="0">
              <a:buNone/>
            </a:pPr>
            <a:r>
              <a:rPr lang="id-ID" dirty="0" smtClean="0"/>
              <a:t>Perangkat lunak </a:t>
            </a:r>
            <a:r>
              <a:rPr lang="id-ID" dirty="0"/>
              <a:t>yang mengizinkan orang-orang untuk meredistribusikan salinannya, tetapi mereka yang terus menggunakannya diminta untuk membayar biaya lisensi. Dalam prakteknya, orang-orang sering tidak mempedulikan perjanjian distribusi dan tetap melakukan hal tersebut, tapi sebenarnya perjanjian tidak mengizinkannya.</a:t>
            </a:r>
          </a:p>
        </p:txBody>
      </p:sp>
    </p:spTree>
    <p:extLst>
      <p:ext uri="{BB962C8B-B14F-4D97-AF65-F5344CB8AC3E}">
        <p14:creationId xmlns:p14="http://schemas.microsoft.com/office/powerpoint/2010/main" val="39117960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Perangkat Lunak Bebas</a:t>
            </a:r>
          </a:p>
        </p:txBody>
      </p:sp>
      <p:sp>
        <p:nvSpPr>
          <p:cNvPr id="3" name="Content Placeholder 2"/>
          <p:cNvSpPr>
            <a:spLocks noGrp="1"/>
          </p:cNvSpPr>
          <p:nvPr>
            <p:ph idx="1"/>
          </p:nvPr>
        </p:nvSpPr>
        <p:spPr>
          <a:xfrm>
            <a:off x="457200" y="1752600"/>
            <a:ext cx="8229600" cy="5105400"/>
          </a:xfrm>
        </p:spPr>
        <p:txBody>
          <a:bodyPr>
            <a:normAutofit fontScale="85000" lnSpcReduction="10000"/>
          </a:bodyPr>
          <a:lstStyle/>
          <a:p>
            <a:r>
              <a:rPr lang="id-ID" dirty="0"/>
              <a:t>Perangkat lunak bebas ialah perangkat lunak yang mengizinkan siapa pun untuk menggunakan, menyalin, dan mendistribusikan, baik dimodifikasi atau pun tidak, secara gratis atau pun dengan biaya. </a:t>
            </a:r>
            <a:endParaRPr lang="id-ID" dirty="0" smtClean="0"/>
          </a:p>
          <a:p>
            <a:r>
              <a:rPr lang="id-ID" dirty="0" smtClean="0"/>
              <a:t>Suatu </a:t>
            </a:r>
            <a:r>
              <a:rPr lang="id-ID" dirty="0"/>
              <a:t>program merupakan perangkat lunak bebas, jika setiap pengguna memiliki semua </a:t>
            </a:r>
            <a:r>
              <a:rPr lang="id-ID" dirty="0" smtClean="0"/>
              <a:t>dari kebebasan </a:t>
            </a:r>
            <a:r>
              <a:rPr lang="id-ID" dirty="0"/>
              <a:t>tersebut. Dengan demikian, anda seharusnya bebas untuk menyebarluaskan salinan program itu, dengan atau tanpa modifikasi (perubahan), secara gratis atau pun dengan memungut biaya penyebarluasan, kepada siapa pun dimana pun. Kebebasan untuk melakukan semua hal di atas berarti anda tidak harus meminta atau pun membayar untuk izin tersebut.</a:t>
            </a:r>
          </a:p>
          <a:p>
            <a:r>
              <a:rPr lang="id-ID" dirty="0"/>
              <a:t>Perangkat lunak bebas bukan berarti ``tidak komersial''. Program bebas harus boleh digunakan untuk keperluan komersial. Pengembangan perangkat lunak bebas secara komersial pun tidak merupakan hal yang aneh; dan produknya ialah perangkat lunak bebas yang komersial.</a:t>
            </a:r>
          </a:p>
        </p:txBody>
      </p:sp>
    </p:spTree>
    <p:extLst>
      <p:ext uri="{BB962C8B-B14F-4D97-AF65-F5344CB8AC3E}">
        <p14:creationId xmlns:p14="http://schemas.microsoft.com/office/powerpoint/2010/main" val="24200781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Copylefted/Non-Copylefted</a:t>
            </a:r>
          </a:p>
        </p:txBody>
      </p:sp>
      <p:sp>
        <p:nvSpPr>
          <p:cNvPr id="3" name="Content Placeholder 2"/>
          <p:cNvSpPr>
            <a:spLocks noGrp="1"/>
          </p:cNvSpPr>
          <p:nvPr>
            <p:ph idx="1"/>
          </p:nvPr>
        </p:nvSpPr>
        <p:spPr/>
        <p:txBody>
          <a:bodyPr/>
          <a:lstStyle/>
          <a:p>
            <a:pPr marL="114300" indent="0">
              <a:buNone/>
            </a:pPr>
            <a:r>
              <a:rPr lang="id-ID" dirty="0"/>
              <a:t>Perangkat lunak </a:t>
            </a:r>
            <a:r>
              <a:rPr lang="id-ID" b="1" dirty="0"/>
              <a:t>copylefted </a:t>
            </a:r>
            <a:r>
              <a:rPr lang="id-ID" dirty="0"/>
              <a:t>merupakan perangkat lunak bebas yang ketentuan pendistribusinya tidak memperbolehkan untuk menambah batasan-batasan tambahan – jika mendistribusikan atau memodifikasi perangkat lunak tersebut</a:t>
            </a:r>
            <a:r>
              <a:rPr lang="id-ID" dirty="0" smtClean="0"/>
              <a:t>.</a:t>
            </a:r>
          </a:p>
          <a:p>
            <a:pPr marL="114300" indent="0">
              <a:buNone/>
            </a:pPr>
            <a:endParaRPr lang="id-ID" dirty="0"/>
          </a:p>
          <a:p>
            <a:pPr marL="114300" indent="0">
              <a:buNone/>
            </a:pPr>
            <a:r>
              <a:rPr lang="id-ID" dirty="0"/>
              <a:t>Perangkat lunak bebas </a:t>
            </a:r>
            <a:r>
              <a:rPr lang="id-ID" b="1" dirty="0"/>
              <a:t>non-copyleft</a:t>
            </a:r>
            <a:r>
              <a:rPr lang="id-ID" dirty="0"/>
              <a:t> dibuat oleh pembuatnya yang mengizinkan seseorang untuk mendistribusikan dan memodifikasi, dan untuk menambahkan batasan-batasan tambahan dalamnya</a:t>
            </a:r>
          </a:p>
        </p:txBody>
      </p:sp>
    </p:spTree>
    <p:extLst>
      <p:ext uri="{BB962C8B-B14F-4D97-AF65-F5344CB8AC3E}">
        <p14:creationId xmlns:p14="http://schemas.microsoft.com/office/powerpoint/2010/main" val="10467524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id-ID" dirty="0"/>
              <a:t> Perangkat Lunak Kode Terbuka (Open Source Software) </a:t>
            </a:r>
          </a:p>
        </p:txBody>
      </p:sp>
      <p:sp>
        <p:nvSpPr>
          <p:cNvPr id="3" name="Content Placeholder 2"/>
          <p:cNvSpPr>
            <a:spLocks noGrp="1"/>
          </p:cNvSpPr>
          <p:nvPr>
            <p:ph idx="1"/>
          </p:nvPr>
        </p:nvSpPr>
        <p:spPr/>
        <p:txBody>
          <a:bodyPr>
            <a:normAutofit fontScale="92500" lnSpcReduction="10000"/>
          </a:bodyPr>
          <a:lstStyle/>
          <a:p>
            <a:pPr marL="114300" indent="0">
              <a:buNone/>
            </a:pPr>
            <a:r>
              <a:rPr lang="id-ID" dirty="0"/>
              <a:t>Konsep Perangkat Lunak Kode Terbuka (Open Source Software) pada intinya adalah membuka kode sumber (source code) dari sebuah perangkat lunak. </a:t>
            </a:r>
            <a:endParaRPr lang="id-ID" dirty="0" smtClean="0"/>
          </a:p>
          <a:p>
            <a:pPr marL="114300" indent="0">
              <a:buNone/>
            </a:pPr>
            <a:r>
              <a:rPr lang="id-ID" dirty="0" smtClean="0"/>
              <a:t>Konsep </a:t>
            </a:r>
            <a:r>
              <a:rPr lang="id-ID" dirty="0"/>
              <a:t>ini terasa aneh pada awalnya dikarenakan kode sumber merupakan kunci dari sebuah perangkat lunak. Dengan diketahui logika yang ada di kode sumber, maka orang lain semestinya dapat membuat perangkat lunak yang sama fungsinya. </a:t>
            </a:r>
            <a:endParaRPr lang="id-ID" dirty="0" smtClean="0"/>
          </a:p>
          <a:p>
            <a:pPr marL="114300" indent="0">
              <a:buNone/>
            </a:pPr>
            <a:r>
              <a:rPr lang="id-ID" dirty="0" smtClean="0"/>
              <a:t>Open </a:t>
            </a:r>
            <a:r>
              <a:rPr lang="id-ID" dirty="0"/>
              <a:t>source hanya sebatas itu. Artinya, tidak harus gratis. Kita bisa saja membuat perangkat lunak yang kita buka kode-sumber-nya, mempatenkan algoritmanya, medaftarkan hak cipta, dan tetap menjual perangkat lunak tersebut secara komersial (alias tidak gratis). </a:t>
            </a:r>
          </a:p>
        </p:txBody>
      </p:sp>
    </p:spTree>
    <p:extLst>
      <p:ext uri="{BB962C8B-B14F-4D97-AF65-F5344CB8AC3E}">
        <p14:creationId xmlns:p14="http://schemas.microsoft.com/office/powerpoint/2010/main" val="37098354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Alpha Version &amp; Beta Version </a:t>
            </a:r>
            <a:endParaRPr lang="id-ID" dirty="0"/>
          </a:p>
        </p:txBody>
      </p:sp>
      <p:sp>
        <p:nvSpPr>
          <p:cNvPr id="3" name="Content Placeholder 2"/>
          <p:cNvSpPr>
            <a:spLocks noGrp="1"/>
          </p:cNvSpPr>
          <p:nvPr>
            <p:ph idx="1"/>
          </p:nvPr>
        </p:nvSpPr>
        <p:spPr/>
        <p:txBody>
          <a:bodyPr>
            <a:normAutofit/>
          </a:bodyPr>
          <a:lstStyle/>
          <a:p>
            <a:pPr algn="just">
              <a:lnSpc>
                <a:spcPct val="110000"/>
              </a:lnSpc>
            </a:pPr>
            <a:r>
              <a:rPr lang="en-US" b="1" dirty="0"/>
              <a:t>Alpha Version</a:t>
            </a:r>
            <a:r>
              <a:rPr lang="en-US" dirty="0"/>
              <a:t> : Software proprietary yang </a:t>
            </a:r>
            <a:r>
              <a:rPr lang="en-US" dirty="0" err="1"/>
              <a:t>telah</a:t>
            </a:r>
            <a:r>
              <a:rPr lang="en-US" dirty="0"/>
              <a:t> </a:t>
            </a:r>
            <a:r>
              <a:rPr lang="en-US" dirty="0" err="1"/>
              <a:t>selesai</a:t>
            </a:r>
            <a:r>
              <a:rPr lang="en-US" dirty="0"/>
              <a:t> </a:t>
            </a:r>
            <a:r>
              <a:rPr lang="en-US" dirty="0" err="1"/>
              <a:t>pengkodeannya</a:t>
            </a:r>
            <a:r>
              <a:rPr lang="en-US" dirty="0"/>
              <a:t> </a:t>
            </a:r>
            <a:r>
              <a:rPr lang="en-US" dirty="0" err="1"/>
              <a:t>dan</a:t>
            </a:r>
            <a:r>
              <a:rPr lang="en-US" dirty="0"/>
              <a:t> </a:t>
            </a:r>
            <a:r>
              <a:rPr lang="en-US" dirty="0" err="1"/>
              <a:t>dapat</a:t>
            </a:r>
            <a:r>
              <a:rPr lang="en-US" dirty="0"/>
              <a:t> </a:t>
            </a:r>
            <a:r>
              <a:rPr lang="en-US" dirty="0" err="1"/>
              <a:t>digunakan</a:t>
            </a:r>
            <a:r>
              <a:rPr lang="en-US" dirty="0"/>
              <a:t>, </a:t>
            </a:r>
            <a:r>
              <a:rPr lang="en-US" dirty="0" err="1"/>
              <a:t>namun</a:t>
            </a:r>
            <a:r>
              <a:rPr lang="en-US" dirty="0"/>
              <a:t> </a:t>
            </a:r>
            <a:r>
              <a:rPr lang="en-US" dirty="0" err="1"/>
              <a:t>masih</a:t>
            </a:r>
            <a:r>
              <a:rPr lang="en-US" dirty="0"/>
              <a:t> </a:t>
            </a:r>
            <a:r>
              <a:rPr lang="en-US" dirty="0" err="1"/>
              <a:t>harus</a:t>
            </a:r>
            <a:r>
              <a:rPr lang="en-US" dirty="0"/>
              <a:t> </a:t>
            </a:r>
            <a:r>
              <a:rPr lang="en-US" dirty="0" err="1"/>
              <a:t>menjalani</a:t>
            </a:r>
            <a:r>
              <a:rPr lang="en-US" dirty="0"/>
              <a:t> </a:t>
            </a:r>
            <a:r>
              <a:rPr lang="en-US" dirty="0" err="1"/>
              <a:t>pengujian</a:t>
            </a:r>
            <a:r>
              <a:rPr lang="en-US" dirty="0"/>
              <a:t> </a:t>
            </a:r>
            <a:r>
              <a:rPr lang="en-US" i="1" dirty="0"/>
              <a:t>internal</a:t>
            </a:r>
            <a:r>
              <a:rPr lang="en-US" dirty="0"/>
              <a:t> (</a:t>
            </a:r>
            <a:r>
              <a:rPr lang="en-US" dirty="0" err="1"/>
              <a:t>dalam</a:t>
            </a:r>
            <a:r>
              <a:rPr lang="en-US" dirty="0"/>
              <a:t> </a:t>
            </a:r>
            <a:r>
              <a:rPr lang="en-US" dirty="0" err="1"/>
              <a:t>lingkungan</a:t>
            </a:r>
            <a:r>
              <a:rPr lang="en-US" dirty="0"/>
              <a:t> </a:t>
            </a:r>
            <a:r>
              <a:rPr lang="en-US" dirty="0" err="1"/>
              <a:t>pembuatnya</a:t>
            </a:r>
            <a:r>
              <a:rPr lang="en-US" dirty="0"/>
              <a:t>)</a:t>
            </a:r>
          </a:p>
          <a:p>
            <a:pPr algn="just">
              <a:lnSpc>
                <a:spcPct val="110000"/>
              </a:lnSpc>
            </a:pPr>
            <a:r>
              <a:rPr lang="en-US" b="1" dirty="0" smtClean="0"/>
              <a:t>Beta </a:t>
            </a:r>
            <a:r>
              <a:rPr lang="en-US" b="1" dirty="0"/>
              <a:t>Version</a:t>
            </a:r>
            <a:r>
              <a:rPr lang="en-US" dirty="0"/>
              <a:t> :Software proprietary yang </a:t>
            </a:r>
            <a:r>
              <a:rPr lang="en-US" dirty="0" err="1"/>
              <a:t>telah</a:t>
            </a:r>
            <a:r>
              <a:rPr lang="en-US" dirty="0"/>
              <a:t> </a:t>
            </a:r>
            <a:r>
              <a:rPr lang="en-US" dirty="0" err="1"/>
              <a:t>selesai</a:t>
            </a:r>
            <a:r>
              <a:rPr lang="en-US" dirty="0"/>
              <a:t> </a:t>
            </a:r>
            <a:r>
              <a:rPr lang="en-US" dirty="0" err="1"/>
              <a:t>pengkodeannya</a:t>
            </a:r>
            <a:r>
              <a:rPr lang="en-US" dirty="0"/>
              <a:t> </a:t>
            </a:r>
            <a:r>
              <a:rPr lang="en-US" dirty="0" err="1"/>
              <a:t>dan</a:t>
            </a:r>
            <a:r>
              <a:rPr lang="en-US" dirty="0"/>
              <a:t> </a:t>
            </a:r>
            <a:r>
              <a:rPr lang="en-US" dirty="0" err="1"/>
              <a:t>dapat</a:t>
            </a:r>
            <a:r>
              <a:rPr lang="en-US" dirty="0"/>
              <a:t> </a:t>
            </a:r>
            <a:r>
              <a:rPr lang="en-US" dirty="0" err="1"/>
              <a:t>digunakan</a:t>
            </a:r>
            <a:r>
              <a:rPr lang="en-US" dirty="0"/>
              <a:t>, </a:t>
            </a:r>
            <a:r>
              <a:rPr lang="en-US" dirty="0" err="1"/>
              <a:t>namun</a:t>
            </a:r>
            <a:r>
              <a:rPr lang="en-US" dirty="0"/>
              <a:t> </a:t>
            </a:r>
            <a:r>
              <a:rPr lang="en-US" dirty="0" err="1"/>
              <a:t>masih</a:t>
            </a:r>
            <a:r>
              <a:rPr lang="en-US" dirty="0"/>
              <a:t> </a:t>
            </a:r>
            <a:r>
              <a:rPr lang="en-US" dirty="0" err="1"/>
              <a:t>harus</a:t>
            </a:r>
            <a:r>
              <a:rPr lang="en-US" dirty="0"/>
              <a:t> </a:t>
            </a:r>
            <a:r>
              <a:rPr lang="en-US" dirty="0" err="1"/>
              <a:t>menjalani</a:t>
            </a:r>
            <a:r>
              <a:rPr lang="en-US" dirty="0"/>
              <a:t> </a:t>
            </a:r>
            <a:r>
              <a:rPr lang="en-US" dirty="0" err="1"/>
              <a:t>pengujian</a:t>
            </a:r>
            <a:r>
              <a:rPr lang="en-US" dirty="0"/>
              <a:t> </a:t>
            </a:r>
            <a:r>
              <a:rPr lang="en-US" i="1" dirty="0" err="1"/>
              <a:t>eksternal</a:t>
            </a:r>
            <a:r>
              <a:rPr lang="en-US" dirty="0"/>
              <a:t> (di </a:t>
            </a:r>
            <a:r>
              <a:rPr lang="en-US" dirty="0" err="1"/>
              <a:t>luar</a:t>
            </a:r>
            <a:r>
              <a:rPr lang="en-US" dirty="0"/>
              <a:t> </a:t>
            </a:r>
            <a:r>
              <a:rPr lang="en-US" dirty="0" err="1"/>
              <a:t>lingkungan</a:t>
            </a:r>
            <a:r>
              <a:rPr lang="en-US" dirty="0"/>
              <a:t> </a:t>
            </a:r>
            <a:r>
              <a:rPr lang="en-US" dirty="0" err="1"/>
              <a:t>pembuatnya</a:t>
            </a:r>
            <a:r>
              <a:rPr lang="en-US" dirty="0"/>
              <a:t>). </a:t>
            </a:r>
          </a:p>
          <a:p>
            <a:pPr algn="just">
              <a:lnSpc>
                <a:spcPct val="110000"/>
              </a:lnSpc>
              <a:buFontTx/>
              <a:buNone/>
            </a:pPr>
            <a:r>
              <a:rPr lang="en-US" dirty="0"/>
              <a:t>	Software beta </a:t>
            </a:r>
            <a:r>
              <a:rPr lang="en-US" dirty="0" err="1"/>
              <a:t>bisa</a:t>
            </a:r>
            <a:r>
              <a:rPr lang="en-US" dirty="0"/>
              <a:t> gratis, </a:t>
            </a:r>
            <a:r>
              <a:rPr lang="en-US" dirty="0" err="1"/>
              <a:t>bisa</a:t>
            </a:r>
            <a:r>
              <a:rPr lang="en-US" dirty="0"/>
              <a:t> </a:t>
            </a:r>
            <a:r>
              <a:rPr lang="en-US" dirty="0" err="1"/>
              <a:t>juga</a:t>
            </a:r>
            <a:r>
              <a:rPr lang="en-US" dirty="0"/>
              <a:t> </a:t>
            </a:r>
            <a:r>
              <a:rPr lang="en-US" dirty="0" err="1"/>
              <a:t>komersial</a:t>
            </a:r>
            <a:r>
              <a:rPr lang="en-US" dirty="0"/>
              <a:t>.</a:t>
            </a:r>
          </a:p>
          <a:p>
            <a:pPr marL="114300" indent="0">
              <a:buNone/>
            </a:pPr>
            <a:endParaRPr lang="id-ID" dirty="0"/>
          </a:p>
        </p:txBody>
      </p:sp>
    </p:spTree>
    <p:extLst>
      <p:ext uri="{BB962C8B-B14F-4D97-AF65-F5344CB8AC3E}">
        <p14:creationId xmlns:p14="http://schemas.microsoft.com/office/powerpoint/2010/main" val="31831000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114300" indent="0">
              <a:buNone/>
            </a:pPr>
            <a:r>
              <a:rPr lang="id-ID" dirty="0"/>
              <a:t>Sumber </a:t>
            </a:r>
            <a:r>
              <a:rPr lang="id-ID" dirty="0" smtClean="0"/>
              <a:t> :</a:t>
            </a:r>
          </a:p>
          <a:p>
            <a:pPr marL="114300" indent="0">
              <a:buNone/>
            </a:pPr>
            <a:r>
              <a:rPr lang="id-ID" smtClean="0"/>
              <a:t>Pengantar </a:t>
            </a:r>
            <a:r>
              <a:rPr lang="id-ID"/>
              <a:t>Sistem Operasi Komputer: Plus Ilustrasi Kernel Linux oleh Masyarakat Digital Gotong Royong </a:t>
            </a:r>
            <a:r>
              <a:rPr lang="id-ID"/>
              <a:t>(</a:t>
            </a:r>
            <a:r>
              <a:rPr lang="id-ID" smtClean="0"/>
              <a:t>MDGR)</a:t>
            </a:r>
            <a:endParaRPr lang="id-ID"/>
          </a:p>
        </p:txBody>
      </p:sp>
    </p:spTree>
    <p:extLst>
      <p:ext uri="{BB962C8B-B14F-4D97-AF65-F5344CB8AC3E}">
        <p14:creationId xmlns:p14="http://schemas.microsoft.com/office/powerpoint/2010/main" val="38444586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301</TotalTime>
  <Words>1079</Words>
  <Application>Microsoft Office PowerPoint</Application>
  <PresentationFormat>On-screen Show (4:3)</PresentationFormat>
  <Paragraphs>90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Apothecary</vt:lpstr>
      <vt:lpstr>LISENSI SOFTWARE</vt:lpstr>
      <vt:lpstr>Hardware</vt:lpstr>
      <vt:lpstr>Software</vt:lpstr>
      <vt:lpstr>Brainware</vt:lpstr>
      <vt:lpstr>PowerPoint Presentation</vt:lpstr>
      <vt:lpstr>SISTEM OPERASI</vt:lpstr>
      <vt:lpstr>PowerPoint Presentation</vt:lpstr>
      <vt:lpstr>Sistem Operasi </vt:lpstr>
      <vt:lpstr>UU No 19 tahun 2002 tentang hak cipta  </vt:lpstr>
      <vt:lpstr>Program Komputer</vt:lpstr>
      <vt:lpstr>PERANGKAT LUNAK / SOFTWARE</vt:lpstr>
      <vt:lpstr>PowerPoint Presentation</vt:lpstr>
      <vt:lpstr>Perangkat lunak berpemilik (propriety)</vt:lpstr>
      <vt:lpstr>Perangkat Komersial</vt:lpstr>
      <vt:lpstr>Perangkat Lunak Semi-Bebas</vt:lpstr>
      <vt:lpstr>Public Domain</vt:lpstr>
      <vt:lpstr>Freeware</vt:lpstr>
      <vt:lpstr>shareware</vt:lpstr>
      <vt:lpstr>Perangkat Lunak Bebas</vt:lpstr>
      <vt:lpstr>Copylefted/Non-Copylefted</vt:lpstr>
      <vt:lpstr> Perangkat Lunak Kode Terbuka (Open Source Software) </vt:lpstr>
      <vt:lpstr>Alpha Version &amp; Beta Version </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LISENSI SOFTWARE</dc:title>
  <dc:creator>ismail - [2010]</dc:creator>
  <cp:lastModifiedBy>ismail - [2010]</cp:lastModifiedBy>
  <cp:revision>7</cp:revision>
  <dcterms:created xsi:type="dcterms:W3CDTF">2017-10-10T22:48:29Z</dcterms:created>
  <dcterms:modified xsi:type="dcterms:W3CDTF">2017-10-11T03:50:26Z</dcterms:modified>
</cp:coreProperties>
</file>