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90061" y="2609469"/>
            <a:ext cx="5611876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808733"/>
            <a:ext cx="10358120" cy="4244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33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Feature</a:t>
            </a:r>
            <a:r>
              <a:rPr spc="40" dirty="0"/>
              <a:t> </a:t>
            </a:r>
            <a:r>
              <a:rPr spc="-25" dirty="0"/>
              <a:t>Extraction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5801" y="4671336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27190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rgbClr val="000000"/>
                </a:solidFill>
              </a:rPr>
              <a:t>Pengertian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10186035" cy="31407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935" algn="l"/>
                <a:tab pos="2452370" algn="l"/>
              </a:tabLst>
            </a:pP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merupakan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karakteristik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unik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suatu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objek.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Fitur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dibedakan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menjadi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dua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yaitu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“alami”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merupakan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bagian 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gambar,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misalnya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kecerahan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dan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tepi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objek.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Sedangkan </a:t>
            </a:r>
            <a:r>
              <a:rPr sz="2800" spc="-15" dirty="0">
                <a:latin typeface="Microsoft Sans Serif"/>
                <a:cs typeface="Microsoft Sans Serif"/>
              </a:rPr>
              <a:t> fitur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“buatan”	merupakan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diperoleh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dengan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operasi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tertentu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pada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gambar,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misalnya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histogram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tingkat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keabuan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(Gualtieri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et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al,1985).</a:t>
            </a:r>
            <a:r>
              <a:rPr sz="2800" spc="1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Sehingga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ekstraksi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proses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untuk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mendapatkan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ciri-ciri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pembeda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membedakan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suatu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objek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objek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lain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(Putra,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2010).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27190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rgbClr val="000000"/>
                </a:solidFill>
              </a:rPr>
              <a:t>Pengertian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10193020" cy="35248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Feature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Extraction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atau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ekstraksi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merupakan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suatu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pengambilan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ciri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(feature)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suatu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yang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nantinya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nilai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didapatkan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akan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dianalisis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untuk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proses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selanjutnya. 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Ekstraksi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(Feature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Extraction)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bertujuan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untuk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mencari </a:t>
            </a:r>
            <a:r>
              <a:rPr sz="2800" spc="-10" dirty="0">
                <a:latin typeface="Microsoft Sans Serif"/>
                <a:cs typeface="Microsoft Sans Serif"/>
              </a:rPr>
              <a:t> daerah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signifikan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pada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gambar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tergantung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pada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karakteristik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intrinsik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dan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aplikasinya.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Wilayah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tersebut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dapat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didefinisikan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dalam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lingkungan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global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atau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lokal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dan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dibedakan </a:t>
            </a:r>
            <a:r>
              <a:rPr sz="2800" spc="-72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oleh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bentuk,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tekstur,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ukuran,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intensitas,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sifat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statistik,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dan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sebagainya.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27171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>
                <a:solidFill>
                  <a:srgbClr val="000000"/>
                </a:solidFill>
              </a:rPr>
              <a:t>Penge</a:t>
            </a:r>
            <a:r>
              <a:rPr sz="4400" spc="-30" dirty="0">
                <a:solidFill>
                  <a:srgbClr val="000000"/>
                </a:solidFill>
              </a:rPr>
              <a:t>r</a:t>
            </a:r>
            <a:r>
              <a:rPr sz="4400" spc="-20" dirty="0">
                <a:solidFill>
                  <a:srgbClr val="000000"/>
                </a:solidFill>
              </a:rPr>
              <a:t>t</a:t>
            </a:r>
            <a:r>
              <a:rPr sz="4400" spc="-45" dirty="0">
                <a:solidFill>
                  <a:srgbClr val="000000"/>
                </a:solidFill>
              </a:rPr>
              <a:t>i</a:t>
            </a:r>
            <a:r>
              <a:rPr sz="4400" dirty="0">
                <a:solidFill>
                  <a:srgbClr val="000000"/>
                </a:solidFill>
              </a:rPr>
              <a:t>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10090150" cy="23723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b="1" spc="-5" dirty="0">
                <a:latin typeface="Arial"/>
                <a:cs typeface="Arial"/>
              </a:rPr>
              <a:t>Feature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extraction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dilakukan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spc="-30" dirty="0">
                <a:latin typeface="Arial"/>
                <a:cs typeface="Arial"/>
              </a:rPr>
              <a:t>dengan</a:t>
            </a:r>
            <a:r>
              <a:rPr sz="2800" b="1" spc="18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cara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menghitung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jumlah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titik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atau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pixels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ditemui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dalam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setiap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pengecekan,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dimana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pengecekan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dilakukan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dalam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berbagai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arah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tracing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pengecekan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pada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koordinat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kartesian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citra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digital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dianalisis,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yaitu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vertikal,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horizontal,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diagonal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kanan,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dan </a:t>
            </a:r>
            <a:r>
              <a:rPr sz="2800" spc="-15" dirty="0">
                <a:latin typeface="Microsoft Sans Serif"/>
                <a:cs typeface="Microsoft Sans Serif"/>
              </a:rPr>
              <a:t> diagonal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kiri.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504799"/>
            <a:ext cx="10281285" cy="592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5270" marR="668020" indent="-3312160">
              <a:lnSpc>
                <a:spcPct val="112300"/>
              </a:lnSpc>
              <a:spcBef>
                <a:spcPts val="100"/>
              </a:spcBef>
            </a:pPr>
            <a:r>
              <a:rPr sz="2600" spc="-5" dirty="0">
                <a:latin typeface="Microsoft Sans Serif"/>
                <a:cs typeface="Microsoft Sans Serif"/>
              </a:rPr>
              <a:t>Ekstraksi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citra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merupakan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tahapan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penting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dalam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bidang </a:t>
            </a:r>
            <a:r>
              <a:rPr sz="2600" spc="-68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computer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vision</a:t>
            </a:r>
            <a:endParaRPr sz="2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900">
              <a:latin typeface="Microsoft Sans Serif"/>
              <a:cs typeface="Microsoft Sans Serif"/>
            </a:endParaRPr>
          </a:p>
          <a:p>
            <a:pPr marL="12700" marR="99695">
              <a:lnSpc>
                <a:spcPts val="2500"/>
              </a:lnSpc>
            </a:pPr>
            <a:r>
              <a:rPr sz="2600" spc="-5" dirty="0">
                <a:latin typeface="Microsoft Sans Serif"/>
                <a:cs typeface="Microsoft Sans Serif"/>
              </a:rPr>
              <a:t>Beberapa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hal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 </a:t>
            </a:r>
            <a:r>
              <a:rPr sz="2600" spc="-5" dirty="0">
                <a:latin typeface="Microsoft Sans Serif"/>
                <a:cs typeface="Microsoft Sans Serif"/>
              </a:rPr>
              <a:t>perlu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diperhatikan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dalam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memilih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tepat 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akan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digunakan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sebagai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masukan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pada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tahapan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klasifikasi</a:t>
            </a:r>
            <a:r>
              <a:rPr sz="2600" spc="6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citra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lain:</a:t>
            </a:r>
            <a:endParaRPr sz="2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050">
              <a:latin typeface="Microsoft Sans Serif"/>
              <a:cs typeface="Microsoft Sans Serif"/>
            </a:endParaRPr>
          </a:p>
          <a:p>
            <a:pPr marL="241300" marR="5080" indent="-229235">
              <a:lnSpc>
                <a:spcPts val="2500"/>
              </a:lnSpc>
              <a:spcBef>
                <a:spcPts val="5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15" dirty="0">
                <a:latin typeface="Microsoft Sans Serif"/>
                <a:cs typeface="Microsoft Sans Serif"/>
              </a:rPr>
              <a:t>Secara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visual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(penglihatan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manusia),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apakah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 </a:t>
            </a:r>
            <a:r>
              <a:rPr sz="2600" dirty="0">
                <a:latin typeface="Microsoft Sans Serif"/>
                <a:cs typeface="Microsoft Sans Serif"/>
              </a:rPr>
              <a:t>membedakan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kelas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satu</a:t>
            </a:r>
            <a:r>
              <a:rPr sz="2600" spc="-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kelas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lainnya?</a:t>
            </a:r>
            <a:endParaRPr sz="2600">
              <a:latin typeface="Microsoft Sans Serif"/>
              <a:cs typeface="Microsoft Sans Serif"/>
            </a:endParaRPr>
          </a:p>
          <a:p>
            <a:pPr marL="241300" marR="742950" indent="-229235">
              <a:lnSpc>
                <a:spcPts val="2500"/>
              </a:lnSpc>
              <a:spcBef>
                <a:spcPts val="985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25" dirty="0">
                <a:latin typeface="Microsoft Sans Serif"/>
                <a:cs typeface="Microsoft Sans Serif"/>
              </a:rPr>
              <a:t>Domain</a:t>
            </a:r>
            <a:r>
              <a:rPr sz="2600" spc="114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apakah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dirty="0">
                <a:latin typeface="Microsoft Sans Serif"/>
                <a:cs typeface="Microsoft Sans Serif"/>
              </a:rPr>
              <a:t> akan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kita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gunakan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untuk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mengekstrak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tersebut?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(domain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spasial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atau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domain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frekuensi?)</a:t>
            </a:r>
            <a:endParaRPr sz="2600">
              <a:latin typeface="Microsoft Sans Serif"/>
              <a:cs typeface="Microsoft Sans Serif"/>
            </a:endParaRPr>
          </a:p>
          <a:p>
            <a:pPr marL="241300" marR="1297940" indent="-229235">
              <a:lnSpc>
                <a:spcPct val="80000"/>
              </a:lnSpc>
              <a:spcBef>
                <a:spcPts val="1015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20" dirty="0">
                <a:latin typeface="Microsoft Sans Serif"/>
                <a:cs typeface="Microsoft Sans Serif"/>
              </a:rPr>
              <a:t>Parameter</a:t>
            </a:r>
            <a:r>
              <a:rPr sz="2600" spc="1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apa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sajakah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dirty="0">
                <a:latin typeface="Microsoft Sans Serif"/>
                <a:cs typeface="Microsoft Sans Serif"/>
              </a:rPr>
              <a:t> akan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dipilih</a:t>
            </a:r>
            <a:r>
              <a:rPr sz="2600" spc="7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untuk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mewakili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tersebut?</a:t>
            </a:r>
            <a:endParaRPr sz="2600">
              <a:latin typeface="Microsoft Sans Serif"/>
              <a:cs typeface="Microsoft Sans Serif"/>
            </a:endParaRPr>
          </a:p>
          <a:p>
            <a:pPr marL="241300" indent="-22923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5" dirty="0">
                <a:latin typeface="Microsoft Sans Serif"/>
                <a:cs typeface="Microsoft Sans Serif"/>
              </a:rPr>
              <a:t>Berapa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jumlah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parameter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dirty="0">
                <a:latin typeface="Microsoft Sans Serif"/>
                <a:cs typeface="Microsoft Sans Serif"/>
              </a:rPr>
              <a:t> akan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kita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gunakan?</a:t>
            </a:r>
            <a:endParaRPr sz="2600">
              <a:latin typeface="Microsoft Sans Serif"/>
              <a:cs typeface="Microsoft Sans Serif"/>
            </a:endParaRPr>
          </a:p>
          <a:p>
            <a:pPr marL="241300" indent="-22923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20" dirty="0">
                <a:latin typeface="Microsoft Sans Serif"/>
                <a:cs typeface="Microsoft Sans Serif"/>
              </a:rPr>
              <a:t>Ciri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lain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apakah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memungkinkan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untuk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kita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kombinasikan?</a:t>
            </a:r>
            <a:endParaRPr sz="2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807210"/>
            <a:ext cx="10206355" cy="2625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5" dirty="0">
                <a:latin typeface="Arial"/>
                <a:cs typeface="Arial"/>
              </a:rPr>
              <a:t>Contoh</a:t>
            </a:r>
            <a:r>
              <a:rPr sz="2800" b="1" spc="1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Kasus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5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sz="2800" spc="-10" dirty="0">
                <a:latin typeface="Microsoft Sans Serif"/>
                <a:cs typeface="Microsoft Sans Serif"/>
              </a:rPr>
              <a:t>Apabila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kita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ingin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merancang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sebuah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sistem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pengenalan</a:t>
            </a:r>
            <a:endParaRPr sz="2800">
              <a:latin typeface="Microsoft Sans Serif"/>
              <a:cs typeface="Microsoft Sans Serif"/>
            </a:endParaRPr>
          </a:p>
          <a:p>
            <a:pPr marL="12700" marR="5080">
              <a:lnSpc>
                <a:spcPct val="89900"/>
              </a:lnSpc>
              <a:spcBef>
                <a:spcPts val="175"/>
              </a:spcBef>
            </a:pPr>
            <a:r>
              <a:rPr sz="2800" spc="-5" dirty="0">
                <a:latin typeface="Microsoft Sans Serif"/>
                <a:cs typeface="Microsoft Sans Serif"/>
              </a:rPr>
              <a:t>wajah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(face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recognition)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manusia,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maka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muncul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pertanyaan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i="1" spc="-10" dirty="0">
                <a:latin typeface="Arial"/>
                <a:cs typeface="Arial"/>
              </a:rPr>
              <a:t>“</a:t>
            </a:r>
            <a:r>
              <a:rPr sz="2800" spc="-10" dirty="0">
                <a:latin typeface="Microsoft Sans Serif"/>
                <a:cs typeface="Microsoft Sans Serif"/>
              </a:rPr>
              <a:t>Ciri </a:t>
            </a:r>
            <a:r>
              <a:rPr sz="2800" spc="-7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apakah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yang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membedakan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antara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wajah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satu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dengan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wajah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i="1" spc="-5" dirty="0">
                <a:latin typeface="Arial"/>
                <a:cs typeface="Arial"/>
              </a:rPr>
              <a:t>yang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lain?”.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0013" y="727963"/>
            <a:ext cx="10019665" cy="508381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342265">
              <a:lnSpc>
                <a:spcPts val="2810"/>
              </a:lnSpc>
              <a:spcBef>
                <a:spcPts val="455"/>
              </a:spcBef>
            </a:pPr>
            <a:r>
              <a:rPr sz="2600" spc="-15" dirty="0">
                <a:latin typeface="Microsoft Sans Serif"/>
                <a:cs typeface="Microsoft Sans Serif"/>
              </a:rPr>
              <a:t>Tidak</a:t>
            </a:r>
            <a:r>
              <a:rPr sz="2600" spc="7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mungkin </a:t>
            </a:r>
            <a:r>
              <a:rPr sz="2600" spc="-10" dirty="0">
                <a:latin typeface="Microsoft Sans Serif"/>
                <a:cs typeface="Microsoft Sans Serif"/>
              </a:rPr>
              <a:t>apabila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 </a:t>
            </a:r>
            <a:r>
              <a:rPr sz="2600" spc="-5" dirty="0">
                <a:latin typeface="Microsoft Sans Serif"/>
                <a:cs typeface="Microsoft Sans Serif"/>
              </a:rPr>
              <a:t>kita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gunakan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adalah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jumlah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mata,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jumlah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telinga,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maupun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jumlah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hidung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karena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wajah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satu 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lain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jumlah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organ-organ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tersebut</a:t>
            </a:r>
            <a:r>
              <a:rPr sz="2600" spc="-3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adalah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sama.</a:t>
            </a:r>
            <a:endParaRPr sz="2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200">
              <a:latin typeface="Microsoft Sans Serif"/>
              <a:cs typeface="Microsoft Sans Serif"/>
            </a:endParaRPr>
          </a:p>
          <a:p>
            <a:pPr marL="241300" marR="94615" indent="-228600">
              <a:lnSpc>
                <a:spcPct val="90000"/>
              </a:lnSpc>
              <a:buFont typeface="Arial MT"/>
              <a:buChar char="•"/>
              <a:tabLst>
                <a:tab pos="241300" algn="l"/>
              </a:tabLst>
            </a:pPr>
            <a:r>
              <a:rPr sz="2600" spc="-15" dirty="0">
                <a:latin typeface="Microsoft Sans Serif"/>
                <a:cs typeface="Microsoft Sans Serif"/>
              </a:rPr>
              <a:t>Oleh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karena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itu,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dirty="0">
                <a:latin typeface="Microsoft Sans Serif"/>
                <a:cs typeface="Microsoft Sans Serif"/>
              </a:rPr>
              <a:t> memungkinkan</a:t>
            </a:r>
            <a:r>
              <a:rPr sz="2600" spc="-5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lain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warna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kulit, 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tekstur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wajah,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geometri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wajah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(jarak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mata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kiri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mata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kanan,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jarak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mata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kanan/kiri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hidung,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jarak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mata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kanan/kiri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mulut,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jarak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hidung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mulut, 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dsb).</a:t>
            </a:r>
            <a:endParaRPr sz="2600">
              <a:latin typeface="Microsoft Sans Serif"/>
              <a:cs typeface="Microsoft Sans Serif"/>
            </a:endParaRPr>
          </a:p>
          <a:p>
            <a:pPr marL="241300" marR="5080" indent="-228600">
              <a:lnSpc>
                <a:spcPct val="9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Microsoft Sans Serif"/>
                <a:cs typeface="Microsoft Sans Serif"/>
              </a:rPr>
              <a:t>Kita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dapat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memilih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salah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satu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ataupun</a:t>
            </a:r>
            <a:r>
              <a:rPr sz="2600" spc="-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mengkombinasikan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ciri-ciri 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tersebut.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Proses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pengenalan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wajah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baik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adalah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proses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pengenalan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menghasilkan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akurasi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tinggi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dengan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jumlah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seminimal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mungkin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agar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dapat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menghemat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proses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komputasi.</a:t>
            </a:r>
            <a:endParaRPr sz="2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225372"/>
            <a:ext cx="50266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Jenis</a:t>
            </a:r>
            <a:r>
              <a:rPr sz="4400" spc="55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Ekstraksi</a:t>
            </a:r>
            <a:r>
              <a:rPr sz="4400" spc="135" dirty="0">
                <a:solidFill>
                  <a:srgbClr val="000000"/>
                </a:solidFill>
              </a:rPr>
              <a:t> </a:t>
            </a:r>
            <a:r>
              <a:rPr sz="4400" spc="-20" dirty="0">
                <a:solidFill>
                  <a:srgbClr val="000000"/>
                </a:solidFill>
              </a:rPr>
              <a:t>Fitur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2744241"/>
            <a:ext cx="3785235" cy="15589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dirty="0">
                <a:latin typeface="Microsoft Sans Serif"/>
                <a:cs typeface="Microsoft Sans Serif"/>
              </a:rPr>
              <a:t>Ekstraksi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Bentuk</a:t>
            </a:r>
            <a:endParaRPr sz="2800">
              <a:latin typeface="Microsoft Sans Serif"/>
              <a:cs typeface="Microsoft Sans Serif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dirty="0">
                <a:latin typeface="Microsoft Sans Serif"/>
                <a:cs typeface="Microsoft Sans Serif"/>
              </a:rPr>
              <a:t>Ekstraksi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Warna</a:t>
            </a:r>
            <a:endParaRPr sz="2800">
              <a:latin typeface="Microsoft Sans Serif"/>
              <a:cs typeface="Microsoft Sans Serif"/>
            </a:endParaRPr>
          </a:p>
          <a:p>
            <a:pPr marL="241300" indent="-22923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dirty="0">
                <a:latin typeface="Microsoft Sans Serif"/>
                <a:cs typeface="Microsoft Sans Serif"/>
              </a:rPr>
              <a:t>Ekstraksi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Tekstur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4610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100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</a:t>
            </a:r>
            <a:r>
              <a:rPr sz="4400" spc="-10" dirty="0">
                <a:solidFill>
                  <a:srgbClr val="000000"/>
                </a:solidFill>
              </a:rPr>
              <a:t> Bentuk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10199370" cy="429323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Bentuk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suatu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objek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karakter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konfigurasi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permukaan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diwakili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oleh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garis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dan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kontur.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dikategorikan </a:t>
            </a:r>
            <a:r>
              <a:rPr sz="2800" spc="-10" dirty="0">
                <a:latin typeface="Microsoft Sans Serif"/>
                <a:cs typeface="Microsoft Sans Serif"/>
              </a:rPr>
              <a:t> bergantung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pada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teknik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digunakan.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Kategori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tersebut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berdasarkan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batas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(boundary-based)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berdasarkan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daerah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(region-based).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Teknik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berdasarkan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batas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(boundary-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based)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menggambarkan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daerah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dengan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menggunakan </a:t>
            </a:r>
            <a:r>
              <a:rPr sz="2800" spc="-5" dirty="0">
                <a:latin typeface="Microsoft Sans Serif"/>
                <a:cs typeface="Microsoft Sans Serif"/>
              </a:rPr>
              <a:t> karakteristik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eksternal,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contohnya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piksel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sepanjang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batas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objek.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Sedangkan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teknik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berdasarkan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daerah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(region- </a:t>
            </a:r>
            <a:r>
              <a:rPr sz="2800" dirty="0">
                <a:latin typeface="Microsoft Sans Serif"/>
                <a:cs typeface="Microsoft Sans Serif"/>
              </a:rPr>
              <a:t> based)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menggambarkan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wilayah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dengan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menggunakan </a:t>
            </a:r>
            <a:r>
              <a:rPr sz="2800" spc="-7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karakteristik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internal,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contohnya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piksel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berada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dalam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suatu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wilayah.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4610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100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</a:t>
            </a:r>
            <a:r>
              <a:rPr sz="4400" spc="-10" dirty="0">
                <a:solidFill>
                  <a:srgbClr val="000000"/>
                </a:solidFill>
              </a:rPr>
              <a:t> Bentuk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10289540" cy="4160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Microsoft Sans Serif"/>
                <a:cs typeface="Microsoft Sans Serif"/>
              </a:rPr>
              <a:t>Fitur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biasa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digunakan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450">
              <a:latin typeface="Microsoft Sans Serif"/>
              <a:cs typeface="Microsoft Sans Serif"/>
            </a:endParaRPr>
          </a:p>
          <a:p>
            <a:pPr marL="241300" marR="464184" indent="-229235">
              <a:lnSpc>
                <a:spcPts val="3020"/>
              </a:lnSpc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Wilayah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(area)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merupakan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jumlah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piksel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dalam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wilayah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digambarkan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oleh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(foreground).</a:t>
            </a:r>
            <a:endParaRPr sz="2800">
              <a:latin typeface="Microsoft Sans Serif"/>
              <a:cs typeface="Microsoft Sans Serif"/>
            </a:endParaRPr>
          </a:p>
          <a:p>
            <a:pPr marL="241300" marR="52705" indent="-229235">
              <a:lnSpc>
                <a:spcPts val="3030"/>
              </a:lnSpc>
              <a:spcBef>
                <a:spcPts val="100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5" dirty="0">
                <a:latin typeface="Microsoft Sans Serif"/>
                <a:cs typeface="Microsoft Sans Serif"/>
              </a:rPr>
              <a:t>Lingkar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(perimeter)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jumlah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piksel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berada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pada </a:t>
            </a:r>
            <a:r>
              <a:rPr sz="2800" spc="-7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batas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bentuk.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perimeter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didapatkan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hasil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deteksi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tepi.</a:t>
            </a:r>
            <a:endParaRPr sz="2800">
              <a:latin typeface="Microsoft Sans Serif"/>
              <a:cs typeface="Microsoft Sans Serif"/>
            </a:endParaRPr>
          </a:p>
          <a:p>
            <a:pPr marL="241300" indent="-22923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Kekompakan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(compactness).</a:t>
            </a:r>
            <a:endParaRPr sz="2800">
              <a:latin typeface="Microsoft Sans Serif"/>
              <a:cs typeface="Microsoft Sans Serif"/>
            </a:endParaRPr>
          </a:p>
          <a:p>
            <a:pPr marL="241300" marR="5080" indent="-229235">
              <a:lnSpc>
                <a:spcPts val="3030"/>
              </a:lnSpc>
              <a:spcBef>
                <a:spcPts val="1035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20" dirty="0">
                <a:latin typeface="Microsoft Sans Serif"/>
                <a:cs typeface="Microsoft Sans Serif"/>
              </a:rPr>
              <a:t>Euler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number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atau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faktor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E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perbedaan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antara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jumlah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dari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connected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component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(C)dan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jumlah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lubang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(H)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pada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citra.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585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95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 Tekstur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37106"/>
            <a:ext cx="10121900" cy="400494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241300" marR="93345" indent="-229235">
              <a:lnSpc>
                <a:spcPct val="70000"/>
              </a:lnSpc>
              <a:spcBef>
                <a:spcPts val="1040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dirty="0">
                <a:latin typeface="Microsoft Sans Serif"/>
                <a:cs typeface="Microsoft Sans Serif"/>
              </a:rPr>
              <a:t>Untuk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membedakan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tekstur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objek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satu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objek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lainnya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dapat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menggunakan</a:t>
            </a:r>
            <a:r>
              <a:rPr sz="2600" spc="-5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statistik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orde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pertama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atau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statistik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orde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dua.</a:t>
            </a:r>
            <a:endParaRPr sz="2600">
              <a:latin typeface="Microsoft Sans Serif"/>
              <a:cs typeface="Microsoft Sans Serif"/>
            </a:endParaRPr>
          </a:p>
          <a:p>
            <a:pPr marL="241300" indent="-229235">
              <a:lnSpc>
                <a:spcPts val="2650"/>
              </a:lnSpc>
              <a:spcBef>
                <a:spcPts val="60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25" dirty="0">
                <a:latin typeface="Microsoft Sans Serif"/>
                <a:cs typeface="Microsoft Sans Serif"/>
              </a:rPr>
              <a:t>Ciri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orde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pertama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didasarkan</a:t>
            </a:r>
            <a:r>
              <a:rPr sz="2600" spc="8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pada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karakteristik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histogram</a:t>
            </a:r>
            <a:r>
              <a:rPr sz="2600" spc="7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citra.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Ciri</a:t>
            </a:r>
            <a:endParaRPr sz="2600">
              <a:latin typeface="Microsoft Sans Serif"/>
              <a:cs typeface="Microsoft Sans Serif"/>
            </a:endParaRPr>
          </a:p>
          <a:p>
            <a:pPr marL="241300">
              <a:lnSpc>
                <a:spcPts val="2185"/>
              </a:lnSpc>
            </a:pPr>
            <a:r>
              <a:rPr sz="2600" spc="-10" dirty="0">
                <a:latin typeface="Microsoft Sans Serif"/>
                <a:cs typeface="Microsoft Sans Serif"/>
              </a:rPr>
              <a:t>orde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pertama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umumnya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digunakan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untuk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membedakan</a:t>
            </a:r>
            <a:r>
              <a:rPr sz="2600" spc="-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tekstur</a:t>
            </a:r>
            <a:endParaRPr sz="2600">
              <a:latin typeface="Microsoft Sans Serif"/>
              <a:cs typeface="Microsoft Sans Serif"/>
            </a:endParaRPr>
          </a:p>
          <a:p>
            <a:pPr marL="241300">
              <a:lnSpc>
                <a:spcPts val="2185"/>
              </a:lnSpc>
            </a:pPr>
            <a:r>
              <a:rPr sz="2600" dirty="0">
                <a:latin typeface="Microsoft Sans Serif"/>
                <a:cs typeface="Microsoft Sans Serif"/>
              </a:rPr>
              <a:t>makrostruktur</a:t>
            </a:r>
            <a:r>
              <a:rPr sz="2600" spc="-6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(perulangan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pola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lokal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secara</a:t>
            </a:r>
            <a:r>
              <a:rPr sz="2600" spc="-4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periodik).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Ciri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orde</a:t>
            </a:r>
            <a:endParaRPr sz="2600">
              <a:latin typeface="Microsoft Sans Serif"/>
              <a:cs typeface="Microsoft Sans Serif"/>
            </a:endParaRPr>
          </a:p>
          <a:p>
            <a:pPr marL="241300" marR="2849245">
              <a:lnSpc>
                <a:spcPct val="70000"/>
              </a:lnSpc>
              <a:spcBef>
                <a:spcPts val="470"/>
              </a:spcBef>
            </a:pPr>
            <a:r>
              <a:rPr sz="2600" dirty="0">
                <a:latin typeface="Microsoft Sans Serif"/>
                <a:cs typeface="Microsoft Sans Serif"/>
              </a:rPr>
              <a:t>pertama antara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lain: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mean,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variance,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skewness,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kurtosis,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dan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entropy.</a:t>
            </a:r>
            <a:endParaRPr sz="2600">
              <a:latin typeface="Microsoft Sans Serif"/>
              <a:cs typeface="Microsoft Sans Serif"/>
            </a:endParaRPr>
          </a:p>
          <a:p>
            <a:pPr marL="241300" indent="-229235">
              <a:lnSpc>
                <a:spcPts val="2650"/>
              </a:lnSpc>
              <a:spcBef>
                <a:spcPts val="60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25" dirty="0">
                <a:latin typeface="Microsoft Sans Serif"/>
                <a:cs typeface="Microsoft Sans Serif"/>
              </a:rPr>
              <a:t>Ciri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orde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dua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didasarkan</a:t>
            </a:r>
            <a:r>
              <a:rPr sz="2600" spc="9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pada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probabilitas</a:t>
            </a:r>
            <a:r>
              <a:rPr sz="2600" spc="6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hubungan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ketetanggaan</a:t>
            </a:r>
            <a:endParaRPr sz="2600">
              <a:latin typeface="Microsoft Sans Serif"/>
              <a:cs typeface="Microsoft Sans Serif"/>
            </a:endParaRPr>
          </a:p>
          <a:p>
            <a:pPr marL="241300">
              <a:lnSpc>
                <a:spcPts val="2185"/>
              </a:lnSpc>
            </a:pPr>
            <a:r>
              <a:rPr sz="2600" dirty="0">
                <a:latin typeface="Microsoft Sans Serif"/>
                <a:cs typeface="Microsoft Sans Serif"/>
              </a:rPr>
              <a:t>antara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dua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piksel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pada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jarak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dan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orientasi</a:t>
            </a:r>
            <a:r>
              <a:rPr sz="2600" spc="6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sudut</a:t>
            </a:r>
            <a:r>
              <a:rPr sz="2600" spc="-5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tertentu.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Ciri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orde</a:t>
            </a:r>
            <a:endParaRPr sz="2600">
              <a:latin typeface="Microsoft Sans Serif"/>
              <a:cs typeface="Microsoft Sans Serif"/>
            </a:endParaRPr>
          </a:p>
          <a:p>
            <a:pPr marL="241300">
              <a:lnSpc>
                <a:spcPts val="2185"/>
              </a:lnSpc>
            </a:pPr>
            <a:r>
              <a:rPr sz="2600" spc="-5" dirty="0">
                <a:latin typeface="Microsoft Sans Serif"/>
                <a:cs typeface="Microsoft Sans Serif"/>
              </a:rPr>
              <a:t>dua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umumnya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digunakan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untuk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membedakan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tekstur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mikrostruktur</a:t>
            </a:r>
            <a:endParaRPr sz="2600">
              <a:latin typeface="Microsoft Sans Serif"/>
              <a:cs typeface="Microsoft Sans Serif"/>
            </a:endParaRPr>
          </a:p>
          <a:p>
            <a:pPr marL="241300">
              <a:lnSpc>
                <a:spcPts val="2185"/>
              </a:lnSpc>
            </a:pPr>
            <a:r>
              <a:rPr sz="2600" spc="-10" dirty="0">
                <a:latin typeface="Microsoft Sans Serif"/>
                <a:cs typeface="Microsoft Sans Serif"/>
              </a:rPr>
              <a:t>(pola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lokal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dan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perulangan </a:t>
            </a:r>
            <a:r>
              <a:rPr sz="2600" spc="-10" dirty="0">
                <a:latin typeface="Microsoft Sans Serif"/>
                <a:cs typeface="Microsoft Sans Serif"/>
              </a:rPr>
              <a:t>tidak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begitu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jelas).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Ciri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orde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dua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antara</a:t>
            </a:r>
            <a:endParaRPr sz="2600">
              <a:latin typeface="Microsoft Sans Serif"/>
              <a:cs typeface="Microsoft Sans Serif"/>
            </a:endParaRPr>
          </a:p>
          <a:p>
            <a:pPr marL="241300" marR="727075">
              <a:lnSpc>
                <a:spcPct val="70100"/>
              </a:lnSpc>
              <a:spcBef>
                <a:spcPts val="465"/>
              </a:spcBef>
            </a:pPr>
            <a:r>
              <a:rPr sz="2600" spc="-15" dirty="0">
                <a:latin typeface="Microsoft Sans Serif"/>
                <a:cs typeface="Microsoft Sans Serif"/>
              </a:rPr>
              <a:t>lain: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Angular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Second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Moment,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Contrast,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Correlation,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Variance, </a:t>
            </a:r>
            <a:r>
              <a:rPr sz="2600" spc="-68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Inverse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Different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Moment,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dan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Entropy.</a:t>
            </a:r>
            <a:endParaRPr sz="2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585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95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 Tekstur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473199"/>
            <a:ext cx="10269855" cy="288480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5" dirty="0">
                <a:latin typeface="Microsoft Sans Serif"/>
                <a:cs typeface="Microsoft Sans Serif"/>
              </a:rPr>
              <a:t>Teknik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statistik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lain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dapat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digunakan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untuk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menentukan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tekstur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adalah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matriks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gray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level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co-occurrence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(GLCM).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Teknik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tersebut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dilakukan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dengan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melakukan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pemindaian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untuk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mencari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jejak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derajat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keabuan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setiap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dua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buah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piksel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dipisahkan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dengan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jarak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d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dan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sudut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θ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yang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tetap.</a:t>
            </a:r>
            <a:endParaRPr sz="2800">
              <a:latin typeface="Microsoft Sans Serif"/>
              <a:cs typeface="Microsoft Sans Serif"/>
            </a:endParaRPr>
          </a:p>
          <a:p>
            <a:pPr marL="241300" marR="1122680" indent="-229235">
              <a:lnSpc>
                <a:spcPts val="3030"/>
              </a:lnSpc>
              <a:spcBef>
                <a:spcPts val="105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5" dirty="0">
                <a:latin typeface="Microsoft Sans Serif"/>
                <a:cs typeface="Microsoft Sans Serif"/>
              </a:rPr>
              <a:t>Texture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descriptor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lain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lawsh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texture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measure,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wavelet,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streerable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pyramids,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Local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Binary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Patterns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(LBP).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585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95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 Tekstur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4727" y="2252472"/>
            <a:ext cx="7423404" cy="3322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3714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90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</a:t>
            </a:r>
            <a:r>
              <a:rPr sz="4400" spc="-1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Warna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2352" y="2269235"/>
            <a:ext cx="9607296" cy="29996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3714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90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</a:t>
            </a:r>
            <a:r>
              <a:rPr sz="4400" spc="-1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Warna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808733"/>
            <a:ext cx="10029825" cy="42443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284480" indent="-229235">
              <a:lnSpc>
                <a:spcPct val="90000"/>
              </a:lnSpc>
              <a:spcBef>
                <a:spcPts val="415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spc="-15" dirty="0">
                <a:latin typeface="Microsoft Sans Serif"/>
                <a:cs typeface="Microsoft Sans Serif"/>
              </a:rPr>
              <a:t>Pada</a:t>
            </a:r>
            <a:r>
              <a:rPr sz="2600" spc="7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ekstraksi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fitur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warna,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ciri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pembeda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adalah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warna.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Biasanya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ekstraksi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fitur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ini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digunakan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pada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citra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berwarna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 </a:t>
            </a:r>
            <a:r>
              <a:rPr sz="2600" spc="-15" dirty="0">
                <a:latin typeface="Microsoft Sans Serif"/>
                <a:cs typeface="Microsoft Sans Serif"/>
              </a:rPr>
              <a:t>memiliki </a:t>
            </a:r>
            <a:r>
              <a:rPr sz="2600" spc="-10" dirty="0">
                <a:latin typeface="Microsoft Sans Serif"/>
                <a:cs typeface="Microsoft Sans Serif"/>
              </a:rPr>
              <a:t> komposisi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warna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RGB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(red,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green,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blue)</a:t>
            </a:r>
            <a:r>
              <a:rPr sz="2600" spc="5" dirty="0">
                <a:latin typeface="Microsoft Sans Serif"/>
                <a:cs typeface="Microsoft Sans Serif"/>
              </a:rPr>
              <a:t> (Nahari,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2010).</a:t>
            </a:r>
            <a:endParaRPr sz="2600">
              <a:latin typeface="Microsoft Sans Serif"/>
              <a:cs typeface="Microsoft Sans Serif"/>
            </a:endParaRPr>
          </a:p>
          <a:p>
            <a:pPr marL="241300" marR="5080" indent="-229235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dirty="0">
                <a:latin typeface="Microsoft Sans Serif"/>
                <a:cs typeface="Microsoft Sans Serif"/>
              </a:rPr>
              <a:t>Untuk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membedakan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suatu</a:t>
            </a:r>
            <a:r>
              <a:rPr sz="2600" spc="-7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objek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warna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tertentu </a:t>
            </a:r>
            <a:r>
              <a:rPr sz="2600" spc="-10" dirty="0">
                <a:latin typeface="Microsoft Sans Serif"/>
                <a:cs typeface="Microsoft Sans Serif"/>
              </a:rPr>
              <a:t>dapat 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menggunakan</a:t>
            </a:r>
            <a:r>
              <a:rPr sz="2600" spc="-5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nilai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hue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merupakan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representasi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dari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cahaya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tampak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(merah,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jingga,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kuning,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hijau,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biru,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ungu).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Nilai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hue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dapat 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dikombinasikan</a:t>
            </a:r>
            <a:r>
              <a:rPr sz="2600" spc="5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dengan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nilai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saturation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dan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value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 </a:t>
            </a:r>
            <a:r>
              <a:rPr sz="2600" dirty="0">
                <a:latin typeface="Microsoft Sans Serif"/>
                <a:cs typeface="Microsoft Sans Serif"/>
              </a:rPr>
              <a:t>merupakan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tingkat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kecerahan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suatu</a:t>
            </a:r>
            <a:r>
              <a:rPr sz="2600" spc="-7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warna.</a:t>
            </a:r>
            <a:endParaRPr sz="2600">
              <a:latin typeface="Microsoft Sans Serif"/>
              <a:cs typeface="Microsoft Sans Serif"/>
            </a:endParaRPr>
          </a:p>
          <a:p>
            <a:pPr marL="241300" marR="169545" indent="-229235">
              <a:lnSpc>
                <a:spcPct val="90000"/>
              </a:lnSpc>
              <a:spcBef>
                <a:spcPts val="994"/>
              </a:spcBef>
              <a:buFont typeface="Arial MT"/>
              <a:buChar char="•"/>
              <a:tabLst>
                <a:tab pos="241935" algn="l"/>
              </a:tabLst>
            </a:pPr>
            <a:r>
              <a:rPr sz="2600" dirty="0">
                <a:latin typeface="Microsoft Sans Serif"/>
                <a:cs typeface="Microsoft Sans Serif"/>
              </a:rPr>
              <a:t>Untuk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mendapatkan</a:t>
            </a:r>
            <a:r>
              <a:rPr sz="2600" spc="-5" dirty="0">
                <a:latin typeface="Microsoft Sans Serif"/>
                <a:cs typeface="Microsoft Sans Serif"/>
              </a:rPr>
              <a:t> ketiga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nilai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tersebut,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perlu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dilakukan</a:t>
            </a:r>
            <a:r>
              <a:rPr sz="2600" spc="2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konversi </a:t>
            </a:r>
            <a:r>
              <a:rPr sz="2600" spc="-67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ruang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warna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citra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yang semula</a:t>
            </a:r>
            <a:r>
              <a:rPr sz="2600" spc="-6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RGB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(Red,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Green,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Blue)</a:t>
            </a:r>
            <a:r>
              <a:rPr sz="2600" spc="6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menjadi 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HSV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(Hue,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Saturation,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Value)</a:t>
            </a:r>
            <a:endParaRPr sz="2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3714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Ekstraksi</a:t>
            </a:r>
            <a:r>
              <a:rPr sz="4400" spc="90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Fitur</a:t>
            </a:r>
            <a:r>
              <a:rPr sz="4400" spc="-1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Warna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2420" y="1844543"/>
            <a:ext cx="4423664" cy="45928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527" y="2260289"/>
            <a:ext cx="3071035" cy="27062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44500"/>
            <a:ext cx="9159240" cy="8362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</a:pPr>
            <a:r>
              <a:rPr sz="2800" spc="-10" dirty="0">
                <a:solidFill>
                  <a:srgbClr val="000000"/>
                </a:solidFill>
              </a:rPr>
              <a:t>sehingga</a:t>
            </a:r>
            <a:r>
              <a:rPr sz="2800" spc="5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ruang</a:t>
            </a:r>
            <a:r>
              <a:rPr sz="2800" spc="2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warna</a:t>
            </a:r>
            <a:r>
              <a:rPr sz="2800" spc="4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citra</a:t>
            </a:r>
            <a:r>
              <a:rPr sz="2800" spc="50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yang</a:t>
            </a:r>
            <a:r>
              <a:rPr sz="2800" spc="20" dirty="0">
                <a:solidFill>
                  <a:srgbClr val="000000"/>
                </a:solidFill>
              </a:rPr>
              <a:t> </a:t>
            </a:r>
            <a:r>
              <a:rPr sz="2800" spc="-15" dirty="0">
                <a:solidFill>
                  <a:srgbClr val="000000"/>
                </a:solidFill>
              </a:rPr>
              <a:t>semula</a:t>
            </a:r>
            <a:r>
              <a:rPr sz="2800" spc="8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berbentuk</a:t>
            </a:r>
            <a:r>
              <a:rPr sz="2800" spc="5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kubus </a:t>
            </a:r>
            <a:r>
              <a:rPr sz="2800" spc="-72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berubah</a:t>
            </a:r>
            <a:r>
              <a:rPr sz="2800" spc="4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bentuk</a:t>
            </a:r>
            <a:r>
              <a:rPr sz="2800" spc="35" dirty="0">
                <a:solidFill>
                  <a:srgbClr val="000000"/>
                </a:solidFill>
              </a:rPr>
              <a:t> </a:t>
            </a:r>
            <a:r>
              <a:rPr sz="2800" spc="-20" dirty="0">
                <a:solidFill>
                  <a:srgbClr val="000000"/>
                </a:solidFill>
              </a:rPr>
              <a:t>menjadi</a:t>
            </a:r>
            <a:r>
              <a:rPr sz="2800" spc="12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kerucut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8423" y="1701644"/>
            <a:ext cx="8387940" cy="44226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27146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solidFill>
                  <a:srgbClr val="000000"/>
                </a:solidFill>
              </a:rPr>
              <a:t>RGB</a:t>
            </a:r>
            <a:r>
              <a:rPr sz="4400" spc="10" dirty="0">
                <a:solidFill>
                  <a:srgbClr val="000000"/>
                </a:solidFill>
              </a:rPr>
              <a:t> </a:t>
            </a:r>
            <a:r>
              <a:rPr sz="4400" spc="-20" dirty="0">
                <a:solidFill>
                  <a:srgbClr val="000000"/>
                </a:solidFill>
              </a:rPr>
              <a:t>Cube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823564"/>
            <a:ext cx="4518660" cy="440916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9400" y="2446020"/>
            <a:ext cx="5780106" cy="18723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42481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000000"/>
                </a:solidFill>
              </a:rPr>
              <a:t>Histogram</a:t>
            </a:r>
            <a:r>
              <a:rPr sz="4400" spc="95" dirty="0">
                <a:solidFill>
                  <a:srgbClr val="000000"/>
                </a:solidFill>
              </a:rPr>
              <a:t> </a:t>
            </a:r>
            <a:r>
              <a:rPr sz="4400" spc="-5" dirty="0">
                <a:solidFill>
                  <a:srgbClr val="000000"/>
                </a:solidFill>
              </a:rPr>
              <a:t>warna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0492" y="1994916"/>
            <a:ext cx="8839200" cy="40325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3914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000000"/>
                </a:solidFill>
              </a:rPr>
              <a:t>Histogram</a:t>
            </a:r>
            <a:r>
              <a:rPr sz="4400" spc="-10" dirty="0">
                <a:solidFill>
                  <a:srgbClr val="000000"/>
                </a:solidFill>
              </a:rPr>
              <a:t> </a:t>
            </a:r>
            <a:r>
              <a:rPr sz="4400" spc="-30" dirty="0">
                <a:solidFill>
                  <a:srgbClr val="000000"/>
                </a:solidFill>
              </a:rPr>
              <a:t>RGB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208788" y="1426464"/>
            <a:ext cx="11041380" cy="5431790"/>
            <a:chOff x="208788" y="1426464"/>
            <a:chExt cx="11041380" cy="54317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788" y="1426464"/>
              <a:ext cx="8404859" cy="38793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22720" y="2935223"/>
              <a:ext cx="4727448" cy="392277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40824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000000"/>
                </a:solidFill>
              </a:rPr>
              <a:t>Histogram</a:t>
            </a:r>
            <a:r>
              <a:rPr sz="4400" spc="-10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Index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987" y="1786551"/>
            <a:ext cx="10312109" cy="13500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9572" y="3319271"/>
            <a:ext cx="7580376" cy="3132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48990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000000"/>
                </a:solidFill>
              </a:rPr>
              <a:t>Histogram</a:t>
            </a:r>
            <a:r>
              <a:rPr sz="4400" spc="110" dirty="0">
                <a:solidFill>
                  <a:srgbClr val="000000"/>
                </a:solidFill>
              </a:rPr>
              <a:t> </a:t>
            </a:r>
            <a:r>
              <a:rPr sz="4400" spc="-10" dirty="0">
                <a:solidFill>
                  <a:srgbClr val="000000"/>
                </a:solidFill>
              </a:rPr>
              <a:t>referensi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29" y="1371600"/>
            <a:ext cx="8735538" cy="25911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8552" y="4291584"/>
            <a:ext cx="6716671" cy="234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9883" y="856488"/>
            <a:ext cx="6926580" cy="51450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38576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" dirty="0">
                <a:solidFill>
                  <a:srgbClr val="000000"/>
                </a:solidFill>
              </a:rPr>
              <a:t>Histogram</a:t>
            </a:r>
            <a:r>
              <a:rPr sz="4400" spc="-15" dirty="0">
                <a:solidFill>
                  <a:srgbClr val="000000"/>
                </a:solidFill>
              </a:rPr>
              <a:t> </a:t>
            </a:r>
            <a:r>
              <a:rPr sz="4400" spc="-20" dirty="0">
                <a:solidFill>
                  <a:srgbClr val="000000"/>
                </a:solidFill>
              </a:rPr>
              <a:t>HSV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136" y="1797692"/>
            <a:ext cx="3759910" cy="44240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8676" y="1940051"/>
            <a:ext cx="5349239" cy="2452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548" y="1825751"/>
            <a:ext cx="5961887" cy="42004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548" y="670559"/>
            <a:ext cx="2549652" cy="7726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6435" y="1825751"/>
            <a:ext cx="5424508" cy="352132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98564" y="740663"/>
            <a:ext cx="2200655" cy="714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0285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000000"/>
                </a:solidFill>
              </a:rPr>
              <a:t>Aplikasi</a:t>
            </a:r>
            <a:r>
              <a:rPr sz="4400" spc="40" dirty="0">
                <a:solidFill>
                  <a:srgbClr val="000000"/>
                </a:solidFill>
              </a:rPr>
              <a:t> </a:t>
            </a:r>
            <a:r>
              <a:rPr sz="4400" spc="-15" dirty="0">
                <a:solidFill>
                  <a:srgbClr val="000000"/>
                </a:solidFill>
              </a:rPr>
              <a:t>Fitur</a:t>
            </a:r>
            <a:r>
              <a:rPr sz="4400" spc="20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Warna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527" y="1827276"/>
            <a:ext cx="8999220" cy="37840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918</Words>
  <Application>Microsoft Office PowerPoint</Application>
  <PresentationFormat>Widescreen</PresentationFormat>
  <Paragraphs>68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Algerian</vt:lpstr>
      <vt:lpstr>Arial</vt:lpstr>
      <vt:lpstr>Arial MT</vt:lpstr>
      <vt:lpstr>Calibri</vt:lpstr>
      <vt:lpstr>Microsoft Sans Serif</vt:lpstr>
      <vt:lpstr>Office Theme</vt:lpstr>
      <vt:lpstr>Feature Extraction</vt:lpstr>
      <vt:lpstr>Pengertian</vt:lpstr>
      <vt:lpstr>Pengertian</vt:lpstr>
      <vt:lpstr>Pengertian</vt:lpstr>
      <vt:lpstr>PowerPoint Presentation</vt:lpstr>
      <vt:lpstr>PowerPoint Presentation</vt:lpstr>
      <vt:lpstr>PowerPoint Presentation</vt:lpstr>
      <vt:lpstr>Jenis Ekstraksi Fitur</vt:lpstr>
      <vt:lpstr>Ekstraksi Fitur Bentuk</vt:lpstr>
      <vt:lpstr>Ekstraksi Fitur Bentuk</vt:lpstr>
      <vt:lpstr>Ekstraksi Fitur Tekstur</vt:lpstr>
      <vt:lpstr>Ekstraksi Fitur Tekstur</vt:lpstr>
      <vt:lpstr>Ekstraksi Fitur Tekstur</vt:lpstr>
      <vt:lpstr>Ekstraksi Fitur Warna</vt:lpstr>
      <vt:lpstr>Ekstraksi Fitur Warna</vt:lpstr>
      <vt:lpstr>Ekstraksi Fitur Warna</vt:lpstr>
      <vt:lpstr>sehingga ruang warna citra yang semula berbentuk kubus  berubah bentuk menjadi kerucut</vt:lpstr>
      <vt:lpstr>RGB Cube</vt:lpstr>
      <vt:lpstr>Histogram warna</vt:lpstr>
      <vt:lpstr>Histogram RGB</vt:lpstr>
      <vt:lpstr>Histogram Index</vt:lpstr>
      <vt:lpstr>Histogram referensi</vt:lpstr>
      <vt:lpstr>PowerPoint Presentation</vt:lpstr>
      <vt:lpstr>Histogram HSV</vt:lpstr>
      <vt:lpstr>PowerPoint Presentation</vt:lpstr>
      <vt:lpstr>Aplikasi Fitur Warna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Preprocessing – Data Image</dc:title>
  <dc:creator>Irfan Maliki</dc:creator>
  <cp:lastModifiedBy>Robi</cp:lastModifiedBy>
  <cp:revision>1</cp:revision>
  <dcterms:created xsi:type="dcterms:W3CDTF">2021-09-04T07:17:30Z</dcterms:created>
  <dcterms:modified xsi:type="dcterms:W3CDTF">2021-09-04T07:18:12Z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