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4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8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81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02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47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4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96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6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53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E159D-7739-45E0-A202-C163356E3AB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2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41426" y="3175273"/>
            <a:ext cx="7497209" cy="1174039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75920" lvl="1" algn="ctr">
              <a:spcBef>
                <a:spcPts val="670"/>
              </a:spcBef>
              <a:tabLst>
                <a:tab pos="720725" algn="l"/>
              </a:tabLst>
            </a:pPr>
            <a:r>
              <a:rPr sz="3600" i="1" spc="-10" dirty="0" err="1" smtClean="0">
                <a:latin typeface="Calibri"/>
                <a:cs typeface="Calibri"/>
              </a:rPr>
              <a:t>Desain</a:t>
            </a:r>
            <a:r>
              <a:rPr sz="3600" i="1" spc="5" dirty="0" smtClean="0">
                <a:latin typeface="Calibri"/>
                <a:cs typeface="Calibri"/>
              </a:rPr>
              <a:t> </a:t>
            </a:r>
            <a:r>
              <a:rPr sz="3600" i="1" spc="-5" dirty="0">
                <a:latin typeface="Calibri"/>
                <a:cs typeface="Calibri"/>
              </a:rPr>
              <a:t>Balok </a:t>
            </a:r>
            <a:r>
              <a:rPr sz="3600" i="1" spc="-25" dirty="0">
                <a:latin typeface="Calibri"/>
                <a:cs typeface="Calibri"/>
              </a:rPr>
              <a:t>Persegi</a:t>
            </a:r>
            <a:r>
              <a:rPr sz="3600" i="1" spc="5" dirty="0">
                <a:latin typeface="Calibri"/>
                <a:cs typeface="Calibri"/>
              </a:rPr>
              <a:t> </a:t>
            </a:r>
            <a:r>
              <a:rPr sz="3600" i="1" spc="-35" dirty="0" err="1">
                <a:latin typeface="Calibri"/>
                <a:cs typeface="Calibri"/>
              </a:rPr>
              <a:t>Terhadap</a:t>
            </a:r>
            <a:r>
              <a:rPr sz="3600" i="1" spc="5" dirty="0">
                <a:latin typeface="Calibri"/>
                <a:cs typeface="Calibri"/>
              </a:rPr>
              <a:t> </a:t>
            </a:r>
            <a:r>
              <a:rPr sz="3600" i="1" spc="-10" dirty="0" err="1" smtClean="0">
                <a:latin typeface="Calibri"/>
                <a:cs typeface="Calibri"/>
              </a:rPr>
              <a:t>Lentur</a:t>
            </a:r>
            <a:endParaRPr lang="en-US" sz="3600" i="1" spc="-10" dirty="0" smtClean="0">
              <a:latin typeface="Calibri"/>
              <a:cs typeface="Calibri"/>
            </a:endParaRPr>
          </a:p>
          <a:p>
            <a:pPr marL="375920" lvl="1" algn="ctr">
              <a:spcBef>
                <a:spcPts val="670"/>
              </a:spcBef>
              <a:tabLst>
                <a:tab pos="720725" algn="l"/>
              </a:tabLst>
            </a:pPr>
            <a:r>
              <a:rPr lang="en-US" sz="2800" spc="-10" dirty="0" err="1" smtClean="0">
                <a:latin typeface="Calibri"/>
                <a:cs typeface="Calibri"/>
              </a:rPr>
              <a:t>Lanjutan</a:t>
            </a:r>
            <a:r>
              <a:rPr lang="en-US" sz="2800" spc="-10" dirty="0" smtClean="0">
                <a:latin typeface="Calibri"/>
                <a:cs typeface="Calibri"/>
              </a:rPr>
              <a:t> </a:t>
            </a:r>
            <a:r>
              <a:rPr lang="en-US" sz="2800" spc="-10" dirty="0" err="1" smtClean="0">
                <a:latin typeface="Calibri"/>
                <a:cs typeface="Calibri"/>
              </a:rPr>
              <a:t>Pertemuan</a:t>
            </a:r>
            <a:r>
              <a:rPr lang="en-US" sz="2800" spc="-10" dirty="0" smtClean="0">
                <a:latin typeface="Calibri"/>
                <a:cs typeface="Calibri"/>
              </a:rPr>
              <a:t> 3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79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770441" y="1834833"/>
            <a:ext cx="2853690" cy="2402205"/>
            <a:chOff x="1246441" y="1834832"/>
            <a:chExt cx="2853690" cy="2402205"/>
          </a:xfrm>
        </p:grpSpPr>
        <p:sp>
          <p:nvSpPr>
            <p:cNvPr id="4" name="object 4"/>
            <p:cNvSpPr/>
            <p:nvPr/>
          </p:nvSpPr>
          <p:spPr>
            <a:xfrm>
              <a:off x="1764029" y="1847850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59" y="2375916"/>
                  </a:lnTo>
                  <a:lnTo>
                    <a:pt x="1584959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0625" y="3792474"/>
              <a:ext cx="236219" cy="21488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60625" y="3792474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10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19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10" y="214883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4545" y="3783330"/>
              <a:ext cx="236220" cy="21488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44545" y="3783330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10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20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10" y="214884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4109" y="3783330"/>
              <a:ext cx="236219" cy="21488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04109" y="3783330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09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19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09" y="214884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51203" y="2927604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300983" y="2622296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80586" y="2896615"/>
            <a:ext cx="571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dirty="0">
                <a:latin typeface="Calibri"/>
                <a:cs typeface="Calibri"/>
              </a:rPr>
              <a:t>t</a:t>
            </a:r>
            <a:r>
              <a:rPr spc="-4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al</a:t>
            </a:r>
            <a:endParaRPr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724145" y="1834895"/>
            <a:ext cx="1426845" cy="2388870"/>
            <a:chOff x="4200144" y="1834895"/>
            <a:chExt cx="1426845" cy="2388870"/>
          </a:xfrm>
        </p:grpSpPr>
        <p:sp>
          <p:nvSpPr>
            <p:cNvPr id="15" name="object 15"/>
            <p:cNvSpPr/>
            <p:nvPr/>
          </p:nvSpPr>
          <p:spPr>
            <a:xfrm>
              <a:off x="4212336" y="1847087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13098" y="3841241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6"/>
                  </a:lnTo>
                  <a:lnTo>
                    <a:pt x="0" y="29336"/>
                  </a:lnTo>
                  <a:lnTo>
                    <a:pt x="0" y="88010"/>
                  </a:lnTo>
                  <a:lnTo>
                    <a:pt x="1165098" y="88010"/>
                  </a:lnTo>
                  <a:lnTo>
                    <a:pt x="1165098" y="117347"/>
                  </a:lnTo>
                  <a:lnTo>
                    <a:pt x="1223772" y="58673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13098" y="3841241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6"/>
                  </a:moveTo>
                  <a:lnTo>
                    <a:pt x="1165098" y="29336"/>
                  </a:lnTo>
                  <a:lnTo>
                    <a:pt x="1165098" y="0"/>
                  </a:lnTo>
                  <a:lnTo>
                    <a:pt x="1223772" y="58673"/>
                  </a:lnTo>
                  <a:lnTo>
                    <a:pt x="1165098" y="117347"/>
                  </a:lnTo>
                  <a:lnTo>
                    <a:pt x="1165098" y="88010"/>
                  </a:lnTo>
                  <a:lnTo>
                    <a:pt x="0" y="88010"/>
                  </a:lnTo>
                  <a:lnTo>
                    <a:pt x="0" y="29336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3098" y="1847849"/>
              <a:ext cx="1078991" cy="7559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13098" y="1847849"/>
              <a:ext cx="1079500" cy="756285"/>
            </a:xfrm>
            <a:custGeom>
              <a:avLst/>
              <a:gdLst/>
              <a:ahLst/>
              <a:cxnLst/>
              <a:rect l="l" t="t" r="r" b="b"/>
              <a:pathLst>
                <a:path w="1079500" h="756285">
                  <a:moveTo>
                    <a:pt x="0" y="755903"/>
                  </a:moveTo>
                  <a:lnTo>
                    <a:pt x="1078991" y="755903"/>
                  </a:lnTo>
                  <a:lnTo>
                    <a:pt x="1078991" y="0"/>
                  </a:lnTo>
                  <a:lnTo>
                    <a:pt x="0" y="0"/>
                  </a:lnTo>
                  <a:lnTo>
                    <a:pt x="0" y="7559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89882" y="2145029"/>
              <a:ext cx="1224280" cy="116205"/>
            </a:xfrm>
            <a:custGeom>
              <a:avLst/>
              <a:gdLst/>
              <a:ahLst/>
              <a:cxnLst/>
              <a:rect l="l" t="t" r="r" b="b"/>
              <a:pathLst>
                <a:path w="1224279" h="116205">
                  <a:moveTo>
                    <a:pt x="57912" y="0"/>
                  </a:moveTo>
                  <a:lnTo>
                    <a:pt x="0" y="57912"/>
                  </a:lnTo>
                  <a:lnTo>
                    <a:pt x="57912" y="115824"/>
                  </a:lnTo>
                  <a:lnTo>
                    <a:pt x="57912" y="86868"/>
                  </a:lnTo>
                  <a:lnTo>
                    <a:pt x="1223771" y="86868"/>
                  </a:lnTo>
                  <a:lnTo>
                    <a:pt x="1223771" y="28956"/>
                  </a:lnTo>
                  <a:lnTo>
                    <a:pt x="57912" y="28956"/>
                  </a:lnTo>
                  <a:lnTo>
                    <a:pt x="5791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89882" y="2145029"/>
              <a:ext cx="1224280" cy="116205"/>
            </a:xfrm>
            <a:custGeom>
              <a:avLst/>
              <a:gdLst/>
              <a:ahLst/>
              <a:cxnLst/>
              <a:rect l="l" t="t" r="r" b="b"/>
              <a:pathLst>
                <a:path w="1224279" h="116205">
                  <a:moveTo>
                    <a:pt x="1223771" y="28956"/>
                  </a:moveTo>
                  <a:lnTo>
                    <a:pt x="57912" y="28956"/>
                  </a:lnTo>
                  <a:lnTo>
                    <a:pt x="57912" y="0"/>
                  </a:lnTo>
                  <a:lnTo>
                    <a:pt x="0" y="57912"/>
                  </a:lnTo>
                  <a:lnTo>
                    <a:pt x="57912" y="115824"/>
                  </a:lnTo>
                  <a:lnTo>
                    <a:pt x="57912" y="86868"/>
                  </a:lnTo>
                  <a:lnTo>
                    <a:pt x="1223771" y="86868"/>
                  </a:lnTo>
                  <a:lnTo>
                    <a:pt x="1223771" y="28956"/>
                  </a:lnTo>
                  <a:close/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00143" y="2225039"/>
              <a:ext cx="103505" cy="1615440"/>
            </a:xfrm>
            <a:custGeom>
              <a:avLst/>
              <a:gdLst/>
              <a:ahLst/>
              <a:cxnLst/>
              <a:rect l="l" t="t" r="r" b="b"/>
              <a:pathLst>
                <a:path w="103504" h="1615439">
                  <a:moveTo>
                    <a:pt x="7112" y="1519174"/>
                  </a:moveTo>
                  <a:lnTo>
                    <a:pt x="1016" y="1522730"/>
                  </a:lnTo>
                  <a:lnTo>
                    <a:pt x="0" y="1526667"/>
                  </a:lnTo>
                  <a:lnTo>
                    <a:pt x="51689" y="1615313"/>
                  </a:lnTo>
                  <a:lnTo>
                    <a:pt x="59020" y="1602740"/>
                  </a:lnTo>
                  <a:lnTo>
                    <a:pt x="45339" y="1602740"/>
                  </a:lnTo>
                  <a:lnTo>
                    <a:pt x="45339" y="1579190"/>
                  </a:lnTo>
                  <a:lnTo>
                    <a:pt x="10922" y="1520190"/>
                  </a:lnTo>
                  <a:lnTo>
                    <a:pt x="7112" y="1519174"/>
                  </a:lnTo>
                  <a:close/>
                </a:path>
                <a:path w="103504" h="1615439">
                  <a:moveTo>
                    <a:pt x="45339" y="1579190"/>
                  </a:moveTo>
                  <a:lnTo>
                    <a:pt x="45339" y="1602740"/>
                  </a:lnTo>
                  <a:lnTo>
                    <a:pt x="58039" y="1602740"/>
                  </a:lnTo>
                  <a:lnTo>
                    <a:pt x="58039" y="1599438"/>
                  </a:lnTo>
                  <a:lnTo>
                    <a:pt x="46228" y="1599438"/>
                  </a:lnTo>
                  <a:lnTo>
                    <a:pt x="51688" y="1590076"/>
                  </a:lnTo>
                  <a:lnTo>
                    <a:pt x="45339" y="1579190"/>
                  </a:lnTo>
                  <a:close/>
                </a:path>
                <a:path w="103504" h="1615439">
                  <a:moveTo>
                    <a:pt x="96266" y="1519174"/>
                  </a:moveTo>
                  <a:lnTo>
                    <a:pt x="92456" y="1520190"/>
                  </a:lnTo>
                  <a:lnTo>
                    <a:pt x="58039" y="1579190"/>
                  </a:lnTo>
                  <a:lnTo>
                    <a:pt x="58039" y="1602740"/>
                  </a:lnTo>
                  <a:lnTo>
                    <a:pt x="59020" y="1602740"/>
                  </a:lnTo>
                  <a:lnTo>
                    <a:pt x="103378" y="1526667"/>
                  </a:lnTo>
                  <a:lnTo>
                    <a:pt x="102362" y="1522730"/>
                  </a:lnTo>
                  <a:lnTo>
                    <a:pt x="96266" y="1519174"/>
                  </a:lnTo>
                  <a:close/>
                </a:path>
                <a:path w="103504" h="1615439">
                  <a:moveTo>
                    <a:pt x="51688" y="1590076"/>
                  </a:moveTo>
                  <a:lnTo>
                    <a:pt x="46228" y="1599438"/>
                  </a:lnTo>
                  <a:lnTo>
                    <a:pt x="57150" y="1599438"/>
                  </a:lnTo>
                  <a:lnTo>
                    <a:pt x="51688" y="1590076"/>
                  </a:lnTo>
                  <a:close/>
                </a:path>
                <a:path w="103504" h="1615439">
                  <a:moveTo>
                    <a:pt x="58039" y="1579190"/>
                  </a:moveTo>
                  <a:lnTo>
                    <a:pt x="51688" y="1590076"/>
                  </a:lnTo>
                  <a:lnTo>
                    <a:pt x="57150" y="1599438"/>
                  </a:lnTo>
                  <a:lnTo>
                    <a:pt x="58039" y="1599438"/>
                  </a:lnTo>
                  <a:lnTo>
                    <a:pt x="58039" y="1579190"/>
                  </a:lnTo>
                  <a:close/>
                </a:path>
                <a:path w="103504" h="1615439">
                  <a:moveTo>
                    <a:pt x="51688" y="25109"/>
                  </a:moveTo>
                  <a:lnTo>
                    <a:pt x="45339" y="35995"/>
                  </a:lnTo>
                  <a:lnTo>
                    <a:pt x="45339" y="1579190"/>
                  </a:lnTo>
                  <a:lnTo>
                    <a:pt x="51688" y="1590076"/>
                  </a:lnTo>
                  <a:lnTo>
                    <a:pt x="58038" y="1579190"/>
                  </a:lnTo>
                  <a:lnTo>
                    <a:pt x="58039" y="35995"/>
                  </a:lnTo>
                  <a:lnTo>
                    <a:pt x="51688" y="25109"/>
                  </a:lnTo>
                  <a:close/>
                </a:path>
                <a:path w="103504" h="1615439">
                  <a:moveTo>
                    <a:pt x="51689" y="0"/>
                  </a:moveTo>
                  <a:lnTo>
                    <a:pt x="0" y="88646"/>
                  </a:lnTo>
                  <a:lnTo>
                    <a:pt x="1016" y="92456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9" y="12573"/>
                  </a:lnTo>
                  <a:lnTo>
                    <a:pt x="59020" y="12573"/>
                  </a:lnTo>
                  <a:lnTo>
                    <a:pt x="51689" y="0"/>
                  </a:lnTo>
                  <a:close/>
                </a:path>
                <a:path w="103504" h="1615439">
                  <a:moveTo>
                    <a:pt x="59020" y="12573"/>
                  </a:moveTo>
                  <a:lnTo>
                    <a:pt x="58039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6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1615439">
                  <a:moveTo>
                    <a:pt x="58039" y="12573"/>
                  </a:moveTo>
                  <a:lnTo>
                    <a:pt x="45339" y="12573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9" y="15748"/>
                  </a:lnTo>
                  <a:lnTo>
                    <a:pt x="58039" y="12573"/>
                  </a:lnTo>
                  <a:close/>
                </a:path>
                <a:path w="103504" h="1615439">
                  <a:moveTo>
                    <a:pt x="58039" y="15748"/>
                  </a:moveTo>
                  <a:lnTo>
                    <a:pt x="57150" y="15748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9" y="15748"/>
                  </a:lnTo>
                  <a:close/>
                </a:path>
                <a:path w="103504" h="1615439">
                  <a:moveTo>
                    <a:pt x="57150" y="15748"/>
                  </a:moveTo>
                  <a:lnTo>
                    <a:pt x="46228" y="15748"/>
                  </a:lnTo>
                  <a:lnTo>
                    <a:pt x="51688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984240" y="4025900"/>
            <a:ext cx="956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216779" y="1847088"/>
            <a:ext cx="103505" cy="756920"/>
          </a:xfrm>
          <a:custGeom>
            <a:avLst/>
            <a:gdLst/>
            <a:ahLst/>
            <a:cxnLst/>
            <a:rect l="l" t="t" r="r" b="b"/>
            <a:pathLst>
              <a:path w="103504" h="756919">
                <a:moveTo>
                  <a:pt x="7112" y="660908"/>
                </a:moveTo>
                <a:lnTo>
                  <a:pt x="1016" y="664463"/>
                </a:lnTo>
                <a:lnTo>
                  <a:pt x="0" y="668401"/>
                </a:lnTo>
                <a:lnTo>
                  <a:pt x="1778" y="671322"/>
                </a:lnTo>
                <a:lnTo>
                  <a:pt x="51688" y="756920"/>
                </a:lnTo>
                <a:lnTo>
                  <a:pt x="59020" y="744347"/>
                </a:lnTo>
                <a:lnTo>
                  <a:pt x="45338" y="744347"/>
                </a:lnTo>
                <a:lnTo>
                  <a:pt x="45338" y="720924"/>
                </a:lnTo>
                <a:lnTo>
                  <a:pt x="10922" y="661924"/>
                </a:lnTo>
                <a:lnTo>
                  <a:pt x="7112" y="660908"/>
                </a:lnTo>
                <a:close/>
              </a:path>
              <a:path w="103504" h="756919">
                <a:moveTo>
                  <a:pt x="45339" y="720924"/>
                </a:moveTo>
                <a:lnTo>
                  <a:pt x="45338" y="744347"/>
                </a:lnTo>
                <a:lnTo>
                  <a:pt x="58038" y="744347"/>
                </a:lnTo>
                <a:lnTo>
                  <a:pt x="58038" y="741172"/>
                </a:lnTo>
                <a:lnTo>
                  <a:pt x="46228" y="741172"/>
                </a:lnTo>
                <a:lnTo>
                  <a:pt x="51688" y="731810"/>
                </a:lnTo>
                <a:lnTo>
                  <a:pt x="45339" y="720924"/>
                </a:lnTo>
                <a:close/>
              </a:path>
              <a:path w="103504" h="756919">
                <a:moveTo>
                  <a:pt x="96266" y="660908"/>
                </a:moveTo>
                <a:lnTo>
                  <a:pt x="92456" y="661924"/>
                </a:lnTo>
                <a:lnTo>
                  <a:pt x="58038" y="720924"/>
                </a:lnTo>
                <a:lnTo>
                  <a:pt x="58038" y="744347"/>
                </a:lnTo>
                <a:lnTo>
                  <a:pt x="59020" y="744347"/>
                </a:lnTo>
                <a:lnTo>
                  <a:pt x="101600" y="671322"/>
                </a:lnTo>
                <a:lnTo>
                  <a:pt x="103378" y="668401"/>
                </a:lnTo>
                <a:lnTo>
                  <a:pt x="102362" y="664463"/>
                </a:lnTo>
                <a:lnTo>
                  <a:pt x="96266" y="660908"/>
                </a:lnTo>
                <a:close/>
              </a:path>
              <a:path w="103504" h="756919">
                <a:moveTo>
                  <a:pt x="51689" y="731810"/>
                </a:moveTo>
                <a:lnTo>
                  <a:pt x="46228" y="741172"/>
                </a:lnTo>
                <a:lnTo>
                  <a:pt x="57150" y="741172"/>
                </a:lnTo>
                <a:lnTo>
                  <a:pt x="51689" y="731810"/>
                </a:lnTo>
                <a:close/>
              </a:path>
              <a:path w="103504" h="756919">
                <a:moveTo>
                  <a:pt x="58038" y="720924"/>
                </a:moveTo>
                <a:lnTo>
                  <a:pt x="51689" y="731810"/>
                </a:lnTo>
                <a:lnTo>
                  <a:pt x="57150" y="741172"/>
                </a:lnTo>
                <a:lnTo>
                  <a:pt x="58038" y="741172"/>
                </a:lnTo>
                <a:lnTo>
                  <a:pt x="58038" y="720924"/>
                </a:lnTo>
                <a:close/>
              </a:path>
              <a:path w="103504" h="756919">
                <a:moveTo>
                  <a:pt x="51689" y="25109"/>
                </a:moveTo>
                <a:lnTo>
                  <a:pt x="45338" y="35995"/>
                </a:lnTo>
                <a:lnTo>
                  <a:pt x="45339" y="720924"/>
                </a:lnTo>
                <a:lnTo>
                  <a:pt x="51689" y="731810"/>
                </a:lnTo>
                <a:lnTo>
                  <a:pt x="58038" y="720924"/>
                </a:lnTo>
                <a:lnTo>
                  <a:pt x="58038" y="35995"/>
                </a:lnTo>
                <a:lnTo>
                  <a:pt x="51689" y="25109"/>
                </a:lnTo>
                <a:close/>
              </a:path>
              <a:path w="103504" h="756919">
                <a:moveTo>
                  <a:pt x="51688" y="0"/>
                </a:moveTo>
                <a:lnTo>
                  <a:pt x="0" y="88646"/>
                </a:lnTo>
                <a:lnTo>
                  <a:pt x="1016" y="92456"/>
                </a:lnTo>
                <a:lnTo>
                  <a:pt x="7112" y="96012"/>
                </a:lnTo>
                <a:lnTo>
                  <a:pt x="10922" y="94996"/>
                </a:lnTo>
                <a:lnTo>
                  <a:pt x="45338" y="35995"/>
                </a:lnTo>
                <a:lnTo>
                  <a:pt x="45338" y="12573"/>
                </a:lnTo>
                <a:lnTo>
                  <a:pt x="59020" y="12573"/>
                </a:lnTo>
                <a:lnTo>
                  <a:pt x="51688" y="0"/>
                </a:lnTo>
                <a:close/>
              </a:path>
              <a:path w="103504" h="756919">
                <a:moveTo>
                  <a:pt x="59020" y="12573"/>
                </a:moveTo>
                <a:lnTo>
                  <a:pt x="58038" y="12573"/>
                </a:lnTo>
                <a:lnTo>
                  <a:pt x="58039" y="35995"/>
                </a:lnTo>
                <a:lnTo>
                  <a:pt x="92456" y="94996"/>
                </a:lnTo>
                <a:lnTo>
                  <a:pt x="96266" y="96012"/>
                </a:lnTo>
                <a:lnTo>
                  <a:pt x="102362" y="92456"/>
                </a:lnTo>
                <a:lnTo>
                  <a:pt x="103378" y="88646"/>
                </a:lnTo>
                <a:lnTo>
                  <a:pt x="59020" y="12573"/>
                </a:lnTo>
                <a:close/>
              </a:path>
              <a:path w="103504" h="756919">
                <a:moveTo>
                  <a:pt x="58038" y="12573"/>
                </a:moveTo>
                <a:lnTo>
                  <a:pt x="45338" y="12573"/>
                </a:lnTo>
                <a:lnTo>
                  <a:pt x="45338" y="35995"/>
                </a:lnTo>
                <a:lnTo>
                  <a:pt x="51689" y="25109"/>
                </a:lnTo>
                <a:lnTo>
                  <a:pt x="46228" y="15748"/>
                </a:lnTo>
                <a:lnTo>
                  <a:pt x="58038" y="15748"/>
                </a:lnTo>
                <a:lnTo>
                  <a:pt x="58038" y="12573"/>
                </a:lnTo>
                <a:close/>
              </a:path>
              <a:path w="103504" h="756919">
                <a:moveTo>
                  <a:pt x="58038" y="15748"/>
                </a:moveTo>
                <a:lnTo>
                  <a:pt x="57150" y="15748"/>
                </a:lnTo>
                <a:lnTo>
                  <a:pt x="51689" y="25109"/>
                </a:lnTo>
                <a:lnTo>
                  <a:pt x="58039" y="35995"/>
                </a:lnTo>
                <a:lnTo>
                  <a:pt x="58038" y="15748"/>
                </a:lnTo>
                <a:close/>
              </a:path>
              <a:path w="103504" h="756919">
                <a:moveTo>
                  <a:pt x="57150" y="15748"/>
                </a:moveTo>
                <a:lnTo>
                  <a:pt x="46228" y="15748"/>
                </a:lnTo>
                <a:lnTo>
                  <a:pt x="51689" y="25109"/>
                </a:lnTo>
                <a:lnTo>
                  <a:pt x="5715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842006" y="2214498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62141" y="2945384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z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a/2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36336" y="1847851"/>
            <a:ext cx="1080135" cy="756285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 marR="44450" algn="r">
              <a:spcBef>
                <a:spcPts val="1425"/>
              </a:spcBef>
            </a:pPr>
            <a:r>
              <a:rPr dirty="0">
                <a:latin typeface="Calibri"/>
                <a:cs typeface="Calibri"/>
              </a:rPr>
              <a:t>C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02698" y="2279141"/>
            <a:ext cx="1490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0,85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15" dirty="0">
                <a:latin typeface="Calibri"/>
                <a:cs typeface="Calibri"/>
              </a:rPr>
              <a:t> f’c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75935" y="1429892"/>
            <a:ext cx="1479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26084" algn="l"/>
                <a:tab pos="843915" algn="l"/>
              </a:tabLst>
            </a:pPr>
            <a:r>
              <a:rPr u="sng" dirty="0">
                <a:uFill>
                  <a:solidFill>
                    <a:srgbClr val="497DBA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dirty="0">
                <a:latin typeface="Calibri"/>
                <a:cs typeface="Calibri"/>
              </a:rPr>
              <a:t>0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85</a:t>
            </a:r>
            <a:r>
              <a:rPr spc="95" dirty="0">
                <a:latin typeface="Calibri"/>
                <a:cs typeface="Calibri"/>
              </a:rPr>
              <a:t>f</a:t>
            </a:r>
            <a:r>
              <a:rPr spc="-140" dirty="0">
                <a:latin typeface="Calibri"/>
                <a:cs typeface="Calibri"/>
              </a:rPr>
              <a:t>’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63495" y="1834896"/>
            <a:ext cx="3371850" cy="2068195"/>
            <a:chOff x="539495" y="1834895"/>
            <a:chExt cx="3371850" cy="2068195"/>
          </a:xfrm>
        </p:grpSpPr>
        <p:sp>
          <p:nvSpPr>
            <p:cNvPr id="31" name="object 31"/>
            <p:cNvSpPr/>
            <p:nvPr/>
          </p:nvSpPr>
          <p:spPr>
            <a:xfrm>
              <a:off x="684275" y="1847087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1"/>
                  </a:moveTo>
                  <a:lnTo>
                    <a:pt x="1023747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55546" y="1834895"/>
              <a:ext cx="103505" cy="1092835"/>
            </a:xfrm>
            <a:custGeom>
              <a:avLst/>
              <a:gdLst/>
              <a:ahLst/>
              <a:cxnLst/>
              <a:rect l="l" t="t" r="r" b="b"/>
              <a:pathLst>
                <a:path w="103505" h="1092835">
                  <a:moveTo>
                    <a:pt x="7112" y="996441"/>
                  </a:moveTo>
                  <a:lnTo>
                    <a:pt x="1015" y="999998"/>
                  </a:lnTo>
                  <a:lnTo>
                    <a:pt x="0" y="1003807"/>
                  </a:lnTo>
                  <a:lnTo>
                    <a:pt x="51689" y="1092453"/>
                  </a:lnTo>
                  <a:lnTo>
                    <a:pt x="59020" y="1079880"/>
                  </a:lnTo>
                  <a:lnTo>
                    <a:pt x="45339" y="1079880"/>
                  </a:lnTo>
                  <a:lnTo>
                    <a:pt x="45339" y="1056458"/>
                  </a:lnTo>
                  <a:lnTo>
                    <a:pt x="10921" y="997457"/>
                  </a:lnTo>
                  <a:lnTo>
                    <a:pt x="7112" y="996441"/>
                  </a:lnTo>
                  <a:close/>
                </a:path>
                <a:path w="103505" h="1092835">
                  <a:moveTo>
                    <a:pt x="45339" y="1056458"/>
                  </a:moveTo>
                  <a:lnTo>
                    <a:pt x="45339" y="1079880"/>
                  </a:lnTo>
                  <a:lnTo>
                    <a:pt x="58039" y="1079880"/>
                  </a:lnTo>
                  <a:lnTo>
                    <a:pt x="58039" y="1076705"/>
                  </a:lnTo>
                  <a:lnTo>
                    <a:pt x="46228" y="1076705"/>
                  </a:lnTo>
                  <a:lnTo>
                    <a:pt x="51688" y="1067344"/>
                  </a:lnTo>
                  <a:lnTo>
                    <a:pt x="45339" y="1056458"/>
                  </a:lnTo>
                  <a:close/>
                </a:path>
                <a:path w="103505" h="1092835">
                  <a:moveTo>
                    <a:pt x="96265" y="996441"/>
                  </a:moveTo>
                  <a:lnTo>
                    <a:pt x="92456" y="997457"/>
                  </a:lnTo>
                  <a:lnTo>
                    <a:pt x="58039" y="1056458"/>
                  </a:lnTo>
                  <a:lnTo>
                    <a:pt x="58039" y="1079880"/>
                  </a:lnTo>
                  <a:lnTo>
                    <a:pt x="59020" y="1079880"/>
                  </a:lnTo>
                  <a:lnTo>
                    <a:pt x="103378" y="1003807"/>
                  </a:lnTo>
                  <a:lnTo>
                    <a:pt x="102362" y="999998"/>
                  </a:lnTo>
                  <a:lnTo>
                    <a:pt x="96265" y="996441"/>
                  </a:lnTo>
                  <a:close/>
                </a:path>
                <a:path w="103505" h="1092835">
                  <a:moveTo>
                    <a:pt x="51689" y="1067344"/>
                  </a:moveTo>
                  <a:lnTo>
                    <a:pt x="46228" y="1076705"/>
                  </a:lnTo>
                  <a:lnTo>
                    <a:pt x="57150" y="1076705"/>
                  </a:lnTo>
                  <a:lnTo>
                    <a:pt x="51689" y="1067344"/>
                  </a:lnTo>
                  <a:close/>
                </a:path>
                <a:path w="103505" h="1092835">
                  <a:moveTo>
                    <a:pt x="58039" y="1056458"/>
                  </a:moveTo>
                  <a:lnTo>
                    <a:pt x="51689" y="1067344"/>
                  </a:lnTo>
                  <a:lnTo>
                    <a:pt x="57150" y="1076705"/>
                  </a:lnTo>
                  <a:lnTo>
                    <a:pt x="58039" y="1076705"/>
                  </a:lnTo>
                  <a:lnTo>
                    <a:pt x="58039" y="1056458"/>
                  </a:lnTo>
                  <a:close/>
                </a:path>
                <a:path w="103505" h="1092835">
                  <a:moveTo>
                    <a:pt x="51689" y="25109"/>
                  </a:moveTo>
                  <a:lnTo>
                    <a:pt x="45339" y="35995"/>
                  </a:lnTo>
                  <a:lnTo>
                    <a:pt x="45339" y="1056458"/>
                  </a:lnTo>
                  <a:lnTo>
                    <a:pt x="51689" y="1067344"/>
                  </a:lnTo>
                  <a:lnTo>
                    <a:pt x="58039" y="1056458"/>
                  </a:lnTo>
                  <a:lnTo>
                    <a:pt x="58039" y="35995"/>
                  </a:lnTo>
                  <a:lnTo>
                    <a:pt x="51689" y="25109"/>
                  </a:lnTo>
                  <a:close/>
                </a:path>
                <a:path w="103505" h="1092835">
                  <a:moveTo>
                    <a:pt x="51689" y="0"/>
                  </a:moveTo>
                  <a:lnTo>
                    <a:pt x="0" y="88645"/>
                  </a:lnTo>
                  <a:lnTo>
                    <a:pt x="1015" y="92455"/>
                  </a:lnTo>
                  <a:lnTo>
                    <a:pt x="7112" y="96012"/>
                  </a:lnTo>
                  <a:lnTo>
                    <a:pt x="10921" y="94995"/>
                  </a:lnTo>
                  <a:lnTo>
                    <a:pt x="45338" y="35995"/>
                  </a:lnTo>
                  <a:lnTo>
                    <a:pt x="45339" y="12573"/>
                  </a:lnTo>
                  <a:lnTo>
                    <a:pt x="59020" y="12573"/>
                  </a:lnTo>
                  <a:lnTo>
                    <a:pt x="51689" y="0"/>
                  </a:lnTo>
                  <a:close/>
                </a:path>
                <a:path w="103505" h="1092835">
                  <a:moveTo>
                    <a:pt x="59020" y="12573"/>
                  </a:moveTo>
                  <a:lnTo>
                    <a:pt x="58039" y="12573"/>
                  </a:lnTo>
                  <a:lnTo>
                    <a:pt x="58039" y="35995"/>
                  </a:lnTo>
                  <a:lnTo>
                    <a:pt x="92456" y="94995"/>
                  </a:lnTo>
                  <a:lnTo>
                    <a:pt x="96265" y="96012"/>
                  </a:lnTo>
                  <a:lnTo>
                    <a:pt x="102362" y="92455"/>
                  </a:lnTo>
                  <a:lnTo>
                    <a:pt x="103378" y="88645"/>
                  </a:lnTo>
                  <a:lnTo>
                    <a:pt x="59020" y="12573"/>
                  </a:lnTo>
                  <a:close/>
                </a:path>
                <a:path w="103505" h="1092835">
                  <a:moveTo>
                    <a:pt x="58039" y="12573"/>
                  </a:moveTo>
                  <a:lnTo>
                    <a:pt x="45339" y="12573"/>
                  </a:lnTo>
                  <a:lnTo>
                    <a:pt x="45339" y="35995"/>
                  </a:lnTo>
                  <a:lnTo>
                    <a:pt x="51688" y="25109"/>
                  </a:lnTo>
                  <a:lnTo>
                    <a:pt x="46228" y="15748"/>
                  </a:lnTo>
                  <a:lnTo>
                    <a:pt x="58039" y="15748"/>
                  </a:lnTo>
                  <a:lnTo>
                    <a:pt x="58039" y="12573"/>
                  </a:lnTo>
                  <a:close/>
                </a:path>
                <a:path w="103505" h="1092835">
                  <a:moveTo>
                    <a:pt x="58039" y="15748"/>
                  </a:moveTo>
                  <a:lnTo>
                    <a:pt x="57150" y="15748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9" y="15748"/>
                  </a:lnTo>
                  <a:close/>
                </a:path>
                <a:path w="103505" h="1092835">
                  <a:moveTo>
                    <a:pt x="57150" y="15748"/>
                  </a:moveTo>
                  <a:lnTo>
                    <a:pt x="46228" y="15748"/>
                  </a:lnTo>
                  <a:lnTo>
                    <a:pt x="51689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50919" y="2564891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52614" y="1834895"/>
              <a:ext cx="103505" cy="2006600"/>
            </a:xfrm>
            <a:custGeom>
              <a:avLst/>
              <a:gdLst/>
              <a:ahLst/>
              <a:cxnLst/>
              <a:rect l="l" t="t" r="r" b="b"/>
              <a:pathLst>
                <a:path w="103505" h="2006600">
                  <a:moveTo>
                    <a:pt x="7086" y="1910079"/>
                  </a:moveTo>
                  <a:lnTo>
                    <a:pt x="4051" y="1911858"/>
                  </a:lnTo>
                  <a:lnTo>
                    <a:pt x="1028" y="1913508"/>
                  </a:lnTo>
                  <a:lnTo>
                    <a:pt x="0" y="1917445"/>
                  </a:lnTo>
                  <a:lnTo>
                    <a:pt x="51701" y="2006091"/>
                  </a:lnTo>
                  <a:lnTo>
                    <a:pt x="59036" y="1993518"/>
                  </a:lnTo>
                  <a:lnTo>
                    <a:pt x="45351" y="1993518"/>
                  </a:lnTo>
                  <a:lnTo>
                    <a:pt x="45351" y="1970047"/>
                  </a:lnTo>
                  <a:lnTo>
                    <a:pt x="10972" y="1911095"/>
                  </a:lnTo>
                  <a:lnTo>
                    <a:pt x="7086" y="1910079"/>
                  </a:lnTo>
                  <a:close/>
                </a:path>
                <a:path w="103505" h="2006600">
                  <a:moveTo>
                    <a:pt x="45351" y="1970047"/>
                  </a:moveTo>
                  <a:lnTo>
                    <a:pt x="45351" y="1993518"/>
                  </a:lnTo>
                  <a:lnTo>
                    <a:pt x="58051" y="1993518"/>
                  </a:lnTo>
                  <a:lnTo>
                    <a:pt x="58051" y="1990343"/>
                  </a:lnTo>
                  <a:lnTo>
                    <a:pt x="46215" y="1990343"/>
                  </a:lnTo>
                  <a:lnTo>
                    <a:pt x="51701" y="1980936"/>
                  </a:lnTo>
                  <a:lnTo>
                    <a:pt x="45351" y="1970047"/>
                  </a:lnTo>
                  <a:close/>
                </a:path>
                <a:path w="103505" h="2006600">
                  <a:moveTo>
                    <a:pt x="96316" y="1910079"/>
                  </a:moveTo>
                  <a:lnTo>
                    <a:pt x="92430" y="1911095"/>
                  </a:lnTo>
                  <a:lnTo>
                    <a:pt x="58051" y="1970047"/>
                  </a:lnTo>
                  <a:lnTo>
                    <a:pt x="58051" y="1993518"/>
                  </a:lnTo>
                  <a:lnTo>
                    <a:pt x="59036" y="1993518"/>
                  </a:lnTo>
                  <a:lnTo>
                    <a:pt x="103403" y="1917445"/>
                  </a:lnTo>
                  <a:lnTo>
                    <a:pt x="102387" y="1913508"/>
                  </a:lnTo>
                  <a:lnTo>
                    <a:pt x="99352" y="1911858"/>
                  </a:lnTo>
                  <a:lnTo>
                    <a:pt x="96316" y="1910079"/>
                  </a:lnTo>
                  <a:close/>
                </a:path>
                <a:path w="103505" h="2006600">
                  <a:moveTo>
                    <a:pt x="51701" y="1980936"/>
                  </a:moveTo>
                  <a:lnTo>
                    <a:pt x="46215" y="1990343"/>
                  </a:lnTo>
                  <a:lnTo>
                    <a:pt x="57188" y="1990343"/>
                  </a:lnTo>
                  <a:lnTo>
                    <a:pt x="51701" y="1980936"/>
                  </a:lnTo>
                  <a:close/>
                </a:path>
                <a:path w="103505" h="2006600">
                  <a:moveTo>
                    <a:pt x="58051" y="1970047"/>
                  </a:moveTo>
                  <a:lnTo>
                    <a:pt x="51701" y="1980936"/>
                  </a:lnTo>
                  <a:lnTo>
                    <a:pt x="57188" y="1990343"/>
                  </a:lnTo>
                  <a:lnTo>
                    <a:pt x="58051" y="1990343"/>
                  </a:lnTo>
                  <a:lnTo>
                    <a:pt x="58051" y="1970047"/>
                  </a:lnTo>
                  <a:close/>
                </a:path>
                <a:path w="103505" h="2006600">
                  <a:moveTo>
                    <a:pt x="51701" y="25155"/>
                  </a:moveTo>
                  <a:lnTo>
                    <a:pt x="45351" y="36044"/>
                  </a:lnTo>
                  <a:lnTo>
                    <a:pt x="45351" y="1970047"/>
                  </a:lnTo>
                  <a:lnTo>
                    <a:pt x="51701" y="1980936"/>
                  </a:lnTo>
                  <a:lnTo>
                    <a:pt x="58051" y="1970047"/>
                  </a:lnTo>
                  <a:lnTo>
                    <a:pt x="58051" y="36044"/>
                  </a:lnTo>
                  <a:lnTo>
                    <a:pt x="51701" y="25155"/>
                  </a:lnTo>
                  <a:close/>
                </a:path>
                <a:path w="103505" h="2006600">
                  <a:moveTo>
                    <a:pt x="51701" y="0"/>
                  </a:moveTo>
                  <a:lnTo>
                    <a:pt x="0" y="88645"/>
                  </a:lnTo>
                  <a:lnTo>
                    <a:pt x="1028" y="92455"/>
                  </a:lnTo>
                  <a:lnTo>
                    <a:pt x="7086" y="96012"/>
                  </a:lnTo>
                  <a:lnTo>
                    <a:pt x="10972" y="94995"/>
                  </a:lnTo>
                  <a:lnTo>
                    <a:pt x="45351" y="36044"/>
                  </a:lnTo>
                  <a:lnTo>
                    <a:pt x="45351" y="12573"/>
                  </a:lnTo>
                  <a:lnTo>
                    <a:pt x="59034" y="12573"/>
                  </a:lnTo>
                  <a:lnTo>
                    <a:pt x="51701" y="0"/>
                  </a:lnTo>
                  <a:close/>
                </a:path>
                <a:path w="103505" h="2006600">
                  <a:moveTo>
                    <a:pt x="59034" y="12573"/>
                  </a:moveTo>
                  <a:lnTo>
                    <a:pt x="58051" y="12573"/>
                  </a:lnTo>
                  <a:lnTo>
                    <a:pt x="58051" y="36044"/>
                  </a:lnTo>
                  <a:lnTo>
                    <a:pt x="92430" y="94995"/>
                  </a:lnTo>
                  <a:lnTo>
                    <a:pt x="96316" y="96012"/>
                  </a:lnTo>
                  <a:lnTo>
                    <a:pt x="102374" y="92455"/>
                  </a:lnTo>
                  <a:lnTo>
                    <a:pt x="103403" y="88645"/>
                  </a:lnTo>
                  <a:lnTo>
                    <a:pt x="59034" y="12573"/>
                  </a:lnTo>
                  <a:close/>
                </a:path>
                <a:path w="103505" h="2006600">
                  <a:moveTo>
                    <a:pt x="58051" y="12573"/>
                  </a:moveTo>
                  <a:lnTo>
                    <a:pt x="45351" y="12573"/>
                  </a:lnTo>
                  <a:lnTo>
                    <a:pt x="45351" y="36044"/>
                  </a:lnTo>
                  <a:lnTo>
                    <a:pt x="51701" y="25155"/>
                  </a:lnTo>
                  <a:lnTo>
                    <a:pt x="46215" y="15748"/>
                  </a:lnTo>
                  <a:lnTo>
                    <a:pt x="58051" y="15748"/>
                  </a:lnTo>
                  <a:lnTo>
                    <a:pt x="58051" y="12573"/>
                  </a:lnTo>
                  <a:close/>
                </a:path>
                <a:path w="103505" h="2006600">
                  <a:moveTo>
                    <a:pt x="58051" y="15748"/>
                  </a:moveTo>
                  <a:lnTo>
                    <a:pt x="57188" y="15748"/>
                  </a:lnTo>
                  <a:lnTo>
                    <a:pt x="51701" y="25155"/>
                  </a:lnTo>
                  <a:lnTo>
                    <a:pt x="58051" y="36044"/>
                  </a:lnTo>
                  <a:lnTo>
                    <a:pt x="58051" y="15748"/>
                  </a:lnTo>
                  <a:close/>
                </a:path>
                <a:path w="103505" h="2006600">
                  <a:moveTo>
                    <a:pt x="57188" y="15748"/>
                  </a:moveTo>
                  <a:lnTo>
                    <a:pt x="46215" y="15748"/>
                  </a:lnTo>
                  <a:lnTo>
                    <a:pt x="51701" y="25155"/>
                  </a:lnTo>
                  <a:lnTo>
                    <a:pt x="57188" y="1574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9495" y="3898391"/>
              <a:ext cx="1419860" cy="0"/>
            </a:xfrm>
            <a:custGeom>
              <a:avLst/>
              <a:gdLst/>
              <a:ahLst/>
              <a:cxnLst/>
              <a:rect l="l" t="t" r="r" b="b"/>
              <a:pathLst>
                <a:path w="1419860">
                  <a:moveTo>
                    <a:pt x="0" y="0"/>
                  </a:moveTo>
                  <a:lnTo>
                    <a:pt x="1419733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951222" y="2084323"/>
            <a:ext cx="786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Symbol"/>
                <a:cs typeface="Symbol"/>
              </a:rPr>
              <a:t></a:t>
            </a:r>
            <a:r>
              <a:rPr spc="-15" dirty="0">
                <a:latin typeface="Calibri"/>
                <a:cs typeface="Calibri"/>
              </a:rPr>
              <a:t>1xc</a:t>
            </a:r>
            <a:endParaRPr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249167" y="4415028"/>
            <a:ext cx="1644650" cy="458470"/>
            <a:chOff x="1725167" y="4415028"/>
            <a:chExt cx="1644650" cy="458470"/>
          </a:xfrm>
        </p:grpSpPr>
        <p:sp>
          <p:nvSpPr>
            <p:cNvPr id="38" name="object 38"/>
            <p:cNvSpPr/>
            <p:nvPr/>
          </p:nvSpPr>
          <p:spPr>
            <a:xfrm>
              <a:off x="1749551" y="4415028"/>
              <a:ext cx="1615440" cy="458470"/>
            </a:xfrm>
            <a:custGeom>
              <a:avLst/>
              <a:gdLst/>
              <a:ahLst/>
              <a:cxnLst/>
              <a:rect l="l" t="t" r="r" b="b"/>
              <a:pathLst>
                <a:path w="1615439" h="458470">
                  <a:moveTo>
                    <a:pt x="1615439" y="0"/>
                  </a:moveTo>
                  <a:lnTo>
                    <a:pt x="1615439" y="432054"/>
                  </a:lnTo>
                </a:path>
                <a:path w="1615439" h="458470">
                  <a:moveTo>
                    <a:pt x="0" y="25908"/>
                  </a:moveTo>
                  <a:lnTo>
                    <a:pt x="0" y="457962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25167" y="4605655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689"/>
                  </a:lnTo>
                  <a:lnTo>
                    <a:pt x="88645" y="103378"/>
                  </a:lnTo>
                  <a:lnTo>
                    <a:pt x="92456" y="102362"/>
                  </a:lnTo>
                  <a:lnTo>
                    <a:pt x="96012" y="96266"/>
                  </a:lnTo>
                  <a:lnTo>
                    <a:pt x="94995" y="92456"/>
                  </a:lnTo>
                  <a:lnTo>
                    <a:pt x="35995" y="58039"/>
                  </a:lnTo>
                  <a:lnTo>
                    <a:pt x="12573" y="58039"/>
                  </a:lnTo>
                  <a:lnTo>
                    <a:pt x="12573" y="45339"/>
                  </a:lnTo>
                  <a:lnTo>
                    <a:pt x="35995" y="45339"/>
                  </a:lnTo>
                  <a:lnTo>
                    <a:pt x="94995" y="10922"/>
                  </a:lnTo>
                  <a:lnTo>
                    <a:pt x="96012" y="7112"/>
                  </a:lnTo>
                  <a:lnTo>
                    <a:pt x="92456" y="1016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331" y="51689"/>
                  </a:moveTo>
                  <a:lnTo>
                    <a:pt x="1528445" y="92456"/>
                  </a:lnTo>
                  <a:lnTo>
                    <a:pt x="1527429" y="96266"/>
                  </a:lnTo>
                  <a:lnTo>
                    <a:pt x="1530984" y="102362"/>
                  </a:lnTo>
                  <a:lnTo>
                    <a:pt x="1534795" y="103378"/>
                  </a:lnTo>
                  <a:lnTo>
                    <a:pt x="1612550" y="58039"/>
                  </a:lnTo>
                  <a:lnTo>
                    <a:pt x="1610868" y="58039"/>
                  </a:lnTo>
                  <a:lnTo>
                    <a:pt x="1610868" y="57150"/>
                  </a:lnTo>
                  <a:lnTo>
                    <a:pt x="1607693" y="57150"/>
                  </a:lnTo>
                  <a:lnTo>
                    <a:pt x="1598331" y="51689"/>
                  </a:lnTo>
                  <a:close/>
                </a:path>
                <a:path w="1623695" h="103504">
                  <a:moveTo>
                    <a:pt x="35995" y="45339"/>
                  </a:moveTo>
                  <a:lnTo>
                    <a:pt x="12573" y="45339"/>
                  </a:lnTo>
                  <a:lnTo>
                    <a:pt x="12573" y="58039"/>
                  </a:lnTo>
                  <a:lnTo>
                    <a:pt x="35995" y="58039"/>
                  </a:lnTo>
                  <a:lnTo>
                    <a:pt x="34471" y="57150"/>
                  </a:lnTo>
                  <a:lnTo>
                    <a:pt x="15748" y="57150"/>
                  </a:lnTo>
                  <a:lnTo>
                    <a:pt x="15748" y="46228"/>
                  </a:lnTo>
                  <a:lnTo>
                    <a:pt x="34471" y="46228"/>
                  </a:lnTo>
                  <a:lnTo>
                    <a:pt x="35995" y="45339"/>
                  </a:lnTo>
                  <a:close/>
                </a:path>
                <a:path w="1623695" h="103504">
                  <a:moveTo>
                    <a:pt x="1587445" y="45339"/>
                  </a:moveTo>
                  <a:lnTo>
                    <a:pt x="35995" y="45339"/>
                  </a:lnTo>
                  <a:lnTo>
                    <a:pt x="25109" y="51689"/>
                  </a:lnTo>
                  <a:lnTo>
                    <a:pt x="35995" y="58039"/>
                  </a:lnTo>
                  <a:lnTo>
                    <a:pt x="1587445" y="58039"/>
                  </a:lnTo>
                  <a:lnTo>
                    <a:pt x="1598331" y="51689"/>
                  </a:lnTo>
                  <a:lnTo>
                    <a:pt x="1587445" y="45339"/>
                  </a:lnTo>
                  <a:close/>
                </a:path>
                <a:path w="1623695" h="103504">
                  <a:moveTo>
                    <a:pt x="1612550" y="45339"/>
                  </a:moveTo>
                  <a:lnTo>
                    <a:pt x="1610868" y="45339"/>
                  </a:lnTo>
                  <a:lnTo>
                    <a:pt x="1610868" y="58039"/>
                  </a:lnTo>
                  <a:lnTo>
                    <a:pt x="1612550" y="58039"/>
                  </a:lnTo>
                  <a:lnTo>
                    <a:pt x="1623441" y="51689"/>
                  </a:lnTo>
                  <a:lnTo>
                    <a:pt x="1612550" y="45339"/>
                  </a:lnTo>
                  <a:close/>
                </a:path>
                <a:path w="1623695" h="103504">
                  <a:moveTo>
                    <a:pt x="15748" y="46228"/>
                  </a:moveTo>
                  <a:lnTo>
                    <a:pt x="15748" y="57150"/>
                  </a:lnTo>
                  <a:lnTo>
                    <a:pt x="25109" y="51689"/>
                  </a:lnTo>
                  <a:lnTo>
                    <a:pt x="15748" y="46228"/>
                  </a:lnTo>
                  <a:close/>
                </a:path>
                <a:path w="1623695" h="103504">
                  <a:moveTo>
                    <a:pt x="25109" y="51689"/>
                  </a:moveTo>
                  <a:lnTo>
                    <a:pt x="15748" y="57150"/>
                  </a:lnTo>
                  <a:lnTo>
                    <a:pt x="34471" y="57150"/>
                  </a:lnTo>
                  <a:lnTo>
                    <a:pt x="25109" y="51689"/>
                  </a:lnTo>
                  <a:close/>
                </a:path>
                <a:path w="1623695" h="103504">
                  <a:moveTo>
                    <a:pt x="1607693" y="46228"/>
                  </a:moveTo>
                  <a:lnTo>
                    <a:pt x="1598331" y="51689"/>
                  </a:lnTo>
                  <a:lnTo>
                    <a:pt x="1607693" y="57150"/>
                  </a:lnTo>
                  <a:lnTo>
                    <a:pt x="1607693" y="46228"/>
                  </a:lnTo>
                  <a:close/>
                </a:path>
                <a:path w="1623695" h="103504">
                  <a:moveTo>
                    <a:pt x="1610868" y="46228"/>
                  </a:moveTo>
                  <a:lnTo>
                    <a:pt x="1607693" y="46228"/>
                  </a:lnTo>
                  <a:lnTo>
                    <a:pt x="1607693" y="57150"/>
                  </a:lnTo>
                  <a:lnTo>
                    <a:pt x="1610868" y="57150"/>
                  </a:lnTo>
                  <a:lnTo>
                    <a:pt x="1610868" y="46228"/>
                  </a:lnTo>
                  <a:close/>
                </a:path>
                <a:path w="1623695" h="103504">
                  <a:moveTo>
                    <a:pt x="34471" y="46228"/>
                  </a:moveTo>
                  <a:lnTo>
                    <a:pt x="15748" y="46228"/>
                  </a:lnTo>
                  <a:lnTo>
                    <a:pt x="25109" y="51689"/>
                  </a:lnTo>
                  <a:lnTo>
                    <a:pt x="34471" y="46228"/>
                  </a:lnTo>
                  <a:close/>
                </a:path>
                <a:path w="1623695" h="103504">
                  <a:moveTo>
                    <a:pt x="1534795" y="0"/>
                  </a:moveTo>
                  <a:lnTo>
                    <a:pt x="1530984" y="1016"/>
                  </a:lnTo>
                  <a:lnTo>
                    <a:pt x="1527429" y="7112"/>
                  </a:lnTo>
                  <a:lnTo>
                    <a:pt x="1528445" y="10922"/>
                  </a:lnTo>
                  <a:lnTo>
                    <a:pt x="1598331" y="51689"/>
                  </a:lnTo>
                  <a:lnTo>
                    <a:pt x="1607693" y="46228"/>
                  </a:lnTo>
                  <a:lnTo>
                    <a:pt x="1610868" y="46228"/>
                  </a:lnTo>
                  <a:lnTo>
                    <a:pt x="1610868" y="45339"/>
                  </a:lnTo>
                  <a:lnTo>
                    <a:pt x="1612550" y="45339"/>
                  </a:lnTo>
                  <a:lnTo>
                    <a:pt x="153479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865879" y="4294758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227580" y="2486659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00069" y="3456178"/>
            <a:ext cx="792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=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???</a:t>
            </a:r>
            <a:endParaRPr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560565" y="1847088"/>
            <a:ext cx="2351405" cy="2052320"/>
          </a:xfrm>
          <a:custGeom>
            <a:avLst/>
            <a:gdLst/>
            <a:ahLst/>
            <a:cxnLst/>
            <a:rect l="l" t="t" r="r" b="b"/>
            <a:pathLst>
              <a:path w="2351404" h="2052320">
                <a:moveTo>
                  <a:pt x="118872" y="0"/>
                </a:moveTo>
                <a:lnTo>
                  <a:pt x="2351151" y="0"/>
                </a:lnTo>
              </a:path>
              <a:path w="2351404" h="2052320">
                <a:moveTo>
                  <a:pt x="0" y="2042160"/>
                </a:moveTo>
                <a:lnTo>
                  <a:pt x="2232279" y="2042160"/>
                </a:lnTo>
              </a:path>
              <a:path w="2351404" h="2052320">
                <a:moveTo>
                  <a:pt x="1235964" y="0"/>
                </a:moveTo>
                <a:lnTo>
                  <a:pt x="1235964" y="2052193"/>
                </a:lnTo>
              </a:path>
              <a:path w="2351404" h="2052320">
                <a:moveTo>
                  <a:pt x="1965960" y="0"/>
                </a:moveTo>
                <a:lnTo>
                  <a:pt x="670560" y="204317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639683" y="1548765"/>
            <a:ext cx="1002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Symbol"/>
                <a:cs typeface="Symbol"/>
              </a:rPr>
              <a:t></a:t>
            </a:r>
            <a:r>
              <a:rPr spc="-50" dirty="0">
                <a:latin typeface="Calibri"/>
                <a:cs typeface="Calibri"/>
              </a:rPr>
              <a:t>’c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0,003</a:t>
            </a:r>
            <a:endParaRPr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290306" y="3869513"/>
            <a:ext cx="2667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</a:t>
            </a:r>
            <a:r>
              <a:rPr sz="2400" baseline="-20833" dirty="0">
                <a:latin typeface="Times New Roman"/>
                <a:cs typeface="Times New Roman"/>
              </a:rPr>
              <a:t>t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825680" y="6081953"/>
            <a:ext cx="1424305" cy="0"/>
          </a:xfrm>
          <a:custGeom>
            <a:avLst/>
            <a:gdLst/>
            <a:ahLst/>
            <a:cxnLst/>
            <a:rect l="l" t="t" r="r" b="b"/>
            <a:pathLst>
              <a:path w="1424304">
                <a:moveTo>
                  <a:pt x="0" y="0"/>
                </a:moveTo>
                <a:lnTo>
                  <a:pt x="1423730" y="0"/>
                </a:lnTo>
              </a:path>
            </a:pathLst>
          </a:custGeom>
          <a:ln w="140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9562579" y="6305087"/>
            <a:ext cx="116205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50" i="1" spc="25" dirty="0">
                <a:latin typeface="Times New Roman"/>
                <a:cs typeface="Times New Roman"/>
              </a:rPr>
              <a:t>y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805582" y="5602329"/>
            <a:ext cx="1464945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2650" spc="-10" dirty="0">
                <a:latin typeface="Times New Roman"/>
                <a:cs typeface="Times New Roman"/>
              </a:rPr>
              <a:t>0</a:t>
            </a:r>
            <a:r>
              <a:rPr sz="2650" spc="-70" dirty="0">
                <a:latin typeface="Times New Roman"/>
                <a:cs typeface="Times New Roman"/>
              </a:rPr>
              <a:t>,</a:t>
            </a:r>
            <a:r>
              <a:rPr sz="2650" spc="35" dirty="0">
                <a:latin typeface="Times New Roman"/>
                <a:cs typeface="Times New Roman"/>
              </a:rPr>
              <a:t>8</a:t>
            </a:r>
            <a:r>
              <a:rPr sz="2650" spc="50" dirty="0">
                <a:latin typeface="Times New Roman"/>
                <a:cs typeface="Times New Roman"/>
              </a:rPr>
              <a:t>5</a:t>
            </a:r>
            <a:r>
              <a:rPr sz="2650" spc="-170" dirty="0">
                <a:latin typeface="Times New Roman"/>
                <a:cs typeface="Times New Roman"/>
              </a:rPr>
              <a:t> </a:t>
            </a:r>
            <a:r>
              <a:rPr sz="2650" i="1" spc="25" dirty="0">
                <a:latin typeface="Times New Roman"/>
                <a:cs typeface="Times New Roman"/>
              </a:rPr>
              <a:t>f</a:t>
            </a:r>
            <a:r>
              <a:rPr sz="2650" i="1" spc="100" dirty="0">
                <a:latin typeface="Times New Roman"/>
                <a:cs typeface="Times New Roman"/>
              </a:rPr>
              <a:t> </a:t>
            </a:r>
            <a:r>
              <a:rPr sz="2325" spc="22" baseline="43010" dirty="0">
                <a:latin typeface="Times New Roman"/>
                <a:cs typeface="Times New Roman"/>
              </a:rPr>
              <a:t>/</a:t>
            </a:r>
            <a:r>
              <a:rPr sz="2325" spc="-284" baseline="43010" dirty="0">
                <a:latin typeface="Times New Roman"/>
                <a:cs typeface="Times New Roman"/>
              </a:rPr>
              <a:t> </a:t>
            </a:r>
            <a:r>
              <a:rPr sz="2325" i="1" spc="37" baseline="-5376" dirty="0">
                <a:latin typeface="Times New Roman"/>
                <a:cs typeface="Times New Roman"/>
              </a:rPr>
              <a:t>c</a:t>
            </a:r>
            <a:r>
              <a:rPr sz="2325" i="1" spc="-330" baseline="-5376" dirty="0">
                <a:latin typeface="Times New Roman"/>
                <a:cs typeface="Times New Roman"/>
              </a:rPr>
              <a:t> </a:t>
            </a:r>
            <a:r>
              <a:rPr sz="2650" i="1" spc="35" dirty="0">
                <a:latin typeface="Times New Roman"/>
                <a:cs typeface="Times New Roman"/>
              </a:rPr>
              <a:t>ab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21051" y="5815091"/>
            <a:ext cx="660400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2650" i="1" spc="-50" dirty="0">
                <a:latin typeface="Times New Roman"/>
                <a:cs typeface="Times New Roman"/>
              </a:rPr>
              <a:t>A</a:t>
            </a:r>
            <a:r>
              <a:rPr sz="2325" i="1" spc="-75" baseline="-23297" dirty="0">
                <a:latin typeface="Times New Roman"/>
                <a:cs typeface="Times New Roman"/>
              </a:rPr>
              <a:t>s</a:t>
            </a:r>
            <a:r>
              <a:rPr sz="2325" i="1" spc="735" baseline="-23297" dirty="0">
                <a:latin typeface="Times New Roman"/>
                <a:cs typeface="Times New Roman"/>
              </a:rPr>
              <a:t> </a:t>
            </a:r>
            <a:r>
              <a:rPr sz="2650" spc="55" dirty="0">
                <a:latin typeface="Symbol"/>
                <a:cs typeface="Symbol"/>
              </a:rPr>
              <a:t>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426924" y="6079369"/>
            <a:ext cx="122555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650" i="1" spc="25" dirty="0">
                <a:latin typeface="Times New Roman"/>
                <a:cs typeface="Times New Roman"/>
              </a:rPr>
              <a:t>f</a:t>
            </a:r>
            <a:endParaRPr sz="2650">
              <a:latin typeface="Times New Roman"/>
              <a:cs typeface="Times New Roma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681215" y="5888736"/>
            <a:ext cx="913130" cy="454659"/>
            <a:chOff x="5157215" y="5888735"/>
            <a:chExt cx="913130" cy="454659"/>
          </a:xfrm>
        </p:grpSpPr>
        <p:sp>
          <p:nvSpPr>
            <p:cNvPr id="52" name="object 52"/>
            <p:cNvSpPr/>
            <p:nvPr/>
          </p:nvSpPr>
          <p:spPr>
            <a:xfrm>
              <a:off x="5170169" y="5901689"/>
              <a:ext cx="887094" cy="428625"/>
            </a:xfrm>
            <a:custGeom>
              <a:avLst/>
              <a:gdLst/>
              <a:ahLst/>
              <a:cxnLst/>
              <a:rect l="l" t="t" r="r" b="b"/>
              <a:pathLst>
                <a:path w="887095" h="428625">
                  <a:moveTo>
                    <a:pt x="672845" y="0"/>
                  </a:moveTo>
                  <a:lnTo>
                    <a:pt x="672845" y="107061"/>
                  </a:lnTo>
                  <a:lnTo>
                    <a:pt x="0" y="107061"/>
                  </a:lnTo>
                  <a:lnTo>
                    <a:pt x="0" y="321183"/>
                  </a:lnTo>
                  <a:lnTo>
                    <a:pt x="672845" y="321183"/>
                  </a:lnTo>
                  <a:lnTo>
                    <a:pt x="672845" y="428244"/>
                  </a:lnTo>
                  <a:lnTo>
                    <a:pt x="886967" y="214122"/>
                  </a:lnTo>
                  <a:lnTo>
                    <a:pt x="67284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70169" y="5901689"/>
              <a:ext cx="887094" cy="428625"/>
            </a:xfrm>
            <a:custGeom>
              <a:avLst/>
              <a:gdLst/>
              <a:ahLst/>
              <a:cxnLst/>
              <a:rect l="l" t="t" r="r" b="b"/>
              <a:pathLst>
                <a:path w="887095" h="428625">
                  <a:moveTo>
                    <a:pt x="0" y="107061"/>
                  </a:moveTo>
                  <a:lnTo>
                    <a:pt x="672845" y="107061"/>
                  </a:lnTo>
                  <a:lnTo>
                    <a:pt x="672845" y="0"/>
                  </a:lnTo>
                  <a:lnTo>
                    <a:pt x="886967" y="214122"/>
                  </a:lnTo>
                  <a:lnTo>
                    <a:pt x="672845" y="428244"/>
                  </a:lnTo>
                  <a:lnTo>
                    <a:pt x="672845" y="321183"/>
                  </a:lnTo>
                  <a:lnTo>
                    <a:pt x="0" y="321183"/>
                  </a:lnTo>
                  <a:lnTo>
                    <a:pt x="0" y="107061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028240" y="4478637"/>
            <a:ext cx="4942840" cy="2270125"/>
          </a:xfrm>
          <a:prstGeom prst="rect">
            <a:avLst/>
          </a:prstGeom>
        </p:spPr>
        <p:txBody>
          <a:bodyPr vert="horz" wrap="square" lIns="0" tIns="254000" rIns="0" bIns="0" rtlCol="0">
            <a:spAutoFit/>
          </a:bodyPr>
          <a:lstStyle/>
          <a:p>
            <a:pPr marL="194310">
              <a:spcBef>
                <a:spcPts val="2000"/>
              </a:spcBef>
              <a:tabLst>
                <a:tab pos="2198370" algn="l"/>
                <a:tab pos="2884170" algn="l"/>
              </a:tabLst>
            </a:pPr>
            <a:r>
              <a:rPr sz="3600" b="1" spc="-5" dirty="0">
                <a:solidFill>
                  <a:srgbClr val="00AF50"/>
                </a:solidFill>
                <a:latin typeface="Calibri"/>
                <a:cs typeface="Calibri"/>
              </a:rPr>
              <a:t>M</a:t>
            </a:r>
            <a:r>
              <a:rPr sz="3600" b="1" spc="-7" baseline="-20833" dirty="0">
                <a:solidFill>
                  <a:srgbClr val="00AF50"/>
                </a:solidFill>
                <a:latin typeface="Calibri"/>
                <a:cs typeface="Calibri"/>
              </a:rPr>
              <a:t>u</a:t>
            </a:r>
            <a:r>
              <a:rPr sz="3600" b="1" spc="397" baseline="-2083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AF50"/>
                </a:solidFill>
                <a:latin typeface="Calibri"/>
                <a:cs typeface="Calibri"/>
              </a:rPr>
              <a:t>= </a:t>
            </a:r>
            <a:r>
              <a:rPr sz="3600" b="1" spc="-5" dirty="0">
                <a:solidFill>
                  <a:srgbClr val="00AF50"/>
                </a:solidFill>
                <a:latin typeface="Symbol"/>
                <a:cs typeface="Symbol"/>
              </a:rPr>
              <a:t></a:t>
            </a:r>
            <a:r>
              <a:rPr sz="3600" b="1" spc="-5" dirty="0">
                <a:solidFill>
                  <a:srgbClr val="00AF50"/>
                </a:solidFill>
                <a:latin typeface="Calibri"/>
                <a:cs typeface="Calibri"/>
              </a:rPr>
              <a:t>M</a:t>
            </a:r>
            <a:r>
              <a:rPr sz="3600" b="1" spc="-7" baseline="-20833" dirty="0">
                <a:solidFill>
                  <a:srgbClr val="00AF50"/>
                </a:solidFill>
                <a:latin typeface="Calibri"/>
                <a:cs typeface="Calibri"/>
              </a:rPr>
              <a:t>n	</a:t>
            </a:r>
            <a:r>
              <a:rPr sz="3600" b="1" dirty="0">
                <a:solidFill>
                  <a:srgbClr val="00AF50"/>
                </a:solidFill>
                <a:latin typeface="Times New Roman"/>
                <a:cs typeface="Times New Roman"/>
              </a:rPr>
              <a:t>→	</a:t>
            </a:r>
            <a:r>
              <a:rPr sz="3600" b="1" spc="-5" dirty="0">
                <a:solidFill>
                  <a:srgbClr val="00AF50"/>
                </a:solidFill>
                <a:latin typeface="Calibri"/>
                <a:cs typeface="Calibri"/>
              </a:rPr>
              <a:t>M</a:t>
            </a:r>
            <a:r>
              <a:rPr sz="3600" b="1" spc="-7" baseline="-20833" dirty="0">
                <a:solidFill>
                  <a:srgbClr val="00AF50"/>
                </a:solidFill>
                <a:latin typeface="Calibri"/>
                <a:cs typeface="Calibri"/>
              </a:rPr>
              <a:t>n</a:t>
            </a:r>
            <a:r>
              <a:rPr sz="3600" b="1" spc="359" baseline="-2083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AF50"/>
                </a:solidFill>
                <a:latin typeface="Calibri"/>
                <a:cs typeface="Calibri"/>
              </a:rPr>
              <a:t>=</a:t>
            </a:r>
            <a:r>
              <a:rPr sz="3600" b="1" spc="-3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AF50"/>
                </a:solidFill>
                <a:latin typeface="Calibri"/>
                <a:cs typeface="Calibri"/>
              </a:rPr>
              <a:t>M</a:t>
            </a:r>
            <a:r>
              <a:rPr sz="3600" b="1" spc="-7" baseline="-20833" dirty="0">
                <a:solidFill>
                  <a:srgbClr val="00AF50"/>
                </a:solidFill>
                <a:latin typeface="Calibri"/>
                <a:cs typeface="Calibri"/>
              </a:rPr>
              <a:t>u</a:t>
            </a:r>
            <a:r>
              <a:rPr sz="3600" b="1" spc="-5" dirty="0">
                <a:solidFill>
                  <a:srgbClr val="00AF50"/>
                </a:solidFill>
                <a:latin typeface="Calibri"/>
                <a:cs typeface="Calibri"/>
              </a:rPr>
              <a:t>/</a:t>
            </a:r>
            <a:r>
              <a:rPr sz="3600" b="1" spc="-5" dirty="0">
                <a:solidFill>
                  <a:srgbClr val="00AF50"/>
                </a:solidFill>
                <a:latin typeface="Symbol"/>
                <a:cs typeface="Symbol"/>
              </a:rPr>
              <a:t></a:t>
            </a:r>
            <a:endParaRPr sz="3600">
              <a:latin typeface="Symbol"/>
              <a:cs typeface="Symbol"/>
            </a:endParaRPr>
          </a:p>
          <a:p>
            <a:pPr marL="50800">
              <a:spcBef>
                <a:spcPts val="1480"/>
              </a:spcBef>
            </a:pPr>
            <a:r>
              <a:rPr sz="2800" b="1" spc="5" dirty="0">
                <a:solidFill>
                  <a:srgbClr val="6F2F9F"/>
                </a:solidFill>
                <a:latin typeface="Calibri"/>
                <a:cs typeface="Calibri"/>
              </a:rPr>
              <a:t>M</a:t>
            </a:r>
            <a:r>
              <a:rPr sz="2775" b="1" spc="7" baseline="-21021" dirty="0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sz="2775" b="1" spc="300" baseline="-2102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Calibri"/>
                <a:cs typeface="Calibri"/>
              </a:rPr>
              <a:t>=</a:t>
            </a:r>
            <a:r>
              <a:rPr sz="2800" b="1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Calibri"/>
                <a:cs typeface="Calibri"/>
              </a:rPr>
              <a:t>C.z</a:t>
            </a:r>
            <a:r>
              <a:rPr sz="2800" b="1" spc="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Calibri"/>
                <a:cs typeface="Calibri"/>
              </a:rPr>
              <a:t>= </a:t>
            </a:r>
            <a:r>
              <a:rPr sz="2800" b="1" spc="-10" dirty="0">
                <a:solidFill>
                  <a:srgbClr val="6F2F9F"/>
                </a:solidFill>
                <a:latin typeface="Calibri"/>
                <a:cs typeface="Calibri"/>
              </a:rPr>
              <a:t>0,85.f’c.a.b(d-a/2)</a:t>
            </a:r>
            <a:endParaRPr sz="2800">
              <a:latin typeface="Calibri"/>
              <a:cs typeface="Calibri"/>
            </a:endParaRPr>
          </a:p>
          <a:p>
            <a:pPr marL="50800"/>
            <a:r>
              <a:rPr sz="2800" b="1" spc="-5" dirty="0">
                <a:solidFill>
                  <a:srgbClr val="6F2F9F"/>
                </a:solidFill>
                <a:latin typeface="Calibri"/>
                <a:cs typeface="Calibri"/>
              </a:rPr>
              <a:t>=</a:t>
            </a:r>
            <a:r>
              <a:rPr sz="28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6F2F9F"/>
                </a:solidFill>
                <a:latin typeface="Calibri"/>
                <a:cs typeface="Calibri"/>
              </a:rPr>
              <a:t>0,85f’</a:t>
            </a:r>
            <a:r>
              <a:rPr sz="2775" b="1" spc="-15" baseline="-21021" dirty="0">
                <a:solidFill>
                  <a:srgbClr val="6F2F9F"/>
                </a:solidFill>
                <a:latin typeface="Calibri"/>
                <a:cs typeface="Calibri"/>
              </a:rPr>
              <a:t>c</a:t>
            </a:r>
            <a:r>
              <a:rPr sz="2800" b="1" spc="-10" dirty="0">
                <a:solidFill>
                  <a:srgbClr val="6F2F9F"/>
                </a:solidFill>
                <a:latin typeface="Calibri"/>
                <a:cs typeface="Calibri"/>
              </a:rPr>
              <a:t>.b.d.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800" b="1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Calibri"/>
                <a:cs typeface="Calibri"/>
              </a:rPr>
              <a:t>–</a:t>
            </a:r>
            <a:r>
              <a:rPr sz="28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6F2F9F"/>
                </a:solidFill>
                <a:latin typeface="Calibri"/>
                <a:cs typeface="Calibri"/>
              </a:rPr>
              <a:t>0,425.f’</a:t>
            </a:r>
            <a:r>
              <a:rPr sz="2775" b="1" spc="-22" baseline="-21021" dirty="0">
                <a:solidFill>
                  <a:srgbClr val="6F2F9F"/>
                </a:solidFill>
                <a:latin typeface="Calibri"/>
                <a:cs typeface="Calibri"/>
              </a:rPr>
              <a:t>c</a:t>
            </a:r>
            <a:r>
              <a:rPr sz="2800" b="1" spc="-15" dirty="0">
                <a:solidFill>
                  <a:srgbClr val="6F2F9F"/>
                </a:solidFill>
                <a:latin typeface="Calibri"/>
                <a:cs typeface="Calibri"/>
              </a:rPr>
              <a:t>.b.</a:t>
            </a: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775" b="1" spc="-22" baseline="25525" dirty="0">
                <a:solidFill>
                  <a:srgbClr val="6F2F9F"/>
                </a:solidFill>
                <a:latin typeface="Calibri"/>
                <a:cs typeface="Calibri"/>
              </a:rPr>
              <a:t>2</a:t>
            </a:r>
            <a:endParaRPr sz="2775" baseline="25525">
              <a:latin typeface="Calibri"/>
              <a:cs typeface="Calibri"/>
            </a:endParaRPr>
          </a:p>
          <a:p>
            <a:pPr marL="310515">
              <a:spcBef>
                <a:spcPts val="85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diperoleh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persamaan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pangkat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472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4441" y="631063"/>
            <a:ext cx="8043545" cy="2723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 marL="393065" marR="84455" indent="-342900">
              <a:spcBef>
                <a:spcPts val="211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3200" spc="-10" dirty="0">
                <a:latin typeface="Calibri"/>
                <a:cs typeface="Calibri"/>
              </a:rPr>
              <a:t>Setelah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menemukan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150" baseline="-21164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cek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kembali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terhadap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syarat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150" baseline="-21164" dirty="0">
                <a:latin typeface="Calibri"/>
                <a:cs typeface="Calibri"/>
              </a:rPr>
              <a:t>s</a:t>
            </a:r>
            <a:r>
              <a:rPr sz="3150" spc="30" baseline="-21164" dirty="0">
                <a:latin typeface="Calibri"/>
                <a:cs typeface="Calibri"/>
              </a:rPr>
              <a:t> </a:t>
            </a:r>
            <a:r>
              <a:rPr sz="3150" spc="15" baseline="-21164" dirty="0">
                <a:latin typeface="Calibri"/>
                <a:cs typeface="Calibri"/>
              </a:rPr>
              <a:t>maks</a:t>
            </a:r>
            <a:r>
              <a:rPr sz="3150" spc="30" baseline="-21164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150" spc="22" baseline="-21164" dirty="0">
                <a:latin typeface="Calibri"/>
                <a:cs typeface="Calibri"/>
              </a:rPr>
              <a:t>As</a:t>
            </a:r>
            <a:r>
              <a:rPr sz="3150" spc="7" baseline="-21164" dirty="0">
                <a:latin typeface="Calibri"/>
                <a:cs typeface="Calibri"/>
              </a:rPr>
              <a:t> </a:t>
            </a:r>
            <a:r>
              <a:rPr sz="3150" spc="15" baseline="-21164" dirty="0">
                <a:latin typeface="Calibri"/>
                <a:cs typeface="Calibri"/>
              </a:rPr>
              <a:t>min</a:t>
            </a:r>
            <a:r>
              <a:rPr sz="3200" spc="10" dirty="0">
                <a:latin typeface="Calibri"/>
                <a:cs typeface="Calibri"/>
              </a:rPr>
              <a:t>.</a:t>
            </a:r>
            <a:endParaRPr sz="3200" dirty="0">
              <a:latin typeface="Calibri"/>
              <a:cs typeface="Calibri"/>
            </a:endParaRPr>
          </a:p>
          <a:p>
            <a:pPr marL="393065" marR="180340" indent="-342900">
              <a:spcBef>
                <a:spcPts val="79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3200" spc="-5" dirty="0">
                <a:latin typeface="Calibri"/>
                <a:cs typeface="Calibri"/>
              </a:rPr>
              <a:t>Cek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kembali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nilai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Symbol"/>
                <a:cs typeface="Symbol"/>
              </a:rPr>
              <a:t>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Calibri"/>
                <a:cs typeface="Calibri"/>
              </a:rPr>
              <a:t>yang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dipakai,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berdasarkan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nilai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10" dirty="0">
                <a:latin typeface="Symbol"/>
                <a:cs typeface="Symbol"/>
              </a:rPr>
              <a:t></a:t>
            </a:r>
            <a:r>
              <a:rPr sz="3200" spc="-10" dirty="0">
                <a:latin typeface="Calibri"/>
                <a:cs typeface="Calibri"/>
              </a:rPr>
              <a:t>t.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65001" y="4436745"/>
            <a:ext cx="757555" cy="0"/>
          </a:xfrm>
          <a:custGeom>
            <a:avLst/>
            <a:gdLst/>
            <a:ahLst/>
            <a:cxnLst/>
            <a:rect l="l" t="t" r="r" b="b"/>
            <a:pathLst>
              <a:path w="757555">
                <a:moveTo>
                  <a:pt x="0" y="0"/>
                </a:moveTo>
                <a:lnTo>
                  <a:pt x="757188" y="0"/>
                </a:lnTo>
              </a:path>
            </a:pathLst>
          </a:custGeom>
          <a:ln w="16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46852" y="4435618"/>
            <a:ext cx="193040" cy="4927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3050" i="1" spc="-40" dirty="0">
                <a:latin typeface="Times New Roman"/>
                <a:cs typeface="Times New Roman"/>
              </a:rPr>
              <a:t>c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6567" y="4391367"/>
            <a:ext cx="86360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50" i="1" spc="-10" dirty="0">
                <a:latin typeface="Times New Roman"/>
                <a:cs typeface="Times New Roman"/>
              </a:rPr>
              <a:t>t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55615" y="4482456"/>
            <a:ext cx="170180" cy="4927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3050" spc="-35" dirty="0">
                <a:latin typeface="Symbol"/>
                <a:cs typeface="Symbol"/>
              </a:rPr>
              <a:t>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61884" y="4164555"/>
            <a:ext cx="1163955" cy="4927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  <a:tabLst>
                <a:tab pos="1005840" algn="l"/>
              </a:tabLst>
            </a:pPr>
            <a:r>
              <a:rPr sz="3050" spc="-35" dirty="0">
                <a:latin typeface="Symbol"/>
                <a:cs typeface="Symbol"/>
              </a:rPr>
              <a:t></a:t>
            </a:r>
            <a:r>
              <a:rPr sz="3050" spc="-35" dirty="0">
                <a:latin typeface="Times New Roman"/>
                <a:cs typeface="Times New Roman"/>
              </a:rPr>
              <a:t>	</a:t>
            </a:r>
            <a:r>
              <a:rPr sz="3050" spc="-35" dirty="0">
                <a:latin typeface="Symbol"/>
                <a:cs typeface="Symbol"/>
              </a:rPr>
              <a:t>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1883" y="4482456"/>
            <a:ext cx="170180" cy="4927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3050" spc="-35" dirty="0">
                <a:latin typeface="Symbol"/>
                <a:cs typeface="Symbol"/>
              </a:rPr>
              <a:t>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8518" y="4112607"/>
            <a:ext cx="2699385" cy="516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27355" algn="l"/>
              </a:tabLst>
            </a:pPr>
            <a:r>
              <a:rPr sz="3200" i="1" spc="-105" dirty="0">
                <a:latin typeface="Symbol"/>
                <a:cs typeface="Symbol"/>
              </a:rPr>
              <a:t></a:t>
            </a:r>
            <a:r>
              <a:rPr sz="3200" spc="-105" dirty="0">
                <a:latin typeface="Times New Roman"/>
                <a:cs typeface="Times New Roman"/>
              </a:rPr>
              <a:t>	</a:t>
            </a:r>
            <a:r>
              <a:rPr sz="3050" spc="-50" dirty="0">
                <a:latin typeface="Symbol"/>
                <a:cs typeface="Symbol"/>
              </a:rPr>
              <a:t></a:t>
            </a:r>
            <a:r>
              <a:rPr sz="3050" spc="-200" dirty="0">
                <a:latin typeface="Times New Roman"/>
                <a:cs typeface="Times New Roman"/>
              </a:rPr>
              <a:t> </a:t>
            </a:r>
            <a:r>
              <a:rPr sz="4575" spc="-52" baseline="30965" dirty="0">
                <a:latin typeface="Symbol"/>
                <a:cs typeface="Symbol"/>
              </a:rPr>
              <a:t></a:t>
            </a:r>
            <a:r>
              <a:rPr sz="4575" spc="-307" baseline="30965" dirty="0">
                <a:latin typeface="Times New Roman"/>
                <a:cs typeface="Times New Roman"/>
              </a:rPr>
              <a:t> </a:t>
            </a:r>
            <a:r>
              <a:rPr sz="4575" i="1" spc="-67" baseline="35519" dirty="0">
                <a:latin typeface="Times New Roman"/>
                <a:cs typeface="Times New Roman"/>
              </a:rPr>
              <a:t>d</a:t>
            </a:r>
            <a:r>
              <a:rPr sz="4575" i="1" spc="-15" baseline="35519" dirty="0">
                <a:latin typeface="Times New Roman"/>
                <a:cs typeface="Times New Roman"/>
              </a:rPr>
              <a:t> </a:t>
            </a:r>
            <a:r>
              <a:rPr sz="4575" spc="-75" baseline="35519" dirty="0">
                <a:latin typeface="Symbol"/>
                <a:cs typeface="Symbol"/>
              </a:rPr>
              <a:t></a:t>
            </a:r>
            <a:r>
              <a:rPr sz="4575" spc="-509" baseline="35519" dirty="0">
                <a:latin typeface="Times New Roman"/>
                <a:cs typeface="Times New Roman"/>
              </a:rPr>
              <a:t> </a:t>
            </a:r>
            <a:r>
              <a:rPr sz="4575" i="1" spc="-60" baseline="35519" dirty="0">
                <a:latin typeface="Times New Roman"/>
                <a:cs typeface="Times New Roman"/>
              </a:rPr>
              <a:t>c</a:t>
            </a:r>
            <a:r>
              <a:rPr sz="4575" i="1" spc="-359" baseline="35519" dirty="0">
                <a:latin typeface="Times New Roman"/>
                <a:cs typeface="Times New Roman"/>
              </a:rPr>
              <a:t> </a:t>
            </a:r>
            <a:r>
              <a:rPr sz="4575" spc="-60" baseline="30965" dirty="0">
                <a:latin typeface="Symbol"/>
                <a:cs typeface="Symbol"/>
              </a:rPr>
              <a:t></a:t>
            </a:r>
            <a:r>
              <a:rPr sz="3050" spc="25" dirty="0">
                <a:latin typeface="Times New Roman"/>
                <a:cs typeface="Times New Roman"/>
              </a:rPr>
              <a:t>0</a:t>
            </a:r>
            <a:r>
              <a:rPr sz="3050" i="1" spc="-265" dirty="0">
                <a:latin typeface="Times New Roman"/>
                <a:cs typeface="Times New Roman"/>
              </a:rPr>
              <a:t>,</a:t>
            </a:r>
            <a:r>
              <a:rPr sz="3050" spc="-70" dirty="0">
                <a:latin typeface="Times New Roman"/>
                <a:cs typeface="Times New Roman"/>
              </a:rPr>
              <a:t>003</a:t>
            </a:r>
            <a:endParaRPr sz="305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7579" y="3636854"/>
            <a:ext cx="4169688" cy="204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9040" y="1544143"/>
            <a:ext cx="7952740" cy="462049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76200">
              <a:spcBef>
                <a:spcPts val="509"/>
              </a:spcBef>
            </a:pPr>
            <a:r>
              <a:rPr sz="2800" b="1" spc="-35" dirty="0">
                <a:latin typeface="Calibri"/>
                <a:cs typeface="Calibri"/>
              </a:rPr>
              <a:t>Syarat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jarak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tulangan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 marL="418465" marR="242570" indent="-342900">
              <a:lnSpc>
                <a:spcPts val="2160"/>
              </a:lnSpc>
              <a:spcBef>
                <a:spcPts val="57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baja 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 </a:t>
            </a:r>
            <a:r>
              <a:rPr sz="2000" spc="-10" dirty="0">
                <a:latin typeface="Calibri"/>
                <a:cs typeface="Calibri"/>
              </a:rPr>
              <a:t>diletakkan </a:t>
            </a:r>
            <a:r>
              <a:rPr sz="2000" spc="-5" dirty="0">
                <a:latin typeface="Calibri"/>
                <a:cs typeface="Calibri"/>
              </a:rPr>
              <a:t> sedemikian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rupa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jarak</a:t>
            </a:r>
            <a:r>
              <a:rPr sz="2000" b="1" spc="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antar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poros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tulangan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dalam</a:t>
            </a:r>
            <a:r>
              <a:rPr sz="2000" b="1" spc="-2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satu</a:t>
            </a:r>
            <a:r>
              <a:rPr sz="2000" b="1" spc="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lapis </a:t>
            </a:r>
            <a:r>
              <a:rPr sz="2000" b="1" spc="-44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tidak 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kurang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dari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ukuran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diameter tulangan,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(</a:t>
            </a:r>
            <a:r>
              <a:rPr sz="2000" b="1" u="heavy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Calibri"/>
                <a:cs typeface="Calibri"/>
              </a:rPr>
              <a:t>&gt;</a:t>
            </a:r>
            <a:r>
              <a:rPr sz="2000" b="1" i="1" dirty="0">
                <a:solidFill>
                  <a:srgbClr val="00AFEF"/>
                </a:solidFill>
                <a:latin typeface="Calibri"/>
                <a:cs typeface="Calibri"/>
              </a:rPr>
              <a:t>d</a:t>
            </a:r>
            <a:r>
              <a:rPr sz="1950" b="1" i="1" baseline="-21367" dirty="0">
                <a:solidFill>
                  <a:srgbClr val="00AFEF"/>
                </a:solidFill>
                <a:latin typeface="Calibri"/>
                <a:cs typeface="Calibri"/>
              </a:rPr>
              <a:t>b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), namun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juga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tidak </a:t>
            </a:r>
            <a:r>
              <a:rPr sz="2000" b="1" spc="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kurang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dari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25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mm.</a:t>
            </a:r>
            <a:endParaRPr sz="2000">
              <a:latin typeface="Calibri"/>
              <a:cs typeface="Calibri"/>
            </a:endParaRPr>
          </a:p>
          <a:p>
            <a:pPr marL="418465" marR="81280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z="2000" spc="-15" dirty="0">
                <a:latin typeface="Calibri"/>
                <a:cs typeface="Calibri"/>
              </a:rPr>
              <a:t>Jika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cukup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banyak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disusun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dari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lapis,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jarak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antar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lapis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dalam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arah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vertikal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tidak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boleh 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kurang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dari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25 mm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Persyaratan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tercantum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ACI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318M-11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pasal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7.6.</a:t>
            </a:r>
            <a:endParaRPr sz="2000">
              <a:latin typeface="Calibri"/>
              <a:cs typeface="Calibri"/>
            </a:endParaRPr>
          </a:p>
          <a:p>
            <a:pPr marL="418465" marR="254635" indent="-342900">
              <a:lnSpc>
                <a:spcPct val="90000"/>
              </a:lnSpc>
              <a:spcBef>
                <a:spcPts val="45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z="2000" spc="-5" dirty="0">
                <a:latin typeface="Calibri"/>
                <a:cs typeface="Calibri"/>
              </a:rPr>
              <a:t>Selain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itu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juga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memperhatikan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tentang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AF50"/>
                </a:solidFill>
                <a:latin typeface="Calibri"/>
                <a:cs typeface="Calibri"/>
              </a:rPr>
              <a:t>ketentuan 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tebal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selimut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beton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15" dirty="0">
                <a:latin typeface="Calibri"/>
                <a:cs typeface="Calibri"/>
              </a:rPr>
              <a:t>disyaratkan.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pasal 7.7 </a:t>
            </a:r>
            <a:r>
              <a:rPr sz="2000" spc="-5" dirty="0">
                <a:latin typeface="Calibri"/>
                <a:cs typeface="Calibri"/>
              </a:rPr>
              <a:t>ACI </a:t>
            </a:r>
            <a:r>
              <a:rPr sz="2000" dirty="0">
                <a:latin typeface="Calibri"/>
                <a:cs typeface="Calibri"/>
              </a:rPr>
              <a:t> 318M-11 </a:t>
            </a:r>
            <a:r>
              <a:rPr sz="2000" spc="-5" dirty="0">
                <a:latin typeface="Calibri"/>
                <a:cs typeface="Calibri"/>
              </a:rPr>
              <a:t>disebutkan </a:t>
            </a:r>
            <a:r>
              <a:rPr sz="2000" spc="-10" dirty="0">
                <a:latin typeface="Calibri"/>
                <a:cs typeface="Calibri"/>
              </a:rPr>
              <a:t>bahwa </a:t>
            </a:r>
            <a:r>
              <a:rPr sz="2000" spc="-5" dirty="0">
                <a:latin typeface="Calibri"/>
                <a:cs typeface="Calibri"/>
              </a:rPr>
              <a:t>untuk penampang balok dan </a:t>
            </a:r>
            <a:r>
              <a:rPr sz="2000" spc="-20" dirty="0">
                <a:latin typeface="Calibri"/>
                <a:cs typeface="Calibri"/>
              </a:rPr>
              <a:t>kolom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dianjurkan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mengambil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selimut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setebal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40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mm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sedangkan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 yang </a:t>
            </a:r>
            <a:r>
              <a:rPr sz="2000" dirty="0">
                <a:latin typeface="Calibri"/>
                <a:cs typeface="Calibri"/>
              </a:rPr>
              <a:t>tidak </a:t>
            </a:r>
            <a:r>
              <a:rPr sz="2000" spc="-5" dirty="0">
                <a:latin typeface="Calibri"/>
                <a:cs typeface="Calibri"/>
              </a:rPr>
              <a:t>berhubungan</a:t>
            </a:r>
            <a:r>
              <a:rPr sz="2000" dirty="0">
                <a:latin typeface="Calibri"/>
                <a:cs typeface="Calibri"/>
              </a:rPr>
              <a:t> langsung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tanah dapat diambil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selimut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setebal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20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mm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0096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9011"/>
            <a:ext cx="1628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4.1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33346"/>
            <a:ext cx="46253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508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1507490" algn="l"/>
                <a:tab pos="1539875" algn="l"/>
                <a:tab pos="2414905" algn="l"/>
                <a:tab pos="2463800" algn="l"/>
                <a:tab pos="3470910" algn="l"/>
                <a:tab pos="3863975" algn="l"/>
              </a:tabLst>
            </a:pPr>
            <a:r>
              <a:rPr sz="2000" spc="-5" dirty="0">
                <a:latin typeface="Calibri"/>
                <a:cs typeface="Calibri"/>
              </a:rPr>
              <a:t>Desa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nla</a:t>
            </a:r>
            <a:r>
              <a:rPr sz="2000" dirty="0">
                <a:latin typeface="Calibri"/>
                <a:cs typeface="Calibri"/>
              </a:rPr>
              <a:t>h		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5" dirty="0">
                <a:latin typeface="Calibri"/>
                <a:cs typeface="Calibri"/>
              </a:rPr>
              <a:t>b</a:t>
            </a:r>
            <a:r>
              <a:rPr sz="2000" spc="-5" dirty="0">
                <a:latin typeface="Calibri"/>
                <a:cs typeface="Calibri"/>
              </a:rPr>
              <a:t>ua</a:t>
            </a:r>
            <a:r>
              <a:rPr sz="2000" dirty="0">
                <a:latin typeface="Calibri"/>
                <a:cs typeface="Calibri"/>
              </a:rPr>
              <a:t>h		</a:t>
            </a:r>
            <a:r>
              <a:rPr sz="2000" spc="-5" dirty="0">
                <a:latin typeface="Calibri"/>
                <a:cs typeface="Calibri"/>
              </a:rPr>
              <a:t>penamp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	</a:t>
            </a:r>
            <a:r>
              <a:rPr sz="2000" spc="-5" dirty="0">
                <a:latin typeface="Calibri"/>
                <a:cs typeface="Calibri"/>
              </a:rPr>
              <a:t>pe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segi  memikul	beban	</a:t>
            </a:r>
            <a:r>
              <a:rPr sz="2000" dirty="0">
                <a:latin typeface="Calibri"/>
                <a:cs typeface="Calibri"/>
              </a:rPr>
              <a:t>momen	</a:t>
            </a:r>
            <a:r>
              <a:rPr sz="2000" spc="-10" dirty="0">
                <a:latin typeface="Calibri"/>
                <a:cs typeface="Calibri"/>
              </a:rPr>
              <a:t>terfaktor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70371" y="2133346"/>
            <a:ext cx="335216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6050">
              <a:spcBef>
                <a:spcPts val="105"/>
              </a:spcBef>
              <a:tabLst>
                <a:tab pos="894715" algn="l"/>
                <a:tab pos="1065530" algn="l"/>
                <a:tab pos="1678305" algn="l"/>
                <a:tab pos="1708785" algn="l"/>
                <a:tab pos="2574290" algn="l"/>
                <a:tab pos="2853055" algn="l"/>
              </a:tabLst>
            </a:pPr>
            <a:r>
              <a:rPr sz="2000" spc="-10" dirty="0">
                <a:latin typeface="Calibri"/>
                <a:cs typeface="Calibri"/>
              </a:rPr>
              <a:t>b</a:t>
            </a:r>
            <a:r>
              <a:rPr sz="2000" dirty="0">
                <a:latin typeface="Calibri"/>
                <a:cs typeface="Calibri"/>
              </a:rPr>
              <a:t>alok	</a:t>
            </a:r>
            <a:r>
              <a:rPr sz="2000" spc="-5" dirty="0">
                <a:latin typeface="Calibri"/>
                <a:cs typeface="Calibri"/>
              </a:rPr>
              <a:t>b</a:t>
            </a:r>
            <a:r>
              <a:rPr sz="2000" spc="-15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n	</a:t>
            </a:r>
            <a:r>
              <a:rPr sz="2000" spc="-10" dirty="0">
                <a:latin typeface="Calibri"/>
                <a:cs typeface="Calibri"/>
              </a:rPr>
              <a:t>b</a:t>
            </a:r>
            <a:r>
              <a:rPr sz="2000" dirty="0">
                <a:latin typeface="Calibri"/>
                <a:cs typeface="Calibri"/>
              </a:rPr>
              <a:t>ertulang	</a:t>
            </a:r>
            <a:r>
              <a:rPr sz="2000" spc="-35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  </a:t>
            </a:r>
            <a:r>
              <a:rPr sz="2000" spc="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ebesar		490		kN∙m,	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35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60041" y="2745995"/>
            <a:ext cx="76879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menggunakan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persentase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maksimum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spc="5" dirty="0">
                <a:latin typeface="Symbol"/>
                <a:cs typeface="Symbol"/>
              </a:rPr>
              <a:t></a:t>
            </a:r>
            <a:r>
              <a:rPr sz="1950" spc="7" baseline="-21367" dirty="0">
                <a:latin typeface="Calibri"/>
                <a:cs typeface="Calibri"/>
              </a:rPr>
              <a:t>maks</a:t>
            </a:r>
            <a:r>
              <a:rPr sz="1950" spc="405" baseline="-21367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untuk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20080" y="3195954"/>
            <a:ext cx="1776730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687830" algn="l"/>
              </a:tabLst>
            </a:pPr>
            <a:r>
              <a:rPr sz="1300" i="1" spc="10" dirty="0">
                <a:latin typeface="Calibri"/>
                <a:cs typeface="Calibri"/>
              </a:rPr>
              <a:t>c	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60041" y="3047441"/>
            <a:ext cx="57207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580255" algn="l"/>
              </a:tabLst>
            </a:pP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tarik.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Gunakan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2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 </a:t>
            </a:r>
            <a:r>
              <a:rPr sz="2000" spc="-15" dirty="0">
                <a:latin typeface="Calibri"/>
                <a:cs typeface="Calibri"/>
              </a:rPr>
              <a:t>MPa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4764" y="4641906"/>
            <a:ext cx="5721647" cy="1857557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4465841" y="4167383"/>
            <a:ext cx="490855" cy="0"/>
          </a:xfrm>
          <a:custGeom>
            <a:avLst/>
            <a:gdLst/>
            <a:ahLst/>
            <a:cxnLst/>
            <a:rect l="l" t="t" r="r" b="b"/>
            <a:pathLst>
              <a:path w="490854">
                <a:moveTo>
                  <a:pt x="0" y="0"/>
                </a:moveTo>
                <a:lnTo>
                  <a:pt x="490845" y="0"/>
                </a:lnTo>
              </a:path>
            </a:pathLst>
          </a:custGeom>
          <a:ln w="92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39199" y="3997626"/>
            <a:ext cx="92392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839469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9198" y="4216521"/>
            <a:ext cx="965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82584" y="4149976"/>
            <a:ext cx="711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dirty="0">
                <a:latin typeface="Symbol"/>
                <a:cs typeface="Symbol"/>
              </a:rPr>
              <a:t>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51069" y="4216521"/>
            <a:ext cx="21209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i="1" spc="7" baseline="5555" dirty="0">
                <a:latin typeface="Times New Roman"/>
                <a:cs typeface="Times New Roman"/>
              </a:rPr>
              <a:t>c</a:t>
            </a:r>
            <a:r>
              <a:rPr sz="1500" i="1" spc="187" baseline="555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20925" y="3517353"/>
            <a:ext cx="1091565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00" i="1" spc="-65" dirty="0">
                <a:latin typeface="Symbol"/>
                <a:cs typeface="Symbol"/>
              </a:rPr>
              <a:t></a:t>
            </a:r>
            <a:r>
              <a:rPr sz="1450" i="1" spc="185" dirty="0">
                <a:latin typeface="Times New Roman"/>
                <a:cs typeface="Times New Roman"/>
              </a:rPr>
              <a:t>M</a:t>
            </a:r>
            <a:r>
              <a:rPr sz="1500" i="1" spc="7" baseline="-19444" dirty="0">
                <a:latin typeface="Times New Roman"/>
                <a:cs typeface="Times New Roman"/>
              </a:rPr>
              <a:t>n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44" baseline="-19444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i="1" spc="-40" dirty="0">
                <a:latin typeface="Times New Roman"/>
                <a:cs typeface="Times New Roman"/>
              </a:rPr>
              <a:t>R</a:t>
            </a:r>
            <a:r>
              <a:rPr sz="1500" i="1" spc="7" baseline="-19444" dirty="0">
                <a:latin typeface="Times New Roman"/>
                <a:cs typeface="Times New Roman"/>
              </a:rPr>
              <a:t>u</a:t>
            </a:r>
            <a:r>
              <a:rPr sz="1500" i="1" spc="-240" baseline="-19444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Times New Roman"/>
                <a:cs typeface="Times New Roman"/>
              </a:rPr>
              <a:t>b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-135" dirty="0">
                <a:latin typeface="Times New Roman"/>
                <a:cs typeface="Times New Roman"/>
              </a:rPr>
              <a:t> </a:t>
            </a:r>
            <a:r>
              <a:rPr sz="1500" spc="7" baseline="36111" dirty="0">
                <a:latin typeface="Times New Roman"/>
                <a:cs typeface="Times New Roman"/>
              </a:rPr>
              <a:t>2</a:t>
            </a:r>
            <a:endParaRPr sz="1500" baseline="36111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22761" y="4118109"/>
            <a:ext cx="617220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46735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u	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8250" y="4160921"/>
            <a:ext cx="416559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spc="-145" dirty="0">
                <a:latin typeface="Times New Roman"/>
                <a:cs typeface="Times New Roman"/>
              </a:rPr>
              <a:t>1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7</a:t>
            </a:r>
            <a:r>
              <a:rPr sz="1450" spc="-18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13799" y="3870213"/>
            <a:ext cx="974725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00685" algn="l"/>
              </a:tabLst>
            </a:pPr>
            <a:r>
              <a:rPr sz="1450" dirty="0">
                <a:latin typeface="Symbol"/>
                <a:cs typeface="Symbol"/>
              </a:rPr>
              <a:t>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250" i="1" spc="-37" baseline="3703" dirty="0">
                <a:latin typeface="Symbol"/>
                <a:cs typeface="Symbol"/>
              </a:rPr>
              <a:t>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</a:t>
            </a:r>
            <a:r>
              <a:rPr sz="2175" spc="135" baseline="3831" dirty="0">
                <a:latin typeface="Times New Roman"/>
                <a:cs typeface="Times New Roman"/>
              </a:rPr>
              <a:t> </a:t>
            </a:r>
            <a:r>
              <a:rPr sz="2175" i="1" baseline="3831" dirty="0">
                <a:latin typeface="Times New Roman"/>
                <a:cs typeface="Times New Roman"/>
              </a:rPr>
              <a:t>f</a:t>
            </a:r>
            <a:r>
              <a:rPr sz="2175" i="1" spc="-240" baseline="3831" dirty="0">
                <a:latin typeface="Times New Roman"/>
                <a:cs typeface="Times New Roman"/>
              </a:rPr>
              <a:t> </a:t>
            </a:r>
            <a:r>
              <a:rPr sz="1500" i="1" spc="7" baseline="-16666" dirty="0">
                <a:latin typeface="Times New Roman"/>
                <a:cs typeface="Times New Roman"/>
              </a:rPr>
              <a:t>y</a:t>
            </a:r>
            <a:r>
              <a:rPr sz="1500" i="1" baseline="-16666" dirty="0">
                <a:latin typeface="Times New Roman"/>
                <a:cs typeface="Times New Roman"/>
              </a:rPr>
              <a:t>  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57823" y="4006809"/>
            <a:ext cx="1786889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69620" algn="l"/>
                <a:tab pos="1014094" algn="l"/>
                <a:tab pos="1565275" algn="l"/>
              </a:tabLst>
            </a:pPr>
            <a:r>
              <a:rPr sz="1450" spc="-10" dirty="0">
                <a:latin typeface="Times New Roman"/>
                <a:cs typeface="Times New Roman"/>
              </a:rPr>
              <a:t>d</a:t>
            </a:r>
            <a:r>
              <a:rPr sz="1450" spc="-75" dirty="0">
                <a:latin typeface="Times New Roman"/>
                <a:cs typeface="Times New Roman"/>
              </a:rPr>
              <a:t>e</a:t>
            </a:r>
            <a:r>
              <a:rPr sz="1450" spc="-10" dirty="0">
                <a:latin typeface="Times New Roman"/>
                <a:cs typeface="Times New Roman"/>
              </a:rPr>
              <a:t>ng</a:t>
            </a:r>
            <a:r>
              <a:rPr sz="1450" spc="-75" dirty="0">
                <a:latin typeface="Times New Roman"/>
                <a:cs typeface="Times New Roman"/>
              </a:rPr>
              <a:t>a</a:t>
            </a:r>
            <a:r>
              <a:rPr sz="1450" dirty="0">
                <a:latin typeface="Times New Roman"/>
                <a:cs typeface="Times New Roman"/>
              </a:rPr>
              <a:t>n	</a:t>
            </a:r>
            <a:r>
              <a:rPr sz="1450" i="1" dirty="0">
                <a:latin typeface="Times New Roman"/>
                <a:cs typeface="Times New Roman"/>
              </a:rPr>
              <a:t>R	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-125" dirty="0">
                <a:latin typeface="Times New Roman"/>
                <a:cs typeface="Times New Roman"/>
              </a:rPr>
              <a:t> </a:t>
            </a:r>
            <a:r>
              <a:rPr sz="1500" i="1" spc="-65" dirty="0">
                <a:latin typeface="Symbol"/>
                <a:cs typeface="Symbol"/>
              </a:rPr>
              <a:t></a:t>
            </a:r>
            <a:r>
              <a:rPr sz="1500" i="1" spc="-60" dirty="0">
                <a:latin typeface="Symbol"/>
                <a:cs typeface="Symbol"/>
              </a:rPr>
              <a:t></a:t>
            </a:r>
            <a:r>
              <a:rPr sz="1450" i="1" dirty="0">
                <a:latin typeface="Times New Roman"/>
                <a:cs typeface="Times New Roman"/>
              </a:rPr>
              <a:t>f	</a:t>
            </a:r>
            <a:r>
              <a:rPr sz="1450" spc="110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080532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787744" y="1954897"/>
            <a:ext cx="308610" cy="0"/>
          </a:xfrm>
          <a:custGeom>
            <a:avLst/>
            <a:gdLst/>
            <a:ahLst/>
            <a:cxnLst/>
            <a:rect l="l" t="t" r="r" b="b"/>
            <a:pathLst>
              <a:path w="308610">
                <a:moveTo>
                  <a:pt x="0" y="0"/>
                </a:moveTo>
                <a:lnTo>
                  <a:pt x="308010" y="0"/>
                </a:lnTo>
              </a:path>
            </a:pathLst>
          </a:custGeom>
          <a:ln w="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97641" y="1650789"/>
            <a:ext cx="9842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00" spc="30" dirty="0">
                <a:latin typeface="Symbol"/>
                <a:cs typeface="Symbol"/>
              </a:rPr>
              <a:t>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07189" y="1908488"/>
            <a:ext cx="88836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802640" algn="l"/>
              </a:tabLst>
            </a:pPr>
            <a:r>
              <a:rPr sz="1400" spc="30" dirty="0">
                <a:latin typeface="Symbol"/>
                <a:cs typeface="Symbol"/>
              </a:rPr>
              <a:t></a:t>
            </a:r>
            <a:r>
              <a:rPr sz="1400" spc="30" dirty="0">
                <a:latin typeface="Times New Roman"/>
                <a:cs typeface="Times New Roman"/>
              </a:rPr>
              <a:t>	</a:t>
            </a:r>
            <a:r>
              <a:rPr sz="1400" spc="30" dirty="0">
                <a:latin typeface="Symbol"/>
                <a:cs typeface="Symbol"/>
              </a:rPr>
              <a:t>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07189" y="1766379"/>
            <a:ext cx="88836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802640" algn="l"/>
              </a:tabLst>
            </a:pPr>
            <a:r>
              <a:rPr sz="1400" spc="30" dirty="0">
                <a:latin typeface="Symbol"/>
                <a:cs typeface="Symbol"/>
              </a:rPr>
              <a:t>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spc="30" dirty="0">
                <a:latin typeface="Symbol"/>
                <a:cs typeface="Symbol"/>
              </a:rPr>
              <a:t>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07189" y="2024064"/>
            <a:ext cx="88836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802640" algn="l"/>
              </a:tabLst>
            </a:pPr>
            <a:r>
              <a:rPr sz="1400" spc="30" dirty="0">
                <a:latin typeface="Symbol"/>
                <a:cs typeface="Symbol"/>
              </a:rPr>
              <a:t></a:t>
            </a:r>
            <a:r>
              <a:rPr sz="1400" spc="30" dirty="0">
                <a:latin typeface="Times New Roman"/>
                <a:cs typeface="Times New Roman"/>
              </a:rPr>
              <a:t>	</a:t>
            </a:r>
            <a:r>
              <a:rPr sz="1400" spc="30" dirty="0">
                <a:latin typeface="Symbol"/>
                <a:cs typeface="Symbol"/>
              </a:rPr>
              <a:t>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77703" y="2046851"/>
            <a:ext cx="8445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15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0833" y="1947442"/>
            <a:ext cx="961390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386715" algn="l"/>
              </a:tabLst>
            </a:pPr>
            <a:r>
              <a:rPr sz="1400" i="1" spc="20" dirty="0">
                <a:latin typeface="Times New Roman"/>
                <a:cs typeface="Times New Roman"/>
              </a:rPr>
              <a:t>f</a:t>
            </a:r>
            <a:r>
              <a:rPr sz="1400" i="1" spc="-140" dirty="0">
                <a:latin typeface="Times New Roman"/>
                <a:cs typeface="Times New Roman"/>
              </a:rPr>
              <a:t> </a:t>
            </a:r>
            <a:r>
              <a:rPr sz="1500" i="1" spc="22" baseline="-19444" dirty="0">
                <a:latin typeface="Times New Roman"/>
                <a:cs typeface="Times New Roman"/>
              </a:rPr>
              <a:t>y</a:t>
            </a:r>
            <a:r>
              <a:rPr sz="1500" i="1" baseline="-19444" dirty="0">
                <a:latin typeface="Times New Roman"/>
                <a:cs typeface="Times New Roman"/>
              </a:rPr>
              <a:t>	</a:t>
            </a:r>
            <a:r>
              <a:rPr sz="1400" spc="25" dirty="0">
                <a:latin typeface="Times New Roman"/>
                <a:cs typeface="Times New Roman"/>
              </a:rPr>
              <a:t>60</a:t>
            </a:r>
            <a:r>
              <a:rPr sz="1400" spc="40" dirty="0">
                <a:latin typeface="Times New Roman"/>
                <a:cs typeface="Times New Roman"/>
              </a:rPr>
              <a:t>0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Symbol"/>
                <a:cs typeface="Symbol"/>
              </a:rPr>
              <a:t>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00916" y="1692750"/>
            <a:ext cx="303530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00" spc="25" dirty="0">
                <a:latin typeface="Times New Roman"/>
                <a:cs typeface="Times New Roman"/>
              </a:rPr>
              <a:t>600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99708" y="1611849"/>
            <a:ext cx="43116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2100" i="1" spc="30" baseline="-25793" dirty="0">
                <a:latin typeface="Times New Roman"/>
                <a:cs typeface="Times New Roman"/>
              </a:rPr>
              <a:t>f</a:t>
            </a:r>
            <a:r>
              <a:rPr sz="2100" i="1" spc="135" baseline="-25793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/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500" i="1" spc="22" baseline="-41666" dirty="0">
                <a:latin typeface="Times New Roman"/>
                <a:cs typeface="Times New Roman"/>
              </a:rPr>
              <a:t>c</a:t>
            </a:r>
            <a:r>
              <a:rPr sz="1500" i="1" baseline="-41666" dirty="0">
                <a:latin typeface="Times New Roman"/>
                <a:cs typeface="Times New Roman"/>
              </a:rPr>
              <a:t> </a:t>
            </a:r>
            <a:r>
              <a:rPr sz="1500" i="1" spc="-37" baseline="-41666" dirty="0">
                <a:latin typeface="Times New Roman"/>
                <a:cs typeface="Times New Roman"/>
              </a:rPr>
              <a:t> </a:t>
            </a:r>
            <a:r>
              <a:rPr sz="2100" spc="44" baseline="-11904" dirty="0">
                <a:latin typeface="Symbol"/>
                <a:cs typeface="Symbol"/>
              </a:rPr>
              <a:t></a:t>
            </a:r>
            <a:endParaRPr sz="2100" baseline="-11904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65730" y="1795567"/>
            <a:ext cx="142240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14020" algn="l"/>
              </a:tabLst>
            </a:pPr>
            <a:r>
              <a:rPr sz="2175" spc="7" baseline="1915" dirty="0">
                <a:latin typeface="Times New Roman"/>
                <a:cs typeface="Times New Roman"/>
              </a:rPr>
              <a:t>1.	</a:t>
            </a:r>
            <a:r>
              <a:rPr sz="1500" i="1" spc="45" dirty="0">
                <a:latin typeface="Symbol"/>
                <a:cs typeface="Symbol"/>
              </a:rPr>
              <a:t></a:t>
            </a:r>
            <a:r>
              <a:rPr sz="1500" i="1" spc="22" baseline="-19444" dirty="0">
                <a:latin typeface="Times New Roman"/>
                <a:cs typeface="Times New Roman"/>
              </a:rPr>
              <a:t>b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60" baseline="-19444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Symbol"/>
                <a:cs typeface="Symbol"/>
              </a:rPr>
              <a:t>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35" dirty="0">
                <a:latin typeface="Times New Roman"/>
                <a:cs typeface="Times New Roman"/>
              </a:rPr>
              <a:t>,</a:t>
            </a:r>
            <a:r>
              <a:rPr sz="1400" spc="25" dirty="0">
                <a:latin typeface="Times New Roman"/>
                <a:cs typeface="Times New Roman"/>
              </a:rPr>
              <a:t>8</a:t>
            </a:r>
            <a:r>
              <a:rPr sz="1400" spc="40" dirty="0">
                <a:latin typeface="Times New Roman"/>
                <a:cs typeface="Times New Roman"/>
              </a:rPr>
              <a:t>5</a:t>
            </a:r>
            <a:r>
              <a:rPr sz="1400" spc="-21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Symbol"/>
                <a:cs typeface="Symbol"/>
              </a:rPr>
              <a:t>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Symbol"/>
                <a:cs typeface="Symbol"/>
              </a:rPr>
              <a:t></a:t>
            </a:r>
            <a:r>
              <a:rPr sz="1500" spc="22" baseline="-19444" dirty="0">
                <a:latin typeface="Times New Roman"/>
                <a:cs typeface="Times New Roman"/>
              </a:rPr>
              <a:t>1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00414" y="2344243"/>
            <a:ext cx="438531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50" spc="5" dirty="0">
                <a:latin typeface="Times New Roman"/>
                <a:cs typeface="Times New Roman"/>
              </a:rPr>
              <a:t>Karena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dirty="0">
                <a:latin typeface="Times New Roman"/>
                <a:cs typeface="Times New Roman"/>
              </a:rPr>
              <a:t> </a:t>
            </a:r>
            <a:r>
              <a:rPr sz="1350" i="1" spc="30" baseline="30864" dirty="0">
                <a:latin typeface="Times New Roman"/>
                <a:cs typeface="Times New Roman"/>
              </a:rPr>
              <a:t>/</a:t>
            </a:r>
            <a:r>
              <a:rPr sz="1350" i="1" spc="30" baseline="-9259" dirty="0">
                <a:latin typeface="Times New Roman"/>
                <a:cs typeface="Times New Roman"/>
              </a:rPr>
              <a:t>c</a:t>
            </a:r>
            <a:r>
              <a:rPr sz="1350" i="1" spc="187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20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spc="365" dirty="0">
                <a:latin typeface="Times New Roman"/>
                <a:cs typeface="Times New Roman"/>
              </a:rPr>
              <a:t> </a:t>
            </a:r>
            <a:r>
              <a:rPr sz="1450" i="1" spc="15" dirty="0">
                <a:latin typeface="Times New Roman"/>
                <a:cs typeface="Times New Roman"/>
              </a:rPr>
              <a:t>f</a:t>
            </a:r>
            <a:r>
              <a:rPr sz="1350" i="1" spc="22" baseline="-9259" dirty="0">
                <a:latin typeface="Times New Roman"/>
                <a:cs typeface="Times New Roman"/>
              </a:rPr>
              <a:t>y</a:t>
            </a:r>
            <a:r>
              <a:rPr sz="1350" i="1" spc="187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400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MPa dan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550" i="1" spc="-15" dirty="0">
                <a:latin typeface="Symbol"/>
                <a:cs typeface="Symbol"/>
              </a:rPr>
              <a:t></a:t>
            </a:r>
            <a:r>
              <a:rPr sz="1350" spc="-22" baseline="-9259" dirty="0">
                <a:latin typeface="Times New Roman"/>
                <a:cs typeface="Times New Roman"/>
              </a:rPr>
              <a:t>1</a:t>
            </a:r>
            <a:r>
              <a:rPr sz="1350" spc="209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0,85,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maka 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909729" y="2980440"/>
            <a:ext cx="302895" cy="0"/>
          </a:xfrm>
          <a:custGeom>
            <a:avLst/>
            <a:gdLst/>
            <a:ahLst/>
            <a:cxnLst/>
            <a:rect l="l" t="t" r="r" b="b"/>
            <a:pathLst>
              <a:path w="302894">
                <a:moveTo>
                  <a:pt x="0" y="0"/>
                </a:moveTo>
                <a:lnTo>
                  <a:pt x="302534" y="0"/>
                </a:lnTo>
              </a:path>
            </a:pathLst>
          </a:custGeom>
          <a:ln w="9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31123" y="2980440"/>
            <a:ext cx="748030" cy="0"/>
          </a:xfrm>
          <a:custGeom>
            <a:avLst/>
            <a:gdLst/>
            <a:ahLst/>
            <a:cxnLst/>
            <a:rect l="l" t="t" r="r" b="b"/>
            <a:pathLst>
              <a:path w="748029">
                <a:moveTo>
                  <a:pt x="0" y="0"/>
                </a:moveTo>
                <a:lnTo>
                  <a:pt x="747962" y="0"/>
                </a:lnTo>
              </a:path>
            </a:pathLst>
          </a:custGeom>
          <a:ln w="9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089632" y="2841680"/>
            <a:ext cx="98425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50" spc="15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86820" y="2973061"/>
            <a:ext cx="1326515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1450" dirty="0">
                <a:latin typeface="Times New Roman"/>
                <a:cs typeface="Times New Roman"/>
              </a:rPr>
              <a:t>40</a:t>
            </a:r>
            <a:r>
              <a:rPr sz="1450" spc="20" dirty="0">
                <a:latin typeface="Times New Roman"/>
                <a:cs typeface="Times New Roman"/>
              </a:rPr>
              <a:t>0</a:t>
            </a:r>
            <a:r>
              <a:rPr sz="1450" spc="-114" dirty="0">
                <a:latin typeface="Times New Roman"/>
                <a:cs typeface="Times New Roman"/>
              </a:rPr>
              <a:t> </a:t>
            </a:r>
            <a:r>
              <a:rPr sz="2175" spc="22" baseline="-7662" dirty="0">
                <a:latin typeface="Symbol"/>
                <a:cs typeface="Symbol"/>
              </a:rPr>
              <a:t></a:t>
            </a:r>
            <a:r>
              <a:rPr sz="2175" spc="-142" baseline="-7662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60</a:t>
            </a:r>
            <a:r>
              <a:rPr sz="1450" spc="20" dirty="0">
                <a:latin typeface="Times New Roman"/>
                <a:cs typeface="Times New Roman"/>
              </a:rPr>
              <a:t>0</a:t>
            </a:r>
            <a:r>
              <a:rPr sz="1450" spc="-13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</a:t>
            </a:r>
            <a:r>
              <a:rPr sz="1450" spc="-9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40</a:t>
            </a:r>
            <a:r>
              <a:rPr sz="1450" spc="20" dirty="0">
                <a:latin typeface="Times New Roman"/>
                <a:cs typeface="Times New Roman"/>
              </a:rPr>
              <a:t>0</a:t>
            </a:r>
            <a:r>
              <a:rPr sz="1450" spc="-125" dirty="0">
                <a:latin typeface="Times New Roman"/>
                <a:cs typeface="Times New Roman"/>
              </a:rPr>
              <a:t> </a:t>
            </a:r>
            <a:r>
              <a:rPr sz="2175" spc="22" baseline="-7662" dirty="0">
                <a:latin typeface="Symbol"/>
                <a:cs typeface="Symbol"/>
              </a:rPr>
              <a:t></a:t>
            </a:r>
            <a:endParaRPr sz="2175" baseline="-7662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55707" y="2712905"/>
            <a:ext cx="303530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50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78190" y="2930096"/>
            <a:ext cx="92075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00" i="1" spc="20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9268" y="2818565"/>
            <a:ext cx="1630680" cy="270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ts val="975"/>
              </a:lnSpc>
              <a:spcBef>
                <a:spcPts val="135"/>
              </a:spcBef>
              <a:tabLst>
                <a:tab pos="295910" algn="l"/>
              </a:tabLst>
            </a:pPr>
            <a:r>
              <a:rPr sz="1500" i="1" spc="-5" dirty="0">
                <a:latin typeface="Symbol"/>
                <a:cs typeface="Symbol"/>
              </a:rPr>
              <a:t></a:t>
            </a:r>
            <a:r>
              <a:rPr sz="1500" spc="-5" dirty="0">
                <a:latin typeface="Times New Roman"/>
                <a:cs typeface="Times New Roman"/>
              </a:rPr>
              <a:t>	</a:t>
            </a:r>
            <a:r>
              <a:rPr sz="1450" spc="20" dirty="0">
                <a:latin typeface="Symbol"/>
                <a:cs typeface="Symbol"/>
              </a:rPr>
              <a:t>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spc="-25" dirty="0">
                <a:latin typeface="Times New Roman"/>
                <a:cs typeface="Times New Roman"/>
              </a:rPr>
              <a:t>0</a:t>
            </a:r>
            <a:r>
              <a:rPr sz="1450" spc="-4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8</a:t>
            </a:r>
            <a:r>
              <a:rPr sz="1450" spc="20" dirty="0">
                <a:latin typeface="Times New Roman"/>
                <a:cs typeface="Times New Roman"/>
              </a:rPr>
              <a:t>5</a:t>
            </a:r>
            <a:r>
              <a:rPr sz="1450" spc="-2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-190" dirty="0">
                <a:latin typeface="Times New Roman"/>
                <a:cs typeface="Times New Roman"/>
              </a:rPr>
              <a:t> </a:t>
            </a:r>
            <a:r>
              <a:rPr sz="1450" spc="-25" dirty="0">
                <a:latin typeface="Times New Roman"/>
                <a:cs typeface="Times New Roman"/>
              </a:rPr>
              <a:t>0</a:t>
            </a:r>
            <a:r>
              <a:rPr sz="1450" spc="-4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8</a:t>
            </a:r>
            <a:r>
              <a:rPr sz="1450" spc="20" dirty="0">
                <a:latin typeface="Times New Roman"/>
                <a:cs typeface="Times New Roman"/>
              </a:rPr>
              <a:t>5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00" dirty="0">
                <a:latin typeface="Times New Roman"/>
                <a:cs typeface="Times New Roman"/>
              </a:rPr>
              <a:t> </a:t>
            </a:r>
            <a:r>
              <a:rPr sz="2175" baseline="34482" dirty="0">
                <a:latin typeface="Times New Roman"/>
                <a:cs typeface="Times New Roman"/>
              </a:rPr>
              <a:t>2</a:t>
            </a:r>
            <a:r>
              <a:rPr sz="2175" spc="30" baseline="34482" dirty="0">
                <a:latin typeface="Times New Roman"/>
                <a:cs typeface="Times New Roman"/>
              </a:rPr>
              <a:t>0</a:t>
            </a:r>
            <a:r>
              <a:rPr sz="2175" baseline="34482" dirty="0">
                <a:latin typeface="Times New Roman"/>
                <a:cs typeface="Times New Roman"/>
              </a:rPr>
              <a:t> </a:t>
            </a:r>
            <a:r>
              <a:rPr sz="2175" spc="-172" baseline="34482" dirty="0">
                <a:latin typeface="Times New Roman"/>
                <a:cs typeface="Times New Roman"/>
              </a:rPr>
              <a:t> </a:t>
            </a:r>
            <a:r>
              <a:rPr sz="2175" spc="22" baseline="32567" dirty="0">
                <a:latin typeface="Symbol"/>
                <a:cs typeface="Symbol"/>
              </a:rPr>
              <a:t></a:t>
            </a:r>
            <a:endParaRPr sz="2175" baseline="32567">
              <a:latin typeface="Symbol"/>
              <a:cs typeface="Symbol"/>
            </a:endParaRPr>
          </a:p>
          <a:p>
            <a:pPr marR="43180" algn="r">
              <a:lnSpc>
                <a:spcPts val="915"/>
              </a:lnSpc>
            </a:pPr>
            <a:r>
              <a:rPr sz="1450" spc="15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64231" y="2827837"/>
            <a:ext cx="944244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175" spc="22" baseline="32567" dirty="0">
                <a:latin typeface="Symbol"/>
                <a:cs typeface="Symbol"/>
              </a:rPr>
              <a:t></a:t>
            </a:r>
            <a:r>
              <a:rPr sz="2175" spc="-135" baseline="32567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0,02168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00414" y="3326581"/>
            <a:ext cx="284734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50" dirty="0">
                <a:latin typeface="Times New Roman"/>
                <a:cs typeface="Times New Roman"/>
              </a:rPr>
              <a:t>Selanjutnya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dapat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dihitung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nilai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Symbol"/>
                <a:cs typeface="Symbol"/>
              </a:rPr>
              <a:t></a:t>
            </a:r>
            <a:r>
              <a:rPr sz="1350" spc="7" baseline="-9259" dirty="0">
                <a:latin typeface="Times New Roman"/>
                <a:cs typeface="Times New Roman"/>
              </a:rPr>
              <a:t>maks</a:t>
            </a:r>
            <a:endParaRPr sz="1350" baseline="-9259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25814" y="4131994"/>
            <a:ext cx="37973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2325" i="1" spc="-75" baseline="5376" dirty="0">
                <a:latin typeface="Symbol"/>
                <a:cs typeface="Symbol"/>
              </a:rPr>
              <a:t></a:t>
            </a:r>
            <a:r>
              <a:rPr sz="900" dirty="0">
                <a:latin typeface="Times New Roman"/>
                <a:cs typeface="Times New Roman"/>
              </a:rPr>
              <a:t>m</a:t>
            </a:r>
            <a:r>
              <a:rPr sz="900" spc="20" dirty="0">
                <a:latin typeface="Times New Roman"/>
                <a:cs typeface="Times New Roman"/>
              </a:rPr>
              <a:t>a</a:t>
            </a:r>
            <a:r>
              <a:rPr sz="900" spc="35" dirty="0">
                <a:latin typeface="Times New Roman"/>
                <a:cs typeface="Times New Roman"/>
              </a:rPr>
              <a:t>k</a:t>
            </a:r>
            <a:r>
              <a:rPr sz="900" spc="15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457761" y="4007151"/>
            <a:ext cx="238760" cy="0"/>
          </a:xfrm>
          <a:custGeom>
            <a:avLst/>
            <a:gdLst/>
            <a:ahLst/>
            <a:cxnLst/>
            <a:rect l="l" t="t" r="r" b="b"/>
            <a:pathLst>
              <a:path w="238760">
                <a:moveTo>
                  <a:pt x="0" y="0"/>
                </a:moveTo>
                <a:lnTo>
                  <a:pt x="238548" y="0"/>
                </a:lnTo>
              </a:path>
            </a:pathLst>
          </a:custGeom>
          <a:ln w="4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47507" y="4273527"/>
            <a:ext cx="868044" cy="0"/>
          </a:xfrm>
          <a:custGeom>
            <a:avLst/>
            <a:gdLst/>
            <a:ahLst/>
            <a:cxnLst/>
            <a:rect l="l" t="t" r="r" b="b"/>
            <a:pathLst>
              <a:path w="868044">
                <a:moveTo>
                  <a:pt x="0" y="0"/>
                </a:moveTo>
                <a:lnTo>
                  <a:pt x="867433" y="0"/>
                </a:lnTo>
              </a:path>
            </a:pathLst>
          </a:custGeom>
          <a:ln w="93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726324" y="4188458"/>
            <a:ext cx="98425" cy="6489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560"/>
              </a:lnSpc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L="12700">
              <a:lnSpc>
                <a:spcPts val="1560"/>
              </a:lnSpc>
            </a:pP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L="12700">
              <a:spcBef>
                <a:spcPts val="35"/>
              </a:spcBef>
            </a:pP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69337" y="4114311"/>
            <a:ext cx="49149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550" i="1" spc="-85" dirty="0">
                <a:latin typeface="Symbol"/>
                <a:cs typeface="Symbol"/>
              </a:rPr>
              <a:t></a:t>
            </a:r>
            <a:r>
              <a:rPr sz="1350" i="1" spc="30" baseline="-9259" dirty="0">
                <a:latin typeface="Times New Roman"/>
                <a:cs typeface="Times New Roman"/>
              </a:rPr>
              <a:t>b</a:t>
            </a:r>
            <a:r>
              <a:rPr sz="1350" i="1" spc="-7" baseline="-9259" dirty="0">
                <a:latin typeface="Times New Roman"/>
                <a:cs typeface="Times New Roman"/>
              </a:rPr>
              <a:t> </a:t>
            </a:r>
            <a:r>
              <a:rPr sz="2175" spc="15" baseline="34482" dirty="0">
                <a:latin typeface="Symbol"/>
                <a:cs typeface="Symbol"/>
              </a:rPr>
              <a:t></a:t>
            </a:r>
            <a:endParaRPr sz="2175" baseline="34482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26324" y="3836264"/>
            <a:ext cx="9842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37112" y="4188458"/>
            <a:ext cx="98425" cy="6489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560"/>
              </a:lnSpc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  <a:p>
            <a:pPr marL="12700">
              <a:lnSpc>
                <a:spcPts val="1560"/>
              </a:lnSpc>
            </a:pPr>
            <a:r>
              <a:rPr sz="1450" spc="1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  <a:p>
            <a:pPr marL="12700">
              <a:spcBef>
                <a:spcPts val="35"/>
              </a:spcBef>
            </a:pPr>
            <a:r>
              <a:rPr sz="1450" spc="1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11712" y="3855387"/>
            <a:ext cx="74231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175" spc="15" baseline="5747" dirty="0">
                <a:latin typeface="Symbol"/>
                <a:cs typeface="Symbol"/>
              </a:rPr>
              <a:t></a:t>
            </a:r>
            <a:r>
              <a:rPr sz="2175" spc="-97" baseline="5747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,003</a:t>
            </a:r>
            <a:r>
              <a:rPr sz="1450" spc="-15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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11712" y="3717966"/>
            <a:ext cx="115125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800100" algn="l"/>
              </a:tabLst>
            </a:pPr>
            <a:r>
              <a:rPr sz="1450" spc="10" dirty="0">
                <a:latin typeface="Symbol"/>
                <a:cs typeface="Symbol"/>
              </a:rPr>
              <a:t>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2175" i="1" spc="15" baseline="3831" dirty="0">
                <a:latin typeface="Times New Roman"/>
                <a:cs typeface="Times New Roman"/>
              </a:rPr>
              <a:t>f</a:t>
            </a:r>
            <a:r>
              <a:rPr sz="2175" i="1" spc="-209" baseline="3831" dirty="0">
                <a:latin typeface="Times New Roman"/>
                <a:cs typeface="Times New Roman"/>
              </a:rPr>
              <a:t> </a:t>
            </a:r>
            <a:r>
              <a:rPr sz="1500" i="1" spc="22" baseline="-16666" dirty="0">
                <a:latin typeface="Times New Roman"/>
                <a:cs typeface="Times New Roman"/>
              </a:rPr>
              <a:t>y</a:t>
            </a:r>
            <a:r>
              <a:rPr sz="1500" i="1" baseline="-16666" dirty="0">
                <a:latin typeface="Times New Roman"/>
                <a:cs typeface="Times New Roman"/>
              </a:rPr>
              <a:t>  </a:t>
            </a:r>
            <a:r>
              <a:rPr sz="1500" i="1" spc="-104" baseline="-16666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59739" y="4266283"/>
            <a:ext cx="44958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-1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,008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41474" y="4114311"/>
            <a:ext cx="203581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2175" i="1" spc="82" baseline="38314" dirty="0">
                <a:latin typeface="Times New Roman"/>
                <a:cs typeface="Times New Roman"/>
              </a:rPr>
              <a:t>E</a:t>
            </a:r>
            <a:r>
              <a:rPr sz="1500" i="1" spc="82" baseline="33333" dirty="0">
                <a:latin typeface="Times New Roman"/>
                <a:cs typeface="Times New Roman"/>
              </a:rPr>
              <a:t>s </a:t>
            </a:r>
            <a:r>
              <a:rPr sz="1500" i="1" spc="112" baseline="33333" dirty="0">
                <a:latin typeface="Times New Roman"/>
                <a:cs typeface="Times New Roman"/>
              </a:rPr>
              <a:t> </a:t>
            </a:r>
            <a:r>
              <a:rPr sz="2175" spc="15" baseline="34482" dirty="0">
                <a:latin typeface="Symbol"/>
                <a:cs typeface="Symbol"/>
              </a:rPr>
              <a:t></a:t>
            </a:r>
            <a:r>
              <a:rPr sz="2175" spc="540" baseline="34482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0,625</a:t>
            </a:r>
            <a:r>
              <a:rPr sz="1550" i="1" spc="-5" dirty="0">
                <a:latin typeface="Symbol"/>
                <a:cs typeface="Symbol"/>
              </a:rPr>
              <a:t></a:t>
            </a:r>
            <a:r>
              <a:rPr sz="1350" i="1" spc="-7" baseline="-9259" dirty="0">
                <a:latin typeface="Times New Roman"/>
                <a:cs typeface="Times New Roman"/>
              </a:rPr>
              <a:t>b</a:t>
            </a:r>
            <a:r>
              <a:rPr sz="1350" i="1" spc="247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0,01355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25814" y="5168702"/>
            <a:ext cx="48260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175" i="1" spc="30" baseline="5747" dirty="0">
                <a:latin typeface="Times New Roman"/>
                <a:cs typeface="Times New Roman"/>
              </a:rPr>
              <a:t>R</a:t>
            </a:r>
            <a:r>
              <a:rPr sz="900" i="1" spc="20" dirty="0">
                <a:latin typeface="Times New Roman"/>
                <a:cs typeface="Times New Roman"/>
              </a:rPr>
              <a:t>u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spc="10" dirty="0">
                <a:latin typeface="Times New Roman"/>
                <a:cs typeface="Times New Roman"/>
              </a:rPr>
              <a:t>maks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475253" y="5299523"/>
            <a:ext cx="640715" cy="0"/>
          </a:xfrm>
          <a:custGeom>
            <a:avLst/>
            <a:gdLst/>
            <a:ahLst/>
            <a:cxnLst/>
            <a:rect l="l" t="t" r="r" b="b"/>
            <a:pathLst>
              <a:path w="640714">
                <a:moveTo>
                  <a:pt x="0" y="0"/>
                </a:moveTo>
                <a:lnTo>
                  <a:pt x="640150" y="0"/>
                </a:lnTo>
              </a:path>
            </a:pathLst>
          </a:custGeom>
          <a:ln w="93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125959" y="5245229"/>
            <a:ext cx="9842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33085" y="5245229"/>
            <a:ext cx="9842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1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33084" y="5365017"/>
            <a:ext cx="109093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1005205" algn="l"/>
              </a:tabLst>
            </a:pPr>
            <a:r>
              <a:rPr sz="1450" spc="10" dirty="0">
                <a:latin typeface="Symbol"/>
                <a:cs typeface="Symbol"/>
              </a:rPr>
              <a:t>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33085" y="4991021"/>
            <a:ext cx="9842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10" dirty="0">
                <a:latin typeface="Symbol"/>
                <a:cs typeface="Symbol"/>
              </a:rPr>
              <a:t>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24341" y="5284816"/>
            <a:ext cx="62230" cy="1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000" spc="1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69337" y="5140819"/>
            <a:ext cx="110490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550" i="1" spc="-110" dirty="0">
                <a:latin typeface="Symbol"/>
                <a:cs typeface="Symbol"/>
              </a:rPr>
              <a:t></a:t>
            </a:r>
            <a:r>
              <a:rPr sz="1550" i="1" spc="-50" dirty="0">
                <a:latin typeface="Symbol"/>
                <a:cs typeface="Symbol"/>
              </a:rPr>
              <a:t></a:t>
            </a:r>
            <a:r>
              <a:rPr sz="1350" spc="37" baseline="-9259" dirty="0">
                <a:latin typeface="Times New Roman"/>
                <a:cs typeface="Times New Roman"/>
              </a:rPr>
              <a:t>ma</a:t>
            </a:r>
            <a:r>
              <a:rPr sz="1350" spc="52" baseline="-9259" dirty="0">
                <a:latin typeface="Times New Roman"/>
                <a:cs typeface="Times New Roman"/>
              </a:rPr>
              <a:t>k</a:t>
            </a:r>
            <a:r>
              <a:rPr sz="1350" baseline="-9259" dirty="0">
                <a:latin typeface="Times New Roman"/>
                <a:cs typeface="Times New Roman"/>
              </a:rPr>
              <a:t>s</a:t>
            </a:r>
            <a:r>
              <a:rPr sz="1450" i="1" spc="15" dirty="0">
                <a:latin typeface="Times New Roman"/>
                <a:cs typeface="Times New Roman"/>
              </a:rPr>
              <a:t>f</a:t>
            </a:r>
            <a:r>
              <a:rPr sz="1350" i="1" spc="30" baseline="-9259" dirty="0">
                <a:latin typeface="Times New Roman"/>
                <a:cs typeface="Times New Roman"/>
              </a:rPr>
              <a:t>y</a:t>
            </a:r>
            <a:r>
              <a:rPr sz="1350" i="1" spc="7" baseline="-9259" dirty="0">
                <a:latin typeface="Times New Roman"/>
                <a:cs typeface="Times New Roman"/>
              </a:rPr>
              <a:t> </a:t>
            </a:r>
            <a:r>
              <a:rPr sz="2175" spc="15" baseline="11494" dirty="0">
                <a:latin typeface="Symbol"/>
                <a:cs typeface="Symbol"/>
              </a:rPr>
              <a:t></a:t>
            </a:r>
            <a:r>
              <a:rPr sz="2175" spc="22" baseline="1915" dirty="0">
                <a:latin typeface="Times New Roman"/>
                <a:cs typeface="Times New Roman"/>
              </a:rPr>
              <a:t>1</a:t>
            </a:r>
            <a:r>
              <a:rPr sz="2175" spc="-322" baseline="1915" dirty="0">
                <a:latin typeface="Times New Roman"/>
                <a:cs typeface="Times New Roman"/>
              </a:rPr>
              <a:t> </a:t>
            </a:r>
            <a:r>
              <a:rPr sz="2175" spc="22" baseline="1915" dirty="0">
                <a:latin typeface="Symbol"/>
                <a:cs typeface="Symbol"/>
              </a:rPr>
              <a:t>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32806" y="5312665"/>
            <a:ext cx="45720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450" spc="-135" dirty="0">
                <a:latin typeface="Times New Roman"/>
                <a:cs typeface="Times New Roman"/>
              </a:rPr>
              <a:t>1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spc="15" dirty="0">
                <a:latin typeface="Times New Roman"/>
                <a:cs typeface="Times New Roman"/>
              </a:rPr>
              <a:t>7</a:t>
            </a:r>
            <a:r>
              <a:rPr sz="1450" spc="-55" dirty="0">
                <a:latin typeface="Times New Roman"/>
                <a:cs typeface="Times New Roman"/>
              </a:rPr>
              <a:t> </a:t>
            </a:r>
            <a:r>
              <a:rPr sz="1450" i="1" spc="114" dirty="0">
                <a:latin typeface="Times New Roman"/>
                <a:cs typeface="Times New Roman"/>
              </a:rPr>
              <a:t>f</a:t>
            </a:r>
            <a:r>
              <a:rPr sz="1500" i="1" spc="22" baseline="-19444" dirty="0">
                <a:latin typeface="Times New Roman"/>
                <a:cs typeface="Times New Roman"/>
              </a:rPr>
              <a:t>c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58613" y="5030897"/>
            <a:ext cx="790575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325" i="1" spc="112" baseline="12544" dirty="0">
                <a:latin typeface="Symbol"/>
                <a:cs typeface="Symbol"/>
              </a:rPr>
              <a:t></a:t>
            </a:r>
            <a:r>
              <a:rPr sz="1000" i="1" spc="10" dirty="0">
                <a:latin typeface="Times New Roman"/>
                <a:cs typeface="Times New Roman"/>
              </a:rPr>
              <a:t>m</a:t>
            </a:r>
            <a:r>
              <a:rPr sz="1000" i="1" spc="80" dirty="0">
                <a:latin typeface="Times New Roman"/>
                <a:cs typeface="Times New Roman"/>
              </a:rPr>
              <a:t>a</a:t>
            </a:r>
            <a:r>
              <a:rPr sz="1000" i="1" spc="-10" dirty="0">
                <a:latin typeface="Times New Roman"/>
                <a:cs typeface="Times New Roman"/>
              </a:rPr>
              <a:t>k</a:t>
            </a:r>
            <a:r>
              <a:rPr sz="1000" i="1" spc="10" dirty="0">
                <a:latin typeface="Times New Roman"/>
                <a:cs typeface="Times New Roman"/>
              </a:rPr>
              <a:t>s</a:t>
            </a:r>
            <a:r>
              <a:rPr sz="1000" i="1" spc="105" dirty="0">
                <a:latin typeface="Times New Roman"/>
                <a:cs typeface="Times New Roman"/>
              </a:rPr>
              <a:t> </a:t>
            </a:r>
            <a:r>
              <a:rPr sz="2175" i="1" spc="7" baseline="13409" dirty="0">
                <a:latin typeface="Times New Roman"/>
                <a:cs typeface="Times New Roman"/>
              </a:rPr>
              <a:t>f</a:t>
            </a:r>
            <a:r>
              <a:rPr sz="2175" i="1" spc="-217" baseline="13409" dirty="0">
                <a:latin typeface="Times New Roman"/>
                <a:cs typeface="Times New Roman"/>
              </a:rPr>
              <a:t> </a:t>
            </a:r>
            <a:r>
              <a:rPr sz="1000" i="1" spc="15" dirty="0">
                <a:latin typeface="Times New Roman"/>
                <a:cs typeface="Times New Roman"/>
              </a:rPr>
              <a:t>y</a:t>
            </a:r>
            <a:r>
              <a:rPr sz="1000" i="1" dirty="0">
                <a:latin typeface="Times New Roman"/>
                <a:cs typeface="Times New Roman"/>
              </a:rPr>
              <a:t>  </a:t>
            </a:r>
            <a:r>
              <a:rPr sz="2175" spc="15" baseline="15325" dirty="0">
                <a:latin typeface="Symbol"/>
                <a:cs typeface="Symbol"/>
              </a:rPr>
              <a:t></a:t>
            </a:r>
            <a:endParaRPr sz="2175" baseline="15325">
              <a:latin typeface="Symbol"/>
              <a:cs typeface="Symbo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319786" y="5299075"/>
            <a:ext cx="1048385" cy="0"/>
          </a:xfrm>
          <a:custGeom>
            <a:avLst/>
            <a:gdLst/>
            <a:ahLst/>
            <a:cxnLst/>
            <a:rect l="l" t="t" r="r" b="b"/>
            <a:pathLst>
              <a:path w="1048384">
                <a:moveTo>
                  <a:pt x="0" y="0"/>
                </a:moveTo>
                <a:lnTo>
                  <a:pt x="1048218" y="0"/>
                </a:lnTo>
              </a:path>
            </a:pathLst>
          </a:custGeom>
          <a:ln w="9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378509" y="5148931"/>
            <a:ext cx="98425" cy="4273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575"/>
              </a:lnSpc>
              <a:spcBef>
                <a:spcPts val="110"/>
              </a:spcBef>
            </a:pPr>
            <a:r>
              <a:rPr sz="1450" b="1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L="12700">
              <a:lnSpc>
                <a:spcPts val="1575"/>
              </a:lnSpc>
            </a:pP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85215" y="5327657"/>
            <a:ext cx="9842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547266" y="5291739"/>
            <a:ext cx="57912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-140" dirty="0">
                <a:latin typeface="Times New Roman"/>
                <a:cs typeface="Times New Roman"/>
              </a:rPr>
              <a:t>1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spc="15" dirty="0">
                <a:latin typeface="Times New Roman"/>
                <a:cs typeface="Times New Roman"/>
              </a:rPr>
              <a:t>7</a:t>
            </a:r>
            <a:r>
              <a:rPr sz="1450" spc="-195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</a:t>
            </a:r>
            <a:r>
              <a:rPr sz="1450" spc="-1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985215" y="5030663"/>
            <a:ext cx="149161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347345" algn="l"/>
              </a:tabLst>
            </a:pPr>
            <a:r>
              <a:rPr sz="1450" spc="10" dirty="0">
                <a:latin typeface="Symbol"/>
                <a:cs typeface="Symbol"/>
              </a:rPr>
              <a:t>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1450" spc="-25" dirty="0">
                <a:latin typeface="Times New Roman"/>
                <a:cs typeface="Times New Roman"/>
              </a:rPr>
              <a:t>0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0135</a:t>
            </a:r>
            <a:r>
              <a:rPr sz="1450" spc="130" dirty="0">
                <a:latin typeface="Times New Roman"/>
                <a:cs typeface="Times New Roman"/>
              </a:rPr>
              <a:t>5</a:t>
            </a:r>
            <a:r>
              <a:rPr sz="1450" spc="20" dirty="0">
                <a:latin typeface="Symbol"/>
                <a:cs typeface="Symbol"/>
              </a:rPr>
              <a:t></a:t>
            </a:r>
            <a:r>
              <a:rPr sz="1450" spc="-1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40</a:t>
            </a:r>
            <a:r>
              <a:rPr sz="1450" spc="15" dirty="0">
                <a:latin typeface="Times New Roman"/>
                <a:cs typeface="Times New Roman"/>
              </a:rPr>
              <a:t>0</a:t>
            </a:r>
            <a:r>
              <a:rPr sz="1450" spc="-1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00559" y="5149134"/>
            <a:ext cx="222186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2175" spc="15" baseline="11494" dirty="0">
                <a:latin typeface="Symbol"/>
                <a:cs typeface="Symbol"/>
              </a:rPr>
              <a:t></a:t>
            </a:r>
            <a:r>
              <a:rPr sz="2175" spc="-52" baseline="11494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0,9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Arial"/>
                <a:cs typeface="Arial"/>
              </a:rPr>
              <a:t>×</a:t>
            </a:r>
            <a:r>
              <a:rPr sz="1450" spc="-45" dirty="0">
                <a:latin typeface="Arial"/>
                <a:cs typeface="Arial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0,01355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Arial"/>
                <a:cs typeface="Arial"/>
              </a:rPr>
              <a:t>×</a:t>
            </a:r>
            <a:r>
              <a:rPr sz="1450" spc="-45" dirty="0">
                <a:latin typeface="Arial"/>
                <a:cs typeface="Arial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400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b="1" spc="55" dirty="0">
                <a:latin typeface="Symbol"/>
                <a:cs typeface="Symbol"/>
              </a:rPr>
              <a:t></a:t>
            </a:r>
            <a:r>
              <a:rPr sz="2175" spc="82" baseline="1915" dirty="0">
                <a:latin typeface="Times New Roman"/>
                <a:cs typeface="Times New Roman"/>
              </a:rPr>
              <a:t>1</a:t>
            </a:r>
            <a:r>
              <a:rPr sz="2175" spc="82" baseline="1915" dirty="0">
                <a:latin typeface="Symbol"/>
                <a:cs typeface="Symbol"/>
              </a:rPr>
              <a:t>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369337" y="5711991"/>
            <a:ext cx="541401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4,09962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</a:t>
            </a:r>
            <a:r>
              <a:rPr sz="1450" spc="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(Nilai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550" i="1" spc="-5" dirty="0">
                <a:latin typeface="Symbol"/>
                <a:cs typeface="Symbol"/>
              </a:rPr>
              <a:t></a:t>
            </a:r>
            <a:r>
              <a:rPr sz="1350" spc="-7" baseline="-9259" dirty="0">
                <a:latin typeface="Times New Roman"/>
                <a:cs typeface="Times New Roman"/>
              </a:rPr>
              <a:t>maks</a:t>
            </a:r>
            <a:r>
              <a:rPr sz="1350" spc="225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dan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R</a:t>
            </a:r>
            <a:r>
              <a:rPr sz="1350" i="1" spc="7" baseline="-9259" dirty="0">
                <a:latin typeface="Times New Roman"/>
                <a:cs typeface="Times New Roman"/>
              </a:rPr>
              <a:t>u</a:t>
            </a:r>
            <a:r>
              <a:rPr sz="1350" i="1" spc="60" baseline="-9259" dirty="0">
                <a:latin typeface="Times New Roman"/>
                <a:cs typeface="Times New Roman"/>
              </a:rPr>
              <a:t> </a:t>
            </a:r>
            <a:r>
              <a:rPr sz="1350" spc="15" baseline="-9259" dirty="0">
                <a:latin typeface="Times New Roman"/>
                <a:cs typeface="Times New Roman"/>
              </a:rPr>
              <a:t>maks</a:t>
            </a:r>
            <a:r>
              <a:rPr sz="1350" spc="217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dapat</a:t>
            </a:r>
            <a:r>
              <a:rPr sz="1450" dirty="0">
                <a:latin typeface="Times New Roman"/>
                <a:cs typeface="Times New Roman"/>
              </a:rPr>
              <a:t> dilihat pula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dari </a:t>
            </a:r>
            <a:r>
              <a:rPr sz="1450" spc="-10" dirty="0">
                <a:latin typeface="Times New Roman"/>
                <a:cs typeface="Times New Roman"/>
              </a:rPr>
              <a:t>Tabel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4.1)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50945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76311" y="1666577"/>
            <a:ext cx="5311775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360680" algn="l"/>
              </a:tabLst>
            </a:pPr>
            <a:r>
              <a:rPr sz="1400" spc="5" dirty="0">
                <a:latin typeface="Times New Roman"/>
                <a:cs typeface="Times New Roman"/>
              </a:rPr>
              <a:t>2.	Dari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persamaan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3.17,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maka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nilai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bd</a:t>
            </a:r>
            <a:r>
              <a:rPr sz="1350" spc="-7" baseline="30864" dirty="0">
                <a:latin typeface="Times New Roman"/>
                <a:cs typeface="Times New Roman"/>
              </a:rPr>
              <a:t>2</a:t>
            </a:r>
            <a:r>
              <a:rPr sz="1350" spc="187" baseline="30864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dapat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dihitung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sebagai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berikut </a:t>
            </a:r>
            <a:r>
              <a:rPr sz="1400" spc="5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9283" y="2148462"/>
            <a:ext cx="315595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400" i="1" spc="5" dirty="0">
                <a:latin typeface="Times New Roman"/>
                <a:cs typeface="Times New Roman"/>
              </a:rPr>
              <a:t>bd</a:t>
            </a:r>
            <a:r>
              <a:rPr sz="1350" spc="7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4367" y="2037430"/>
            <a:ext cx="51562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2100" spc="15" baseline="-33730" dirty="0">
                <a:latin typeface="Times New Roman"/>
                <a:cs typeface="Times New Roman"/>
              </a:rPr>
              <a:t>=</a:t>
            </a:r>
            <a:r>
              <a:rPr sz="2100" spc="547" baseline="-33730" dirty="0">
                <a:latin typeface="Times New Roman"/>
                <a:cs typeface="Times New Roman"/>
              </a:rPr>
              <a:t> </a:t>
            </a:r>
            <a:r>
              <a:rPr sz="1350" i="1" spc="130" dirty="0">
                <a:latin typeface="Times New Roman"/>
                <a:cs typeface="Times New Roman"/>
              </a:rPr>
              <a:t>M</a:t>
            </a:r>
            <a:r>
              <a:rPr sz="1425" i="1" spc="195" baseline="-20467" dirty="0">
                <a:latin typeface="Times New Roman"/>
                <a:cs typeface="Times New Roman"/>
              </a:rPr>
              <a:t>u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66211" y="2302379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5">
                <a:moveTo>
                  <a:pt x="0" y="0"/>
                </a:moveTo>
                <a:lnTo>
                  <a:pt x="293924" y="0"/>
                </a:lnTo>
              </a:path>
            </a:pathLst>
          </a:custGeom>
          <a:ln w="87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57824" y="2302379"/>
            <a:ext cx="647065" cy="0"/>
          </a:xfrm>
          <a:custGeom>
            <a:avLst/>
            <a:gdLst/>
            <a:ahLst/>
            <a:cxnLst/>
            <a:rect l="l" t="t" r="r" b="b"/>
            <a:pathLst>
              <a:path w="647064">
                <a:moveTo>
                  <a:pt x="0" y="0"/>
                </a:moveTo>
                <a:lnTo>
                  <a:pt x="646816" y="0"/>
                </a:lnTo>
              </a:path>
            </a:pathLst>
          </a:custGeom>
          <a:ln w="87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80132" y="2294770"/>
            <a:ext cx="1134110" cy="22506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511809" algn="l"/>
              </a:tabLst>
            </a:pPr>
            <a:r>
              <a:rPr sz="1350" i="1" spc="25" dirty="0">
                <a:latin typeface="Times New Roman"/>
                <a:cs typeface="Times New Roman"/>
              </a:rPr>
              <a:t>R</a:t>
            </a:r>
            <a:r>
              <a:rPr sz="1425" i="1" spc="37" baseline="-20467" dirty="0">
                <a:latin typeface="Times New Roman"/>
                <a:cs typeface="Times New Roman"/>
              </a:rPr>
              <a:t>u	</a:t>
            </a:r>
            <a:r>
              <a:rPr sz="1350" spc="25" dirty="0">
                <a:latin typeface="Times New Roman"/>
                <a:cs typeface="Times New Roman"/>
              </a:rPr>
              <a:t>4,09962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2767" y="2152472"/>
            <a:ext cx="2553335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350" spc="50" dirty="0">
                <a:latin typeface="Symbol"/>
                <a:cs typeface="Symbol"/>
              </a:rPr>
              <a:t></a:t>
            </a:r>
            <a:r>
              <a:rPr sz="1350" spc="145" dirty="0">
                <a:latin typeface="Times New Roman"/>
                <a:cs typeface="Times New Roman"/>
              </a:rPr>
              <a:t> </a:t>
            </a:r>
            <a:r>
              <a:rPr sz="2025" spc="44" baseline="34979" dirty="0">
                <a:latin typeface="Times New Roman"/>
                <a:cs typeface="Times New Roman"/>
              </a:rPr>
              <a:t>49</a:t>
            </a:r>
            <a:r>
              <a:rPr sz="2025" spc="67" baseline="34979" dirty="0">
                <a:latin typeface="Times New Roman"/>
                <a:cs typeface="Times New Roman"/>
              </a:rPr>
              <a:t>0</a:t>
            </a:r>
            <a:r>
              <a:rPr sz="2025" spc="-247" baseline="34979" dirty="0">
                <a:latin typeface="Times New Roman"/>
                <a:cs typeface="Times New Roman"/>
              </a:rPr>
              <a:t> </a:t>
            </a:r>
            <a:r>
              <a:rPr sz="2025" spc="97" baseline="34979" dirty="0">
                <a:latin typeface="Symbol"/>
                <a:cs typeface="Symbol"/>
              </a:rPr>
              <a:t></a:t>
            </a:r>
            <a:r>
              <a:rPr sz="2025" spc="44" baseline="34979" dirty="0">
                <a:latin typeface="Times New Roman"/>
                <a:cs typeface="Times New Roman"/>
              </a:rPr>
              <a:t>1</a:t>
            </a:r>
            <a:r>
              <a:rPr sz="2025" spc="157" baseline="34979" dirty="0">
                <a:latin typeface="Times New Roman"/>
                <a:cs typeface="Times New Roman"/>
              </a:rPr>
              <a:t>0</a:t>
            </a:r>
            <a:r>
              <a:rPr sz="1425" spc="44" baseline="87719" dirty="0">
                <a:latin typeface="Times New Roman"/>
                <a:cs typeface="Times New Roman"/>
              </a:rPr>
              <a:t>6</a:t>
            </a:r>
            <a:r>
              <a:rPr sz="1425" baseline="87719" dirty="0">
                <a:latin typeface="Times New Roman"/>
                <a:cs typeface="Times New Roman"/>
              </a:rPr>
              <a:t> </a:t>
            </a:r>
            <a:r>
              <a:rPr sz="1425" spc="60" baseline="87719" dirty="0">
                <a:latin typeface="Times New Roman"/>
                <a:cs typeface="Times New Roman"/>
              </a:rPr>
              <a:t> </a:t>
            </a:r>
            <a:r>
              <a:rPr sz="2100" spc="15" baseline="1984" dirty="0">
                <a:latin typeface="Times New Roman"/>
                <a:cs typeface="Times New Roman"/>
              </a:rPr>
              <a:t>=</a:t>
            </a:r>
            <a:r>
              <a:rPr sz="2100" spc="37" baseline="1984" dirty="0">
                <a:latin typeface="Times New Roman"/>
                <a:cs typeface="Times New Roman"/>
              </a:rPr>
              <a:t> </a:t>
            </a:r>
            <a:r>
              <a:rPr sz="2100" spc="-44" baseline="1984" dirty="0">
                <a:latin typeface="Times New Roman"/>
                <a:cs typeface="Times New Roman"/>
              </a:rPr>
              <a:t>1</a:t>
            </a:r>
            <a:r>
              <a:rPr sz="2100" spc="15" baseline="1984" dirty="0">
                <a:latin typeface="Times New Roman"/>
                <a:cs typeface="Times New Roman"/>
              </a:rPr>
              <a:t>19</a:t>
            </a:r>
            <a:r>
              <a:rPr sz="2100" spc="22" baseline="1984" dirty="0">
                <a:latin typeface="Times New Roman"/>
                <a:cs typeface="Times New Roman"/>
              </a:rPr>
              <a:t>.</a:t>
            </a:r>
            <a:r>
              <a:rPr sz="2100" spc="-44" baseline="1984" dirty="0">
                <a:latin typeface="Times New Roman"/>
                <a:cs typeface="Times New Roman"/>
              </a:rPr>
              <a:t>5</a:t>
            </a:r>
            <a:r>
              <a:rPr sz="2100" spc="15" baseline="1984" dirty="0">
                <a:latin typeface="Times New Roman"/>
                <a:cs typeface="Times New Roman"/>
              </a:rPr>
              <a:t>23</a:t>
            </a:r>
            <a:r>
              <a:rPr sz="2100" spc="-30" baseline="1984" dirty="0">
                <a:latin typeface="Times New Roman"/>
                <a:cs typeface="Times New Roman"/>
              </a:rPr>
              <a:t>.</a:t>
            </a:r>
            <a:r>
              <a:rPr sz="2100" spc="15" baseline="1984" dirty="0">
                <a:latin typeface="Times New Roman"/>
                <a:cs typeface="Times New Roman"/>
              </a:rPr>
              <a:t>27</a:t>
            </a:r>
            <a:r>
              <a:rPr sz="2100" baseline="1984" dirty="0">
                <a:latin typeface="Times New Roman"/>
                <a:cs typeface="Times New Roman"/>
              </a:rPr>
              <a:t>2</a:t>
            </a:r>
            <a:r>
              <a:rPr sz="2100" spc="-22" baseline="1984" dirty="0">
                <a:latin typeface="Times New Roman"/>
                <a:cs typeface="Times New Roman"/>
              </a:rPr>
              <a:t>,</a:t>
            </a:r>
            <a:r>
              <a:rPr sz="2100" spc="15" baseline="1984" dirty="0">
                <a:latin typeface="Times New Roman"/>
                <a:cs typeface="Times New Roman"/>
              </a:rPr>
              <a:t>88</a:t>
            </a:r>
            <a:r>
              <a:rPr sz="2100" spc="-15" baseline="1984" dirty="0">
                <a:latin typeface="Times New Roman"/>
                <a:cs typeface="Times New Roman"/>
              </a:rPr>
              <a:t> </a:t>
            </a:r>
            <a:r>
              <a:rPr sz="2100" spc="-22" baseline="1984" dirty="0">
                <a:latin typeface="Times New Roman"/>
                <a:cs typeface="Times New Roman"/>
              </a:rPr>
              <a:t>m</a:t>
            </a:r>
            <a:r>
              <a:rPr sz="2100" spc="30" baseline="1984" dirty="0">
                <a:latin typeface="Times New Roman"/>
                <a:cs typeface="Times New Roman"/>
              </a:rPr>
              <a:t>m</a:t>
            </a:r>
            <a:r>
              <a:rPr sz="1350" spc="7" baseline="33950" dirty="0">
                <a:latin typeface="Times New Roman"/>
                <a:cs typeface="Times New Roman"/>
              </a:rPr>
              <a:t>3</a:t>
            </a:r>
            <a:endParaRPr sz="1350" baseline="33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61182" y="2541592"/>
            <a:ext cx="7581900" cy="1291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6200" marR="53340" algn="just">
              <a:lnSpc>
                <a:spcPct val="144500"/>
              </a:lnSpc>
              <a:spcBef>
                <a:spcPts val="125"/>
              </a:spcBef>
            </a:pPr>
            <a:r>
              <a:rPr sz="1400" spc="5" dirty="0">
                <a:latin typeface="Times New Roman"/>
                <a:cs typeface="Times New Roman"/>
              </a:rPr>
              <a:t>Dengan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mengasumsikan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suatu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nilai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b</a:t>
            </a:r>
            <a:r>
              <a:rPr sz="1400" spc="5" dirty="0">
                <a:latin typeface="Times New Roman"/>
                <a:cs typeface="Times New Roman"/>
              </a:rPr>
              <a:t>,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maka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d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dapat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dihitung,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dan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</a:t>
            </a:r>
            <a:r>
              <a:rPr sz="1350" i="1" spc="254" baseline="-9259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=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Symbol"/>
                <a:cs typeface="Symbol"/>
              </a:rPr>
              <a:t></a:t>
            </a:r>
            <a:r>
              <a:rPr sz="1400" i="1" spc="-15" dirty="0">
                <a:latin typeface="Times New Roman"/>
                <a:cs typeface="Times New Roman"/>
              </a:rPr>
              <a:t>bd</a:t>
            </a:r>
            <a:r>
              <a:rPr sz="1400" spc="-15" dirty="0">
                <a:latin typeface="Times New Roman"/>
                <a:cs typeface="Times New Roman"/>
              </a:rPr>
              <a:t>.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Misal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diambil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lebar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balok,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b </a:t>
            </a:r>
            <a:r>
              <a:rPr sz="1400" spc="10" dirty="0">
                <a:latin typeface="Times New Roman"/>
                <a:cs typeface="Times New Roman"/>
              </a:rPr>
              <a:t>= 300 </a:t>
            </a:r>
            <a:r>
              <a:rPr sz="1400" spc="5" dirty="0">
                <a:latin typeface="Times New Roman"/>
                <a:cs typeface="Times New Roman"/>
              </a:rPr>
              <a:t>mm, maka </a:t>
            </a:r>
            <a:r>
              <a:rPr sz="1400" i="1" spc="10" dirty="0">
                <a:latin typeface="Times New Roman"/>
                <a:cs typeface="Times New Roman"/>
              </a:rPr>
              <a:t>d </a:t>
            </a:r>
            <a:r>
              <a:rPr sz="1400" spc="10" dirty="0">
                <a:latin typeface="Times New Roman"/>
                <a:cs typeface="Times New Roman"/>
              </a:rPr>
              <a:t>= 632 </a:t>
            </a:r>
            <a:r>
              <a:rPr sz="1400" dirty="0">
                <a:latin typeface="Times New Roman"/>
                <a:cs typeface="Times New Roman"/>
              </a:rPr>
              <a:t>mm   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dan </a:t>
            </a: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 </a:t>
            </a:r>
            <a:r>
              <a:rPr sz="1400" spc="10" dirty="0">
                <a:latin typeface="Times New Roman"/>
                <a:cs typeface="Times New Roman"/>
              </a:rPr>
              <a:t>= </a:t>
            </a:r>
            <a:r>
              <a:rPr sz="1400" spc="5" dirty="0">
                <a:latin typeface="Times New Roman"/>
                <a:cs typeface="Times New Roman"/>
              </a:rPr>
              <a:t>2.565,82 mm</a:t>
            </a:r>
            <a:r>
              <a:rPr sz="1350" spc="7" baseline="30864" dirty="0">
                <a:latin typeface="Times New Roman"/>
                <a:cs typeface="Times New Roman"/>
              </a:rPr>
              <a:t>2    </a:t>
            </a:r>
            <a:r>
              <a:rPr sz="1350" spc="359" baseline="30864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.  </a:t>
            </a:r>
            <a:r>
              <a:rPr sz="1400" dirty="0">
                <a:latin typeface="Times New Roman"/>
                <a:cs typeface="Times New Roman"/>
              </a:rPr>
              <a:t>Sehingga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dapat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digunakan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tulangan </a:t>
            </a:r>
            <a:r>
              <a:rPr sz="1400" spc="5" dirty="0">
                <a:latin typeface="Times New Roman"/>
                <a:cs typeface="Times New Roman"/>
              </a:rPr>
              <a:t> tarik 6D25, </a:t>
            </a: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</a:t>
            </a:r>
            <a:r>
              <a:rPr sz="1350" i="1" spc="22" baseline="-9259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= </a:t>
            </a:r>
            <a:r>
              <a:rPr sz="1400" spc="5" dirty="0">
                <a:latin typeface="Times New Roman"/>
                <a:cs typeface="Times New Roman"/>
              </a:rPr>
              <a:t>2.940 </a:t>
            </a:r>
            <a:r>
              <a:rPr sz="1400" dirty="0">
                <a:latin typeface="Times New Roman"/>
                <a:cs typeface="Times New Roman"/>
              </a:rPr>
              <a:t>mm</a:t>
            </a:r>
            <a:r>
              <a:rPr sz="1350" baseline="30864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. Gambar penampang </a:t>
            </a:r>
            <a:r>
              <a:rPr sz="1400" spc="-5" dirty="0">
                <a:latin typeface="Times New Roman"/>
                <a:cs typeface="Times New Roman"/>
              </a:rPr>
              <a:t>balok </a:t>
            </a:r>
            <a:r>
              <a:rPr sz="1400" spc="-10" dirty="0">
                <a:latin typeface="Times New Roman"/>
                <a:cs typeface="Times New Roman"/>
              </a:rPr>
              <a:t>dan </a:t>
            </a:r>
            <a:r>
              <a:rPr sz="1400" spc="-5" dirty="0">
                <a:latin typeface="Times New Roman"/>
                <a:cs typeface="Times New Roman"/>
              </a:rPr>
              <a:t>penempatan tulangan ditunjukkan </a:t>
            </a:r>
            <a:r>
              <a:rPr sz="1400" dirty="0">
                <a:latin typeface="Times New Roman"/>
                <a:cs typeface="Times New Roman"/>
              </a:rPr>
              <a:t>dalam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Gambar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C.4.1.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Selanjutnya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cek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kembali kuat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momen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rencana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dari </a:t>
            </a:r>
            <a:r>
              <a:rPr sz="1400" spc="5" dirty="0">
                <a:latin typeface="Times New Roman"/>
                <a:cs typeface="Times New Roman"/>
              </a:rPr>
              <a:t>penampang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tersebut.</a:t>
            </a:r>
            <a:endParaRPr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2830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2187" y="1999140"/>
            <a:ext cx="3002697" cy="33748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78856" y="1807011"/>
            <a:ext cx="13144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i="1" spc="5" dirty="0"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70526" y="1825294"/>
            <a:ext cx="134620" cy="2449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0" spc="10" dirty="0">
                <a:latin typeface="Times New Roman"/>
                <a:cs typeface="Times New Roman"/>
              </a:rPr>
              <a:t>=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79651" y="1990818"/>
            <a:ext cx="650875" cy="0"/>
          </a:xfrm>
          <a:custGeom>
            <a:avLst/>
            <a:gdLst/>
            <a:ahLst/>
            <a:cxnLst/>
            <a:rect l="l" t="t" r="r" b="b"/>
            <a:pathLst>
              <a:path w="650875">
                <a:moveTo>
                  <a:pt x="0" y="0"/>
                </a:moveTo>
                <a:lnTo>
                  <a:pt x="650299" y="0"/>
                </a:lnTo>
              </a:path>
            </a:pathLst>
          </a:custGeom>
          <a:ln w="9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41766" y="1983503"/>
            <a:ext cx="114236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-40" dirty="0">
                <a:latin typeface="Times New Roman"/>
                <a:cs typeface="Times New Roman"/>
              </a:rPr>
              <a:t>,</a:t>
            </a:r>
            <a:r>
              <a:rPr sz="1450" spc="30" dirty="0">
                <a:latin typeface="Times New Roman"/>
                <a:cs typeface="Times New Roman"/>
              </a:rPr>
              <a:t>8</a:t>
            </a:r>
            <a:r>
              <a:rPr sz="1450" spc="175" dirty="0">
                <a:latin typeface="Times New Roman"/>
                <a:cs typeface="Times New Roman"/>
              </a:rPr>
              <a:t>5</a:t>
            </a:r>
            <a:r>
              <a:rPr sz="1450" spc="55" dirty="0">
                <a:latin typeface="Symbol"/>
                <a:cs typeface="Symbol"/>
              </a:rPr>
              <a:t></a:t>
            </a:r>
            <a:r>
              <a:rPr sz="1450" spc="-140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Times New Roman"/>
                <a:cs typeface="Times New Roman"/>
              </a:rPr>
              <a:t>2</a:t>
            </a:r>
            <a:r>
              <a:rPr sz="1450" spc="50" dirty="0">
                <a:latin typeface="Times New Roman"/>
                <a:cs typeface="Times New Roman"/>
              </a:rPr>
              <a:t>0</a:t>
            </a:r>
            <a:r>
              <a:rPr sz="1450" spc="-215" dirty="0">
                <a:latin typeface="Times New Roman"/>
                <a:cs typeface="Times New Roman"/>
              </a:rPr>
              <a:t> </a:t>
            </a:r>
            <a:r>
              <a:rPr sz="1450" spc="55" dirty="0">
                <a:latin typeface="Symbol"/>
                <a:cs typeface="Symbol"/>
              </a:rPr>
              <a:t></a:t>
            </a:r>
            <a:r>
              <a:rPr sz="1450" spc="-190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Times New Roman"/>
                <a:cs typeface="Times New Roman"/>
              </a:rPr>
              <a:t>300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46343" y="1721774"/>
            <a:ext cx="137350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2175" spc="82" baseline="-34482" dirty="0">
                <a:latin typeface="Symbol"/>
                <a:cs typeface="Symbol"/>
              </a:rPr>
              <a:t></a:t>
            </a:r>
            <a:r>
              <a:rPr sz="2175" spc="30" baseline="-34482" dirty="0">
                <a:latin typeface="Times New Roman"/>
                <a:cs typeface="Times New Roman"/>
              </a:rPr>
              <a:t> </a:t>
            </a:r>
            <a:r>
              <a:rPr sz="14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145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14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94</a:t>
            </a:r>
            <a:r>
              <a:rPr sz="1450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450" u="sng" spc="-2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spc="5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</a:t>
            </a:r>
            <a:r>
              <a:rPr sz="1450" u="sng" spc="-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sz="1450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450" u="sng" spc="-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4593" y="2002826"/>
            <a:ext cx="703580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-40" dirty="0">
                <a:latin typeface="Times New Roman"/>
                <a:cs typeface="Times New Roman"/>
              </a:rPr>
              <a:t>,</a:t>
            </a:r>
            <a:r>
              <a:rPr sz="1450" spc="30" dirty="0">
                <a:latin typeface="Times New Roman"/>
                <a:cs typeface="Times New Roman"/>
              </a:rPr>
              <a:t>8</a:t>
            </a:r>
            <a:r>
              <a:rPr sz="1450" spc="50" dirty="0">
                <a:latin typeface="Times New Roman"/>
                <a:cs typeface="Times New Roman"/>
              </a:rPr>
              <a:t>5</a:t>
            </a:r>
            <a:r>
              <a:rPr sz="1450" spc="-100" dirty="0">
                <a:latin typeface="Times New Roman"/>
                <a:cs typeface="Times New Roman"/>
              </a:rPr>
              <a:t> </a:t>
            </a:r>
            <a:r>
              <a:rPr sz="1450" i="1" spc="25" dirty="0">
                <a:latin typeface="Times New Roman"/>
                <a:cs typeface="Times New Roman"/>
              </a:rPr>
              <a:t>f</a:t>
            </a:r>
            <a:r>
              <a:rPr sz="1450" i="1" spc="90" dirty="0">
                <a:latin typeface="Times New Roman"/>
                <a:cs typeface="Times New Roman"/>
              </a:rPr>
              <a:t> </a:t>
            </a:r>
            <a:r>
              <a:rPr sz="1500" spc="30" baseline="36111" dirty="0">
                <a:latin typeface="Times New Roman"/>
                <a:cs typeface="Times New Roman"/>
              </a:rPr>
              <a:t>/</a:t>
            </a:r>
            <a:r>
              <a:rPr sz="1500" spc="-217" baseline="36111" dirty="0">
                <a:latin typeface="Times New Roman"/>
                <a:cs typeface="Times New Roman"/>
              </a:rPr>
              <a:t> </a:t>
            </a:r>
            <a:r>
              <a:rPr sz="1450" i="1" spc="50" dirty="0">
                <a:latin typeface="Times New Roman"/>
                <a:cs typeface="Times New Roman"/>
              </a:rPr>
              <a:t>b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25398" y="1690149"/>
            <a:ext cx="55054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450" i="1" spc="-15" dirty="0">
                <a:latin typeface="Times New Roman"/>
                <a:cs typeface="Times New Roman"/>
              </a:rPr>
              <a:t>A</a:t>
            </a:r>
            <a:r>
              <a:rPr sz="1500" i="1" spc="44" baseline="-19444" dirty="0">
                <a:latin typeface="Times New Roman"/>
                <a:cs typeface="Times New Roman"/>
              </a:rPr>
              <a:t>s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-112" baseline="-19444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Symbol"/>
                <a:cs typeface="Symbol"/>
              </a:rPr>
              <a:t></a:t>
            </a:r>
            <a:r>
              <a:rPr sz="1450" spc="125" dirty="0">
                <a:latin typeface="Times New Roman"/>
                <a:cs typeface="Times New Roman"/>
              </a:rPr>
              <a:t> </a:t>
            </a:r>
            <a:r>
              <a:rPr sz="1450" i="1" spc="25" dirty="0">
                <a:latin typeface="Times New Roman"/>
                <a:cs typeface="Times New Roman"/>
              </a:rPr>
              <a:t>f</a:t>
            </a:r>
            <a:r>
              <a:rPr sz="1450" i="1" spc="-150" dirty="0">
                <a:latin typeface="Times New Roman"/>
                <a:cs typeface="Times New Roman"/>
              </a:rPr>
              <a:t> </a:t>
            </a:r>
            <a:r>
              <a:rPr sz="1500" i="1" spc="52" baseline="-19444" dirty="0">
                <a:latin typeface="Times New Roman"/>
                <a:cs typeface="Times New Roman"/>
              </a:rPr>
              <a:t>y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1357" y="2105242"/>
            <a:ext cx="86995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35" dirty="0">
                <a:latin typeface="Times New Roman"/>
                <a:cs typeface="Times New Roman"/>
              </a:rPr>
              <a:t>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53456" y="2609663"/>
            <a:ext cx="346075" cy="683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44000"/>
              </a:lnSpc>
              <a:spcBef>
                <a:spcPts val="95"/>
              </a:spcBef>
            </a:pPr>
            <a:r>
              <a:rPr sz="1500" i="1" spc="10" dirty="0">
                <a:latin typeface="Times New Roman"/>
                <a:cs typeface="Times New Roman"/>
              </a:rPr>
              <a:t>c </a:t>
            </a:r>
            <a:r>
              <a:rPr sz="1500" i="1" spc="15" dirty="0">
                <a:latin typeface="Times New Roman"/>
                <a:cs typeface="Times New Roman"/>
              </a:rPr>
              <a:t> </a:t>
            </a:r>
            <a:r>
              <a:rPr sz="1500" i="1" spc="20" dirty="0">
                <a:latin typeface="Times New Roman"/>
                <a:cs typeface="Times New Roman"/>
              </a:rPr>
              <a:t>c</a:t>
            </a:r>
            <a:r>
              <a:rPr sz="1500" spc="15" dirty="0">
                <a:latin typeface="Times New Roman"/>
                <a:cs typeface="Times New Roman"/>
              </a:rPr>
              <a:t>/</a:t>
            </a:r>
            <a:r>
              <a:rPr sz="1500" i="1" spc="-25" dirty="0">
                <a:latin typeface="Times New Roman"/>
                <a:cs typeface="Times New Roman"/>
              </a:rPr>
              <a:t>d</a:t>
            </a:r>
            <a:r>
              <a:rPr sz="1425" i="1" spc="7" baseline="-8771" dirty="0">
                <a:latin typeface="Times New Roman"/>
                <a:cs typeface="Times New Roman"/>
              </a:rPr>
              <a:t>t</a:t>
            </a:r>
            <a:endParaRPr sz="1425" baseline="-8771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70526" y="2279429"/>
            <a:ext cx="1930400" cy="1014094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spcBef>
                <a:spcPts val="890"/>
              </a:spcBef>
            </a:pPr>
            <a:r>
              <a:rPr sz="1500" spc="10" dirty="0">
                <a:latin typeface="Times New Roman"/>
                <a:cs typeface="Times New Roman"/>
              </a:rPr>
              <a:t>=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230,59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  <a:p>
            <a:pPr marL="12700">
              <a:spcBef>
                <a:spcPts val="800"/>
              </a:spcBef>
            </a:pPr>
            <a:r>
              <a:rPr sz="1500" spc="10" dirty="0">
                <a:latin typeface="Times New Roman"/>
                <a:cs typeface="Times New Roman"/>
              </a:rPr>
              <a:t>=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r>
              <a:rPr sz="1500" dirty="0">
                <a:latin typeface="Times New Roman"/>
                <a:cs typeface="Times New Roman"/>
              </a:rPr>
              <a:t>/0,85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=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271,28</a:t>
            </a:r>
            <a:endParaRPr sz="1500">
              <a:latin typeface="Times New Roman"/>
              <a:cs typeface="Times New Roman"/>
            </a:endParaRPr>
          </a:p>
          <a:p>
            <a:pPr marL="12700">
              <a:spcBef>
                <a:spcPts val="790"/>
              </a:spcBef>
            </a:pPr>
            <a:r>
              <a:rPr sz="1500" spc="10" dirty="0">
                <a:latin typeface="Times New Roman"/>
                <a:cs typeface="Times New Roman"/>
              </a:rPr>
              <a:t>=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271,28/687,5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=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0,3946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53456" y="3268223"/>
            <a:ext cx="2662555" cy="68389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8100">
              <a:spcBef>
                <a:spcPts val="885"/>
              </a:spcBef>
            </a:pPr>
            <a:r>
              <a:rPr sz="1500" i="1" spc="5" dirty="0">
                <a:latin typeface="Times New Roman"/>
                <a:cs typeface="Times New Roman"/>
              </a:rPr>
              <a:t>c</a:t>
            </a:r>
            <a:r>
              <a:rPr sz="1500" spc="5" dirty="0">
                <a:latin typeface="Times New Roman"/>
                <a:cs typeface="Times New Roman"/>
              </a:rPr>
              <a:t>/</a:t>
            </a:r>
            <a:r>
              <a:rPr sz="1500" i="1" spc="5" dirty="0">
                <a:latin typeface="Times New Roman"/>
                <a:cs typeface="Times New Roman"/>
              </a:rPr>
              <a:t>d</a:t>
            </a:r>
            <a:r>
              <a:rPr sz="1425" i="1" spc="7" baseline="-8771" dirty="0">
                <a:latin typeface="Times New Roman"/>
                <a:cs typeface="Times New Roman"/>
              </a:rPr>
              <a:t>t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&gt;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0,375</a:t>
            </a:r>
            <a:endParaRPr sz="1500">
              <a:latin typeface="Times New Roman"/>
              <a:cs typeface="Times New Roman"/>
            </a:endParaRPr>
          </a:p>
          <a:p>
            <a:pPr marL="38100">
              <a:spcBef>
                <a:spcPts val="795"/>
              </a:spcBef>
            </a:pPr>
            <a:r>
              <a:rPr sz="1500" spc="5" dirty="0">
                <a:latin typeface="Times New Roman"/>
                <a:cs typeface="Times New Roman"/>
              </a:rPr>
              <a:t>(penampang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pada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daerah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transisi)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536102" y="4349404"/>
            <a:ext cx="204470" cy="0"/>
          </a:xfrm>
          <a:custGeom>
            <a:avLst/>
            <a:gdLst/>
            <a:ahLst/>
            <a:cxnLst/>
            <a:rect l="l" t="t" r="r" b="b"/>
            <a:pathLst>
              <a:path w="204470">
                <a:moveTo>
                  <a:pt x="0" y="0"/>
                </a:moveTo>
                <a:lnTo>
                  <a:pt x="203931" y="0"/>
                </a:lnTo>
              </a:path>
            </a:pathLst>
          </a:custGeom>
          <a:ln w="95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25434" y="4349404"/>
            <a:ext cx="111760" cy="0"/>
          </a:xfrm>
          <a:custGeom>
            <a:avLst/>
            <a:gdLst/>
            <a:ahLst/>
            <a:cxnLst/>
            <a:rect l="l" t="t" r="r" b="b"/>
            <a:pathLst>
              <a:path w="111759">
                <a:moveTo>
                  <a:pt x="0" y="0"/>
                </a:moveTo>
                <a:lnTo>
                  <a:pt x="111703" y="0"/>
                </a:lnTo>
              </a:path>
            </a:pathLst>
          </a:custGeom>
          <a:ln w="95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553456" y="4176344"/>
            <a:ext cx="320484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729615" algn="l"/>
              </a:tabLst>
            </a:pPr>
            <a:r>
              <a:rPr sz="1650" spc="5" dirty="0">
                <a:latin typeface="Symbol"/>
                <a:cs typeface="Symbol"/>
              </a:rPr>
              <a:t></a:t>
            </a:r>
            <a:r>
              <a:rPr sz="1650" spc="5" dirty="0">
                <a:latin typeface="Times New Roman"/>
                <a:cs typeface="Times New Roman"/>
              </a:rPr>
              <a:t>	</a:t>
            </a:r>
            <a:r>
              <a:rPr sz="1650" spc="10" dirty="0">
                <a:latin typeface="Times New Roman"/>
                <a:cs typeface="Times New Roman"/>
              </a:rPr>
              <a:t>=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0</a:t>
            </a:r>
            <a:r>
              <a:rPr sz="1650" spc="15" dirty="0">
                <a:latin typeface="Times New Roman"/>
                <a:cs typeface="Times New Roman"/>
              </a:rPr>
              <a:t>,</a:t>
            </a:r>
            <a:r>
              <a:rPr sz="1650" spc="-35" dirty="0">
                <a:latin typeface="Times New Roman"/>
                <a:cs typeface="Times New Roman"/>
              </a:rPr>
              <a:t>6</a:t>
            </a:r>
            <a:r>
              <a:rPr sz="1650" spc="5" dirty="0">
                <a:latin typeface="Times New Roman"/>
                <a:cs typeface="Times New Roman"/>
              </a:rPr>
              <a:t>5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Times New Roman"/>
                <a:cs typeface="Times New Roman"/>
              </a:rPr>
              <a:t>+</a:t>
            </a:r>
            <a:r>
              <a:rPr sz="1650" spc="-15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0</a:t>
            </a:r>
            <a:r>
              <a:rPr sz="1650" spc="15" dirty="0">
                <a:latin typeface="Times New Roman"/>
                <a:cs typeface="Times New Roman"/>
              </a:rPr>
              <a:t>,</a:t>
            </a:r>
            <a:r>
              <a:rPr sz="1650" spc="-35" dirty="0">
                <a:latin typeface="Times New Roman"/>
                <a:cs typeface="Times New Roman"/>
              </a:rPr>
              <a:t>2</a:t>
            </a:r>
            <a:r>
              <a:rPr sz="1650" spc="5" dirty="0">
                <a:latin typeface="Times New Roman"/>
                <a:cs typeface="Times New Roman"/>
              </a:rPr>
              <a:t>5</a:t>
            </a:r>
            <a:r>
              <a:rPr sz="1650" spc="-130" dirty="0">
                <a:latin typeface="Times New Roman"/>
                <a:cs typeface="Times New Roman"/>
              </a:rPr>
              <a:t> </a:t>
            </a:r>
            <a:r>
              <a:rPr sz="2250" baseline="33333" dirty="0">
                <a:latin typeface="Symbol"/>
                <a:cs typeface="Symbol"/>
              </a:rPr>
              <a:t></a:t>
            </a:r>
            <a:r>
              <a:rPr sz="2250" spc="-292" baseline="33333" dirty="0">
                <a:latin typeface="Times New Roman"/>
                <a:cs typeface="Times New Roman"/>
              </a:rPr>
              <a:t> </a:t>
            </a:r>
            <a:r>
              <a:rPr sz="2250" i="1" spc="135" baseline="37037" dirty="0">
                <a:latin typeface="Times New Roman"/>
                <a:cs typeface="Times New Roman"/>
              </a:rPr>
              <a:t>d</a:t>
            </a:r>
            <a:r>
              <a:rPr sz="1575" i="1" baseline="34391" dirty="0">
                <a:latin typeface="Times New Roman"/>
                <a:cs typeface="Times New Roman"/>
              </a:rPr>
              <a:t>t  </a:t>
            </a:r>
            <a:r>
              <a:rPr sz="1575" i="1" spc="-165" baseline="3439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2250" baseline="35185" dirty="0">
                <a:latin typeface="Times New Roman"/>
                <a:cs typeface="Times New Roman"/>
              </a:rPr>
              <a:t>5</a:t>
            </a:r>
            <a:r>
              <a:rPr sz="2250" spc="-352" baseline="35185" dirty="0">
                <a:latin typeface="Times New Roman"/>
                <a:cs typeface="Times New Roman"/>
              </a:rPr>
              <a:t> </a:t>
            </a:r>
            <a:r>
              <a:rPr sz="2250" baseline="33333" dirty="0">
                <a:latin typeface="Symbol"/>
                <a:cs typeface="Symbol"/>
              </a:rPr>
              <a:t></a:t>
            </a:r>
            <a:r>
              <a:rPr sz="2250" spc="-120" baseline="33333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Times New Roman"/>
                <a:cs typeface="Times New Roman"/>
              </a:rPr>
              <a:t>=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0</a:t>
            </a:r>
            <a:r>
              <a:rPr sz="1650" spc="1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87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40756" y="4259822"/>
            <a:ext cx="2766695" cy="153503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177165" algn="r">
              <a:spcBef>
                <a:spcPts val="110"/>
              </a:spcBef>
              <a:tabLst>
                <a:tab pos="480695" algn="l"/>
              </a:tabLst>
            </a:pPr>
            <a:r>
              <a:rPr sz="1500" spc="-290" dirty="0">
                <a:latin typeface="Symbol"/>
                <a:cs typeface="Symbol"/>
              </a:rPr>
              <a:t></a:t>
            </a:r>
            <a:r>
              <a:rPr sz="2250" spc="-434" baseline="-33333" dirty="0">
                <a:latin typeface="Symbol"/>
                <a:cs typeface="Symbol"/>
              </a:rPr>
              <a:t></a:t>
            </a:r>
            <a:r>
              <a:rPr sz="2250" spc="209" baseline="-33333" dirty="0">
                <a:latin typeface="Times New Roman"/>
                <a:cs typeface="Times New Roman"/>
              </a:rPr>
              <a:t> </a:t>
            </a:r>
            <a:r>
              <a:rPr sz="2250" i="1" baseline="-24074" dirty="0">
                <a:latin typeface="Times New Roman"/>
                <a:cs typeface="Times New Roman"/>
              </a:rPr>
              <a:t>c	</a:t>
            </a:r>
            <a:r>
              <a:rPr sz="2250" spc="-225" baseline="-24074" dirty="0">
                <a:latin typeface="Times New Roman"/>
                <a:cs typeface="Times New Roman"/>
              </a:rPr>
              <a:t>3</a:t>
            </a:r>
            <a:r>
              <a:rPr sz="1500" spc="-150" dirty="0">
                <a:latin typeface="Symbol"/>
                <a:cs typeface="Symbol"/>
              </a:rPr>
              <a:t></a:t>
            </a:r>
            <a:r>
              <a:rPr sz="2250" spc="-225" baseline="-33333" dirty="0">
                <a:latin typeface="Symbol"/>
                <a:cs typeface="Symbol"/>
              </a:rPr>
              <a:t></a:t>
            </a:r>
            <a:endParaRPr sz="2250" baseline="-33333">
              <a:latin typeface="Symbol"/>
              <a:cs typeface="Symbol"/>
            </a:endParaRPr>
          </a:p>
          <a:p>
            <a:pPr marL="50800">
              <a:spcBef>
                <a:spcPts val="2050"/>
              </a:spcBef>
              <a:tabLst>
                <a:tab pos="742315" algn="l"/>
              </a:tabLst>
            </a:pPr>
            <a:r>
              <a:rPr sz="1750" i="1" spc="-15" dirty="0">
                <a:latin typeface="Symbol"/>
                <a:cs typeface="Symbol"/>
              </a:rPr>
              <a:t></a:t>
            </a:r>
            <a:r>
              <a:rPr sz="1650" i="1" spc="-15" dirty="0">
                <a:latin typeface="Times New Roman"/>
                <a:cs typeface="Times New Roman"/>
              </a:rPr>
              <a:t>M</a:t>
            </a:r>
            <a:r>
              <a:rPr sz="1575" i="1" spc="-22" baseline="-7936" dirty="0">
                <a:latin typeface="Times New Roman"/>
                <a:cs typeface="Times New Roman"/>
              </a:rPr>
              <a:t>n	</a:t>
            </a:r>
            <a:r>
              <a:rPr sz="1650" spc="10" dirty="0">
                <a:latin typeface="Times New Roman"/>
                <a:cs typeface="Times New Roman"/>
              </a:rPr>
              <a:t>=</a:t>
            </a:r>
            <a:r>
              <a:rPr sz="1650" spc="5" dirty="0">
                <a:latin typeface="Times New Roman"/>
                <a:cs typeface="Times New Roman"/>
              </a:rPr>
              <a:t> </a:t>
            </a:r>
            <a:r>
              <a:rPr sz="1750" i="1" spc="-10" dirty="0">
                <a:latin typeface="Symbol"/>
                <a:cs typeface="Symbol"/>
              </a:rPr>
              <a:t></a:t>
            </a:r>
            <a:r>
              <a:rPr sz="1650" i="1" spc="-10" dirty="0">
                <a:latin typeface="Times New Roman"/>
                <a:cs typeface="Times New Roman"/>
              </a:rPr>
              <a:t>A</a:t>
            </a:r>
            <a:r>
              <a:rPr sz="1575" i="1" spc="-15" baseline="-7936" dirty="0">
                <a:latin typeface="Times New Roman"/>
                <a:cs typeface="Times New Roman"/>
              </a:rPr>
              <a:t>s</a:t>
            </a:r>
            <a:r>
              <a:rPr sz="1650" i="1" spc="-10" dirty="0">
                <a:latin typeface="Times New Roman"/>
                <a:cs typeface="Times New Roman"/>
              </a:rPr>
              <a:t>f</a:t>
            </a:r>
            <a:r>
              <a:rPr sz="1575" i="1" spc="-15" baseline="-7936" dirty="0">
                <a:latin typeface="Times New Roman"/>
                <a:cs typeface="Times New Roman"/>
              </a:rPr>
              <a:t>y</a:t>
            </a:r>
            <a:r>
              <a:rPr sz="1650" spc="-10" dirty="0">
                <a:latin typeface="Times New Roman"/>
                <a:cs typeface="Times New Roman"/>
              </a:rPr>
              <a:t>(</a:t>
            </a:r>
            <a:r>
              <a:rPr sz="1650" i="1" spc="-10" dirty="0">
                <a:latin typeface="Times New Roman"/>
                <a:cs typeface="Times New Roman"/>
              </a:rPr>
              <a:t>d</a:t>
            </a:r>
            <a:r>
              <a:rPr sz="1650" i="1" spc="10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–</a:t>
            </a:r>
            <a:r>
              <a:rPr sz="1650" spc="-25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a</a:t>
            </a:r>
            <a:r>
              <a:rPr sz="1650" spc="5" dirty="0">
                <a:latin typeface="Times New Roman"/>
                <a:cs typeface="Times New Roman"/>
              </a:rPr>
              <a:t>/2)</a:t>
            </a:r>
            <a:endParaRPr sz="1650">
              <a:latin typeface="Times New Roman"/>
              <a:cs typeface="Times New Roman"/>
            </a:endParaRPr>
          </a:p>
          <a:p>
            <a:pPr marL="742315">
              <a:spcBef>
                <a:spcPts val="950"/>
              </a:spcBef>
            </a:pPr>
            <a:r>
              <a:rPr sz="1650" spc="10" dirty="0">
                <a:latin typeface="Times New Roman"/>
                <a:cs typeface="Times New Roman"/>
              </a:rPr>
              <a:t>=</a:t>
            </a:r>
            <a:r>
              <a:rPr sz="1650" spc="-15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559.856.379,6</a:t>
            </a:r>
            <a:r>
              <a:rPr sz="1650" spc="-50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N∙mm</a:t>
            </a:r>
            <a:endParaRPr sz="1650">
              <a:latin typeface="Times New Roman"/>
              <a:cs typeface="Times New Roman"/>
            </a:endParaRPr>
          </a:p>
          <a:p>
            <a:pPr marL="742315">
              <a:spcBef>
                <a:spcPts val="865"/>
              </a:spcBef>
            </a:pPr>
            <a:r>
              <a:rPr sz="1650" spc="10" dirty="0">
                <a:latin typeface="Times New Roman"/>
                <a:cs typeface="Times New Roman"/>
              </a:rPr>
              <a:t>=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559,85 kN∙m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53455" y="5861522"/>
            <a:ext cx="2506980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750" i="1" spc="-15" dirty="0">
                <a:latin typeface="Symbol"/>
                <a:cs typeface="Symbol"/>
              </a:rPr>
              <a:t></a:t>
            </a:r>
            <a:r>
              <a:rPr sz="1650" i="1" spc="-15" dirty="0">
                <a:latin typeface="Times New Roman"/>
                <a:cs typeface="Times New Roman"/>
              </a:rPr>
              <a:t>M</a:t>
            </a:r>
            <a:r>
              <a:rPr sz="1575" i="1" spc="-22" baseline="-7936" dirty="0">
                <a:latin typeface="Times New Roman"/>
                <a:cs typeface="Times New Roman"/>
              </a:rPr>
              <a:t>n</a:t>
            </a:r>
            <a:r>
              <a:rPr sz="1575" i="1" spc="262" baseline="-7936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Times New Roman"/>
                <a:cs typeface="Times New Roman"/>
              </a:rPr>
              <a:t>&gt;</a:t>
            </a:r>
            <a:r>
              <a:rPr sz="1650" spc="-2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M</a:t>
            </a:r>
            <a:r>
              <a:rPr sz="1575" i="1" baseline="-7936" dirty="0">
                <a:latin typeface="Times New Roman"/>
                <a:cs typeface="Times New Roman"/>
              </a:rPr>
              <a:t>u</a:t>
            </a:r>
            <a:r>
              <a:rPr sz="1575" i="1" spc="262" baseline="-793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(=</a:t>
            </a:r>
            <a:r>
              <a:rPr sz="1650" spc="-25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490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spc="-5" dirty="0">
                <a:latin typeface="Times New Roman"/>
                <a:cs typeface="Times New Roman"/>
              </a:rPr>
              <a:t>kN∙m)</a:t>
            </a:r>
            <a:r>
              <a:rPr sz="1650" spc="-5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OK.</a:t>
            </a:r>
            <a:endParaRPr sz="16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626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639011"/>
            <a:ext cx="162941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0000"/>
                </a:solidFill>
                <a:latin typeface="Calibri"/>
                <a:cs typeface="Calibri"/>
              </a:rPr>
              <a:t>Contoh</a:t>
            </a:r>
            <a:r>
              <a:rPr sz="28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4.2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51633"/>
            <a:ext cx="7467600" cy="887094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354965" marR="5080" indent="-342900">
              <a:lnSpc>
                <a:spcPts val="3400"/>
              </a:lnSpc>
              <a:spcBef>
                <a:spcPts val="1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Selesaikan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kembali </a:t>
            </a:r>
            <a:r>
              <a:rPr sz="2800" spc="-5" dirty="0">
                <a:latin typeface="Calibri"/>
                <a:cs typeface="Calibri"/>
              </a:rPr>
              <a:t>soal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dalam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Contoh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4.1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namun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den</a:t>
            </a:r>
            <a:r>
              <a:rPr sz="2800" spc="-60" dirty="0">
                <a:latin typeface="Calibri"/>
                <a:cs typeface="Calibri"/>
              </a:rPr>
              <a:t>g</a:t>
            </a:r>
            <a:r>
              <a:rPr sz="2800" spc="-5" dirty="0">
                <a:latin typeface="Calibri"/>
                <a:cs typeface="Calibri"/>
              </a:rPr>
              <a:t>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men</a:t>
            </a:r>
            <a:r>
              <a:rPr sz="2800" spc="-55" dirty="0">
                <a:latin typeface="Calibri"/>
                <a:cs typeface="Calibri"/>
              </a:rPr>
              <a:t>g</a:t>
            </a:r>
            <a:r>
              <a:rPr sz="2800" spc="-5" dirty="0">
                <a:latin typeface="Calibri"/>
                <a:cs typeface="Calibri"/>
              </a:rPr>
              <a:t>ambil </a:t>
            </a:r>
            <a:r>
              <a:rPr sz="2800" spc="-10" dirty="0">
                <a:latin typeface="Calibri"/>
                <a:cs typeface="Calibri"/>
              </a:rPr>
              <a:t>n</a:t>
            </a:r>
            <a:r>
              <a:rPr sz="2800" spc="-2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lai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950" i="1" spc="-85" dirty="0">
                <a:latin typeface="Symbol"/>
                <a:cs typeface="Symbol"/>
              </a:rPr>
              <a:t></a:t>
            </a:r>
            <a:r>
              <a:rPr sz="2950" spc="-1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1%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b</a:t>
            </a:r>
            <a:r>
              <a:rPr sz="2800" i="1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350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mm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6241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596339"/>
            <a:ext cx="162877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0000"/>
                </a:solidFill>
                <a:latin typeface="Calibri"/>
                <a:cs typeface="Calibri"/>
              </a:rPr>
              <a:t>Contoh</a:t>
            </a:r>
            <a:r>
              <a:rPr sz="28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4.3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066290"/>
            <a:ext cx="7563484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marR="5080" indent="-3429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Hitunglah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jumlah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tulangan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tarik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-10" dirty="0">
                <a:latin typeface="Calibri"/>
                <a:cs typeface="Calibri"/>
              </a:rPr>
              <a:t> dibutuhkan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untuk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suatu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penampang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lebar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250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mm,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tinggi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total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500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mm,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memikul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beban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momen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68459" y="3423030"/>
            <a:ext cx="12446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850" i="1" spc="5" dirty="0">
                <a:latin typeface="Calibri"/>
                <a:cs typeface="Calibri"/>
              </a:rPr>
              <a:t>c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60040" y="3218814"/>
            <a:ext cx="76581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6544945" algn="l"/>
                <a:tab pos="7000875" algn="l"/>
              </a:tabLst>
            </a:pPr>
            <a:r>
              <a:rPr sz="2800" spc="-10" dirty="0">
                <a:latin typeface="Calibri"/>
                <a:cs typeface="Calibri"/>
              </a:rPr>
              <a:t>lentur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terfaktor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sebesar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200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kN∙m.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Gunakan	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775" i="1" spc="7" baseline="25525" dirty="0">
                <a:latin typeface="Calibri"/>
                <a:cs typeface="Calibri"/>
              </a:rPr>
              <a:t>/	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25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17141" y="3559923"/>
            <a:ext cx="3605529" cy="96393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80365">
              <a:spcBef>
                <a:spcPts val="434"/>
              </a:spcBef>
            </a:pPr>
            <a:r>
              <a:rPr sz="2800" spc="-30" dirty="0">
                <a:latin typeface="Calibri"/>
                <a:cs typeface="Calibri"/>
              </a:rPr>
              <a:t>MPa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i="1" spc="5" dirty="0">
                <a:latin typeface="Calibri"/>
                <a:cs typeface="Calibri"/>
              </a:rPr>
              <a:t>f</a:t>
            </a:r>
            <a:r>
              <a:rPr sz="2775" i="1" spc="7" baseline="-21021" dirty="0">
                <a:latin typeface="Calibri"/>
                <a:cs typeface="Calibri"/>
              </a:rPr>
              <a:t>y</a:t>
            </a:r>
            <a:r>
              <a:rPr sz="2775" i="1" spc="315" baseline="-21021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400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MPa</a:t>
            </a:r>
            <a:endParaRPr sz="2800">
              <a:latin typeface="Calibri"/>
              <a:cs typeface="Calibri"/>
            </a:endParaRPr>
          </a:p>
          <a:p>
            <a:pPr marL="38100">
              <a:spcBef>
                <a:spcPts val="33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4.4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42540" y="4541902"/>
            <a:ext cx="7971790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marR="5080" indent="-3429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Hitunglah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jumlah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tulangan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tarik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-10" dirty="0">
                <a:latin typeface="Calibri"/>
                <a:cs typeface="Calibri"/>
              </a:rPr>
              <a:t> dibutuhkan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untuk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suatu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penampang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lebar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350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mm,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memikul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beban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momen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lentur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terfaktor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sebesar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400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43881" y="5898591"/>
            <a:ext cx="248094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360930" algn="l"/>
              </a:tabLst>
            </a:pPr>
            <a:r>
              <a:rPr sz="1850" i="1" spc="5" dirty="0">
                <a:latin typeface="Calibri"/>
                <a:cs typeface="Calibri"/>
              </a:rPr>
              <a:t>c	y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60040" y="5694375"/>
            <a:ext cx="680148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2420620" algn="l"/>
                <a:tab pos="2875915" algn="l"/>
                <a:tab pos="5232400" algn="l"/>
              </a:tabLst>
            </a:pPr>
            <a:r>
              <a:rPr sz="2800" spc="-5" dirty="0">
                <a:latin typeface="Calibri"/>
                <a:cs typeface="Calibri"/>
              </a:rPr>
              <a:t>kN∙m.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Gunakan	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775" i="1" spc="7" baseline="25525" dirty="0">
                <a:latin typeface="Calibri"/>
                <a:cs typeface="Calibri"/>
              </a:rPr>
              <a:t>/	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30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MPa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f	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400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MPa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5605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44254"/>
            <a:ext cx="7974330" cy="15297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4.5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Suatu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tumpuan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sederhana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meter,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seperti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gambar.</a:t>
            </a:r>
            <a:r>
              <a:rPr sz="2000" spc="-10" dirty="0">
                <a:latin typeface="Calibri"/>
                <a:cs typeface="Calibri"/>
              </a:rPr>
              <a:t> Lakukan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desain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tersebut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rasio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sebesar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77762" y="3195954"/>
            <a:ext cx="177482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685925" algn="l"/>
              </a:tabLst>
            </a:pPr>
            <a:r>
              <a:rPr sz="1300" i="1" spc="10" dirty="0">
                <a:latin typeface="Calibri"/>
                <a:cs typeface="Calibri"/>
              </a:rPr>
              <a:t>c	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0041" y="3047441"/>
            <a:ext cx="69678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5836285" algn="l"/>
              </a:tabLst>
            </a:pPr>
            <a:r>
              <a:rPr sz="2000" spc="-10" dirty="0">
                <a:latin typeface="Calibri"/>
                <a:cs typeface="Calibri"/>
              </a:rPr>
              <a:t>maksimum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1,5%,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b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serta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20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1409" y="3510709"/>
            <a:ext cx="3871585" cy="282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99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3443</TotalTime>
  <Words>678</Words>
  <Application>Microsoft Office PowerPoint</Application>
  <PresentationFormat>Widescreen</PresentationFormat>
  <Paragraphs>140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4.2</vt:lpstr>
      <vt:lpstr>Contoh 4.3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Integrity, Professionalism, &amp; Entrepreneurship</dc:title>
  <dc:creator>Mr.Luqman</dc:creator>
  <cp:lastModifiedBy>Mr.Luqman</cp:lastModifiedBy>
  <cp:revision>3</cp:revision>
  <dcterms:created xsi:type="dcterms:W3CDTF">2021-03-09T04:32:48Z</dcterms:created>
  <dcterms:modified xsi:type="dcterms:W3CDTF">2021-03-11T13:55:53Z</dcterms:modified>
</cp:coreProperties>
</file>