
<file path=[Content_Types].xml><?xml version="1.0" encoding="utf-8"?>
<Types xmlns="http://schemas.openxmlformats.org/package/2006/content-types">
  <Default Extension="bin" ContentType="application/vnd.openxmlformats-officedocument.oleObject"/>
  <Default Extension="jpeg" ContentType="image/jpeg"/>
  <Default Extension="wmf" ContentType="image/x-wmf"/>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sldSz cx="9118600" cy="68326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7" d="100"/>
          <a:sy n="57" d="100"/>
        </p:scale>
        <p:origin x="-902" y="14"/>
      </p:cViewPr>
      <p:guideLst>
        <p:guide orient="horz" pos="2152"/>
        <p:guide pos="287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4B6488-80A3-4E8A-A817-04415CC5E607}" type="datetimeFigureOut">
              <a:rPr lang="en-US" smtClean="0"/>
              <a:t>9/1/2015</a:t>
            </a:fld>
            <a:endParaRPr lang="en-US"/>
          </a:p>
        </p:txBody>
      </p:sp>
      <p:sp>
        <p:nvSpPr>
          <p:cNvPr id="4" name="Slide Image Placeholder 3"/>
          <p:cNvSpPr>
            <a:spLocks noGrp="1" noRot="1" noChangeAspect="1"/>
          </p:cNvSpPr>
          <p:nvPr>
            <p:ph type="sldImg" idx="2"/>
          </p:nvPr>
        </p:nvSpPr>
        <p:spPr>
          <a:xfrm>
            <a:off x="1141413" y="685800"/>
            <a:ext cx="457517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7E2EE6-AC8D-4D0A-92B1-AE141D6DFDDB}" type="slidenum">
              <a:rPr lang="en-US" smtClean="0"/>
              <a:t>‹#›</a:t>
            </a:fld>
            <a:endParaRPr lang="en-US"/>
          </a:p>
        </p:txBody>
      </p:sp>
    </p:spTree>
    <p:extLst>
      <p:ext uri="{BB962C8B-B14F-4D97-AF65-F5344CB8AC3E}">
        <p14:creationId xmlns:p14="http://schemas.microsoft.com/office/powerpoint/2010/main" val="1734199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E67803-64E2-499E-AA80-B7738C1E4AE6}" type="slidenum">
              <a:rPr lang="en-GB"/>
              <a:pPr/>
              <a:t>15</a:t>
            </a:fld>
            <a:endParaRPr lang="en-GB"/>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1E5153C-4735-4059-AEF1-7028F0D46722}" type="slidenum">
              <a:rPr lang="en-GB"/>
              <a:pPr/>
              <a:t>16</a:t>
            </a:fld>
            <a:endParaRPr lang="en-GB"/>
          </a:p>
        </p:txBody>
      </p:sp>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B4D73D-AC32-4D52-A735-11CE12CDC7F9}" type="slidenum">
              <a:rPr lang="en-GB"/>
              <a:pPr/>
              <a:t>17</a:t>
            </a:fld>
            <a:endParaRPr lang="en-GB"/>
          </a:p>
        </p:txBody>
      </p:sp>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D33FD6-274F-4A41-B135-7C063540495A}" type="slidenum">
              <a:rPr lang="en-GB"/>
              <a:pPr/>
              <a:t>18</a:t>
            </a:fld>
            <a:endParaRPr lang="en-GB"/>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FEF88D-A658-4B89-B1DB-ED972C85F6A6}" type="slidenum">
              <a:rPr lang="en-GB"/>
              <a:pPr/>
              <a:t>19</a:t>
            </a:fld>
            <a:endParaRPr lang="en-GB"/>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r>
              <a:rPr lang="en-GB"/>
              <a:t>Similar model for SATURN again to updating since first developed in the early eighties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FB1DBB-A372-4B6A-809C-204E4615087C}" type="slidenum">
              <a:rPr lang="en-GB"/>
              <a:pPr/>
              <a:t>20</a:t>
            </a:fld>
            <a:endParaRPr lang="en-GB"/>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DC7778-A798-4061-BB93-7CA2895ABEC4}" type="slidenum">
              <a:rPr lang="en-GB"/>
              <a:pPr/>
              <a:t>21</a:t>
            </a:fld>
            <a:endParaRPr lang="en-GB"/>
          </a:p>
        </p:txBody>
      </p:sp>
      <p:sp>
        <p:nvSpPr>
          <p:cNvPr id="209922" name="Rectangle 2"/>
          <p:cNvSpPr>
            <a:spLocks noGrp="1" noRot="1" noChangeAspect="1" noChangeArrowheads="1" noTextEdit="1"/>
          </p:cNvSpPr>
          <p:nvPr>
            <p:ph type="sldImg"/>
          </p:nvPr>
        </p:nvSpPr>
        <p:spPr>
          <a:ln/>
        </p:spPr>
      </p:sp>
      <p:sp>
        <p:nvSpPr>
          <p:cNvPr id="209923" name="Rectangle 3"/>
          <p:cNvSpPr>
            <a:spLocks noGrp="1" noChangeArrowheads="1"/>
          </p:cNvSpPr>
          <p:nvPr>
            <p:ph type="body" idx="1"/>
          </p:nvPr>
        </p:nvSpPr>
        <p:spPr/>
        <p:txBody>
          <a:bodyPr/>
          <a:lstStyle/>
          <a:p>
            <a:r>
              <a:rPr lang="en-GB"/>
              <a:t>Main thrust from emissions modelling</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01E286-2206-45C8-A8FA-818DEA424346}" type="slidenum">
              <a:rPr lang="en-GB"/>
              <a:pPr/>
              <a:t>22</a:t>
            </a:fld>
            <a:endParaRPr lang="en-GB"/>
          </a:p>
        </p:txBody>
      </p:sp>
      <p:sp>
        <p:nvSpPr>
          <p:cNvPr id="215042"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3B031F-833D-4759-AFEC-FE0E3B7BFC66}" type="slidenum">
              <a:rPr lang="en-GB"/>
              <a:pPr/>
              <a:t>23</a:t>
            </a:fld>
            <a:endParaRPr lang="en-GB"/>
          </a:p>
        </p:txBody>
      </p:sp>
      <p:sp>
        <p:nvSpPr>
          <p:cNvPr id="216066" name="Rectangle 2"/>
          <p:cNvSpPr>
            <a:spLocks noGrp="1" noRot="1" noChangeAspect="1" noChangeArrowheads="1" noTextEdit="1"/>
          </p:cNvSpPr>
          <p:nvPr>
            <p:ph type="sldImg"/>
          </p:nvPr>
        </p:nvSpPr>
        <p:spPr>
          <a:ln/>
        </p:spPr>
      </p:sp>
      <p:sp>
        <p:nvSpPr>
          <p:cNvPr id="216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902346-C6A9-4F4F-81A5-889152FFDD7F}" type="slidenum">
              <a:rPr lang="en-GB"/>
              <a:pPr/>
              <a:t>24</a:t>
            </a:fld>
            <a:endParaRPr lang="en-GB"/>
          </a:p>
        </p:txBody>
      </p:sp>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5EF392-2ABE-41F6-8D2C-8A51BAF65284}" type="slidenum">
              <a:rPr lang="en-GB"/>
              <a:pPr/>
              <a:t>25</a:t>
            </a:fld>
            <a:endParaRPr lang="en-GB"/>
          </a:p>
        </p:txBody>
      </p:sp>
      <p:sp>
        <p:nvSpPr>
          <p:cNvPr id="218114" name="Rectangle 2"/>
          <p:cNvSpPr>
            <a:spLocks noGrp="1" noRot="1" noChangeAspect="1" noChangeArrowheads="1" noTextEdit="1"/>
          </p:cNvSpPr>
          <p:nvPr>
            <p:ph type="sldImg"/>
          </p:nvPr>
        </p:nvSpPr>
        <p:spPr>
          <a:ln/>
        </p:spPr>
      </p:sp>
      <p:sp>
        <p:nvSpPr>
          <p:cNvPr id="218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01C09E-74CC-4EF9-A82B-7DEE4B3DF9AA}" type="slidenum">
              <a:rPr lang="en-GB"/>
              <a:pPr/>
              <a:t>26</a:t>
            </a:fld>
            <a:endParaRPr lang="en-GB"/>
          </a:p>
        </p:txBody>
      </p:sp>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p:txBody>
          <a:bodyPr/>
          <a:lstStyle/>
          <a:p>
            <a:r>
              <a:rPr lang="en-GB" altLang="zh-CN"/>
              <a:t>CO2 emissions data were obtained from measurements on a single Euro III gasoline car driven over 5 cycles.  These cycles were based on real driving patterns developed by TRL, based on the road routes previously used by Warren Spring Laboratory around Stevenage and Hitchin. These are the urban, suburban, rural, Motorway 90km/h and Motorway 113km/h cycles. The rural cycle was split to obtain an extra point to complete a more balanced speed curve giving 6 drive cycles. An example of a full drive cycle is shown in Figure 1 which shows all the test cycles together.</a:t>
            </a:r>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0DC8EA-F474-48B5-BA53-31A7B530FC56}" type="slidenum">
              <a:rPr lang="en-GB"/>
              <a:pPr/>
              <a:t>27</a:t>
            </a:fld>
            <a:endParaRPr lang="en-GB"/>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p:txBody>
          <a:bodyPr/>
          <a:lstStyle/>
          <a:p>
            <a:r>
              <a:rPr lang="en-GB" altLang="zh-CN" b="1"/>
              <a:t>Fitted data of CO2 emissions v average speed for Euro III car using disaggregated drive cycle data simulating links and the original drive cycle data</a:t>
            </a:r>
            <a:r>
              <a:rPr lang="en-GB" altLang="zh-CN"/>
              <a:t> </a:t>
            </a:r>
          </a:p>
          <a:p>
            <a:r>
              <a:rPr lang="en-GB" altLang="zh-CN"/>
              <a:t>Best fit form =  Form of Equation:  a+b/v+cv3  </a:t>
            </a:r>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B45DE0-8741-4371-A551-8607537414CC}" type="slidenum">
              <a:rPr lang="en-GB"/>
              <a:pPr/>
              <a:t>28</a:t>
            </a:fld>
            <a:endParaRPr lang="en-GB"/>
          </a:p>
        </p:txBody>
      </p:sp>
      <p:sp>
        <p:nvSpPr>
          <p:cNvPr id="198658" name="Rectangle 2"/>
          <p:cNvSpPr>
            <a:spLocks noGrp="1" noRot="1" noChangeAspect="1" noChangeArrowheads="1" noTextEdit="1"/>
          </p:cNvSpPr>
          <p:nvPr>
            <p:ph type="sldImg"/>
          </p:nvPr>
        </p:nvSpPr>
        <p:spPr>
          <a:ln/>
        </p:spPr>
      </p:sp>
      <p:sp>
        <p:nvSpPr>
          <p:cNvPr id="198659" name="Rectangle 3"/>
          <p:cNvSpPr>
            <a:spLocks noGrp="1" noChangeArrowheads="1"/>
          </p:cNvSpPr>
          <p:nvPr>
            <p:ph type="body" idx="1"/>
          </p:nvPr>
        </p:nvSpPr>
        <p:spPr/>
        <p:txBody>
          <a:bodyPr/>
          <a:lstStyle/>
          <a:p>
            <a:r>
              <a:rPr lang="en-GB" altLang="zh-CN"/>
              <a:t>Euro III 17 tonne truck using disaggregated drive-cycle data  simulating links and the original drive-cycle data</a:t>
            </a:r>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06D036-9DDC-4BB7-B804-741B308EA2D6}" type="slidenum">
              <a:rPr lang="en-GB"/>
              <a:pPr/>
              <a:t>29</a:t>
            </a:fld>
            <a:endParaRPr lang="en-GB"/>
          </a:p>
        </p:txBody>
      </p:sp>
      <p:sp>
        <p:nvSpPr>
          <p:cNvPr id="219138" name="Rectangle 2"/>
          <p:cNvSpPr>
            <a:spLocks noGrp="1" noRot="1" noChangeAspect="1" noChangeArrowheads="1" noTextEdit="1"/>
          </p:cNvSpPr>
          <p:nvPr>
            <p:ph type="sldImg"/>
          </p:nvPr>
        </p:nvSpPr>
        <p:spPr>
          <a:ln/>
        </p:spPr>
      </p:sp>
      <p:sp>
        <p:nvSpPr>
          <p:cNvPr id="219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BD6CC9-726C-4EE0-BC4F-77224409F537}" type="slidenum">
              <a:rPr lang="en-GB"/>
              <a:pPr/>
              <a:t>30</a:t>
            </a:fld>
            <a:endParaRPr lang="en-GB"/>
          </a:p>
        </p:txBody>
      </p:sp>
      <p:sp>
        <p:nvSpPr>
          <p:cNvPr id="220162" name="Rectangle 2"/>
          <p:cNvSpPr>
            <a:spLocks noGrp="1" noRot="1" noChangeAspect="1" noChangeArrowheads="1" noTextEdit="1"/>
          </p:cNvSpPr>
          <p:nvPr>
            <p:ph type="sldImg"/>
          </p:nvPr>
        </p:nvSpPr>
        <p:spPr>
          <a:ln/>
        </p:spPr>
      </p:sp>
      <p:sp>
        <p:nvSpPr>
          <p:cNvPr id="220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8182BF-CD10-46B8-8F54-F2EA8C23ECF6}" type="slidenum">
              <a:rPr lang="en-GB"/>
              <a:pPr/>
              <a:t>31</a:t>
            </a:fld>
            <a:endParaRPr lang="en-GB"/>
          </a:p>
        </p:txBody>
      </p:sp>
      <p:sp>
        <p:nvSpPr>
          <p:cNvPr id="203778" name="Rectangle 2"/>
          <p:cNvSpPr>
            <a:spLocks noGrp="1" noRot="1" noChangeAspect="1" noChangeArrowheads="1" noTextEdit="1"/>
          </p:cNvSpPr>
          <p:nvPr>
            <p:ph type="sldImg"/>
          </p:nvPr>
        </p:nvSpPr>
        <p:spPr>
          <a:ln/>
        </p:spPr>
      </p:sp>
      <p:sp>
        <p:nvSpPr>
          <p:cNvPr id="203779" name="Rectangle 3"/>
          <p:cNvSpPr>
            <a:spLocks noGrp="1" noChangeArrowheads="1"/>
          </p:cNvSpPr>
          <p:nvPr>
            <p:ph type="body" idx="1"/>
          </p:nvPr>
        </p:nvSpPr>
        <p:spPr/>
        <p:txBody>
          <a:bodyPr/>
          <a:lstStyle/>
          <a:p>
            <a:r>
              <a:rPr lang="en-GB" i="1"/>
              <a:t>Cubic (3rd order polynomial) curve fitted to l/100km data	</a:t>
            </a:r>
            <a:r>
              <a:rPr lang="en-GB"/>
              <a:t>		</a:t>
            </a:r>
          </a:p>
          <a:p>
            <a:r>
              <a:rPr lang="en-GB" i="1"/>
              <a:t>Poor predictions at extrapolated extremities	</a:t>
            </a:r>
            <a:r>
              <a:rPr lang="en-GB"/>
              <a:t>		</a:t>
            </a:r>
          </a:p>
          <a:p>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EFF74B-083C-47D4-9EDD-3F9E2240A36C}" type="slidenum">
              <a:rPr lang="en-GB"/>
              <a:pPr/>
              <a:t>32</a:t>
            </a:fld>
            <a:endParaRPr lang="en-GB"/>
          </a:p>
        </p:txBody>
      </p:sp>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p:txBody>
          <a:bodyPr/>
          <a:lstStyle/>
          <a:p>
            <a:r>
              <a:rPr lang="en-GB" i="1"/>
              <a:t>Cubic (3rd order polynomial) curve fitted to l/hr data	</a:t>
            </a:r>
            <a:r>
              <a:rPr lang="en-GB"/>
              <a:t>	</a:t>
            </a:r>
          </a:p>
          <a:p>
            <a:r>
              <a:rPr lang="en-GB" i="1"/>
              <a:t>Idle data can be included	</a:t>
            </a:r>
            <a:r>
              <a:rPr lang="en-GB"/>
              <a:t>	</a:t>
            </a:r>
          </a:p>
          <a:p>
            <a:r>
              <a:rPr lang="en-GB" i="1"/>
              <a:t>Good predictions at extremities	</a:t>
            </a:r>
          </a:p>
          <a:p>
            <a:r>
              <a:rPr lang="en-GB" i="1"/>
              <a:t>Currently being used to up date fuel consumption equations</a:t>
            </a:r>
            <a:r>
              <a:rPr lang="en-GB"/>
              <a:t>	</a:t>
            </a:r>
          </a:p>
          <a:p>
            <a:endParaRPr lang="en-GB"/>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B4DDE8-7815-4BF1-A230-64875BFA0E46}" type="slidenum">
              <a:rPr lang="en-GB"/>
              <a:pPr/>
              <a:t>33</a:t>
            </a:fld>
            <a:endParaRPr lang="en-GB"/>
          </a:p>
        </p:txBody>
      </p:sp>
      <p:sp>
        <p:nvSpPr>
          <p:cNvPr id="221186" name="Rectangle 2"/>
          <p:cNvSpPr>
            <a:spLocks noGrp="1" noRot="1" noChangeAspect="1" noChangeArrowheads="1" noTextEdit="1"/>
          </p:cNvSpPr>
          <p:nvPr>
            <p:ph type="sldImg"/>
          </p:nvPr>
        </p:nvSpPr>
        <p:spPr>
          <a:ln/>
        </p:spPr>
      </p:sp>
      <p:sp>
        <p:nvSpPr>
          <p:cNvPr id="2211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3895" y="2122535"/>
            <a:ext cx="7750810" cy="1464580"/>
          </a:xfrm>
        </p:spPr>
        <p:txBody>
          <a:bodyPr/>
          <a:lstStyle/>
          <a:p>
            <a:r>
              <a:rPr lang="en-US" smtClean="0"/>
              <a:t>Click to edit Master title style</a:t>
            </a:r>
            <a:endParaRPr lang="en-US"/>
          </a:p>
        </p:txBody>
      </p:sp>
      <p:sp>
        <p:nvSpPr>
          <p:cNvPr id="3" name="Subtitle 2"/>
          <p:cNvSpPr>
            <a:spLocks noGrp="1"/>
          </p:cNvSpPr>
          <p:nvPr>
            <p:ph type="subTitle" idx="1"/>
          </p:nvPr>
        </p:nvSpPr>
        <p:spPr>
          <a:xfrm>
            <a:off x="1367790" y="3871807"/>
            <a:ext cx="6383020" cy="1746109"/>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DB3CBCB-E77B-4ECA-AB81-9EEF83D6DBB6}" type="datetimeFigureOut">
              <a:rPr lang="en-US" smtClean="0"/>
              <a:pPr/>
              <a:t>9/1/2015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2EB932-A8D8-4A2A-92DF-3F9D3F7CC50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B3CBCB-E77B-4ECA-AB81-9EEF83D6DBB6}" type="datetimeFigureOut">
              <a:rPr lang="en-US" smtClean="0"/>
              <a:pPr/>
              <a:t>9/1/2015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2EB932-A8D8-4A2A-92DF-3F9D3F7CC50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0307" y="4390579"/>
            <a:ext cx="7750810" cy="135703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0307" y="2895949"/>
            <a:ext cx="7750810" cy="1494631"/>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DB3CBCB-E77B-4ECA-AB81-9EEF83D6DBB6}" type="datetimeFigureOut">
              <a:rPr lang="en-US" smtClean="0"/>
              <a:pPr/>
              <a:t>9/1/2015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2EB932-A8D8-4A2A-92DF-3F9D3F7CC50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5930" y="1587947"/>
            <a:ext cx="4027382" cy="44933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5288" y="1587947"/>
            <a:ext cx="4027382" cy="449338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DB3CBCB-E77B-4ECA-AB81-9EEF83D6DBB6}" type="datetimeFigureOut">
              <a:rPr lang="en-US" smtClean="0"/>
              <a:pPr/>
              <a:t>9/1/2015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2EB932-A8D8-4A2A-92DF-3F9D3F7CC50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5930" y="273622"/>
            <a:ext cx="8206740" cy="113876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5930" y="1529428"/>
            <a:ext cx="4028965" cy="63739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5930" y="2166820"/>
            <a:ext cx="4028965" cy="393665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32124" y="1529428"/>
            <a:ext cx="4030548" cy="63739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2124" y="2166820"/>
            <a:ext cx="4030548" cy="393665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DB3CBCB-E77B-4ECA-AB81-9EEF83D6DBB6}" type="datetimeFigureOut">
              <a:rPr lang="en-US" smtClean="0"/>
              <a:pPr/>
              <a:t>9/1/2015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2EB932-A8D8-4A2A-92DF-3F9D3F7CC50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DB3CBCB-E77B-4ECA-AB81-9EEF83D6DBB6}" type="datetimeFigureOut">
              <a:rPr lang="en-US" smtClean="0"/>
              <a:pPr/>
              <a:t>9/1/2015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2EB932-A8D8-4A2A-92DF-3F9D3F7CC50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B3CBCB-E77B-4ECA-AB81-9EEF83D6DBB6}" type="datetimeFigureOut">
              <a:rPr lang="en-US" smtClean="0"/>
              <a:pPr/>
              <a:t>9/1/2015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2EB932-A8D8-4A2A-92DF-3F9D3F7CC50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5931" y="272039"/>
            <a:ext cx="2999957" cy="1157746"/>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65119" y="272039"/>
            <a:ext cx="5097551" cy="58314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5931" y="1429786"/>
            <a:ext cx="2999957" cy="467368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B3CBCB-E77B-4ECA-AB81-9EEF83D6DBB6}" type="datetimeFigureOut">
              <a:rPr lang="en-US" smtClean="0"/>
              <a:pPr/>
              <a:t>9/1/2015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2EB932-A8D8-4A2A-92DF-3F9D3F7CC50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87309" y="4782821"/>
            <a:ext cx="5471160" cy="5646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87309" y="610505"/>
            <a:ext cx="5471160" cy="40995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87309" y="5347460"/>
            <a:ext cx="5471160" cy="80188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B3CBCB-E77B-4ECA-AB81-9EEF83D6DBB6}" type="datetimeFigureOut">
              <a:rPr lang="en-US" smtClean="0"/>
              <a:pPr/>
              <a:t>9/1/2015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2EB932-A8D8-4A2A-92DF-3F9D3F7CC50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B3CBCB-E77B-4ECA-AB81-9EEF83D6DBB6}" type="datetimeFigureOut">
              <a:rPr lang="en-US" smtClean="0"/>
              <a:pPr/>
              <a:t>9/1/2015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2EB932-A8D8-4A2A-92DF-3F9D3F7CC50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985" y="272039"/>
            <a:ext cx="2051685" cy="580929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5930" y="272039"/>
            <a:ext cx="6003078" cy="580929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B3CBCB-E77B-4ECA-AB81-9EEF83D6DBB6}" type="datetimeFigureOut">
              <a:rPr lang="en-US" smtClean="0"/>
              <a:pPr/>
              <a:t>9/1/2015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2EB932-A8D8-4A2A-92DF-3F9D3F7CC508}"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4791" y="259386"/>
            <a:ext cx="7540258" cy="923666"/>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24791" y="1594274"/>
            <a:ext cx="3693349" cy="450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70117" y="1594274"/>
            <a:ext cx="3694933" cy="450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5930" y="273622"/>
            <a:ext cx="8206740" cy="1138767"/>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5930" y="1594274"/>
            <a:ext cx="8206740" cy="4509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5930" y="6332809"/>
            <a:ext cx="2127673" cy="363773"/>
          </a:xfrm>
          <a:prstGeom prst="rect">
            <a:avLst/>
          </a:prstGeom>
        </p:spPr>
        <p:txBody>
          <a:bodyPr vert="horz" lIns="91440" tIns="45720" rIns="91440" bIns="45720" rtlCol="0" anchor="ctr"/>
          <a:lstStyle>
            <a:lvl1pPr algn="l">
              <a:defRPr sz="1200">
                <a:solidFill>
                  <a:schemeClr val="tx1">
                    <a:tint val="75000"/>
                  </a:schemeClr>
                </a:solidFill>
              </a:defRPr>
            </a:lvl1pPr>
          </a:lstStyle>
          <a:p>
            <a:fld id="{3DB3CBCB-E77B-4ECA-AB81-9EEF83D6DBB6}" type="datetimeFigureOut">
              <a:rPr lang="en-US" smtClean="0"/>
              <a:pPr/>
              <a:t>9/1/2015</a:t>
            </a:fld>
            <a:endParaRPr lang="en-US"/>
          </a:p>
        </p:txBody>
      </p:sp>
      <p:sp>
        <p:nvSpPr>
          <p:cNvPr id="5" name="Footer Placeholder 4"/>
          <p:cNvSpPr>
            <a:spLocks noGrp="1"/>
          </p:cNvSpPr>
          <p:nvPr>
            <p:ph type="ftr" sz="quarter" idx="3"/>
          </p:nvPr>
        </p:nvSpPr>
        <p:spPr>
          <a:xfrm>
            <a:off x="3115522" y="6332809"/>
            <a:ext cx="2887557" cy="36377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34997" y="6332809"/>
            <a:ext cx="2127673" cy="363773"/>
          </a:xfrm>
          <a:prstGeom prst="rect">
            <a:avLst/>
          </a:prstGeom>
        </p:spPr>
        <p:txBody>
          <a:bodyPr vert="horz" lIns="91440" tIns="45720" rIns="91440" bIns="45720" rtlCol="0" anchor="ctr"/>
          <a:lstStyle>
            <a:lvl1pPr algn="r">
              <a:defRPr sz="1200">
                <a:solidFill>
                  <a:schemeClr val="tx1">
                    <a:tint val="75000"/>
                  </a:schemeClr>
                </a:solidFill>
              </a:defRPr>
            </a:lvl1pPr>
          </a:lstStyle>
          <a:p>
            <a:fld id="{1A2EB932-A8D8-4A2A-92DF-3F9D3F7CC50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www.naei.org.uk/datachunk.php?f_datachunk_id=8"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emf"/><Relationship Id="rId5" Type="http://schemas.openxmlformats.org/officeDocument/2006/relationships/oleObject" Target="../embeddings/Microsoft_Excel_97-2003_Worksheet1.xls"/><Relationship Id="rId4" Type="http://schemas.openxmlformats.org/officeDocument/2006/relationships/oleObject" Target="../embeddings/oleObject1.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7.emf"/><Relationship Id="rId5" Type="http://schemas.openxmlformats.org/officeDocument/2006/relationships/oleObject" Target="../embeddings/Microsoft_Excel_97-2003_Worksheet2.xls"/><Relationship Id="rId4" Type="http://schemas.openxmlformats.org/officeDocument/2006/relationships/oleObject" Target="../embeddings/oleObject2.bin"/></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myslide1">
    <p:spTree>
      <p:nvGrpSpPr>
        <p:cNvPr id="1" name=""/>
        <p:cNvGrpSpPr/>
        <p:nvPr/>
      </p:nvGrpSpPr>
      <p:grpSpPr>
        <a:xfrm>
          <a:off x="0" y="0"/>
          <a:ext cx="0" cy="0"/>
          <a:chOff x="0" y="0"/>
          <a:chExt cx="0" cy="0"/>
        </a:xfrm>
      </p:grpSpPr>
      <p:pic>
        <p:nvPicPr>
          <p:cNvPr id="2" name="Picture 1" descr="ws_159.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1765053" y="2616207"/>
            <a:ext cx="5551904" cy="767390"/>
          </a:xfrm>
          <a:prstGeom prst="rect">
            <a:avLst/>
          </a:prstGeom>
          <a:noFill/>
        </p:spPr>
        <p:txBody>
          <a:bodyPr vert="horz" wrap="none" lIns="0" tIns="0" rIns="0" bIns="0" rtlCol="0">
            <a:spAutoFit/>
          </a:bodyPr>
          <a:lstStyle/>
          <a:p>
            <a:pPr>
              <a:lnSpc>
                <a:spcPts val="6512"/>
              </a:lnSpc>
            </a:pPr>
            <a:r>
              <a:rPr lang="en-US" sz="5400" smtClean="0">
                <a:solidFill>
                  <a:srgbClr val="FFFFCC"/>
                </a:solidFill>
                <a:latin typeface="Tahoma"/>
              </a:rPr>
              <a:t>Biaya Transportasi</a:t>
            </a:r>
            <a:endParaRPr lang="en-US" sz="5400">
              <a:solidFill>
                <a:srgbClr val="FFFFCC"/>
              </a:solidFill>
              <a:latin typeface="Tahom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myslide2">
    <p:spTree>
      <p:nvGrpSpPr>
        <p:cNvPr id="1" name=""/>
        <p:cNvGrpSpPr/>
        <p:nvPr/>
      </p:nvGrpSpPr>
      <p:grpSpPr>
        <a:xfrm>
          <a:off x="0" y="0"/>
          <a:ext cx="0" cy="0"/>
          <a:chOff x="0" y="0"/>
          <a:chExt cx="0" cy="0"/>
        </a:xfrm>
      </p:grpSpPr>
      <p:pic>
        <p:nvPicPr>
          <p:cNvPr id="2" name="Picture 1" descr="ws_15B.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878855" y="446801"/>
            <a:ext cx="7341562" cy="625556"/>
          </a:xfrm>
          <a:prstGeom prst="rect">
            <a:avLst/>
          </a:prstGeom>
          <a:noFill/>
        </p:spPr>
        <p:txBody>
          <a:bodyPr vert="horz" wrap="none" lIns="0" tIns="0" rIns="0" bIns="0" rtlCol="0">
            <a:spAutoFit/>
          </a:bodyPr>
          <a:lstStyle/>
          <a:p>
            <a:pPr>
              <a:lnSpc>
                <a:spcPts val="5304"/>
              </a:lnSpc>
            </a:pPr>
            <a:r>
              <a:rPr lang="en-US" sz="4398" smtClean="0">
                <a:solidFill>
                  <a:srgbClr val="FFFFCC"/>
                </a:solidFill>
                <a:latin typeface="Tahoma"/>
              </a:rPr>
              <a:t>Pengertian Biaya Transportasi</a:t>
            </a:r>
            <a:endParaRPr lang="en-US" sz="4398">
              <a:solidFill>
                <a:srgbClr val="FFFFCC"/>
              </a:solidFill>
              <a:latin typeface="Tahoma"/>
            </a:endParaRPr>
          </a:p>
        </p:txBody>
      </p:sp>
      <p:sp>
        <p:nvSpPr>
          <p:cNvPr id="4" name="TextBox 3"/>
          <p:cNvSpPr txBox="1"/>
          <p:nvPr/>
        </p:nvSpPr>
        <p:spPr>
          <a:xfrm>
            <a:off x="381112" y="1631045"/>
            <a:ext cx="8127225" cy="1474763"/>
          </a:xfrm>
          <a:prstGeom prst="rect">
            <a:avLst/>
          </a:prstGeom>
          <a:noFill/>
        </p:spPr>
        <p:txBody>
          <a:bodyPr vert="horz" wrap="none" lIns="0" tIns="0" rIns="0" bIns="0" rtlCol="0">
            <a:spAutoFit/>
          </a:bodyPr>
          <a:lstStyle/>
          <a:p>
            <a:pPr marL="0" marR="0" lvl="0" indent="0" defTabSz="914400" eaLnBrk="1" fontAlgn="auto" latinLnBrk="0" hangingPunct="1">
              <a:lnSpc>
                <a:spcPts val="3857"/>
              </a:lnSpc>
              <a:buClrTx/>
              <a:buSzTx/>
              <a:buNone/>
              <a:tabLst>
                <a:tab pos="342900" algn="l"/>
              </a:tabLst>
              <a:defRPr/>
            </a:pPr>
            <a:r>
              <a:rPr lang="en-US" sz="2598" smtClean="0">
                <a:solidFill>
                  <a:srgbClr val="A3C145"/>
                </a:solidFill>
                <a:latin typeface="Times New Roman"/>
              </a:rPr>
              <a:t>►</a:t>
            </a:r>
            <a:r>
              <a:rPr lang="en-US" sz="3198" smtClean="0">
                <a:solidFill>
                  <a:srgbClr val="FFFFFF"/>
                </a:solidFill>
                <a:latin typeface="Tahoma"/>
              </a:rPr>
              <a:t>Biaya Transportasi adalah biaya yang harus</a:t>
            </a:r>
          </a:p>
          <a:p>
            <a:pPr marL="0" marR="0" lvl="0" indent="0" defTabSz="914400" eaLnBrk="1" fontAlgn="auto" latinLnBrk="0" hangingPunct="1">
              <a:lnSpc>
                <a:spcPts val="3841"/>
              </a:lnSpc>
              <a:buClrTx/>
              <a:buSzTx/>
              <a:buNone/>
              <a:tabLst>
                <a:tab pos="342900" algn="l"/>
              </a:tabLst>
              <a:defRPr/>
            </a:pPr>
            <a:r>
              <a:rPr lang="en-US" sz="3198" smtClean="0">
                <a:solidFill>
                  <a:srgbClr val="FFFFFF"/>
                </a:solidFill>
                <a:latin typeface="Tahoma"/>
              </a:rPr>
              <a:t>	dikeluarkan untuk melakukan proses</a:t>
            </a:r>
          </a:p>
          <a:p>
            <a:pPr marL="0" marR="0" lvl="0" indent="0" defTabSz="914400" eaLnBrk="1" fontAlgn="auto" latinLnBrk="0" hangingPunct="1">
              <a:lnSpc>
                <a:spcPts val="3834"/>
              </a:lnSpc>
              <a:buClrTx/>
              <a:buSzTx/>
              <a:buNone/>
              <a:tabLst>
                <a:tab pos="342900" algn="l"/>
              </a:tabLst>
              <a:defRPr/>
            </a:pPr>
            <a:r>
              <a:rPr lang="en-US" sz="3198" smtClean="0">
                <a:solidFill>
                  <a:srgbClr val="FFFFFF"/>
                </a:solidFill>
                <a:latin typeface="Tahoma"/>
              </a:rPr>
              <a:t>	transportasi</a:t>
            </a:r>
            <a:endParaRPr lang="en-US" sz="3198">
              <a:solidFill>
                <a:srgbClr val="FFFFFF"/>
              </a:solidFill>
              <a:latin typeface="Tahoma"/>
            </a:endParaRPr>
          </a:p>
        </p:txBody>
      </p:sp>
      <p:sp>
        <p:nvSpPr>
          <p:cNvPr id="5" name="TextBox 4"/>
          <p:cNvSpPr txBox="1"/>
          <p:nvPr/>
        </p:nvSpPr>
        <p:spPr>
          <a:xfrm>
            <a:off x="381112" y="3774552"/>
            <a:ext cx="1289777" cy="459293"/>
          </a:xfrm>
          <a:prstGeom prst="rect">
            <a:avLst/>
          </a:prstGeom>
          <a:noFill/>
        </p:spPr>
        <p:txBody>
          <a:bodyPr vert="horz" wrap="none" lIns="0" tIns="0" rIns="0" bIns="0" rtlCol="0">
            <a:spAutoFit/>
          </a:bodyPr>
          <a:lstStyle/>
          <a:p>
            <a:pPr>
              <a:lnSpc>
                <a:spcPts val="3857"/>
              </a:lnSpc>
            </a:pPr>
            <a:r>
              <a:rPr lang="en-US" sz="2598" smtClean="0">
                <a:solidFill>
                  <a:srgbClr val="A3C145"/>
                </a:solidFill>
                <a:latin typeface="Times New Roman"/>
              </a:rPr>
              <a:t>►</a:t>
            </a:r>
            <a:r>
              <a:rPr lang="en-US" sz="3198" smtClean="0">
                <a:solidFill>
                  <a:srgbClr val="FFFFFF"/>
                </a:solidFill>
                <a:latin typeface="Tahoma"/>
              </a:rPr>
              <a:t>Biaya</a:t>
            </a:r>
            <a:endParaRPr lang="en-US" sz="3198">
              <a:solidFill>
                <a:srgbClr val="FFFFFF"/>
              </a:solidFill>
              <a:latin typeface="Tahoma"/>
            </a:endParaRPr>
          </a:p>
        </p:txBody>
      </p:sp>
      <p:sp>
        <p:nvSpPr>
          <p:cNvPr id="6" name="TextBox 5"/>
          <p:cNvSpPr txBox="1"/>
          <p:nvPr/>
        </p:nvSpPr>
        <p:spPr>
          <a:xfrm>
            <a:off x="1814524" y="3774552"/>
            <a:ext cx="3154710" cy="459293"/>
          </a:xfrm>
          <a:prstGeom prst="rect">
            <a:avLst/>
          </a:prstGeom>
          <a:noFill/>
        </p:spPr>
        <p:txBody>
          <a:bodyPr vert="horz" wrap="none" lIns="0" tIns="0" rIns="0" bIns="0" rtlCol="0">
            <a:spAutoFit/>
          </a:bodyPr>
          <a:lstStyle/>
          <a:p>
            <a:pPr>
              <a:lnSpc>
                <a:spcPts val="3857"/>
              </a:lnSpc>
            </a:pPr>
            <a:r>
              <a:rPr lang="en-US" sz="3198" smtClean="0">
                <a:solidFill>
                  <a:srgbClr val="FFFFFF"/>
                </a:solidFill>
                <a:latin typeface="Tahoma"/>
              </a:rPr>
              <a:t>tersebut berupa :</a:t>
            </a:r>
            <a:endParaRPr lang="en-US" sz="3198">
              <a:solidFill>
                <a:srgbClr val="FFFFFF"/>
              </a:solidFill>
              <a:latin typeface="Tahoma"/>
            </a:endParaRPr>
          </a:p>
        </p:txBody>
      </p:sp>
      <p:sp>
        <p:nvSpPr>
          <p:cNvPr id="7" name="TextBox 6"/>
          <p:cNvSpPr txBox="1"/>
          <p:nvPr/>
        </p:nvSpPr>
        <p:spPr>
          <a:xfrm>
            <a:off x="1124092" y="4345828"/>
            <a:ext cx="4433458" cy="1461939"/>
          </a:xfrm>
          <a:prstGeom prst="rect">
            <a:avLst/>
          </a:prstGeom>
          <a:noFill/>
        </p:spPr>
        <p:txBody>
          <a:bodyPr vert="horz" wrap="none" lIns="0" tIns="0" rIns="0" bIns="0" rtlCol="0">
            <a:spAutoFit/>
          </a:bodyPr>
          <a:lstStyle/>
          <a:p>
            <a:pPr>
              <a:lnSpc>
                <a:spcPts val="3379"/>
              </a:lnSpc>
            </a:pPr>
            <a:r>
              <a:rPr lang="en-US" sz="2802" smtClean="0">
                <a:solidFill>
                  <a:srgbClr val="FFFFFF"/>
                </a:solidFill>
                <a:latin typeface="Tahoma"/>
              </a:rPr>
              <a:t>Biaya Penyediaan Prasarana</a:t>
            </a:r>
          </a:p>
          <a:p>
            <a:pPr>
              <a:lnSpc>
                <a:spcPts val="4038"/>
              </a:lnSpc>
            </a:pPr>
            <a:r>
              <a:rPr lang="en-US" sz="2802" smtClean="0">
                <a:solidFill>
                  <a:srgbClr val="FFFFFF"/>
                </a:solidFill>
                <a:latin typeface="Tahoma"/>
              </a:rPr>
              <a:t>Biaya Penyediaan Sarana</a:t>
            </a:r>
          </a:p>
          <a:p>
            <a:pPr>
              <a:lnSpc>
                <a:spcPts val="4038"/>
              </a:lnSpc>
            </a:pPr>
            <a:r>
              <a:rPr lang="en-US" sz="2802" smtClean="0">
                <a:solidFill>
                  <a:srgbClr val="FFFFFF"/>
                </a:solidFill>
                <a:latin typeface="Tahoma"/>
              </a:rPr>
              <a:t>Biaya oprasional Transpor</a:t>
            </a:r>
            <a:endParaRPr lang="en-US" sz="2802">
              <a:solidFill>
                <a:srgbClr val="FFFFFF"/>
              </a:solidFill>
              <a:latin typeface="Tahom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myslide3">
    <p:spTree>
      <p:nvGrpSpPr>
        <p:cNvPr id="1" name=""/>
        <p:cNvGrpSpPr/>
        <p:nvPr/>
      </p:nvGrpSpPr>
      <p:grpSpPr>
        <a:xfrm>
          <a:off x="0" y="0"/>
          <a:ext cx="0" cy="0"/>
          <a:chOff x="0" y="0"/>
          <a:chExt cx="0" cy="0"/>
        </a:xfrm>
      </p:grpSpPr>
      <p:pic>
        <p:nvPicPr>
          <p:cNvPr id="2" name="Picture 1" descr="ws_15D.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1102857" y="258561"/>
            <a:ext cx="6944593" cy="615553"/>
          </a:xfrm>
          <a:prstGeom prst="rect">
            <a:avLst/>
          </a:prstGeom>
          <a:noFill/>
        </p:spPr>
        <p:txBody>
          <a:bodyPr vert="horz" wrap="none" lIns="0" tIns="0" rIns="0" bIns="0" rtlCol="0">
            <a:spAutoFit/>
          </a:bodyPr>
          <a:lstStyle/>
          <a:p>
            <a:pPr>
              <a:lnSpc>
                <a:spcPts val="4826"/>
              </a:lnSpc>
            </a:pPr>
            <a:r>
              <a:rPr lang="en-US" sz="4002" smtClean="0">
                <a:solidFill>
                  <a:srgbClr val="FFFFCC"/>
                </a:solidFill>
                <a:latin typeface="Tahoma"/>
              </a:rPr>
              <a:t>Pihak Yang menanggung biaya</a:t>
            </a:r>
            <a:endParaRPr lang="en-US" sz="4002">
              <a:solidFill>
                <a:srgbClr val="FFFFCC"/>
              </a:solidFill>
              <a:latin typeface="Tahoma"/>
            </a:endParaRPr>
          </a:p>
        </p:txBody>
      </p:sp>
      <p:sp>
        <p:nvSpPr>
          <p:cNvPr id="4" name="TextBox 3"/>
          <p:cNvSpPr txBox="1"/>
          <p:nvPr/>
        </p:nvSpPr>
        <p:spPr>
          <a:xfrm>
            <a:off x="381218" y="1588912"/>
            <a:ext cx="7541936" cy="807913"/>
          </a:xfrm>
          <a:prstGeom prst="rect">
            <a:avLst/>
          </a:prstGeom>
          <a:noFill/>
        </p:spPr>
        <p:txBody>
          <a:bodyPr vert="horz" wrap="none" lIns="0" tIns="0" rIns="0" bIns="0" rtlCol="0">
            <a:spAutoFit/>
          </a:bodyPr>
          <a:lstStyle/>
          <a:p>
            <a:pPr marL="0" marR="0" lvl="0" indent="0" defTabSz="914400" eaLnBrk="1" fontAlgn="auto" latinLnBrk="0" hangingPunct="1">
              <a:lnSpc>
                <a:spcPts val="3379"/>
              </a:lnSpc>
              <a:buClrTx/>
              <a:buSzTx/>
              <a:buNone/>
              <a:tabLst>
                <a:tab pos="736600" algn="l"/>
              </a:tabLst>
              <a:defRPr/>
            </a:pPr>
            <a:r>
              <a:rPr lang="en-US" sz="2202" smtClean="0">
                <a:solidFill>
                  <a:srgbClr val="A3C145"/>
                </a:solidFill>
                <a:latin typeface="Times New Roman"/>
              </a:rPr>
              <a:t>► </a:t>
            </a:r>
            <a:r>
              <a:rPr lang="en-US" sz="2802" smtClean="0">
                <a:solidFill>
                  <a:srgbClr val="FFFFFF"/>
                </a:solidFill>
                <a:latin typeface="Tahoma"/>
              </a:rPr>
              <a:t>Pengguna (Penumpang/penyewa)</a:t>
            </a:r>
          </a:p>
          <a:p>
            <a:pPr marL="0" marR="0" lvl="0" indent="0" defTabSz="914400" eaLnBrk="1" fontAlgn="auto" latinLnBrk="0" hangingPunct="1">
              <a:lnSpc>
                <a:spcPts val="2852"/>
              </a:lnSpc>
              <a:buClrTx/>
              <a:buSzTx/>
              <a:buNone/>
              <a:tabLst>
                <a:tab pos="736600" algn="l"/>
              </a:tabLst>
              <a:defRPr/>
            </a:pPr>
            <a:r>
              <a:rPr lang="en-US" sz="2802" smtClean="0">
                <a:solidFill>
                  <a:srgbClr val="FFFFFF"/>
                </a:solidFill>
                <a:latin typeface="Tahoma"/>
              </a:rPr>
              <a:t>	</a:t>
            </a:r>
            <a:r>
              <a:rPr lang="en-US" sz="2400" smtClean="0">
                <a:solidFill>
                  <a:srgbClr val="FFFFFF"/>
                </a:solidFill>
                <a:latin typeface="Tahoma"/>
              </a:rPr>
              <a:t>Ongkos/ biaya tiket / biaya sewa dan Biaya Waktu</a:t>
            </a:r>
            <a:endParaRPr lang="en-US" sz="2400">
              <a:solidFill>
                <a:srgbClr val="FFFFFF"/>
              </a:solidFill>
              <a:latin typeface="Tahoma"/>
            </a:endParaRPr>
          </a:p>
        </p:txBody>
      </p:sp>
      <p:sp>
        <p:nvSpPr>
          <p:cNvPr id="5" name="TextBox 4"/>
          <p:cNvSpPr txBox="1"/>
          <p:nvPr/>
        </p:nvSpPr>
        <p:spPr>
          <a:xfrm>
            <a:off x="381218" y="2380630"/>
            <a:ext cx="5630709" cy="807913"/>
          </a:xfrm>
          <a:prstGeom prst="rect">
            <a:avLst/>
          </a:prstGeom>
          <a:noFill/>
        </p:spPr>
        <p:txBody>
          <a:bodyPr vert="horz" wrap="none" lIns="0" tIns="0" rIns="0" bIns="0" rtlCol="0">
            <a:spAutoFit/>
          </a:bodyPr>
          <a:lstStyle/>
          <a:p>
            <a:pPr marL="0" marR="0" lvl="0" indent="0" defTabSz="914400" eaLnBrk="1" fontAlgn="auto" latinLnBrk="0" hangingPunct="1">
              <a:lnSpc>
                <a:spcPts val="3379"/>
              </a:lnSpc>
              <a:buClrTx/>
              <a:buSzTx/>
              <a:buNone/>
              <a:tabLst>
                <a:tab pos="736600" algn="l"/>
              </a:tabLst>
              <a:defRPr/>
            </a:pPr>
            <a:r>
              <a:rPr lang="en-US" sz="2202" smtClean="0">
                <a:solidFill>
                  <a:srgbClr val="A3C145"/>
                </a:solidFill>
                <a:latin typeface="Times New Roman"/>
              </a:rPr>
              <a:t>► </a:t>
            </a:r>
            <a:r>
              <a:rPr lang="en-US" sz="2802" smtClean="0">
                <a:solidFill>
                  <a:srgbClr val="FFFFFF"/>
                </a:solidFill>
                <a:latin typeface="Tahoma"/>
              </a:rPr>
              <a:t>Pemilik sistem (Operator)</a:t>
            </a:r>
          </a:p>
          <a:p>
            <a:pPr marL="0" marR="0" lvl="0" indent="0" defTabSz="914400" eaLnBrk="1" fontAlgn="auto" latinLnBrk="0" hangingPunct="1">
              <a:lnSpc>
                <a:spcPts val="2858"/>
              </a:lnSpc>
              <a:buClrTx/>
              <a:buSzTx/>
              <a:buNone/>
              <a:tabLst>
                <a:tab pos="736600" algn="l"/>
              </a:tabLst>
              <a:defRPr/>
            </a:pPr>
            <a:r>
              <a:rPr lang="en-US" sz="2802" smtClean="0">
                <a:solidFill>
                  <a:srgbClr val="FFFFFF"/>
                </a:solidFill>
                <a:latin typeface="Tahoma"/>
              </a:rPr>
              <a:t>	</a:t>
            </a:r>
            <a:r>
              <a:rPr lang="en-US" sz="2400" smtClean="0">
                <a:solidFill>
                  <a:srgbClr val="FFFFFF"/>
                </a:solidFill>
                <a:latin typeface="Tahoma"/>
              </a:rPr>
              <a:t>Biaya operasional dan pemeliharaan</a:t>
            </a:r>
            <a:endParaRPr lang="en-US" sz="2400">
              <a:solidFill>
                <a:srgbClr val="FFFFFF"/>
              </a:solidFill>
              <a:latin typeface="Tahoma"/>
            </a:endParaRPr>
          </a:p>
        </p:txBody>
      </p:sp>
      <p:sp>
        <p:nvSpPr>
          <p:cNvPr id="6" name="TextBox 5"/>
          <p:cNvSpPr txBox="1"/>
          <p:nvPr/>
        </p:nvSpPr>
        <p:spPr>
          <a:xfrm>
            <a:off x="381218" y="3173109"/>
            <a:ext cx="4853508" cy="807913"/>
          </a:xfrm>
          <a:prstGeom prst="rect">
            <a:avLst/>
          </a:prstGeom>
          <a:noFill/>
        </p:spPr>
        <p:txBody>
          <a:bodyPr vert="horz" wrap="none" lIns="0" tIns="0" rIns="0" bIns="0" rtlCol="0">
            <a:spAutoFit/>
          </a:bodyPr>
          <a:lstStyle/>
          <a:p>
            <a:pPr marL="0" marR="0" lvl="0" indent="0" defTabSz="914400" eaLnBrk="1" fontAlgn="auto" latinLnBrk="0" hangingPunct="1">
              <a:lnSpc>
                <a:spcPts val="3379"/>
              </a:lnSpc>
              <a:buClrTx/>
              <a:buSzTx/>
              <a:buNone/>
              <a:tabLst>
                <a:tab pos="736600" algn="l"/>
              </a:tabLst>
              <a:defRPr/>
            </a:pPr>
            <a:r>
              <a:rPr lang="en-US" sz="2202" smtClean="0">
                <a:solidFill>
                  <a:srgbClr val="A3C145"/>
                </a:solidFill>
                <a:latin typeface="Times New Roman"/>
              </a:rPr>
              <a:t>► </a:t>
            </a:r>
            <a:r>
              <a:rPr lang="en-US" sz="2802" smtClean="0">
                <a:solidFill>
                  <a:srgbClr val="FFFFFF"/>
                </a:solidFill>
                <a:latin typeface="Tahoma"/>
              </a:rPr>
              <a:t>Pemerintah</a:t>
            </a:r>
          </a:p>
          <a:p>
            <a:pPr marL="0" marR="0" lvl="0" indent="0" defTabSz="914400" eaLnBrk="1" fontAlgn="auto" latinLnBrk="0" hangingPunct="1">
              <a:lnSpc>
                <a:spcPts val="2852"/>
              </a:lnSpc>
              <a:buClrTx/>
              <a:buSzTx/>
              <a:buNone/>
              <a:tabLst>
                <a:tab pos="736600" algn="l"/>
              </a:tabLst>
              <a:defRPr/>
            </a:pPr>
            <a:r>
              <a:rPr lang="en-US" sz="2802" smtClean="0">
                <a:solidFill>
                  <a:srgbClr val="FFFFFF"/>
                </a:solidFill>
                <a:latin typeface="Tahoma"/>
              </a:rPr>
              <a:t>	</a:t>
            </a:r>
            <a:r>
              <a:rPr lang="en-US" sz="2400" smtClean="0">
                <a:solidFill>
                  <a:srgbClr val="FFFFFF"/>
                </a:solidFill>
                <a:latin typeface="Tahoma"/>
              </a:rPr>
              <a:t>Biaya infrastruktur dan subsidi</a:t>
            </a:r>
            <a:endParaRPr lang="en-US" sz="2400">
              <a:solidFill>
                <a:srgbClr val="FFFFFF"/>
              </a:solidFill>
              <a:latin typeface="Tahoma"/>
            </a:endParaRPr>
          </a:p>
        </p:txBody>
      </p:sp>
      <p:sp>
        <p:nvSpPr>
          <p:cNvPr id="7" name="TextBox 6"/>
          <p:cNvSpPr txBox="1"/>
          <p:nvPr/>
        </p:nvSpPr>
        <p:spPr>
          <a:xfrm>
            <a:off x="381218" y="3965590"/>
            <a:ext cx="7506863" cy="807913"/>
          </a:xfrm>
          <a:prstGeom prst="rect">
            <a:avLst/>
          </a:prstGeom>
          <a:noFill/>
        </p:spPr>
        <p:txBody>
          <a:bodyPr vert="horz" wrap="none" lIns="0" tIns="0" rIns="0" bIns="0" rtlCol="0">
            <a:spAutoFit/>
          </a:bodyPr>
          <a:lstStyle/>
          <a:p>
            <a:pPr marL="0" marR="0" lvl="0" indent="0" defTabSz="914400" eaLnBrk="1" fontAlgn="auto" latinLnBrk="0" hangingPunct="1">
              <a:lnSpc>
                <a:spcPts val="3379"/>
              </a:lnSpc>
              <a:buClrTx/>
              <a:buSzTx/>
              <a:buNone/>
              <a:tabLst>
                <a:tab pos="736600" algn="l"/>
              </a:tabLst>
              <a:defRPr/>
            </a:pPr>
            <a:r>
              <a:rPr lang="en-US" sz="2202" smtClean="0">
                <a:solidFill>
                  <a:srgbClr val="A3C145"/>
                </a:solidFill>
                <a:latin typeface="Times New Roman"/>
              </a:rPr>
              <a:t>► </a:t>
            </a:r>
            <a:r>
              <a:rPr lang="en-US" sz="2802" smtClean="0">
                <a:solidFill>
                  <a:srgbClr val="FFFFFF"/>
                </a:solidFill>
                <a:latin typeface="Tahoma"/>
              </a:rPr>
              <a:t>Daerah</a:t>
            </a:r>
          </a:p>
          <a:p>
            <a:pPr marL="0" marR="0" lvl="0" indent="0" defTabSz="914400" eaLnBrk="1" fontAlgn="auto" latinLnBrk="0" hangingPunct="1">
              <a:lnSpc>
                <a:spcPts val="2852"/>
              </a:lnSpc>
              <a:buClrTx/>
              <a:buSzTx/>
              <a:buNone/>
              <a:tabLst>
                <a:tab pos="736600" algn="l"/>
              </a:tabLst>
              <a:defRPr/>
            </a:pPr>
            <a:r>
              <a:rPr lang="en-US" sz="2802" smtClean="0">
                <a:solidFill>
                  <a:srgbClr val="FFFFFF"/>
                </a:solidFill>
                <a:latin typeface="Tahoma"/>
              </a:rPr>
              <a:t>	</a:t>
            </a:r>
            <a:r>
              <a:rPr lang="en-US" sz="2400" smtClean="0">
                <a:solidFill>
                  <a:srgbClr val="FFFFFF"/>
                </a:solidFill>
                <a:latin typeface="Tahoma"/>
              </a:rPr>
              <a:t>Biaya tidak lansung berupa Land Use, biaya sosial</a:t>
            </a:r>
            <a:endParaRPr lang="en-US" sz="2400">
              <a:solidFill>
                <a:srgbClr val="FFFFFF"/>
              </a:solidFill>
              <a:latin typeface="Tahoma"/>
            </a:endParaRPr>
          </a:p>
        </p:txBody>
      </p:sp>
      <p:sp>
        <p:nvSpPr>
          <p:cNvPr id="8" name="TextBox 7"/>
          <p:cNvSpPr txBox="1"/>
          <p:nvPr/>
        </p:nvSpPr>
        <p:spPr>
          <a:xfrm>
            <a:off x="381218" y="4757308"/>
            <a:ext cx="7801816" cy="1102866"/>
          </a:xfrm>
          <a:prstGeom prst="rect">
            <a:avLst/>
          </a:prstGeom>
          <a:noFill/>
        </p:spPr>
        <p:txBody>
          <a:bodyPr vert="horz" wrap="none" lIns="0" tIns="0" rIns="0" bIns="0" rtlCol="0">
            <a:spAutoFit/>
          </a:bodyPr>
          <a:lstStyle/>
          <a:p>
            <a:pPr marL="0" marR="0" lvl="0" indent="0" defTabSz="914400" eaLnBrk="1" fontAlgn="auto" latinLnBrk="0" hangingPunct="1">
              <a:lnSpc>
                <a:spcPts val="3379"/>
              </a:lnSpc>
              <a:buClrTx/>
              <a:buSzTx/>
              <a:buNone/>
              <a:tabLst>
                <a:tab pos="736600" algn="l"/>
              </a:tabLst>
              <a:defRPr/>
            </a:pPr>
            <a:r>
              <a:rPr lang="en-US" sz="2202" smtClean="0">
                <a:solidFill>
                  <a:srgbClr val="A3C145"/>
                </a:solidFill>
                <a:latin typeface="Times New Roman"/>
              </a:rPr>
              <a:t>► </a:t>
            </a:r>
            <a:r>
              <a:rPr lang="en-US" sz="2802" smtClean="0">
                <a:solidFill>
                  <a:srgbClr val="FFFFFF"/>
                </a:solidFill>
                <a:latin typeface="Tahoma"/>
              </a:rPr>
              <a:t>Non Pemakai</a:t>
            </a:r>
          </a:p>
          <a:p>
            <a:pPr marL="0" marR="0" lvl="0" indent="0" defTabSz="914400" eaLnBrk="1" fontAlgn="auto" latinLnBrk="0" hangingPunct="1">
              <a:lnSpc>
                <a:spcPts val="2852"/>
              </a:lnSpc>
              <a:buClrTx/>
              <a:buSzTx/>
              <a:buNone/>
              <a:tabLst>
                <a:tab pos="736600" algn="l"/>
              </a:tabLst>
              <a:defRPr/>
            </a:pPr>
            <a:r>
              <a:rPr lang="en-US" sz="2802" smtClean="0">
                <a:solidFill>
                  <a:srgbClr val="FFFFFF"/>
                </a:solidFill>
                <a:latin typeface="Tahoma"/>
              </a:rPr>
              <a:t>	</a:t>
            </a:r>
            <a:r>
              <a:rPr lang="en-US" sz="2400" smtClean="0">
                <a:solidFill>
                  <a:srgbClr val="FFFFFF"/>
                </a:solidFill>
                <a:latin typeface="Tahoma"/>
              </a:rPr>
              <a:t>Biaya perubahan nilai tanah, produktifitas dan biaya</a:t>
            </a:r>
          </a:p>
          <a:p>
            <a:pPr marL="0" marR="0" lvl="0" indent="0" defTabSz="914400" eaLnBrk="1" fontAlgn="auto" latinLnBrk="0" hangingPunct="1">
              <a:lnSpc>
                <a:spcPts val="2304"/>
              </a:lnSpc>
              <a:buClrTx/>
              <a:buSzTx/>
              <a:buNone/>
              <a:tabLst>
                <a:tab pos="736600" algn="l"/>
              </a:tabLst>
              <a:defRPr/>
            </a:pPr>
            <a:r>
              <a:rPr lang="en-US" sz="2400" smtClean="0">
                <a:solidFill>
                  <a:srgbClr val="FFFFFF"/>
                </a:solidFill>
                <a:latin typeface="Tahoma"/>
              </a:rPr>
              <a:t>	sosial lainnya</a:t>
            </a:r>
            <a:endParaRPr lang="en-US" sz="2400">
              <a:solidFill>
                <a:srgbClr val="FFFFFF"/>
              </a:solidFill>
              <a:latin typeface="Tahom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myslide4">
    <p:spTree>
      <p:nvGrpSpPr>
        <p:cNvPr id="1" name=""/>
        <p:cNvGrpSpPr/>
        <p:nvPr/>
      </p:nvGrpSpPr>
      <p:grpSpPr>
        <a:xfrm>
          <a:off x="0" y="0"/>
          <a:ext cx="0" cy="0"/>
          <a:chOff x="0" y="0"/>
          <a:chExt cx="0" cy="0"/>
        </a:xfrm>
      </p:grpSpPr>
      <p:pic>
        <p:nvPicPr>
          <p:cNvPr id="2" name="Picture 1" descr="ws_15F.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903975" y="477255"/>
            <a:ext cx="7318863" cy="615553"/>
          </a:xfrm>
          <a:prstGeom prst="rect">
            <a:avLst/>
          </a:prstGeom>
          <a:noFill/>
        </p:spPr>
        <p:txBody>
          <a:bodyPr vert="horz" wrap="none" lIns="0" tIns="0" rIns="0" bIns="0" rtlCol="0">
            <a:spAutoFit/>
          </a:bodyPr>
          <a:lstStyle/>
          <a:p>
            <a:pPr>
              <a:lnSpc>
                <a:spcPts val="4826"/>
              </a:lnSpc>
            </a:pPr>
            <a:r>
              <a:rPr lang="es-ES" sz="4002" smtClean="0">
                <a:solidFill>
                  <a:srgbClr val="FFFFCC"/>
                </a:solidFill>
                <a:latin typeface="Tahoma"/>
              </a:rPr>
              <a:t>Biaya dan tarif Jasa Transportasi</a:t>
            </a:r>
            <a:endParaRPr lang="en-US" sz="4002">
              <a:solidFill>
                <a:srgbClr val="FFFFCC"/>
              </a:solidFill>
              <a:latin typeface="Tahoma"/>
            </a:endParaRPr>
          </a:p>
        </p:txBody>
      </p:sp>
      <p:sp>
        <p:nvSpPr>
          <p:cNvPr id="4" name="TextBox 3"/>
          <p:cNvSpPr txBox="1"/>
          <p:nvPr/>
        </p:nvSpPr>
        <p:spPr>
          <a:xfrm>
            <a:off x="381112" y="1631045"/>
            <a:ext cx="7484806" cy="987450"/>
          </a:xfrm>
          <a:prstGeom prst="rect">
            <a:avLst/>
          </a:prstGeom>
          <a:noFill/>
        </p:spPr>
        <p:txBody>
          <a:bodyPr vert="horz" wrap="none" lIns="0" tIns="0" rIns="0" bIns="0" rtlCol="0">
            <a:spAutoFit/>
          </a:bodyPr>
          <a:lstStyle/>
          <a:p>
            <a:pPr marL="0" marR="0" lvl="0" indent="0" defTabSz="914400" eaLnBrk="1" fontAlgn="auto" latinLnBrk="0" hangingPunct="1">
              <a:lnSpc>
                <a:spcPts val="3857"/>
              </a:lnSpc>
              <a:buClrTx/>
              <a:buSzTx/>
              <a:buNone/>
              <a:tabLst>
                <a:tab pos="342900" algn="l"/>
              </a:tabLst>
              <a:defRPr/>
            </a:pPr>
            <a:r>
              <a:rPr lang="en-US" sz="2598" smtClean="0">
                <a:solidFill>
                  <a:srgbClr val="A3C145"/>
                </a:solidFill>
                <a:latin typeface="Times New Roman"/>
              </a:rPr>
              <a:t>►</a:t>
            </a:r>
            <a:r>
              <a:rPr lang="en-US" sz="3198" smtClean="0">
                <a:solidFill>
                  <a:srgbClr val="FFFFFF"/>
                </a:solidFill>
                <a:latin typeface="Tahoma"/>
              </a:rPr>
              <a:t>Biaya transportasi adalah sebagai dasar</a:t>
            </a:r>
          </a:p>
          <a:p>
            <a:pPr marL="0" marR="0" lvl="0" indent="0" defTabSz="914400" eaLnBrk="1" fontAlgn="auto" latinLnBrk="0" hangingPunct="1">
              <a:lnSpc>
                <a:spcPts val="3841"/>
              </a:lnSpc>
              <a:buClrTx/>
              <a:buSzTx/>
              <a:buNone/>
              <a:tabLst>
                <a:tab pos="342900" algn="l"/>
              </a:tabLst>
              <a:defRPr/>
            </a:pPr>
            <a:r>
              <a:rPr lang="en-US" sz="3198" smtClean="0">
                <a:solidFill>
                  <a:srgbClr val="FFFFFF"/>
                </a:solidFill>
                <a:latin typeface="Tahoma"/>
              </a:rPr>
              <a:t>	penentuan tarif jasa transportasi</a:t>
            </a:r>
            <a:endParaRPr lang="en-US" sz="3198">
              <a:solidFill>
                <a:srgbClr val="FFFFFF"/>
              </a:solidFill>
              <a:latin typeface="Tahoma"/>
            </a:endParaRPr>
          </a:p>
        </p:txBody>
      </p:sp>
      <p:sp>
        <p:nvSpPr>
          <p:cNvPr id="5" name="TextBox 4"/>
          <p:cNvSpPr txBox="1"/>
          <p:nvPr/>
        </p:nvSpPr>
        <p:spPr>
          <a:xfrm>
            <a:off x="381112" y="2702417"/>
            <a:ext cx="7931210" cy="987450"/>
          </a:xfrm>
          <a:prstGeom prst="rect">
            <a:avLst/>
          </a:prstGeom>
          <a:noFill/>
        </p:spPr>
        <p:txBody>
          <a:bodyPr vert="horz" wrap="none" lIns="0" tIns="0" rIns="0" bIns="0" rtlCol="0">
            <a:spAutoFit/>
          </a:bodyPr>
          <a:lstStyle/>
          <a:p>
            <a:pPr marL="0" marR="0" lvl="0" indent="0" defTabSz="914400" eaLnBrk="1" fontAlgn="auto" latinLnBrk="0" hangingPunct="1">
              <a:lnSpc>
                <a:spcPts val="3857"/>
              </a:lnSpc>
              <a:buClrTx/>
              <a:buSzTx/>
              <a:buNone/>
              <a:tabLst>
                <a:tab pos="342900" algn="l"/>
              </a:tabLst>
              <a:defRPr/>
            </a:pPr>
            <a:r>
              <a:rPr lang="en-US" sz="2598" smtClean="0">
                <a:solidFill>
                  <a:srgbClr val="A3C145"/>
                </a:solidFill>
                <a:latin typeface="Times New Roman"/>
              </a:rPr>
              <a:t>►</a:t>
            </a:r>
            <a:r>
              <a:rPr lang="en-US" sz="3198" smtClean="0">
                <a:solidFill>
                  <a:srgbClr val="FFFFFF"/>
                </a:solidFill>
                <a:latin typeface="Tahoma"/>
              </a:rPr>
              <a:t>Tingkat tarif ditentukan berdasarkan pada</a:t>
            </a:r>
          </a:p>
          <a:p>
            <a:pPr marL="0" marR="0" lvl="0" indent="0" defTabSz="914400" eaLnBrk="1" fontAlgn="auto" latinLnBrk="0" hangingPunct="1">
              <a:lnSpc>
                <a:spcPts val="3841"/>
              </a:lnSpc>
              <a:buClrTx/>
              <a:buSzTx/>
              <a:buNone/>
              <a:tabLst>
                <a:tab pos="342900" algn="l"/>
              </a:tabLst>
              <a:defRPr/>
            </a:pPr>
            <a:r>
              <a:rPr lang="en-US" sz="3198" smtClean="0">
                <a:solidFill>
                  <a:srgbClr val="FFFFFF"/>
                </a:solidFill>
                <a:latin typeface="Tahoma"/>
              </a:rPr>
              <a:t>	biaya :</a:t>
            </a:r>
            <a:endParaRPr lang="en-US" sz="3198">
              <a:solidFill>
                <a:srgbClr val="FFFFFF"/>
              </a:solidFill>
              <a:latin typeface="Tahoma"/>
            </a:endParaRPr>
          </a:p>
        </p:txBody>
      </p:sp>
      <p:sp>
        <p:nvSpPr>
          <p:cNvPr id="6" name="TextBox 5"/>
          <p:cNvSpPr txBox="1"/>
          <p:nvPr/>
        </p:nvSpPr>
        <p:spPr>
          <a:xfrm>
            <a:off x="1124092" y="3762135"/>
            <a:ext cx="2788071" cy="1461939"/>
          </a:xfrm>
          <a:prstGeom prst="rect">
            <a:avLst/>
          </a:prstGeom>
          <a:noFill/>
        </p:spPr>
        <p:txBody>
          <a:bodyPr vert="horz" wrap="none" lIns="0" tIns="0" rIns="0" bIns="0" rtlCol="0">
            <a:spAutoFit/>
          </a:bodyPr>
          <a:lstStyle/>
          <a:p>
            <a:pPr>
              <a:lnSpc>
                <a:spcPts val="3379"/>
              </a:lnSpc>
            </a:pPr>
            <a:r>
              <a:rPr lang="en-US" sz="2802" smtClean="0">
                <a:solidFill>
                  <a:srgbClr val="FFFFFF"/>
                </a:solidFill>
                <a:latin typeface="Tahoma"/>
              </a:rPr>
              <a:t>Biaya lansung</a:t>
            </a:r>
          </a:p>
          <a:p>
            <a:pPr>
              <a:lnSpc>
                <a:spcPts val="4038"/>
              </a:lnSpc>
            </a:pPr>
            <a:r>
              <a:rPr lang="en-US" sz="2802" smtClean="0">
                <a:solidFill>
                  <a:srgbClr val="FFFFFF"/>
                </a:solidFill>
                <a:latin typeface="Tahoma"/>
              </a:rPr>
              <a:t>Biaya tak lansung</a:t>
            </a:r>
          </a:p>
          <a:p>
            <a:pPr>
              <a:lnSpc>
                <a:spcPts val="4038"/>
              </a:lnSpc>
            </a:pPr>
            <a:r>
              <a:rPr lang="en-US" sz="2802" smtClean="0">
                <a:solidFill>
                  <a:srgbClr val="FFFFFF"/>
                </a:solidFill>
                <a:latin typeface="Tahoma"/>
              </a:rPr>
              <a:t>Keuntungan</a:t>
            </a:r>
            <a:endParaRPr lang="en-US" sz="2802">
              <a:solidFill>
                <a:srgbClr val="FFFFFF"/>
              </a:solidFill>
              <a:latin typeface="Tahom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myslide5">
    <p:spTree>
      <p:nvGrpSpPr>
        <p:cNvPr id="1" name=""/>
        <p:cNvGrpSpPr/>
        <p:nvPr/>
      </p:nvGrpSpPr>
      <p:grpSpPr>
        <a:xfrm>
          <a:off x="0" y="0"/>
          <a:ext cx="0" cy="0"/>
          <a:chOff x="0" y="0"/>
          <a:chExt cx="0" cy="0"/>
        </a:xfrm>
      </p:grpSpPr>
      <p:pic>
        <p:nvPicPr>
          <p:cNvPr id="2" name="Picture 1" descr="ws_161.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474972" y="579261"/>
            <a:ext cx="1193084" cy="400751"/>
          </a:xfrm>
          <a:prstGeom prst="rect">
            <a:avLst/>
          </a:prstGeom>
          <a:noFill/>
        </p:spPr>
        <p:txBody>
          <a:bodyPr vert="horz" wrap="none" lIns="0" tIns="0" rIns="0" bIns="0" rtlCol="0">
            <a:spAutoFit/>
          </a:bodyPr>
          <a:lstStyle/>
          <a:p>
            <a:pPr>
              <a:lnSpc>
                <a:spcPts val="3379"/>
              </a:lnSpc>
            </a:pPr>
            <a:r>
              <a:rPr lang="en-US" sz="2202" smtClean="0">
                <a:solidFill>
                  <a:srgbClr val="A3C145"/>
                </a:solidFill>
                <a:latin typeface="Times New Roman"/>
              </a:rPr>
              <a:t>► </a:t>
            </a:r>
            <a:r>
              <a:rPr lang="en-US" sz="2802" smtClean="0">
                <a:solidFill>
                  <a:srgbClr val="FFFFFF"/>
                </a:solidFill>
                <a:latin typeface="Tahoma"/>
              </a:rPr>
              <a:t>Biaya</a:t>
            </a:r>
            <a:endParaRPr lang="en-US" sz="2802">
              <a:solidFill>
                <a:srgbClr val="FFFFFF"/>
              </a:solidFill>
              <a:latin typeface="Tahoma"/>
            </a:endParaRPr>
          </a:p>
        </p:txBody>
      </p:sp>
      <p:sp>
        <p:nvSpPr>
          <p:cNvPr id="4" name="TextBox 3"/>
          <p:cNvSpPr txBox="1"/>
          <p:nvPr/>
        </p:nvSpPr>
        <p:spPr>
          <a:xfrm>
            <a:off x="1771100" y="579261"/>
            <a:ext cx="1328890" cy="400751"/>
          </a:xfrm>
          <a:prstGeom prst="rect">
            <a:avLst/>
          </a:prstGeom>
          <a:noFill/>
        </p:spPr>
        <p:txBody>
          <a:bodyPr vert="horz" wrap="none" lIns="0" tIns="0" rIns="0" bIns="0" rtlCol="0">
            <a:spAutoFit/>
          </a:bodyPr>
          <a:lstStyle/>
          <a:p>
            <a:pPr>
              <a:lnSpc>
                <a:spcPts val="3379"/>
              </a:lnSpc>
            </a:pPr>
            <a:r>
              <a:rPr lang="en-US" sz="2802" smtClean="0">
                <a:solidFill>
                  <a:srgbClr val="FFFFFF"/>
                </a:solidFill>
                <a:latin typeface="Tahoma"/>
              </a:rPr>
              <a:t>Lansung</a:t>
            </a:r>
            <a:endParaRPr lang="en-US" sz="2802">
              <a:solidFill>
                <a:srgbClr val="FFFFFF"/>
              </a:solidFill>
              <a:latin typeface="Tahoma"/>
            </a:endParaRPr>
          </a:p>
        </p:txBody>
      </p:sp>
      <p:sp>
        <p:nvSpPr>
          <p:cNvPr id="5" name="TextBox 4"/>
          <p:cNvSpPr txBox="1"/>
          <p:nvPr/>
        </p:nvSpPr>
        <p:spPr>
          <a:xfrm>
            <a:off x="1217930" y="1080008"/>
            <a:ext cx="6533455" cy="713978"/>
          </a:xfrm>
          <a:prstGeom prst="rect">
            <a:avLst/>
          </a:prstGeom>
          <a:noFill/>
        </p:spPr>
        <p:txBody>
          <a:bodyPr vert="horz" wrap="none" lIns="0" tIns="0" rIns="0" bIns="0" rtlCol="0">
            <a:spAutoFit/>
          </a:bodyPr>
          <a:lstStyle/>
          <a:p>
            <a:pPr>
              <a:lnSpc>
                <a:spcPts val="2894"/>
              </a:lnSpc>
            </a:pPr>
            <a:r>
              <a:rPr lang="en-US" sz="2400" smtClean="0">
                <a:solidFill>
                  <a:srgbClr val="FFFFFF"/>
                </a:solidFill>
                <a:latin typeface="Tahoma"/>
              </a:rPr>
              <a:t>Adalah jumlah biaya yang diperhitungkan dalam</a:t>
            </a:r>
          </a:p>
          <a:p>
            <a:pPr>
              <a:lnSpc>
                <a:spcPts val="2873"/>
              </a:lnSpc>
            </a:pPr>
            <a:r>
              <a:rPr lang="en-US" sz="2400" smtClean="0">
                <a:solidFill>
                  <a:srgbClr val="FFFFFF"/>
                </a:solidFill>
                <a:latin typeface="Tahoma"/>
              </a:rPr>
              <a:t>proses produksi yang harus dibayarkan lansung</a:t>
            </a:r>
            <a:endParaRPr lang="en-US" sz="2400">
              <a:solidFill>
                <a:srgbClr val="FFFFFF"/>
              </a:solidFill>
              <a:latin typeface="Tahoma"/>
            </a:endParaRPr>
          </a:p>
        </p:txBody>
      </p:sp>
      <p:sp>
        <p:nvSpPr>
          <p:cNvPr id="6" name="TextBox 5"/>
          <p:cNvSpPr txBox="1"/>
          <p:nvPr/>
        </p:nvSpPr>
        <p:spPr>
          <a:xfrm>
            <a:off x="1389380" y="1870211"/>
            <a:ext cx="753411" cy="679673"/>
          </a:xfrm>
          <a:prstGeom prst="rect">
            <a:avLst/>
          </a:prstGeom>
          <a:noFill/>
        </p:spPr>
        <p:txBody>
          <a:bodyPr vert="horz" wrap="none" lIns="0" tIns="0" rIns="0" bIns="0" rtlCol="0">
            <a:spAutoFit/>
          </a:bodyPr>
          <a:lstStyle/>
          <a:p>
            <a:pPr>
              <a:lnSpc>
                <a:spcPts val="2410"/>
              </a:lnSpc>
            </a:pPr>
            <a:r>
              <a:rPr lang="en-US" sz="1602" smtClean="0">
                <a:solidFill>
                  <a:srgbClr val="A3C145"/>
                </a:solidFill>
                <a:latin typeface="Times New Roman"/>
              </a:rPr>
              <a:t>► </a:t>
            </a:r>
            <a:r>
              <a:rPr lang="en-US" sz="1998" smtClean="0">
                <a:solidFill>
                  <a:srgbClr val="FFFFFF"/>
                </a:solidFill>
                <a:latin typeface="Tahoma"/>
              </a:rPr>
              <a:t>Gaji</a:t>
            </a:r>
          </a:p>
          <a:p>
            <a:pPr>
              <a:lnSpc>
                <a:spcPts val="2874"/>
              </a:lnSpc>
            </a:pPr>
            <a:r>
              <a:rPr lang="en-US" sz="1602" smtClean="0">
                <a:solidFill>
                  <a:srgbClr val="A3C145"/>
                </a:solidFill>
                <a:latin typeface="Times New Roman"/>
              </a:rPr>
              <a:t>► </a:t>
            </a:r>
            <a:r>
              <a:rPr lang="en-US" sz="1998" smtClean="0">
                <a:solidFill>
                  <a:srgbClr val="FFFFFF"/>
                </a:solidFill>
                <a:latin typeface="Tahoma"/>
              </a:rPr>
              <a:t>BBM</a:t>
            </a:r>
            <a:endParaRPr lang="en-US" sz="1998">
              <a:solidFill>
                <a:srgbClr val="FFFFFF"/>
              </a:solidFill>
              <a:latin typeface="Tahoma"/>
            </a:endParaRPr>
          </a:p>
        </p:txBody>
      </p:sp>
      <p:sp>
        <p:nvSpPr>
          <p:cNvPr id="7" name="TextBox 6"/>
          <p:cNvSpPr txBox="1"/>
          <p:nvPr/>
        </p:nvSpPr>
        <p:spPr>
          <a:xfrm>
            <a:off x="2130709" y="1870211"/>
            <a:ext cx="604012" cy="283411"/>
          </a:xfrm>
          <a:prstGeom prst="rect">
            <a:avLst/>
          </a:prstGeom>
          <a:noFill/>
        </p:spPr>
        <p:txBody>
          <a:bodyPr vert="horz" wrap="none" lIns="0" tIns="0" rIns="0" bIns="0" rtlCol="0">
            <a:spAutoFit/>
          </a:bodyPr>
          <a:lstStyle/>
          <a:p>
            <a:pPr>
              <a:lnSpc>
                <a:spcPts val="2410"/>
              </a:lnSpc>
            </a:pPr>
            <a:r>
              <a:rPr lang="en-US" sz="1998" smtClean="0">
                <a:solidFill>
                  <a:srgbClr val="FFFFFF"/>
                </a:solidFill>
                <a:latin typeface="Tahoma"/>
              </a:rPr>
              <a:t>Awak</a:t>
            </a:r>
            <a:endParaRPr lang="en-US" sz="1998">
              <a:solidFill>
                <a:srgbClr val="FFFFFF"/>
              </a:solidFill>
              <a:latin typeface="Tahoma"/>
            </a:endParaRPr>
          </a:p>
        </p:txBody>
      </p:sp>
      <p:sp>
        <p:nvSpPr>
          <p:cNvPr id="8" name="TextBox 7"/>
          <p:cNvSpPr txBox="1"/>
          <p:nvPr/>
        </p:nvSpPr>
        <p:spPr>
          <a:xfrm>
            <a:off x="1389380" y="2600207"/>
            <a:ext cx="857094" cy="283411"/>
          </a:xfrm>
          <a:prstGeom prst="rect">
            <a:avLst/>
          </a:prstGeom>
          <a:noFill/>
        </p:spPr>
        <p:txBody>
          <a:bodyPr vert="horz" wrap="none" lIns="0" tIns="0" rIns="0" bIns="0" rtlCol="0">
            <a:spAutoFit/>
          </a:bodyPr>
          <a:lstStyle/>
          <a:p>
            <a:pPr>
              <a:lnSpc>
                <a:spcPts val="2410"/>
              </a:lnSpc>
            </a:pPr>
            <a:r>
              <a:rPr lang="en-US" sz="1602" smtClean="0">
                <a:solidFill>
                  <a:srgbClr val="A3C145"/>
                </a:solidFill>
                <a:latin typeface="Times New Roman"/>
              </a:rPr>
              <a:t>► </a:t>
            </a:r>
            <a:r>
              <a:rPr lang="en-US" sz="1998" smtClean="0">
                <a:solidFill>
                  <a:srgbClr val="FFFFFF"/>
                </a:solidFill>
                <a:latin typeface="Tahoma"/>
              </a:rPr>
              <a:t>Biaya</a:t>
            </a:r>
            <a:endParaRPr lang="en-US" sz="1998">
              <a:solidFill>
                <a:srgbClr val="FFFFFF"/>
              </a:solidFill>
              <a:latin typeface="Tahoma"/>
            </a:endParaRPr>
          </a:p>
        </p:txBody>
      </p:sp>
      <p:sp>
        <p:nvSpPr>
          <p:cNvPr id="9" name="TextBox 8"/>
          <p:cNvSpPr txBox="1"/>
          <p:nvPr/>
        </p:nvSpPr>
        <p:spPr>
          <a:xfrm>
            <a:off x="2300008" y="2600207"/>
            <a:ext cx="1235916" cy="283411"/>
          </a:xfrm>
          <a:prstGeom prst="rect">
            <a:avLst/>
          </a:prstGeom>
          <a:noFill/>
        </p:spPr>
        <p:txBody>
          <a:bodyPr vert="horz" wrap="none" lIns="0" tIns="0" rIns="0" bIns="0" rtlCol="0">
            <a:spAutoFit/>
          </a:bodyPr>
          <a:lstStyle/>
          <a:p>
            <a:pPr>
              <a:lnSpc>
                <a:spcPts val="2410"/>
              </a:lnSpc>
            </a:pPr>
            <a:r>
              <a:rPr lang="en-US" sz="1998" smtClean="0">
                <a:solidFill>
                  <a:srgbClr val="FFFFFF"/>
                </a:solidFill>
                <a:latin typeface="Tahoma"/>
              </a:rPr>
              <a:t>Di terminal</a:t>
            </a:r>
            <a:endParaRPr lang="en-US" sz="1998">
              <a:solidFill>
                <a:srgbClr val="FFFFFF"/>
              </a:solidFill>
              <a:latin typeface="Tahoma"/>
            </a:endParaRPr>
          </a:p>
        </p:txBody>
      </p:sp>
      <p:sp>
        <p:nvSpPr>
          <p:cNvPr id="10" name="TextBox 9"/>
          <p:cNvSpPr txBox="1"/>
          <p:nvPr/>
        </p:nvSpPr>
        <p:spPr>
          <a:xfrm>
            <a:off x="474972" y="2990230"/>
            <a:ext cx="1193084" cy="400751"/>
          </a:xfrm>
          <a:prstGeom prst="rect">
            <a:avLst/>
          </a:prstGeom>
          <a:noFill/>
        </p:spPr>
        <p:txBody>
          <a:bodyPr vert="horz" wrap="none" lIns="0" tIns="0" rIns="0" bIns="0" rtlCol="0">
            <a:spAutoFit/>
          </a:bodyPr>
          <a:lstStyle/>
          <a:p>
            <a:pPr>
              <a:lnSpc>
                <a:spcPts val="3379"/>
              </a:lnSpc>
            </a:pPr>
            <a:r>
              <a:rPr lang="en-US" sz="2202" smtClean="0">
                <a:solidFill>
                  <a:srgbClr val="A3C145"/>
                </a:solidFill>
                <a:latin typeface="Times New Roman"/>
              </a:rPr>
              <a:t>► </a:t>
            </a:r>
            <a:r>
              <a:rPr lang="en-US" sz="2802" smtClean="0">
                <a:solidFill>
                  <a:srgbClr val="FFFFFF"/>
                </a:solidFill>
                <a:latin typeface="Tahoma"/>
              </a:rPr>
              <a:t>Biaya</a:t>
            </a:r>
            <a:endParaRPr lang="en-US" sz="2802">
              <a:solidFill>
                <a:srgbClr val="FFFFFF"/>
              </a:solidFill>
              <a:latin typeface="Tahoma"/>
            </a:endParaRPr>
          </a:p>
        </p:txBody>
      </p:sp>
      <p:sp>
        <p:nvSpPr>
          <p:cNvPr id="11" name="TextBox 10"/>
          <p:cNvSpPr txBox="1"/>
          <p:nvPr/>
        </p:nvSpPr>
        <p:spPr>
          <a:xfrm>
            <a:off x="1771848" y="2990230"/>
            <a:ext cx="1882182" cy="400751"/>
          </a:xfrm>
          <a:prstGeom prst="rect">
            <a:avLst/>
          </a:prstGeom>
          <a:noFill/>
        </p:spPr>
        <p:txBody>
          <a:bodyPr vert="horz" wrap="none" lIns="0" tIns="0" rIns="0" bIns="0" rtlCol="0">
            <a:spAutoFit/>
          </a:bodyPr>
          <a:lstStyle/>
          <a:p>
            <a:pPr>
              <a:lnSpc>
                <a:spcPts val="3379"/>
              </a:lnSpc>
            </a:pPr>
            <a:r>
              <a:rPr lang="en-US" sz="2802" smtClean="0">
                <a:solidFill>
                  <a:srgbClr val="FFFFFF"/>
                </a:solidFill>
                <a:latin typeface="Tahoma"/>
              </a:rPr>
              <a:t>Tak lansung</a:t>
            </a:r>
            <a:endParaRPr lang="en-US" sz="2802">
              <a:solidFill>
                <a:srgbClr val="FFFFFF"/>
              </a:solidFill>
              <a:latin typeface="Tahoma"/>
            </a:endParaRPr>
          </a:p>
        </p:txBody>
      </p:sp>
      <p:sp>
        <p:nvSpPr>
          <p:cNvPr id="12" name="TextBox 11"/>
          <p:cNvSpPr txBox="1"/>
          <p:nvPr/>
        </p:nvSpPr>
        <p:spPr>
          <a:xfrm>
            <a:off x="1217930" y="3490976"/>
            <a:ext cx="7061549" cy="342081"/>
          </a:xfrm>
          <a:prstGeom prst="rect">
            <a:avLst/>
          </a:prstGeom>
          <a:noFill/>
        </p:spPr>
        <p:txBody>
          <a:bodyPr vert="horz" wrap="none" lIns="0" tIns="0" rIns="0" bIns="0" rtlCol="0">
            <a:spAutoFit/>
          </a:bodyPr>
          <a:lstStyle/>
          <a:p>
            <a:pPr>
              <a:lnSpc>
                <a:spcPts val="2894"/>
              </a:lnSpc>
            </a:pPr>
            <a:r>
              <a:rPr lang="en-US" sz="2400" smtClean="0">
                <a:solidFill>
                  <a:srgbClr val="FFFFFF"/>
                </a:solidFill>
                <a:latin typeface="Tahoma"/>
              </a:rPr>
              <a:t>Adalah biaya lain dalam menunjang proses produksi</a:t>
            </a:r>
            <a:endParaRPr lang="en-US" sz="2400">
              <a:solidFill>
                <a:srgbClr val="FFFFFF"/>
              </a:solidFill>
              <a:latin typeface="Tahoma"/>
            </a:endParaRPr>
          </a:p>
        </p:txBody>
      </p:sp>
      <p:sp>
        <p:nvSpPr>
          <p:cNvPr id="13" name="TextBox 12"/>
          <p:cNvSpPr txBox="1"/>
          <p:nvPr/>
        </p:nvSpPr>
        <p:spPr>
          <a:xfrm>
            <a:off x="1389380" y="3916181"/>
            <a:ext cx="857094" cy="283411"/>
          </a:xfrm>
          <a:prstGeom prst="rect">
            <a:avLst/>
          </a:prstGeom>
          <a:noFill/>
        </p:spPr>
        <p:txBody>
          <a:bodyPr vert="horz" wrap="none" lIns="0" tIns="0" rIns="0" bIns="0" rtlCol="0">
            <a:spAutoFit/>
          </a:bodyPr>
          <a:lstStyle/>
          <a:p>
            <a:pPr>
              <a:lnSpc>
                <a:spcPts val="2410"/>
              </a:lnSpc>
            </a:pPr>
            <a:r>
              <a:rPr lang="en-US" sz="1602" smtClean="0">
                <a:solidFill>
                  <a:srgbClr val="A3C145"/>
                </a:solidFill>
                <a:latin typeface="Times New Roman"/>
              </a:rPr>
              <a:t>► </a:t>
            </a:r>
            <a:r>
              <a:rPr lang="en-US" sz="1998" smtClean="0">
                <a:solidFill>
                  <a:srgbClr val="FFFFFF"/>
                </a:solidFill>
                <a:latin typeface="Tahoma"/>
              </a:rPr>
              <a:t>Biaya</a:t>
            </a:r>
            <a:endParaRPr lang="en-US" sz="1998">
              <a:solidFill>
                <a:srgbClr val="FFFFFF"/>
              </a:solidFill>
              <a:latin typeface="Tahoma"/>
            </a:endParaRPr>
          </a:p>
        </p:txBody>
      </p:sp>
      <p:sp>
        <p:nvSpPr>
          <p:cNvPr id="14" name="TextBox 13"/>
          <p:cNvSpPr txBox="1"/>
          <p:nvPr/>
        </p:nvSpPr>
        <p:spPr>
          <a:xfrm>
            <a:off x="2299120" y="3916181"/>
            <a:ext cx="1521955" cy="283411"/>
          </a:xfrm>
          <a:prstGeom prst="rect">
            <a:avLst/>
          </a:prstGeom>
          <a:noFill/>
        </p:spPr>
        <p:txBody>
          <a:bodyPr vert="horz" wrap="none" lIns="0" tIns="0" rIns="0" bIns="0" rtlCol="0">
            <a:spAutoFit/>
          </a:bodyPr>
          <a:lstStyle/>
          <a:p>
            <a:pPr>
              <a:lnSpc>
                <a:spcPts val="2410"/>
              </a:lnSpc>
            </a:pPr>
            <a:r>
              <a:rPr lang="en-US" sz="1998" smtClean="0">
                <a:solidFill>
                  <a:srgbClr val="FFFFFF"/>
                </a:solidFill>
                <a:latin typeface="Tahoma"/>
              </a:rPr>
              <a:t>pemeliharaan</a:t>
            </a:r>
            <a:endParaRPr lang="en-US" sz="1998">
              <a:solidFill>
                <a:srgbClr val="FFFFFF"/>
              </a:solidFill>
              <a:latin typeface="Tahoma"/>
            </a:endParaRPr>
          </a:p>
        </p:txBody>
      </p:sp>
      <p:sp>
        <p:nvSpPr>
          <p:cNvPr id="15" name="TextBox 14"/>
          <p:cNvSpPr txBox="1"/>
          <p:nvPr/>
        </p:nvSpPr>
        <p:spPr>
          <a:xfrm>
            <a:off x="1389380" y="4281941"/>
            <a:ext cx="2833853" cy="1051570"/>
          </a:xfrm>
          <a:prstGeom prst="rect">
            <a:avLst/>
          </a:prstGeom>
          <a:noFill/>
        </p:spPr>
        <p:txBody>
          <a:bodyPr vert="horz" wrap="none" lIns="0" tIns="0" rIns="0" bIns="0" rtlCol="0">
            <a:spAutoFit/>
          </a:bodyPr>
          <a:lstStyle/>
          <a:p>
            <a:pPr>
              <a:lnSpc>
                <a:spcPts val="2410"/>
              </a:lnSpc>
            </a:pPr>
            <a:r>
              <a:rPr lang="en-US" sz="1602" smtClean="0">
                <a:solidFill>
                  <a:srgbClr val="A3C145"/>
                </a:solidFill>
                <a:latin typeface="Times New Roman"/>
              </a:rPr>
              <a:t>► </a:t>
            </a:r>
            <a:r>
              <a:rPr lang="en-US" sz="1998" smtClean="0">
                <a:solidFill>
                  <a:srgbClr val="FFFFFF"/>
                </a:solidFill>
                <a:latin typeface="Tahoma"/>
              </a:rPr>
              <a:t>Biaya umum/kantor</a:t>
            </a:r>
          </a:p>
          <a:p>
            <a:pPr>
              <a:lnSpc>
                <a:spcPts val="2874"/>
              </a:lnSpc>
            </a:pPr>
            <a:r>
              <a:rPr lang="en-US" sz="1602" smtClean="0">
                <a:solidFill>
                  <a:srgbClr val="A3C145"/>
                </a:solidFill>
                <a:latin typeface="Times New Roman"/>
              </a:rPr>
              <a:t>► </a:t>
            </a:r>
            <a:r>
              <a:rPr lang="en-US" sz="1998" smtClean="0">
                <a:solidFill>
                  <a:srgbClr val="FFFFFF"/>
                </a:solidFill>
                <a:latin typeface="Tahoma"/>
              </a:rPr>
              <a:t>Biaya bunga/nilai uang</a:t>
            </a:r>
          </a:p>
          <a:p>
            <a:pPr>
              <a:lnSpc>
                <a:spcPts val="2874"/>
              </a:lnSpc>
            </a:pPr>
            <a:r>
              <a:rPr lang="en-US" sz="1602" smtClean="0">
                <a:solidFill>
                  <a:srgbClr val="A3C145"/>
                </a:solidFill>
                <a:latin typeface="Times New Roman"/>
              </a:rPr>
              <a:t>► </a:t>
            </a:r>
            <a:r>
              <a:rPr lang="en-US" sz="1998" smtClean="0">
                <a:solidFill>
                  <a:srgbClr val="FFFFFF"/>
                </a:solidFill>
                <a:latin typeface="Tahoma"/>
              </a:rPr>
              <a:t>Pajak</a:t>
            </a:r>
            <a:endParaRPr lang="en-US" sz="1998">
              <a:solidFill>
                <a:srgbClr val="FFFFFF"/>
              </a:solidFill>
              <a:latin typeface="Tahom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myslide6">
    <p:spTree>
      <p:nvGrpSpPr>
        <p:cNvPr id="1" name=""/>
        <p:cNvGrpSpPr/>
        <p:nvPr/>
      </p:nvGrpSpPr>
      <p:grpSpPr>
        <a:xfrm>
          <a:off x="0" y="0"/>
          <a:ext cx="0" cy="0"/>
          <a:chOff x="0" y="0"/>
          <a:chExt cx="0" cy="0"/>
        </a:xfrm>
      </p:grpSpPr>
      <p:pic>
        <p:nvPicPr>
          <p:cNvPr id="2" name="Picture 1" descr="ws_163.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528309" y="477255"/>
            <a:ext cx="8109528" cy="615553"/>
          </a:xfrm>
          <a:prstGeom prst="rect">
            <a:avLst/>
          </a:prstGeom>
          <a:noFill/>
        </p:spPr>
        <p:txBody>
          <a:bodyPr vert="horz" wrap="none" lIns="0" tIns="0" rIns="0" bIns="0" rtlCol="0">
            <a:spAutoFit/>
          </a:bodyPr>
          <a:lstStyle/>
          <a:p>
            <a:pPr>
              <a:lnSpc>
                <a:spcPts val="4826"/>
              </a:lnSpc>
            </a:pPr>
            <a:r>
              <a:rPr lang="en-US" sz="4002" smtClean="0">
                <a:solidFill>
                  <a:srgbClr val="FFFFCC"/>
                </a:solidFill>
                <a:latin typeface="Tahoma"/>
              </a:rPr>
              <a:t>Biaya Operasional Kendaraan (BOK)</a:t>
            </a:r>
            <a:endParaRPr lang="en-US" sz="4002">
              <a:solidFill>
                <a:srgbClr val="FFFFCC"/>
              </a:solidFill>
              <a:latin typeface="Tahoma"/>
            </a:endParaRPr>
          </a:p>
        </p:txBody>
      </p:sp>
      <p:sp>
        <p:nvSpPr>
          <p:cNvPr id="4" name="TextBox 3"/>
          <p:cNvSpPr txBox="1"/>
          <p:nvPr/>
        </p:nvSpPr>
        <p:spPr>
          <a:xfrm>
            <a:off x="381112" y="1631045"/>
            <a:ext cx="8531182" cy="1487587"/>
          </a:xfrm>
          <a:prstGeom prst="rect">
            <a:avLst/>
          </a:prstGeom>
          <a:noFill/>
        </p:spPr>
        <p:txBody>
          <a:bodyPr vert="horz" wrap="none" lIns="0" tIns="0" rIns="0" bIns="0" rtlCol="0">
            <a:spAutoFit/>
          </a:bodyPr>
          <a:lstStyle/>
          <a:p>
            <a:pPr marL="0" marR="0" lvl="0" indent="0" defTabSz="914400" eaLnBrk="1" fontAlgn="auto" latinLnBrk="0" hangingPunct="1">
              <a:lnSpc>
                <a:spcPts val="3857"/>
              </a:lnSpc>
              <a:buClrTx/>
              <a:buSzTx/>
              <a:buNone/>
              <a:tabLst>
                <a:tab pos="342900" algn="l"/>
              </a:tabLst>
              <a:defRPr/>
            </a:pPr>
            <a:r>
              <a:rPr lang="en-US" sz="2598" smtClean="0">
                <a:solidFill>
                  <a:srgbClr val="A3C145"/>
                </a:solidFill>
                <a:latin typeface="Times New Roman"/>
              </a:rPr>
              <a:t>►</a:t>
            </a:r>
            <a:r>
              <a:rPr lang="en-US" sz="3198" smtClean="0">
                <a:solidFill>
                  <a:srgbClr val="FFFFFF"/>
                </a:solidFill>
                <a:latin typeface="Tahoma"/>
              </a:rPr>
              <a:t>Biaya Operasi Kendaraan (BOK) merupakan</a:t>
            </a:r>
          </a:p>
          <a:p>
            <a:pPr marL="0" marR="0" lvl="0" indent="0" defTabSz="914400" eaLnBrk="1" fontAlgn="auto" latinLnBrk="0" hangingPunct="1">
              <a:lnSpc>
                <a:spcPts val="3877"/>
              </a:lnSpc>
              <a:buClrTx/>
              <a:buSzTx/>
              <a:buNone/>
              <a:tabLst>
                <a:tab pos="342900" algn="l"/>
              </a:tabLst>
              <a:defRPr/>
            </a:pPr>
            <a:r>
              <a:rPr lang="en-US" sz="3198" smtClean="0">
                <a:solidFill>
                  <a:srgbClr val="FFFFFF"/>
                </a:solidFill>
                <a:latin typeface="Tahoma"/>
              </a:rPr>
              <a:t>	penjumlahan dari biaya gerak </a:t>
            </a:r>
            <a:r>
              <a:rPr lang="en-US" sz="3380" smtClean="0">
                <a:solidFill>
                  <a:srgbClr val="FFFFFF"/>
                </a:solidFill>
                <a:latin typeface="Tahoma"/>
              </a:rPr>
              <a:t>(running cost)</a:t>
            </a:r>
          </a:p>
          <a:p>
            <a:pPr marL="0" marR="0" lvl="0" indent="0" defTabSz="914400" eaLnBrk="1" fontAlgn="auto" latinLnBrk="0" hangingPunct="1">
              <a:lnSpc>
                <a:spcPts val="3834"/>
              </a:lnSpc>
              <a:buClrTx/>
              <a:buSzTx/>
              <a:buNone/>
              <a:tabLst>
                <a:tab pos="342900" algn="l"/>
              </a:tabLst>
              <a:defRPr/>
            </a:pPr>
            <a:r>
              <a:rPr lang="en-US" sz="3380" smtClean="0">
                <a:solidFill>
                  <a:srgbClr val="FFFFFF"/>
                </a:solidFill>
                <a:latin typeface="Tahoma"/>
              </a:rPr>
              <a:t>	</a:t>
            </a:r>
            <a:r>
              <a:rPr lang="en-US" sz="3198" smtClean="0">
                <a:solidFill>
                  <a:srgbClr val="FFFFFF"/>
                </a:solidFill>
                <a:latin typeface="Tahoma"/>
              </a:rPr>
              <a:t>dan biaya tetap </a:t>
            </a:r>
            <a:r>
              <a:rPr lang="en-US" sz="3380" smtClean="0">
                <a:solidFill>
                  <a:srgbClr val="FFFFFF"/>
                </a:solidFill>
                <a:latin typeface="Tahoma"/>
              </a:rPr>
              <a:t>(standing cost)</a:t>
            </a:r>
            <a:endParaRPr lang="en-US" sz="3380">
              <a:solidFill>
                <a:srgbClr val="FFFFFF"/>
              </a:solidFill>
              <a:latin typeface="Tahom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myslide7">
    <p:spTree>
      <p:nvGrpSpPr>
        <p:cNvPr id="1" name=""/>
        <p:cNvGrpSpPr/>
        <p:nvPr/>
      </p:nvGrpSpPr>
      <p:grpSpPr>
        <a:xfrm>
          <a:off x="0" y="0"/>
          <a:ext cx="0" cy="0"/>
          <a:chOff x="0" y="0"/>
          <a:chExt cx="0" cy="0"/>
        </a:xfrm>
      </p:grpSpPr>
      <p:pic>
        <p:nvPicPr>
          <p:cNvPr id="2" name="Picture 1" descr="ws_165.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3091703" y="446801"/>
            <a:ext cx="2942472" cy="625556"/>
          </a:xfrm>
          <a:prstGeom prst="rect">
            <a:avLst/>
          </a:prstGeom>
          <a:noFill/>
        </p:spPr>
        <p:txBody>
          <a:bodyPr vert="horz" wrap="none" lIns="0" tIns="0" rIns="0" bIns="0" rtlCol="0">
            <a:spAutoFit/>
          </a:bodyPr>
          <a:lstStyle/>
          <a:p>
            <a:pPr>
              <a:lnSpc>
                <a:spcPts val="5304"/>
              </a:lnSpc>
            </a:pPr>
            <a:r>
              <a:rPr lang="en-US" sz="4398" smtClean="0">
                <a:solidFill>
                  <a:srgbClr val="FFFFCC"/>
                </a:solidFill>
                <a:latin typeface="Tahoma"/>
              </a:rPr>
              <a:t>Biaya Gerak</a:t>
            </a:r>
            <a:endParaRPr lang="en-US" sz="4398">
              <a:solidFill>
                <a:srgbClr val="FFFFCC"/>
              </a:solidFill>
              <a:latin typeface="Tahoma"/>
            </a:endParaRPr>
          </a:p>
        </p:txBody>
      </p:sp>
      <p:sp>
        <p:nvSpPr>
          <p:cNvPr id="4" name="TextBox 3"/>
          <p:cNvSpPr txBox="1"/>
          <p:nvPr/>
        </p:nvSpPr>
        <p:spPr>
          <a:xfrm>
            <a:off x="1371696" y="1630059"/>
            <a:ext cx="3590342" cy="1407437"/>
          </a:xfrm>
          <a:prstGeom prst="rect">
            <a:avLst/>
          </a:prstGeom>
          <a:noFill/>
        </p:spPr>
        <p:txBody>
          <a:bodyPr vert="horz" wrap="none" lIns="0" tIns="0" rIns="0" bIns="0" rtlCol="0">
            <a:spAutoFit/>
          </a:bodyPr>
          <a:lstStyle/>
          <a:p>
            <a:pPr>
              <a:lnSpc>
                <a:spcPts val="3379"/>
              </a:lnSpc>
            </a:pPr>
            <a:r>
              <a:rPr lang="en-US" sz="2802" smtClean="0">
                <a:solidFill>
                  <a:srgbClr val="FFFFFF"/>
                </a:solidFill>
                <a:latin typeface="Tahoma"/>
              </a:rPr>
              <a:t>Konsumsi bahan bakar</a:t>
            </a:r>
          </a:p>
          <a:p>
            <a:pPr>
              <a:lnSpc>
                <a:spcPts val="4038"/>
              </a:lnSpc>
            </a:pPr>
            <a:r>
              <a:rPr lang="en-US" sz="2802" smtClean="0">
                <a:solidFill>
                  <a:srgbClr val="FFFFFF"/>
                </a:solidFill>
                <a:latin typeface="Tahoma"/>
              </a:rPr>
              <a:t>Konsumsi olie mesin</a:t>
            </a:r>
          </a:p>
          <a:p>
            <a:pPr>
              <a:lnSpc>
                <a:spcPts val="4038"/>
              </a:lnSpc>
            </a:pPr>
            <a:r>
              <a:rPr lang="en-US" sz="2802" smtClean="0">
                <a:solidFill>
                  <a:srgbClr val="FFFFFF"/>
                </a:solidFill>
                <a:latin typeface="Tahoma"/>
              </a:rPr>
              <a:t>Pemakaian ban</a:t>
            </a:r>
            <a:endParaRPr lang="en-US" sz="2802">
              <a:solidFill>
                <a:srgbClr val="FFFFFF"/>
              </a:solidFill>
              <a:latin typeface="Tahoma"/>
            </a:endParaRPr>
          </a:p>
        </p:txBody>
      </p:sp>
      <p:sp>
        <p:nvSpPr>
          <p:cNvPr id="5" name="TextBox 4"/>
          <p:cNvSpPr txBox="1"/>
          <p:nvPr/>
        </p:nvSpPr>
        <p:spPr>
          <a:xfrm>
            <a:off x="1371340" y="3170054"/>
            <a:ext cx="6581482" cy="859210"/>
          </a:xfrm>
          <a:prstGeom prst="rect">
            <a:avLst/>
          </a:prstGeom>
          <a:noFill/>
        </p:spPr>
        <p:txBody>
          <a:bodyPr vert="horz" wrap="none" lIns="0" tIns="0" rIns="0" bIns="0" rtlCol="0">
            <a:spAutoFit/>
          </a:bodyPr>
          <a:lstStyle/>
          <a:p>
            <a:pPr>
              <a:lnSpc>
                <a:spcPts val="3379"/>
              </a:lnSpc>
            </a:pPr>
            <a:r>
              <a:rPr lang="en-US" sz="2802" smtClean="0">
                <a:solidFill>
                  <a:srgbClr val="FFFFFF"/>
                </a:solidFill>
                <a:latin typeface="Tahoma"/>
              </a:rPr>
              <a:t>Biaya perawatan, onderdil kendaraan dan</a:t>
            </a:r>
          </a:p>
          <a:p>
            <a:pPr>
              <a:lnSpc>
                <a:spcPts val="3346"/>
              </a:lnSpc>
            </a:pPr>
            <a:r>
              <a:rPr lang="en-US" sz="2802" smtClean="0">
                <a:solidFill>
                  <a:srgbClr val="FFFFFF"/>
                </a:solidFill>
                <a:latin typeface="Tahoma"/>
              </a:rPr>
              <a:t>pekerjaannya</a:t>
            </a:r>
            <a:endParaRPr lang="en-US" sz="2802">
              <a:solidFill>
                <a:srgbClr val="FFFFFF"/>
              </a:solidFill>
              <a:latin typeface="Tahoma"/>
            </a:endParaRPr>
          </a:p>
        </p:txBody>
      </p:sp>
      <p:sp>
        <p:nvSpPr>
          <p:cNvPr id="6" name="TextBox 5"/>
          <p:cNvSpPr txBox="1"/>
          <p:nvPr/>
        </p:nvSpPr>
        <p:spPr>
          <a:xfrm>
            <a:off x="1371624" y="4108049"/>
            <a:ext cx="5947847" cy="894476"/>
          </a:xfrm>
          <a:prstGeom prst="rect">
            <a:avLst/>
          </a:prstGeom>
          <a:noFill/>
        </p:spPr>
        <p:txBody>
          <a:bodyPr vert="horz" wrap="none" lIns="0" tIns="0" rIns="0" bIns="0" rtlCol="0">
            <a:spAutoFit/>
          </a:bodyPr>
          <a:lstStyle/>
          <a:p>
            <a:pPr>
              <a:lnSpc>
                <a:spcPts val="3380"/>
              </a:lnSpc>
            </a:pPr>
            <a:r>
              <a:rPr lang="en-US" sz="2802" smtClean="0">
                <a:solidFill>
                  <a:srgbClr val="FFFFFF"/>
                </a:solidFill>
                <a:latin typeface="Tahoma"/>
              </a:rPr>
              <a:t>Biaya awak (untuk kendaraan umum)</a:t>
            </a:r>
          </a:p>
          <a:p>
            <a:pPr>
              <a:lnSpc>
                <a:spcPts val="4037"/>
              </a:lnSpc>
            </a:pPr>
            <a:r>
              <a:rPr lang="en-US" sz="2802" smtClean="0">
                <a:solidFill>
                  <a:srgbClr val="FFFFFF"/>
                </a:solidFill>
                <a:latin typeface="Tahoma"/>
              </a:rPr>
              <a:t>depresiasi kendaraan</a:t>
            </a:r>
            <a:endParaRPr lang="en-US" sz="2802">
              <a:solidFill>
                <a:srgbClr val="FFFFFF"/>
              </a:solidFill>
              <a:latin typeface="Tahom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myslide8">
    <p:spTree>
      <p:nvGrpSpPr>
        <p:cNvPr id="1" name=""/>
        <p:cNvGrpSpPr/>
        <p:nvPr/>
      </p:nvGrpSpPr>
      <p:grpSpPr>
        <a:xfrm>
          <a:off x="0" y="0"/>
          <a:ext cx="0" cy="0"/>
          <a:chOff x="0" y="0"/>
          <a:chExt cx="0" cy="0"/>
        </a:xfrm>
      </p:grpSpPr>
      <p:pic>
        <p:nvPicPr>
          <p:cNvPr id="2" name="Picture 1" descr="ws_167.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3106943" y="446801"/>
            <a:ext cx="2862450" cy="625556"/>
          </a:xfrm>
          <a:prstGeom prst="rect">
            <a:avLst/>
          </a:prstGeom>
          <a:noFill/>
        </p:spPr>
        <p:txBody>
          <a:bodyPr vert="horz" wrap="none" lIns="0" tIns="0" rIns="0" bIns="0" rtlCol="0">
            <a:spAutoFit/>
          </a:bodyPr>
          <a:lstStyle/>
          <a:p>
            <a:pPr>
              <a:lnSpc>
                <a:spcPts val="5304"/>
              </a:lnSpc>
            </a:pPr>
            <a:r>
              <a:rPr lang="en-US" sz="4398" smtClean="0">
                <a:solidFill>
                  <a:srgbClr val="FFFFCC"/>
                </a:solidFill>
                <a:latin typeface="Tahoma"/>
              </a:rPr>
              <a:t>Biaya Tetap</a:t>
            </a:r>
            <a:endParaRPr lang="en-US" sz="4398">
              <a:solidFill>
                <a:srgbClr val="FFFFCC"/>
              </a:solidFill>
              <a:latin typeface="Tahoma"/>
            </a:endParaRPr>
          </a:p>
        </p:txBody>
      </p:sp>
      <p:sp>
        <p:nvSpPr>
          <p:cNvPr id="4" name="TextBox 3"/>
          <p:cNvSpPr txBox="1"/>
          <p:nvPr/>
        </p:nvSpPr>
        <p:spPr>
          <a:xfrm>
            <a:off x="1371696" y="1630059"/>
            <a:ext cx="3014095" cy="1407437"/>
          </a:xfrm>
          <a:prstGeom prst="rect">
            <a:avLst/>
          </a:prstGeom>
          <a:noFill/>
        </p:spPr>
        <p:txBody>
          <a:bodyPr vert="horz" wrap="none" lIns="0" tIns="0" rIns="0" bIns="0" rtlCol="0">
            <a:spAutoFit/>
          </a:bodyPr>
          <a:lstStyle/>
          <a:p>
            <a:pPr>
              <a:lnSpc>
                <a:spcPts val="3379"/>
              </a:lnSpc>
            </a:pPr>
            <a:r>
              <a:rPr lang="en-US" sz="2802" smtClean="0">
                <a:solidFill>
                  <a:srgbClr val="FFFFFF"/>
                </a:solidFill>
                <a:latin typeface="Tahoma"/>
              </a:rPr>
              <a:t>Biaya akibat bunga</a:t>
            </a:r>
          </a:p>
          <a:p>
            <a:pPr>
              <a:lnSpc>
                <a:spcPts val="4038"/>
              </a:lnSpc>
            </a:pPr>
            <a:r>
              <a:rPr lang="en-US" sz="2802" smtClean="0">
                <a:solidFill>
                  <a:srgbClr val="FFFFFF"/>
                </a:solidFill>
                <a:latin typeface="Tahoma"/>
              </a:rPr>
              <a:t>Biaya asuransi</a:t>
            </a:r>
          </a:p>
          <a:p>
            <a:pPr>
              <a:lnSpc>
                <a:spcPts val="4038"/>
              </a:lnSpc>
            </a:pPr>
            <a:r>
              <a:rPr lang="en-US" sz="2802" smtClean="0">
                <a:solidFill>
                  <a:srgbClr val="FFFFFF"/>
                </a:solidFill>
                <a:latin typeface="Tahoma"/>
              </a:rPr>
              <a:t>Overhead cost</a:t>
            </a:r>
            <a:endParaRPr lang="en-US" sz="2802">
              <a:solidFill>
                <a:srgbClr val="FFFFFF"/>
              </a:solidFill>
              <a:latin typeface="Tahom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myslide9">
    <p:spTree>
      <p:nvGrpSpPr>
        <p:cNvPr id="1" name=""/>
        <p:cNvGrpSpPr/>
        <p:nvPr/>
      </p:nvGrpSpPr>
      <p:grpSpPr>
        <a:xfrm>
          <a:off x="0" y="0"/>
          <a:ext cx="0" cy="0"/>
          <a:chOff x="0" y="0"/>
          <a:chExt cx="0" cy="0"/>
        </a:xfrm>
      </p:grpSpPr>
      <p:pic>
        <p:nvPicPr>
          <p:cNvPr id="2" name="Picture 1" descr="ws_169.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536691" y="867522"/>
            <a:ext cx="8042458" cy="1974900"/>
          </a:xfrm>
          <a:prstGeom prst="rect">
            <a:avLst/>
          </a:prstGeom>
          <a:noFill/>
        </p:spPr>
        <p:txBody>
          <a:bodyPr vert="horz" wrap="none" lIns="0" tIns="0" rIns="0" bIns="0" rtlCol="0">
            <a:spAutoFit/>
          </a:bodyPr>
          <a:lstStyle/>
          <a:p>
            <a:pPr marL="0" marR="0" lvl="0" indent="0" defTabSz="914400" eaLnBrk="1" fontAlgn="auto" latinLnBrk="0" hangingPunct="1">
              <a:lnSpc>
                <a:spcPts val="3857"/>
              </a:lnSpc>
              <a:buClrTx/>
              <a:buSzTx/>
              <a:buNone/>
              <a:tabLst>
                <a:tab pos="342900" algn="l"/>
              </a:tabLst>
              <a:defRPr/>
            </a:pPr>
            <a:r>
              <a:rPr lang="en-US" sz="2598" smtClean="0">
                <a:solidFill>
                  <a:srgbClr val="A3C145"/>
                </a:solidFill>
                <a:latin typeface="Times New Roman"/>
              </a:rPr>
              <a:t>►</a:t>
            </a:r>
            <a:r>
              <a:rPr lang="en-US" sz="3198" smtClean="0">
                <a:solidFill>
                  <a:srgbClr val="FFFFFF"/>
                </a:solidFill>
                <a:latin typeface="Tahoma"/>
              </a:rPr>
              <a:t>BOK untuk jalan dihitung dengan</a:t>
            </a:r>
          </a:p>
          <a:p>
            <a:pPr marL="0" marR="0" lvl="0" indent="0" defTabSz="914400" eaLnBrk="1" fontAlgn="auto" latinLnBrk="0" hangingPunct="1">
              <a:lnSpc>
                <a:spcPts val="3841"/>
              </a:lnSpc>
              <a:buClrTx/>
              <a:buSzTx/>
              <a:buNone/>
              <a:tabLst>
                <a:tab pos="342900" algn="l"/>
              </a:tabLst>
              <a:defRPr/>
            </a:pPr>
            <a:r>
              <a:rPr lang="en-US" sz="3198" smtClean="0">
                <a:solidFill>
                  <a:srgbClr val="FFFFFF"/>
                </a:solidFill>
                <a:latin typeface="Tahoma"/>
              </a:rPr>
              <a:t>	menggunakan Persamaan yang</a:t>
            </a:r>
          </a:p>
          <a:p>
            <a:pPr marL="0" marR="0" lvl="0" indent="0" defTabSz="914400" eaLnBrk="1" fontAlgn="auto" latinLnBrk="0" hangingPunct="1">
              <a:lnSpc>
                <a:spcPts val="3871"/>
              </a:lnSpc>
              <a:buClrTx/>
              <a:buSzTx/>
              <a:buNone/>
              <a:tabLst>
                <a:tab pos="342900" algn="l"/>
              </a:tabLst>
              <a:defRPr/>
            </a:pPr>
            <a:r>
              <a:rPr lang="en-US" sz="3198" smtClean="0">
                <a:solidFill>
                  <a:srgbClr val="FFFFFF"/>
                </a:solidFill>
                <a:latin typeface="Tahoma"/>
              </a:rPr>
              <a:t>	dikembangkan PT. PCI </a:t>
            </a:r>
            <a:r>
              <a:rPr lang="en-US" sz="3380" smtClean="0">
                <a:solidFill>
                  <a:srgbClr val="FFFFFF"/>
                </a:solidFill>
                <a:latin typeface="Tahoma"/>
              </a:rPr>
              <a:t>(Pacific Consultant</a:t>
            </a:r>
          </a:p>
          <a:p>
            <a:pPr marL="0" marR="0" lvl="0" indent="0" defTabSz="914400" eaLnBrk="1" fontAlgn="auto" latinLnBrk="0" hangingPunct="1">
              <a:lnSpc>
                <a:spcPts val="3841"/>
              </a:lnSpc>
              <a:buClrTx/>
              <a:buSzTx/>
              <a:buNone/>
              <a:tabLst>
                <a:tab pos="342900" algn="l"/>
              </a:tabLst>
              <a:defRPr/>
            </a:pPr>
            <a:r>
              <a:rPr lang="en-US" sz="3380" smtClean="0">
                <a:solidFill>
                  <a:srgbClr val="FFFFFF"/>
                </a:solidFill>
                <a:latin typeface="Tahoma"/>
              </a:rPr>
              <a:t>	International)</a:t>
            </a:r>
            <a:endParaRPr lang="en-US" sz="3380">
              <a:solidFill>
                <a:srgbClr val="FFFFFF"/>
              </a:solidFill>
              <a:latin typeface="Tahoma"/>
            </a:endParaRPr>
          </a:p>
        </p:txBody>
      </p:sp>
      <p:sp>
        <p:nvSpPr>
          <p:cNvPr id="4" name="TextBox 3"/>
          <p:cNvSpPr txBox="1"/>
          <p:nvPr/>
        </p:nvSpPr>
        <p:spPr>
          <a:xfrm>
            <a:off x="536691" y="2913491"/>
            <a:ext cx="2245038" cy="987450"/>
          </a:xfrm>
          <a:prstGeom prst="rect">
            <a:avLst/>
          </a:prstGeom>
          <a:noFill/>
        </p:spPr>
        <p:txBody>
          <a:bodyPr vert="horz" wrap="none" lIns="0" tIns="0" rIns="0" bIns="0" rtlCol="0">
            <a:spAutoFit/>
          </a:bodyPr>
          <a:lstStyle/>
          <a:p>
            <a:pPr marL="0" marR="0" lvl="0" indent="0" defTabSz="914400" eaLnBrk="1" fontAlgn="auto" latinLnBrk="0" hangingPunct="1">
              <a:lnSpc>
                <a:spcPts val="3857"/>
              </a:lnSpc>
              <a:buClrTx/>
              <a:buSzTx/>
              <a:buNone/>
              <a:tabLst>
                <a:tab pos="342900" algn="l"/>
              </a:tabLst>
              <a:defRPr/>
            </a:pPr>
            <a:r>
              <a:rPr lang="en-US" sz="2598" smtClean="0">
                <a:solidFill>
                  <a:srgbClr val="A3C145"/>
                </a:solidFill>
                <a:latin typeface="Times New Roman"/>
              </a:rPr>
              <a:t>►</a:t>
            </a:r>
            <a:r>
              <a:rPr lang="en-US" sz="3198" smtClean="0">
                <a:solidFill>
                  <a:srgbClr val="FFFFFF"/>
                </a:solidFill>
                <a:latin typeface="Tahoma"/>
              </a:rPr>
              <a:t>Kendaraan</a:t>
            </a:r>
          </a:p>
          <a:p>
            <a:pPr marL="0" marR="0" lvl="0" indent="0" defTabSz="914400" eaLnBrk="1" fontAlgn="auto" latinLnBrk="0" hangingPunct="1">
              <a:lnSpc>
                <a:spcPts val="3841"/>
              </a:lnSpc>
              <a:buClrTx/>
              <a:buSzTx/>
              <a:buNone/>
              <a:tabLst>
                <a:tab pos="342900" algn="l"/>
              </a:tabLst>
              <a:defRPr/>
            </a:pPr>
            <a:r>
              <a:rPr lang="en-US" sz="3198" smtClean="0">
                <a:solidFill>
                  <a:srgbClr val="FFFFFF"/>
                </a:solidFill>
                <a:latin typeface="Tahoma"/>
              </a:rPr>
              <a:t>	golongan</a:t>
            </a:r>
            <a:endParaRPr lang="en-US" sz="3198">
              <a:solidFill>
                <a:srgbClr val="FFFFFF"/>
              </a:solidFill>
              <a:latin typeface="Tahoma"/>
            </a:endParaRPr>
          </a:p>
        </p:txBody>
      </p:sp>
      <p:sp>
        <p:nvSpPr>
          <p:cNvPr id="5" name="TextBox 4"/>
          <p:cNvSpPr txBox="1"/>
          <p:nvPr/>
        </p:nvSpPr>
        <p:spPr>
          <a:xfrm>
            <a:off x="2926283" y="2913491"/>
            <a:ext cx="4669163" cy="459293"/>
          </a:xfrm>
          <a:prstGeom prst="rect">
            <a:avLst/>
          </a:prstGeom>
          <a:noFill/>
        </p:spPr>
        <p:txBody>
          <a:bodyPr vert="horz" wrap="none" lIns="0" tIns="0" rIns="0" bIns="0" rtlCol="0">
            <a:spAutoFit/>
          </a:bodyPr>
          <a:lstStyle/>
          <a:p>
            <a:pPr>
              <a:lnSpc>
                <a:spcPts val="3857"/>
              </a:lnSpc>
            </a:pPr>
            <a:r>
              <a:rPr lang="en-US" sz="3198" smtClean="0">
                <a:solidFill>
                  <a:srgbClr val="FFFFFF"/>
                </a:solidFill>
                <a:latin typeface="Tahoma"/>
              </a:rPr>
              <a:t>Dikelompokkan menjadi 3</a:t>
            </a:r>
            <a:endParaRPr lang="en-US" sz="3198">
              <a:solidFill>
                <a:srgbClr val="FFFFFF"/>
              </a:solidFill>
              <a:latin typeface="Tahoma"/>
            </a:endParaRPr>
          </a:p>
        </p:txBody>
      </p:sp>
      <p:sp>
        <p:nvSpPr>
          <p:cNvPr id="6" name="TextBox 5"/>
          <p:cNvSpPr txBox="1"/>
          <p:nvPr/>
        </p:nvSpPr>
        <p:spPr>
          <a:xfrm>
            <a:off x="1279541" y="3973209"/>
            <a:ext cx="6941644" cy="1407437"/>
          </a:xfrm>
          <a:prstGeom prst="rect">
            <a:avLst/>
          </a:prstGeom>
          <a:noFill/>
        </p:spPr>
        <p:txBody>
          <a:bodyPr vert="horz" wrap="none" lIns="0" tIns="0" rIns="0" bIns="0" rtlCol="0">
            <a:spAutoFit/>
          </a:bodyPr>
          <a:lstStyle/>
          <a:p>
            <a:pPr>
              <a:lnSpc>
                <a:spcPts val="3380"/>
              </a:lnSpc>
            </a:pPr>
            <a:r>
              <a:rPr lang="en-US" sz="2802" smtClean="0">
                <a:solidFill>
                  <a:srgbClr val="FFFFFF"/>
                </a:solidFill>
                <a:latin typeface="Tahoma"/>
              </a:rPr>
              <a:t>golongan I meliputi kendaraan penumpang,</a:t>
            </a:r>
          </a:p>
          <a:p>
            <a:pPr>
              <a:lnSpc>
                <a:spcPts val="4037"/>
              </a:lnSpc>
            </a:pPr>
            <a:r>
              <a:rPr lang="en-US" sz="2802" smtClean="0">
                <a:solidFill>
                  <a:srgbClr val="FFFFFF"/>
                </a:solidFill>
                <a:latin typeface="Tahoma"/>
              </a:rPr>
              <a:t>golongan II A sejenis bus besar dan</a:t>
            </a:r>
          </a:p>
          <a:p>
            <a:pPr>
              <a:lnSpc>
                <a:spcPts val="4038"/>
              </a:lnSpc>
            </a:pPr>
            <a:r>
              <a:rPr lang="en-US" sz="2802" smtClean="0">
                <a:solidFill>
                  <a:srgbClr val="FFFFFF"/>
                </a:solidFill>
                <a:latin typeface="Tahoma"/>
              </a:rPr>
              <a:t>golongan II B meliputi jenis truk besar.</a:t>
            </a:r>
            <a:endParaRPr lang="en-US" sz="2802">
              <a:solidFill>
                <a:srgbClr val="FFFFFF"/>
              </a:solidFill>
              <a:latin typeface="Tahom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myslide10">
    <p:spTree>
      <p:nvGrpSpPr>
        <p:cNvPr id="1" name=""/>
        <p:cNvGrpSpPr/>
        <p:nvPr/>
      </p:nvGrpSpPr>
      <p:grpSpPr>
        <a:xfrm>
          <a:off x="0" y="0"/>
          <a:ext cx="0" cy="0"/>
          <a:chOff x="0" y="0"/>
          <a:chExt cx="0" cy="0"/>
        </a:xfrm>
      </p:grpSpPr>
      <p:pic>
        <p:nvPicPr>
          <p:cNvPr id="2" name="Picture 1" descr="ws_16B.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1998969" y="172455"/>
            <a:ext cx="5168403" cy="1231106"/>
          </a:xfrm>
          <a:prstGeom prst="rect">
            <a:avLst/>
          </a:prstGeom>
          <a:noFill/>
        </p:spPr>
        <p:txBody>
          <a:bodyPr vert="horz" wrap="none" lIns="0" tIns="0" rIns="0" bIns="0" rtlCol="0">
            <a:spAutoFit/>
          </a:bodyPr>
          <a:lstStyle/>
          <a:p>
            <a:pPr marL="0" marR="0" lvl="0" indent="0" defTabSz="914400" eaLnBrk="1" fontAlgn="auto" latinLnBrk="0" hangingPunct="1">
              <a:lnSpc>
                <a:spcPts val="4826"/>
              </a:lnSpc>
              <a:buClrTx/>
              <a:buSzTx/>
              <a:buNone/>
              <a:tabLst>
                <a:tab pos="1079500" algn="l"/>
              </a:tabLst>
              <a:defRPr/>
            </a:pPr>
            <a:r>
              <a:rPr lang="sv-SE" sz="4002" smtClean="0">
                <a:solidFill>
                  <a:srgbClr val="FFFFCC"/>
                </a:solidFill>
                <a:latin typeface="Tahoma"/>
              </a:rPr>
              <a:t>Konsumsi Bahan Bakar</a:t>
            </a:r>
          </a:p>
          <a:p>
            <a:pPr marL="0" marR="0" lvl="0" indent="0" defTabSz="914400" eaLnBrk="1" fontAlgn="auto" latinLnBrk="0" hangingPunct="1">
              <a:lnSpc>
                <a:spcPts val="4800"/>
              </a:lnSpc>
              <a:buClrTx/>
              <a:buSzTx/>
              <a:buNone/>
              <a:tabLst>
                <a:tab pos="1079500" algn="l"/>
              </a:tabLst>
              <a:defRPr/>
            </a:pPr>
            <a:r>
              <a:rPr lang="sv-SE" sz="4002" smtClean="0">
                <a:solidFill>
                  <a:srgbClr val="FFFFCC"/>
                </a:solidFill>
                <a:latin typeface="Tahoma"/>
              </a:rPr>
              <a:t>	(Lt/1000 km)</a:t>
            </a:r>
            <a:endParaRPr lang="en-US" sz="4002">
              <a:solidFill>
                <a:srgbClr val="FFFFCC"/>
              </a:solidFill>
              <a:latin typeface="Tahoma"/>
            </a:endParaRPr>
          </a:p>
        </p:txBody>
      </p:sp>
      <p:sp>
        <p:nvSpPr>
          <p:cNvPr id="4" name="TextBox 3"/>
          <p:cNvSpPr txBox="1"/>
          <p:nvPr/>
        </p:nvSpPr>
        <p:spPr>
          <a:xfrm>
            <a:off x="381264" y="1579890"/>
            <a:ext cx="2380203" cy="1231106"/>
          </a:xfrm>
          <a:prstGeom prst="rect">
            <a:avLst/>
          </a:prstGeom>
          <a:noFill/>
        </p:spPr>
        <p:txBody>
          <a:bodyPr vert="horz" wrap="none" lIns="0" tIns="0" rIns="0" bIns="0" rtlCol="0">
            <a:spAutoFit/>
          </a:bodyPr>
          <a:lstStyle/>
          <a:p>
            <a:pPr>
              <a:lnSpc>
                <a:spcPts val="2410"/>
              </a:lnSpc>
            </a:pPr>
            <a:r>
              <a:rPr lang="en-US" sz="1998" smtClean="0">
                <a:solidFill>
                  <a:srgbClr val="FFFFFF"/>
                </a:solidFill>
                <a:latin typeface="Tahoma"/>
              </a:rPr>
              <a:t>Jalan TOL</a:t>
            </a:r>
          </a:p>
          <a:p>
            <a:pPr>
              <a:lnSpc>
                <a:spcPts val="2400"/>
              </a:lnSpc>
            </a:pPr>
            <a:r>
              <a:rPr lang="en-US" sz="1602" smtClean="0">
                <a:solidFill>
                  <a:srgbClr val="A3C145"/>
                </a:solidFill>
                <a:latin typeface="Times New Roman"/>
              </a:rPr>
              <a:t>►  </a:t>
            </a:r>
            <a:r>
              <a:rPr lang="en-US" sz="1998" smtClean="0">
                <a:solidFill>
                  <a:srgbClr val="FFFFFF"/>
                </a:solidFill>
                <a:latin typeface="Tahoma"/>
              </a:rPr>
              <a:t>Kendaraan Gol. I</a:t>
            </a:r>
          </a:p>
          <a:p>
            <a:pPr>
              <a:lnSpc>
                <a:spcPts val="2400"/>
              </a:lnSpc>
            </a:pPr>
            <a:r>
              <a:rPr lang="en-US" sz="1602" smtClean="0">
                <a:solidFill>
                  <a:srgbClr val="A3C145"/>
                </a:solidFill>
                <a:latin typeface="Times New Roman"/>
              </a:rPr>
              <a:t>►  </a:t>
            </a:r>
            <a:r>
              <a:rPr lang="en-US" sz="1998" smtClean="0">
                <a:solidFill>
                  <a:srgbClr val="FFFFFF"/>
                </a:solidFill>
                <a:latin typeface="Tahoma"/>
              </a:rPr>
              <a:t>Kendaraan Gol IIA</a:t>
            </a:r>
          </a:p>
          <a:p>
            <a:pPr>
              <a:lnSpc>
                <a:spcPts val="2400"/>
              </a:lnSpc>
            </a:pPr>
            <a:r>
              <a:rPr lang="en-US" sz="1602" smtClean="0">
                <a:solidFill>
                  <a:srgbClr val="A3C145"/>
                </a:solidFill>
                <a:latin typeface="Times New Roman"/>
              </a:rPr>
              <a:t>►  </a:t>
            </a:r>
            <a:r>
              <a:rPr lang="en-US" sz="1998" smtClean="0">
                <a:solidFill>
                  <a:srgbClr val="FFFFFF"/>
                </a:solidFill>
                <a:latin typeface="Tahoma"/>
              </a:rPr>
              <a:t>Kendaraan Gol IIB</a:t>
            </a:r>
            <a:endParaRPr lang="en-US" sz="1998">
              <a:solidFill>
                <a:srgbClr val="FFFFFF"/>
              </a:solidFill>
              <a:latin typeface="Tahoma"/>
            </a:endParaRPr>
          </a:p>
        </p:txBody>
      </p:sp>
      <p:sp>
        <p:nvSpPr>
          <p:cNvPr id="5" name="TextBox 4"/>
          <p:cNvSpPr txBox="1"/>
          <p:nvPr/>
        </p:nvSpPr>
        <p:spPr>
          <a:xfrm>
            <a:off x="3124347" y="1884689"/>
            <a:ext cx="5075107" cy="898964"/>
          </a:xfrm>
          <a:prstGeom prst="rect">
            <a:avLst/>
          </a:prstGeom>
          <a:noFill/>
        </p:spPr>
        <p:txBody>
          <a:bodyPr vert="horz" wrap="none" lIns="0" tIns="0" rIns="0" bIns="0" rtlCol="0">
            <a:spAutoFit/>
          </a:bodyPr>
          <a:lstStyle/>
          <a:p>
            <a:pPr>
              <a:lnSpc>
                <a:spcPts val="2410"/>
              </a:lnSpc>
            </a:pPr>
            <a:r>
              <a:rPr lang="es-ES" sz="1998" smtClean="0">
                <a:solidFill>
                  <a:srgbClr val="FFFFFF"/>
                </a:solidFill>
                <a:latin typeface="Tahoma"/>
              </a:rPr>
              <a:t>: Y = 0,04376 V2 – 4,94076 V + 207,04840</a:t>
            </a:r>
          </a:p>
          <a:p>
            <a:pPr>
              <a:lnSpc>
                <a:spcPts val="2400"/>
              </a:lnSpc>
            </a:pPr>
            <a:r>
              <a:rPr lang="es-ES" sz="1998" smtClean="0">
                <a:solidFill>
                  <a:srgbClr val="FFFFFF"/>
                </a:solidFill>
                <a:latin typeface="Tahoma"/>
              </a:rPr>
              <a:t>: Y = 0,14461V2 – 16,10285 V + 636,50343</a:t>
            </a:r>
          </a:p>
          <a:p>
            <a:pPr>
              <a:lnSpc>
                <a:spcPts val="2400"/>
              </a:lnSpc>
            </a:pPr>
            <a:r>
              <a:rPr lang="es-ES" sz="1998" smtClean="0">
                <a:solidFill>
                  <a:srgbClr val="FFFFFF"/>
                </a:solidFill>
                <a:latin typeface="Tahoma"/>
              </a:rPr>
              <a:t>: Y = 0,13485 V2 – 15,12463 V + 592,60931</a:t>
            </a:r>
            <a:endParaRPr lang="en-US" sz="1998">
              <a:solidFill>
                <a:srgbClr val="FFFFFF"/>
              </a:solidFill>
              <a:latin typeface="Tahoma"/>
            </a:endParaRPr>
          </a:p>
        </p:txBody>
      </p:sp>
      <p:sp>
        <p:nvSpPr>
          <p:cNvPr id="6" name="TextBox 5"/>
          <p:cNvSpPr txBox="1"/>
          <p:nvPr/>
        </p:nvSpPr>
        <p:spPr>
          <a:xfrm>
            <a:off x="381294" y="3713488"/>
            <a:ext cx="7858818" cy="1231106"/>
          </a:xfrm>
          <a:prstGeom prst="rect">
            <a:avLst/>
          </a:prstGeom>
          <a:noFill/>
        </p:spPr>
        <p:txBody>
          <a:bodyPr vert="horz" wrap="none" lIns="0" tIns="0" rIns="0" bIns="0" rtlCol="0">
            <a:spAutoFit/>
          </a:bodyPr>
          <a:lstStyle/>
          <a:p>
            <a:pPr>
              <a:lnSpc>
                <a:spcPts val="2410"/>
              </a:lnSpc>
            </a:pPr>
            <a:r>
              <a:rPr lang="en-US" sz="1998" smtClean="0">
                <a:solidFill>
                  <a:srgbClr val="FFFFFF"/>
                </a:solidFill>
                <a:latin typeface="Tahoma"/>
              </a:rPr>
              <a:t>Jalan Arteri</a:t>
            </a:r>
          </a:p>
          <a:p>
            <a:pPr>
              <a:lnSpc>
                <a:spcPts val="2400"/>
              </a:lnSpc>
            </a:pPr>
            <a:r>
              <a:rPr lang="en-US" sz="1602" smtClean="0">
                <a:solidFill>
                  <a:srgbClr val="A3C145"/>
                </a:solidFill>
                <a:latin typeface="Times New Roman"/>
              </a:rPr>
              <a:t>►  </a:t>
            </a:r>
            <a:r>
              <a:rPr lang="en-US" sz="1998" smtClean="0">
                <a:solidFill>
                  <a:srgbClr val="FFFFFF"/>
                </a:solidFill>
                <a:latin typeface="Tahoma"/>
              </a:rPr>
              <a:t>Kendaraan Gol. I      : Y = 0,05693 V2 – 6,42593 V + 269,18567</a:t>
            </a:r>
          </a:p>
          <a:p>
            <a:pPr>
              <a:lnSpc>
                <a:spcPts val="2400"/>
              </a:lnSpc>
            </a:pPr>
            <a:r>
              <a:rPr lang="en-US" sz="1602" smtClean="0">
                <a:solidFill>
                  <a:srgbClr val="A3C145"/>
                </a:solidFill>
                <a:latin typeface="Times New Roman"/>
              </a:rPr>
              <a:t>►  </a:t>
            </a:r>
            <a:r>
              <a:rPr lang="en-US" sz="1998" smtClean="0">
                <a:solidFill>
                  <a:srgbClr val="FFFFFF"/>
                </a:solidFill>
                <a:latin typeface="Tahoma"/>
              </a:rPr>
              <a:t>Kendaraan Gol II A   : Y = 0,21692V2 – 24,15490 V + 954,78624</a:t>
            </a:r>
          </a:p>
          <a:p>
            <a:pPr>
              <a:lnSpc>
                <a:spcPts val="2400"/>
              </a:lnSpc>
            </a:pPr>
            <a:r>
              <a:rPr lang="en-US" sz="1602" smtClean="0">
                <a:solidFill>
                  <a:srgbClr val="A3C145"/>
                </a:solidFill>
                <a:latin typeface="Times New Roman"/>
              </a:rPr>
              <a:t>►  </a:t>
            </a:r>
            <a:r>
              <a:rPr lang="en-US" sz="1998" smtClean="0">
                <a:solidFill>
                  <a:srgbClr val="FFFFFF"/>
                </a:solidFill>
                <a:latin typeface="Tahoma"/>
              </a:rPr>
              <a:t>Kendaraan Gol II B   : Y = 0,21557 V2 – 24,17699 V + 947,80862</a:t>
            </a:r>
            <a:endParaRPr lang="en-US" sz="1998">
              <a:solidFill>
                <a:srgbClr val="FFFFFF"/>
              </a:solidFill>
              <a:latin typeface="Tahom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myslide11">
    <p:spTree>
      <p:nvGrpSpPr>
        <p:cNvPr id="1" name=""/>
        <p:cNvGrpSpPr/>
        <p:nvPr/>
      </p:nvGrpSpPr>
      <p:grpSpPr>
        <a:xfrm>
          <a:off x="0" y="0"/>
          <a:ext cx="0" cy="0"/>
          <a:chOff x="0" y="0"/>
          <a:chExt cx="0" cy="0"/>
        </a:xfrm>
      </p:grpSpPr>
      <p:pic>
        <p:nvPicPr>
          <p:cNvPr id="2" name="Picture 1" descr="ws_16D.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1026683" y="446801"/>
            <a:ext cx="7116628" cy="625556"/>
          </a:xfrm>
          <a:prstGeom prst="rect">
            <a:avLst/>
          </a:prstGeom>
          <a:noFill/>
        </p:spPr>
        <p:txBody>
          <a:bodyPr vert="horz" wrap="none" lIns="0" tIns="0" rIns="0" bIns="0" rtlCol="0">
            <a:spAutoFit/>
          </a:bodyPr>
          <a:lstStyle/>
          <a:p>
            <a:pPr>
              <a:lnSpc>
                <a:spcPts val="5304"/>
              </a:lnSpc>
            </a:pPr>
            <a:r>
              <a:rPr lang="en-US" sz="4398" smtClean="0">
                <a:solidFill>
                  <a:srgbClr val="FFFFCC"/>
                </a:solidFill>
                <a:latin typeface="Tahoma"/>
              </a:rPr>
              <a:t>Konsumsi Olie (Lt/ 1000 km)</a:t>
            </a:r>
            <a:endParaRPr lang="en-US" sz="4398">
              <a:solidFill>
                <a:srgbClr val="FFFFCC"/>
              </a:solidFill>
              <a:latin typeface="Tahoma"/>
            </a:endParaRPr>
          </a:p>
        </p:txBody>
      </p:sp>
      <p:sp>
        <p:nvSpPr>
          <p:cNvPr id="4" name="TextBox 3"/>
          <p:cNvSpPr txBox="1"/>
          <p:nvPr/>
        </p:nvSpPr>
        <p:spPr>
          <a:xfrm>
            <a:off x="381264" y="1579890"/>
            <a:ext cx="7523085" cy="1231106"/>
          </a:xfrm>
          <a:prstGeom prst="rect">
            <a:avLst/>
          </a:prstGeom>
          <a:noFill/>
        </p:spPr>
        <p:txBody>
          <a:bodyPr vert="horz" wrap="none" lIns="0" tIns="0" rIns="0" bIns="0" rtlCol="0">
            <a:spAutoFit/>
          </a:bodyPr>
          <a:lstStyle/>
          <a:p>
            <a:pPr>
              <a:lnSpc>
                <a:spcPts val="2410"/>
              </a:lnSpc>
            </a:pPr>
            <a:r>
              <a:rPr lang="en-US" sz="1998" smtClean="0">
                <a:solidFill>
                  <a:srgbClr val="FFFFFF"/>
                </a:solidFill>
                <a:latin typeface="Tahoma"/>
              </a:rPr>
              <a:t>Jalan TOL</a:t>
            </a:r>
          </a:p>
          <a:p>
            <a:pPr>
              <a:lnSpc>
                <a:spcPts val="2400"/>
              </a:lnSpc>
            </a:pPr>
            <a:r>
              <a:rPr lang="en-US" sz="1602" smtClean="0">
                <a:solidFill>
                  <a:srgbClr val="A3C145"/>
                </a:solidFill>
                <a:latin typeface="Times New Roman"/>
              </a:rPr>
              <a:t>►  </a:t>
            </a:r>
            <a:r>
              <a:rPr lang="en-US" sz="1998" smtClean="0">
                <a:solidFill>
                  <a:srgbClr val="FFFFFF"/>
                </a:solidFill>
                <a:latin typeface="Tahoma"/>
              </a:rPr>
              <a:t>Kendaraan Gol. I      :  Y = 0.00029 V2 – 0.03134 V + 1.69613</a:t>
            </a:r>
          </a:p>
          <a:p>
            <a:pPr>
              <a:lnSpc>
                <a:spcPts val="2400"/>
              </a:lnSpc>
            </a:pPr>
            <a:r>
              <a:rPr lang="en-US" sz="1602" smtClean="0">
                <a:solidFill>
                  <a:srgbClr val="A3C145"/>
                </a:solidFill>
                <a:latin typeface="Times New Roman"/>
              </a:rPr>
              <a:t>►  </a:t>
            </a:r>
            <a:r>
              <a:rPr lang="en-US" sz="1998" smtClean="0">
                <a:solidFill>
                  <a:srgbClr val="FFFFFF"/>
                </a:solidFill>
                <a:latin typeface="Tahoma"/>
              </a:rPr>
              <a:t>Kendaraan Gol II A   :  Y = 0.00131 V2 – 0.15257 V + 8.30869</a:t>
            </a:r>
          </a:p>
          <a:p>
            <a:pPr>
              <a:lnSpc>
                <a:spcPts val="2400"/>
              </a:lnSpc>
            </a:pPr>
            <a:r>
              <a:rPr lang="en-US" sz="1602" smtClean="0">
                <a:solidFill>
                  <a:srgbClr val="A3C145"/>
                </a:solidFill>
                <a:latin typeface="Times New Roman"/>
              </a:rPr>
              <a:t>►  </a:t>
            </a:r>
            <a:r>
              <a:rPr lang="en-US" sz="1998" smtClean="0">
                <a:solidFill>
                  <a:srgbClr val="FFFFFF"/>
                </a:solidFill>
                <a:latin typeface="Tahoma"/>
              </a:rPr>
              <a:t>Kendaraan Gol II B   :  Y = 0.00118 V2 – 0.13770 V + 7.54073</a:t>
            </a:r>
            <a:endParaRPr lang="en-US" sz="1998">
              <a:solidFill>
                <a:srgbClr val="FFFFFF"/>
              </a:solidFill>
              <a:latin typeface="Tahoma"/>
            </a:endParaRPr>
          </a:p>
        </p:txBody>
      </p:sp>
      <p:sp>
        <p:nvSpPr>
          <p:cNvPr id="5" name="TextBox 4"/>
          <p:cNvSpPr txBox="1"/>
          <p:nvPr/>
        </p:nvSpPr>
        <p:spPr>
          <a:xfrm>
            <a:off x="381294" y="3103888"/>
            <a:ext cx="7678128" cy="1231106"/>
          </a:xfrm>
          <a:prstGeom prst="rect">
            <a:avLst/>
          </a:prstGeom>
          <a:noFill/>
        </p:spPr>
        <p:txBody>
          <a:bodyPr vert="horz" wrap="none" lIns="0" tIns="0" rIns="0" bIns="0" rtlCol="0">
            <a:spAutoFit/>
          </a:bodyPr>
          <a:lstStyle/>
          <a:p>
            <a:pPr>
              <a:lnSpc>
                <a:spcPts val="2410"/>
              </a:lnSpc>
            </a:pPr>
            <a:r>
              <a:rPr lang="en-US" sz="1998" smtClean="0">
                <a:solidFill>
                  <a:srgbClr val="FFFFFF"/>
                </a:solidFill>
                <a:latin typeface="Tahoma"/>
              </a:rPr>
              <a:t>Jalan Arteri</a:t>
            </a:r>
          </a:p>
          <a:p>
            <a:pPr>
              <a:lnSpc>
                <a:spcPts val="2400"/>
              </a:lnSpc>
            </a:pPr>
            <a:r>
              <a:rPr lang="en-US" sz="1602" smtClean="0">
                <a:solidFill>
                  <a:srgbClr val="A3C145"/>
                </a:solidFill>
                <a:latin typeface="Times New Roman"/>
              </a:rPr>
              <a:t>►  </a:t>
            </a:r>
            <a:r>
              <a:rPr lang="en-US" sz="1998" smtClean="0">
                <a:solidFill>
                  <a:srgbClr val="FFFFFF"/>
                </a:solidFill>
                <a:latin typeface="Tahoma"/>
              </a:rPr>
              <a:t>Kendaraan Gol. I      :  Y = 0.00037 V2 – 0.04070 V + 2.20403</a:t>
            </a:r>
          </a:p>
          <a:p>
            <a:pPr>
              <a:lnSpc>
                <a:spcPts val="2400"/>
              </a:lnSpc>
            </a:pPr>
            <a:r>
              <a:rPr lang="en-US" sz="1602" smtClean="0">
                <a:solidFill>
                  <a:srgbClr val="A3C145"/>
                </a:solidFill>
                <a:latin typeface="Times New Roman"/>
              </a:rPr>
              <a:t>►  </a:t>
            </a:r>
            <a:r>
              <a:rPr lang="en-US" sz="1998" smtClean="0">
                <a:solidFill>
                  <a:srgbClr val="FFFFFF"/>
                </a:solidFill>
                <a:latin typeface="Tahoma"/>
              </a:rPr>
              <a:t>Kendaraan Gol. II A  :  Y = 0.00209 V2 – 0.24413 V + 13.29445</a:t>
            </a:r>
          </a:p>
          <a:p>
            <a:pPr>
              <a:lnSpc>
                <a:spcPts val="2400"/>
              </a:lnSpc>
            </a:pPr>
            <a:r>
              <a:rPr lang="en-US" sz="1602" smtClean="0">
                <a:solidFill>
                  <a:srgbClr val="A3C145"/>
                </a:solidFill>
                <a:latin typeface="Times New Roman"/>
              </a:rPr>
              <a:t>►  </a:t>
            </a:r>
            <a:r>
              <a:rPr lang="en-US" sz="1998" smtClean="0">
                <a:solidFill>
                  <a:srgbClr val="FFFFFF"/>
                </a:solidFill>
                <a:latin typeface="Tahoma"/>
              </a:rPr>
              <a:t>Kendaraan Gol. II B  :  Y = 0.00186 V2 – 0.22035 V + 12.06486</a:t>
            </a:r>
            <a:endParaRPr lang="en-US" sz="1998">
              <a:solidFill>
                <a:srgbClr val="FFFFFF"/>
              </a:solidFill>
              <a:latin typeface="Tahom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myslide12">
    <p:spTree>
      <p:nvGrpSpPr>
        <p:cNvPr id="1" name=""/>
        <p:cNvGrpSpPr/>
        <p:nvPr/>
      </p:nvGrpSpPr>
      <p:grpSpPr>
        <a:xfrm>
          <a:off x="0" y="0"/>
          <a:ext cx="0" cy="0"/>
          <a:chOff x="0" y="0"/>
          <a:chExt cx="0" cy="0"/>
        </a:xfrm>
      </p:grpSpPr>
      <p:pic>
        <p:nvPicPr>
          <p:cNvPr id="2" name="Picture 1" descr="ws_16F.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381256" y="1717129"/>
            <a:ext cx="242054" cy="269304"/>
          </a:xfrm>
          <a:prstGeom prst="rect">
            <a:avLst/>
          </a:prstGeom>
          <a:noFill/>
        </p:spPr>
        <p:txBody>
          <a:bodyPr vert="horz" wrap="none" lIns="0" tIns="0" rIns="0" bIns="0" rtlCol="0">
            <a:spAutoFit/>
          </a:bodyPr>
          <a:lstStyle/>
          <a:p>
            <a:pPr>
              <a:lnSpc>
                <a:spcPts val="2123"/>
              </a:lnSpc>
            </a:pPr>
            <a:r>
              <a:rPr lang="en-US" sz="1902" smtClean="0">
                <a:solidFill>
                  <a:srgbClr val="A3C145"/>
                </a:solidFill>
                <a:latin typeface="Times New Roman"/>
              </a:rPr>
              <a:t>►</a:t>
            </a:r>
            <a:endParaRPr lang="en-US" sz="1902">
              <a:solidFill>
                <a:srgbClr val="A3C145"/>
              </a:solidFill>
              <a:latin typeface="Times New Roman"/>
            </a:endParaRPr>
          </a:p>
        </p:txBody>
      </p:sp>
      <p:sp>
        <p:nvSpPr>
          <p:cNvPr id="4" name="TextBox 3"/>
          <p:cNvSpPr txBox="1"/>
          <p:nvPr/>
        </p:nvSpPr>
        <p:spPr>
          <a:xfrm>
            <a:off x="381256" y="2155279"/>
            <a:ext cx="242054" cy="269304"/>
          </a:xfrm>
          <a:prstGeom prst="rect">
            <a:avLst/>
          </a:prstGeom>
          <a:noFill/>
        </p:spPr>
        <p:txBody>
          <a:bodyPr vert="horz" wrap="none" lIns="0" tIns="0" rIns="0" bIns="0" rtlCol="0">
            <a:spAutoFit/>
          </a:bodyPr>
          <a:lstStyle/>
          <a:p>
            <a:pPr>
              <a:lnSpc>
                <a:spcPts val="2123"/>
              </a:lnSpc>
            </a:pPr>
            <a:r>
              <a:rPr lang="en-US" sz="1902" smtClean="0">
                <a:solidFill>
                  <a:srgbClr val="A3C145"/>
                </a:solidFill>
                <a:latin typeface="Times New Roman"/>
              </a:rPr>
              <a:t>►</a:t>
            </a:r>
            <a:endParaRPr lang="en-US" sz="1902">
              <a:solidFill>
                <a:srgbClr val="A3C145"/>
              </a:solidFill>
              <a:latin typeface="Times New Roman"/>
            </a:endParaRPr>
          </a:p>
        </p:txBody>
      </p:sp>
      <p:sp>
        <p:nvSpPr>
          <p:cNvPr id="5" name="TextBox 4"/>
          <p:cNvSpPr txBox="1"/>
          <p:nvPr/>
        </p:nvSpPr>
        <p:spPr>
          <a:xfrm>
            <a:off x="381256" y="2593429"/>
            <a:ext cx="242054" cy="269304"/>
          </a:xfrm>
          <a:prstGeom prst="rect">
            <a:avLst/>
          </a:prstGeom>
          <a:noFill/>
        </p:spPr>
        <p:txBody>
          <a:bodyPr vert="horz" wrap="none" lIns="0" tIns="0" rIns="0" bIns="0" rtlCol="0">
            <a:spAutoFit/>
          </a:bodyPr>
          <a:lstStyle/>
          <a:p>
            <a:pPr>
              <a:lnSpc>
                <a:spcPts val="2123"/>
              </a:lnSpc>
            </a:pPr>
            <a:r>
              <a:rPr lang="en-US" sz="1902" smtClean="0">
                <a:solidFill>
                  <a:srgbClr val="A3C145"/>
                </a:solidFill>
                <a:latin typeface="Times New Roman"/>
              </a:rPr>
              <a:t>►</a:t>
            </a:r>
            <a:endParaRPr lang="en-US" sz="1902">
              <a:solidFill>
                <a:srgbClr val="A3C145"/>
              </a:solidFill>
              <a:latin typeface="Times New Roman"/>
            </a:endParaRPr>
          </a:p>
        </p:txBody>
      </p:sp>
      <p:sp>
        <p:nvSpPr>
          <p:cNvPr id="6" name="TextBox 5"/>
          <p:cNvSpPr txBox="1"/>
          <p:nvPr/>
        </p:nvSpPr>
        <p:spPr>
          <a:xfrm>
            <a:off x="381243" y="602223"/>
            <a:ext cx="4623638" cy="459293"/>
          </a:xfrm>
          <a:prstGeom prst="rect">
            <a:avLst/>
          </a:prstGeom>
          <a:noFill/>
        </p:spPr>
        <p:txBody>
          <a:bodyPr vert="horz" wrap="none" lIns="0" tIns="0" rIns="0" bIns="0" rtlCol="0">
            <a:spAutoFit/>
          </a:bodyPr>
          <a:lstStyle/>
          <a:p>
            <a:pPr>
              <a:lnSpc>
                <a:spcPts val="3857"/>
              </a:lnSpc>
            </a:pPr>
            <a:r>
              <a:rPr lang="en-US" sz="3198" smtClean="0">
                <a:solidFill>
                  <a:srgbClr val="FFFFCC"/>
                </a:solidFill>
                <a:latin typeface="Tahoma"/>
              </a:rPr>
              <a:t>Pemakaian Ban /1000 km</a:t>
            </a:r>
            <a:endParaRPr lang="en-US" sz="3198">
              <a:solidFill>
                <a:srgbClr val="FFFFCC"/>
              </a:solidFill>
              <a:latin typeface="Tahoma"/>
            </a:endParaRPr>
          </a:p>
        </p:txBody>
      </p:sp>
      <p:sp>
        <p:nvSpPr>
          <p:cNvPr id="7" name="TextBox 6"/>
          <p:cNvSpPr txBox="1"/>
          <p:nvPr/>
        </p:nvSpPr>
        <p:spPr>
          <a:xfrm>
            <a:off x="990853" y="1630933"/>
            <a:ext cx="2677592" cy="1220527"/>
          </a:xfrm>
          <a:prstGeom prst="rect">
            <a:avLst/>
          </a:prstGeom>
          <a:noFill/>
        </p:spPr>
        <p:txBody>
          <a:bodyPr vert="horz" wrap="none" lIns="0" tIns="0" rIns="0" bIns="0" rtlCol="0">
            <a:spAutoFit/>
          </a:bodyPr>
          <a:lstStyle/>
          <a:p>
            <a:pPr>
              <a:lnSpc>
                <a:spcPts val="2894"/>
              </a:lnSpc>
            </a:pPr>
            <a:r>
              <a:rPr lang="nl-NL" sz="2400" smtClean="0">
                <a:solidFill>
                  <a:srgbClr val="FFFFFF"/>
                </a:solidFill>
                <a:latin typeface="Tahoma"/>
              </a:rPr>
              <a:t>Kendaraan Gol. I</a:t>
            </a:r>
          </a:p>
          <a:p>
            <a:pPr>
              <a:lnSpc>
                <a:spcPts val="3450"/>
              </a:lnSpc>
            </a:pPr>
            <a:r>
              <a:rPr lang="nl-NL" sz="2400" smtClean="0">
                <a:solidFill>
                  <a:srgbClr val="FFFFFF"/>
                </a:solidFill>
                <a:latin typeface="Tahoma"/>
              </a:rPr>
              <a:t>Kendaraan Gol. II A</a:t>
            </a:r>
          </a:p>
          <a:p>
            <a:pPr>
              <a:lnSpc>
                <a:spcPts val="3450"/>
              </a:lnSpc>
            </a:pPr>
            <a:r>
              <a:rPr lang="nl-NL" sz="2400" smtClean="0">
                <a:solidFill>
                  <a:srgbClr val="FFFFFF"/>
                </a:solidFill>
                <a:latin typeface="Tahoma"/>
              </a:rPr>
              <a:t>Kendaraan Gol. II B</a:t>
            </a:r>
            <a:endParaRPr lang="en-US" sz="2400">
              <a:solidFill>
                <a:srgbClr val="FFFFFF"/>
              </a:solidFill>
              <a:latin typeface="Tahoma"/>
            </a:endParaRPr>
          </a:p>
        </p:txBody>
      </p:sp>
      <p:sp>
        <p:nvSpPr>
          <p:cNvPr id="8" name="TextBox 7"/>
          <p:cNvSpPr txBox="1"/>
          <p:nvPr/>
        </p:nvSpPr>
        <p:spPr>
          <a:xfrm>
            <a:off x="4038549" y="1630933"/>
            <a:ext cx="4416274" cy="1220527"/>
          </a:xfrm>
          <a:prstGeom prst="rect">
            <a:avLst/>
          </a:prstGeom>
          <a:noFill/>
        </p:spPr>
        <p:txBody>
          <a:bodyPr vert="horz" wrap="none" lIns="0" tIns="0" rIns="0" bIns="0" rtlCol="0">
            <a:spAutoFit/>
          </a:bodyPr>
          <a:lstStyle/>
          <a:p>
            <a:pPr>
              <a:lnSpc>
                <a:spcPts val="2894"/>
              </a:lnSpc>
            </a:pPr>
            <a:r>
              <a:rPr lang="es-ES" sz="2400" smtClean="0">
                <a:solidFill>
                  <a:srgbClr val="FFFFFF"/>
                </a:solidFill>
                <a:latin typeface="Tahoma"/>
              </a:rPr>
              <a:t>:  Y = 0.0008848 V – 0.0045333</a:t>
            </a:r>
          </a:p>
          <a:p>
            <a:pPr>
              <a:lnSpc>
                <a:spcPts val="3450"/>
              </a:lnSpc>
            </a:pPr>
            <a:r>
              <a:rPr lang="es-ES" sz="2400" smtClean="0">
                <a:solidFill>
                  <a:srgbClr val="FFFFFF"/>
                </a:solidFill>
                <a:latin typeface="Tahoma"/>
              </a:rPr>
              <a:t>:  Y = 0.0012356 V – 0.0065667</a:t>
            </a:r>
          </a:p>
          <a:p>
            <a:pPr>
              <a:lnSpc>
                <a:spcPts val="3450"/>
              </a:lnSpc>
            </a:pPr>
            <a:r>
              <a:rPr lang="es-ES" sz="2400" smtClean="0">
                <a:solidFill>
                  <a:srgbClr val="FFFFFF"/>
                </a:solidFill>
                <a:latin typeface="Tahoma"/>
              </a:rPr>
              <a:t>:  Y = 0.0015553 V – 0.0059333</a:t>
            </a:r>
            <a:endParaRPr lang="en-US" sz="2400">
              <a:solidFill>
                <a:srgbClr val="FFFFFF"/>
              </a:solidFill>
              <a:latin typeface="Tahoma"/>
            </a:endParaRPr>
          </a:p>
        </p:txBody>
      </p:sp>
      <p:sp>
        <p:nvSpPr>
          <p:cNvPr id="9" name="TextBox 8"/>
          <p:cNvSpPr txBox="1"/>
          <p:nvPr/>
        </p:nvSpPr>
        <p:spPr>
          <a:xfrm>
            <a:off x="381243" y="3407145"/>
            <a:ext cx="4364977" cy="459293"/>
          </a:xfrm>
          <a:prstGeom prst="rect">
            <a:avLst/>
          </a:prstGeom>
          <a:noFill/>
        </p:spPr>
        <p:txBody>
          <a:bodyPr vert="horz" wrap="none" lIns="0" tIns="0" rIns="0" bIns="0" rtlCol="0">
            <a:spAutoFit/>
          </a:bodyPr>
          <a:lstStyle/>
          <a:p>
            <a:pPr>
              <a:lnSpc>
                <a:spcPts val="3857"/>
              </a:lnSpc>
            </a:pPr>
            <a:r>
              <a:rPr lang="en-US" sz="3198" smtClean="0">
                <a:solidFill>
                  <a:srgbClr val="FFFFFF"/>
                </a:solidFill>
                <a:latin typeface="Tahoma"/>
              </a:rPr>
              <a:t>Suku Cadang / 1000 km</a:t>
            </a:r>
            <a:endParaRPr lang="en-US" sz="3198">
              <a:solidFill>
                <a:srgbClr val="FFFFFF"/>
              </a:solidFill>
              <a:latin typeface="Tahoma"/>
            </a:endParaRPr>
          </a:p>
        </p:txBody>
      </p:sp>
      <p:sp>
        <p:nvSpPr>
          <p:cNvPr id="10" name="TextBox 9"/>
          <p:cNvSpPr txBox="1"/>
          <p:nvPr/>
        </p:nvSpPr>
        <p:spPr>
          <a:xfrm>
            <a:off x="1371853" y="3967226"/>
            <a:ext cx="2188676" cy="342081"/>
          </a:xfrm>
          <a:prstGeom prst="rect">
            <a:avLst/>
          </a:prstGeom>
          <a:noFill/>
        </p:spPr>
        <p:txBody>
          <a:bodyPr vert="horz" wrap="none" lIns="0" tIns="0" rIns="0" bIns="0" rtlCol="0">
            <a:spAutoFit/>
          </a:bodyPr>
          <a:lstStyle/>
          <a:p>
            <a:pPr>
              <a:lnSpc>
                <a:spcPts val="2894"/>
              </a:lnSpc>
            </a:pPr>
            <a:r>
              <a:rPr lang="en-US" sz="2400" smtClean="0">
                <a:solidFill>
                  <a:srgbClr val="FFFFFF"/>
                </a:solidFill>
                <a:latin typeface="Tahoma"/>
              </a:rPr>
              <a:t>Kendaraan Gol I</a:t>
            </a:r>
            <a:endParaRPr lang="en-US" sz="2400">
              <a:solidFill>
                <a:srgbClr val="FFFFFF"/>
              </a:solidFill>
              <a:latin typeface="Tahoma"/>
            </a:endParaRPr>
          </a:p>
        </p:txBody>
      </p:sp>
      <p:sp>
        <p:nvSpPr>
          <p:cNvPr id="11" name="TextBox 10"/>
          <p:cNvSpPr txBox="1"/>
          <p:nvPr/>
        </p:nvSpPr>
        <p:spPr>
          <a:xfrm>
            <a:off x="4038853" y="3967226"/>
            <a:ext cx="4472378" cy="342081"/>
          </a:xfrm>
          <a:prstGeom prst="rect">
            <a:avLst/>
          </a:prstGeom>
          <a:noFill/>
        </p:spPr>
        <p:txBody>
          <a:bodyPr vert="horz" wrap="none" lIns="0" tIns="0" rIns="0" bIns="0" rtlCol="0">
            <a:spAutoFit/>
          </a:bodyPr>
          <a:lstStyle/>
          <a:p>
            <a:pPr>
              <a:lnSpc>
                <a:spcPts val="2894"/>
              </a:lnSpc>
            </a:pPr>
            <a:r>
              <a:rPr lang="en-US" sz="2400" smtClean="0">
                <a:solidFill>
                  <a:srgbClr val="FFFFFF"/>
                </a:solidFill>
                <a:latin typeface="Tahoma"/>
              </a:rPr>
              <a:t>:  Y = 0.0000064 V + 0.0005567</a:t>
            </a:r>
            <a:endParaRPr lang="en-US" sz="2400">
              <a:solidFill>
                <a:srgbClr val="FFFFFF"/>
              </a:solidFill>
              <a:latin typeface="Tahoma"/>
            </a:endParaRPr>
          </a:p>
        </p:txBody>
      </p:sp>
      <p:sp>
        <p:nvSpPr>
          <p:cNvPr id="12" name="TextBox 11"/>
          <p:cNvSpPr txBox="1"/>
          <p:nvPr/>
        </p:nvSpPr>
        <p:spPr>
          <a:xfrm>
            <a:off x="1371853" y="4405376"/>
            <a:ext cx="7153177" cy="820738"/>
          </a:xfrm>
          <a:prstGeom prst="rect">
            <a:avLst/>
          </a:prstGeom>
          <a:noFill/>
        </p:spPr>
        <p:txBody>
          <a:bodyPr vert="horz" wrap="none" lIns="0" tIns="0" rIns="0" bIns="0" rtlCol="0">
            <a:spAutoFit/>
          </a:bodyPr>
          <a:lstStyle/>
          <a:p>
            <a:pPr>
              <a:lnSpc>
                <a:spcPts val="2894"/>
              </a:lnSpc>
            </a:pPr>
            <a:r>
              <a:rPr lang="en-US" sz="2400" smtClean="0">
                <a:solidFill>
                  <a:srgbClr val="FFFFFF"/>
                </a:solidFill>
                <a:latin typeface="Tahoma"/>
              </a:rPr>
              <a:t>Kendaraan Gol II A :  Y = 0.0000332 V + 0.0020891</a:t>
            </a:r>
          </a:p>
          <a:p>
            <a:pPr>
              <a:lnSpc>
                <a:spcPts val="3450"/>
              </a:lnSpc>
            </a:pPr>
            <a:r>
              <a:rPr lang="en-US" sz="2400" smtClean="0">
                <a:solidFill>
                  <a:srgbClr val="FFFFFF"/>
                </a:solidFill>
                <a:latin typeface="Tahoma"/>
              </a:rPr>
              <a:t>Kendaraan Gol II B :  Y = 0.0000191 V + 0.0015400</a:t>
            </a:r>
            <a:endParaRPr lang="en-US" sz="2400">
              <a:solidFill>
                <a:srgbClr val="FFFFFF"/>
              </a:solidFill>
              <a:latin typeface="Tahom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myslide13">
    <p:spTree>
      <p:nvGrpSpPr>
        <p:cNvPr id="1" name=""/>
        <p:cNvGrpSpPr/>
        <p:nvPr/>
      </p:nvGrpSpPr>
      <p:grpSpPr>
        <a:xfrm>
          <a:off x="0" y="0"/>
          <a:ext cx="0" cy="0"/>
          <a:chOff x="0" y="0"/>
          <a:chExt cx="0" cy="0"/>
        </a:xfrm>
      </p:grpSpPr>
      <p:pic>
        <p:nvPicPr>
          <p:cNvPr id="2" name="Picture 1" descr="ws_171.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4194302" y="1355852"/>
            <a:ext cx="109004" cy="342081"/>
          </a:xfrm>
          <a:prstGeom prst="rect">
            <a:avLst/>
          </a:prstGeom>
          <a:noFill/>
        </p:spPr>
        <p:txBody>
          <a:bodyPr vert="horz" wrap="none" lIns="0" tIns="0" rIns="0" bIns="0" rtlCol="0">
            <a:spAutoFit/>
          </a:bodyPr>
          <a:lstStyle/>
          <a:p>
            <a:pPr>
              <a:lnSpc>
                <a:spcPts val="2894"/>
              </a:lnSpc>
            </a:pPr>
            <a:r>
              <a:rPr lang="en-US" sz="2400" smtClean="0">
                <a:solidFill>
                  <a:srgbClr val="FFFFFF"/>
                </a:solidFill>
                <a:latin typeface="Tahoma"/>
              </a:rPr>
              <a:t>:</a:t>
            </a:r>
            <a:endParaRPr lang="en-US" sz="2400">
              <a:solidFill>
                <a:srgbClr val="FFFFFF"/>
              </a:solidFill>
              <a:latin typeface="Tahoma"/>
            </a:endParaRPr>
          </a:p>
        </p:txBody>
      </p:sp>
      <p:sp>
        <p:nvSpPr>
          <p:cNvPr id="4" name="TextBox 3"/>
          <p:cNvSpPr txBox="1"/>
          <p:nvPr/>
        </p:nvSpPr>
        <p:spPr>
          <a:xfrm>
            <a:off x="536691" y="795771"/>
            <a:ext cx="3133871" cy="459293"/>
          </a:xfrm>
          <a:prstGeom prst="rect">
            <a:avLst/>
          </a:prstGeom>
          <a:noFill/>
        </p:spPr>
        <p:txBody>
          <a:bodyPr vert="horz" wrap="none" lIns="0" tIns="0" rIns="0" bIns="0" rtlCol="0">
            <a:spAutoFit/>
          </a:bodyPr>
          <a:lstStyle/>
          <a:p>
            <a:pPr>
              <a:lnSpc>
                <a:spcPts val="3857"/>
              </a:lnSpc>
            </a:pPr>
            <a:r>
              <a:rPr lang="en-US" sz="3198" smtClean="0">
                <a:solidFill>
                  <a:srgbClr val="FFFFFF"/>
                </a:solidFill>
                <a:latin typeface="Tahoma"/>
              </a:rPr>
              <a:t>Montir / 1000 km</a:t>
            </a:r>
            <a:endParaRPr lang="en-US" sz="3198">
              <a:solidFill>
                <a:srgbClr val="FFFFFF"/>
              </a:solidFill>
              <a:latin typeface="Tahoma"/>
            </a:endParaRPr>
          </a:p>
        </p:txBody>
      </p:sp>
      <p:sp>
        <p:nvSpPr>
          <p:cNvPr id="5" name="TextBox 4"/>
          <p:cNvSpPr txBox="1"/>
          <p:nvPr/>
        </p:nvSpPr>
        <p:spPr>
          <a:xfrm>
            <a:off x="536691" y="1355852"/>
            <a:ext cx="3837204" cy="3642023"/>
          </a:xfrm>
          <a:prstGeom prst="rect">
            <a:avLst/>
          </a:prstGeom>
          <a:noFill/>
        </p:spPr>
        <p:txBody>
          <a:bodyPr vert="horz" wrap="none" lIns="0" tIns="0" rIns="0" bIns="0" rtlCol="0">
            <a:spAutoFit/>
          </a:bodyPr>
          <a:lstStyle/>
          <a:p>
            <a:pPr marL="0" marR="0" lvl="0" indent="0" defTabSz="914400" eaLnBrk="1" fontAlgn="auto" latinLnBrk="0" hangingPunct="1">
              <a:lnSpc>
                <a:spcPts val="2894"/>
              </a:lnSpc>
              <a:buClrTx/>
              <a:buSzTx/>
              <a:buNone/>
              <a:tabLst>
                <a:tab pos="990600" algn="l"/>
              </a:tabLst>
              <a:defRPr/>
            </a:pPr>
            <a:r>
              <a:rPr lang="en-US" smtClean="0"/>
              <a:t>	</a:t>
            </a:r>
            <a:r>
              <a:rPr lang="en-US" sz="2400" smtClean="0">
                <a:solidFill>
                  <a:srgbClr val="FFFFFF"/>
                </a:solidFill>
                <a:latin typeface="Tahoma"/>
              </a:rPr>
              <a:t>Kendaraan Gol I</a:t>
            </a:r>
          </a:p>
          <a:p>
            <a:pPr marL="0" marR="0" lvl="0" indent="0" defTabSz="914400" eaLnBrk="1" fontAlgn="auto" latinLnBrk="0" hangingPunct="1">
              <a:lnSpc>
                <a:spcPts val="3450"/>
              </a:lnSpc>
              <a:buClrTx/>
              <a:buSzTx/>
              <a:buNone/>
              <a:tabLst>
                <a:tab pos="990600" algn="l"/>
              </a:tabLst>
              <a:defRPr/>
            </a:pPr>
            <a:r>
              <a:rPr lang="en-US" sz="2400" smtClean="0">
                <a:solidFill>
                  <a:srgbClr val="FFFFFF"/>
                </a:solidFill>
                <a:latin typeface="Tahoma"/>
              </a:rPr>
              <a:t>	Kendaraan Gol II A :</a:t>
            </a:r>
          </a:p>
          <a:p>
            <a:pPr marL="0" marR="0" lvl="0" indent="0" defTabSz="914400" eaLnBrk="1" fontAlgn="auto" latinLnBrk="0" hangingPunct="1">
              <a:lnSpc>
                <a:spcPts val="3450"/>
              </a:lnSpc>
              <a:buClrTx/>
              <a:buSzTx/>
              <a:buNone/>
              <a:tabLst>
                <a:tab pos="990600" algn="l"/>
              </a:tabLst>
              <a:defRPr/>
            </a:pPr>
            <a:r>
              <a:rPr lang="en-US" sz="2400" smtClean="0">
                <a:solidFill>
                  <a:srgbClr val="FFFFFF"/>
                </a:solidFill>
                <a:latin typeface="Tahoma"/>
              </a:rPr>
              <a:t>	Kendaraan Gol II B :</a:t>
            </a:r>
          </a:p>
          <a:p>
            <a:pPr marL="0" marR="0" lvl="0" indent="0" defTabSz="914400" eaLnBrk="1" fontAlgn="auto" latinLnBrk="0" hangingPunct="1">
              <a:lnSpc>
                <a:spcPts val="1000"/>
              </a:lnSpc>
              <a:buClrTx/>
              <a:buSzTx/>
              <a:buNone/>
              <a:tabLst>
                <a:tab pos="990600" algn="l"/>
              </a:tabLst>
              <a:defRPr/>
            </a:pPr>
            <a:endParaRPr lang="en-US" sz="2400" smtClean="0">
              <a:solidFill>
                <a:srgbClr val="FFFFFF"/>
              </a:solidFill>
              <a:latin typeface="Tahoma"/>
            </a:endParaRPr>
          </a:p>
          <a:p>
            <a:pPr marL="0" marR="0" lvl="0" indent="0" defTabSz="914400" eaLnBrk="1" fontAlgn="auto" latinLnBrk="0" hangingPunct="1">
              <a:lnSpc>
                <a:spcPts val="1000"/>
              </a:lnSpc>
              <a:buClrTx/>
              <a:buSzTx/>
              <a:buNone/>
              <a:tabLst>
                <a:tab pos="990600" algn="l"/>
              </a:tabLst>
              <a:defRPr/>
            </a:pPr>
            <a:endParaRPr lang="en-US" sz="2400" smtClean="0">
              <a:solidFill>
                <a:srgbClr val="FFFFFF"/>
              </a:solidFill>
              <a:latin typeface="Tahoma"/>
            </a:endParaRPr>
          </a:p>
          <a:p>
            <a:pPr marL="0" marR="0" lvl="0" indent="0" defTabSz="914400" eaLnBrk="1" fontAlgn="auto" latinLnBrk="0" hangingPunct="1">
              <a:lnSpc>
                <a:spcPts val="1000"/>
              </a:lnSpc>
              <a:buClrTx/>
              <a:buSzTx/>
              <a:buNone/>
              <a:tabLst>
                <a:tab pos="990600" algn="l"/>
              </a:tabLst>
              <a:defRPr/>
            </a:pPr>
            <a:endParaRPr lang="en-US" sz="2400" smtClean="0">
              <a:solidFill>
                <a:srgbClr val="FFFFFF"/>
              </a:solidFill>
              <a:latin typeface="Tahoma"/>
            </a:endParaRPr>
          </a:p>
          <a:p>
            <a:pPr marL="0" marR="0" lvl="0" indent="0" defTabSz="914400" eaLnBrk="1" fontAlgn="auto" latinLnBrk="0" hangingPunct="1">
              <a:lnSpc>
                <a:spcPts val="1000"/>
              </a:lnSpc>
              <a:buClrTx/>
              <a:buSzTx/>
              <a:buNone/>
              <a:tabLst>
                <a:tab pos="990600" algn="l"/>
              </a:tabLst>
              <a:defRPr/>
            </a:pPr>
            <a:endParaRPr lang="en-US" sz="2400" smtClean="0">
              <a:solidFill>
                <a:srgbClr val="FFFFFF"/>
              </a:solidFill>
              <a:latin typeface="Tahoma"/>
            </a:endParaRPr>
          </a:p>
          <a:p>
            <a:pPr marL="0" marR="0" lvl="0" indent="0" defTabSz="914400" eaLnBrk="1" fontAlgn="auto" latinLnBrk="0" hangingPunct="1">
              <a:lnSpc>
                <a:spcPts val="4054"/>
              </a:lnSpc>
              <a:buClrTx/>
              <a:buSzTx/>
              <a:buNone/>
              <a:tabLst>
                <a:tab pos="990600" algn="l"/>
              </a:tabLst>
              <a:defRPr/>
            </a:pPr>
            <a:r>
              <a:rPr lang="en-US" sz="3198" smtClean="0">
                <a:solidFill>
                  <a:srgbClr val="FFFFFF"/>
                </a:solidFill>
                <a:latin typeface="Tahoma"/>
              </a:rPr>
              <a:t>Depresiasi / 1000 km</a:t>
            </a:r>
          </a:p>
          <a:p>
            <a:pPr marL="0" marR="0" lvl="0" indent="0" defTabSz="914400" eaLnBrk="1" fontAlgn="auto" latinLnBrk="0" hangingPunct="1">
              <a:lnSpc>
                <a:spcPts val="3448"/>
              </a:lnSpc>
              <a:buClrTx/>
              <a:buSzTx/>
              <a:buNone/>
              <a:tabLst>
                <a:tab pos="990600" algn="l"/>
              </a:tabLst>
              <a:defRPr/>
            </a:pPr>
            <a:r>
              <a:rPr lang="en-US" sz="3198" smtClean="0">
                <a:solidFill>
                  <a:srgbClr val="FFFFFF"/>
                </a:solidFill>
                <a:latin typeface="Tahoma"/>
              </a:rPr>
              <a:t>	</a:t>
            </a:r>
            <a:r>
              <a:rPr lang="en-US" sz="2400" smtClean="0">
                <a:solidFill>
                  <a:srgbClr val="FFFFFF"/>
                </a:solidFill>
                <a:latin typeface="Tahoma"/>
              </a:rPr>
              <a:t>Kendaraan Gol. I</a:t>
            </a:r>
          </a:p>
          <a:p>
            <a:pPr marL="0" marR="0" lvl="0" indent="0" defTabSz="914400" eaLnBrk="1" fontAlgn="auto" latinLnBrk="0" hangingPunct="1">
              <a:lnSpc>
                <a:spcPts val="3450"/>
              </a:lnSpc>
              <a:buClrTx/>
              <a:buSzTx/>
              <a:buNone/>
              <a:tabLst>
                <a:tab pos="990600" algn="l"/>
              </a:tabLst>
              <a:defRPr/>
            </a:pPr>
            <a:r>
              <a:rPr lang="en-US" sz="2400" smtClean="0">
                <a:solidFill>
                  <a:srgbClr val="FFFFFF"/>
                </a:solidFill>
                <a:latin typeface="Tahoma"/>
              </a:rPr>
              <a:t>	Kendaraan Gol II A</a:t>
            </a:r>
          </a:p>
          <a:p>
            <a:pPr marL="0" marR="0" lvl="0" indent="0" defTabSz="914400" eaLnBrk="1" fontAlgn="auto" latinLnBrk="0" hangingPunct="1">
              <a:lnSpc>
                <a:spcPts val="3450"/>
              </a:lnSpc>
              <a:buClrTx/>
              <a:buSzTx/>
              <a:buNone/>
              <a:tabLst>
                <a:tab pos="990600" algn="l"/>
              </a:tabLst>
              <a:defRPr/>
            </a:pPr>
            <a:r>
              <a:rPr lang="en-US" sz="2400" smtClean="0">
                <a:solidFill>
                  <a:srgbClr val="FFFFFF"/>
                </a:solidFill>
                <a:latin typeface="Tahoma"/>
              </a:rPr>
              <a:t>	Kendaraan Gol II B</a:t>
            </a:r>
            <a:endParaRPr lang="en-US" sz="2400">
              <a:solidFill>
                <a:srgbClr val="FFFFFF"/>
              </a:solidFill>
              <a:latin typeface="Tahoma"/>
            </a:endParaRPr>
          </a:p>
        </p:txBody>
      </p:sp>
      <p:sp>
        <p:nvSpPr>
          <p:cNvPr id="6" name="TextBox 5"/>
          <p:cNvSpPr txBox="1"/>
          <p:nvPr/>
        </p:nvSpPr>
        <p:spPr>
          <a:xfrm>
            <a:off x="4494011" y="1355852"/>
            <a:ext cx="3678892" cy="3592971"/>
          </a:xfrm>
          <a:prstGeom prst="rect">
            <a:avLst/>
          </a:prstGeom>
          <a:noFill/>
        </p:spPr>
        <p:txBody>
          <a:bodyPr vert="horz" wrap="none" lIns="0" tIns="0" rIns="0" bIns="0" rtlCol="0">
            <a:spAutoFit/>
          </a:bodyPr>
          <a:lstStyle/>
          <a:p>
            <a:pPr marL="0" marR="0" lvl="0" indent="0" defTabSz="914400" eaLnBrk="1" fontAlgn="auto" latinLnBrk="0" hangingPunct="1">
              <a:lnSpc>
                <a:spcPts val="2894"/>
              </a:lnSpc>
              <a:buClrTx/>
              <a:buSzTx/>
              <a:buNone/>
              <a:tabLst>
                <a:tab pos="622300" algn="l"/>
              </a:tabLst>
              <a:defRPr/>
            </a:pPr>
            <a:r>
              <a:rPr lang="es-ES" sz="2400" smtClean="0">
                <a:solidFill>
                  <a:srgbClr val="FFFFFF"/>
                </a:solidFill>
                <a:latin typeface="Tahoma"/>
              </a:rPr>
              <a:t>Y = 0.00362 V + 0.36267</a:t>
            </a:r>
          </a:p>
          <a:p>
            <a:pPr marL="0" marR="0" lvl="0" indent="0" defTabSz="914400" eaLnBrk="1" fontAlgn="auto" latinLnBrk="0" hangingPunct="1">
              <a:lnSpc>
                <a:spcPts val="3450"/>
              </a:lnSpc>
              <a:buClrTx/>
              <a:buSzTx/>
              <a:buNone/>
              <a:tabLst>
                <a:tab pos="622300" algn="l"/>
              </a:tabLst>
              <a:defRPr/>
            </a:pPr>
            <a:r>
              <a:rPr lang="es-ES" sz="2400" smtClean="0">
                <a:solidFill>
                  <a:srgbClr val="FFFFFF"/>
                </a:solidFill>
                <a:latin typeface="Tahoma"/>
              </a:rPr>
              <a:t>Y = 0.02311 V + 1.97733</a:t>
            </a:r>
          </a:p>
          <a:p>
            <a:pPr marL="0" marR="0" lvl="0" indent="0" defTabSz="914400" eaLnBrk="1" fontAlgn="auto" latinLnBrk="0" hangingPunct="1">
              <a:lnSpc>
                <a:spcPts val="3450"/>
              </a:lnSpc>
              <a:buClrTx/>
              <a:buSzTx/>
              <a:buNone/>
              <a:tabLst>
                <a:tab pos="622300" algn="l"/>
              </a:tabLst>
              <a:defRPr/>
            </a:pPr>
            <a:r>
              <a:rPr lang="es-ES" sz="2400" smtClean="0">
                <a:solidFill>
                  <a:srgbClr val="FFFFFF"/>
                </a:solidFill>
                <a:latin typeface="Tahoma"/>
              </a:rPr>
              <a:t>Y = 0.01511 V + 1.21200</a:t>
            </a:r>
          </a:p>
          <a:p>
            <a:pPr marL="0" marR="0" lvl="0" indent="0" defTabSz="914400" eaLnBrk="1" fontAlgn="auto" latinLnBrk="0" hangingPunct="1">
              <a:lnSpc>
                <a:spcPts val="1000"/>
              </a:lnSpc>
              <a:buClrTx/>
              <a:buSzTx/>
              <a:buNone/>
              <a:tabLst>
                <a:tab pos="622300" algn="l"/>
              </a:tabLst>
              <a:defRPr/>
            </a:pPr>
            <a:endParaRPr lang="es-ES" sz="2400" smtClean="0">
              <a:solidFill>
                <a:srgbClr val="FFFFFF"/>
              </a:solidFill>
              <a:latin typeface="Tahoma"/>
            </a:endParaRPr>
          </a:p>
          <a:p>
            <a:pPr marL="0" marR="0" lvl="0" indent="0" defTabSz="914400" eaLnBrk="1" fontAlgn="auto" latinLnBrk="0" hangingPunct="1">
              <a:lnSpc>
                <a:spcPts val="1000"/>
              </a:lnSpc>
              <a:buClrTx/>
              <a:buSzTx/>
              <a:buNone/>
              <a:tabLst>
                <a:tab pos="622300" algn="l"/>
              </a:tabLst>
              <a:defRPr/>
            </a:pPr>
            <a:endParaRPr lang="es-ES" sz="2400" smtClean="0">
              <a:solidFill>
                <a:srgbClr val="FFFFFF"/>
              </a:solidFill>
              <a:latin typeface="Tahoma"/>
            </a:endParaRPr>
          </a:p>
          <a:p>
            <a:pPr marL="0" marR="0" lvl="0" indent="0" defTabSz="914400" eaLnBrk="1" fontAlgn="auto" latinLnBrk="0" hangingPunct="1">
              <a:lnSpc>
                <a:spcPts val="1000"/>
              </a:lnSpc>
              <a:buClrTx/>
              <a:buSzTx/>
              <a:buNone/>
              <a:tabLst>
                <a:tab pos="622300" algn="l"/>
              </a:tabLst>
              <a:defRPr/>
            </a:pPr>
            <a:endParaRPr lang="es-ES" sz="2400" smtClean="0">
              <a:solidFill>
                <a:srgbClr val="FFFFFF"/>
              </a:solidFill>
              <a:latin typeface="Tahoma"/>
            </a:endParaRPr>
          </a:p>
          <a:p>
            <a:pPr marL="0" marR="0" lvl="0" indent="0" defTabSz="914400" eaLnBrk="1" fontAlgn="auto" latinLnBrk="0" hangingPunct="1">
              <a:lnSpc>
                <a:spcPts val="1000"/>
              </a:lnSpc>
              <a:buClrTx/>
              <a:buSzTx/>
              <a:buNone/>
              <a:tabLst>
                <a:tab pos="622300" algn="l"/>
              </a:tabLst>
              <a:defRPr/>
            </a:pPr>
            <a:endParaRPr lang="es-ES" sz="2400" smtClean="0">
              <a:solidFill>
                <a:srgbClr val="FFFFFF"/>
              </a:solidFill>
              <a:latin typeface="Tahoma"/>
            </a:endParaRPr>
          </a:p>
          <a:p>
            <a:pPr marL="0" marR="0" lvl="0" indent="0" defTabSz="914400" eaLnBrk="1" fontAlgn="auto" latinLnBrk="0" hangingPunct="1">
              <a:lnSpc>
                <a:spcPts val="1000"/>
              </a:lnSpc>
              <a:buClrTx/>
              <a:buSzTx/>
              <a:buNone/>
              <a:tabLst>
                <a:tab pos="622300" algn="l"/>
              </a:tabLst>
              <a:defRPr/>
            </a:pPr>
            <a:endParaRPr lang="es-ES" sz="2400" smtClean="0">
              <a:solidFill>
                <a:srgbClr val="FFFFFF"/>
              </a:solidFill>
              <a:latin typeface="Tahoma"/>
            </a:endParaRPr>
          </a:p>
          <a:p>
            <a:pPr marL="0" marR="0" lvl="0" indent="0" defTabSz="914400" eaLnBrk="1" fontAlgn="auto" latinLnBrk="0" hangingPunct="1">
              <a:lnSpc>
                <a:spcPts val="1000"/>
              </a:lnSpc>
              <a:buClrTx/>
              <a:buSzTx/>
              <a:buNone/>
              <a:tabLst>
                <a:tab pos="622300" algn="l"/>
              </a:tabLst>
              <a:defRPr/>
            </a:pPr>
            <a:endParaRPr lang="es-ES" sz="2400" smtClean="0">
              <a:solidFill>
                <a:srgbClr val="FFFFFF"/>
              </a:solidFill>
              <a:latin typeface="Tahoma"/>
            </a:endParaRPr>
          </a:p>
          <a:p>
            <a:pPr marL="0" marR="0" lvl="0" indent="0" defTabSz="914400" eaLnBrk="1" fontAlgn="auto" latinLnBrk="0" hangingPunct="1">
              <a:lnSpc>
                <a:spcPts val="1000"/>
              </a:lnSpc>
              <a:buClrTx/>
              <a:buSzTx/>
              <a:buNone/>
              <a:tabLst>
                <a:tab pos="622300" algn="l"/>
              </a:tabLst>
              <a:defRPr/>
            </a:pPr>
            <a:endParaRPr lang="es-ES" sz="2400" smtClean="0">
              <a:solidFill>
                <a:srgbClr val="FFFFFF"/>
              </a:solidFill>
              <a:latin typeface="Tahoma"/>
            </a:endParaRPr>
          </a:p>
          <a:p>
            <a:pPr marL="0" marR="0" lvl="0" indent="0" defTabSz="914400" eaLnBrk="1" fontAlgn="auto" latinLnBrk="0" hangingPunct="1">
              <a:lnSpc>
                <a:spcPts val="1000"/>
              </a:lnSpc>
              <a:buClrTx/>
              <a:buSzTx/>
              <a:buNone/>
              <a:tabLst>
                <a:tab pos="622300" algn="l"/>
              </a:tabLst>
              <a:defRPr/>
            </a:pPr>
            <a:endParaRPr lang="es-ES" sz="2400" smtClean="0">
              <a:solidFill>
                <a:srgbClr val="FFFFFF"/>
              </a:solidFill>
              <a:latin typeface="Tahoma"/>
            </a:endParaRPr>
          </a:p>
          <a:p>
            <a:pPr marL="0" marR="0" lvl="0" indent="0" defTabSz="914400" eaLnBrk="1" fontAlgn="auto" latinLnBrk="0" hangingPunct="1">
              <a:lnSpc>
                <a:spcPts val="3502"/>
              </a:lnSpc>
              <a:buClrTx/>
              <a:buSzTx/>
              <a:buNone/>
              <a:tabLst>
                <a:tab pos="622300" algn="l"/>
              </a:tabLst>
              <a:defRPr/>
            </a:pPr>
            <a:r>
              <a:rPr lang="es-ES" sz="2400" smtClean="0">
                <a:solidFill>
                  <a:srgbClr val="FFFFFF"/>
                </a:solidFill>
                <a:latin typeface="Tahoma"/>
              </a:rPr>
              <a:t>	: Y = 1/(2.5 V + 125)</a:t>
            </a:r>
          </a:p>
          <a:p>
            <a:pPr marL="0" marR="0" lvl="0" indent="0" defTabSz="914400" eaLnBrk="1" fontAlgn="auto" latinLnBrk="0" hangingPunct="1">
              <a:lnSpc>
                <a:spcPts val="3450"/>
              </a:lnSpc>
              <a:buClrTx/>
              <a:buSzTx/>
              <a:buNone/>
              <a:tabLst>
                <a:tab pos="622300" algn="l"/>
              </a:tabLst>
              <a:defRPr/>
            </a:pPr>
            <a:r>
              <a:rPr lang="es-ES" sz="2400" smtClean="0">
                <a:solidFill>
                  <a:srgbClr val="FFFFFF"/>
                </a:solidFill>
                <a:latin typeface="Tahoma"/>
              </a:rPr>
              <a:t>	:  Y = 1/(9.0 V + 450)</a:t>
            </a:r>
          </a:p>
          <a:p>
            <a:pPr marL="0" marR="0" lvl="0" indent="0" defTabSz="914400" eaLnBrk="1" fontAlgn="auto" latinLnBrk="0" hangingPunct="1">
              <a:lnSpc>
                <a:spcPts val="3450"/>
              </a:lnSpc>
              <a:buClrTx/>
              <a:buSzTx/>
              <a:buNone/>
              <a:tabLst>
                <a:tab pos="622300" algn="l"/>
              </a:tabLst>
              <a:defRPr/>
            </a:pPr>
            <a:r>
              <a:rPr lang="es-ES" sz="2400" smtClean="0">
                <a:solidFill>
                  <a:srgbClr val="FFFFFF"/>
                </a:solidFill>
                <a:latin typeface="Tahoma"/>
              </a:rPr>
              <a:t>	:  Y = 1/(6.0 V + 300)</a:t>
            </a:r>
            <a:endParaRPr lang="en-US" sz="2400">
              <a:solidFill>
                <a:srgbClr val="FFFFFF"/>
              </a:solidFill>
              <a:latin typeface="Tahom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myslide14">
    <p:spTree>
      <p:nvGrpSpPr>
        <p:cNvPr id="1" name=""/>
        <p:cNvGrpSpPr/>
        <p:nvPr/>
      </p:nvGrpSpPr>
      <p:grpSpPr>
        <a:xfrm>
          <a:off x="0" y="0"/>
          <a:ext cx="0" cy="0"/>
          <a:chOff x="0" y="0"/>
          <a:chExt cx="0" cy="0"/>
        </a:xfrm>
      </p:grpSpPr>
      <p:pic>
        <p:nvPicPr>
          <p:cNvPr id="2" name="Picture 1" descr="ws_173.tmp"/>
          <p:cNvPicPr>
            <a:picLocks/>
          </p:cNvPicPr>
          <p:nvPr/>
        </p:nvPicPr>
        <p:blipFill>
          <a:blip r:embed="rId2"/>
          <a:stretch>
            <a:fillRect/>
          </a:stretch>
        </p:blipFill>
        <p:spPr>
          <a:xfrm>
            <a:off x="0" y="0"/>
            <a:ext cx="9118600" cy="6832600"/>
          </a:xfrm>
          <a:prstGeom prst="rect">
            <a:avLst/>
          </a:prstGeom>
        </p:spPr>
      </p:pic>
      <p:sp>
        <p:nvSpPr>
          <p:cNvPr id="3" name="TextBox 2"/>
          <p:cNvSpPr txBox="1"/>
          <p:nvPr/>
        </p:nvSpPr>
        <p:spPr>
          <a:xfrm>
            <a:off x="381294" y="1699832"/>
            <a:ext cx="203582" cy="230832"/>
          </a:xfrm>
          <a:prstGeom prst="rect">
            <a:avLst/>
          </a:prstGeom>
          <a:noFill/>
        </p:spPr>
        <p:txBody>
          <a:bodyPr vert="horz" wrap="none" lIns="0" tIns="0" rIns="0" bIns="0" rtlCol="0">
            <a:spAutoFit/>
          </a:bodyPr>
          <a:lstStyle/>
          <a:p>
            <a:pPr>
              <a:lnSpc>
                <a:spcPts val="1788"/>
              </a:lnSpc>
            </a:pPr>
            <a:r>
              <a:rPr lang="en-US" sz="1602" smtClean="0">
                <a:solidFill>
                  <a:srgbClr val="A3C145"/>
                </a:solidFill>
                <a:latin typeface="Times New Roman"/>
              </a:rPr>
              <a:t>►</a:t>
            </a:r>
            <a:endParaRPr lang="en-US" sz="1602">
              <a:solidFill>
                <a:srgbClr val="A3C145"/>
              </a:solidFill>
              <a:latin typeface="Times New Roman"/>
            </a:endParaRPr>
          </a:p>
        </p:txBody>
      </p:sp>
      <p:sp>
        <p:nvSpPr>
          <p:cNvPr id="4" name="TextBox 3"/>
          <p:cNvSpPr txBox="1"/>
          <p:nvPr/>
        </p:nvSpPr>
        <p:spPr>
          <a:xfrm>
            <a:off x="381294" y="4110038"/>
            <a:ext cx="203582" cy="230832"/>
          </a:xfrm>
          <a:prstGeom prst="rect">
            <a:avLst/>
          </a:prstGeom>
          <a:noFill/>
        </p:spPr>
        <p:txBody>
          <a:bodyPr vert="horz" wrap="none" lIns="0" tIns="0" rIns="0" bIns="0" rtlCol="0">
            <a:spAutoFit/>
          </a:bodyPr>
          <a:lstStyle/>
          <a:p>
            <a:pPr>
              <a:lnSpc>
                <a:spcPts val="1788"/>
              </a:lnSpc>
            </a:pPr>
            <a:r>
              <a:rPr lang="en-US" sz="1602" smtClean="0">
                <a:solidFill>
                  <a:srgbClr val="A3C145"/>
                </a:solidFill>
                <a:latin typeface="Times New Roman"/>
              </a:rPr>
              <a:t>►</a:t>
            </a:r>
            <a:endParaRPr lang="en-US" sz="1602">
              <a:solidFill>
                <a:srgbClr val="A3C145"/>
              </a:solidFill>
              <a:latin typeface="Times New Roman"/>
            </a:endParaRPr>
          </a:p>
        </p:txBody>
      </p:sp>
      <p:sp>
        <p:nvSpPr>
          <p:cNvPr id="5" name="TextBox 4"/>
          <p:cNvSpPr txBox="1"/>
          <p:nvPr/>
        </p:nvSpPr>
        <p:spPr>
          <a:xfrm>
            <a:off x="381243" y="602223"/>
            <a:ext cx="4218847" cy="459293"/>
          </a:xfrm>
          <a:prstGeom prst="rect">
            <a:avLst/>
          </a:prstGeom>
          <a:noFill/>
        </p:spPr>
        <p:txBody>
          <a:bodyPr vert="horz" wrap="none" lIns="0" tIns="0" rIns="0" bIns="0" rtlCol="0">
            <a:spAutoFit/>
          </a:bodyPr>
          <a:lstStyle/>
          <a:p>
            <a:pPr>
              <a:lnSpc>
                <a:spcPts val="3857"/>
              </a:lnSpc>
            </a:pPr>
            <a:r>
              <a:rPr lang="en-US" sz="3198" smtClean="0">
                <a:solidFill>
                  <a:srgbClr val="FFFFCC"/>
                </a:solidFill>
                <a:latin typeface="Tahoma"/>
              </a:rPr>
              <a:t>Biaya Bunga / 1000 km</a:t>
            </a:r>
            <a:endParaRPr lang="en-US" sz="3198">
              <a:solidFill>
                <a:srgbClr val="FFFFCC"/>
              </a:solidFill>
              <a:latin typeface="Tahoma"/>
            </a:endParaRPr>
          </a:p>
        </p:txBody>
      </p:sp>
      <p:sp>
        <p:nvSpPr>
          <p:cNvPr id="6" name="TextBox 5"/>
          <p:cNvSpPr txBox="1"/>
          <p:nvPr/>
        </p:nvSpPr>
        <p:spPr>
          <a:xfrm>
            <a:off x="724163" y="1630181"/>
            <a:ext cx="1823961" cy="283411"/>
          </a:xfrm>
          <a:prstGeom prst="rect">
            <a:avLst/>
          </a:prstGeom>
          <a:noFill/>
        </p:spPr>
        <p:txBody>
          <a:bodyPr vert="horz" wrap="none" lIns="0" tIns="0" rIns="0" bIns="0" rtlCol="0">
            <a:spAutoFit/>
          </a:bodyPr>
          <a:lstStyle/>
          <a:p>
            <a:pPr>
              <a:lnSpc>
                <a:spcPts val="2410"/>
              </a:lnSpc>
            </a:pPr>
            <a:r>
              <a:rPr lang="en-US" sz="1998" smtClean="0">
                <a:solidFill>
                  <a:srgbClr val="FFFFFF"/>
                </a:solidFill>
                <a:latin typeface="Tahoma"/>
              </a:rPr>
              <a:t>Kendaraan Gol I</a:t>
            </a:r>
            <a:endParaRPr lang="en-US" sz="1998">
              <a:solidFill>
                <a:srgbClr val="FFFFFF"/>
              </a:solidFill>
              <a:latin typeface="Tahoma"/>
            </a:endParaRPr>
          </a:p>
        </p:txBody>
      </p:sp>
      <p:sp>
        <p:nvSpPr>
          <p:cNvPr id="7" name="TextBox 6"/>
          <p:cNvSpPr txBox="1"/>
          <p:nvPr/>
        </p:nvSpPr>
        <p:spPr>
          <a:xfrm>
            <a:off x="3124499" y="1630182"/>
            <a:ext cx="3558667" cy="283411"/>
          </a:xfrm>
          <a:prstGeom prst="rect">
            <a:avLst/>
          </a:prstGeom>
          <a:noFill/>
        </p:spPr>
        <p:txBody>
          <a:bodyPr vert="horz" wrap="none" lIns="0" tIns="0" rIns="0" bIns="0" rtlCol="0">
            <a:spAutoFit/>
          </a:bodyPr>
          <a:lstStyle/>
          <a:p>
            <a:pPr>
              <a:lnSpc>
                <a:spcPts val="2410"/>
              </a:lnSpc>
            </a:pPr>
            <a:r>
              <a:rPr lang="es-ES" sz="1998" smtClean="0">
                <a:solidFill>
                  <a:srgbClr val="FFFFFF"/>
                </a:solidFill>
                <a:latin typeface="Tahoma"/>
              </a:rPr>
              <a:t>:  Y  =  (0.15 * 1000) / (500 V)</a:t>
            </a:r>
            <a:endParaRPr lang="en-US" sz="1998">
              <a:solidFill>
                <a:srgbClr val="FFFFFF"/>
              </a:solidFill>
              <a:latin typeface="Tahoma"/>
            </a:endParaRPr>
          </a:p>
        </p:txBody>
      </p:sp>
      <p:sp>
        <p:nvSpPr>
          <p:cNvPr id="8" name="TextBox 7"/>
          <p:cNvSpPr txBox="1"/>
          <p:nvPr/>
        </p:nvSpPr>
        <p:spPr>
          <a:xfrm>
            <a:off x="381294" y="1995941"/>
            <a:ext cx="7173182" cy="283411"/>
          </a:xfrm>
          <a:prstGeom prst="rect">
            <a:avLst/>
          </a:prstGeom>
          <a:noFill/>
        </p:spPr>
        <p:txBody>
          <a:bodyPr vert="horz" wrap="none" lIns="0" tIns="0" rIns="0" bIns="0" rtlCol="0">
            <a:spAutoFit/>
          </a:bodyPr>
          <a:lstStyle/>
          <a:p>
            <a:pPr>
              <a:lnSpc>
                <a:spcPts val="2410"/>
              </a:lnSpc>
            </a:pPr>
            <a:r>
              <a:rPr lang="es-ES" sz="1602" smtClean="0">
                <a:solidFill>
                  <a:srgbClr val="A3C145"/>
                </a:solidFill>
                <a:latin typeface="Times New Roman"/>
              </a:rPr>
              <a:t>►  </a:t>
            </a:r>
            <a:r>
              <a:rPr lang="es-ES" sz="1998" smtClean="0">
                <a:solidFill>
                  <a:srgbClr val="FFFFFF"/>
                </a:solidFill>
                <a:latin typeface="Tahoma"/>
              </a:rPr>
              <a:t>Kendaraan Gol II A   :  Y  =  (0.15 * 1000) / (2571.42857 V)</a:t>
            </a:r>
            <a:endParaRPr lang="en-US" sz="1998">
              <a:solidFill>
                <a:srgbClr val="FFFFFF"/>
              </a:solidFill>
              <a:latin typeface="Tahoma"/>
            </a:endParaRPr>
          </a:p>
        </p:txBody>
      </p:sp>
      <p:sp>
        <p:nvSpPr>
          <p:cNvPr id="9" name="TextBox 8"/>
          <p:cNvSpPr txBox="1"/>
          <p:nvPr/>
        </p:nvSpPr>
        <p:spPr>
          <a:xfrm>
            <a:off x="381294" y="2360939"/>
            <a:ext cx="7167475" cy="283411"/>
          </a:xfrm>
          <a:prstGeom prst="rect">
            <a:avLst/>
          </a:prstGeom>
          <a:noFill/>
        </p:spPr>
        <p:txBody>
          <a:bodyPr vert="horz" wrap="none" lIns="0" tIns="0" rIns="0" bIns="0" rtlCol="0">
            <a:spAutoFit/>
          </a:bodyPr>
          <a:lstStyle/>
          <a:p>
            <a:pPr>
              <a:lnSpc>
                <a:spcPts val="2410"/>
              </a:lnSpc>
            </a:pPr>
            <a:r>
              <a:rPr lang="nl-NL" sz="1602" smtClean="0">
                <a:solidFill>
                  <a:srgbClr val="A3C145"/>
                </a:solidFill>
                <a:latin typeface="Times New Roman"/>
              </a:rPr>
              <a:t>►  </a:t>
            </a:r>
            <a:r>
              <a:rPr lang="nl-NL" sz="1998" smtClean="0">
                <a:solidFill>
                  <a:srgbClr val="FFFFFF"/>
                </a:solidFill>
                <a:latin typeface="Tahoma"/>
              </a:rPr>
              <a:t>Kendaraan Gol II B   :  Y  =  (0.15 * 1000) / (1714.28571 V)</a:t>
            </a:r>
            <a:endParaRPr lang="en-US" sz="1998">
              <a:solidFill>
                <a:srgbClr val="FFFFFF"/>
              </a:solidFill>
              <a:latin typeface="Tahoma"/>
            </a:endParaRPr>
          </a:p>
        </p:txBody>
      </p:sp>
      <p:sp>
        <p:nvSpPr>
          <p:cNvPr id="10" name="TextBox 9"/>
          <p:cNvSpPr txBox="1"/>
          <p:nvPr/>
        </p:nvSpPr>
        <p:spPr>
          <a:xfrm>
            <a:off x="381243" y="3493251"/>
            <a:ext cx="4592989" cy="459293"/>
          </a:xfrm>
          <a:prstGeom prst="rect">
            <a:avLst/>
          </a:prstGeom>
          <a:noFill/>
        </p:spPr>
        <p:txBody>
          <a:bodyPr vert="horz" wrap="none" lIns="0" tIns="0" rIns="0" bIns="0" rtlCol="0">
            <a:spAutoFit/>
          </a:bodyPr>
          <a:lstStyle/>
          <a:p>
            <a:pPr>
              <a:lnSpc>
                <a:spcPts val="3857"/>
              </a:lnSpc>
            </a:pPr>
            <a:r>
              <a:rPr lang="en-US" sz="3198" smtClean="0">
                <a:solidFill>
                  <a:srgbClr val="FFFFFF"/>
                </a:solidFill>
                <a:latin typeface="Tahoma"/>
              </a:rPr>
              <a:t>Biaya Asuransi / 1000 km</a:t>
            </a:r>
            <a:endParaRPr lang="en-US" sz="3198">
              <a:solidFill>
                <a:srgbClr val="FFFFFF"/>
              </a:solidFill>
              <a:latin typeface="Tahoma"/>
            </a:endParaRPr>
          </a:p>
        </p:txBody>
      </p:sp>
      <p:sp>
        <p:nvSpPr>
          <p:cNvPr id="11" name="TextBox 10"/>
          <p:cNvSpPr txBox="1"/>
          <p:nvPr/>
        </p:nvSpPr>
        <p:spPr>
          <a:xfrm>
            <a:off x="724163" y="4040387"/>
            <a:ext cx="1823961" cy="283411"/>
          </a:xfrm>
          <a:prstGeom prst="rect">
            <a:avLst/>
          </a:prstGeom>
          <a:noFill/>
        </p:spPr>
        <p:txBody>
          <a:bodyPr vert="horz" wrap="none" lIns="0" tIns="0" rIns="0" bIns="0" rtlCol="0">
            <a:spAutoFit/>
          </a:bodyPr>
          <a:lstStyle/>
          <a:p>
            <a:pPr>
              <a:lnSpc>
                <a:spcPts val="2410"/>
              </a:lnSpc>
            </a:pPr>
            <a:r>
              <a:rPr lang="en-US" sz="1998" smtClean="0">
                <a:solidFill>
                  <a:srgbClr val="FFFFFF"/>
                </a:solidFill>
                <a:latin typeface="Tahoma"/>
              </a:rPr>
              <a:t>Kendaraan Gol I</a:t>
            </a:r>
            <a:endParaRPr lang="en-US" sz="1998">
              <a:solidFill>
                <a:srgbClr val="FFFFFF"/>
              </a:solidFill>
              <a:latin typeface="Tahoma"/>
            </a:endParaRPr>
          </a:p>
        </p:txBody>
      </p:sp>
      <p:sp>
        <p:nvSpPr>
          <p:cNvPr id="12" name="TextBox 11"/>
          <p:cNvSpPr txBox="1"/>
          <p:nvPr/>
        </p:nvSpPr>
        <p:spPr>
          <a:xfrm>
            <a:off x="3124499" y="4040388"/>
            <a:ext cx="2128788" cy="283411"/>
          </a:xfrm>
          <a:prstGeom prst="rect">
            <a:avLst/>
          </a:prstGeom>
          <a:noFill/>
        </p:spPr>
        <p:txBody>
          <a:bodyPr vert="horz" wrap="none" lIns="0" tIns="0" rIns="0" bIns="0" rtlCol="0">
            <a:spAutoFit/>
          </a:bodyPr>
          <a:lstStyle/>
          <a:p>
            <a:pPr>
              <a:lnSpc>
                <a:spcPts val="2410"/>
              </a:lnSpc>
            </a:pPr>
            <a:r>
              <a:rPr lang="en-US" sz="1998" smtClean="0">
                <a:solidFill>
                  <a:srgbClr val="FFFFFF"/>
                </a:solidFill>
                <a:latin typeface="Tahoma"/>
              </a:rPr>
              <a:t>:  Y = 38 / (500 V)</a:t>
            </a:r>
            <a:endParaRPr lang="en-US" sz="1998">
              <a:solidFill>
                <a:srgbClr val="FFFFFF"/>
              </a:solidFill>
              <a:latin typeface="Tahoma"/>
            </a:endParaRPr>
          </a:p>
        </p:txBody>
      </p:sp>
      <p:sp>
        <p:nvSpPr>
          <p:cNvPr id="13" name="TextBox 12"/>
          <p:cNvSpPr txBox="1"/>
          <p:nvPr/>
        </p:nvSpPr>
        <p:spPr>
          <a:xfrm>
            <a:off x="381294" y="4405385"/>
            <a:ext cx="5743304" cy="283411"/>
          </a:xfrm>
          <a:prstGeom prst="rect">
            <a:avLst/>
          </a:prstGeom>
          <a:noFill/>
        </p:spPr>
        <p:txBody>
          <a:bodyPr vert="horz" wrap="none" lIns="0" tIns="0" rIns="0" bIns="0" rtlCol="0">
            <a:spAutoFit/>
          </a:bodyPr>
          <a:lstStyle/>
          <a:p>
            <a:pPr>
              <a:lnSpc>
                <a:spcPts val="2410"/>
              </a:lnSpc>
            </a:pPr>
            <a:r>
              <a:rPr lang="es-ES" sz="1602" smtClean="0">
                <a:solidFill>
                  <a:srgbClr val="A3C145"/>
                </a:solidFill>
                <a:latin typeface="Times New Roman"/>
              </a:rPr>
              <a:t>►  </a:t>
            </a:r>
            <a:r>
              <a:rPr lang="es-ES" sz="1998" smtClean="0">
                <a:solidFill>
                  <a:srgbClr val="FFFFFF"/>
                </a:solidFill>
                <a:latin typeface="Tahoma"/>
              </a:rPr>
              <a:t>Kendaraan Gol II A   :  Y = 60 / (2571.42857 V)</a:t>
            </a:r>
            <a:endParaRPr lang="en-US" sz="1998">
              <a:solidFill>
                <a:srgbClr val="FFFFFF"/>
              </a:solidFill>
              <a:latin typeface="Tahoma"/>
            </a:endParaRPr>
          </a:p>
        </p:txBody>
      </p:sp>
      <p:sp>
        <p:nvSpPr>
          <p:cNvPr id="14" name="TextBox 13"/>
          <p:cNvSpPr txBox="1"/>
          <p:nvPr/>
        </p:nvSpPr>
        <p:spPr>
          <a:xfrm>
            <a:off x="381294" y="4770384"/>
            <a:ext cx="5657446" cy="283411"/>
          </a:xfrm>
          <a:prstGeom prst="rect">
            <a:avLst/>
          </a:prstGeom>
          <a:noFill/>
        </p:spPr>
        <p:txBody>
          <a:bodyPr vert="horz" wrap="none" lIns="0" tIns="0" rIns="0" bIns="0" rtlCol="0">
            <a:spAutoFit/>
          </a:bodyPr>
          <a:lstStyle/>
          <a:p>
            <a:pPr>
              <a:lnSpc>
                <a:spcPts val="2410"/>
              </a:lnSpc>
            </a:pPr>
            <a:r>
              <a:rPr lang="nl-NL" sz="1602" smtClean="0">
                <a:solidFill>
                  <a:srgbClr val="A3C145"/>
                </a:solidFill>
                <a:latin typeface="Times New Roman"/>
              </a:rPr>
              <a:t>►  </a:t>
            </a:r>
            <a:r>
              <a:rPr lang="nl-NL" sz="1998" smtClean="0">
                <a:solidFill>
                  <a:srgbClr val="FFFFFF"/>
                </a:solidFill>
                <a:latin typeface="Tahoma"/>
              </a:rPr>
              <a:t>Kendaraan Gol II B   :  Y = 61 / (1714.28571V)</a:t>
            </a:r>
            <a:endParaRPr lang="en-US" sz="1998">
              <a:solidFill>
                <a:srgbClr val="FFFFFF"/>
              </a:solidFill>
              <a:latin typeface="Tahom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introduction"/>
          <p:cNvPicPr>
            <a:picLocks noChangeAspect="1" noChangeArrowheads="1"/>
          </p:cNvPicPr>
          <p:nvPr/>
        </p:nvPicPr>
        <p:blipFill>
          <a:blip r:embed="rId3"/>
          <a:srcRect/>
          <a:stretch>
            <a:fillRect/>
          </a:stretch>
        </p:blipFill>
        <p:spPr bwMode="auto">
          <a:xfrm>
            <a:off x="0" y="0"/>
            <a:ext cx="9118600" cy="6832600"/>
          </a:xfrm>
          <a:prstGeom prst="rect">
            <a:avLst/>
          </a:prstGeom>
          <a:noFill/>
        </p:spPr>
      </p:pic>
      <p:sp>
        <p:nvSpPr>
          <p:cNvPr id="67587" name="Rectangle 3"/>
          <p:cNvSpPr>
            <a:spLocks noGrp="1" noChangeArrowheads="1"/>
          </p:cNvSpPr>
          <p:nvPr>
            <p:ph type="ctrTitle"/>
          </p:nvPr>
        </p:nvSpPr>
        <p:spPr>
          <a:xfrm>
            <a:off x="683895" y="2698245"/>
            <a:ext cx="7750810" cy="1464580"/>
          </a:xfrm>
        </p:spPr>
        <p:txBody>
          <a:bodyPr/>
          <a:lstStyle/>
          <a:p>
            <a:pPr algn="ctr"/>
            <a:r>
              <a:rPr lang="en-GB">
                <a:solidFill>
                  <a:srgbClr val="000099"/>
                </a:solidFill>
              </a:rPr>
              <a:t>Estimating Fuel Consumption in Traffic models</a:t>
            </a:r>
          </a:p>
        </p:txBody>
      </p:sp>
      <p:sp>
        <p:nvSpPr>
          <p:cNvPr id="67588" name="Rectangle 4"/>
          <p:cNvSpPr>
            <a:spLocks noGrp="1" noChangeArrowheads="1"/>
          </p:cNvSpPr>
          <p:nvPr>
            <p:ph type="subTitle" idx="1"/>
          </p:nvPr>
        </p:nvSpPr>
        <p:spPr>
          <a:xfrm>
            <a:off x="1367790" y="4276701"/>
            <a:ext cx="6383020" cy="1746109"/>
          </a:xfrm>
        </p:spPr>
        <p:txBody>
          <a:bodyPr/>
          <a:lstStyle/>
          <a:p>
            <a:pPr>
              <a:lnSpc>
                <a:spcPct val="80000"/>
              </a:lnSpc>
            </a:pPr>
            <a:r>
              <a:rPr lang="en-GB" sz="1800" dirty="0">
                <a:solidFill>
                  <a:srgbClr val="5F5F5F"/>
                </a:solidFill>
              </a:rPr>
              <a:t>Presented by</a:t>
            </a:r>
          </a:p>
          <a:p>
            <a:pPr>
              <a:lnSpc>
                <a:spcPct val="80000"/>
              </a:lnSpc>
            </a:pPr>
            <a:r>
              <a:rPr lang="en-GB" sz="1800" dirty="0">
                <a:solidFill>
                  <a:srgbClr val="5F5F5F"/>
                </a:solidFill>
              </a:rPr>
              <a:t> Paul </a:t>
            </a:r>
            <a:r>
              <a:rPr lang="en-GB" sz="1800" dirty="0" err="1">
                <a:solidFill>
                  <a:srgbClr val="5F5F5F"/>
                </a:solidFill>
              </a:rPr>
              <a:t>Emmerson</a:t>
            </a:r>
            <a:endParaRPr lang="en-GB" sz="1800" dirty="0">
              <a:solidFill>
                <a:srgbClr val="5F5F5F"/>
              </a:solidFill>
            </a:endParaRPr>
          </a:p>
          <a:p>
            <a:pPr>
              <a:lnSpc>
                <a:spcPct val="80000"/>
              </a:lnSpc>
            </a:pPr>
            <a:r>
              <a:rPr lang="en-GB" sz="1800" dirty="0">
                <a:solidFill>
                  <a:srgbClr val="5F5F5F"/>
                </a:solidFill>
              </a:rPr>
              <a:t>Head of Transport modelling</a:t>
            </a:r>
          </a:p>
          <a:p>
            <a:pPr>
              <a:lnSpc>
                <a:spcPct val="80000"/>
              </a:lnSpc>
            </a:pPr>
            <a:r>
              <a:rPr lang="en-GB" sz="1800" dirty="0">
                <a:solidFill>
                  <a:srgbClr val="5F5F5F"/>
                </a:solidFill>
              </a:rPr>
              <a:t>To CONTRAM USER GROUP 2007</a:t>
            </a:r>
          </a:p>
          <a:p>
            <a:pPr>
              <a:lnSpc>
                <a:spcPct val="80000"/>
              </a:lnSpc>
            </a:pPr>
            <a:r>
              <a:rPr lang="en-GB" sz="1800" dirty="0">
                <a:solidFill>
                  <a:srgbClr val="5F5F5F"/>
                </a:solidFill>
              </a:rPr>
              <a:t>30 November 2007</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en-GB"/>
              <a:t>First a disclaimer!</a:t>
            </a:r>
          </a:p>
        </p:txBody>
      </p:sp>
      <p:sp>
        <p:nvSpPr>
          <p:cNvPr id="134147" name="Rectangle 3"/>
          <p:cNvSpPr>
            <a:spLocks noGrp="1" noChangeArrowheads="1"/>
          </p:cNvSpPr>
          <p:nvPr>
            <p:ph type="body" idx="1"/>
          </p:nvPr>
        </p:nvSpPr>
        <p:spPr/>
        <p:txBody>
          <a:bodyPr/>
          <a:lstStyle/>
          <a:p>
            <a:r>
              <a:rPr lang="en-GB"/>
              <a:t>This presentation is based on personal experiences of trying to relate the different demand of emission models and traffic models over the past year</a:t>
            </a:r>
          </a:p>
          <a:p>
            <a:r>
              <a:rPr lang="en-GB"/>
              <a:t>The view given are not necessarily those of the CONTRAM Development team, TRL of the DfT.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p:txBody>
          <a:bodyPr/>
          <a:lstStyle/>
          <a:p>
            <a:r>
              <a:rPr lang="en-GB" sz="2800" dirty="0"/>
              <a:t>Fuel consumption modelling in the early eighties</a:t>
            </a:r>
          </a:p>
        </p:txBody>
      </p:sp>
      <p:sp>
        <p:nvSpPr>
          <p:cNvPr id="135171" name="Rectangle 3"/>
          <p:cNvSpPr>
            <a:spLocks noGrp="1" noChangeArrowheads="1"/>
          </p:cNvSpPr>
          <p:nvPr>
            <p:ph type="body" idx="1"/>
          </p:nvPr>
        </p:nvSpPr>
        <p:spPr/>
        <p:txBody>
          <a:bodyPr/>
          <a:lstStyle/>
          <a:p>
            <a:r>
              <a:rPr lang="en-GB"/>
              <a:t>Fuel consumption relationships were developed that took account of the detailed traffic output from the more sophisticated traffic models of the time not simply a function of speed</a:t>
            </a:r>
          </a:p>
          <a:p>
            <a:r>
              <a:rPr lang="en-GB"/>
              <a:t>For instance -</a:t>
            </a:r>
          </a:p>
          <a:p>
            <a:pPr>
              <a:buFontTx/>
              <a:buNone/>
            </a:pPr>
            <a:endParaRPr 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p:nvPr>
        </p:nvSpPr>
        <p:spPr/>
        <p:txBody>
          <a:bodyPr/>
          <a:lstStyle/>
          <a:p>
            <a:r>
              <a:rPr lang="en-GB"/>
              <a:t>CONTRAM 5- RR249 Appendix F</a:t>
            </a:r>
          </a:p>
        </p:txBody>
      </p:sp>
      <p:sp>
        <p:nvSpPr>
          <p:cNvPr id="136195" name="Rectangle 3"/>
          <p:cNvSpPr>
            <a:spLocks noGrp="1" noChangeArrowheads="1"/>
          </p:cNvSpPr>
          <p:nvPr>
            <p:ph type="body" idx="1"/>
          </p:nvPr>
        </p:nvSpPr>
        <p:spPr/>
        <p:txBody>
          <a:bodyPr/>
          <a:lstStyle/>
          <a:p>
            <a:r>
              <a:rPr lang="en-GB"/>
              <a:t>Includes the effect of speed fluctuations and queuing and allowed the fuel consumed during queuing to calculated separately</a:t>
            </a:r>
          </a:p>
          <a:p>
            <a:endParaRPr lang="en-GB"/>
          </a:p>
          <a:p>
            <a:pPr>
              <a:buFontTx/>
              <a:buNone/>
            </a:pPr>
            <a:endParaRPr lang="en-GB"/>
          </a:p>
          <a:p>
            <a:pPr>
              <a:buFontTx/>
              <a:buNone/>
            </a:pPr>
            <a:endParaRPr lang="en-GB"/>
          </a:p>
          <a:p>
            <a:pPr>
              <a:buFontTx/>
              <a:buNone/>
            </a:pPr>
            <a:endParaRPr lang="en-GB"/>
          </a:p>
          <a:p>
            <a:r>
              <a:rPr lang="en-GB"/>
              <a:t>and</a:t>
            </a:r>
          </a:p>
          <a:p>
            <a:endParaRPr lang="en-GB"/>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r>
              <a:rPr lang="en-GB"/>
              <a:t>TRANSYT</a:t>
            </a:r>
          </a:p>
        </p:txBody>
      </p:sp>
      <p:sp>
        <p:nvSpPr>
          <p:cNvPr id="138243" name="Rectangle 3"/>
          <p:cNvSpPr>
            <a:spLocks noGrp="1" noChangeArrowheads="1"/>
          </p:cNvSpPr>
          <p:nvPr>
            <p:ph type="body" idx="1"/>
          </p:nvPr>
        </p:nvSpPr>
        <p:spPr/>
        <p:txBody>
          <a:bodyPr>
            <a:normAutofit fontScale="92500" lnSpcReduction="20000"/>
          </a:bodyPr>
          <a:lstStyle/>
          <a:p>
            <a:r>
              <a:rPr lang="en-GB"/>
              <a:t>Again uses estimates of idle emissions and number of stop starts</a:t>
            </a:r>
          </a:p>
          <a:p>
            <a:r>
              <a:rPr lang="en-GB" b="0"/>
              <a:t>F = O.1*L+1.5D + 0.008S</a:t>
            </a:r>
          </a:p>
          <a:p>
            <a:pPr lvl="1"/>
            <a:r>
              <a:rPr lang="en-GB" b="1"/>
              <a:t>where, in a specified period of time:</a:t>
            </a:r>
          </a:p>
          <a:p>
            <a:pPr lvl="1"/>
            <a:r>
              <a:rPr lang="en-GB" b="1"/>
              <a:t>F is the total fuel consumed in litres</a:t>
            </a:r>
          </a:p>
          <a:p>
            <a:pPr lvl="1"/>
            <a:r>
              <a:rPr lang="en-GB" b="1"/>
              <a:t>L is the total distance travelled in vehicle-kilometres</a:t>
            </a:r>
          </a:p>
          <a:p>
            <a:pPr lvl="1"/>
            <a:r>
              <a:rPr lang="en-GB" b="1"/>
              <a:t>D is the total delay in vehicle hours, and</a:t>
            </a:r>
          </a:p>
          <a:p>
            <a:pPr lvl="1"/>
            <a:r>
              <a:rPr lang="en-GB" b="1"/>
              <a:t>S is the total number of stop/starts</a:t>
            </a:r>
          </a:p>
          <a:p>
            <a:r>
              <a:rPr lang="en-GB" b="0"/>
              <a:t>(LR 934 – validated by running a car around Glasgow City centre)</a:t>
            </a:r>
            <a:endParaRPr lang="en-GB"/>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p:txBody>
          <a:bodyPr/>
          <a:lstStyle/>
          <a:p>
            <a:r>
              <a:rPr lang="en-GB"/>
              <a:t>However…</a:t>
            </a:r>
          </a:p>
        </p:txBody>
      </p:sp>
      <p:sp>
        <p:nvSpPr>
          <p:cNvPr id="184323" name="Rectangle 3"/>
          <p:cNvSpPr>
            <a:spLocks noGrp="1" noChangeArrowheads="1"/>
          </p:cNvSpPr>
          <p:nvPr>
            <p:ph type="body" idx="1"/>
          </p:nvPr>
        </p:nvSpPr>
        <p:spPr/>
        <p:txBody>
          <a:bodyPr/>
          <a:lstStyle/>
          <a:p>
            <a:r>
              <a:rPr lang="en-GB"/>
              <a:t>These sophisticated traffic–based fuel models from the early 80’s have all but disappeared and the coefficients in them are hard to keep updated (apart from simple constant factoring)</a:t>
            </a:r>
          </a:p>
          <a:p>
            <a:r>
              <a:rPr lang="en-GB"/>
              <a:t>Instead the emphasis has been on variations </a:t>
            </a:r>
            <a:r>
              <a:rPr lang="en-GB" u="sng"/>
              <a:t>between</a:t>
            </a:r>
            <a:r>
              <a:rPr lang="en-GB"/>
              <a:t> vehicles rather than on traffic conditions</a:t>
            </a:r>
          </a:p>
          <a:p>
            <a:r>
              <a:rPr lang="en-GB"/>
              <a:t>For example:-</a:t>
            </a:r>
          </a:p>
          <a:p>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p:nvPr>
        </p:nvSpPr>
        <p:spPr/>
        <p:txBody>
          <a:bodyPr/>
          <a:lstStyle/>
          <a:p>
            <a:r>
              <a:rPr lang="en-GB"/>
              <a:t>CONTRAM – MODEM formulae.</a:t>
            </a:r>
          </a:p>
        </p:txBody>
      </p:sp>
      <p:sp>
        <p:nvSpPr>
          <p:cNvPr id="185347" name="Rectangle 3"/>
          <p:cNvSpPr>
            <a:spLocks noGrp="1" noChangeArrowheads="1"/>
          </p:cNvSpPr>
          <p:nvPr>
            <p:ph type="body" idx="1"/>
          </p:nvPr>
        </p:nvSpPr>
        <p:spPr/>
        <p:txBody>
          <a:bodyPr/>
          <a:lstStyle/>
          <a:p>
            <a:pPr>
              <a:lnSpc>
                <a:spcPct val="80000"/>
              </a:lnSpc>
            </a:pPr>
            <a:r>
              <a:rPr lang="en-GB" sz="2000" dirty="0"/>
              <a:t>‘simple speed effect i.e.</a:t>
            </a:r>
          </a:p>
          <a:p>
            <a:pPr lvl="1">
              <a:lnSpc>
                <a:spcPct val="80000"/>
              </a:lnSpc>
            </a:pPr>
            <a:r>
              <a:rPr lang="en-GB" sz="1600" dirty="0"/>
              <a:t> y = a</a:t>
            </a:r>
            <a:r>
              <a:rPr lang="en-GB" sz="1600" baseline="-25000" dirty="0"/>
              <a:t>0</a:t>
            </a:r>
            <a:r>
              <a:rPr lang="en-GB" sz="1600" dirty="0"/>
              <a:t> + a</a:t>
            </a:r>
            <a:r>
              <a:rPr lang="en-GB" sz="1600" baseline="-25000" dirty="0"/>
              <a:t>-1</a:t>
            </a:r>
            <a:r>
              <a:rPr lang="en-GB" sz="1600" dirty="0"/>
              <a:t>/V + a</a:t>
            </a:r>
            <a:r>
              <a:rPr lang="en-GB" sz="1600" baseline="-25000" dirty="0"/>
              <a:t>2</a:t>
            </a:r>
            <a:r>
              <a:rPr lang="en-GB" sz="1600" dirty="0"/>
              <a:t>V</a:t>
            </a:r>
            <a:r>
              <a:rPr lang="en-GB" sz="1600" baseline="30000" dirty="0"/>
              <a:t>2</a:t>
            </a:r>
          </a:p>
          <a:p>
            <a:pPr>
              <a:lnSpc>
                <a:spcPct val="80000"/>
              </a:lnSpc>
            </a:pPr>
            <a:endParaRPr lang="en-GB" sz="2000" baseline="30000" dirty="0"/>
          </a:p>
          <a:p>
            <a:pPr>
              <a:lnSpc>
                <a:spcPct val="80000"/>
              </a:lnSpc>
            </a:pPr>
            <a:r>
              <a:rPr lang="en-GB" sz="1800" dirty="0"/>
              <a:t>But a large number of vehicle types – vehicle type, Euro class, engine size</a:t>
            </a:r>
          </a:p>
          <a:p>
            <a:pPr>
              <a:lnSpc>
                <a:spcPct val="80000"/>
              </a:lnSpc>
            </a:pPr>
            <a:r>
              <a:rPr lang="en-GB" sz="1800" dirty="0"/>
              <a:t>Various names for the runs – current ones can be found in the </a:t>
            </a:r>
            <a:r>
              <a:rPr lang="en-GB" sz="2000" dirty="0"/>
              <a:t>National Atmospheric </a:t>
            </a:r>
            <a:r>
              <a:rPr lang="en-GB" sz="2000" dirty="0" err="1"/>
              <a:t>Emmisions</a:t>
            </a:r>
            <a:r>
              <a:rPr lang="en-GB" sz="2000" dirty="0"/>
              <a:t> Inventory (</a:t>
            </a:r>
            <a:r>
              <a:rPr lang="en-GB" sz="2000" dirty="0">
                <a:hlinkClick r:id="rId3"/>
              </a:rPr>
              <a:t>http://www.naei.org.uk/datachunk.php?f_datachunk_id=8</a:t>
            </a:r>
            <a:r>
              <a:rPr lang="en-GB" sz="2000" dirty="0"/>
              <a:t>)</a:t>
            </a:r>
            <a:r>
              <a:rPr lang="en-GB" sz="1800" dirty="0"/>
              <a:t>. </a:t>
            </a:r>
          </a:p>
          <a:p>
            <a:pPr>
              <a:lnSpc>
                <a:spcPct val="80000"/>
              </a:lnSpc>
            </a:pPr>
            <a:r>
              <a:rPr lang="en-GB" sz="1800" dirty="0"/>
              <a:t>TRL is current upgrading these values both for fuel consumption and emissions.</a:t>
            </a:r>
          </a:p>
          <a:p>
            <a:pPr>
              <a:lnSpc>
                <a:spcPct val="80000"/>
              </a:lnSpc>
            </a:pPr>
            <a:r>
              <a:rPr lang="en-GB" sz="1800" dirty="0"/>
              <a:t>The emphasis now is on standardisation so each vehicle is ‘run’ over the same drive cycle – now usually on a dynamometer</a:t>
            </a:r>
          </a:p>
          <a:p>
            <a:pPr>
              <a:lnSpc>
                <a:spcPct val="80000"/>
              </a:lnSpc>
            </a:pPr>
            <a:r>
              <a:rPr lang="en-GB" sz="1800" dirty="0"/>
              <a:t>The number of drive cycles tested is very limited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p:txBody>
          <a:bodyPr>
            <a:normAutofit fontScale="90000"/>
          </a:bodyPr>
          <a:lstStyle/>
          <a:p>
            <a:r>
              <a:rPr lang="en-GB" sz="2800" dirty="0"/>
              <a:t>Current methodology</a:t>
            </a:r>
            <a:br>
              <a:rPr lang="en-GB" sz="2800" dirty="0"/>
            </a:br>
            <a:endParaRPr lang="en-GB" sz="2800" dirty="0"/>
          </a:p>
        </p:txBody>
      </p:sp>
      <p:sp>
        <p:nvSpPr>
          <p:cNvPr id="186371" name="Rectangle 3"/>
          <p:cNvSpPr>
            <a:spLocks noGrp="1" noChangeArrowheads="1"/>
          </p:cNvSpPr>
          <p:nvPr>
            <p:ph type="body" sz="half" idx="1"/>
          </p:nvPr>
        </p:nvSpPr>
        <p:spPr>
          <a:xfrm>
            <a:off x="824791" y="1594274"/>
            <a:ext cx="7611498" cy="1535754"/>
          </a:xfrm>
        </p:spPr>
        <p:txBody>
          <a:bodyPr>
            <a:normAutofit lnSpcReduction="10000"/>
          </a:bodyPr>
          <a:lstStyle/>
          <a:p>
            <a:pPr>
              <a:lnSpc>
                <a:spcPct val="90000"/>
              </a:lnSpc>
            </a:pPr>
            <a:r>
              <a:rPr lang="en-GB" sz="1800" dirty="0"/>
              <a:t>Still need for estimating fuel consumption in traffic models </a:t>
            </a:r>
          </a:p>
          <a:p>
            <a:pPr lvl="1">
              <a:lnSpc>
                <a:spcPct val="90000"/>
              </a:lnSpc>
            </a:pPr>
            <a:r>
              <a:rPr lang="en-GB" sz="1400" dirty="0"/>
              <a:t>Most models use externally derived relationship or Government values – in  UK (</a:t>
            </a:r>
            <a:r>
              <a:rPr lang="en-GB" sz="1400" dirty="0" err="1"/>
              <a:t>WebTAG</a:t>
            </a:r>
            <a:r>
              <a:rPr lang="en-GB" sz="1400" dirty="0"/>
              <a:t> 3.5.6)</a:t>
            </a:r>
          </a:p>
          <a:p>
            <a:pPr lvl="1">
              <a:lnSpc>
                <a:spcPct val="90000"/>
              </a:lnSpc>
            </a:pPr>
            <a:r>
              <a:rPr lang="en-GB" sz="1400" dirty="0"/>
              <a:t>Either internally within the traffic model or externally as part of appraisal </a:t>
            </a:r>
            <a:r>
              <a:rPr lang="en-GB" sz="1400" dirty="0" err="1"/>
              <a:t>i.e</a:t>
            </a:r>
            <a:r>
              <a:rPr lang="en-GB" sz="1400" dirty="0"/>
              <a:t> TUBA</a:t>
            </a:r>
          </a:p>
          <a:p>
            <a:pPr>
              <a:lnSpc>
                <a:spcPct val="90000"/>
              </a:lnSpc>
            </a:pPr>
            <a:endParaRPr lang="en-GB" sz="1800" dirty="0"/>
          </a:p>
          <a:p>
            <a:pPr>
              <a:lnSpc>
                <a:spcPct val="90000"/>
              </a:lnSpc>
            </a:pPr>
            <a:r>
              <a:rPr lang="en-GB" sz="1800" dirty="0"/>
              <a:t>Gives fuel in the form of CO</a:t>
            </a:r>
            <a:r>
              <a:rPr lang="en-GB" sz="1800" baseline="-25000" dirty="0"/>
              <a:t>2</a:t>
            </a:r>
            <a:r>
              <a:rPr lang="en-GB" sz="1800" dirty="0"/>
              <a:t> by vehicle class is a function as follows:-</a:t>
            </a:r>
          </a:p>
          <a:p>
            <a:pPr>
              <a:lnSpc>
                <a:spcPct val="90000"/>
              </a:lnSpc>
            </a:pPr>
            <a:endParaRPr lang="en-GB" sz="1800" dirty="0"/>
          </a:p>
          <a:p>
            <a:pPr lvl="1">
              <a:lnSpc>
                <a:spcPct val="90000"/>
              </a:lnSpc>
            </a:pPr>
            <a:endParaRPr lang="en-GB" sz="1400" dirty="0"/>
          </a:p>
        </p:txBody>
      </p:sp>
      <p:graphicFrame>
        <p:nvGraphicFramePr>
          <p:cNvPr id="186425" name="Group 57"/>
          <p:cNvGraphicFramePr>
            <a:graphicFrameLocks noGrp="1"/>
          </p:cNvGraphicFramePr>
          <p:nvPr>
            <p:ph sz="half" idx="2"/>
          </p:nvPr>
        </p:nvGraphicFramePr>
        <p:xfrm>
          <a:off x="824791" y="4994757"/>
          <a:ext cx="7324958" cy="1615102"/>
        </p:xfrm>
        <a:graphic>
          <a:graphicData uri="http://schemas.openxmlformats.org/drawingml/2006/table">
            <a:tbl>
              <a:tblPr/>
              <a:tblGrid>
                <a:gridCol w="7324958"/>
              </a:tblGrid>
              <a:tr h="1609457">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Arial" charset="0"/>
                          <a:cs typeface="Arial" charset="0"/>
                        </a:rPr>
                        <a:t>EF(g CO2/km) = (a + b.v + c.v^2 + d.v^e + f.ln(v) + g.v^3 + h/v + i/v^2 + j/v^3).x</a:t>
                      </a:r>
                    </a:p>
                    <a:p>
                      <a:pPr marL="0" marR="0" lvl="0" indent="0" algn="l" defTabSz="914400" rtl="0" eaLnBrk="1" fontAlgn="b" latinLnBrk="0" hangingPunct="1">
                        <a:lnSpc>
                          <a:spcPct val="100000"/>
                        </a:lnSpc>
                        <a:spcBef>
                          <a:spcPct val="0"/>
                        </a:spcBef>
                        <a:spcAft>
                          <a:spcPct val="0"/>
                        </a:spcAft>
                        <a:buClrTx/>
                        <a:buSzTx/>
                        <a:buFontTx/>
                        <a:buNone/>
                        <a:tabLst/>
                      </a:pPr>
                      <a:endParaRPr kumimoji="0" lang="en-GB" sz="2000" b="0" i="0" u="none" strike="noStrike" cap="none" normalizeH="0" baseline="0" smtClean="0">
                        <a:ln>
                          <a:noFill/>
                        </a:ln>
                        <a:solidFill>
                          <a:schemeClr val="tx1"/>
                        </a:solidFill>
                        <a:effectLst/>
                        <a:latin typeface="Arial" charset="0"/>
                        <a:cs typeface="Arial" charset="0"/>
                      </a:endParaRPr>
                    </a:p>
                    <a:p>
                      <a:pPr marL="0" marR="0" lvl="0" indent="0" algn="l" defTabSz="914400" rtl="0" eaLnBrk="1" fontAlgn="b" latinLnBrk="0" hangingPunct="1">
                        <a:lnSpc>
                          <a:spcPct val="100000"/>
                        </a:lnSpc>
                        <a:spcBef>
                          <a:spcPct val="0"/>
                        </a:spcBef>
                        <a:spcAft>
                          <a:spcPct val="0"/>
                        </a:spcAft>
                        <a:buClrTx/>
                        <a:buSzTx/>
                        <a:buFontTx/>
                        <a:buChar char="•"/>
                        <a:tabLst/>
                      </a:pPr>
                      <a:r>
                        <a:rPr kumimoji="0" lang="en-GB" sz="2000" b="0" i="0" u="none" strike="noStrike" cap="none" normalizeH="0" baseline="0" smtClean="0">
                          <a:ln>
                            <a:noFill/>
                          </a:ln>
                          <a:solidFill>
                            <a:schemeClr val="tx1"/>
                          </a:solidFill>
                          <a:effectLst/>
                          <a:latin typeface="Arial" charset="0"/>
                        </a:rPr>
                        <a:t>But most relationships do not use all the possible parameters but virtually all involve at least a simple inverse function.</a:t>
                      </a:r>
                    </a:p>
                  </a:txBody>
                  <a:tcPr marL="91186" marR="91186" marT="45551" marB="45551" anchor="b" horzOverflow="overflow">
                    <a:lnL cap="flat">
                      <a:noFill/>
                    </a:lnL>
                    <a:lnR cap="flat">
                      <a:noFill/>
                    </a:lnR>
                    <a:lnT cap="flat">
                      <a:noFill/>
                    </a:lnT>
                    <a:lnB cap="flat">
                      <a:noFill/>
                    </a:lnB>
                    <a:lnTlToBr>
                      <a:noFill/>
                    </a:lnTlToBr>
                    <a:lnBlToTr>
                      <a:noFill/>
                    </a:lnBlToTr>
                    <a:no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p:txBody>
          <a:bodyPr/>
          <a:lstStyle/>
          <a:p>
            <a:r>
              <a:rPr lang="en-GB" sz="2800" dirty="0"/>
              <a:t>Developing fuel consumption equations for COBA/WEBTAG</a:t>
            </a:r>
          </a:p>
        </p:txBody>
      </p:sp>
      <p:sp>
        <p:nvSpPr>
          <p:cNvPr id="188419" name="Rectangle 3"/>
          <p:cNvSpPr>
            <a:spLocks noGrp="1" noChangeArrowheads="1"/>
          </p:cNvSpPr>
          <p:nvPr>
            <p:ph type="body" idx="1"/>
          </p:nvPr>
        </p:nvSpPr>
        <p:spPr/>
        <p:txBody>
          <a:bodyPr>
            <a:normAutofit fontScale="92500"/>
          </a:bodyPr>
          <a:lstStyle/>
          <a:p>
            <a:r>
              <a:rPr lang="en-GB"/>
              <a:t>Fuel consumption values from say 20 kms/hr to 120 kms/hr are estimated from the above relationships</a:t>
            </a:r>
          </a:p>
          <a:p>
            <a:r>
              <a:rPr lang="en-GB"/>
              <a:t>A weighted value for each speed value is estimated by taking into account the proportions of vehicle types with a vehicle class.</a:t>
            </a:r>
          </a:p>
          <a:p>
            <a:r>
              <a:rPr lang="en-GB"/>
              <a:t>These new values are then used to estimate the fuel consumption for each of the major vehicle classes (petrol, diesel cars, LGV, HGVs etc)</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r>
              <a:rPr lang="en-GB"/>
              <a:t>Current relationships</a:t>
            </a:r>
          </a:p>
        </p:txBody>
      </p:sp>
      <p:sp>
        <p:nvSpPr>
          <p:cNvPr id="137219" name="Rectangle 3"/>
          <p:cNvSpPr>
            <a:spLocks noGrp="1" noChangeArrowheads="1"/>
          </p:cNvSpPr>
          <p:nvPr>
            <p:ph type="body" idx="1"/>
          </p:nvPr>
        </p:nvSpPr>
        <p:spPr/>
        <p:txBody>
          <a:bodyPr/>
          <a:lstStyle/>
          <a:p>
            <a:r>
              <a:rPr lang="en-GB"/>
              <a:t>L = a + b.v + c.v</a:t>
            </a:r>
            <a:r>
              <a:rPr lang="en-GB" baseline="30000"/>
              <a:t>2</a:t>
            </a:r>
            <a:r>
              <a:rPr lang="en-GB"/>
              <a:t> + d.v</a:t>
            </a:r>
            <a:r>
              <a:rPr lang="en-GB" baseline="30000"/>
              <a:t>3</a:t>
            </a:r>
          </a:p>
          <a:p>
            <a:r>
              <a:rPr lang="en-GB"/>
              <a:t>Where:</a:t>
            </a:r>
            <a:br>
              <a:rPr lang="en-GB"/>
            </a:br>
            <a:r>
              <a:rPr lang="en-GB"/>
              <a:t>L = consumption, expressed in litres per kilometre;</a:t>
            </a:r>
            <a:br>
              <a:rPr lang="en-GB"/>
            </a:br>
            <a:r>
              <a:rPr lang="en-GB"/>
              <a:t>v = average speed in kilometres per hour; and</a:t>
            </a:r>
            <a:br>
              <a:rPr lang="en-GB"/>
            </a:br>
            <a:r>
              <a:rPr lang="en-GB"/>
              <a:t>a, b, c, d are parameters defined for each vehicle category.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p:txBody>
          <a:bodyPr/>
          <a:lstStyle/>
          <a:p>
            <a:r>
              <a:rPr lang="en-GB"/>
              <a:t>Issues arising</a:t>
            </a:r>
          </a:p>
        </p:txBody>
      </p:sp>
      <p:sp>
        <p:nvSpPr>
          <p:cNvPr id="189443" name="Rectangle 3"/>
          <p:cNvSpPr>
            <a:spLocks noGrp="1" noChangeArrowheads="1"/>
          </p:cNvSpPr>
          <p:nvPr>
            <p:ph type="body" idx="1"/>
          </p:nvPr>
        </p:nvSpPr>
        <p:spPr/>
        <p:txBody>
          <a:bodyPr>
            <a:normAutofit fontScale="92500" lnSpcReduction="10000"/>
          </a:bodyPr>
          <a:lstStyle/>
          <a:p>
            <a:pPr marL="417759" indent="-417759">
              <a:lnSpc>
                <a:spcPct val="90000"/>
              </a:lnSpc>
            </a:pPr>
            <a:r>
              <a:rPr lang="en-GB" dirty="0"/>
              <a:t>Currently the emission modelling is dictating the data on which the fuel consumption equations are based</a:t>
            </a:r>
          </a:p>
          <a:p>
            <a:pPr marL="797540" lvl="1" indent="-341803">
              <a:lnSpc>
                <a:spcPct val="90000"/>
              </a:lnSpc>
            </a:pPr>
            <a:r>
              <a:rPr lang="en-GB" dirty="0"/>
              <a:t>Health warning are put on the values for speeds lower than say 10kms/hr by emissions modellers since this is outside the range of the ‘average ‘ speeds for any drive cycle but these are speeds commonly found in congested conditions.</a:t>
            </a:r>
          </a:p>
          <a:p>
            <a:pPr marL="417759" indent="-417759">
              <a:lnSpc>
                <a:spcPct val="90000"/>
              </a:lnSpc>
              <a:buFontTx/>
              <a:buAutoNum type="arabicPeriod"/>
            </a:pPr>
            <a:r>
              <a:rPr lang="en-GB" dirty="0"/>
              <a:t>Is the dynamometer data good enough for the type of relationship traffic modellers want</a:t>
            </a:r>
          </a:p>
          <a:p>
            <a:pPr marL="417759" indent="-417759">
              <a:lnSpc>
                <a:spcPct val="90000"/>
              </a:lnSpc>
              <a:buFontTx/>
              <a:buAutoNum type="arabicPeriod"/>
            </a:pPr>
            <a:r>
              <a:rPr lang="en-GB" dirty="0"/>
              <a:t>Is the form of the relationship correct for traffic modelling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p:txBody>
          <a:bodyPr/>
          <a:lstStyle/>
          <a:p>
            <a:r>
              <a:rPr lang="en-GB"/>
              <a:t>Example of Drive-cycle data</a:t>
            </a:r>
          </a:p>
        </p:txBody>
      </p:sp>
      <p:pic>
        <p:nvPicPr>
          <p:cNvPr id="190475" name="Picture 11"/>
          <p:cNvPicPr preferRelativeResize="0">
            <a:picLocks noGrp="1" noChangeArrowheads="1"/>
          </p:cNvPicPr>
          <p:nvPr>
            <p:ph idx="1"/>
          </p:nvPr>
        </p:nvPicPr>
        <p:blipFill>
          <a:blip r:embed="rId3"/>
          <a:srcRect/>
          <a:stretch>
            <a:fillRect/>
          </a:stretch>
        </p:blipFill>
        <p:spPr>
          <a:xfrm>
            <a:off x="824791" y="1856823"/>
            <a:ext cx="7540258" cy="3982520"/>
          </a:xfrm>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41" name="Rectangle 5"/>
          <p:cNvSpPr>
            <a:spLocks noGrp="1" noChangeArrowheads="1"/>
          </p:cNvSpPr>
          <p:nvPr>
            <p:ph type="title"/>
          </p:nvPr>
        </p:nvSpPr>
        <p:spPr/>
        <p:txBody>
          <a:bodyPr/>
          <a:lstStyle/>
          <a:p>
            <a:r>
              <a:rPr lang="en-GB" sz="2800" dirty="0"/>
              <a:t>Plotting curves based on ‘link’ data</a:t>
            </a:r>
            <a:br>
              <a:rPr lang="en-GB" sz="2800" dirty="0"/>
            </a:br>
            <a:r>
              <a:rPr lang="en-GB" sz="2800" dirty="0"/>
              <a:t>Euro III car</a:t>
            </a:r>
          </a:p>
        </p:txBody>
      </p:sp>
      <p:pic>
        <p:nvPicPr>
          <p:cNvPr id="193540" name="Picture 4"/>
          <p:cNvPicPr>
            <a:picLocks noGrp="1" noChangeAspect="1" noChangeArrowheads="1"/>
          </p:cNvPicPr>
          <p:nvPr>
            <p:ph idx="1"/>
          </p:nvPr>
        </p:nvPicPr>
        <p:blipFill>
          <a:blip r:embed="rId3"/>
          <a:srcRect/>
          <a:stretch>
            <a:fillRect/>
          </a:stretch>
        </p:blipFill>
        <p:spPr>
          <a:xfrm>
            <a:off x="467012" y="1442438"/>
            <a:ext cx="7396198" cy="4311497"/>
          </a:xfrm>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3" name="Rectangle 5"/>
          <p:cNvSpPr>
            <a:spLocks noGrp="1" noChangeArrowheads="1"/>
          </p:cNvSpPr>
          <p:nvPr>
            <p:ph type="title"/>
          </p:nvPr>
        </p:nvSpPr>
        <p:spPr/>
        <p:txBody>
          <a:bodyPr/>
          <a:lstStyle/>
          <a:p>
            <a:r>
              <a:rPr lang="en-GB"/>
              <a:t>Euro III 17 tonne truck</a:t>
            </a:r>
          </a:p>
        </p:txBody>
      </p:sp>
      <p:pic>
        <p:nvPicPr>
          <p:cNvPr id="196612" name="Picture 4"/>
          <p:cNvPicPr preferRelativeResize="0">
            <a:picLocks noGrp="1" noChangeArrowheads="1"/>
          </p:cNvPicPr>
          <p:nvPr>
            <p:ph idx="1"/>
          </p:nvPr>
        </p:nvPicPr>
        <p:blipFill>
          <a:blip r:embed="rId3"/>
          <a:srcRect/>
          <a:stretch>
            <a:fillRect/>
          </a:stretch>
        </p:blipFill>
        <p:spPr>
          <a:xfrm>
            <a:off x="911860" y="1594274"/>
            <a:ext cx="7364536" cy="4509200"/>
          </a:xfrm>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p:txBody>
          <a:bodyPr/>
          <a:lstStyle/>
          <a:p>
            <a:r>
              <a:rPr lang="en-GB"/>
              <a:t>Tentative conclusions</a:t>
            </a:r>
          </a:p>
        </p:txBody>
      </p:sp>
      <p:sp>
        <p:nvSpPr>
          <p:cNvPr id="199683" name="Rectangle 3"/>
          <p:cNvSpPr>
            <a:spLocks noGrp="1" noChangeArrowheads="1"/>
          </p:cNvSpPr>
          <p:nvPr>
            <p:ph type="body" idx="1"/>
          </p:nvPr>
        </p:nvSpPr>
        <p:spPr/>
        <p:txBody>
          <a:bodyPr/>
          <a:lstStyle/>
          <a:p>
            <a:r>
              <a:rPr lang="en-GB"/>
              <a:t>For the car data the fact that the speed range of the drive cycle data is less than ideal for traffic modelling purposes is not serious</a:t>
            </a:r>
          </a:p>
          <a:p>
            <a:r>
              <a:rPr lang="en-GB"/>
              <a:t>For the lorry data the differences are greater but they do not invalidate the use of estimates of fuel consumption for speed values less than 10km/hr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p:txBody>
          <a:bodyPr/>
          <a:lstStyle/>
          <a:p>
            <a:r>
              <a:rPr lang="en-GB" sz="2800" dirty="0"/>
              <a:t>Is the form of the relationship correct for traffic modelling?</a:t>
            </a:r>
          </a:p>
        </p:txBody>
      </p:sp>
      <p:sp>
        <p:nvSpPr>
          <p:cNvPr id="200707" name="Rectangle 3"/>
          <p:cNvSpPr>
            <a:spLocks noGrp="1" noChangeArrowheads="1"/>
          </p:cNvSpPr>
          <p:nvPr>
            <p:ph type="body" idx="1"/>
          </p:nvPr>
        </p:nvSpPr>
        <p:spPr/>
        <p:txBody>
          <a:bodyPr/>
          <a:lstStyle/>
          <a:p>
            <a:r>
              <a:rPr lang="en-GB"/>
              <a:t>What was obvious from the previous work was that all the individual vehicle types in included an inverse function of speed when related to litres/co2 per kms.</a:t>
            </a:r>
          </a:p>
          <a:p>
            <a:r>
              <a:rPr lang="en-GB"/>
              <a:t>But</a:t>
            </a:r>
          </a:p>
          <a:p>
            <a:r>
              <a:rPr lang="en-GB"/>
              <a:t>The current WebTAG (3.5.6) guidance is a simple cubic equation.</a:t>
            </a:r>
          </a:p>
          <a:p>
            <a:r>
              <a:rPr lang="en-GB"/>
              <a:t>Examples:-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lstStyle/>
          <a:p>
            <a:r>
              <a:rPr lang="en-GB"/>
              <a:t>Cubic form</a:t>
            </a:r>
          </a:p>
        </p:txBody>
      </p:sp>
      <p:graphicFrame>
        <p:nvGraphicFramePr>
          <p:cNvPr id="201732" name="Object 4"/>
          <p:cNvGraphicFramePr>
            <a:graphicFrameLocks noGrp="1" noChangeAspect="1"/>
          </p:cNvGraphicFramePr>
          <p:nvPr>
            <p:ph idx="1"/>
          </p:nvPr>
        </p:nvGraphicFramePr>
        <p:xfrm>
          <a:off x="682313" y="1630652"/>
          <a:ext cx="6633148" cy="3759511"/>
        </p:xfrm>
        <a:graphic>
          <a:graphicData uri="http://schemas.openxmlformats.org/presentationml/2006/ole">
            <mc:AlternateContent xmlns:mc="http://schemas.openxmlformats.org/markup-compatibility/2006">
              <mc:Choice xmlns:v="urn:schemas-microsoft-com:vml" Requires="v">
                <p:oleObj spid="_x0000_s1027" name="Chart" r:id="rId5" imgW="5457825" imgH="3095625" progId="Excel.Chart.8">
                  <p:embed/>
                </p:oleObj>
              </mc:Choice>
              <mc:Fallback>
                <p:oleObj name="Chart" r:id="rId5" imgW="5457825" imgH="3095625" progId="Excel.Chart.8">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2313" y="1630652"/>
                        <a:ext cx="6633148" cy="3759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p:txBody>
          <a:bodyPr/>
          <a:lstStyle/>
          <a:p>
            <a:r>
              <a:rPr lang="en-GB"/>
              <a:t>Inverse form fitted as litre/hr</a:t>
            </a:r>
          </a:p>
        </p:txBody>
      </p:sp>
      <p:graphicFrame>
        <p:nvGraphicFramePr>
          <p:cNvPr id="204804" name="Object 4"/>
          <p:cNvGraphicFramePr>
            <a:graphicFrameLocks noGrp="1" noChangeAspect="1"/>
          </p:cNvGraphicFramePr>
          <p:nvPr>
            <p:ph idx="1"/>
          </p:nvPr>
        </p:nvGraphicFramePr>
        <p:xfrm>
          <a:off x="538251" y="1546825"/>
          <a:ext cx="6781959" cy="3848083"/>
        </p:xfrm>
        <a:graphic>
          <a:graphicData uri="http://schemas.openxmlformats.org/presentationml/2006/ole">
            <mc:AlternateContent xmlns:mc="http://schemas.openxmlformats.org/markup-compatibility/2006">
              <mc:Choice xmlns:v="urn:schemas-microsoft-com:vml" Requires="v">
                <p:oleObj spid="_x0000_s2051" name="Chart" r:id="rId5" imgW="5467350" imgH="3105150" progId="Excel.Chart.8">
                  <p:embed/>
                </p:oleObj>
              </mc:Choice>
              <mc:Fallback>
                <p:oleObj name="Chart" r:id="rId5" imgW="5467350" imgH="3105150" progId="Excel.Chart.8">
                  <p:embed/>
                  <p:pic>
                    <p:nvPicPr>
                      <p:cNvPr id="0"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8251" y="1546825"/>
                        <a:ext cx="6781959" cy="3848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r>
              <a:rPr lang="en-GB"/>
              <a:t>Conclusions</a:t>
            </a:r>
          </a:p>
        </p:txBody>
      </p:sp>
      <p:sp>
        <p:nvSpPr>
          <p:cNvPr id="207875" name="Rectangle 3"/>
          <p:cNvSpPr>
            <a:spLocks noGrp="1" noChangeArrowheads="1"/>
          </p:cNvSpPr>
          <p:nvPr>
            <p:ph type="body" idx="1"/>
          </p:nvPr>
        </p:nvSpPr>
        <p:spPr/>
        <p:txBody>
          <a:bodyPr/>
          <a:lstStyle/>
          <a:p>
            <a:r>
              <a:rPr lang="en-GB"/>
              <a:t>There has been changes in the ‘best-practice’ fuel consumption modelling as the importance of the emissions modelling work has dominated research</a:t>
            </a:r>
          </a:p>
          <a:p>
            <a:r>
              <a:rPr lang="en-GB"/>
              <a:t>There are potential problems with using this data for estimating fuel consumption within traffic models but </a:t>
            </a:r>
          </a:p>
          <a:p>
            <a:pPr lvl="1"/>
            <a:r>
              <a:rPr lang="en-GB"/>
              <a:t>The limited research suggests that the lack of data over low speeds may not as serious as first thought.</a:t>
            </a:r>
          </a:p>
          <a:p>
            <a:pPr lvl="1"/>
            <a:r>
              <a:rPr lang="en-GB"/>
              <a:t>Care must be taken with the from of  equation used so that the relevant end constraints are met. – infinite consumption per km  at zero speed.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1663</Words>
  <Application>Microsoft Office PowerPoint</Application>
  <PresentationFormat>Custom</PresentationFormat>
  <Paragraphs>260</Paragraphs>
  <Slides>33</Slides>
  <Notes>19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35" baseType="lpstr">
      <vt:lpstr>Office Theme</vt:lpstr>
      <vt:lpstr>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Estimating Fuel Consumption in Traffic models</vt:lpstr>
      <vt:lpstr>First a disclaimer!</vt:lpstr>
      <vt:lpstr>Fuel consumption modelling in the early eighties</vt:lpstr>
      <vt:lpstr>CONTRAM 5- RR249 Appendix F</vt:lpstr>
      <vt:lpstr>TRANSYT</vt:lpstr>
      <vt:lpstr>However…</vt:lpstr>
      <vt:lpstr>CONTRAM – MODEM formulae.</vt:lpstr>
      <vt:lpstr>Current methodology </vt:lpstr>
      <vt:lpstr>Developing fuel consumption equations for COBA/WEBTAG</vt:lpstr>
      <vt:lpstr>Current relationships</vt:lpstr>
      <vt:lpstr>Issues arising</vt:lpstr>
      <vt:lpstr>Example of Drive-cycle data</vt:lpstr>
      <vt:lpstr>Plotting curves based on ‘link’ data Euro III car</vt:lpstr>
      <vt:lpstr>Euro III 17 tonne truck</vt:lpstr>
      <vt:lpstr>Tentative conclusions</vt:lpstr>
      <vt:lpstr>Is the form of the relationship correct for traffic modelling?</vt:lpstr>
      <vt:lpstr>Cubic form</vt:lpstr>
      <vt:lpstr>Inverse form fitted as litre/hr</vt:lpstr>
      <vt:lpstr>Conclusions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Activated User</dc:creator>
  <cp:lastModifiedBy>User</cp:lastModifiedBy>
  <cp:revision>2</cp:revision>
  <dcterms:created xsi:type="dcterms:W3CDTF">2010-10-14T00:45:47Z</dcterms:created>
  <dcterms:modified xsi:type="dcterms:W3CDTF">2015-09-01T15:32:58Z</dcterms:modified>
</cp:coreProperties>
</file>