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256" r:id="rId3"/>
    <p:sldId id="371" r:id="rId4"/>
    <p:sldId id="372" r:id="rId5"/>
    <p:sldId id="373" r:id="rId6"/>
    <p:sldId id="350" r:id="rId7"/>
    <p:sldId id="259" r:id="rId8"/>
    <p:sldId id="355" r:id="rId9"/>
    <p:sldId id="380" r:id="rId10"/>
    <p:sldId id="375" r:id="rId11"/>
    <p:sldId id="379" r:id="rId12"/>
    <p:sldId id="377" r:id="rId13"/>
    <p:sldId id="378" r:id="rId14"/>
    <p:sldId id="382" r:id="rId15"/>
    <p:sldId id="384" r:id="rId1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24C6462E-DDD1-49CB-B94E-0554F5C80979}">
          <p14:sldIdLst>
            <p14:sldId id="256"/>
            <p14:sldId id="366"/>
            <p14:sldId id="367"/>
            <p14:sldId id="368"/>
            <p14:sldId id="257"/>
            <p14:sldId id="258"/>
            <p14:sldId id="350"/>
            <p14:sldId id="259"/>
            <p14:sldId id="365"/>
            <p14:sldId id="353"/>
            <p14:sldId id="355"/>
            <p14:sldId id="260"/>
            <p14:sldId id="357"/>
            <p14:sldId id="356"/>
            <p14:sldId id="369"/>
            <p14:sldId id="364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7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DF6EF-CEDF-4134-B199-FC5EB3B3665B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2F6159-6D2D-48B3-B9C6-CDFC614AA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57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B4886-9567-4775-9E05-E60A2CB8A3A6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D29F6-D362-41A6-8E74-B3D1E91CE1F1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64153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D3566A-C4D8-4FCA-A5E4-8581C19E5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B676140-5B0A-4C6B-988E-5E1308468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90BF2B-56DB-44E0-A60C-1F18C6F90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2B357E-1B40-4314-A6AB-1E5B3E35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DE8DDE-2BD6-4954-BC5D-540824B78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33849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95453D-B337-448F-BB74-360D8E6D3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C98B80-D00B-4314-AC1B-EEA55299B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E4500B-226B-473C-8510-0C24CFED6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E647C0-B799-45B4-94F2-465F0450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AE82B6-168F-4A7E-AAA4-7869032AA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2208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2A8E12-3E24-4247-8BFB-4FA67D98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5B27AC8-AE66-413B-B949-469C20DE7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C91537-F11F-4022-8C3B-66FDEA9DF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0C8519-D9CC-46C7-B921-DA81BDC37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5570B3-0C5F-44D5-9B23-58CB84D39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450666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BA44CB-5883-4CA8-A5FA-CB2058E2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9FFD5A-A5B5-440F-A7FB-7D97183F15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3C8004B-163D-4697-8AEB-D536577E3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5CF624B-4C33-44E2-B2C4-294EEA7A8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90F15F0-5BC7-49B8-8919-C7E6DAC91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1F51AA9-FB83-409F-A663-320E7E1B0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879242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A3FAED-EAE0-43A5-9504-3BEA12698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8962DBF-5A02-4358-8A95-AFB5FC748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CD81A8D-2D32-4D40-80D4-17AEFBFFC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9931C51-A101-4C97-AB00-41F3580019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CC61CDF-8F50-413B-AA4D-581E1A8486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DEBAB43-0E0E-41A1-9D2A-31C0DB67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C07C9AB-CA7C-4B64-9AE2-F58AC88FD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A22FBA4-BB0F-4324-9F00-9C670FFB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26004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CC0050-F9CD-4075-80EC-717ADAFD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5643199-0787-4472-8CD0-7758BA99E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93F1D95-4838-4AAD-AB6E-228CD0FB5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EDBC795-017F-4F00-A6B8-5AAD6B35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20686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F1E6B50-10B8-42F2-A4C4-C115FCF7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AFAAF37-C5AB-4030-AA8C-1442E0AF6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E435C01-5BA7-4815-8DD2-D778AD6F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70801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85615E-44E0-4079-A18D-1567B8F70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39E619-8910-494C-A9E3-A37A7DBE1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D7393DC-29E4-484C-9B2A-413B72510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6C8963C-8D74-40FB-9BD8-62834714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49F5252-A4FD-4238-88A0-360DE8625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EC6FE6C-0500-47AE-A81F-87EC0A85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771592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9A535E-5C89-4902-B74E-53929EAAC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C8654B4-0129-48B7-8378-73E545B979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593108-EEE3-4CD0-AB6B-FE6119415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0557F3-7346-42F2-AAF8-98DD16B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9BB1711-2530-4C5E-8C68-60F927EB8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96B53B8-482A-42D9-BF78-4F18993A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502911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93BDDB-B6BC-49E1-93D0-977808EC1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158B323-CB30-4E60-ADE4-FD23B44686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BE99BE-F252-4C48-A7F0-8A26CE27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8FB2C8-FF53-4224-A093-5BF30C46D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9E1F5C-74D9-4C54-B53B-191D6DEC3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648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298B3EA-153E-4B3A-AEA2-5ED3FB8360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C2E73CC-8449-46E7-9B3F-2901141E3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955C999-41AA-4E36-B167-3D3DA1C9A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E02454-DE1B-4946-BD31-5BE533E6D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42D071-85F2-4980-B129-CCCD7612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505587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2645" y="1250975"/>
            <a:ext cx="2112235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1052646" y="1250975"/>
            <a:ext cx="1056117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916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972729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53065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586571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516005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5314729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11537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97249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5760221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354633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944452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763818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0E2B361-02A2-46BE-92B3-D7B87B06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C94FC88-3079-445B-8855-E906A5712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57BC28F-79E5-4ED8-BCA5-DCAC4D6573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29544-F2BF-425A-8E7F-373CEA3BCFA4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23FEC1-A5BC-4CA7-8B98-62993654F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3EE3AA-F73C-4DCA-8420-DC31CE978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70FC1-AE02-48FD-B895-82E0E741B4D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03056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5B9A5-4E33-4925-8E6E-E62F3F92E43B}" type="datetimeFigureOut">
              <a:rPr lang="id-ID" smtClean="0"/>
              <a:pPr/>
              <a:t>03/12/2020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CA4E4-2287-4D68-A215-73EA24BC7C8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36070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ijkman Kirim Tiga Sampel Virus Corona dari Pasien Indonesia">
            <a:extLst>
              <a:ext uri="{FF2B5EF4-FFF2-40B4-BE49-F238E27FC236}">
                <a16:creationId xmlns:a16="http://schemas.microsoft.com/office/drawing/2014/main" xmlns="" id="{DF89D9AE-AEC4-4A3C-928C-BAC78599A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75000"/>
                    </a14:imgEffect>
                    <a14:imgEffect>
                      <a14:colorTemperature colorTemp="7029"/>
                    </a14:imgEffect>
                    <a14:imgEffect>
                      <a14:saturation sat="184000"/>
                    </a14:imgEffect>
                    <a14:imgEffect>
                      <a14:brightnessContrast bright="-30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94270" y="7476"/>
            <a:ext cx="12286269" cy="6850524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632BE5BF-9922-45FB-8F3F-4446D40A051B}"/>
              </a:ext>
            </a:extLst>
          </p:cNvPr>
          <p:cNvSpPr txBox="1">
            <a:spLocks/>
          </p:cNvSpPr>
          <p:nvPr/>
        </p:nvSpPr>
        <p:spPr>
          <a:xfrm>
            <a:off x="-94269" y="0"/>
            <a:ext cx="12286267" cy="71512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d-ID" sz="3600" b="1" dirty="0" smtClean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endParaRPr lang="id-ID" sz="3600" b="1" dirty="0" smtClean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endParaRPr lang="id-ID" sz="3600" b="1" dirty="0" smtClean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endParaRPr lang="id-ID" sz="3600" b="1" dirty="0" smtClean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endParaRPr lang="id-ID" sz="3600" b="1" dirty="0" smtClean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endParaRPr lang="id-ID" sz="3600" b="1" dirty="0" smtClean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endParaRPr lang="id-ID" sz="3600" b="1" dirty="0" smtClean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KKN </a:t>
            </a:r>
            <a:r>
              <a:rPr lang="id-ID" sz="3600" b="1" dirty="0" smtClean="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0"/>
              </a:rPr>
              <a:t>DARING UPGRIS</a:t>
            </a:r>
          </a:p>
          <a:p>
            <a:endParaRPr lang="id-ID" sz="3600" b="1" dirty="0" smtClean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id-ID" sz="31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“PEMBERDAYAAN MASYARAKAT MELALUI DUTA PERUBAHAN PENCEGAHAN COVID-19 PADA MASA ADAPTASI BARU”</a:t>
            </a:r>
            <a:endParaRPr lang="en-US" sz="31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en-US" sz="3600" b="1" dirty="0"/>
          </a:p>
          <a:p>
            <a:r>
              <a:rPr lang="en-US" sz="4900" b="1" dirty="0"/>
              <a:t/>
            </a:r>
            <a:br>
              <a:rPr lang="en-US" sz="4900" b="1" dirty="0"/>
            </a:br>
            <a:r>
              <a:rPr lang="en-US" sz="3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Dr. </a:t>
            </a:r>
            <a:r>
              <a:rPr lang="id-ID" sz="3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Muhdi,  S.H., M.Hum.</a:t>
            </a:r>
          </a:p>
          <a:p>
            <a:r>
              <a:rPr lang="en-US" sz="34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Rektor</a:t>
            </a:r>
            <a:r>
              <a:rPr lang="en-US" sz="3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Universitas</a:t>
            </a:r>
            <a:r>
              <a:rPr lang="en-US" sz="3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id-ID" sz="34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PGRI Semarang</a:t>
            </a:r>
            <a:endParaRPr lang="en-US" sz="34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en-US" sz="34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en-US" sz="22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en-US" sz="2700" dirty="0"/>
          </a:p>
          <a:p>
            <a:endParaRPr lang="en-US" sz="2700" dirty="0"/>
          </a:p>
          <a:p>
            <a:r>
              <a:rPr lang="en-US" sz="3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Disampaikan</a:t>
            </a:r>
            <a:r>
              <a:rPr lang="en-US" sz="3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dalam</a:t>
            </a:r>
            <a:r>
              <a:rPr lang="en-US" sz="3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</a:p>
          <a:p>
            <a:r>
              <a:rPr lang="id-ID" sz="3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Pembekalan Mahasiswa KKN UPGRIS</a:t>
            </a:r>
            <a:endParaRPr lang="en-US" sz="3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en-US" sz="34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Jumat</a:t>
            </a:r>
            <a:r>
              <a:rPr lang="en-US" sz="3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id-ID" sz="3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4 Desember 2020</a:t>
            </a:r>
            <a:endParaRPr lang="en-US" sz="34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en-US" sz="4400" b="1" dirty="0"/>
              <a:t/>
            </a:r>
            <a:br>
              <a:rPr lang="en-US" sz="4400" b="1" dirty="0"/>
            </a:br>
            <a:endParaRPr lang="en-US" sz="4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2D9CDDF-66CA-B34A-AD9E-9B52816A6B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00" t="52149" r="53750" b="22963"/>
          <a:stretch/>
        </p:blipFill>
        <p:spPr>
          <a:xfrm>
            <a:off x="9413177" y="228607"/>
            <a:ext cx="2501731" cy="1506419"/>
          </a:xfrm>
          <a:prstGeom prst="rect">
            <a:avLst/>
          </a:prstGeom>
        </p:spPr>
      </p:pic>
      <p:pic>
        <p:nvPicPr>
          <p:cNvPr id="6" name="Picture 2" descr="logo upgris(1) - Universitas PGRI Semarang">
            <a:extLst>
              <a:ext uri="{FF2B5EF4-FFF2-40B4-BE49-F238E27FC236}">
                <a16:creationId xmlns:a16="http://schemas.microsoft.com/office/drawing/2014/main" xmlns="" id="{9D729EA3-CDD9-1248-99DE-1CB243D3A7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22" r="2085" b="-2"/>
          <a:stretch/>
        </p:blipFill>
        <p:spPr bwMode="auto">
          <a:xfrm>
            <a:off x="5207551" y="207818"/>
            <a:ext cx="1373358" cy="190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 KKN 20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7091" y="210718"/>
            <a:ext cx="1579375" cy="153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982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1034510A-DB30-456D-9F45-F70101243F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9E3E4AB-D495-4E09-86D0-3C3F1CD33C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9D48945-BEE9-473E-9443-A1CE317E2D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2E8FB920-D5E3-4F09-967F-5DB75441A3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86DCC07D-0682-43DD-8E1D-A7E1A200A0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D72C33D-F424-4248-B14A-83077C3F2563}"/>
              </a:ext>
            </a:extLst>
          </p:cNvPr>
          <p:cNvSpPr txBox="1"/>
          <p:nvPr/>
        </p:nvSpPr>
        <p:spPr>
          <a:xfrm>
            <a:off x="1534781" y="804520"/>
            <a:ext cx="3446956" cy="10492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 err="1">
                <a:latin typeface="+mj-lt"/>
                <a:ea typeface="+mj-ea"/>
                <a:cs typeface="+mj-cs"/>
              </a:rPr>
              <a:t>Pandemi</a:t>
            </a:r>
            <a:r>
              <a:rPr lang="en-US" sz="2800" b="1" dirty="0">
                <a:latin typeface="+mj-lt"/>
                <a:ea typeface="+mj-ea"/>
                <a:cs typeface="+mj-cs"/>
              </a:rPr>
              <a:t> Covid-19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CFD2F77C-875F-41A0-8EBC-28434D7AB1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B31F733E-72CB-4790-8DDB-2B75BF2F0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7C730880-4E05-424E-BD7F-BF3B6D0FF5FC}"/>
              </a:ext>
            </a:extLst>
          </p:cNvPr>
          <p:cNvSpPr>
            <a:spLocks noGrp="1"/>
          </p:cNvSpPr>
          <p:nvPr/>
        </p:nvSpPr>
        <p:spPr>
          <a:xfrm>
            <a:off x="1534781" y="2349839"/>
            <a:ext cx="3443408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  <a:buClr>
                <a:schemeClr val="accent1"/>
              </a:buClr>
              <a:buSzPct val="100000"/>
              <a:defRPr/>
            </a:pPr>
            <a:r>
              <a:rPr lang="en-US" sz="1600" dirty="0" err="1"/>
              <a:t>Wabah</a:t>
            </a:r>
            <a:r>
              <a:rPr lang="en-US" sz="1600" dirty="0"/>
              <a:t> di Wuhan (</a:t>
            </a:r>
            <a:r>
              <a:rPr lang="en-US" sz="1600" dirty="0" err="1"/>
              <a:t>Desember</a:t>
            </a:r>
            <a:r>
              <a:rPr lang="en-US" sz="1600" dirty="0"/>
              <a:t> 2019 </a:t>
            </a:r>
          </a:p>
          <a:p>
            <a:pPr>
              <a:lnSpc>
                <a:spcPct val="110000"/>
              </a:lnSpc>
              <a:buClr>
                <a:schemeClr val="accent1"/>
              </a:buClr>
              <a:buSzPct val="100000"/>
              <a:defRPr/>
            </a:pPr>
            <a:r>
              <a:rPr lang="en-US" sz="1600" dirty="0"/>
              <a:t>Di Indonesia </a:t>
            </a:r>
            <a:r>
              <a:rPr lang="en-US" sz="1600" dirty="0" err="1"/>
              <a:t>sejak</a:t>
            </a:r>
            <a:r>
              <a:rPr lang="en-US" sz="1600" dirty="0"/>
              <a:t> </a:t>
            </a:r>
            <a:r>
              <a:rPr lang="en-US" sz="1600" dirty="0" err="1"/>
              <a:t>Maret</a:t>
            </a:r>
            <a:r>
              <a:rPr lang="en-US" sz="1600" dirty="0"/>
              <a:t> 2020</a:t>
            </a:r>
          </a:p>
          <a:p>
            <a:pPr lvl="0">
              <a:lnSpc>
                <a:spcPct val="110000"/>
              </a:lnSpc>
              <a:buClr>
                <a:schemeClr val="accent1"/>
              </a:buClr>
              <a:buSzPct val="100000"/>
              <a:defRPr/>
            </a:pPr>
            <a:r>
              <a:rPr lang="en-US" sz="1600" dirty="0"/>
              <a:t>COVID-19 </a:t>
            </a: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menyebabkan</a:t>
            </a: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 </a:t>
            </a: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perubahan</a:t>
            </a: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 di dunia </a:t>
            </a: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secara</a:t>
            </a: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 </a:t>
            </a: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mendadak</a:t>
            </a: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 (</a:t>
            </a: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bencana</a:t>
            </a: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)</a:t>
            </a:r>
          </a:p>
          <a:p>
            <a:pPr marL="228600" marR="0" lvl="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COVID-19 (SARS-Cov-2) </a:t>
            </a: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dapat</a:t>
            </a: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 </a:t>
            </a: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menyerang</a:t>
            </a:r>
            <a:r>
              <a:rPr lang="en-US" sz="1600" dirty="0"/>
              <a:t> </a:t>
            </a: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manusia</a:t>
            </a: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. </a:t>
            </a:r>
          </a:p>
          <a:p>
            <a:pPr marL="228600" marR="0" lvl="0" fontAlgn="auto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kumimoji="0" lang="en-US" sz="1600" i="0" u="none" strike="noStrike" cap="none" spc="0" normalizeH="0" baseline="0" noProof="0" dirty="0" err="1">
                <a:ln>
                  <a:noFill/>
                </a:ln>
                <a:uLnTx/>
                <a:uFillTx/>
              </a:rPr>
              <a:t>Pandemi</a:t>
            </a:r>
            <a:r>
              <a:rPr kumimoji="0" lang="en-US" sz="1600" i="0" u="none" strike="noStrike" cap="none" spc="0" normalizeH="0" baseline="0" noProof="0" dirty="0">
                <a:ln>
                  <a:noFill/>
                </a:ln>
                <a:uLnTx/>
                <a:uFillTx/>
              </a:rPr>
              <a:t> Global</a:t>
            </a:r>
          </a:p>
        </p:txBody>
      </p:sp>
      <p:grpSp>
        <p:nvGrpSpPr>
          <p:cNvPr id="2" name="Group 26">
            <a:extLst>
              <a:ext uri="{FF2B5EF4-FFF2-40B4-BE49-F238E27FC236}">
                <a16:creationId xmlns:a16="http://schemas.microsoft.com/office/drawing/2014/main" xmlns="" id="{4BEA8F1B-01B9-48AC-B40A-3EB0C31BB7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460131" y="482171"/>
            <a:ext cx="6091791" cy="5149101"/>
            <a:chOff x="5460131" y="482171"/>
            <a:chExt cx="6091791" cy="5149101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C7B42F96-B6DB-425D-B8A3-FC1A4ACC26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460131" y="482171"/>
              <a:ext cx="6091791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542320A8-F822-4BA4-801E-51C625DF1C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5778956" y="812507"/>
              <a:ext cx="5461780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1A5384D-4EF2-6347-9663-22115EC81D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43" r="1" b="16673"/>
          <a:stretch/>
        </p:blipFill>
        <p:spPr>
          <a:xfrm>
            <a:off x="6093926" y="1116345"/>
            <a:ext cx="4821551" cy="38661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42410908-06D9-49D7-AEF3-2C2522D643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C0EA4A9A-79FB-44BC-ABFC-59448E3677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2786201-F992-9B4F-A346-788DD9228FE8}"/>
              </a:ext>
            </a:extLst>
          </p:cNvPr>
          <p:cNvSpPr txBox="1"/>
          <p:nvPr/>
        </p:nvSpPr>
        <p:spPr>
          <a:xfrm>
            <a:off x="6551130" y="5340671"/>
            <a:ext cx="4164499" cy="209746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*Gambar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diambil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dari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freepik.com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539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9B6A1B59-9557-46ED-AF15-9FA7811DC0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D72C33D-F424-4248-B14A-83077C3F2563}"/>
              </a:ext>
            </a:extLst>
          </p:cNvPr>
          <p:cNvSpPr txBox="1"/>
          <p:nvPr/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UPGRIS </a:t>
            </a:r>
            <a:r>
              <a:rPr lang="en-US" sz="5400" dirty="0" err="1">
                <a:latin typeface="+mj-lt"/>
                <a:ea typeface="+mj-ea"/>
                <a:cs typeface="+mj-cs"/>
              </a:rPr>
              <a:t>Responsif</a:t>
            </a:r>
            <a:endParaRPr lang="en-US" sz="5400" dirty="0"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84169457-B7C6-4D50-8B14-C9A373623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E3BF814-708D-43D6-A62D-54B2DB14DE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34696" y="2015732"/>
            <a:ext cx="10515600" cy="34506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Clr>
                <a:schemeClr val="accent1"/>
              </a:buClr>
              <a:buSzPct val="100000"/>
              <a:buNone/>
            </a:pPr>
            <a:r>
              <a:rPr lang="en-US" sz="1400" dirty="0" err="1"/>
              <a:t>Disrupsi</a:t>
            </a:r>
            <a:r>
              <a:rPr lang="en-US" sz="1400" dirty="0"/>
              <a:t> </a:t>
            </a:r>
            <a:r>
              <a:rPr lang="en-US" sz="1400" dirty="0" err="1"/>
              <a:t>Layanan</a:t>
            </a:r>
            <a:r>
              <a:rPr lang="en-US" sz="1400" dirty="0"/>
              <a:t> </a:t>
            </a:r>
            <a:r>
              <a:rPr lang="en-US" sz="1400" dirty="0" err="1"/>
              <a:t>Catur</a:t>
            </a:r>
            <a:r>
              <a:rPr lang="en-US" sz="1400" dirty="0"/>
              <a:t> dharma </a:t>
            </a:r>
            <a:r>
              <a:rPr lang="en-US" sz="1400" dirty="0" err="1"/>
              <a:t>Perguruan</a:t>
            </a:r>
            <a:r>
              <a:rPr lang="en-US" sz="1400" dirty="0"/>
              <a:t> Tinggi di Masa </a:t>
            </a:r>
            <a:r>
              <a:rPr lang="en-US" sz="1400" dirty="0" err="1"/>
              <a:t>Krisis</a:t>
            </a:r>
            <a:r>
              <a:rPr lang="en-US" sz="1400" dirty="0"/>
              <a:t> Corona</a:t>
            </a:r>
          </a:p>
          <a:p>
            <a:pPr marL="442913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b="1" dirty="0"/>
              <a:t>Teaching Learning</a:t>
            </a:r>
          </a:p>
          <a:p>
            <a:pPr marL="900113" lvl="1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dirty="0" err="1"/>
              <a:t>Pembelajaran</a:t>
            </a:r>
            <a:r>
              <a:rPr lang="en-US" sz="1400" dirty="0"/>
              <a:t> Daring </a:t>
            </a:r>
            <a:r>
              <a:rPr lang="en-US" sz="1400" dirty="0" err="1"/>
              <a:t>sampai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Wisuda</a:t>
            </a:r>
            <a:r>
              <a:rPr lang="en-US" sz="1400" dirty="0"/>
              <a:t> Online dan Drive In</a:t>
            </a:r>
          </a:p>
          <a:p>
            <a:pPr marL="900113" lvl="1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dirty="0"/>
              <a:t>Project Based Learning – </a:t>
            </a:r>
            <a:r>
              <a:rPr lang="en-US" sz="1400" dirty="0" err="1"/>
              <a:t>Rekognisi</a:t>
            </a:r>
            <a:r>
              <a:rPr lang="en-US" sz="1400" dirty="0"/>
              <a:t> SKS (Merdeka </a:t>
            </a:r>
            <a:r>
              <a:rPr lang="en-US" sz="1400" dirty="0" err="1"/>
              <a:t>Belajar</a:t>
            </a:r>
            <a:r>
              <a:rPr lang="en-US" sz="1400" dirty="0"/>
              <a:t>)</a:t>
            </a:r>
          </a:p>
          <a:p>
            <a:pPr marL="442913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b="1" dirty="0" err="1"/>
              <a:t>Penelitian</a:t>
            </a:r>
            <a:endParaRPr lang="en-US" sz="1400" b="1" dirty="0"/>
          </a:p>
          <a:p>
            <a:pPr marL="900113" lvl="1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dirty="0"/>
              <a:t> </a:t>
            </a:r>
            <a:r>
              <a:rPr lang="en-US" sz="1400" dirty="0" err="1"/>
              <a:t>Riset</a:t>
            </a:r>
            <a:r>
              <a:rPr lang="en-US" sz="1400" dirty="0"/>
              <a:t> </a:t>
            </a:r>
            <a:r>
              <a:rPr lang="en-US" sz="1400" dirty="0" err="1"/>
              <a:t>tematik</a:t>
            </a:r>
            <a:r>
              <a:rPr lang="en-US" sz="1400" dirty="0"/>
              <a:t> Covid-19 </a:t>
            </a:r>
            <a:r>
              <a:rPr lang="en-US" sz="1400" dirty="0" err="1"/>
              <a:t>multidisiplin</a:t>
            </a:r>
            <a:r>
              <a:rPr lang="en-US" sz="1400" dirty="0"/>
              <a:t> </a:t>
            </a:r>
            <a:r>
              <a:rPr lang="en-US" sz="1400" dirty="0" err="1"/>
              <a:t>ilmu</a:t>
            </a:r>
            <a:r>
              <a:rPr lang="en-US" sz="1400" dirty="0"/>
              <a:t> </a:t>
            </a:r>
          </a:p>
          <a:p>
            <a:pPr marL="442913" lvl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400" b="1" dirty="0" err="1"/>
              <a:t>Pengabdian</a:t>
            </a:r>
            <a:r>
              <a:rPr lang="en-US" sz="1400" b="1" dirty="0"/>
              <a:t> </a:t>
            </a:r>
            <a:r>
              <a:rPr lang="en-US" sz="1400" b="1" dirty="0" err="1"/>
              <a:t>kepada</a:t>
            </a:r>
            <a:r>
              <a:rPr lang="en-US" sz="1400" b="1" dirty="0"/>
              <a:t> Masyarakat</a:t>
            </a:r>
          </a:p>
          <a:p>
            <a:pPr marL="941388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dirty="0"/>
              <a:t>    KKN </a:t>
            </a:r>
            <a:r>
              <a:rPr lang="en-US" sz="1400" dirty="0" err="1"/>
              <a:t>Tematik</a:t>
            </a:r>
            <a:r>
              <a:rPr lang="en-US" sz="1400" dirty="0"/>
              <a:t> Covid-19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sama</a:t>
            </a:r>
            <a:r>
              <a:rPr lang="en-US" sz="1400" dirty="0"/>
              <a:t> </a:t>
            </a:r>
            <a:r>
              <a:rPr lang="en-US" sz="1400" dirty="0" err="1"/>
              <a:t>Kemdikbud,BNPB</a:t>
            </a:r>
            <a:r>
              <a:rPr lang="en-US" sz="1400" dirty="0"/>
              <a:t> dan stakeholders</a:t>
            </a:r>
          </a:p>
          <a:p>
            <a:pPr marL="941388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dirty="0"/>
              <a:t>    </a:t>
            </a:r>
            <a:r>
              <a:rPr lang="en-US" sz="1400" dirty="0" err="1"/>
              <a:t>Pengabdian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masyarakat</a:t>
            </a:r>
            <a:r>
              <a:rPr lang="en-US" sz="1400" dirty="0"/>
              <a:t> </a:t>
            </a:r>
            <a:r>
              <a:rPr lang="en-US" sz="1400" dirty="0" err="1"/>
              <a:t>tema</a:t>
            </a:r>
            <a:r>
              <a:rPr lang="en-US" sz="1400" dirty="0"/>
              <a:t> </a:t>
            </a:r>
            <a:r>
              <a:rPr lang="en-US" sz="1400" dirty="0" err="1"/>
              <a:t>pencegahan</a:t>
            </a:r>
            <a:r>
              <a:rPr lang="en-US" sz="1400" dirty="0"/>
              <a:t> Covid-19, </a:t>
            </a:r>
            <a:r>
              <a:rPr lang="en-US" sz="1400" dirty="0" err="1"/>
              <a:t>teknologi</a:t>
            </a:r>
            <a:r>
              <a:rPr lang="en-US" sz="1400" dirty="0"/>
              <a:t> </a:t>
            </a:r>
            <a:r>
              <a:rPr lang="en-US" sz="1400" dirty="0" err="1"/>
              <a:t>pembelajaran</a:t>
            </a:r>
            <a:r>
              <a:rPr lang="en-US" sz="1400" dirty="0"/>
              <a:t> daring</a:t>
            </a:r>
          </a:p>
          <a:p>
            <a:pPr marL="941388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dirty="0"/>
              <a:t>    </a:t>
            </a:r>
            <a:r>
              <a:rPr lang="en-US" sz="1400" dirty="0" err="1"/>
              <a:t>Pembentukan</a:t>
            </a:r>
            <a:r>
              <a:rPr lang="en-US" sz="1400" dirty="0"/>
              <a:t> </a:t>
            </a:r>
            <a:r>
              <a:rPr lang="en-US" sz="1400" dirty="0" err="1"/>
              <a:t>Satgas</a:t>
            </a:r>
            <a:r>
              <a:rPr lang="en-US" sz="1400" dirty="0"/>
              <a:t> </a:t>
            </a:r>
            <a:r>
              <a:rPr lang="en-US" sz="1400" dirty="0" err="1"/>
              <a:t>Pencegahan</a:t>
            </a:r>
            <a:r>
              <a:rPr lang="en-US" sz="1400" dirty="0"/>
              <a:t> Covid-19 </a:t>
            </a:r>
            <a:r>
              <a:rPr lang="en-US" sz="1400" dirty="0" smtClean="0"/>
              <a:t>UPGRIS</a:t>
            </a:r>
            <a:endParaRPr lang="id-ID" sz="1400" dirty="0" smtClean="0"/>
          </a:p>
          <a:p>
            <a:pPr marL="941388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id-ID" sz="1400" dirty="0" smtClean="0"/>
              <a:t> </a:t>
            </a:r>
            <a:r>
              <a:rPr lang="id-ID" sz="1400" dirty="0" smtClean="0"/>
              <a:t>   Duta perubahan perilaku pada masa adaptasi baru</a:t>
            </a:r>
            <a:endParaRPr lang="en-US" sz="1400" dirty="0"/>
          </a:p>
          <a:p>
            <a:pPr marL="941388"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1400" dirty="0"/>
              <a:t>    KKN Universitas PGRI Semarang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80C0F1BA-2DF1-4BA9-985B-1A0126C6A6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DB4CC650-F3AE-47ED-96D9-DD4CB94CA8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184526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735627" y="68627"/>
            <a:ext cx="8784299" cy="7680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cs typeface="Arial" pitchFamily="34" charset="0"/>
              </a:rPr>
              <a:t>TUJUAN DAN MANFAAT KKN</a:t>
            </a:r>
          </a:p>
        </p:txBody>
      </p:sp>
      <p:grpSp>
        <p:nvGrpSpPr>
          <p:cNvPr id="4" name="Group 5"/>
          <p:cNvGrpSpPr/>
          <p:nvPr/>
        </p:nvGrpSpPr>
        <p:grpSpPr>
          <a:xfrm>
            <a:off x="3549752" y="932936"/>
            <a:ext cx="7008779" cy="960000"/>
            <a:chOff x="3131840" y="1491630"/>
            <a:chExt cx="5256584" cy="576064"/>
          </a:xfrm>
        </p:grpSpPr>
        <p:sp>
          <p:nvSpPr>
            <p:cNvPr id="2" name="Rectangle 1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5" name="Right Triangle 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dirty="0"/>
            </a:p>
          </p:txBody>
        </p:sp>
      </p:grpSp>
      <p:grpSp>
        <p:nvGrpSpPr>
          <p:cNvPr id="6" name="Group 16"/>
          <p:cNvGrpSpPr/>
          <p:nvPr/>
        </p:nvGrpSpPr>
        <p:grpSpPr>
          <a:xfrm>
            <a:off x="3555331" y="2027442"/>
            <a:ext cx="7008779" cy="960000"/>
            <a:chOff x="3131840" y="1491630"/>
            <a:chExt cx="5256584" cy="576064"/>
          </a:xfrm>
        </p:grpSpPr>
        <p:sp>
          <p:nvSpPr>
            <p:cNvPr id="18" name="Rectangle 17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19" name="Right Triangle 18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7" name="Group 19"/>
          <p:cNvGrpSpPr/>
          <p:nvPr/>
        </p:nvGrpSpPr>
        <p:grpSpPr>
          <a:xfrm>
            <a:off x="3534405" y="3118808"/>
            <a:ext cx="7008779" cy="960000"/>
            <a:chOff x="3131840" y="1491630"/>
            <a:chExt cx="5256584" cy="576064"/>
          </a:xfrm>
        </p:grpSpPr>
        <p:sp>
          <p:nvSpPr>
            <p:cNvPr id="21" name="Rectangle 20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22" name="Right Triangle 21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grpSp>
        <p:nvGrpSpPr>
          <p:cNvPr id="8" name="Group 22"/>
          <p:cNvGrpSpPr/>
          <p:nvPr/>
        </p:nvGrpSpPr>
        <p:grpSpPr>
          <a:xfrm>
            <a:off x="3579740" y="4236678"/>
            <a:ext cx="7008779" cy="960000"/>
            <a:chOff x="3131840" y="1491630"/>
            <a:chExt cx="5256584" cy="576064"/>
          </a:xfrm>
        </p:grpSpPr>
        <p:sp>
          <p:nvSpPr>
            <p:cNvPr id="24" name="Rectangle 23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25" name="Right Triangle 2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549752" y="1028840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2667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34406" y="2212972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2667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19059" y="3397104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2667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03712" y="4581236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2667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95453" y="1110437"/>
            <a:ext cx="5856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 err="1"/>
              <a:t>Mewujudkan</a:t>
            </a:r>
            <a:r>
              <a:rPr lang="en-US" sz="1600" b="1" dirty="0"/>
              <a:t> </a:t>
            </a:r>
            <a:r>
              <a:rPr lang="en-US" sz="1600" b="1" dirty="0" err="1"/>
              <a:t>salah</a:t>
            </a:r>
            <a:r>
              <a:rPr lang="en-US" sz="1600" b="1" dirty="0"/>
              <a:t> </a:t>
            </a:r>
            <a:r>
              <a:rPr lang="en-US" sz="1600" b="1" dirty="0" err="1"/>
              <a:t>satu</a:t>
            </a:r>
            <a:r>
              <a:rPr lang="en-US" sz="1600" b="1" dirty="0"/>
              <a:t> </a:t>
            </a:r>
            <a:r>
              <a:rPr lang="en-US" sz="1600" b="1" dirty="0" err="1"/>
              <a:t>Catur</a:t>
            </a:r>
            <a:r>
              <a:rPr lang="en-US" sz="1600" b="1" dirty="0"/>
              <a:t> Dharma </a:t>
            </a:r>
            <a:r>
              <a:rPr lang="en-US" sz="1600" b="1" dirty="0" err="1"/>
              <a:t>Perguruan</a:t>
            </a:r>
            <a:r>
              <a:rPr lang="en-US" sz="1600" b="1" dirty="0"/>
              <a:t> </a:t>
            </a:r>
            <a:r>
              <a:rPr lang="en-US" sz="1600" b="1" dirty="0" err="1"/>
              <a:t>Tinggi</a:t>
            </a:r>
            <a:r>
              <a:rPr lang="en-US" sz="1600" b="1" dirty="0"/>
              <a:t> </a:t>
            </a:r>
            <a:r>
              <a:rPr lang="en-US" sz="1600" b="1" dirty="0" err="1"/>
              <a:t>yaitu</a:t>
            </a:r>
            <a:r>
              <a:rPr lang="en-US" sz="1600" b="1" dirty="0"/>
              <a:t> </a:t>
            </a:r>
            <a:r>
              <a:rPr lang="en-US" sz="1600" b="1" dirty="0" err="1"/>
              <a:t>bidang</a:t>
            </a:r>
            <a:r>
              <a:rPr lang="en-US" sz="1600" b="1" dirty="0"/>
              <a:t> </a:t>
            </a:r>
            <a:r>
              <a:rPr lang="en-US" sz="1600" b="1" dirty="0" err="1"/>
              <a:t>pengabdian</a:t>
            </a:r>
            <a:r>
              <a:rPr lang="en-US" sz="1600" b="1" dirty="0"/>
              <a:t> </a:t>
            </a:r>
            <a:r>
              <a:rPr lang="en-US" sz="1600" b="1" dirty="0" err="1"/>
              <a:t>kepada</a:t>
            </a:r>
            <a:r>
              <a:rPr lang="en-US" sz="1600" b="1" dirty="0"/>
              <a:t> </a:t>
            </a:r>
            <a:r>
              <a:rPr lang="en-US" sz="1600" b="1" dirty="0" err="1"/>
              <a:t>masyarakat</a:t>
            </a:r>
            <a:endParaRPr lang="en-ID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4337475" y="2048246"/>
            <a:ext cx="6118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 err="1"/>
              <a:t>Membantu</a:t>
            </a:r>
            <a:r>
              <a:rPr lang="en-US" sz="1600" b="1" dirty="0"/>
              <a:t> </a:t>
            </a:r>
            <a:r>
              <a:rPr lang="en-US" sz="1600" b="1" dirty="0" err="1"/>
              <a:t>mahasiswa</a:t>
            </a:r>
            <a:r>
              <a:rPr lang="en-US" sz="1600" b="1" dirty="0"/>
              <a:t> </a:t>
            </a:r>
            <a:r>
              <a:rPr lang="en-US" sz="1600" b="1" dirty="0" err="1"/>
              <a:t>dalam</a:t>
            </a:r>
            <a:r>
              <a:rPr lang="en-US" sz="1600" b="1" dirty="0"/>
              <a:t> </a:t>
            </a:r>
            <a:r>
              <a:rPr lang="en-US" sz="1600" b="1" dirty="0" err="1"/>
              <a:t>menerapkan</a:t>
            </a:r>
            <a:r>
              <a:rPr lang="en-US" sz="1600" b="1" dirty="0"/>
              <a:t> </a:t>
            </a:r>
            <a:r>
              <a:rPr lang="en-US" sz="1600" b="1" dirty="0" err="1"/>
              <a:t>ilmu</a:t>
            </a:r>
            <a:r>
              <a:rPr lang="en-US" sz="1600" b="1" dirty="0"/>
              <a:t> </a:t>
            </a:r>
            <a:r>
              <a:rPr lang="en-US" sz="1600" b="1" dirty="0" err="1"/>
              <a:t>pengetahuan</a:t>
            </a:r>
            <a:r>
              <a:rPr lang="en-US" sz="1600" b="1" dirty="0"/>
              <a:t>, </a:t>
            </a:r>
            <a:r>
              <a:rPr lang="en-US" sz="1600" b="1" dirty="0" err="1"/>
              <a:t>teknologi</a:t>
            </a:r>
            <a:r>
              <a:rPr lang="en-US" sz="1600" b="1" dirty="0"/>
              <a:t> </a:t>
            </a:r>
            <a:r>
              <a:rPr lang="en-US" sz="1600" b="1" dirty="0" err="1"/>
              <a:t>dan</a:t>
            </a:r>
            <a:r>
              <a:rPr lang="en-US" sz="1600" b="1" dirty="0"/>
              <a:t> </a:t>
            </a:r>
            <a:r>
              <a:rPr lang="en-US" sz="1600" b="1" dirty="0" err="1"/>
              <a:t>seni</a:t>
            </a:r>
            <a:r>
              <a:rPr lang="en-US" sz="1600" b="1" dirty="0"/>
              <a:t> yang </a:t>
            </a:r>
            <a:r>
              <a:rPr lang="en-US" sz="1600" b="1" dirty="0" err="1"/>
              <a:t>dipelajari</a:t>
            </a:r>
            <a:r>
              <a:rPr lang="en-US" sz="1600" b="1" dirty="0"/>
              <a:t> </a:t>
            </a:r>
            <a:r>
              <a:rPr lang="en-US" sz="1600" b="1" dirty="0" err="1"/>
              <a:t>secara</a:t>
            </a:r>
            <a:r>
              <a:rPr lang="en-US" sz="1600" b="1" dirty="0"/>
              <a:t> </a:t>
            </a:r>
            <a:r>
              <a:rPr lang="en-US" sz="1600" b="1" dirty="0" err="1"/>
              <a:t>langsung</a:t>
            </a:r>
            <a:r>
              <a:rPr lang="en-US" sz="1600" b="1" dirty="0"/>
              <a:t> yang </a:t>
            </a:r>
            <a:r>
              <a:rPr lang="en-US" sz="1600" b="1" dirty="0" err="1"/>
              <a:t>sesuai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teori</a:t>
            </a:r>
            <a:r>
              <a:rPr lang="en-US" sz="1600" b="1" dirty="0"/>
              <a:t> </a:t>
            </a:r>
            <a:r>
              <a:rPr lang="en-US" sz="1600" b="1" dirty="0" err="1"/>
              <a:t>sehingga</a:t>
            </a:r>
            <a:r>
              <a:rPr lang="en-US" sz="1600" b="1" dirty="0"/>
              <a:t> </a:t>
            </a:r>
            <a:r>
              <a:rPr lang="en-US" sz="1600" b="1" dirty="0" err="1"/>
              <a:t>memberi</a:t>
            </a:r>
            <a:r>
              <a:rPr lang="en-US" sz="1600" b="1" dirty="0"/>
              <a:t> </a:t>
            </a:r>
            <a:r>
              <a:rPr lang="en-US" sz="1600" b="1" dirty="0" err="1"/>
              <a:t>manfaat</a:t>
            </a:r>
            <a:r>
              <a:rPr lang="en-US" sz="1600" b="1" dirty="0"/>
              <a:t> </a:t>
            </a:r>
            <a:r>
              <a:rPr lang="en-US" sz="1600" b="1" dirty="0" err="1"/>
              <a:t>bagi</a:t>
            </a:r>
            <a:r>
              <a:rPr lang="en-US" sz="1600" b="1" dirty="0"/>
              <a:t> </a:t>
            </a:r>
            <a:r>
              <a:rPr lang="en-US" sz="1600" b="1" dirty="0" err="1"/>
              <a:t>masyarakat</a:t>
            </a:r>
            <a:endParaRPr lang="en-ID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4413949" y="3147365"/>
            <a:ext cx="58567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 err="1"/>
              <a:t>Membekali</a:t>
            </a:r>
            <a:r>
              <a:rPr lang="en-US" sz="1400" b="1" dirty="0"/>
              <a:t> </a:t>
            </a:r>
            <a:r>
              <a:rPr lang="en-US" sz="1400" b="1" dirty="0" err="1"/>
              <a:t>mahasiswa</a:t>
            </a:r>
            <a:r>
              <a:rPr lang="en-US" sz="1400" b="1" dirty="0"/>
              <a:t> </a:t>
            </a:r>
            <a:r>
              <a:rPr lang="en-US" sz="1400" b="1" dirty="0" err="1"/>
              <a:t>kemampuan</a:t>
            </a:r>
            <a:r>
              <a:rPr lang="en-US" sz="1400" b="1" dirty="0"/>
              <a:t> </a:t>
            </a:r>
            <a:r>
              <a:rPr lang="en-US" sz="1400" b="1" dirty="0" err="1"/>
              <a:t>pendekatan</a:t>
            </a:r>
            <a:r>
              <a:rPr lang="en-US" sz="1400" b="1" dirty="0"/>
              <a:t> </a:t>
            </a:r>
            <a:r>
              <a:rPr lang="en-US" sz="1400" b="1" dirty="0" err="1"/>
              <a:t>masyarakat</a:t>
            </a:r>
            <a:r>
              <a:rPr lang="en-US" sz="1400" b="1" dirty="0"/>
              <a:t>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membentuk</a:t>
            </a:r>
            <a:r>
              <a:rPr lang="en-US" sz="1400" b="1" dirty="0"/>
              <a:t> </a:t>
            </a:r>
            <a:r>
              <a:rPr lang="en-US" sz="1400" b="1" dirty="0" err="1"/>
              <a:t>sikap</a:t>
            </a:r>
            <a:r>
              <a:rPr lang="en-US" sz="1400" b="1" dirty="0"/>
              <a:t> </a:t>
            </a:r>
            <a:r>
              <a:rPr lang="en-US" sz="1400" b="1" dirty="0" err="1"/>
              <a:t>serta</a:t>
            </a:r>
            <a:r>
              <a:rPr lang="en-US" sz="1400" b="1" dirty="0"/>
              <a:t> </a:t>
            </a:r>
            <a:r>
              <a:rPr lang="en-US" sz="1400" b="1" dirty="0" err="1"/>
              <a:t>perilaku</a:t>
            </a:r>
            <a:r>
              <a:rPr lang="en-US" sz="1400" b="1" dirty="0"/>
              <a:t> </a:t>
            </a:r>
            <a:r>
              <a:rPr lang="en-US" sz="1400" b="1" dirty="0" err="1"/>
              <a:t>untuk</a:t>
            </a:r>
            <a:r>
              <a:rPr lang="en-US" sz="1400" b="1" dirty="0"/>
              <a:t> </a:t>
            </a:r>
            <a:r>
              <a:rPr lang="en-US" sz="1400" b="1" dirty="0" err="1"/>
              <a:t>senantiasa</a:t>
            </a:r>
            <a:r>
              <a:rPr lang="en-US" sz="1400" b="1" dirty="0"/>
              <a:t> </a:t>
            </a:r>
            <a:r>
              <a:rPr lang="en-US" sz="1400" b="1" dirty="0" err="1"/>
              <a:t>peka</a:t>
            </a:r>
            <a:r>
              <a:rPr lang="en-US" sz="1400" b="1" dirty="0"/>
              <a:t> </a:t>
            </a:r>
            <a:r>
              <a:rPr lang="en-US" sz="1400" b="1" dirty="0" err="1"/>
              <a:t>terhadap</a:t>
            </a:r>
            <a:r>
              <a:rPr lang="en-US" sz="1400" b="1" dirty="0"/>
              <a:t> </a:t>
            </a:r>
            <a:r>
              <a:rPr lang="en-US" sz="1400" b="1" dirty="0" err="1"/>
              <a:t>persoalan</a:t>
            </a:r>
            <a:r>
              <a:rPr lang="en-US" sz="1400" b="1" dirty="0"/>
              <a:t> yang </a:t>
            </a:r>
            <a:r>
              <a:rPr lang="en-US" sz="1400" b="1" dirty="0" err="1"/>
              <a:t>dihadapi</a:t>
            </a:r>
            <a:r>
              <a:rPr lang="en-US" sz="1400" b="1" dirty="0"/>
              <a:t> </a:t>
            </a:r>
            <a:r>
              <a:rPr lang="en-US" sz="1400" b="1" dirty="0" err="1"/>
              <a:t>masyarakat</a:t>
            </a:r>
            <a:endParaRPr lang="en-ID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4297717" y="4286242"/>
            <a:ext cx="6052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 err="1"/>
              <a:t>Memberi</a:t>
            </a:r>
            <a:r>
              <a:rPr lang="en-US" sz="1600" b="1" dirty="0"/>
              <a:t> </a:t>
            </a:r>
            <a:r>
              <a:rPr lang="en-US" sz="1600" b="1" dirty="0" err="1"/>
              <a:t>pengalaman</a:t>
            </a:r>
            <a:r>
              <a:rPr lang="en-US" sz="1600" b="1" dirty="0"/>
              <a:t> </a:t>
            </a:r>
            <a:r>
              <a:rPr lang="en-US" sz="1600" b="1" dirty="0" err="1"/>
              <a:t>belajar</a:t>
            </a:r>
            <a:r>
              <a:rPr lang="en-US" sz="1600" b="1" dirty="0"/>
              <a:t> </a:t>
            </a:r>
            <a:r>
              <a:rPr lang="en-US" sz="1600" b="1" dirty="0" err="1"/>
              <a:t>mahasiswa</a:t>
            </a:r>
            <a:r>
              <a:rPr lang="en-US" sz="1600" b="1" dirty="0"/>
              <a:t> </a:t>
            </a:r>
            <a:r>
              <a:rPr lang="en-US" sz="1600" b="1" dirty="0" err="1"/>
              <a:t>dalam</a:t>
            </a:r>
            <a:r>
              <a:rPr lang="en-US" sz="1600" b="1" dirty="0"/>
              <a:t> </a:t>
            </a:r>
            <a:r>
              <a:rPr lang="en-US" sz="1600" b="1" dirty="0" err="1"/>
              <a:t>kehidupan</a:t>
            </a:r>
            <a:r>
              <a:rPr lang="en-US" sz="1600" b="1" dirty="0"/>
              <a:t> </a:t>
            </a:r>
            <a:r>
              <a:rPr lang="en-US" sz="1600" b="1" dirty="0" err="1"/>
              <a:t>masyarakat</a:t>
            </a:r>
            <a:r>
              <a:rPr lang="en-US" sz="1600" b="1" dirty="0"/>
              <a:t> </a:t>
            </a:r>
            <a:r>
              <a:rPr lang="en-US" sz="1600" b="1" dirty="0" err="1"/>
              <a:t>dan</a:t>
            </a:r>
            <a:r>
              <a:rPr lang="en-US" sz="1600" b="1" dirty="0"/>
              <a:t> </a:t>
            </a:r>
            <a:r>
              <a:rPr lang="en-US" sz="1600" b="1" dirty="0" err="1"/>
              <a:t>mendewasakan</a:t>
            </a:r>
            <a:r>
              <a:rPr lang="en-US" sz="1600" b="1" dirty="0"/>
              <a:t> </a:t>
            </a:r>
            <a:r>
              <a:rPr lang="en-US" sz="1600" b="1" dirty="0" err="1"/>
              <a:t>kepribadian</a:t>
            </a:r>
            <a:r>
              <a:rPr lang="en-US" sz="1600" b="1" dirty="0"/>
              <a:t> </a:t>
            </a:r>
            <a:r>
              <a:rPr lang="en-US" sz="1600" b="1" dirty="0" err="1"/>
              <a:t>dan</a:t>
            </a:r>
            <a:r>
              <a:rPr lang="en-US" sz="1600" b="1" dirty="0"/>
              <a:t> </a:t>
            </a:r>
            <a:r>
              <a:rPr lang="en-US" sz="1600" b="1" dirty="0" err="1"/>
              <a:t>memperluas</a:t>
            </a:r>
            <a:r>
              <a:rPr lang="en-US" sz="1600" b="1" dirty="0"/>
              <a:t> </a:t>
            </a:r>
            <a:r>
              <a:rPr lang="en-US" sz="1600" b="1" dirty="0" err="1"/>
              <a:t>wawasan</a:t>
            </a:r>
            <a:r>
              <a:rPr lang="en-US" sz="1600" b="1" dirty="0"/>
              <a:t> </a:t>
            </a:r>
            <a:r>
              <a:rPr lang="en-US" sz="1600" b="1" dirty="0" err="1"/>
              <a:t>mahasiswa</a:t>
            </a:r>
            <a:endParaRPr lang="en-ID" sz="1600" dirty="0"/>
          </a:p>
        </p:txBody>
      </p:sp>
      <p:grpSp>
        <p:nvGrpSpPr>
          <p:cNvPr id="9" name="Group 31"/>
          <p:cNvGrpSpPr/>
          <p:nvPr/>
        </p:nvGrpSpPr>
        <p:grpSpPr>
          <a:xfrm>
            <a:off x="3609729" y="5320365"/>
            <a:ext cx="7008779" cy="960000"/>
            <a:chOff x="3131840" y="1491630"/>
            <a:chExt cx="5256584" cy="576064"/>
          </a:xfrm>
        </p:grpSpPr>
        <p:sp>
          <p:nvSpPr>
            <p:cNvPr id="33" name="Rectangle 32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  <p:sp>
          <p:nvSpPr>
            <p:cNvPr id="34" name="Right Triangle 33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480692" y="5744436"/>
            <a:ext cx="71088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2667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40959" y="5497962"/>
            <a:ext cx="58567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 err="1"/>
              <a:t>Melatih</a:t>
            </a:r>
            <a:r>
              <a:rPr lang="en-US" sz="1400" b="1" dirty="0"/>
              <a:t> </a:t>
            </a:r>
            <a:r>
              <a:rPr lang="en-US" sz="1400" b="1" dirty="0" err="1"/>
              <a:t>mahasiswa</a:t>
            </a:r>
            <a:r>
              <a:rPr lang="en-US" sz="1400" b="1" dirty="0"/>
              <a:t> </a:t>
            </a:r>
            <a:r>
              <a:rPr lang="en-US" sz="1400" b="1" dirty="0" err="1"/>
              <a:t>belajar</a:t>
            </a:r>
            <a:r>
              <a:rPr lang="en-US" sz="1400" b="1" dirty="0"/>
              <a:t> </a:t>
            </a:r>
            <a:r>
              <a:rPr lang="en-US" sz="1400" b="1" dirty="0" err="1"/>
              <a:t>bersama</a:t>
            </a:r>
            <a:r>
              <a:rPr lang="en-US" sz="1400" b="1" dirty="0"/>
              <a:t> </a:t>
            </a:r>
            <a:r>
              <a:rPr lang="en-US" sz="1400" b="1" dirty="0" err="1"/>
              <a:t>masyarakat</a:t>
            </a:r>
            <a:r>
              <a:rPr lang="en-US" sz="1400" b="1" dirty="0"/>
              <a:t> </a:t>
            </a:r>
            <a:r>
              <a:rPr lang="en-US" sz="1400" b="1" dirty="0" err="1"/>
              <a:t>untuk</a:t>
            </a:r>
            <a:r>
              <a:rPr lang="en-US" sz="1400" b="1" dirty="0"/>
              <a:t> </a:t>
            </a:r>
            <a:r>
              <a:rPr lang="en-US" sz="1400" b="1" dirty="0" err="1"/>
              <a:t>berpartisipasi</a:t>
            </a:r>
            <a:r>
              <a:rPr lang="en-US" sz="1400" b="1" dirty="0"/>
              <a:t> dan </a:t>
            </a:r>
            <a:r>
              <a:rPr lang="en-US" sz="1400" b="1" dirty="0" err="1"/>
              <a:t>berkontribusi</a:t>
            </a:r>
            <a:r>
              <a:rPr lang="en-US" sz="1400" b="1" dirty="0"/>
              <a:t> </a:t>
            </a:r>
            <a:r>
              <a:rPr lang="en-US" sz="1400" b="1" dirty="0" err="1"/>
              <a:t>dalam</a:t>
            </a:r>
            <a:r>
              <a:rPr lang="en-US" sz="1400" b="1" dirty="0"/>
              <a:t> </a:t>
            </a:r>
            <a:r>
              <a:rPr lang="en-US" sz="1400" b="1" dirty="0" err="1"/>
              <a:t>pembangunan</a:t>
            </a:r>
            <a:r>
              <a:rPr lang="en-US" sz="1400" b="1" dirty="0"/>
              <a:t>, </a:t>
            </a:r>
            <a:r>
              <a:rPr lang="en-US" sz="1400" b="1" dirty="0" err="1"/>
              <a:t>membantu</a:t>
            </a:r>
            <a:r>
              <a:rPr lang="en-US" sz="1400" b="1" dirty="0"/>
              <a:t> </a:t>
            </a:r>
            <a:r>
              <a:rPr lang="en-US" sz="1400" b="1" dirty="0" err="1"/>
              <a:t>memberdayakan</a:t>
            </a:r>
            <a:r>
              <a:rPr lang="en-US" sz="1400" b="1" dirty="0"/>
              <a:t> </a:t>
            </a:r>
            <a:r>
              <a:rPr lang="en-US" sz="1400" b="1" dirty="0" err="1"/>
              <a:t>masyarakat</a:t>
            </a:r>
            <a:r>
              <a:rPr lang="en-US" sz="1400" b="1" dirty="0"/>
              <a:t> </a:t>
            </a:r>
            <a:r>
              <a:rPr lang="en-US" sz="1400" b="1" dirty="0" err="1"/>
              <a:t>melalui</a:t>
            </a:r>
            <a:r>
              <a:rPr lang="en-US" sz="1400" b="1" dirty="0"/>
              <a:t> </a:t>
            </a:r>
            <a:r>
              <a:rPr lang="en-US" sz="1400" b="1" dirty="0" err="1"/>
              <a:t>penerapan</a:t>
            </a:r>
            <a:r>
              <a:rPr lang="en-US" sz="1400" b="1" dirty="0"/>
              <a:t> </a:t>
            </a:r>
            <a:r>
              <a:rPr lang="en-US" sz="1400" b="1" dirty="0" err="1"/>
              <a:t>ilmu</a:t>
            </a:r>
            <a:r>
              <a:rPr lang="en-US" sz="1400" b="1" dirty="0"/>
              <a:t> </a:t>
            </a:r>
            <a:r>
              <a:rPr lang="en-US" sz="1400" b="1" dirty="0" err="1"/>
              <a:t>pengetahuan</a:t>
            </a:r>
            <a:r>
              <a:rPr lang="en-US" sz="1400" b="1" dirty="0"/>
              <a:t> dan </a:t>
            </a:r>
            <a:r>
              <a:rPr lang="en-US" sz="1400" b="1" dirty="0" err="1"/>
              <a:t>seni</a:t>
            </a:r>
            <a:r>
              <a:rPr lang="en-US" sz="1400" b="1" dirty="0"/>
              <a:t>.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xmlns="" val="602667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/>
          <p:nvPr/>
        </p:nvGrpSpPr>
        <p:grpSpPr>
          <a:xfrm>
            <a:off x="2667001" y="1520826"/>
            <a:ext cx="5768975" cy="4575175"/>
            <a:chOff x="1295400" y="1295400"/>
            <a:chExt cx="5768975" cy="4575175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1295400" y="1295400"/>
              <a:ext cx="5768975" cy="4575175"/>
              <a:chOff x="1056" y="909"/>
              <a:chExt cx="3634" cy="2882"/>
            </a:xfrm>
          </p:grpSpPr>
          <p:sp>
            <p:nvSpPr>
              <p:cNvPr id="7" name="Rectangle 8"/>
              <p:cNvSpPr>
                <a:spLocks noChangeArrowheads="1"/>
              </p:cNvSpPr>
              <p:nvPr/>
            </p:nvSpPr>
            <p:spPr bwMode="gray">
              <a:xfrm rot="13770025">
                <a:off x="3239" y="2447"/>
                <a:ext cx="605" cy="121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" name="Rectangle 9"/>
              <p:cNvSpPr>
                <a:spLocks noChangeArrowheads="1"/>
              </p:cNvSpPr>
              <p:nvPr/>
            </p:nvSpPr>
            <p:spPr bwMode="gray">
              <a:xfrm rot="-743917">
                <a:off x="1986" y="2162"/>
                <a:ext cx="636" cy="109"/>
              </a:xfrm>
              <a:prstGeom prst="rect">
                <a:avLst/>
              </a:prstGeom>
              <a:gradFill rotWithShape="1">
                <a:gsLst>
                  <a:gs pos="0">
                    <a:srgbClr val="969696">
                      <a:gamma/>
                      <a:shade val="46275"/>
                      <a:invGamma/>
                    </a:srgbClr>
                  </a:gs>
                  <a:gs pos="5000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b="1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5" name="Group 10"/>
              <p:cNvGrpSpPr>
                <a:grpSpLocks/>
              </p:cNvGrpSpPr>
              <p:nvPr/>
            </p:nvGrpSpPr>
            <p:grpSpPr bwMode="auto">
              <a:xfrm>
                <a:off x="2577" y="1327"/>
                <a:ext cx="1014" cy="1169"/>
                <a:chOff x="2433" y="1234"/>
                <a:chExt cx="1014" cy="1169"/>
              </a:xfrm>
            </p:grpSpPr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gray">
                <a:xfrm rot="-3205350">
                  <a:off x="3175" y="1380"/>
                  <a:ext cx="376" cy="83"/>
                </a:xfrm>
                <a:prstGeom prst="rect">
                  <a:avLst/>
                </a:prstGeom>
                <a:gradFill rotWithShape="1">
                  <a:gsLst>
                    <a:gs pos="0">
                      <a:srgbClr val="969696">
                        <a:gamma/>
                        <a:shade val="46275"/>
                        <a:invGamma/>
                      </a:srgbClr>
                    </a:gs>
                    <a:gs pos="50000">
                      <a:srgbClr val="969696"/>
                    </a:gs>
                    <a:gs pos="100000">
                      <a:srgbClr val="969696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b="1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grpSp>
              <p:nvGrpSpPr>
                <p:cNvPr id="6" name="Group 12"/>
                <p:cNvGrpSpPr>
                  <a:grpSpLocks/>
                </p:cNvGrpSpPr>
                <p:nvPr/>
              </p:nvGrpSpPr>
              <p:grpSpPr bwMode="auto">
                <a:xfrm>
                  <a:off x="2433" y="1401"/>
                  <a:ext cx="1014" cy="1002"/>
                  <a:chOff x="2016" y="1920"/>
                  <a:chExt cx="1680" cy="1680"/>
                </a:xfrm>
              </p:grpSpPr>
              <p:sp>
                <p:nvSpPr>
                  <p:cNvPr id="28" name="Oval 13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folHlink"/>
                      </a:gs>
                      <a:gs pos="100000">
                        <a:schemeClr val="folHlink">
                          <a:gamma/>
                          <a:shade val="24314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id-ID" b="1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9" name="Freeform 14"/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/>
                    <a:ahLst/>
                    <a:cxnLst>
                      <a:cxn ang="0">
                        <a:pos x="1301" y="401"/>
                      </a:cxn>
                      <a:cxn ang="0">
                        <a:pos x="1317" y="442"/>
                      </a:cxn>
                      <a:cxn ang="0">
                        <a:pos x="1321" y="481"/>
                      </a:cxn>
                      <a:cxn ang="0">
                        <a:pos x="1315" y="516"/>
                      </a:cxn>
                      <a:cxn ang="0">
                        <a:pos x="1298" y="550"/>
                      </a:cxn>
                      <a:cxn ang="0">
                        <a:pos x="1272" y="579"/>
                      </a:cxn>
                      <a:cxn ang="0">
                        <a:pos x="1239" y="604"/>
                      </a:cxn>
                      <a:cxn ang="0">
                        <a:pos x="1196" y="628"/>
                      </a:cxn>
                      <a:cxn ang="0">
                        <a:pos x="1147" y="649"/>
                      </a:cxn>
                      <a:cxn ang="0">
                        <a:pos x="1092" y="667"/>
                      </a:cxn>
                      <a:cxn ang="0">
                        <a:pos x="1031" y="683"/>
                      </a:cxn>
                      <a:cxn ang="0">
                        <a:pos x="967" y="694"/>
                      </a:cxn>
                      <a:cxn ang="0">
                        <a:pos x="896" y="704"/>
                      </a:cxn>
                      <a:cxn ang="0">
                        <a:pos x="824" y="710"/>
                      </a:cxn>
                      <a:cxn ang="0">
                        <a:pos x="795" y="712"/>
                      </a:cxn>
                      <a:cxn ang="0">
                        <a:pos x="476" y="712"/>
                      </a:cxn>
                      <a:cxn ang="0">
                        <a:pos x="472" y="712"/>
                      </a:cxn>
                      <a:cxn ang="0">
                        <a:pos x="409" y="708"/>
                      </a:cxn>
                      <a:cxn ang="0">
                        <a:pos x="348" y="704"/>
                      </a:cxn>
                      <a:cxn ang="0">
                        <a:pos x="290" y="696"/>
                      </a:cxn>
                      <a:cxn ang="0">
                        <a:pos x="235" y="689"/>
                      </a:cxn>
                      <a:cxn ang="0">
                        <a:pos x="186" y="677"/>
                      </a:cxn>
                      <a:cxn ang="0">
                        <a:pos x="141" y="663"/>
                      </a:cxn>
                      <a:cxn ang="0">
                        <a:pos x="102" y="648"/>
                      </a:cxn>
                      <a:cxn ang="0">
                        <a:pos x="67" y="630"/>
                      </a:cxn>
                      <a:cxn ang="0">
                        <a:pos x="39" y="608"/>
                      </a:cxn>
                      <a:cxn ang="0">
                        <a:pos x="18" y="583"/>
                      </a:cxn>
                      <a:cxn ang="0">
                        <a:pos x="6" y="554"/>
                      </a:cxn>
                      <a:cxn ang="0">
                        <a:pos x="0" y="524"/>
                      </a:cxn>
                      <a:cxn ang="0">
                        <a:pos x="0" y="520"/>
                      </a:cxn>
                      <a:cxn ang="0">
                        <a:pos x="4" y="487"/>
                      </a:cxn>
                      <a:cxn ang="0">
                        <a:pos x="16" y="446"/>
                      </a:cxn>
                      <a:cxn ang="0">
                        <a:pos x="51" y="370"/>
                      </a:cxn>
                      <a:cxn ang="0">
                        <a:pos x="94" y="299"/>
                      </a:cxn>
                      <a:cxn ang="0">
                        <a:pos x="147" y="235"/>
                      </a:cxn>
                      <a:cxn ang="0">
                        <a:pos x="204" y="176"/>
                      </a:cxn>
                      <a:cxn ang="0">
                        <a:pos x="270" y="125"/>
                      </a:cxn>
                      <a:cxn ang="0">
                        <a:pos x="341" y="82"/>
                      </a:cxn>
                      <a:cxn ang="0">
                        <a:pos x="415" y="47"/>
                      </a:cxn>
                      <a:cxn ang="0">
                        <a:pos x="497" y="21"/>
                      </a:cxn>
                      <a:cxn ang="0">
                        <a:pos x="581" y="6"/>
                      </a:cxn>
                      <a:cxn ang="0">
                        <a:pos x="667" y="0"/>
                      </a:cxn>
                      <a:cxn ang="0">
                        <a:pos x="667" y="0"/>
                      </a:cxn>
                      <a:cxn ang="0">
                        <a:pos x="759" y="6"/>
                      </a:cxn>
                      <a:cxn ang="0">
                        <a:pos x="847" y="23"/>
                      </a:cxn>
                      <a:cxn ang="0">
                        <a:pos x="932" y="53"/>
                      </a:cxn>
                      <a:cxn ang="0">
                        <a:pos x="1010" y="90"/>
                      </a:cxn>
                      <a:cxn ang="0">
                        <a:pos x="1082" y="137"/>
                      </a:cxn>
                      <a:cxn ang="0">
                        <a:pos x="1149" y="194"/>
                      </a:cxn>
                      <a:cxn ang="0">
                        <a:pos x="1208" y="256"/>
                      </a:cxn>
                      <a:cxn ang="0">
                        <a:pos x="1258" y="325"/>
                      </a:cxn>
                      <a:cxn ang="0">
                        <a:pos x="1301" y="401"/>
                      </a:cxn>
                      <a:cxn ang="0">
                        <a:pos x="1301" y="401"/>
                      </a:cxn>
                    </a:cxnLst>
                    <a:rect l="0" t="0" r="r" b="b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af-ZA" b="1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27" name="Text Box 15"/>
                <p:cNvSpPr txBox="1">
                  <a:spLocks noChangeArrowheads="1"/>
                </p:cNvSpPr>
                <p:nvPr/>
              </p:nvSpPr>
              <p:spPr bwMode="gray">
                <a:xfrm>
                  <a:off x="2526" y="1632"/>
                  <a:ext cx="906" cy="4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af-ZA" b="1" dirty="0">
                      <a:ln>
                        <a:solidFill>
                          <a:prstClr val="white"/>
                        </a:solidFill>
                      </a:ln>
                      <a:solidFill>
                        <a:srgbClr val="FFFFFF"/>
                      </a:solidFill>
                      <a:effectLst>
                        <a:glow rad="228600">
                          <a:srgbClr val="000000"/>
                        </a:glow>
                        <a:outerShdw blurRad="38100" dist="38100" dir="2700000" algn="tl">
                          <a:srgbClr val="C0C0C0"/>
                        </a:outerShdw>
                      </a:effectLst>
                      <a:latin typeface="Calibri"/>
                    </a:rPr>
                    <a:t>Masyarakat </a:t>
                  </a:r>
                </a:p>
                <a:p>
                  <a:pPr algn="ctr" eaLnBrk="0" hangingPunct="0"/>
                  <a:r>
                    <a:rPr lang="id-ID" b="1" dirty="0">
                      <a:ln>
                        <a:solidFill>
                          <a:prstClr val="white"/>
                        </a:solidFill>
                      </a:ln>
                      <a:solidFill>
                        <a:srgbClr val="FFFFFF"/>
                      </a:solidFill>
                      <a:effectLst>
                        <a:glow rad="228600">
                          <a:srgbClr val="000000"/>
                        </a:glow>
                        <a:outerShdw blurRad="38100" dist="38100" dir="2700000" algn="tl">
                          <a:srgbClr val="C0C0C0"/>
                        </a:outerShdw>
                      </a:effectLst>
                      <a:latin typeface="Calibri"/>
                    </a:rPr>
                    <a:t>Sasaran KKN</a:t>
                  </a:r>
                  <a:r>
                    <a:rPr lang="af-ZA" b="1" dirty="0">
                      <a:ln>
                        <a:solidFill>
                          <a:prstClr val="white"/>
                        </a:solidFill>
                      </a:ln>
                      <a:solidFill>
                        <a:srgbClr val="FFFFFF"/>
                      </a:solidFill>
                      <a:effectLst>
                        <a:glow rad="228600">
                          <a:srgbClr val="000000"/>
                        </a:glow>
                        <a:outerShdw blurRad="38100" dist="38100" dir="2700000" algn="tl">
                          <a:srgbClr val="C0C0C0"/>
                        </a:outerShdw>
                      </a:effectLst>
                      <a:latin typeface="Calibri"/>
                    </a:rPr>
                    <a:t> </a:t>
                  </a:r>
                </a:p>
              </p:txBody>
            </p:sp>
          </p:grpSp>
          <p:grpSp>
            <p:nvGrpSpPr>
              <p:cNvPr id="9" name="Group 17"/>
              <p:cNvGrpSpPr>
                <a:grpSpLocks/>
              </p:cNvGrpSpPr>
              <p:nvPr/>
            </p:nvGrpSpPr>
            <p:grpSpPr bwMode="auto">
              <a:xfrm>
                <a:off x="3465" y="909"/>
                <a:ext cx="549" cy="543"/>
                <a:chOff x="2016" y="1920"/>
                <a:chExt cx="1680" cy="1680"/>
              </a:xfrm>
            </p:grpSpPr>
            <p:sp>
              <p:nvSpPr>
                <p:cNvPr id="23" name="Oval 1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 b="1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24" name="Freeform 1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 b="1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10" name="Group 21"/>
              <p:cNvGrpSpPr>
                <a:grpSpLocks/>
              </p:cNvGrpSpPr>
              <p:nvPr/>
            </p:nvGrpSpPr>
            <p:grpSpPr bwMode="auto">
              <a:xfrm>
                <a:off x="1056" y="1744"/>
                <a:ext cx="1099" cy="1128"/>
                <a:chOff x="912" y="1651"/>
                <a:chExt cx="1099" cy="1128"/>
              </a:xfrm>
            </p:grpSpPr>
            <p:grpSp>
              <p:nvGrpSpPr>
                <p:cNvPr id="11" name="Group 22"/>
                <p:cNvGrpSpPr>
                  <a:grpSpLocks/>
                </p:cNvGrpSpPr>
                <p:nvPr/>
              </p:nvGrpSpPr>
              <p:grpSpPr bwMode="auto">
                <a:xfrm>
                  <a:off x="912" y="1651"/>
                  <a:ext cx="1099" cy="1128"/>
                  <a:chOff x="2016" y="1920"/>
                  <a:chExt cx="1680" cy="1680"/>
                </a:xfrm>
              </p:grpSpPr>
              <p:sp>
                <p:nvSpPr>
                  <p:cNvPr id="19" name="Oval 23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2"/>
                      </a:gs>
                      <a:gs pos="100000">
                        <a:schemeClr val="accent2">
                          <a:gamma/>
                          <a:shade val="72549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id-ID" b="1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20" name="Freeform 24"/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/>
                    <a:ahLst/>
                    <a:cxnLst>
                      <a:cxn ang="0">
                        <a:pos x="1301" y="401"/>
                      </a:cxn>
                      <a:cxn ang="0">
                        <a:pos x="1317" y="442"/>
                      </a:cxn>
                      <a:cxn ang="0">
                        <a:pos x="1321" y="481"/>
                      </a:cxn>
                      <a:cxn ang="0">
                        <a:pos x="1315" y="516"/>
                      </a:cxn>
                      <a:cxn ang="0">
                        <a:pos x="1298" y="550"/>
                      </a:cxn>
                      <a:cxn ang="0">
                        <a:pos x="1272" y="579"/>
                      </a:cxn>
                      <a:cxn ang="0">
                        <a:pos x="1239" y="604"/>
                      </a:cxn>
                      <a:cxn ang="0">
                        <a:pos x="1196" y="628"/>
                      </a:cxn>
                      <a:cxn ang="0">
                        <a:pos x="1147" y="649"/>
                      </a:cxn>
                      <a:cxn ang="0">
                        <a:pos x="1092" y="667"/>
                      </a:cxn>
                      <a:cxn ang="0">
                        <a:pos x="1031" y="683"/>
                      </a:cxn>
                      <a:cxn ang="0">
                        <a:pos x="967" y="694"/>
                      </a:cxn>
                      <a:cxn ang="0">
                        <a:pos x="896" y="704"/>
                      </a:cxn>
                      <a:cxn ang="0">
                        <a:pos x="824" y="710"/>
                      </a:cxn>
                      <a:cxn ang="0">
                        <a:pos x="795" y="712"/>
                      </a:cxn>
                      <a:cxn ang="0">
                        <a:pos x="476" y="712"/>
                      </a:cxn>
                      <a:cxn ang="0">
                        <a:pos x="472" y="712"/>
                      </a:cxn>
                      <a:cxn ang="0">
                        <a:pos x="409" y="708"/>
                      </a:cxn>
                      <a:cxn ang="0">
                        <a:pos x="348" y="704"/>
                      </a:cxn>
                      <a:cxn ang="0">
                        <a:pos x="290" y="696"/>
                      </a:cxn>
                      <a:cxn ang="0">
                        <a:pos x="235" y="689"/>
                      </a:cxn>
                      <a:cxn ang="0">
                        <a:pos x="186" y="677"/>
                      </a:cxn>
                      <a:cxn ang="0">
                        <a:pos x="141" y="663"/>
                      </a:cxn>
                      <a:cxn ang="0">
                        <a:pos x="102" y="648"/>
                      </a:cxn>
                      <a:cxn ang="0">
                        <a:pos x="67" y="630"/>
                      </a:cxn>
                      <a:cxn ang="0">
                        <a:pos x="39" y="608"/>
                      </a:cxn>
                      <a:cxn ang="0">
                        <a:pos x="18" y="583"/>
                      </a:cxn>
                      <a:cxn ang="0">
                        <a:pos x="6" y="554"/>
                      </a:cxn>
                      <a:cxn ang="0">
                        <a:pos x="0" y="524"/>
                      </a:cxn>
                      <a:cxn ang="0">
                        <a:pos x="0" y="520"/>
                      </a:cxn>
                      <a:cxn ang="0">
                        <a:pos x="4" y="487"/>
                      </a:cxn>
                      <a:cxn ang="0">
                        <a:pos x="16" y="446"/>
                      </a:cxn>
                      <a:cxn ang="0">
                        <a:pos x="51" y="370"/>
                      </a:cxn>
                      <a:cxn ang="0">
                        <a:pos x="94" y="299"/>
                      </a:cxn>
                      <a:cxn ang="0">
                        <a:pos x="147" y="235"/>
                      </a:cxn>
                      <a:cxn ang="0">
                        <a:pos x="204" y="176"/>
                      </a:cxn>
                      <a:cxn ang="0">
                        <a:pos x="270" y="125"/>
                      </a:cxn>
                      <a:cxn ang="0">
                        <a:pos x="341" y="82"/>
                      </a:cxn>
                      <a:cxn ang="0">
                        <a:pos x="415" y="47"/>
                      </a:cxn>
                      <a:cxn ang="0">
                        <a:pos x="497" y="21"/>
                      </a:cxn>
                      <a:cxn ang="0">
                        <a:pos x="581" y="6"/>
                      </a:cxn>
                      <a:cxn ang="0">
                        <a:pos x="667" y="0"/>
                      </a:cxn>
                      <a:cxn ang="0">
                        <a:pos x="667" y="0"/>
                      </a:cxn>
                      <a:cxn ang="0">
                        <a:pos x="759" y="6"/>
                      </a:cxn>
                      <a:cxn ang="0">
                        <a:pos x="847" y="23"/>
                      </a:cxn>
                      <a:cxn ang="0">
                        <a:pos x="932" y="53"/>
                      </a:cxn>
                      <a:cxn ang="0">
                        <a:pos x="1010" y="90"/>
                      </a:cxn>
                      <a:cxn ang="0">
                        <a:pos x="1082" y="137"/>
                      </a:cxn>
                      <a:cxn ang="0">
                        <a:pos x="1149" y="194"/>
                      </a:cxn>
                      <a:cxn ang="0">
                        <a:pos x="1208" y="256"/>
                      </a:cxn>
                      <a:cxn ang="0">
                        <a:pos x="1258" y="325"/>
                      </a:cxn>
                      <a:cxn ang="0">
                        <a:pos x="1301" y="401"/>
                      </a:cxn>
                      <a:cxn ang="0">
                        <a:pos x="1301" y="401"/>
                      </a:cxn>
                    </a:cxnLst>
                    <a:rect l="0" t="0" r="r" b="b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id-ID" b="1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18" name="Text Box 25"/>
                <p:cNvSpPr txBox="1">
                  <a:spLocks noChangeArrowheads="1"/>
                </p:cNvSpPr>
                <p:nvPr/>
              </p:nvSpPr>
              <p:spPr bwMode="gray">
                <a:xfrm>
                  <a:off x="1008" y="2152"/>
                  <a:ext cx="897" cy="4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af-ZA" sz="2000" b="1" dirty="0">
                      <a:ln>
                        <a:solidFill>
                          <a:prstClr val="white"/>
                        </a:solidFill>
                      </a:ln>
                      <a:solidFill>
                        <a:srgbClr val="FFFFFF"/>
                      </a:solidFill>
                      <a:effectLst>
                        <a:glow rad="139700">
                          <a:srgbClr val="000000"/>
                        </a:glow>
                        <a:outerShdw blurRad="38100" dist="38100" dir="2700000" algn="tl">
                          <a:srgbClr val="C0C0C0"/>
                        </a:outerShdw>
                      </a:effectLst>
                      <a:latin typeface="Calibri"/>
                    </a:rPr>
                    <a:t>Masyarakat</a:t>
                  </a:r>
                </a:p>
                <a:p>
                  <a:pPr algn="ctr" eaLnBrk="0" hangingPunct="0"/>
                  <a:r>
                    <a:rPr lang="id-ID" sz="2000" b="1" dirty="0">
                      <a:ln>
                        <a:solidFill>
                          <a:prstClr val="white"/>
                        </a:solidFill>
                      </a:ln>
                      <a:solidFill>
                        <a:srgbClr val="FFFFFF"/>
                      </a:solidFill>
                      <a:effectLst>
                        <a:glow rad="139700">
                          <a:srgbClr val="000000"/>
                        </a:glow>
                        <a:outerShdw blurRad="38100" dist="38100" dir="2700000" algn="tl">
                          <a:srgbClr val="C0C0C0"/>
                        </a:outerShdw>
                      </a:effectLst>
                      <a:latin typeface="Calibri"/>
                    </a:rPr>
                    <a:t>Umum</a:t>
                  </a:r>
                  <a:endParaRPr lang="af-ZA" sz="2000" b="1" dirty="0">
                    <a:ln>
                      <a:solidFill>
                        <a:prstClr val="white"/>
                      </a:solidFill>
                    </a:ln>
                    <a:solidFill>
                      <a:srgbClr val="FFFFFF"/>
                    </a:solidFill>
                    <a:effectLst>
                      <a:glow rad="139700">
                        <a:srgbClr val="000000"/>
                      </a:glow>
                      <a:outerShdw blurRad="38100" dist="38100" dir="2700000" algn="tl">
                        <a:srgbClr val="C0C0C0"/>
                      </a:outerShdw>
                    </a:effectLst>
                    <a:latin typeface="Calibri"/>
                  </a:endParaRPr>
                </a:p>
              </p:txBody>
            </p:sp>
          </p:grpSp>
          <p:grpSp>
            <p:nvGrpSpPr>
              <p:cNvPr id="12" name="Group 26"/>
              <p:cNvGrpSpPr>
                <a:grpSpLocks/>
              </p:cNvGrpSpPr>
              <p:nvPr/>
            </p:nvGrpSpPr>
            <p:grpSpPr bwMode="auto">
              <a:xfrm>
                <a:off x="3422" y="2538"/>
                <a:ext cx="1268" cy="1253"/>
                <a:chOff x="3278" y="2445"/>
                <a:chExt cx="1268" cy="1253"/>
              </a:xfrm>
            </p:grpSpPr>
            <p:grpSp>
              <p:nvGrpSpPr>
                <p:cNvPr id="13" name="Group 27"/>
                <p:cNvGrpSpPr>
                  <a:grpSpLocks/>
                </p:cNvGrpSpPr>
                <p:nvPr/>
              </p:nvGrpSpPr>
              <p:grpSpPr bwMode="auto">
                <a:xfrm>
                  <a:off x="3278" y="2445"/>
                  <a:ext cx="1268" cy="1253"/>
                  <a:chOff x="2016" y="1920"/>
                  <a:chExt cx="1680" cy="1680"/>
                </a:xfrm>
              </p:grpSpPr>
              <p:sp>
                <p:nvSpPr>
                  <p:cNvPr id="15" name="Oval 28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hlink"/>
                      </a:gs>
                      <a:gs pos="100000">
                        <a:schemeClr val="hlink">
                          <a:gamma/>
                          <a:shade val="54510"/>
                          <a:invGamma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id-ID" b="1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6" name="Freeform 29"/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/>
                    <a:ahLst/>
                    <a:cxnLst>
                      <a:cxn ang="0">
                        <a:pos x="1301" y="401"/>
                      </a:cxn>
                      <a:cxn ang="0">
                        <a:pos x="1317" y="442"/>
                      </a:cxn>
                      <a:cxn ang="0">
                        <a:pos x="1321" y="481"/>
                      </a:cxn>
                      <a:cxn ang="0">
                        <a:pos x="1315" y="516"/>
                      </a:cxn>
                      <a:cxn ang="0">
                        <a:pos x="1298" y="550"/>
                      </a:cxn>
                      <a:cxn ang="0">
                        <a:pos x="1272" y="579"/>
                      </a:cxn>
                      <a:cxn ang="0">
                        <a:pos x="1239" y="604"/>
                      </a:cxn>
                      <a:cxn ang="0">
                        <a:pos x="1196" y="628"/>
                      </a:cxn>
                      <a:cxn ang="0">
                        <a:pos x="1147" y="649"/>
                      </a:cxn>
                      <a:cxn ang="0">
                        <a:pos x="1092" y="667"/>
                      </a:cxn>
                      <a:cxn ang="0">
                        <a:pos x="1031" y="683"/>
                      </a:cxn>
                      <a:cxn ang="0">
                        <a:pos x="967" y="694"/>
                      </a:cxn>
                      <a:cxn ang="0">
                        <a:pos x="896" y="704"/>
                      </a:cxn>
                      <a:cxn ang="0">
                        <a:pos x="824" y="710"/>
                      </a:cxn>
                      <a:cxn ang="0">
                        <a:pos x="795" y="712"/>
                      </a:cxn>
                      <a:cxn ang="0">
                        <a:pos x="476" y="712"/>
                      </a:cxn>
                      <a:cxn ang="0">
                        <a:pos x="472" y="712"/>
                      </a:cxn>
                      <a:cxn ang="0">
                        <a:pos x="409" y="708"/>
                      </a:cxn>
                      <a:cxn ang="0">
                        <a:pos x="348" y="704"/>
                      </a:cxn>
                      <a:cxn ang="0">
                        <a:pos x="290" y="696"/>
                      </a:cxn>
                      <a:cxn ang="0">
                        <a:pos x="235" y="689"/>
                      </a:cxn>
                      <a:cxn ang="0">
                        <a:pos x="186" y="677"/>
                      </a:cxn>
                      <a:cxn ang="0">
                        <a:pos x="141" y="663"/>
                      </a:cxn>
                      <a:cxn ang="0">
                        <a:pos x="102" y="648"/>
                      </a:cxn>
                      <a:cxn ang="0">
                        <a:pos x="67" y="630"/>
                      </a:cxn>
                      <a:cxn ang="0">
                        <a:pos x="39" y="608"/>
                      </a:cxn>
                      <a:cxn ang="0">
                        <a:pos x="18" y="583"/>
                      </a:cxn>
                      <a:cxn ang="0">
                        <a:pos x="6" y="554"/>
                      </a:cxn>
                      <a:cxn ang="0">
                        <a:pos x="0" y="524"/>
                      </a:cxn>
                      <a:cxn ang="0">
                        <a:pos x="0" y="520"/>
                      </a:cxn>
                      <a:cxn ang="0">
                        <a:pos x="4" y="487"/>
                      </a:cxn>
                      <a:cxn ang="0">
                        <a:pos x="16" y="446"/>
                      </a:cxn>
                      <a:cxn ang="0">
                        <a:pos x="51" y="370"/>
                      </a:cxn>
                      <a:cxn ang="0">
                        <a:pos x="94" y="299"/>
                      </a:cxn>
                      <a:cxn ang="0">
                        <a:pos x="147" y="235"/>
                      </a:cxn>
                      <a:cxn ang="0">
                        <a:pos x="204" y="176"/>
                      </a:cxn>
                      <a:cxn ang="0">
                        <a:pos x="270" y="125"/>
                      </a:cxn>
                      <a:cxn ang="0">
                        <a:pos x="341" y="82"/>
                      </a:cxn>
                      <a:cxn ang="0">
                        <a:pos x="415" y="47"/>
                      </a:cxn>
                      <a:cxn ang="0">
                        <a:pos x="497" y="21"/>
                      </a:cxn>
                      <a:cxn ang="0">
                        <a:pos x="581" y="6"/>
                      </a:cxn>
                      <a:cxn ang="0">
                        <a:pos x="667" y="0"/>
                      </a:cxn>
                      <a:cxn ang="0">
                        <a:pos x="667" y="0"/>
                      </a:cxn>
                      <a:cxn ang="0">
                        <a:pos x="759" y="6"/>
                      </a:cxn>
                      <a:cxn ang="0">
                        <a:pos x="847" y="23"/>
                      </a:cxn>
                      <a:cxn ang="0">
                        <a:pos x="932" y="53"/>
                      </a:cxn>
                      <a:cxn ang="0">
                        <a:pos x="1010" y="90"/>
                      </a:cxn>
                      <a:cxn ang="0">
                        <a:pos x="1082" y="137"/>
                      </a:cxn>
                      <a:cxn ang="0">
                        <a:pos x="1149" y="194"/>
                      </a:cxn>
                      <a:cxn ang="0">
                        <a:pos x="1208" y="256"/>
                      </a:cxn>
                      <a:cxn ang="0">
                        <a:pos x="1258" y="325"/>
                      </a:cxn>
                      <a:cxn ang="0">
                        <a:pos x="1301" y="401"/>
                      </a:cxn>
                      <a:cxn ang="0">
                        <a:pos x="1301" y="401"/>
                      </a:cxn>
                    </a:cxnLst>
                    <a:rect l="0" t="0" r="r" b="b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hlink">
                          <a:gamma/>
                          <a:tint val="0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lin ang="54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id-ID" b="1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  <p:sp>
              <p:nvSpPr>
                <p:cNvPr id="14" name="Text Box 30"/>
                <p:cNvSpPr txBox="1">
                  <a:spLocks noChangeArrowheads="1"/>
                </p:cNvSpPr>
                <p:nvPr/>
              </p:nvSpPr>
              <p:spPr bwMode="gray">
                <a:xfrm>
                  <a:off x="3476" y="2864"/>
                  <a:ext cx="897" cy="6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af-ZA" sz="2000" b="1">
                      <a:ln>
                        <a:solidFill>
                          <a:prstClr val="white"/>
                        </a:solidFill>
                      </a:ln>
                      <a:solidFill>
                        <a:srgbClr val="FFFFFF"/>
                      </a:solidFill>
                      <a:effectLst>
                        <a:glow rad="228600">
                          <a:srgbClr val="000000"/>
                        </a:glow>
                        <a:outerShdw blurRad="38100" dist="38100" dir="2700000" algn="tl">
                          <a:srgbClr val="C0C0C0"/>
                        </a:outerShdw>
                      </a:effectLst>
                      <a:latin typeface="Calibri"/>
                    </a:rPr>
                    <a:t>Masyarakat</a:t>
                  </a:r>
                </a:p>
                <a:p>
                  <a:pPr algn="ctr" eaLnBrk="0" hangingPunct="0"/>
                  <a:r>
                    <a:rPr lang="af-ZA" sz="2000" b="1">
                      <a:ln>
                        <a:solidFill>
                          <a:prstClr val="white"/>
                        </a:solidFill>
                      </a:ln>
                      <a:solidFill>
                        <a:srgbClr val="FFFFFF"/>
                      </a:solidFill>
                      <a:effectLst>
                        <a:glow rad="228600">
                          <a:srgbClr val="000000"/>
                        </a:glow>
                        <a:outerShdw blurRad="38100" dist="38100" dir="2700000" algn="tl">
                          <a:srgbClr val="C0C0C0"/>
                        </a:outerShdw>
                      </a:effectLst>
                      <a:latin typeface="Calibri"/>
                    </a:rPr>
                    <a:t>Terkena</a:t>
                  </a:r>
                </a:p>
                <a:p>
                  <a:pPr algn="ctr" eaLnBrk="0" hangingPunct="0"/>
                  <a:r>
                    <a:rPr lang="af-ZA" sz="2000" b="1">
                      <a:ln>
                        <a:solidFill>
                          <a:prstClr val="white"/>
                        </a:solidFill>
                      </a:ln>
                      <a:solidFill>
                        <a:srgbClr val="FFFFFF"/>
                      </a:solidFill>
                      <a:effectLst>
                        <a:glow rad="228600">
                          <a:srgbClr val="000000"/>
                        </a:glow>
                        <a:outerShdw blurRad="38100" dist="38100" dir="2700000" algn="tl">
                          <a:srgbClr val="C0C0C0"/>
                        </a:outerShdw>
                      </a:effectLst>
                      <a:latin typeface="Calibri"/>
                    </a:rPr>
                    <a:t>Dampak</a:t>
                  </a:r>
                </a:p>
              </p:txBody>
            </p:sp>
          </p:grpSp>
        </p:grpSp>
        <p:sp>
          <p:nvSpPr>
            <p:cNvPr id="35" name="TextBox 34"/>
            <p:cNvSpPr txBox="1"/>
            <p:nvPr/>
          </p:nvSpPr>
          <p:spPr>
            <a:xfrm>
              <a:off x="5638800" y="3962400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1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76400" y="2650229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44376" y="1309767"/>
              <a:ext cx="83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prstClr val="white"/>
                  </a:solidFill>
                  <a:latin typeface="Calibri"/>
                </a:rPr>
                <a:t>3</a:t>
              </a: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7238999" y="1025236"/>
            <a:ext cx="3138055" cy="800066"/>
          </a:xfrm>
          <a:prstGeom prst="round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f-ZA" sz="2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Masyarakat yg ter</a:t>
            </a:r>
            <a:r>
              <a:rPr lang="id-ID" sz="2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kena dampak sosial adanya PHK</a:t>
            </a:r>
            <a:endParaRPr lang="af-ZA" sz="2000" b="1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0"/>
            <a:ext cx="12192000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MASYARAKAT YANG </a:t>
            </a:r>
            <a:r>
              <a:rPr lang="id-ID" sz="28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MENJADI SASARAN DALAM PROGRAM KKN </a:t>
            </a:r>
            <a:r>
              <a:rPr lang="id-ID" sz="2800" b="1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UPGRIS</a:t>
            </a:r>
          </a:p>
          <a:p>
            <a:pPr algn="ctr"/>
            <a:r>
              <a:rPr lang="id-ID" sz="2800" b="1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 </a:t>
            </a:r>
            <a:r>
              <a:rPr lang="id-ID" sz="28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Mistral" panose="03090702030407020403" pitchFamily="66" charset="0"/>
                <a:cs typeface="Arial" pitchFamily="34" charset="0"/>
              </a:rPr>
              <a:t>Era</a:t>
            </a:r>
            <a:r>
              <a:rPr lang="id-ID" sz="28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 Covid 19</a:t>
            </a:r>
            <a:endParaRPr lang="en-US" sz="2800" b="1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Calibri"/>
              <a:cs typeface="Arial" pitchFamily="34" charset="0"/>
            </a:endParaRPr>
          </a:p>
        </p:txBody>
      </p:sp>
      <p:sp>
        <p:nvSpPr>
          <p:cNvPr id="32" name="Rectangular Callout 31"/>
          <p:cNvSpPr/>
          <p:nvPr/>
        </p:nvSpPr>
        <p:spPr>
          <a:xfrm>
            <a:off x="1612108" y="4643446"/>
            <a:ext cx="4626769" cy="2062154"/>
          </a:xfrm>
          <a:prstGeom prst="wedgeRectCallout">
            <a:avLst>
              <a:gd name="adj1" fmla="val 61592"/>
              <a:gd name="adj2" fmla="val -1996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M</a:t>
            </a:r>
            <a:r>
              <a:rPr lang="id-ID" sz="20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asyarakat yg berada di lokasi sekitar mahasiswa tinggal yang berstatus PDP (Pasien dalam Pengawasan), ODP (Orang dalam Pengawasan) dan OTG (Orang Tanpa Gejala)</a:t>
            </a:r>
            <a:endParaRPr lang="en-US" sz="2000" b="1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Rectangular Callout 32"/>
          <p:cNvSpPr/>
          <p:nvPr/>
        </p:nvSpPr>
        <p:spPr>
          <a:xfrm>
            <a:off x="1666845" y="997526"/>
            <a:ext cx="3611738" cy="1788531"/>
          </a:xfrm>
          <a:prstGeom prst="wedgeRectCallout">
            <a:avLst>
              <a:gd name="adj1" fmla="val 7382"/>
              <a:gd name="adj2" fmla="val 6564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M</a:t>
            </a:r>
            <a:r>
              <a:rPr lang="id-ID" sz="2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asy</a:t>
            </a:r>
            <a:r>
              <a:rPr lang="en-US" sz="2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.</a:t>
            </a:r>
            <a:r>
              <a:rPr lang="id-ID" sz="2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 yg tidak terkena dampak sosial ekonomi oleh adanya pemutusan hubungan kerja (PHK)</a:t>
            </a:r>
            <a:endParaRPr lang="en-US" sz="2200" b="1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Rectangular Callout 33"/>
          <p:cNvSpPr/>
          <p:nvPr/>
        </p:nvSpPr>
        <p:spPr>
          <a:xfrm>
            <a:off x="7239000" y="1977700"/>
            <a:ext cx="3214718" cy="2022804"/>
          </a:xfrm>
          <a:prstGeom prst="wedgeRectCallout">
            <a:avLst>
              <a:gd name="adj1" fmla="val -18549"/>
              <a:gd name="adj2" fmla="val -61275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M</a:t>
            </a:r>
            <a:r>
              <a:rPr lang="id-ID" sz="2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asy</a:t>
            </a:r>
            <a:r>
              <a:rPr lang="en-US" sz="2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.</a:t>
            </a:r>
            <a:r>
              <a:rPr lang="id-ID" sz="22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libri"/>
              </a:rPr>
              <a:t> yg berada di lokasi tempat Mahasiswa berada saat ini yang rentan serangan covid 19</a:t>
            </a:r>
            <a:endParaRPr lang="en-US" sz="2200" b="1" dirty="0">
              <a:ln>
                <a:solidFill>
                  <a:prstClr val="black"/>
                </a:solidFill>
              </a:ln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2C36-EEA6-466F-8A33-112EBA91C80F}" type="slidenum">
              <a:rPr lang="en-US" b="1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 b="1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xmlns="" id="{6708D6B3-2B86-4D15-9AC2-D7BCECE4F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72051" y="4541769"/>
            <a:ext cx="1744662" cy="2004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4475222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E25ACAE-9F3E-4630-90AF-FA32BA5CB8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45" t="18351" r="71290" b="7383"/>
          <a:stretch/>
        </p:blipFill>
        <p:spPr>
          <a:xfrm>
            <a:off x="-1" y="-122767"/>
            <a:ext cx="3854245" cy="69807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4C9E8F1-85C1-4BD4-889F-C57F1765388F}"/>
              </a:ext>
            </a:extLst>
          </p:cNvPr>
          <p:cNvSpPr/>
          <p:nvPr/>
        </p:nvSpPr>
        <p:spPr>
          <a:xfrm>
            <a:off x="4139381" y="-294968"/>
            <a:ext cx="7698657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d-ID" sz="1700" dirty="0"/>
          </a:p>
          <a:p>
            <a:pPr marL="228600" marR="0" indent="-2286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Kesehatan Masyarakat </a:t>
            </a:r>
            <a:r>
              <a:rPr lang="id-ID" sz="1700" dirty="0"/>
              <a:t>antara lain (1) Membantu dalam pemerikaan kesehatan masyarakat, (2) fasilitasi masker dan APD dan lain-lain </a:t>
            </a:r>
          </a:p>
          <a:p>
            <a:pPr marL="228600" marR="0" indent="-2286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Ketahanan Pangan </a:t>
            </a:r>
            <a:r>
              <a:rPr lang="id-ID" sz="1700" dirty="0"/>
              <a:t>dengan program antara lain (1) pendataan kebutuhan Logistik; (2) Pengembangan ketahanan pangan lingkungan dengan membuat warung hidup, apotik hidup atau ketahanan pangan lestari; (3) Membuat pupuk organik dll </a:t>
            </a:r>
          </a:p>
          <a:p>
            <a:pPr marL="228600" marR="0" indent="-2286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Ketahanan Ekonomi Masyarakat </a:t>
            </a:r>
            <a:r>
              <a:rPr lang="id-ID" sz="1700" dirty="0"/>
              <a:t>dengan program antara lain (1) Pendataan masyarakat yang layak mendapatkan bantuan langsung tunai ; (2) Pendataan Padat Karya Tunai; (3) pengembangan wirausaha online ; (4) Pembuatan system lumbung pangan; dll </a:t>
            </a:r>
          </a:p>
          <a:p>
            <a:pPr marL="228600" marR="0" indent="-2286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Supporting Keselamatan Masyarakat terhadap Covid-19 </a:t>
            </a:r>
            <a:r>
              <a:rPr lang="id-ID" sz="1700" dirty="0"/>
              <a:t>dengan program antara lain (1) Pembuatan inkubasi box; (2) Pembuatan robot penghantar obat; (3) Alat-alat pengecek virus Covid19; (4) pembuatan handsanitizer dll </a:t>
            </a:r>
          </a:p>
          <a:p>
            <a:pPr marL="228600" marR="0" indent="-2286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Supporting Pemahaman masyarakat terhadap Covid-19 </a:t>
            </a:r>
            <a:r>
              <a:rPr lang="id-ID" sz="1700" dirty="0"/>
              <a:t>(1) Pendampingan masyarakat tentang PHBS ; (2) pembuatan animasi dan video tentang physical/ social distancing; (3) Pemahaman tentang bahaya covid dan penularannya; (4) pentingnya stay at home </a:t>
            </a:r>
          </a:p>
          <a:p>
            <a:pPr marL="228600" marR="0" indent="-2286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Pendidikan selama covid-19 </a:t>
            </a:r>
            <a:r>
              <a:rPr lang="id-ID" sz="1700" dirty="0"/>
              <a:t>dengan program antara lain (1) Membantu proses pembelajaran selama masa Covid; (2) Edukasi tentang penanganan Covid terutama tentang ODP, PDP dan korban yang meninggal ; dll </a:t>
            </a:r>
          </a:p>
          <a:p>
            <a:pPr marL="228600" marR="0" indent="-2286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Penyusunan Sistem Informas</a:t>
            </a:r>
            <a:r>
              <a:rPr lang="id-ID" sz="2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id-ID" sz="1700" dirty="0"/>
              <a:t> dengan program antara lain (1) pembuatan sistem informasi pada level desa untuk pendataan kebutuhan dan problematika selama masa covid bekerjasama dengan satgas covid 19; (2) Pendataan pemudik dan status kesehatannya </a:t>
            </a:r>
          </a:p>
          <a:p>
            <a:pPr marL="228600" marR="0" indent="-228600" algn="just">
              <a:buFont typeface="+mj-lt"/>
              <a:buAutoNum type="arabicPeriod"/>
            </a:pPr>
            <a:r>
              <a:rPr lang="id-ID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Secara langsung terjun menjadi satgas covid-19 </a:t>
            </a:r>
            <a:r>
              <a:rPr lang="id-ID" sz="2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dll</a:t>
            </a:r>
          </a:p>
        </p:txBody>
      </p:sp>
    </p:spTree>
    <p:extLst>
      <p:ext uri="{BB962C8B-B14F-4D97-AF65-F5344CB8AC3E}">
        <p14:creationId xmlns:p14="http://schemas.microsoft.com/office/powerpoint/2010/main" xmlns="" val="53649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26620" y="6073914"/>
            <a:ext cx="3565180" cy="707886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MASYARAKAT TERKENA DAMPAK</a:t>
            </a:r>
            <a:endParaRPr lang="id-ID" sz="2000" b="1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-27384"/>
            <a:ext cx="91440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PENETAPAN </a:t>
            </a:r>
            <a:r>
              <a:rPr lang="id-ID" sz="24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JENIS KEGIATAN YANG AKAN DILAKSANAKAN MAHASISWA</a:t>
            </a:r>
            <a:endParaRPr lang="en-US" sz="2400" b="1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Calibri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6887" y="2015989"/>
            <a:ext cx="2198847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(Bantuan kemasyarakatan</a:t>
            </a:r>
            <a:r>
              <a:rPr lang="en-US" sz="2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)</a:t>
            </a:r>
            <a:endParaRPr lang="id-ID" sz="2000" b="1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2" descr="C:\Users\KLH\Pictures\e7c13d14be7f748cf4afc4580560f15c.jpg"/>
          <p:cNvPicPr>
            <a:picLocks noChangeAspect="1" noChangeArrowheads="1"/>
          </p:cNvPicPr>
          <p:nvPr/>
        </p:nvPicPr>
        <p:blipFill rotWithShape="1">
          <a:blip r:embed="rId2" cstate="print"/>
          <a:srcRect l="18443" t="5895" r="13577" b="59414"/>
          <a:stretch/>
        </p:blipFill>
        <p:spPr bwMode="auto">
          <a:xfrm>
            <a:off x="3962400" y="2369933"/>
            <a:ext cx="2743200" cy="1122129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9" name="Rectangular Callout 8"/>
          <p:cNvSpPr/>
          <p:nvPr/>
        </p:nvSpPr>
        <p:spPr>
          <a:xfrm>
            <a:off x="7026620" y="2369932"/>
            <a:ext cx="3488980" cy="1744868"/>
          </a:xfrm>
          <a:prstGeom prst="wedgeRectCallout">
            <a:avLst>
              <a:gd name="adj1" fmla="val -64812"/>
              <a:gd name="adj2" fmla="val -20992"/>
            </a:avLst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Melakukan segara kegiatan dengan dokumentasi pada log book dan bukti foto pelaksanaan</a:t>
            </a:r>
            <a:endParaRPr lang="en-US" sz="2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Rectangular Callout 27"/>
          <p:cNvSpPr/>
          <p:nvPr/>
        </p:nvSpPr>
        <p:spPr>
          <a:xfrm>
            <a:off x="7667636" y="562441"/>
            <a:ext cx="2928958" cy="1618496"/>
          </a:xfrm>
          <a:prstGeom prst="wedgeRectCallout">
            <a:avLst>
              <a:gd name="adj1" fmla="val 21284"/>
              <a:gd name="adj2" fmla="val 71945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f-ZA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Jumlah</a:t>
            </a:r>
            <a:r>
              <a:rPr lang="id-ID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 dan jenis kegiatan KKN</a:t>
            </a:r>
            <a:r>
              <a:rPr lang="af-ZA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: ditetapkan secara proporsional</a:t>
            </a:r>
            <a:r>
              <a:rPr lang="id-ID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 sesuai yang mampu dilakukan oleh mahasiswa berdasar kebutuhan masyarakat</a:t>
            </a:r>
            <a:endParaRPr lang="af-ZA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Rectangular Callout 26"/>
          <p:cNvSpPr/>
          <p:nvPr/>
        </p:nvSpPr>
        <p:spPr>
          <a:xfrm>
            <a:off x="1633112" y="3980536"/>
            <a:ext cx="2248310" cy="2591736"/>
          </a:xfrm>
          <a:prstGeom prst="wedgeRectCallout">
            <a:avLst>
              <a:gd name="adj1" fmla="val 9527"/>
              <a:gd name="adj2" fmla="val -97864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f-ZA" sz="2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Menyampaikan</a:t>
            </a:r>
            <a:r>
              <a:rPr lang="id-ID" sz="2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 berbagai bentuk bantuan/kegiatan kepada masyarakat bersama masy lain atau dilakukan mandiri</a:t>
            </a:r>
            <a:endParaRPr lang="af-ZA" sz="2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2C36-EEA6-466F-8A33-112EBA91C80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1" name="Up Arrow 30"/>
          <p:cNvSpPr/>
          <p:nvPr/>
        </p:nvSpPr>
        <p:spPr>
          <a:xfrm>
            <a:off x="9667900" y="4000504"/>
            <a:ext cx="841822" cy="571504"/>
          </a:xfrm>
          <a:prstGeom prst="upArrow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Up Arrow 31"/>
          <p:cNvSpPr/>
          <p:nvPr/>
        </p:nvSpPr>
        <p:spPr>
          <a:xfrm rot="16200000">
            <a:off x="3531949" y="992391"/>
            <a:ext cx="841822" cy="571504"/>
          </a:xfrm>
          <a:prstGeom prst="upArrow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4167175" y="4714884"/>
            <a:ext cx="2751459" cy="1571636"/>
          </a:xfrm>
          <a:prstGeom prst="wedgeRectCallout">
            <a:avLst>
              <a:gd name="adj1" fmla="val 27562"/>
              <a:gd name="adj2" fmla="val -150424"/>
            </a:avLst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M</a:t>
            </a:r>
            <a:r>
              <a:rPr lang="id-ID" sz="2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elakukan konsultasi dan perijinan pada pemuka masyarakat dimasing-masing lokasi tinggal mhs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libri"/>
              </a:rPr>
              <a:t>; </a:t>
            </a:r>
            <a:endParaRPr lang="en-US" sz="2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3505200"/>
            <a:ext cx="2743201" cy="707886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2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PEMUKA</a:t>
            </a:r>
            <a:r>
              <a:rPr lang="en-US" sz="2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 MASYARAKAT </a:t>
            </a:r>
            <a:r>
              <a:rPr lang="id-ID" sz="2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  <a:cs typeface="Arial" pitchFamily="34" charset="0"/>
              </a:rPr>
              <a:t>LOKASI KEGIATAN KKN</a:t>
            </a:r>
            <a:endParaRPr lang="id-ID" sz="2000" b="1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7148505-0B2D-4B7D-9AC9-BB1F0ADC11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37"/>
          <a:stretch/>
        </p:blipFill>
        <p:spPr>
          <a:xfrm>
            <a:off x="7026620" y="4352225"/>
            <a:ext cx="3565180" cy="17366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A7C59A9-E6B5-44DB-B1C9-E6A102B55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00042"/>
            <a:ext cx="2989006" cy="1496756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9703525" y="4500570"/>
            <a:ext cx="756000" cy="720000"/>
          </a:xfrm>
          <a:prstGeom prst="ellipse">
            <a:avLst/>
          </a:prstGeom>
          <a:solidFill>
            <a:srgbClr val="0033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35" name="Oval 34"/>
          <p:cNvSpPr/>
          <p:nvPr/>
        </p:nvSpPr>
        <p:spPr>
          <a:xfrm>
            <a:off x="1625224" y="2643182"/>
            <a:ext cx="756000" cy="720000"/>
          </a:xfrm>
          <a:prstGeom prst="ellipse">
            <a:avLst/>
          </a:prstGeom>
          <a:solidFill>
            <a:srgbClr val="0033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8EAE459-EA19-4289-8A16-50C3D02E6A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4365" y="709836"/>
            <a:ext cx="2432166" cy="1618496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6810380" y="1357298"/>
            <a:ext cx="756000" cy="720000"/>
          </a:xfrm>
          <a:prstGeom prst="ellipse">
            <a:avLst/>
          </a:prstGeom>
          <a:solidFill>
            <a:srgbClr val="0033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xmlns="" val="8704486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PELAKSANAAN KKN 2021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id-ID" dirty="0" smtClean="0"/>
              <a:t> Berbasis domisili mahasiswa</a:t>
            </a:r>
          </a:p>
          <a:p>
            <a:r>
              <a:rPr lang="id-ID" dirty="0" smtClean="0"/>
              <a:t> </a:t>
            </a:r>
            <a:r>
              <a:rPr lang="id-ID" dirty="0" smtClean="0"/>
              <a:t>Desain kegiatan KKN yang mempertimbangkan protokol kesehatan 3 M (Menjaga jarak, memakai masker dan mencuci tangan)</a:t>
            </a:r>
          </a:p>
          <a:p>
            <a:r>
              <a:rPr lang="id-ID" dirty="0" smtClean="0"/>
              <a:t> </a:t>
            </a:r>
            <a:r>
              <a:rPr lang="id-ID" dirty="0" smtClean="0"/>
              <a:t>Program berorientasi kepada pendampingan masyarakat, menggali potensi lokal, kombinasi media daring.</a:t>
            </a:r>
          </a:p>
          <a:p>
            <a:r>
              <a:rPr lang="id-ID" dirty="0" smtClean="0"/>
              <a:t> </a:t>
            </a:r>
            <a:r>
              <a:rPr lang="id-ID" dirty="0" smtClean="0"/>
              <a:t>Program edukasi pencegahan covid 19 pada pola adaptasi baru.</a:t>
            </a:r>
          </a:p>
          <a:p>
            <a:r>
              <a:rPr lang="id-ID" dirty="0" smtClean="0"/>
              <a:t>Melakukan training dengan konten kreatif dan menggali potensi milineal produktif domisili mahasiswa masing-masing.</a:t>
            </a:r>
            <a:endParaRPr lang="id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d-ID" dirty="0" smtClean="0"/>
              <a:t>Jumlah dan Sebaran Propinsi KKN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id-ID" dirty="0" smtClean="0"/>
              <a:t>KKN Semester Genap 2020/2021 : </a:t>
            </a:r>
            <a:r>
              <a:rPr lang="en-US" sz="3200" dirty="0" smtClean="0">
                <a:solidFill>
                  <a:srgbClr val="FF0000"/>
                </a:solidFill>
              </a:rPr>
              <a:t>954 </a:t>
            </a:r>
            <a:r>
              <a:rPr lang="en-US" sz="3200" dirty="0" err="1" smtClean="0">
                <a:solidFill>
                  <a:srgbClr val="FF0000"/>
                </a:solidFill>
              </a:rPr>
              <a:t>mahasiswa</a:t>
            </a:r>
            <a:endParaRPr lang="id-ID" sz="3200" dirty="0" smtClean="0">
              <a:solidFill>
                <a:srgbClr val="FF0000"/>
              </a:solidFill>
            </a:endParaRPr>
          </a:p>
          <a:p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smtClean="0"/>
              <a:t>KKN </a:t>
            </a:r>
            <a:r>
              <a:rPr lang="en-US" dirty="0" smtClean="0"/>
              <a:t> </a:t>
            </a:r>
            <a:r>
              <a:rPr lang="en-US" dirty="0" smtClean="0"/>
              <a:t>7 </a:t>
            </a:r>
            <a:r>
              <a:rPr lang="en-US" dirty="0" err="1" smtClean="0"/>
              <a:t>Provinsi</a:t>
            </a:r>
            <a:endParaRPr lang="id-ID" dirty="0" smtClean="0"/>
          </a:p>
          <a:p>
            <a:pPr lvl="0">
              <a:buNone/>
            </a:pPr>
            <a:r>
              <a:rPr lang="id-ID" dirty="0" smtClean="0"/>
              <a:t>1. </a:t>
            </a:r>
            <a:r>
              <a:rPr lang="en-US" dirty="0" err="1" smtClean="0"/>
              <a:t>Jawa</a:t>
            </a:r>
            <a:r>
              <a:rPr lang="en-US" dirty="0" smtClean="0"/>
              <a:t> </a:t>
            </a:r>
            <a:r>
              <a:rPr lang="en-US" dirty="0" smtClean="0"/>
              <a:t>Tengah</a:t>
            </a:r>
            <a:endParaRPr lang="id-ID" dirty="0" smtClean="0"/>
          </a:p>
          <a:p>
            <a:pPr lvl="0">
              <a:buNone/>
            </a:pPr>
            <a:r>
              <a:rPr lang="id-ID" dirty="0" smtClean="0"/>
              <a:t>2. </a:t>
            </a:r>
            <a:r>
              <a:rPr lang="en-US" dirty="0" err="1" smtClean="0"/>
              <a:t>Jawa</a:t>
            </a:r>
            <a:r>
              <a:rPr lang="en-US" dirty="0" smtClean="0"/>
              <a:t> </a:t>
            </a:r>
            <a:r>
              <a:rPr lang="en-US" dirty="0" smtClean="0"/>
              <a:t>Barat</a:t>
            </a:r>
            <a:endParaRPr lang="id-ID" dirty="0" smtClean="0"/>
          </a:p>
          <a:p>
            <a:pPr lvl="0">
              <a:buNone/>
            </a:pPr>
            <a:r>
              <a:rPr lang="id-ID" dirty="0" smtClean="0"/>
              <a:t>3. </a:t>
            </a:r>
            <a:r>
              <a:rPr lang="en-US" dirty="0" smtClean="0"/>
              <a:t>Kalimantan </a:t>
            </a:r>
            <a:r>
              <a:rPr lang="en-US" dirty="0" smtClean="0"/>
              <a:t>Tengah</a:t>
            </a:r>
            <a:endParaRPr lang="id-ID" dirty="0" smtClean="0"/>
          </a:p>
          <a:p>
            <a:pPr lvl="0">
              <a:buNone/>
            </a:pPr>
            <a:r>
              <a:rPr lang="id-ID" dirty="0" smtClean="0"/>
              <a:t>4. </a:t>
            </a:r>
            <a:r>
              <a:rPr lang="en-US" dirty="0" smtClean="0"/>
              <a:t>Sumatera </a:t>
            </a:r>
            <a:r>
              <a:rPr lang="en-US" dirty="0" smtClean="0"/>
              <a:t>Selatan</a:t>
            </a:r>
            <a:endParaRPr lang="id-ID" dirty="0" smtClean="0"/>
          </a:p>
          <a:p>
            <a:pPr lvl="0">
              <a:buNone/>
            </a:pPr>
            <a:r>
              <a:rPr lang="id-ID" dirty="0" smtClean="0"/>
              <a:t>5. </a:t>
            </a:r>
            <a:r>
              <a:rPr lang="en-US" dirty="0" smtClean="0"/>
              <a:t>Jambi</a:t>
            </a:r>
            <a:endParaRPr lang="id-ID" dirty="0" smtClean="0"/>
          </a:p>
          <a:p>
            <a:pPr lvl="0">
              <a:buNone/>
            </a:pPr>
            <a:r>
              <a:rPr lang="id-ID" dirty="0" smtClean="0"/>
              <a:t>6. </a:t>
            </a:r>
            <a:r>
              <a:rPr lang="en-US" dirty="0" smtClean="0"/>
              <a:t>NTT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7. </a:t>
            </a:r>
            <a:r>
              <a:rPr lang="en-US" dirty="0" smtClean="0"/>
              <a:t>Papua</a:t>
            </a:r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d-ID" dirty="0" smtClean="0"/>
              <a:t>Sebaran Kab/Kota Lokasi </a:t>
            </a:r>
            <a:r>
              <a:rPr lang="id-ID" dirty="0" smtClean="0"/>
              <a:t>KKN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id-ID" sz="3500" dirty="0" smtClean="0"/>
              <a:t>25 Kab/kota Propinsi Jawa Tengah</a:t>
            </a:r>
          </a:p>
          <a:p>
            <a:pPr marL="0" lvl="0" indent="0">
              <a:buNone/>
            </a:pPr>
            <a:r>
              <a:rPr lang="id-ID" sz="3500" dirty="0" smtClean="0"/>
              <a:t>(1) </a:t>
            </a:r>
            <a:r>
              <a:rPr lang="en-US" sz="3500" dirty="0" smtClean="0"/>
              <a:t>Kota </a:t>
            </a:r>
            <a:r>
              <a:rPr lang="en-US" sz="3500" dirty="0" smtClean="0"/>
              <a:t>Semarang</a:t>
            </a:r>
            <a:r>
              <a:rPr lang="id-ID" sz="3500" dirty="0" smtClean="0"/>
              <a:t> </a:t>
            </a:r>
            <a:r>
              <a:rPr lang="id-ID" sz="3500" dirty="0" smtClean="0"/>
              <a:t>(2) </a:t>
            </a:r>
            <a:r>
              <a:rPr lang="en-US" sz="3500" dirty="0" smtClean="0"/>
              <a:t>Kota </a:t>
            </a:r>
            <a:r>
              <a:rPr lang="en-US" sz="3500" dirty="0" err="1" smtClean="0"/>
              <a:t>Pekalongan</a:t>
            </a:r>
            <a:r>
              <a:rPr lang="id-ID" sz="3500" dirty="0" smtClean="0"/>
              <a:t>, </a:t>
            </a:r>
            <a:r>
              <a:rPr lang="id-ID" sz="3500" dirty="0" smtClean="0"/>
              <a:t>(3)</a:t>
            </a:r>
            <a:r>
              <a:rPr lang="en-US" sz="3500" dirty="0" smtClean="0"/>
              <a:t>Kota </a:t>
            </a:r>
            <a:r>
              <a:rPr lang="en-US" sz="3500" dirty="0" err="1" smtClean="0"/>
              <a:t>Tegal</a:t>
            </a:r>
            <a:r>
              <a:rPr lang="id-ID" sz="3500" dirty="0" smtClean="0"/>
              <a:t>, </a:t>
            </a:r>
            <a:r>
              <a:rPr lang="id-ID" sz="3500" dirty="0" smtClean="0"/>
              <a:t>(4) </a:t>
            </a:r>
            <a:r>
              <a:rPr lang="en-US" sz="3500" dirty="0" err="1" smtClean="0"/>
              <a:t>Kab</a:t>
            </a:r>
            <a:r>
              <a:rPr lang="en-US" sz="3500" dirty="0" smtClean="0"/>
              <a:t>. Semarang</a:t>
            </a:r>
            <a:r>
              <a:rPr lang="id-ID" sz="3500" dirty="0" smtClean="0"/>
              <a:t>, </a:t>
            </a:r>
            <a:r>
              <a:rPr lang="id-ID" sz="3500" dirty="0" smtClean="0"/>
              <a:t>(5) 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Demak</a:t>
            </a:r>
            <a:r>
              <a:rPr lang="id-ID" sz="3500" dirty="0" smtClean="0"/>
              <a:t>, </a:t>
            </a:r>
            <a:r>
              <a:rPr lang="id-ID" sz="3500" dirty="0" smtClean="0"/>
              <a:t>(6) 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Jepara</a:t>
            </a:r>
            <a:r>
              <a:rPr lang="id-ID" sz="3500" dirty="0" smtClean="0"/>
              <a:t>, </a:t>
            </a:r>
            <a:r>
              <a:rPr lang="id-ID" sz="3500" dirty="0" smtClean="0"/>
              <a:t>(7)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smtClean="0"/>
              <a:t>Kendal</a:t>
            </a:r>
            <a:r>
              <a:rPr lang="id-ID" sz="3500" dirty="0" smtClean="0"/>
              <a:t>, (8)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Grobogan</a:t>
            </a:r>
            <a:r>
              <a:rPr lang="id-ID" sz="3500" dirty="0" smtClean="0"/>
              <a:t>, (9)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Pati</a:t>
            </a:r>
            <a:r>
              <a:rPr lang="id-ID" sz="3500" dirty="0" smtClean="0"/>
              <a:t>, (10)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Rembang</a:t>
            </a:r>
            <a:r>
              <a:rPr lang="id-ID" sz="3500" dirty="0" smtClean="0"/>
              <a:t>, (11)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Banjarnegara</a:t>
            </a:r>
            <a:r>
              <a:rPr lang="id-ID" sz="3500" dirty="0" smtClean="0"/>
              <a:t>, (12)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Banyumas</a:t>
            </a:r>
            <a:r>
              <a:rPr lang="id-ID" sz="3500" dirty="0" smtClean="0"/>
              <a:t>, (13)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Batang</a:t>
            </a:r>
            <a:r>
              <a:rPr lang="id-ID" sz="3500" dirty="0" smtClean="0"/>
              <a:t>, (14)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Blora</a:t>
            </a:r>
            <a:r>
              <a:rPr lang="id-ID" sz="3500" dirty="0" smtClean="0"/>
              <a:t>, (15)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Brebes</a:t>
            </a:r>
            <a:r>
              <a:rPr lang="id-ID" sz="3500" dirty="0" smtClean="0"/>
              <a:t>, (16)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Cilacap</a:t>
            </a:r>
            <a:r>
              <a:rPr lang="id-ID" sz="3500" dirty="0" smtClean="0"/>
              <a:t>, (17)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Kebumen</a:t>
            </a:r>
            <a:r>
              <a:rPr lang="id-ID" sz="3500" dirty="0" smtClean="0"/>
              <a:t>, (18)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smtClean="0"/>
              <a:t>Kudus</a:t>
            </a:r>
            <a:r>
              <a:rPr lang="id-ID" sz="3500" dirty="0" smtClean="0"/>
              <a:t>, (19)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Magelang</a:t>
            </a:r>
            <a:r>
              <a:rPr lang="id-ID" sz="3500" dirty="0" smtClean="0"/>
              <a:t>, (20)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id-ID" sz="3500" dirty="0" smtClean="0"/>
              <a:t>P</a:t>
            </a:r>
            <a:r>
              <a:rPr lang="en-US" sz="3500" dirty="0" err="1" smtClean="0"/>
              <a:t>ekalongan</a:t>
            </a:r>
            <a:r>
              <a:rPr lang="id-ID" sz="3500" dirty="0" smtClean="0"/>
              <a:t>, (21)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Pemalang</a:t>
            </a:r>
            <a:r>
              <a:rPr lang="id-ID" sz="3500" dirty="0" smtClean="0"/>
              <a:t>, (22)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Purbalingga</a:t>
            </a:r>
            <a:r>
              <a:rPr lang="id-ID" sz="3500" dirty="0" smtClean="0"/>
              <a:t>, (23)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Tegal</a:t>
            </a:r>
            <a:r>
              <a:rPr lang="id-ID" sz="3500" dirty="0" smtClean="0"/>
              <a:t>, (24)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Temanggung</a:t>
            </a:r>
            <a:r>
              <a:rPr lang="id-ID" sz="3500" dirty="0" smtClean="0"/>
              <a:t>, (25)</a:t>
            </a:r>
            <a:r>
              <a:rPr lang="en-US" sz="3500" dirty="0" err="1" smtClean="0"/>
              <a:t>Kab</a:t>
            </a:r>
            <a:r>
              <a:rPr lang="en-US" sz="3500" dirty="0" smtClean="0"/>
              <a:t>. </a:t>
            </a:r>
            <a:r>
              <a:rPr lang="en-US" sz="3500" dirty="0" err="1" smtClean="0"/>
              <a:t>Wonosobo</a:t>
            </a:r>
            <a:endParaRPr lang="id-ID" sz="3500" dirty="0" smtClean="0"/>
          </a:p>
          <a:p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d-ID" sz="3400" dirty="0" smtClean="0"/>
              <a:t>6 Kab/Kota Diluar Jawa Tengah</a:t>
            </a:r>
            <a:r>
              <a:rPr lang="en-US" sz="3400" dirty="0" smtClean="0"/>
              <a:t> </a:t>
            </a:r>
            <a:endParaRPr lang="id-ID" sz="3400" dirty="0" smtClean="0"/>
          </a:p>
          <a:p>
            <a:pPr lvl="0">
              <a:buNone/>
            </a:pPr>
            <a:r>
              <a:rPr lang="id-ID" sz="3400" dirty="0" smtClean="0"/>
              <a:t>(1) </a:t>
            </a:r>
            <a:r>
              <a:rPr lang="en-US" sz="3400" dirty="0" smtClean="0"/>
              <a:t>KAB. </a:t>
            </a:r>
            <a:r>
              <a:rPr lang="en-US" sz="3400" dirty="0" err="1" smtClean="0"/>
              <a:t>Kuningan</a:t>
            </a:r>
            <a:endParaRPr lang="id-ID" sz="3400" dirty="0" smtClean="0"/>
          </a:p>
          <a:p>
            <a:pPr lvl="0">
              <a:buNone/>
            </a:pPr>
            <a:r>
              <a:rPr lang="id-ID" sz="3400" dirty="0" smtClean="0"/>
              <a:t>(2) </a:t>
            </a:r>
            <a:r>
              <a:rPr lang="en-US" sz="3400" dirty="0" err="1" smtClean="0"/>
              <a:t>Kab</a:t>
            </a:r>
            <a:r>
              <a:rPr lang="en-US" sz="3400" dirty="0" smtClean="0"/>
              <a:t>. </a:t>
            </a:r>
            <a:r>
              <a:rPr lang="en-US" sz="3400" dirty="0" err="1" smtClean="0"/>
              <a:t>Merangin</a:t>
            </a:r>
            <a:r>
              <a:rPr lang="en-US" sz="3400" dirty="0" smtClean="0"/>
              <a:t> </a:t>
            </a:r>
            <a:endParaRPr lang="id-ID" sz="3400" dirty="0" smtClean="0"/>
          </a:p>
          <a:p>
            <a:pPr lvl="0">
              <a:buNone/>
            </a:pPr>
            <a:r>
              <a:rPr lang="id-ID" sz="3400" dirty="0" smtClean="0"/>
              <a:t>(3) </a:t>
            </a:r>
            <a:r>
              <a:rPr lang="en-US" sz="3400" dirty="0" err="1" smtClean="0"/>
              <a:t>Kab</a:t>
            </a:r>
            <a:r>
              <a:rPr lang="en-US" sz="3400" dirty="0" smtClean="0"/>
              <a:t>. </a:t>
            </a:r>
            <a:r>
              <a:rPr lang="en-US" sz="3400" dirty="0" err="1" smtClean="0"/>
              <a:t>Sukamara</a:t>
            </a:r>
            <a:r>
              <a:rPr lang="en-US" sz="3400" dirty="0" smtClean="0"/>
              <a:t> </a:t>
            </a:r>
            <a:endParaRPr lang="id-ID" sz="3400" dirty="0" smtClean="0"/>
          </a:p>
          <a:p>
            <a:pPr lvl="0">
              <a:buNone/>
            </a:pPr>
            <a:r>
              <a:rPr lang="id-ID" sz="3400" dirty="0" smtClean="0"/>
              <a:t>(4) </a:t>
            </a:r>
            <a:r>
              <a:rPr lang="en-US" sz="3400" dirty="0" err="1" smtClean="0"/>
              <a:t>Kab</a:t>
            </a:r>
            <a:r>
              <a:rPr lang="en-US" sz="3400" dirty="0" smtClean="0"/>
              <a:t>. </a:t>
            </a:r>
            <a:r>
              <a:rPr lang="en-US" sz="3400" dirty="0" err="1" smtClean="0"/>
              <a:t>Dompu</a:t>
            </a:r>
            <a:endParaRPr lang="id-ID" sz="3400" dirty="0" smtClean="0"/>
          </a:p>
          <a:p>
            <a:pPr lvl="0">
              <a:buNone/>
            </a:pPr>
            <a:r>
              <a:rPr lang="id-ID" sz="3400" dirty="0" smtClean="0"/>
              <a:t>(5) </a:t>
            </a:r>
            <a:r>
              <a:rPr lang="en-US" sz="3400" dirty="0" err="1" smtClean="0"/>
              <a:t>Kab</a:t>
            </a:r>
            <a:r>
              <a:rPr lang="en-US" sz="3400" dirty="0" smtClean="0"/>
              <a:t>. </a:t>
            </a:r>
            <a:r>
              <a:rPr lang="en-US" sz="3400" dirty="0" err="1" smtClean="0"/>
              <a:t>Nabire</a:t>
            </a:r>
            <a:r>
              <a:rPr lang="en-US" sz="3400" dirty="0" smtClean="0"/>
              <a:t> </a:t>
            </a:r>
            <a:endParaRPr lang="id-ID" sz="3400" dirty="0" smtClean="0"/>
          </a:p>
          <a:p>
            <a:pPr lvl="0">
              <a:buNone/>
            </a:pPr>
            <a:r>
              <a:rPr lang="id-ID" sz="3400" dirty="0" smtClean="0"/>
              <a:t>(6) </a:t>
            </a:r>
            <a:r>
              <a:rPr lang="en-US" sz="3400" dirty="0" err="1" smtClean="0"/>
              <a:t>Kab</a:t>
            </a:r>
            <a:r>
              <a:rPr lang="en-US" sz="3400" dirty="0" smtClean="0"/>
              <a:t>. </a:t>
            </a:r>
            <a:r>
              <a:rPr lang="en-US" sz="3400" dirty="0" err="1" smtClean="0"/>
              <a:t>Ogan</a:t>
            </a:r>
            <a:r>
              <a:rPr lang="en-US" sz="3400" dirty="0" smtClean="0"/>
              <a:t> </a:t>
            </a:r>
            <a:r>
              <a:rPr lang="en-US" sz="3400" dirty="0" err="1" smtClean="0"/>
              <a:t>Komering</a:t>
            </a:r>
            <a:r>
              <a:rPr lang="en-US" sz="3400" dirty="0" smtClean="0"/>
              <a:t> </a:t>
            </a:r>
            <a:r>
              <a:rPr lang="en-US" sz="3400" dirty="0" err="1" smtClean="0"/>
              <a:t>Ulu</a:t>
            </a:r>
            <a:r>
              <a:rPr lang="en-US" sz="3400" dirty="0" smtClean="0"/>
              <a:t> </a:t>
            </a:r>
            <a:r>
              <a:rPr lang="en-US" sz="3400" dirty="0" err="1" smtClean="0"/>
              <a:t>Timur</a:t>
            </a:r>
            <a:endParaRPr lang="id-ID" sz="3400" dirty="0" smtClean="0"/>
          </a:p>
          <a:p>
            <a:pPr>
              <a:buNone/>
            </a:pPr>
            <a:r>
              <a:rPr lang="en-US" sz="3400" dirty="0" smtClean="0"/>
              <a:t> </a:t>
            </a:r>
            <a:endParaRPr lang="id-ID" sz="3400" dirty="0" smtClean="0"/>
          </a:p>
          <a:p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id-ID" dirty="0" smtClean="0"/>
              <a:t>Penghargaan KKN Tematik Agustus 2020</a:t>
            </a:r>
            <a:endParaRPr lang="id-ID" dirty="0"/>
          </a:p>
        </p:txBody>
      </p:sp>
      <p:pic>
        <p:nvPicPr>
          <p:cNvPr id="1026" name="Picture 2" descr="C:\Users\LPPM\Pictures\kk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72447" y="2185843"/>
            <a:ext cx="6154379" cy="4351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03873" cy="111731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id-ID" dirty="0" smtClean="0"/>
              <a:t>Penghargaan Duta Perubahan Perilaku</a:t>
            </a:r>
            <a:endParaRPr lang="id-ID" dirty="0"/>
          </a:p>
        </p:txBody>
      </p:sp>
      <p:pic>
        <p:nvPicPr>
          <p:cNvPr id="2050" name="Picture 2" descr="C:\Users\LPPM\Pictures\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76453" y="1687079"/>
            <a:ext cx="5801784" cy="4351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22515BF-268C-4948-8FF3-8615856B20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FE61F31-0530-46F4-B08D-3B418E749B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24A66FE-6096-4908-8E2D-A0366AF81A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EA410EE9-7A22-4FA0-895C-19437C6A7C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FD97C2D-4B34-8141-AB09-4B6E2A09B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113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9FB0CDA3-CC7E-41B1-B9FA-614ABBE57F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88817" y="5061521"/>
            <a:ext cx="0" cy="113440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511142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>
            <a:spLocks noChangeArrowheads="1"/>
          </p:cNvSpPr>
          <p:nvPr/>
        </p:nvSpPr>
        <p:spPr bwMode="auto">
          <a:xfrm>
            <a:off x="2120901" y="133350"/>
            <a:ext cx="2085975" cy="2160588"/>
          </a:xfrm>
          <a:prstGeom prst="ellipse">
            <a:avLst/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CC00CC">
                  <a:alpha val="14902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ctangle 47"/>
          <p:cNvSpPr>
            <a:spLocks noChangeArrowheads="1"/>
          </p:cNvSpPr>
          <p:nvPr/>
        </p:nvSpPr>
        <p:spPr bwMode="auto">
          <a:xfrm flipH="1">
            <a:off x="8153401" y="2368550"/>
            <a:ext cx="1584325" cy="4937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7C8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Rectangle 31"/>
          <p:cNvSpPr>
            <a:spLocks noChangeArrowheads="1"/>
          </p:cNvSpPr>
          <p:nvPr/>
        </p:nvSpPr>
        <p:spPr bwMode="auto">
          <a:xfrm>
            <a:off x="875071" y="1576388"/>
            <a:ext cx="10314039" cy="4214812"/>
          </a:xfrm>
          <a:prstGeom prst="rect">
            <a:avLst/>
          </a:prstGeom>
          <a:gradFill rotWithShape="1">
            <a:gsLst>
              <a:gs pos="8000">
                <a:srgbClr val="FF9966"/>
              </a:gs>
              <a:gs pos="24000">
                <a:srgbClr val="FFFF00">
                  <a:alpha val="16863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33"/>
          <p:cNvSpPr>
            <a:spLocks noChangeArrowheads="1"/>
          </p:cNvSpPr>
          <p:nvPr/>
        </p:nvSpPr>
        <p:spPr bwMode="auto">
          <a:xfrm>
            <a:off x="1511301" y="1576388"/>
            <a:ext cx="3160713" cy="2971800"/>
          </a:xfrm>
          <a:prstGeom prst="diamond">
            <a:avLst/>
          </a:prstGeom>
          <a:gradFill rotWithShape="1">
            <a:gsLst>
              <a:gs pos="36000">
                <a:srgbClr val="663300">
                  <a:alpha val="37000"/>
                </a:srgb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val 34"/>
          <p:cNvSpPr>
            <a:spLocks noChangeArrowheads="1"/>
          </p:cNvSpPr>
          <p:nvPr/>
        </p:nvSpPr>
        <p:spPr bwMode="auto">
          <a:xfrm>
            <a:off x="1660526" y="3192464"/>
            <a:ext cx="2016125" cy="1938337"/>
          </a:xfrm>
          <a:prstGeom prst="ellipse">
            <a:avLst/>
          </a:prstGeom>
          <a:gradFill rotWithShape="1">
            <a:gsLst>
              <a:gs pos="66000">
                <a:srgbClr val="009900">
                  <a:alpha val="36863"/>
                </a:srgb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AutoShape 35"/>
          <p:cNvSpPr>
            <a:spLocks noChangeArrowheads="1"/>
          </p:cNvSpPr>
          <p:nvPr/>
        </p:nvSpPr>
        <p:spPr bwMode="auto">
          <a:xfrm rot="5400000">
            <a:off x="5249864" y="1316039"/>
            <a:ext cx="2833687" cy="364331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FF66FF">
                  <a:alpha val="42353"/>
                </a:srgbClr>
              </a:gs>
              <a:gs pos="100000">
                <a:srgbClr val="CC00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AutoShape 36"/>
          <p:cNvSpPr>
            <a:spLocks noChangeArrowheads="1"/>
          </p:cNvSpPr>
          <p:nvPr/>
        </p:nvSpPr>
        <p:spPr bwMode="auto">
          <a:xfrm>
            <a:off x="4108451" y="4476751"/>
            <a:ext cx="1655763" cy="1374775"/>
          </a:xfrm>
          <a:prstGeom prst="parallelogram">
            <a:avLst>
              <a:gd name="adj" fmla="val 30110"/>
            </a:avLst>
          </a:prstGeom>
          <a:gradFill rotWithShape="1">
            <a:gsLst>
              <a:gs pos="71000">
                <a:srgbClr val="CC0000">
                  <a:alpha val="39999"/>
                </a:srgbClr>
              </a:gs>
              <a:gs pos="100000">
                <a:schemeClr val="bg1">
                  <a:alpha val="39999"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8488364" y="3024188"/>
            <a:ext cx="2124075" cy="2646362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AutoShape 38"/>
          <p:cNvSpPr>
            <a:spLocks noChangeArrowheads="1"/>
          </p:cNvSpPr>
          <p:nvPr/>
        </p:nvSpPr>
        <p:spPr bwMode="auto">
          <a:xfrm>
            <a:off x="9366250" y="3833813"/>
            <a:ext cx="1079500" cy="1008062"/>
          </a:xfrm>
          <a:prstGeom prst="diamond">
            <a:avLst/>
          </a:prstGeom>
          <a:solidFill>
            <a:schemeClr val="bg1">
              <a:alpha val="53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19" name="Oval 39"/>
          <p:cNvSpPr>
            <a:spLocks noChangeArrowheads="1"/>
          </p:cNvSpPr>
          <p:nvPr/>
        </p:nvSpPr>
        <p:spPr bwMode="auto">
          <a:xfrm>
            <a:off x="8932863" y="3024189"/>
            <a:ext cx="749300" cy="738187"/>
          </a:xfrm>
          <a:prstGeom prst="ellipse">
            <a:avLst/>
          </a:prstGeom>
          <a:solidFill>
            <a:schemeClr val="folHlink">
              <a:alpha val="52156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id-ID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820" name="Oval 40"/>
          <p:cNvSpPr>
            <a:spLocks noChangeArrowheads="1"/>
          </p:cNvSpPr>
          <p:nvPr/>
        </p:nvSpPr>
        <p:spPr bwMode="auto">
          <a:xfrm>
            <a:off x="6629400" y="1746250"/>
            <a:ext cx="914400" cy="914400"/>
          </a:xfrm>
          <a:prstGeom prst="ellipse">
            <a:avLst/>
          </a:prstGeom>
          <a:gradFill rotWithShape="1">
            <a:gsLst>
              <a:gs pos="0">
                <a:srgbClr val="8C3D91">
                  <a:alpha val="53000"/>
                </a:srgbClr>
              </a:gs>
              <a:gs pos="12000">
                <a:srgbClr val="7005D4">
                  <a:alpha val="53000"/>
                </a:srgbClr>
              </a:gs>
              <a:gs pos="30000">
                <a:srgbClr val="181CC7">
                  <a:alpha val="53000"/>
                </a:srgbClr>
              </a:gs>
              <a:gs pos="60001">
                <a:srgbClr val="0A128C">
                  <a:alpha val="53000"/>
                </a:srgbClr>
              </a:gs>
              <a:gs pos="100000">
                <a:srgbClr val="000000">
                  <a:alpha val="5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id-ID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3821" name="AutoShape 41"/>
          <p:cNvSpPr>
            <a:spLocks noChangeArrowheads="1"/>
          </p:cNvSpPr>
          <p:nvPr/>
        </p:nvSpPr>
        <p:spPr bwMode="auto">
          <a:xfrm rot="-5400000">
            <a:off x="7267575" y="1965325"/>
            <a:ext cx="914400" cy="5207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FFFF00">
                  <a:alpha val="37999"/>
                </a:srgbClr>
              </a:gs>
              <a:gs pos="100000">
                <a:schemeClr val="bg1">
                  <a:alpha val="39998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" name="AutoShape 42"/>
          <p:cNvSpPr>
            <a:spLocks noChangeArrowheads="1"/>
          </p:cNvSpPr>
          <p:nvPr/>
        </p:nvSpPr>
        <p:spPr bwMode="auto">
          <a:xfrm>
            <a:off x="3943351" y="1768475"/>
            <a:ext cx="938213" cy="925512"/>
          </a:xfrm>
          <a:prstGeom prst="diamond">
            <a:avLst/>
          </a:prstGeom>
          <a:gradFill rotWithShape="1">
            <a:gsLst>
              <a:gs pos="0">
                <a:srgbClr val="CC00CC">
                  <a:alpha val="38000"/>
                </a:srgbClr>
              </a:gs>
              <a:gs pos="100000">
                <a:srgbClr val="FF9999">
                  <a:alpha val="57647"/>
                </a:srgbClr>
              </a:gs>
            </a:gsLst>
            <a:lin ang="0" scaled="1"/>
          </a:gradFill>
          <a:ln w="254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43"/>
          <p:cNvSpPr>
            <a:spLocks noChangeArrowheads="1"/>
          </p:cNvSpPr>
          <p:nvPr/>
        </p:nvSpPr>
        <p:spPr bwMode="auto">
          <a:xfrm>
            <a:off x="1441451" y="4745038"/>
            <a:ext cx="938213" cy="925512"/>
          </a:xfrm>
          <a:prstGeom prst="diamond">
            <a:avLst/>
          </a:prstGeom>
          <a:gradFill rotWithShape="1">
            <a:gsLst>
              <a:gs pos="0">
                <a:srgbClr val="FFC000"/>
              </a:gs>
              <a:gs pos="100000">
                <a:srgbClr val="66FF33">
                  <a:alpha val="42000"/>
                </a:srgbClr>
              </a:gs>
            </a:gsLst>
            <a:lin ang="0" scaled="1"/>
          </a:gradFill>
          <a:ln w="254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44"/>
          <p:cNvSpPr>
            <a:spLocks noChangeArrowheads="1"/>
          </p:cNvSpPr>
          <p:nvPr/>
        </p:nvSpPr>
        <p:spPr bwMode="auto">
          <a:xfrm rot="10800000">
            <a:off x="5588001" y="3881439"/>
            <a:ext cx="2684463" cy="1944687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6600CC">
                  <a:alpha val="45000"/>
                </a:srgb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31" name="AutoShape 45"/>
          <p:cNvSpPr>
            <a:spLocks noChangeArrowheads="1"/>
          </p:cNvSpPr>
          <p:nvPr/>
        </p:nvSpPr>
        <p:spPr bwMode="auto">
          <a:xfrm>
            <a:off x="8266114" y="3259139"/>
            <a:ext cx="1214437" cy="1214437"/>
          </a:xfrm>
          <a:prstGeom prst="diamond">
            <a:avLst/>
          </a:prstGeom>
          <a:gradFill rotWithShape="1">
            <a:gsLst>
              <a:gs pos="0">
                <a:srgbClr val="006600">
                  <a:alpha val="53000"/>
                </a:srgb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" name="Rectangle 46"/>
          <p:cNvSpPr>
            <a:spLocks noChangeArrowheads="1"/>
          </p:cNvSpPr>
          <p:nvPr/>
        </p:nvSpPr>
        <p:spPr bwMode="auto">
          <a:xfrm>
            <a:off x="9366250" y="2005013"/>
            <a:ext cx="1079500" cy="15875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val 48"/>
          <p:cNvSpPr>
            <a:spLocks noChangeArrowheads="1"/>
          </p:cNvSpPr>
          <p:nvPr/>
        </p:nvSpPr>
        <p:spPr bwMode="auto">
          <a:xfrm>
            <a:off x="8323264" y="4473576"/>
            <a:ext cx="1389063" cy="1317625"/>
          </a:xfrm>
          <a:prstGeom prst="ellipse">
            <a:avLst/>
          </a:prstGeom>
          <a:solidFill>
            <a:srgbClr val="000066">
              <a:alpha val="39000"/>
            </a:srgbClr>
          </a:solidFill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val 60"/>
          <p:cNvSpPr>
            <a:spLocks noChangeArrowheads="1"/>
          </p:cNvSpPr>
          <p:nvPr/>
        </p:nvSpPr>
        <p:spPr bwMode="auto">
          <a:xfrm>
            <a:off x="9480550" y="3592513"/>
            <a:ext cx="914400" cy="914400"/>
          </a:xfrm>
          <a:prstGeom prst="ellipse">
            <a:avLst/>
          </a:prstGeom>
          <a:gradFill rotWithShape="1">
            <a:gsLst>
              <a:gs pos="0">
                <a:srgbClr val="9900FF"/>
              </a:gs>
              <a:gs pos="100000">
                <a:srgbClr val="FF3300">
                  <a:alpha val="67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>
              <a:defRPr/>
            </a:pPr>
            <a:endParaRPr lang="id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WordArt 51"/>
          <p:cNvSpPr>
            <a:spLocks noChangeArrowheads="1" noChangeShapeType="1" noTextEdit="1"/>
          </p:cNvSpPr>
          <p:nvPr/>
        </p:nvSpPr>
        <p:spPr bwMode="auto">
          <a:xfrm>
            <a:off x="2439988" y="2575560"/>
            <a:ext cx="7237412" cy="19202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id-ID" sz="3600" i="1" kern="10" dirty="0">
                <a:ln w="22225">
                  <a:solidFill>
                    <a:prstClr val="white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4D0808"/>
                    </a:gs>
                    <a:gs pos="30000">
                      <a:srgbClr val="FF0300"/>
                    </a:gs>
                    <a:gs pos="55000">
                      <a:srgbClr val="FF7A00"/>
                    </a:gs>
                    <a:gs pos="100000">
                      <a:srgbClr val="FFF200"/>
                    </a:gs>
                  </a:gsLst>
                  <a:lin ang="18900000" scaled="1"/>
                  <a:tileRect/>
                </a:gradFill>
                <a:effectLst>
                  <a:glow rad="139700">
                    <a:srgbClr val="000000"/>
                  </a:glow>
                  <a:outerShdw blurRad="114300" dist="38100" dir="2400000" algn="l" rotWithShape="0">
                    <a:prstClr val="black"/>
                  </a:outerShdw>
                </a:effectLst>
                <a:latin typeface="Arial Black"/>
              </a:rPr>
              <a:t>Sekian &amp; terima kasih</a:t>
            </a: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996</Words>
  <Application>Microsoft Macintosh PowerPoint</Application>
  <PresentationFormat>Custom</PresentationFormat>
  <Paragraphs>120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PELAKSANAAN KKN 2021</vt:lpstr>
      <vt:lpstr>Jumlah dan Sebaran Propinsi KKN</vt:lpstr>
      <vt:lpstr>Sebaran Kab/Kota Lokasi KKN</vt:lpstr>
      <vt:lpstr>Penghargaan KKN Tematik Agustus 2020</vt:lpstr>
      <vt:lpstr>Penghargaan Duta Perubahan Perilaku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Diastama Ramadhan</dc:creator>
  <cp:lastModifiedBy>LPPM</cp:lastModifiedBy>
  <cp:revision>35</cp:revision>
  <cp:lastPrinted>2020-05-11T07:53:56Z</cp:lastPrinted>
  <dcterms:created xsi:type="dcterms:W3CDTF">2020-05-09T05:33:17Z</dcterms:created>
  <dcterms:modified xsi:type="dcterms:W3CDTF">2020-12-03T09:16:07Z</dcterms:modified>
</cp:coreProperties>
</file>