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51300" cy="6858000"/>
          </a:xfrm>
          <a:custGeom>
            <a:avLst/>
            <a:gdLst/>
            <a:ahLst/>
            <a:cxnLst/>
            <a:rect l="l" t="t" r="r" b="b"/>
            <a:pathLst>
              <a:path w="4051300" h="6858000">
                <a:moveTo>
                  <a:pt x="4050791" y="0"/>
                </a:moveTo>
                <a:lnTo>
                  <a:pt x="0" y="0"/>
                </a:lnTo>
                <a:lnTo>
                  <a:pt x="0" y="6858000"/>
                </a:lnTo>
                <a:lnTo>
                  <a:pt x="4050791" y="6858000"/>
                </a:lnTo>
                <a:lnTo>
                  <a:pt x="4050791" y="0"/>
                </a:lnTo>
                <a:close/>
              </a:path>
            </a:pathLst>
          </a:custGeom>
          <a:solidFill>
            <a:srgbClr val="62A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040123" y="0"/>
            <a:ext cx="64135" cy="6858000"/>
          </a:xfrm>
          <a:custGeom>
            <a:avLst/>
            <a:gdLst/>
            <a:ahLst/>
            <a:cxnLst/>
            <a:rect l="l" t="t" r="r" b="b"/>
            <a:pathLst>
              <a:path w="64135" h="6858000">
                <a:moveTo>
                  <a:pt x="64008" y="0"/>
                </a:moveTo>
                <a:lnTo>
                  <a:pt x="0" y="0"/>
                </a:lnTo>
                <a:lnTo>
                  <a:pt x="0" y="6858000"/>
                </a:lnTo>
                <a:lnTo>
                  <a:pt x="64008" y="6858000"/>
                </a:lnTo>
                <a:lnTo>
                  <a:pt x="64008" y="0"/>
                </a:lnTo>
                <a:close/>
              </a:path>
            </a:pathLst>
          </a:custGeom>
          <a:solidFill>
            <a:srgbClr val="99C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00799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12192000" y="0"/>
                </a:moveTo>
                <a:lnTo>
                  <a:pt x="0" y="0"/>
                </a:lnTo>
                <a:lnTo>
                  <a:pt x="0" y="457199"/>
                </a:lnTo>
                <a:lnTo>
                  <a:pt x="12192000" y="4571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62A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333744"/>
            <a:ext cx="12192000" cy="67310"/>
          </a:xfrm>
          <a:custGeom>
            <a:avLst/>
            <a:gdLst/>
            <a:ahLst/>
            <a:cxnLst/>
            <a:rect l="l" t="t" r="r" b="b"/>
            <a:pathLst>
              <a:path w="12192000" h="67310">
                <a:moveTo>
                  <a:pt x="12192000" y="0"/>
                </a:moveTo>
                <a:lnTo>
                  <a:pt x="0" y="0"/>
                </a:lnTo>
                <a:lnTo>
                  <a:pt x="0" y="67055"/>
                </a:lnTo>
                <a:lnTo>
                  <a:pt x="12192000" y="67055"/>
                </a:lnTo>
                <a:lnTo>
                  <a:pt x="12192000" y="0"/>
                </a:lnTo>
                <a:close/>
              </a:path>
            </a:pathLst>
          </a:custGeom>
          <a:solidFill>
            <a:srgbClr val="99C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00799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12192000" y="0"/>
                </a:moveTo>
                <a:lnTo>
                  <a:pt x="0" y="0"/>
                </a:lnTo>
                <a:lnTo>
                  <a:pt x="0" y="457199"/>
                </a:lnTo>
                <a:lnTo>
                  <a:pt x="12192000" y="4571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62A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333744"/>
            <a:ext cx="12192000" cy="67310"/>
          </a:xfrm>
          <a:custGeom>
            <a:avLst/>
            <a:gdLst/>
            <a:ahLst/>
            <a:cxnLst/>
            <a:rect l="l" t="t" r="r" b="b"/>
            <a:pathLst>
              <a:path w="12192000" h="67310">
                <a:moveTo>
                  <a:pt x="12192000" y="0"/>
                </a:moveTo>
                <a:lnTo>
                  <a:pt x="0" y="0"/>
                </a:lnTo>
                <a:lnTo>
                  <a:pt x="0" y="67055"/>
                </a:lnTo>
                <a:lnTo>
                  <a:pt x="12192000" y="67055"/>
                </a:lnTo>
                <a:lnTo>
                  <a:pt x="12192000" y="0"/>
                </a:lnTo>
                <a:close/>
              </a:path>
            </a:pathLst>
          </a:custGeom>
          <a:solidFill>
            <a:srgbClr val="99C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76324" y="908380"/>
            <a:ext cx="5501640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25500" y="1279118"/>
            <a:ext cx="10347960" cy="4193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ursera.org/learn/machine-learning/home/welcom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3744"/>
            <a:ext cx="12192000" cy="524510"/>
            <a:chOff x="0" y="6333744"/>
            <a:chExt cx="12192000" cy="524510"/>
          </a:xfrm>
        </p:grpSpPr>
        <p:sp>
          <p:nvSpPr>
            <p:cNvPr id="3" name="object 3"/>
            <p:cNvSpPr/>
            <p:nvPr/>
          </p:nvSpPr>
          <p:spPr>
            <a:xfrm>
              <a:off x="3047" y="6400799"/>
              <a:ext cx="12189460" cy="457200"/>
            </a:xfrm>
            <a:custGeom>
              <a:avLst/>
              <a:gdLst/>
              <a:ahLst/>
              <a:cxnLst/>
              <a:rect l="l" t="t" r="r" b="b"/>
              <a:pathLst>
                <a:path w="12189460" h="457200">
                  <a:moveTo>
                    <a:pt x="12188952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2188952" y="457199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62A4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333744"/>
              <a:ext cx="12189460" cy="64135"/>
            </a:xfrm>
            <a:custGeom>
              <a:avLst/>
              <a:gdLst/>
              <a:ahLst/>
              <a:cxnLst/>
              <a:rect l="l" t="t" r="r" b="b"/>
              <a:pathLst>
                <a:path w="12189460" h="64135">
                  <a:moveTo>
                    <a:pt x="12188952" y="0"/>
                  </a:moveTo>
                  <a:lnTo>
                    <a:pt x="0" y="0"/>
                  </a:lnTo>
                  <a:lnTo>
                    <a:pt x="0" y="64007"/>
                  </a:lnTo>
                  <a:lnTo>
                    <a:pt x="12188952" y="64007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99CA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207008" y="4343400"/>
            <a:ext cx="9875520" cy="0"/>
          </a:xfrm>
          <a:custGeom>
            <a:avLst/>
            <a:gdLst/>
            <a:ahLst/>
            <a:cxnLst/>
            <a:rect l="l" t="t" r="r" b="b"/>
            <a:pathLst>
              <a:path w="9875520">
                <a:moveTo>
                  <a:pt x="0" y="0"/>
                </a:moveTo>
                <a:lnTo>
                  <a:pt x="987552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76324" y="2982849"/>
            <a:ext cx="8235315" cy="1245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spc="-80" dirty="0">
                <a:solidFill>
                  <a:srgbClr val="252525"/>
                </a:solidFill>
                <a:latin typeface="Calibri Light"/>
                <a:cs typeface="Calibri Light"/>
              </a:rPr>
              <a:t>Pembelajaran</a:t>
            </a:r>
            <a:r>
              <a:rPr sz="8000" spc="-145" dirty="0">
                <a:solidFill>
                  <a:srgbClr val="252525"/>
                </a:solidFill>
                <a:latin typeface="Calibri Light"/>
                <a:cs typeface="Calibri Light"/>
              </a:rPr>
              <a:t> </a:t>
            </a:r>
            <a:r>
              <a:rPr sz="8000" spc="-40" dirty="0">
                <a:solidFill>
                  <a:srgbClr val="252525"/>
                </a:solidFill>
                <a:latin typeface="Calibri Light"/>
                <a:cs typeface="Calibri Light"/>
              </a:rPr>
              <a:t>Mesin</a:t>
            </a:r>
            <a:endParaRPr sz="80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79067" y="4432757"/>
            <a:ext cx="382841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155" dirty="0">
                <a:solidFill>
                  <a:srgbClr val="455F51"/>
                </a:solidFill>
                <a:latin typeface="Calibri Light"/>
                <a:cs typeface="Calibri Light"/>
              </a:rPr>
              <a:t>UNTUK</a:t>
            </a:r>
            <a:r>
              <a:rPr sz="2400" spc="375" dirty="0">
                <a:solidFill>
                  <a:srgbClr val="455F51"/>
                </a:solidFill>
                <a:latin typeface="Calibri Light"/>
                <a:cs typeface="Calibri Light"/>
              </a:rPr>
              <a:t> </a:t>
            </a:r>
            <a:r>
              <a:rPr sz="2400" spc="170" dirty="0">
                <a:solidFill>
                  <a:srgbClr val="455F51"/>
                </a:solidFill>
                <a:latin typeface="Calibri Light"/>
                <a:cs typeface="Calibri Light"/>
              </a:rPr>
              <a:t>COMPUTER</a:t>
            </a:r>
            <a:r>
              <a:rPr sz="2400" spc="340" dirty="0">
                <a:solidFill>
                  <a:srgbClr val="455F51"/>
                </a:solidFill>
                <a:latin typeface="Calibri Light"/>
                <a:cs typeface="Calibri Light"/>
              </a:rPr>
              <a:t> </a:t>
            </a:r>
            <a:r>
              <a:rPr sz="2400" spc="165" dirty="0">
                <a:solidFill>
                  <a:srgbClr val="455F51"/>
                </a:solidFill>
                <a:latin typeface="Calibri Light"/>
                <a:cs typeface="Calibri Light"/>
              </a:rPr>
              <a:t>VISION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74532" y="4995887"/>
            <a:ext cx="8240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accent3"/>
                </a:solidFill>
                <a:latin typeface="Algerian" panose="04020705040A02060702" pitchFamily="82" charset="0"/>
              </a:rPr>
              <a:t>Oleh</a:t>
            </a:r>
            <a:r>
              <a:rPr lang="en-US" sz="2800" b="1" dirty="0" smtClean="0">
                <a:solidFill>
                  <a:schemeClr val="accent3"/>
                </a:solidFill>
                <a:latin typeface="Algerian" panose="04020705040A02060702" pitchFamily="82" charset="0"/>
              </a:rPr>
              <a:t> : </a:t>
            </a:r>
          </a:p>
          <a:p>
            <a:pPr algn="ctr"/>
            <a:r>
              <a:rPr lang="en-US" sz="2800" b="1" dirty="0" err="1" smtClean="0">
                <a:solidFill>
                  <a:schemeClr val="accent3"/>
                </a:solidFill>
                <a:latin typeface="Algerian" panose="04020705040A02060702" pitchFamily="82" charset="0"/>
              </a:rPr>
              <a:t>Rahmat</a:t>
            </a:r>
            <a:r>
              <a:rPr lang="en-US" sz="2800" b="1" dirty="0" smtClean="0">
                <a:solidFill>
                  <a:schemeClr val="accent3"/>
                </a:solidFill>
                <a:latin typeface="Algerian" panose="04020705040A02060702" pitchFamily="82" charset="0"/>
              </a:rPr>
              <a:t> Robi </a:t>
            </a:r>
            <a:r>
              <a:rPr lang="en-US" sz="2800" b="1" dirty="0" err="1" smtClean="0">
                <a:solidFill>
                  <a:schemeClr val="accent3"/>
                </a:solidFill>
                <a:latin typeface="Algerian" panose="04020705040A02060702" pitchFamily="82" charset="0"/>
              </a:rPr>
              <a:t>Waliyansyah</a:t>
            </a:r>
            <a:r>
              <a:rPr lang="en-US" sz="2800" b="1" dirty="0" smtClean="0">
                <a:solidFill>
                  <a:schemeClr val="accent3"/>
                </a:solidFill>
                <a:latin typeface="Algerian" panose="04020705040A02060702" pitchFamily="82" charset="0"/>
              </a:rPr>
              <a:t>, </a:t>
            </a:r>
            <a:r>
              <a:rPr lang="en-US" sz="2800" b="1" dirty="0" err="1" smtClean="0">
                <a:solidFill>
                  <a:schemeClr val="accent3"/>
                </a:solidFill>
                <a:latin typeface="Algerian" panose="04020705040A02060702" pitchFamily="82" charset="0"/>
              </a:rPr>
              <a:t>M.Kom</a:t>
            </a:r>
            <a:r>
              <a:rPr lang="en-US" sz="2800" b="1" dirty="0" smtClean="0">
                <a:solidFill>
                  <a:schemeClr val="accent3"/>
                </a:solidFill>
                <a:latin typeface="Algerian" panose="04020705040A02060702" pitchFamily="82" charset="0"/>
              </a:rPr>
              <a:t>.</a:t>
            </a:r>
            <a:endParaRPr lang="en-US" sz="2800" b="1" dirty="0">
              <a:solidFill>
                <a:schemeClr val="accent3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08380"/>
            <a:ext cx="762952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Pengertian</a:t>
            </a:r>
            <a:r>
              <a:rPr spc="-135" dirty="0"/>
              <a:t> </a:t>
            </a:r>
            <a:r>
              <a:rPr spc="-65" dirty="0"/>
              <a:t>Pembelajaran</a:t>
            </a:r>
            <a:r>
              <a:rPr spc="-120" dirty="0"/>
              <a:t> </a:t>
            </a:r>
            <a:r>
              <a:rPr spc="-40" dirty="0"/>
              <a:t>Mesin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6324" y="1816306"/>
            <a:ext cx="9466580" cy="249047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Cabang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ilmu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mempelajari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tentang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bagaimana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cara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untuk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memerikan</a:t>
            </a:r>
            <a:r>
              <a:rPr sz="20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kemampuan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bagi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komputer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untuk belajar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tanpa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secara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eksplisit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diprogram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(Arthur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Samuel)</a:t>
            </a:r>
            <a:endParaRPr sz="2000">
              <a:latin typeface="Calibri"/>
              <a:cs typeface="Calibri"/>
            </a:endParaRPr>
          </a:p>
          <a:p>
            <a:pPr marL="12700" marR="50165">
              <a:lnSpc>
                <a:spcPct val="150100"/>
              </a:lnSpc>
              <a:spcBef>
                <a:spcPts val="1400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Sebuah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metode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menganalisa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secara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otomatis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membangun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model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data.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Hal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ini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dilakukan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berdasarkan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ide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bahwa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system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dapat belajar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dari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data,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mengidentifikasi</a:t>
            </a:r>
            <a:r>
              <a:rPr sz="20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pola dan </a:t>
            </a:r>
            <a:r>
              <a:rPr sz="2000" spc="-4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membuat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keputusan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dengan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sedikit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campur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tangan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manusia.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08380"/>
            <a:ext cx="679259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Contoh</a:t>
            </a:r>
            <a:r>
              <a:rPr spc="-125" dirty="0"/>
              <a:t> </a:t>
            </a:r>
            <a:r>
              <a:rPr spc="-65" dirty="0"/>
              <a:t>Pembelajaran</a:t>
            </a:r>
            <a:r>
              <a:rPr spc="-114" dirty="0"/>
              <a:t> </a:t>
            </a:r>
            <a:r>
              <a:rPr spc="-40" dirty="0"/>
              <a:t>Mesin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4580" y="1684756"/>
            <a:ext cx="9909175" cy="3287395"/>
          </a:xfrm>
          <a:prstGeom prst="rect">
            <a:avLst/>
          </a:prstGeom>
        </p:spPr>
        <p:txBody>
          <a:bodyPr vert="horz" wrap="square" lIns="0" tIns="16002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260"/>
              </a:spcBef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Contoh</a:t>
            </a:r>
            <a:endParaRPr sz="2000">
              <a:latin typeface="Calibri"/>
              <a:cs typeface="Calibri"/>
            </a:endParaRPr>
          </a:p>
          <a:p>
            <a:pPr marL="104139" marR="5080" indent="-92075">
              <a:lnSpc>
                <a:spcPts val="2160"/>
              </a:lnSpc>
              <a:spcBef>
                <a:spcPts val="1440"/>
              </a:spcBef>
            </a:pPr>
            <a:r>
              <a:rPr sz="2000" dirty="0">
                <a:solidFill>
                  <a:srgbClr val="99CA38"/>
                </a:solidFill>
                <a:latin typeface="Calibri"/>
                <a:cs typeface="Calibri"/>
              </a:rPr>
              <a:t>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Komputer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secara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otomatis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dapat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mengenali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sebuah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email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masuk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adalah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spam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atau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bukan </a:t>
            </a:r>
            <a:r>
              <a:rPr sz="2000" spc="-4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berdasarkan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histori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email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masuk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sebelumnya</a:t>
            </a:r>
            <a:endParaRPr sz="2000">
              <a:latin typeface="Calibri"/>
              <a:cs typeface="Calibri"/>
            </a:endParaRPr>
          </a:p>
          <a:p>
            <a:pPr marL="104139" marR="685165" indent="-92075">
              <a:lnSpc>
                <a:spcPts val="2160"/>
              </a:lnSpc>
              <a:spcBef>
                <a:spcPts val="1390"/>
              </a:spcBef>
            </a:pPr>
            <a:r>
              <a:rPr sz="2000" dirty="0">
                <a:solidFill>
                  <a:srgbClr val="99CA38"/>
                </a:solidFill>
                <a:latin typeface="Calibri"/>
                <a:cs typeface="Calibri"/>
              </a:rPr>
              <a:t>-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Komputer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dapat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memprediksi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nilai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ujian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akhir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mahasiswa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berdasarkan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histori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nilai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kuis </a:t>
            </a:r>
            <a:r>
              <a:rPr sz="20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mahasiswa-mahasiswa</a:t>
            </a:r>
            <a:r>
              <a:rPr sz="20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sebelumnya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00">
              <a:latin typeface="Calibri"/>
              <a:cs typeface="Calibri"/>
            </a:endParaRPr>
          </a:p>
          <a:p>
            <a:pPr marL="927100" marR="2292985">
              <a:lnSpc>
                <a:spcPct val="148000"/>
              </a:lnSpc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Sebutkan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beberapa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masalah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lain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dapat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diselesaikan</a:t>
            </a:r>
            <a:r>
              <a:rPr sz="200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dengan </a:t>
            </a:r>
            <a:r>
              <a:rPr sz="2000" spc="-4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menggunakan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pembelajaran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mesin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17069" y="5138977"/>
            <a:ext cx="641350" cy="760730"/>
            <a:chOff x="1117069" y="5138977"/>
            <a:chExt cx="641350" cy="7607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89505" y="5271799"/>
              <a:ext cx="79185" cy="791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0726" y="5463072"/>
              <a:ext cx="79185" cy="7914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17069" y="5138977"/>
              <a:ext cx="641350" cy="760730"/>
            </a:xfrm>
            <a:custGeom>
              <a:avLst/>
              <a:gdLst/>
              <a:ahLst/>
              <a:cxnLst/>
              <a:rect l="l" t="t" r="r" b="b"/>
              <a:pathLst>
                <a:path w="641350" h="760729">
                  <a:moveTo>
                    <a:pt x="283276" y="0"/>
                  </a:moveTo>
                  <a:lnTo>
                    <a:pt x="233506" y="4397"/>
                  </a:lnTo>
                  <a:lnTo>
                    <a:pt x="184888" y="17588"/>
                  </a:lnTo>
                  <a:lnTo>
                    <a:pt x="138574" y="39573"/>
                  </a:lnTo>
                  <a:lnTo>
                    <a:pt x="96952" y="69528"/>
                  </a:lnTo>
                  <a:lnTo>
                    <a:pt x="62007" y="105926"/>
                  </a:lnTo>
                  <a:lnTo>
                    <a:pt x="34290" y="147666"/>
                  </a:lnTo>
                  <a:lnTo>
                    <a:pt x="14349" y="193650"/>
                  </a:lnTo>
                  <a:lnTo>
                    <a:pt x="2732" y="242841"/>
                  </a:lnTo>
                  <a:lnTo>
                    <a:pt x="0" y="293943"/>
                  </a:lnTo>
                  <a:lnTo>
                    <a:pt x="4781" y="346783"/>
                  </a:lnTo>
                  <a:lnTo>
                    <a:pt x="18793" y="397136"/>
                  </a:lnTo>
                  <a:lnTo>
                    <a:pt x="41538" y="443871"/>
                  </a:lnTo>
                  <a:lnTo>
                    <a:pt x="72518" y="485856"/>
                  </a:lnTo>
                  <a:lnTo>
                    <a:pt x="111236" y="521963"/>
                  </a:lnTo>
                  <a:lnTo>
                    <a:pt x="111236" y="760346"/>
                  </a:lnTo>
                  <a:lnTo>
                    <a:pt x="409125" y="760346"/>
                  </a:lnTo>
                  <a:lnTo>
                    <a:pt x="409125" y="647279"/>
                  </a:lnTo>
                  <a:lnTo>
                    <a:pt x="455317" y="647279"/>
                  </a:lnTo>
                  <a:lnTo>
                    <a:pt x="498444" y="638563"/>
                  </a:lnTo>
                  <a:lnTo>
                    <a:pt x="534502" y="614301"/>
                  </a:lnTo>
                  <a:lnTo>
                    <a:pt x="558305" y="577436"/>
                  </a:lnTo>
                  <a:lnTo>
                    <a:pt x="566553" y="534212"/>
                  </a:lnTo>
                  <a:lnTo>
                    <a:pt x="566553" y="477678"/>
                  </a:lnTo>
                  <a:lnTo>
                    <a:pt x="608032" y="477678"/>
                  </a:lnTo>
                  <a:lnTo>
                    <a:pt x="615404" y="474851"/>
                  </a:lnTo>
                  <a:lnTo>
                    <a:pt x="180052" y="474851"/>
                  </a:lnTo>
                  <a:lnTo>
                    <a:pt x="168740" y="451295"/>
                  </a:lnTo>
                  <a:lnTo>
                    <a:pt x="164969" y="450353"/>
                  </a:lnTo>
                  <a:lnTo>
                    <a:pt x="123491" y="450353"/>
                  </a:lnTo>
                  <a:lnTo>
                    <a:pt x="104638" y="431509"/>
                  </a:lnTo>
                  <a:lnTo>
                    <a:pt x="113122" y="407011"/>
                  </a:lnTo>
                  <a:lnTo>
                    <a:pt x="109351" y="400415"/>
                  </a:lnTo>
                  <a:lnTo>
                    <a:pt x="106523" y="393820"/>
                  </a:lnTo>
                  <a:lnTo>
                    <a:pt x="104638" y="386282"/>
                  </a:lnTo>
                  <a:lnTo>
                    <a:pt x="81070" y="374975"/>
                  </a:lnTo>
                  <a:lnTo>
                    <a:pt x="81070" y="348593"/>
                  </a:lnTo>
                  <a:lnTo>
                    <a:pt x="104638" y="337286"/>
                  </a:lnTo>
                  <a:lnTo>
                    <a:pt x="106523" y="329748"/>
                  </a:lnTo>
                  <a:lnTo>
                    <a:pt x="109351" y="323152"/>
                  </a:lnTo>
                  <a:lnTo>
                    <a:pt x="113122" y="316557"/>
                  </a:lnTo>
                  <a:lnTo>
                    <a:pt x="104638" y="292059"/>
                  </a:lnTo>
                  <a:lnTo>
                    <a:pt x="123491" y="273214"/>
                  </a:lnTo>
                  <a:lnTo>
                    <a:pt x="168740" y="273214"/>
                  </a:lnTo>
                  <a:lnTo>
                    <a:pt x="180052" y="249659"/>
                  </a:lnTo>
                  <a:lnTo>
                    <a:pt x="230957" y="249659"/>
                  </a:lnTo>
                  <a:lnTo>
                    <a:pt x="222473" y="241179"/>
                  </a:lnTo>
                  <a:lnTo>
                    <a:pt x="230957" y="216681"/>
                  </a:lnTo>
                  <a:lnTo>
                    <a:pt x="227187" y="210085"/>
                  </a:lnTo>
                  <a:lnTo>
                    <a:pt x="224359" y="203489"/>
                  </a:lnTo>
                  <a:lnTo>
                    <a:pt x="222473" y="195952"/>
                  </a:lnTo>
                  <a:lnTo>
                    <a:pt x="198906" y="184645"/>
                  </a:lnTo>
                  <a:lnTo>
                    <a:pt x="198906" y="158262"/>
                  </a:lnTo>
                  <a:lnTo>
                    <a:pt x="222473" y="146956"/>
                  </a:lnTo>
                  <a:lnTo>
                    <a:pt x="224359" y="139418"/>
                  </a:lnTo>
                  <a:lnTo>
                    <a:pt x="227187" y="132822"/>
                  </a:lnTo>
                  <a:lnTo>
                    <a:pt x="230957" y="126227"/>
                  </a:lnTo>
                  <a:lnTo>
                    <a:pt x="223416" y="101729"/>
                  </a:lnTo>
                  <a:lnTo>
                    <a:pt x="242270" y="82884"/>
                  </a:lnTo>
                  <a:lnTo>
                    <a:pt x="287519" y="82884"/>
                  </a:lnTo>
                  <a:lnTo>
                    <a:pt x="298831" y="59360"/>
                  </a:lnTo>
                  <a:lnTo>
                    <a:pt x="455175" y="59360"/>
                  </a:lnTo>
                  <a:lnTo>
                    <a:pt x="427979" y="39573"/>
                  </a:lnTo>
                  <a:lnTo>
                    <a:pt x="381665" y="17588"/>
                  </a:lnTo>
                  <a:lnTo>
                    <a:pt x="333047" y="4397"/>
                  </a:lnTo>
                  <a:lnTo>
                    <a:pt x="283276" y="0"/>
                  </a:lnTo>
                  <a:close/>
                </a:path>
                <a:path w="641350" h="760729">
                  <a:moveTo>
                    <a:pt x="237556" y="443758"/>
                  </a:moveTo>
                  <a:lnTo>
                    <a:pt x="230957" y="447527"/>
                  </a:lnTo>
                  <a:lnTo>
                    <a:pt x="224359" y="450353"/>
                  </a:lnTo>
                  <a:lnTo>
                    <a:pt x="216817" y="452238"/>
                  </a:lnTo>
                  <a:lnTo>
                    <a:pt x="206448" y="474851"/>
                  </a:lnTo>
                  <a:lnTo>
                    <a:pt x="615404" y="474851"/>
                  </a:lnTo>
                  <a:lnTo>
                    <a:pt x="625235" y="471082"/>
                  </a:lnTo>
                  <a:lnTo>
                    <a:pt x="637488" y="456713"/>
                  </a:lnTo>
                  <a:lnTo>
                    <a:pt x="638238" y="452238"/>
                  </a:lnTo>
                  <a:lnTo>
                    <a:pt x="262066" y="452238"/>
                  </a:lnTo>
                  <a:lnTo>
                    <a:pt x="237556" y="443758"/>
                  </a:lnTo>
                  <a:close/>
                </a:path>
                <a:path w="641350" h="760729">
                  <a:moveTo>
                    <a:pt x="292911" y="273214"/>
                  </a:moveTo>
                  <a:lnTo>
                    <a:pt x="263951" y="273214"/>
                  </a:lnTo>
                  <a:lnTo>
                    <a:pt x="282805" y="292059"/>
                  </a:lnTo>
                  <a:lnTo>
                    <a:pt x="274321" y="316557"/>
                  </a:lnTo>
                  <a:lnTo>
                    <a:pt x="278092" y="323152"/>
                  </a:lnTo>
                  <a:lnTo>
                    <a:pt x="280920" y="329748"/>
                  </a:lnTo>
                  <a:lnTo>
                    <a:pt x="282805" y="337286"/>
                  </a:lnTo>
                  <a:lnTo>
                    <a:pt x="306372" y="348593"/>
                  </a:lnTo>
                  <a:lnTo>
                    <a:pt x="305430" y="376859"/>
                  </a:lnTo>
                  <a:lnTo>
                    <a:pt x="281862" y="388166"/>
                  </a:lnTo>
                  <a:lnTo>
                    <a:pt x="279977" y="395704"/>
                  </a:lnTo>
                  <a:lnTo>
                    <a:pt x="277149" y="402300"/>
                  </a:lnTo>
                  <a:lnTo>
                    <a:pt x="273378" y="408895"/>
                  </a:lnTo>
                  <a:lnTo>
                    <a:pt x="280920" y="433393"/>
                  </a:lnTo>
                  <a:lnTo>
                    <a:pt x="262066" y="452238"/>
                  </a:lnTo>
                  <a:lnTo>
                    <a:pt x="638238" y="452238"/>
                  </a:lnTo>
                  <a:lnTo>
                    <a:pt x="640904" y="436338"/>
                  </a:lnTo>
                  <a:lnTo>
                    <a:pt x="631599" y="411722"/>
                  </a:lnTo>
                  <a:lnTo>
                    <a:pt x="566553" y="298654"/>
                  </a:lnTo>
                  <a:lnTo>
                    <a:pt x="566453" y="292059"/>
                  </a:lnTo>
                  <a:lnTo>
                    <a:pt x="565998" y="283579"/>
                  </a:lnTo>
                  <a:lnTo>
                    <a:pt x="297888" y="283579"/>
                  </a:lnTo>
                  <a:lnTo>
                    <a:pt x="292911" y="273214"/>
                  </a:lnTo>
                  <a:close/>
                </a:path>
                <a:path w="641350" h="760729">
                  <a:moveTo>
                    <a:pt x="148001" y="442815"/>
                  </a:moveTo>
                  <a:lnTo>
                    <a:pt x="123491" y="450353"/>
                  </a:lnTo>
                  <a:lnTo>
                    <a:pt x="164969" y="450353"/>
                  </a:lnTo>
                  <a:lnTo>
                    <a:pt x="161199" y="449411"/>
                  </a:lnTo>
                  <a:lnTo>
                    <a:pt x="154600" y="446584"/>
                  </a:lnTo>
                  <a:lnTo>
                    <a:pt x="148001" y="442815"/>
                  </a:lnTo>
                  <a:close/>
                </a:path>
                <a:path w="641350" h="760729">
                  <a:moveTo>
                    <a:pt x="356335" y="252485"/>
                  </a:moveTo>
                  <a:lnTo>
                    <a:pt x="349736" y="256254"/>
                  </a:lnTo>
                  <a:lnTo>
                    <a:pt x="343137" y="259081"/>
                  </a:lnTo>
                  <a:lnTo>
                    <a:pt x="335596" y="260965"/>
                  </a:lnTo>
                  <a:lnTo>
                    <a:pt x="324283" y="283579"/>
                  </a:lnTo>
                  <a:lnTo>
                    <a:pt x="565998" y="283579"/>
                  </a:lnTo>
                  <a:lnTo>
                    <a:pt x="564788" y="260965"/>
                  </a:lnTo>
                  <a:lnTo>
                    <a:pt x="380844" y="260965"/>
                  </a:lnTo>
                  <a:lnTo>
                    <a:pt x="356335" y="252485"/>
                  </a:lnTo>
                  <a:close/>
                </a:path>
                <a:path w="641350" h="760729">
                  <a:moveTo>
                    <a:pt x="168740" y="273214"/>
                  </a:moveTo>
                  <a:lnTo>
                    <a:pt x="123491" y="273214"/>
                  </a:lnTo>
                  <a:lnTo>
                    <a:pt x="148001" y="281694"/>
                  </a:lnTo>
                  <a:lnTo>
                    <a:pt x="154600" y="277925"/>
                  </a:lnTo>
                  <a:lnTo>
                    <a:pt x="161199" y="275099"/>
                  </a:lnTo>
                  <a:lnTo>
                    <a:pt x="168740" y="273214"/>
                  </a:lnTo>
                  <a:close/>
                </a:path>
                <a:path w="641350" h="760729">
                  <a:moveTo>
                    <a:pt x="230957" y="249659"/>
                  </a:moveTo>
                  <a:lnTo>
                    <a:pt x="207390" y="249659"/>
                  </a:lnTo>
                  <a:lnTo>
                    <a:pt x="218703" y="273214"/>
                  </a:lnTo>
                  <a:lnTo>
                    <a:pt x="226244" y="275099"/>
                  </a:lnTo>
                  <a:lnTo>
                    <a:pt x="232843" y="277925"/>
                  </a:lnTo>
                  <a:lnTo>
                    <a:pt x="239442" y="281694"/>
                  </a:lnTo>
                  <a:lnTo>
                    <a:pt x="263951" y="273214"/>
                  </a:lnTo>
                  <a:lnTo>
                    <a:pt x="292911" y="273214"/>
                  </a:lnTo>
                  <a:lnTo>
                    <a:pt x="286576" y="260023"/>
                  </a:lnTo>
                  <a:lnTo>
                    <a:pt x="241327" y="260023"/>
                  </a:lnTo>
                  <a:lnTo>
                    <a:pt x="230957" y="249659"/>
                  </a:lnTo>
                  <a:close/>
                </a:path>
                <a:path w="641350" h="760729">
                  <a:moveTo>
                    <a:pt x="481176" y="81942"/>
                  </a:moveTo>
                  <a:lnTo>
                    <a:pt x="381787" y="81942"/>
                  </a:lnTo>
                  <a:lnTo>
                    <a:pt x="400641" y="100787"/>
                  </a:lnTo>
                  <a:lnTo>
                    <a:pt x="392157" y="125284"/>
                  </a:lnTo>
                  <a:lnTo>
                    <a:pt x="395927" y="131880"/>
                  </a:lnTo>
                  <a:lnTo>
                    <a:pt x="398755" y="138476"/>
                  </a:lnTo>
                  <a:lnTo>
                    <a:pt x="400641" y="146013"/>
                  </a:lnTo>
                  <a:lnTo>
                    <a:pt x="424208" y="157320"/>
                  </a:lnTo>
                  <a:lnTo>
                    <a:pt x="424208" y="185587"/>
                  </a:lnTo>
                  <a:lnTo>
                    <a:pt x="400641" y="196894"/>
                  </a:lnTo>
                  <a:lnTo>
                    <a:pt x="398755" y="204432"/>
                  </a:lnTo>
                  <a:lnTo>
                    <a:pt x="391214" y="217623"/>
                  </a:lnTo>
                  <a:lnTo>
                    <a:pt x="399698" y="242121"/>
                  </a:lnTo>
                  <a:lnTo>
                    <a:pt x="380844" y="260965"/>
                  </a:lnTo>
                  <a:lnTo>
                    <a:pt x="564788" y="260965"/>
                  </a:lnTo>
                  <a:lnTo>
                    <a:pt x="563802" y="242775"/>
                  </a:lnTo>
                  <a:lnTo>
                    <a:pt x="552204" y="193859"/>
                  </a:lnTo>
                  <a:lnTo>
                    <a:pt x="532263" y="148020"/>
                  </a:lnTo>
                  <a:lnTo>
                    <a:pt x="504546" y="106344"/>
                  </a:lnTo>
                  <a:lnTo>
                    <a:pt x="481176" y="81942"/>
                  </a:lnTo>
                  <a:close/>
                </a:path>
                <a:path w="641350" h="760729">
                  <a:moveTo>
                    <a:pt x="265837" y="251543"/>
                  </a:moveTo>
                  <a:lnTo>
                    <a:pt x="241327" y="260023"/>
                  </a:lnTo>
                  <a:lnTo>
                    <a:pt x="286576" y="260023"/>
                  </a:lnTo>
                  <a:lnTo>
                    <a:pt x="279034" y="258139"/>
                  </a:lnTo>
                  <a:lnTo>
                    <a:pt x="272436" y="255312"/>
                  </a:lnTo>
                  <a:lnTo>
                    <a:pt x="265837" y="251543"/>
                  </a:lnTo>
                  <a:close/>
                </a:path>
                <a:path w="641350" h="760729">
                  <a:moveTo>
                    <a:pt x="287519" y="82884"/>
                  </a:moveTo>
                  <a:lnTo>
                    <a:pt x="242270" y="82884"/>
                  </a:lnTo>
                  <a:lnTo>
                    <a:pt x="266779" y="91364"/>
                  </a:lnTo>
                  <a:lnTo>
                    <a:pt x="273378" y="87595"/>
                  </a:lnTo>
                  <a:lnTo>
                    <a:pt x="279977" y="84769"/>
                  </a:lnTo>
                  <a:lnTo>
                    <a:pt x="287519" y="82884"/>
                  </a:lnTo>
                  <a:close/>
                </a:path>
                <a:path w="641350" h="760729">
                  <a:moveTo>
                    <a:pt x="455175" y="59360"/>
                  </a:moveTo>
                  <a:lnTo>
                    <a:pt x="325226" y="59360"/>
                  </a:lnTo>
                  <a:lnTo>
                    <a:pt x="336538" y="81942"/>
                  </a:lnTo>
                  <a:lnTo>
                    <a:pt x="344080" y="83826"/>
                  </a:lnTo>
                  <a:lnTo>
                    <a:pt x="350678" y="86653"/>
                  </a:lnTo>
                  <a:lnTo>
                    <a:pt x="357277" y="90422"/>
                  </a:lnTo>
                  <a:lnTo>
                    <a:pt x="381787" y="81942"/>
                  </a:lnTo>
                  <a:lnTo>
                    <a:pt x="481176" y="81942"/>
                  </a:lnTo>
                  <a:lnTo>
                    <a:pt x="469601" y="69855"/>
                  </a:lnTo>
                  <a:lnTo>
                    <a:pt x="455175" y="593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08380"/>
            <a:ext cx="3586479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Definisi</a:t>
            </a:r>
            <a:r>
              <a:rPr spc="-180" dirty="0"/>
              <a:t> </a:t>
            </a:r>
            <a:r>
              <a:rPr spc="-55" dirty="0"/>
              <a:t>Formal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5500" y="1581794"/>
            <a:ext cx="10542905" cy="4518660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055"/>
              </a:spcBef>
            </a:pP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Menurut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60" dirty="0">
                <a:solidFill>
                  <a:srgbClr val="404040"/>
                </a:solidFill>
                <a:latin typeface="Calibri"/>
                <a:cs typeface="Calibri"/>
              </a:rPr>
              <a:t>Tom</a:t>
            </a:r>
            <a:r>
              <a:rPr sz="19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Mitchell</a:t>
            </a:r>
            <a:endParaRPr sz="1900">
              <a:latin typeface="Calibri"/>
              <a:cs typeface="Calibri"/>
            </a:endParaRPr>
          </a:p>
          <a:p>
            <a:pPr marL="12700" marR="5080" algn="just">
              <a:lnSpc>
                <a:spcPts val="1820"/>
              </a:lnSpc>
              <a:spcBef>
                <a:spcPts val="1395"/>
              </a:spcBef>
            </a:pP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Pembelajaran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mesin adalah </a:t>
            </a:r>
            <a:r>
              <a:rPr sz="1900" spc="-20" dirty="0">
                <a:solidFill>
                  <a:srgbClr val="404040"/>
                </a:solidFill>
                <a:latin typeface="Calibri"/>
                <a:cs typeface="Calibri"/>
              </a:rPr>
              <a:t>ketika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program </a:t>
            </a:r>
            <a:r>
              <a:rPr sz="1900" spc="-20" dirty="0">
                <a:solidFill>
                  <a:srgbClr val="404040"/>
                </a:solidFill>
                <a:latin typeface="Calibri"/>
                <a:cs typeface="Calibri"/>
              </a:rPr>
              <a:t>komputer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belajar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dari pengalaman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(E)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yang berkaitan dengan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beberapa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tugas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 (T)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dan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pengukuran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 performansi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 (P).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Jika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kinerja </a:t>
            </a:r>
            <a:r>
              <a:rPr sz="1900" spc="-20" dirty="0">
                <a:solidFill>
                  <a:srgbClr val="404040"/>
                </a:solidFill>
                <a:latin typeface="Calibri"/>
                <a:cs typeface="Calibri"/>
              </a:rPr>
              <a:t>komputer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untuk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melakukan</a:t>
            </a:r>
            <a:r>
              <a:rPr sz="1900" spc="4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tugas</a:t>
            </a:r>
            <a:r>
              <a:rPr sz="1900" spc="409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(T) </a:t>
            </a:r>
            <a:r>
              <a:rPr sz="19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diukur</a:t>
            </a:r>
            <a:r>
              <a:rPr sz="19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oleh</a:t>
            </a:r>
            <a:r>
              <a:rPr sz="19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(P)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meningkat</a:t>
            </a:r>
            <a:r>
              <a:rPr sz="19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dengan</a:t>
            </a:r>
            <a:r>
              <a:rPr sz="19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adanya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pengalaman</a:t>
            </a:r>
            <a:r>
              <a:rPr sz="19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(E).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Contoh</a:t>
            </a:r>
            <a:r>
              <a:rPr sz="19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1</a:t>
            </a:r>
            <a:endParaRPr sz="1900">
              <a:latin typeface="Calibri"/>
              <a:cs typeface="Calibri"/>
            </a:endParaRPr>
          </a:p>
          <a:p>
            <a:pPr marL="12700" marR="5408295">
              <a:lnSpc>
                <a:spcPct val="161600"/>
              </a:lnSpc>
            </a:pP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E=</a:t>
            </a:r>
            <a:r>
              <a:rPr sz="19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histori</a:t>
            </a:r>
            <a:r>
              <a:rPr sz="19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pengelompokan</a:t>
            </a:r>
            <a:r>
              <a:rPr sz="19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email</a:t>
            </a:r>
            <a:r>
              <a:rPr sz="19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spam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/</a:t>
            </a:r>
            <a:r>
              <a:rPr sz="19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bukan</a:t>
            </a:r>
            <a:r>
              <a:rPr sz="19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spam </a:t>
            </a:r>
            <a:r>
              <a:rPr sz="1900" spc="-4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T=</a:t>
            </a:r>
            <a:r>
              <a:rPr sz="19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mengenali</a:t>
            </a:r>
            <a:r>
              <a:rPr sz="19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email</a:t>
            </a:r>
            <a:r>
              <a:rPr sz="19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19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masuk spam/</a:t>
            </a:r>
            <a:r>
              <a:rPr sz="19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bukan</a:t>
            </a:r>
            <a:r>
              <a:rPr sz="19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spam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sz="1900" dirty="0">
                <a:solidFill>
                  <a:srgbClr val="404040"/>
                </a:solidFill>
                <a:latin typeface="Calibri"/>
                <a:cs typeface="Calibri"/>
              </a:rPr>
              <a:t>P=</a:t>
            </a:r>
            <a:r>
              <a:rPr sz="19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jumlah</a:t>
            </a:r>
            <a:r>
              <a:rPr sz="19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email</a:t>
            </a:r>
            <a:r>
              <a:rPr sz="19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19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berhasil</a:t>
            </a:r>
            <a:r>
              <a:rPr sz="19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dikenali</a:t>
            </a:r>
            <a:r>
              <a:rPr sz="19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sebagai</a:t>
            </a:r>
            <a:r>
              <a:rPr sz="19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spam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 dan</a:t>
            </a:r>
            <a:r>
              <a:rPr sz="19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bukan</a:t>
            </a:r>
            <a:r>
              <a:rPr sz="19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spam</a:t>
            </a: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250">
              <a:latin typeface="Calibri"/>
              <a:cs typeface="Calibri"/>
            </a:endParaRPr>
          </a:p>
          <a:p>
            <a:pPr marL="768350">
              <a:lnSpc>
                <a:spcPct val="100000"/>
              </a:lnSpc>
            </a:pP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Jelaskan</a:t>
            </a:r>
            <a:r>
              <a:rPr sz="19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19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menjadi</a:t>
            </a:r>
            <a:r>
              <a:rPr sz="19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85" dirty="0">
                <a:solidFill>
                  <a:srgbClr val="404040"/>
                </a:solidFill>
                <a:latin typeface="Calibri"/>
                <a:cs typeface="Calibri"/>
              </a:rPr>
              <a:t>E,T,</a:t>
            </a:r>
            <a:r>
              <a:rPr sz="19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dan</a:t>
            </a:r>
            <a:r>
              <a:rPr sz="19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5" dirty="0">
                <a:solidFill>
                  <a:srgbClr val="404040"/>
                </a:solidFill>
                <a:latin typeface="Calibri"/>
                <a:cs typeface="Calibri"/>
              </a:rPr>
              <a:t>P</a:t>
            </a:r>
            <a:r>
              <a:rPr sz="19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pada</a:t>
            </a:r>
            <a:r>
              <a:rPr sz="19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contoh</a:t>
            </a:r>
            <a:r>
              <a:rPr sz="19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19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900" spc="-15" dirty="0">
                <a:solidFill>
                  <a:srgbClr val="404040"/>
                </a:solidFill>
                <a:latin typeface="Calibri"/>
                <a:cs typeface="Calibri"/>
              </a:rPr>
              <a:t>kedua!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76861" y="5419392"/>
            <a:ext cx="641350" cy="760730"/>
            <a:chOff x="976861" y="5419392"/>
            <a:chExt cx="641350" cy="7607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9297" y="5552215"/>
              <a:ext cx="79185" cy="7914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0518" y="5743487"/>
              <a:ext cx="79185" cy="7914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76861" y="5419392"/>
              <a:ext cx="641350" cy="760730"/>
            </a:xfrm>
            <a:custGeom>
              <a:avLst/>
              <a:gdLst/>
              <a:ahLst/>
              <a:cxnLst/>
              <a:rect l="l" t="t" r="r" b="b"/>
              <a:pathLst>
                <a:path w="641350" h="760729">
                  <a:moveTo>
                    <a:pt x="283276" y="0"/>
                  </a:moveTo>
                  <a:lnTo>
                    <a:pt x="233506" y="4397"/>
                  </a:lnTo>
                  <a:lnTo>
                    <a:pt x="184888" y="17588"/>
                  </a:lnTo>
                  <a:lnTo>
                    <a:pt x="138574" y="39573"/>
                  </a:lnTo>
                  <a:lnTo>
                    <a:pt x="96952" y="69528"/>
                  </a:lnTo>
                  <a:lnTo>
                    <a:pt x="62007" y="105926"/>
                  </a:lnTo>
                  <a:lnTo>
                    <a:pt x="34290" y="147666"/>
                  </a:lnTo>
                  <a:lnTo>
                    <a:pt x="14349" y="193650"/>
                  </a:lnTo>
                  <a:lnTo>
                    <a:pt x="2732" y="242841"/>
                  </a:lnTo>
                  <a:lnTo>
                    <a:pt x="0" y="293943"/>
                  </a:lnTo>
                  <a:lnTo>
                    <a:pt x="4781" y="346783"/>
                  </a:lnTo>
                  <a:lnTo>
                    <a:pt x="18793" y="397136"/>
                  </a:lnTo>
                  <a:lnTo>
                    <a:pt x="41538" y="443871"/>
                  </a:lnTo>
                  <a:lnTo>
                    <a:pt x="72518" y="485856"/>
                  </a:lnTo>
                  <a:lnTo>
                    <a:pt x="111236" y="521963"/>
                  </a:lnTo>
                  <a:lnTo>
                    <a:pt x="111236" y="760346"/>
                  </a:lnTo>
                  <a:lnTo>
                    <a:pt x="409125" y="760346"/>
                  </a:lnTo>
                  <a:lnTo>
                    <a:pt x="409125" y="647279"/>
                  </a:lnTo>
                  <a:lnTo>
                    <a:pt x="455317" y="647279"/>
                  </a:lnTo>
                  <a:lnTo>
                    <a:pt x="498444" y="638563"/>
                  </a:lnTo>
                  <a:lnTo>
                    <a:pt x="534502" y="614301"/>
                  </a:lnTo>
                  <a:lnTo>
                    <a:pt x="558305" y="577436"/>
                  </a:lnTo>
                  <a:lnTo>
                    <a:pt x="566553" y="534212"/>
                  </a:lnTo>
                  <a:lnTo>
                    <a:pt x="566553" y="477678"/>
                  </a:lnTo>
                  <a:lnTo>
                    <a:pt x="608032" y="477678"/>
                  </a:lnTo>
                  <a:lnTo>
                    <a:pt x="615404" y="474851"/>
                  </a:lnTo>
                  <a:lnTo>
                    <a:pt x="180052" y="474851"/>
                  </a:lnTo>
                  <a:lnTo>
                    <a:pt x="168740" y="451295"/>
                  </a:lnTo>
                  <a:lnTo>
                    <a:pt x="164969" y="450353"/>
                  </a:lnTo>
                  <a:lnTo>
                    <a:pt x="123491" y="450353"/>
                  </a:lnTo>
                  <a:lnTo>
                    <a:pt x="104638" y="431509"/>
                  </a:lnTo>
                  <a:lnTo>
                    <a:pt x="113122" y="407011"/>
                  </a:lnTo>
                  <a:lnTo>
                    <a:pt x="109351" y="400415"/>
                  </a:lnTo>
                  <a:lnTo>
                    <a:pt x="106523" y="393820"/>
                  </a:lnTo>
                  <a:lnTo>
                    <a:pt x="104638" y="386282"/>
                  </a:lnTo>
                  <a:lnTo>
                    <a:pt x="81070" y="374975"/>
                  </a:lnTo>
                  <a:lnTo>
                    <a:pt x="81070" y="348593"/>
                  </a:lnTo>
                  <a:lnTo>
                    <a:pt x="104638" y="337286"/>
                  </a:lnTo>
                  <a:lnTo>
                    <a:pt x="106523" y="329748"/>
                  </a:lnTo>
                  <a:lnTo>
                    <a:pt x="109351" y="323152"/>
                  </a:lnTo>
                  <a:lnTo>
                    <a:pt x="113122" y="316557"/>
                  </a:lnTo>
                  <a:lnTo>
                    <a:pt x="104638" y="292059"/>
                  </a:lnTo>
                  <a:lnTo>
                    <a:pt x="123491" y="273214"/>
                  </a:lnTo>
                  <a:lnTo>
                    <a:pt x="168740" y="273214"/>
                  </a:lnTo>
                  <a:lnTo>
                    <a:pt x="180052" y="249659"/>
                  </a:lnTo>
                  <a:lnTo>
                    <a:pt x="230957" y="249659"/>
                  </a:lnTo>
                  <a:lnTo>
                    <a:pt x="222473" y="241179"/>
                  </a:lnTo>
                  <a:lnTo>
                    <a:pt x="230957" y="216681"/>
                  </a:lnTo>
                  <a:lnTo>
                    <a:pt x="227187" y="210085"/>
                  </a:lnTo>
                  <a:lnTo>
                    <a:pt x="224359" y="203489"/>
                  </a:lnTo>
                  <a:lnTo>
                    <a:pt x="222473" y="195952"/>
                  </a:lnTo>
                  <a:lnTo>
                    <a:pt x="198906" y="184645"/>
                  </a:lnTo>
                  <a:lnTo>
                    <a:pt x="198906" y="158262"/>
                  </a:lnTo>
                  <a:lnTo>
                    <a:pt x="222473" y="146956"/>
                  </a:lnTo>
                  <a:lnTo>
                    <a:pt x="224359" y="139418"/>
                  </a:lnTo>
                  <a:lnTo>
                    <a:pt x="227187" y="132822"/>
                  </a:lnTo>
                  <a:lnTo>
                    <a:pt x="230957" y="126227"/>
                  </a:lnTo>
                  <a:lnTo>
                    <a:pt x="223416" y="101729"/>
                  </a:lnTo>
                  <a:lnTo>
                    <a:pt x="242270" y="82884"/>
                  </a:lnTo>
                  <a:lnTo>
                    <a:pt x="287519" y="82884"/>
                  </a:lnTo>
                  <a:lnTo>
                    <a:pt x="298831" y="59360"/>
                  </a:lnTo>
                  <a:lnTo>
                    <a:pt x="455175" y="59360"/>
                  </a:lnTo>
                  <a:lnTo>
                    <a:pt x="427979" y="39573"/>
                  </a:lnTo>
                  <a:lnTo>
                    <a:pt x="381665" y="17588"/>
                  </a:lnTo>
                  <a:lnTo>
                    <a:pt x="333047" y="4397"/>
                  </a:lnTo>
                  <a:lnTo>
                    <a:pt x="283276" y="0"/>
                  </a:lnTo>
                  <a:close/>
                </a:path>
                <a:path w="641350" h="760729">
                  <a:moveTo>
                    <a:pt x="237556" y="443758"/>
                  </a:moveTo>
                  <a:lnTo>
                    <a:pt x="230957" y="447527"/>
                  </a:lnTo>
                  <a:lnTo>
                    <a:pt x="224359" y="450353"/>
                  </a:lnTo>
                  <a:lnTo>
                    <a:pt x="216817" y="452238"/>
                  </a:lnTo>
                  <a:lnTo>
                    <a:pt x="206448" y="474851"/>
                  </a:lnTo>
                  <a:lnTo>
                    <a:pt x="615404" y="474851"/>
                  </a:lnTo>
                  <a:lnTo>
                    <a:pt x="625235" y="471082"/>
                  </a:lnTo>
                  <a:lnTo>
                    <a:pt x="637488" y="456713"/>
                  </a:lnTo>
                  <a:lnTo>
                    <a:pt x="638238" y="452238"/>
                  </a:lnTo>
                  <a:lnTo>
                    <a:pt x="262066" y="452238"/>
                  </a:lnTo>
                  <a:lnTo>
                    <a:pt x="237556" y="443758"/>
                  </a:lnTo>
                  <a:close/>
                </a:path>
                <a:path w="641350" h="760729">
                  <a:moveTo>
                    <a:pt x="292911" y="273214"/>
                  </a:moveTo>
                  <a:lnTo>
                    <a:pt x="263951" y="273214"/>
                  </a:lnTo>
                  <a:lnTo>
                    <a:pt x="282805" y="292059"/>
                  </a:lnTo>
                  <a:lnTo>
                    <a:pt x="274321" y="316557"/>
                  </a:lnTo>
                  <a:lnTo>
                    <a:pt x="278092" y="323152"/>
                  </a:lnTo>
                  <a:lnTo>
                    <a:pt x="280920" y="329748"/>
                  </a:lnTo>
                  <a:lnTo>
                    <a:pt x="282805" y="337286"/>
                  </a:lnTo>
                  <a:lnTo>
                    <a:pt x="306372" y="348593"/>
                  </a:lnTo>
                  <a:lnTo>
                    <a:pt x="305430" y="376859"/>
                  </a:lnTo>
                  <a:lnTo>
                    <a:pt x="281862" y="388166"/>
                  </a:lnTo>
                  <a:lnTo>
                    <a:pt x="279977" y="395704"/>
                  </a:lnTo>
                  <a:lnTo>
                    <a:pt x="277149" y="402300"/>
                  </a:lnTo>
                  <a:lnTo>
                    <a:pt x="273378" y="408895"/>
                  </a:lnTo>
                  <a:lnTo>
                    <a:pt x="280920" y="433393"/>
                  </a:lnTo>
                  <a:lnTo>
                    <a:pt x="262066" y="452238"/>
                  </a:lnTo>
                  <a:lnTo>
                    <a:pt x="638238" y="452238"/>
                  </a:lnTo>
                  <a:lnTo>
                    <a:pt x="640904" y="436338"/>
                  </a:lnTo>
                  <a:lnTo>
                    <a:pt x="631599" y="411722"/>
                  </a:lnTo>
                  <a:lnTo>
                    <a:pt x="566553" y="298654"/>
                  </a:lnTo>
                  <a:lnTo>
                    <a:pt x="566453" y="292059"/>
                  </a:lnTo>
                  <a:lnTo>
                    <a:pt x="565998" y="283579"/>
                  </a:lnTo>
                  <a:lnTo>
                    <a:pt x="297888" y="283579"/>
                  </a:lnTo>
                  <a:lnTo>
                    <a:pt x="292911" y="273214"/>
                  </a:lnTo>
                  <a:close/>
                </a:path>
                <a:path w="641350" h="760729">
                  <a:moveTo>
                    <a:pt x="148001" y="442815"/>
                  </a:moveTo>
                  <a:lnTo>
                    <a:pt x="123491" y="450353"/>
                  </a:lnTo>
                  <a:lnTo>
                    <a:pt x="164969" y="450353"/>
                  </a:lnTo>
                  <a:lnTo>
                    <a:pt x="161199" y="449411"/>
                  </a:lnTo>
                  <a:lnTo>
                    <a:pt x="154600" y="446584"/>
                  </a:lnTo>
                  <a:lnTo>
                    <a:pt x="148001" y="442815"/>
                  </a:lnTo>
                  <a:close/>
                </a:path>
                <a:path w="641350" h="760729">
                  <a:moveTo>
                    <a:pt x="356335" y="252485"/>
                  </a:moveTo>
                  <a:lnTo>
                    <a:pt x="349736" y="256254"/>
                  </a:lnTo>
                  <a:lnTo>
                    <a:pt x="343137" y="259081"/>
                  </a:lnTo>
                  <a:lnTo>
                    <a:pt x="335596" y="260965"/>
                  </a:lnTo>
                  <a:lnTo>
                    <a:pt x="324283" y="283579"/>
                  </a:lnTo>
                  <a:lnTo>
                    <a:pt x="565998" y="283579"/>
                  </a:lnTo>
                  <a:lnTo>
                    <a:pt x="564788" y="260965"/>
                  </a:lnTo>
                  <a:lnTo>
                    <a:pt x="380844" y="260965"/>
                  </a:lnTo>
                  <a:lnTo>
                    <a:pt x="356335" y="252485"/>
                  </a:lnTo>
                  <a:close/>
                </a:path>
                <a:path w="641350" h="760729">
                  <a:moveTo>
                    <a:pt x="168740" y="273214"/>
                  </a:moveTo>
                  <a:lnTo>
                    <a:pt x="123491" y="273214"/>
                  </a:lnTo>
                  <a:lnTo>
                    <a:pt x="148001" y="281694"/>
                  </a:lnTo>
                  <a:lnTo>
                    <a:pt x="154600" y="277925"/>
                  </a:lnTo>
                  <a:lnTo>
                    <a:pt x="161199" y="275099"/>
                  </a:lnTo>
                  <a:lnTo>
                    <a:pt x="168740" y="273214"/>
                  </a:lnTo>
                  <a:close/>
                </a:path>
                <a:path w="641350" h="760729">
                  <a:moveTo>
                    <a:pt x="230957" y="249659"/>
                  </a:moveTo>
                  <a:lnTo>
                    <a:pt x="207390" y="249659"/>
                  </a:lnTo>
                  <a:lnTo>
                    <a:pt x="218703" y="273214"/>
                  </a:lnTo>
                  <a:lnTo>
                    <a:pt x="226244" y="275099"/>
                  </a:lnTo>
                  <a:lnTo>
                    <a:pt x="232843" y="277925"/>
                  </a:lnTo>
                  <a:lnTo>
                    <a:pt x="239442" y="281694"/>
                  </a:lnTo>
                  <a:lnTo>
                    <a:pt x="263951" y="273214"/>
                  </a:lnTo>
                  <a:lnTo>
                    <a:pt x="292911" y="273214"/>
                  </a:lnTo>
                  <a:lnTo>
                    <a:pt x="286576" y="260023"/>
                  </a:lnTo>
                  <a:lnTo>
                    <a:pt x="241327" y="260023"/>
                  </a:lnTo>
                  <a:lnTo>
                    <a:pt x="230957" y="249659"/>
                  </a:lnTo>
                  <a:close/>
                </a:path>
                <a:path w="641350" h="760729">
                  <a:moveTo>
                    <a:pt x="481176" y="81942"/>
                  </a:moveTo>
                  <a:lnTo>
                    <a:pt x="381787" y="81942"/>
                  </a:lnTo>
                  <a:lnTo>
                    <a:pt x="400641" y="100787"/>
                  </a:lnTo>
                  <a:lnTo>
                    <a:pt x="392157" y="125284"/>
                  </a:lnTo>
                  <a:lnTo>
                    <a:pt x="395927" y="131880"/>
                  </a:lnTo>
                  <a:lnTo>
                    <a:pt x="398755" y="138476"/>
                  </a:lnTo>
                  <a:lnTo>
                    <a:pt x="400641" y="146013"/>
                  </a:lnTo>
                  <a:lnTo>
                    <a:pt x="424208" y="157320"/>
                  </a:lnTo>
                  <a:lnTo>
                    <a:pt x="424208" y="185587"/>
                  </a:lnTo>
                  <a:lnTo>
                    <a:pt x="400641" y="196894"/>
                  </a:lnTo>
                  <a:lnTo>
                    <a:pt x="398755" y="204432"/>
                  </a:lnTo>
                  <a:lnTo>
                    <a:pt x="391214" y="217623"/>
                  </a:lnTo>
                  <a:lnTo>
                    <a:pt x="399698" y="242121"/>
                  </a:lnTo>
                  <a:lnTo>
                    <a:pt x="380844" y="260965"/>
                  </a:lnTo>
                  <a:lnTo>
                    <a:pt x="564788" y="260965"/>
                  </a:lnTo>
                  <a:lnTo>
                    <a:pt x="563802" y="242775"/>
                  </a:lnTo>
                  <a:lnTo>
                    <a:pt x="552204" y="193859"/>
                  </a:lnTo>
                  <a:lnTo>
                    <a:pt x="532263" y="148020"/>
                  </a:lnTo>
                  <a:lnTo>
                    <a:pt x="504546" y="106344"/>
                  </a:lnTo>
                  <a:lnTo>
                    <a:pt x="481176" y="81942"/>
                  </a:lnTo>
                  <a:close/>
                </a:path>
                <a:path w="641350" h="760729">
                  <a:moveTo>
                    <a:pt x="265837" y="251543"/>
                  </a:moveTo>
                  <a:lnTo>
                    <a:pt x="241327" y="260023"/>
                  </a:lnTo>
                  <a:lnTo>
                    <a:pt x="286576" y="260023"/>
                  </a:lnTo>
                  <a:lnTo>
                    <a:pt x="279034" y="258139"/>
                  </a:lnTo>
                  <a:lnTo>
                    <a:pt x="272436" y="255312"/>
                  </a:lnTo>
                  <a:lnTo>
                    <a:pt x="265837" y="251543"/>
                  </a:lnTo>
                  <a:close/>
                </a:path>
                <a:path w="641350" h="760729">
                  <a:moveTo>
                    <a:pt x="287519" y="82884"/>
                  </a:moveTo>
                  <a:lnTo>
                    <a:pt x="242270" y="82884"/>
                  </a:lnTo>
                  <a:lnTo>
                    <a:pt x="266779" y="91364"/>
                  </a:lnTo>
                  <a:lnTo>
                    <a:pt x="273378" y="87595"/>
                  </a:lnTo>
                  <a:lnTo>
                    <a:pt x="279977" y="84769"/>
                  </a:lnTo>
                  <a:lnTo>
                    <a:pt x="287519" y="82884"/>
                  </a:lnTo>
                  <a:close/>
                </a:path>
                <a:path w="641350" h="760729">
                  <a:moveTo>
                    <a:pt x="455175" y="59360"/>
                  </a:moveTo>
                  <a:lnTo>
                    <a:pt x="325226" y="59360"/>
                  </a:lnTo>
                  <a:lnTo>
                    <a:pt x="336538" y="81942"/>
                  </a:lnTo>
                  <a:lnTo>
                    <a:pt x="344080" y="83826"/>
                  </a:lnTo>
                  <a:lnTo>
                    <a:pt x="350678" y="86653"/>
                  </a:lnTo>
                  <a:lnTo>
                    <a:pt x="357277" y="90422"/>
                  </a:lnTo>
                  <a:lnTo>
                    <a:pt x="381787" y="81942"/>
                  </a:lnTo>
                  <a:lnTo>
                    <a:pt x="481176" y="81942"/>
                  </a:lnTo>
                  <a:lnTo>
                    <a:pt x="469601" y="69855"/>
                  </a:lnTo>
                  <a:lnTo>
                    <a:pt x="455175" y="593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80" y="1905000"/>
            <a:ext cx="5455920" cy="351320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54723" y="1853183"/>
            <a:ext cx="5455920" cy="33680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08380"/>
            <a:ext cx="75641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0" dirty="0"/>
              <a:t>Paradigma</a:t>
            </a:r>
            <a:r>
              <a:rPr spc="-114" dirty="0"/>
              <a:t> </a:t>
            </a:r>
            <a:r>
              <a:rPr spc="-65" dirty="0"/>
              <a:t>Pembelajaran</a:t>
            </a:r>
            <a:r>
              <a:rPr spc="-125" dirty="0"/>
              <a:t> </a:t>
            </a:r>
            <a:r>
              <a:rPr spc="-40" dirty="0"/>
              <a:t>Mesin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6324" y="1831975"/>
            <a:ext cx="9796145" cy="23323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175895">
              <a:lnSpc>
                <a:spcPts val="2160"/>
              </a:lnSpc>
              <a:spcBef>
                <a:spcPts val="37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Salah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satu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cara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untuk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menyelesaikan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masalah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dalam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dunia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nyata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adalah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dengan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membangun </a:t>
            </a:r>
            <a:r>
              <a:rPr sz="20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sebuah solusi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mungkin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dapat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menyelesaikan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masalah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tersebut.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Solusi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disebut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dengan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hipotesis.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Dalam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statistik</a:t>
            </a:r>
            <a:r>
              <a:rPr sz="20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pengujian hipotesis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dilakukan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untuk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membuktikan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dugaan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dibuat.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ts val="2160"/>
              </a:lnSpc>
              <a:spcBef>
                <a:spcPts val="142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Untuk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membuat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sebuah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hipotesis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dalam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statistik</a:t>
            </a:r>
            <a:r>
              <a:rPr sz="200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dibutuhkan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pengetahuan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cukup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tentang </a:t>
            </a:r>
            <a:r>
              <a:rPr sz="20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masalah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 akan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diselesaikan</a:t>
            </a:r>
            <a:r>
              <a:rPr sz="20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misalnya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: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faktor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menyebabkan penyakit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belum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pernah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ditemui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58439" y="2367483"/>
            <a:ext cx="8253095" cy="35598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95"/>
              </a:lnSpc>
              <a:spcBef>
                <a:spcPts val="100"/>
              </a:spcBef>
            </a:pP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Hipotesis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dibuat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dalam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bentuk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formula</a:t>
            </a:r>
            <a:r>
              <a:rPr sz="2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matematika,</a:t>
            </a:r>
            <a:r>
              <a:rPr sz="2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deskripsi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dan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ts val="2595"/>
              </a:lnSpc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ilustrasi</a:t>
            </a:r>
            <a:r>
              <a:rPr sz="2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40" dirty="0">
                <a:solidFill>
                  <a:srgbClr val="404040"/>
                </a:solidFill>
                <a:latin typeface="Calibri"/>
                <a:cs typeface="Calibri"/>
              </a:rPr>
              <a:t>gambar.</a:t>
            </a:r>
            <a:endParaRPr sz="2400">
              <a:latin typeface="Calibri"/>
              <a:cs typeface="Calibri"/>
            </a:endParaRPr>
          </a:p>
          <a:p>
            <a:pPr marL="12700" marR="1790700">
              <a:lnSpc>
                <a:spcPts val="2300"/>
              </a:lnSpc>
              <a:spcBef>
                <a:spcPts val="1390"/>
              </a:spcBef>
            </a:pP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Ada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jutaan hipotesis yang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mungkin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digunakan untuk </a:t>
            </a:r>
            <a:r>
              <a:rPr sz="24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menyelesaikan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sebuah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permasalahan.</a:t>
            </a:r>
            <a:endParaRPr sz="2400">
              <a:latin typeface="Calibri"/>
              <a:cs typeface="Calibri"/>
            </a:endParaRPr>
          </a:p>
          <a:p>
            <a:pPr marL="12700" marR="5080" indent="68580">
              <a:lnSpc>
                <a:spcPct val="80100"/>
              </a:lnSpc>
              <a:spcBef>
                <a:spcPts val="1410"/>
              </a:spcBef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Pembelajaran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adalah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proses untuk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mendapatkan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hipotesis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terbaik </a:t>
            </a:r>
            <a:r>
              <a:rPr sz="24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dari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 sekumpulan</a:t>
            </a:r>
            <a:r>
              <a:rPr sz="2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hipotesis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mungkin</a:t>
            </a:r>
            <a:r>
              <a:rPr sz="2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digunakan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untuk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menyelesaikan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masalah.</a:t>
            </a:r>
            <a:endParaRPr sz="2400">
              <a:latin typeface="Calibri"/>
              <a:cs typeface="Calibri"/>
            </a:endParaRPr>
          </a:p>
          <a:p>
            <a:pPr marL="12700" marR="583565" algn="just">
              <a:lnSpc>
                <a:spcPct val="80000"/>
              </a:lnSpc>
              <a:spcBef>
                <a:spcPts val="1405"/>
              </a:spcBef>
            </a:pP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Pembelajaran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Mesin </a:t>
            </a:r>
            <a:r>
              <a:rPr sz="2400" spc="-15" dirty="0">
                <a:solidFill>
                  <a:srgbClr val="404040"/>
                </a:solidFill>
                <a:latin typeface="Calibri"/>
                <a:cs typeface="Calibri"/>
              </a:rPr>
              <a:t>bicara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tentang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algoritma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yang digunakan </a:t>
            </a:r>
            <a:r>
              <a:rPr sz="24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untuk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belajar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guna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mendapatkan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hipotesis yang 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terbaik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untuk </a:t>
            </a:r>
            <a:r>
              <a:rPr sz="2400" spc="-5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menyelesaikan</a:t>
            </a:r>
            <a:r>
              <a:rPr sz="2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"/>
                <a:cs typeface="Calibri"/>
              </a:rPr>
              <a:t>suatu</a:t>
            </a:r>
            <a:r>
              <a:rPr sz="2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"/>
                <a:cs typeface="Calibri"/>
              </a:rPr>
              <a:t>masalah.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4850" y="3261578"/>
            <a:ext cx="1919414" cy="18904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3744"/>
            <a:ext cx="12192000" cy="524510"/>
            <a:chOff x="0" y="6333744"/>
            <a:chExt cx="12192000" cy="524510"/>
          </a:xfrm>
        </p:grpSpPr>
        <p:sp>
          <p:nvSpPr>
            <p:cNvPr id="3" name="object 3"/>
            <p:cNvSpPr/>
            <p:nvPr/>
          </p:nvSpPr>
          <p:spPr>
            <a:xfrm>
              <a:off x="0" y="6400799"/>
              <a:ext cx="12192000" cy="457200"/>
            </a:xfrm>
            <a:custGeom>
              <a:avLst/>
              <a:gdLst/>
              <a:ahLst/>
              <a:cxnLst/>
              <a:rect l="l" t="t" r="r" b="b"/>
              <a:pathLst>
                <a:path w="12192000" h="457200">
                  <a:moveTo>
                    <a:pt x="12192000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2192000" y="457199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62A4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333744"/>
              <a:ext cx="12192000" cy="67310"/>
            </a:xfrm>
            <a:custGeom>
              <a:avLst/>
              <a:gdLst/>
              <a:ahLst/>
              <a:cxnLst/>
              <a:rect l="l" t="t" r="r" b="b"/>
              <a:pathLst>
                <a:path w="12192000" h="67310">
                  <a:moveTo>
                    <a:pt x="12192000" y="0"/>
                  </a:moveTo>
                  <a:lnTo>
                    <a:pt x="0" y="0"/>
                  </a:lnTo>
                  <a:lnTo>
                    <a:pt x="0" y="67055"/>
                  </a:lnTo>
                  <a:lnTo>
                    <a:pt x="12192000" y="67055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99CA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120571" y="1690116"/>
            <a:ext cx="10039985" cy="4570730"/>
            <a:chOff x="1120571" y="1690116"/>
            <a:chExt cx="10039985" cy="4570730"/>
          </a:xfrm>
        </p:grpSpPr>
        <p:sp>
          <p:nvSpPr>
            <p:cNvPr id="6" name="object 6"/>
            <p:cNvSpPr/>
            <p:nvPr/>
          </p:nvSpPr>
          <p:spPr>
            <a:xfrm>
              <a:off x="1193292" y="1737360"/>
              <a:ext cx="9966960" cy="0"/>
            </a:xfrm>
            <a:custGeom>
              <a:avLst/>
              <a:gdLst/>
              <a:ahLst/>
              <a:cxnLst/>
              <a:rect l="l" t="t" r="r" b="b"/>
              <a:pathLst>
                <a:path w="9966960">
                  <a:moveTo>
                    <a:pt x="0" y="0"/>
                  </a:moveTo>
                  <a:lnTo>
                    <a:pt x="9966960" y="0"/>
                  </a:lnTo>
                </a:path>
              </a:pathLst>
            </a:custGeom>
            <a:ln w="6350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6336" y="1690116"/>
              <a:ext cx="8017763" cy="457047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20571" y="3236722"/>
              <a:ext cx="434340" cy="670560"/>
            </a:xfrm>
            <a:custGeom>
              <a:avLst/>
              <a:gdLst/>
              <a:ahLst/>
              <a:cxnLst/>
              <a:rect l="l" t="t" r="r" b="b"/>
              <a:pathLst>
                <a:path w="434340" h="670560">
                  <a:moveTo>
                    <a:pt x="434340" y="0"/>
                  </a:moveTo>
                  <a:lnTo>
                    <a:pt x="0" y="0"/>
                  </a:lnTo>
                  <a:lnTo>
                    <a:pt x="0" y="670559"/>
                  </a:lnTo>
                  <a:lnTo>
                    <a:pt x="434340" y="670559"/>
                  </a:lnTo>
                  <a:lnTo>
                    <a:pt x="43434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76324" y="908380"/>
            <a:ext cx="756412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0" dirty="0"/>
              <a:t>Paradigma</a:t>
            </a:r>
            <a:r>
              <a:rPr spc="-114" dirty="0"/>
              <a:t> </a:t>
            </a:r>
            <a:r>
              <a:rPr spc="-65" dirty="0"/>
              <a:t>Pembelajaran</a:t>
            </a:r>
            <a:r>
              <a:rPr spc="-125" dirty="0"/>
              <a:t> </a:t>
            </a:r>
            <a:r>
              <a:rPr spc="-40" dirty="0"/>
              <a:t>Mesin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181608" y="3225492"/>
            <a:ext cx="381000" cy="6959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755"/>
              </a:lnSpc>
            </a:pPr>
            <a:r>
              <a:rPr sz="2800" spc="-5" dirty="0">
                <a:latin typeface="Calibri"/>
                <a:cs typeface="Calibri"/>
              </a:rPr>
              <a:t>D</a:t>
            </a:r>
            <a:r>
              <a:rPr sz="2800" spc="-25" dirty="0">
                <a:latin typeface="Calibri"/>
                <a:cs typeface="Calibri"/>
              </a:rPr>
              <a:t>a</a:t>
            </a:r>
            <a:r>
              <a:rPr sz="2800" spc="-40" dirty="0">
                <a:latin typeface="Calibri"/>
                <a:cs typeface="Calibri"/>
              </a:rPr>
              <a:t>t</a:t>
            </a:r>
            <a:r>
              <a:rPr sz="2800" dirty="0">
                <a:latin typeface="Calibri"/>
                <a:cs typeface="Calibri"/>
              </a:rPr>
              <a:t>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312545"/>
            <a:ext cx="2466340" cy="150685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marR="5080">
              <a:lnSpc>
                <a:spcPts val="3670"/>
              </a:lnSpc>
              <a:spcBef>
                <a:spcPts val="760"/>
              </a:spcBef>
            </a:pPr>
            <a:r>
              <a:rPr sz="3600" spc="-65" dirty="0">
                <a:solidFill>
                  <a:srgbClr val="FFFFFF"/>
                </a:solidFill>
              </a:rPr>
              <a:t>Penerapan </a:t>
            </a:r>
            <a:r>
              <a:rPr sz="3600" spc="-60" dirty="0">
                <a:solidFill>
                  <a:srgbClr val="FFFFFF"/>
                </a:solidFill>
              </a:rPr>
              <a:t> </a:t>
            </a:r>
            <a:r>
              <a:rPr sz="3600" spc="-140" dirty="0">
                <a:solidFill>
                  <a:srgbClr val="FFFFFF"/>
                </a:solidFill>
              </a:rPr>
              <a:t>P</a:t>
            </a:r>
            <a:r>
              <a:rPr sz="3600" spc="-55" dirty="0">
                <a:solidFill>
                  <a:srgbClr val="FFFFFF"/>
                </a:solidFill>
              </a:rPr>
              <a:t>em</a:t>
            </a:r>
            <a:r>
              <a:rPr sz="3600" spc="-50" dirty="0">
                <a:solidFill>
                  <a:srgbClr val="FFFFFF"/>
                </a:solidFill>
              </a:rPr>
              <a:t>b</a:t>
            </a:r>
            <a:r>
              <a:rPr sz="3600" spc="-55" dirty="0">
                <a:solidFill>
                  <a:srgbClr val="FFFFFF"/>
                </a:solidFill>
              </a:rPr>
              <a:t>e</a:t>
            </a:r>
            <a:r>
              <a:rPr sz="3600" spc="-50" dirty="0">
                <a:solidFill>
                  <a:srgbClr val="FFFFFF"/>
                </a:solidFill>
              </a:rPr>
              <a:t>laja</a:t>
            </a:r>
            <a:r>
              <a:rPr sz="3600" spc="-125" dirty="0">
                <a:solidFill>
                  <a:srgbClr val="FFFFFF"/>
                </a:solidFill>
              </a:rPr>
              <a:t>r</a:t>
            </a:r>
            <a:r>
              <a:rPr sz="3600" spc="-50" dirty="0">
                <a:solidFill>
                  <a:srgbClr val="FFFFFF"/>
                </a:solidFill>
              </a:rPr>
              <a:t>a</a:t>
            </a:r>
            <a:r>
              <a:rPr sz="3600" dirty="0">
                <a:solidFill>
                  <a:srgbClr val="FFFFFF"/>
                </a:solidFill>
              </a:rPr>
              <a:t>n  </a:t>
            </a:r>
            <a:r>
              <a:rPr sz="3600" spc="-45" dirty="0">
                <a:solidFill>
                  <a:srgbClr val="FFFFFF"/>
                </a:solidFill>
              </a:rPr>
              <a:t>Mesin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3507" y="860532"/>
            <a:ext cx="7717059" cy="50883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5940" y="1312545"/>
            <a:ext cx="2483485" cy="150685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marR="5080">
              <a:lnSpc>
                <a:spcPts val="3670"/>
              </a:lnSpc>
              <a:spcBef>
                <a:spcPts val="760"/>
              </a:spcBef>
            </a:pPr>
            <a:r>
              <a:rPr sz="3600" spc="-60" dirty="0">
                <a:solidFill>
                  <a:srgbClr val="FFFFFF"/>
                </a:solidFill>
              </a:rPr>
              <a:t>Ilustrasi </a:t>
            </a:r>
            <a:r>
              <a:rPr sz="3600" spc="-70" dirty="0">
                <a:solidFill>
                  <a:srgbClr val="FFFFFF"/>
                </a:solidFill>
              </a:rPr>
              <a:t>kerja </a:t>
            </a:r>
            <a:r>
              <a:rPr sz="3600" spc="-65" dirty="0">
                <a:solidFill>
                  <a:srgbClr val="FFFFFF"/>
                </a:solidFill>
              </a:rPr>
              <a:t> </a:t>
            </a:r>
            <a:r>
              <a:rPr sz="3600" spc="-50" dirty="0">
                <a:solidFill>
                  <a:srgbClr val="FFFFFF"/>
                </a:solidFill>
              </a:rPr>
              <a:t>p</a:t>
            </a:r>
            <a:r>
              <a:rPr sz="3600" spc="-55" dirty="0">
                <a:solidFill>
                  <a:srgbClr val="FFFFFF"/>
                </a:solidFill>
              </a:rPr>
              <a:t>em</a:t>
            </a:r>
            <a:r>
              <a:rPr sz="3600" spc="-50" dirty="0">
                <a:solidFill>
                  <a:srgbClr val="FFFFFF"/>
                </a:solidFill>
              </a:rPr>
              <a:t>b</a:t>
            </a:r>
            <a:r>
              <a:rPr sz="3600" spc="-55" dirty="0">
                <a:solidFill>
                  <a:srgbClr val="FFFFFF"/>
                </a:solidFill>
              </a:rPr>
              <a:t>e</a:t>
            </a:r>
            <a:r>
              <a:rPr sz="3600" spc="-50" dirty="0">
                <a:solidFill>
                  <a:srgbClr val="FFFFFF"/>
                </a:solidFill>
              </a:rPr>
              <a:t>laja</a:t>
            </a:r>
            <a:r>
              <a:rPr sz="3600" spc="-125" dirty="0">
                <a:solidFill>
                  <a:srgbClr val="FFFFFF"/>
                </a:solidFill>
              </a:rPr>
              <a:t>r</a:t>
            </a:r>
            <a:r>
              <a:rPr sz="3600" spc="-50" dirty="0">
                <a:solidFill>
                  <a:srgbClr val="FFFFFF"/>
                </a:solidFill>
              </a:rPr>
              <a:t>a</a:t>
            </a:r>
            <a:r>
              <a:rPr sz="3600" dirty="0">
                <a:solidFill>
                  <a:srgbClr val="FFFFFF"/>
                </a:solidFill>
              </a:rPr>
              <a:t>n  </a:t>
            </a:r>
            <a:r>
              <a:rPr sz="3600" spc="-45" dirty="0">
                <a:solidFill>
                  <a:srgbClr val="FFFFFF"/>
                </a:solidFill>
              </a:rPr>
              <a:t>mesin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78789" y="470916"/>
            <a:ext cx="6858474" cy="5802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291" y="1737360"/>
            <a:ext cx="3401695" cy="0"/>
          </a:xfrm>
          <a:custGeom>
            <a:avLst/>
            <a:gdLst/>
            <a:ahLst/>
            <a:cxnLst/>
            <a:rect l="l" t="t" r="r" b="b"/>
            <a:pathLst>
              <a:path w="3401695">
                <a:moveTo>
                  <a:pt x="0" y="0"/>
                </a:moveTo>
                <a:lnTo>
                  <a:pt x="3401568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63611" y="1737360"/>
            <a:ext cx="3596640" cy="0"/>
          </a:xfrm>
          <a:custGeom>
            <a:avLst/>
            <a:gdLst/>
            <a:ahLst/>
            <a:cxnLst/>
            <a:rect l="l" t="t" r="r" b="b"/>
            <a:pathLst>
              <a:path w="3596640">
                <a:moveTo>
                  <a:pt x="0" y="0"/>
                </a:moveTo>
                <a:lnTo>
                  <a:pt x="359664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76324" y="908380"/>
            <a:ext cx="94983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0" dirty="0"/>
              <a:t>Empat</a:t>
            </a:r>
            <a:r>
              <a:rPr spc="-114" dirty="0"/>
              <a:t> </a:t>
            </a:r>
            <a:r>
              <a:rPr spc="-45" dirty="0"/>
              <a:t>Jenis</a:t>
            </a:r>
            <a:r>
              <a:rPr spc="-95" dirty="0"/>
              <a:t> </a:t>
            </a:r>
            <a:r>
              <a:rPr spc="-114" dirty="0"/>
              <a:t>Teknik</a:t>
            </a:r>
            <a:r>
              <a:rPr spc="-110" dirty="0"/>
              <a:t> </a:t>
            </a:r>
            <a:r>
              <a:rPr spc="-65" dirty="0"/>
              <a:t>Pembelajaran</a:t>
            </a:r>
            <a:r>
              <a:rPr spc="-105" dirty="0"/>
              <a:t> </a:t>
            </a:r>
            <a:r>
              <a:rPr spc="-40" dirty="0"/>
              <a:t>Mesin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32408" y="5865672"/>
            <a:ext cx="8007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Mohammed, M.,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Khan,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M.</a:t>
            </a:r>
            <a:r>
              <a:rPr sz="1800" spc="-5" dirty="0">
                <a:latin typeface="Calibri"/>
                <a:cs typeface="Calibri"/>
              </a:rPr>
              <a:t> B.,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&amp;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Bashier,</a:t>
            </a:r>
            <a:r>
              <a:rPr sz="1800" spc="-5" dirty="0">
                <a:latin typeface="Calibri"/>
                <a:cs typeface="Calibri"/>
              </a:rPr>
              <a:t> E. </a:t>
            </a:r>
            <a:r>
              <a:rPr sz="1800" dirty="0">
                <a:latin typeface="Calibri"/>
                <a:cs typeface="Calibri"/>
              </a:rPr>
              <a:t>B.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M.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(2016).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Machine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learning: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algorithms </a:t>
            </a:r>
            <a:r>
              <a:rPr sz="1800" i="1" spc="-395" dirty="0">
                <a:latin typeface="Calibri"/>
                <a:cs typeface="Calibri"/>
              </a:rPr>
              <a:t> </a:t>
            </a:r>
            <a:r>
              <a:rPr sz="1800" i="1" spc="-5" dirty="0">
                <a:latin typeface="Calibri"/>
                <a:cs typeface="Calibri"/>
              </a:rPr>
              <a:t>and</a:t>
            </a:r>
            <a:r>
              <a:rPr sz="1800" i="1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applications</a:t>
            </a:r>
            <a:r>
              <a:rPr sz="1800" spc="-10" dirty="0">
                <a:latin typeface="Calibri"/>
                <a:cs typeface="Calibri"/>
              </a:rPr>
              <a:t>.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Crc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Press.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83602" y="3105594"/>
            <a:ext cx="2044700" cy="1469390"/>
            <a:chOff x="883602" y="3105594"/>
            <a:chExt cx="2044700" cy="1469390"/>
          </a:xfrm>
        </p:grpSpPr>
        <p:sp>
          <p:nvSpPr>
            <p:cNvPr id="7" name="object 7"/>
            <p:cNvSpPr/>
            <p:nvPr/>
          </p:nvSpPr>
          <p:spPr>
            <a:xfrm>
              <a:off x="1873503" y="3986784"/>
              <a:ext cx="76200" cy="588010"/>
            </a:xfrm>
            <a:custGeom>
              <a:avLst/>
              <a:gdLst/>
              <a:ahLst/>
              <a:cxnLst/>
              <a:rect l="l" t="t" r="r" b="b"/>
              <a:pathLst>
                <a:path w="76200" h="588010">
                  <a:moveTo>
                    <a:pt x="31751" y="511873"/>
                  </a:moveTo>
                  <a:lnTo>
                    <a:pt x="0" y="512191"/>
                  </a:lnTo>
                  <a:lnTo>
                    <a:pt x="38862" y="588010"/>
                  </a:lnTo>
                  <a:lnTo>
                    <a:pt x="69822" y="524510"/>
                  </a:lnTo>
                  <a:lnTo>
                    <a:pt x="31876" y="524510"/>
                  </a:lnTo>
                  <a:lnTo>
                    <a:pt x="31751" y="511873"/>
                  </a:lnTo>
                  <a:close/>
                </a:path>
                <a:path w="76200" h="588010">
                  <a:moveTo>
                    <a:pt x="44451" y="511746"/>
                  </a:moveTo>
                  <a:lnTo>
                    <a:pt x="31751" y="511873"/>
                  </a:lnTo>
                  <a:lnTo>
                    <a:pt x="31876" y="524510"/>
                  </a:lnTo>
                  <a:lnTo>
                    <a:pt x="44576" y="524383"/>
                  </a:lnTo>
                  <a:lnTo>
                    <a:pt x="44451" y="511746"/>
                  </a:lnTo>
                  <a:close/>
                </a:path>
                <a:path w="76200" h="588010">
                  <a:moveTo>
                    <a:pt x="76200" y="511429"/>
                  </a:moveTo>
                  <a:lnTo>
                    <a:pt x="44451" y="511746"/>
                  </a:lnTo>
                  <a:lnTo>
                    <a:pt x="44576" y="524383"/>
                  </a:lnTo>
                  <a:lnTo>
                    <a:pt x="31876" y="524510"/>
                  </a:lnTo>
                  <a:lnTo>
                    <a:pt x="69822" y="524510"/>
                  </a:lnTo>
                  <a:lnTo>
                    <a:pt x="76200" y="511429"/>
                  </a:lnTo>
                  <a:close/>
                </a:path>
                <a:path w="76200" h="588010">
                  <a:moveTo>
                    <a:pt x="39369" y="0"/>
                  </a:moveTo>
                  <a:lnTo>
                    <a:pt x="26669" y="0"/>
                  </a:lnTo>
                  <a:lnTo>
                    <a:pt x="31751" y="511873"/>
                  </a:lnTo>
                  <a:lnTo>
                    <a:pt x="44451" y="511746"/>
                  </a:lnTo>
                  <a:lnTo>
                    <a:pt x="39369" y="0"/>
                  </a:lnTo>
                  <a:close/>
                </a:path>
              </a:pathLst>
            </a:custGeom>
            <a:solidFill>
              <a:srgbClr val="99CA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91539" y="3113532"/>
              <a:ext cx="2028825" cy="873760"/>
            </a:xfrm>
            <a:custGeom>
              <a:avLst/>
              <a:gdLst/>
              <a:ahLst/>
              <a:cxnLst/>
              <a:rect l="l" t="t" r="r" b="b"/>
              <a:pathLst>
                <a:path w="2028825" h="873760">
                  <a:moveTo>
                    <a:pt x="1882902" y="0"/>
                  </a:moveTo>
                  <a:lnTo>
                    <a:pt x="145541" y="0"/>
                  </a:lnTo>
                  <a:lnTo>
                    <a:pt x="99540" y="7418"/>
                  </a:lnTo>
                  <a:lnTo>
                    <a:pt x="59587" y="28078"/>
                  </a:lnTo>
                  <a:lnTo>
                    <a:pt x="28081" y="59582"/>
                  </a:lnTo>
                  <a:lnTo>
                    <a:pt x="7420" y="99535"/>
                  </a:lnTo>
                  <a:lnTo>
                    <a:pt x="0" y="145541"/>
                  </a:lnTo>
                  <a:lnTo>
                    <a:pt x="0" y="727709"/>
                  </a:lnTo>
                  <a:lnTo>
                    <a:pt x="7420" y="773716"/>
                  </a:lnTo>
                  <a:lnTo>
                    <a:pt x="28081" y="813669"/>
                  </a:lnTo>
                  <a:lnTo>
                    <a:pt x="59587" y="845173"/>
                  </a:lnTo>
                  <a:lnTo>
                    <a:pt x="99540" y="865833"/>
                  </a:lnTo>
                  <a:lnTo>
                    <a:pt x="145541" y="873251"/>
                  </a:lnTo>
                  <a:lnTo>
                    <a:pt x="1882902" y="873251"/>
                  </a:lnTo>
                  <a:lnTo>
                    <a:pt x="1928908" y="865833"/>
                  </a:lnTo>
                  <a:lnTo>
                    <a:pt x="1968861" y="845173"/>
                  </a:lnTo>
                  <a:lnTo>
                    <a:pt x="2000365" y="813669"/>
                  </a:lnTo>
                  <a:lnTo>
                    <a:pt x="2021025" y="773716"/>
                  </a:lnTo>
                  <a:lnTo>
                    <a:pt x="2028443" y="727709"/>
                  </a:lnTo>
                  <a:lnTo>
                    <a:pt x="2028443" y="145541"/>
                  </a:lnTo>
                  <a:lnTo>
                    <a:pt x="2021025" y="99535"/>
                  </a:lnTo>
                  <a:lnTo>
                    <a:pt x="2000365" y="59582"/>
                  </a:lnTo>
                  <a:lnTo>
                    <a:pt x="1968861" y="28078"/>
                  </a:lnTo>
                  <a:lnTo>
                    <a:pt x="1928908" y="7418"/>
                  </a:lnTo>
                  <a:lnTo>
                    <a:pt x="1882902" y="0"/>
                  </a:lnTo>
                  <a:close/>
                </a:path>
              </a:pathLst>
            </a:custGeom>
            <a:solidFill>
              <a:srgbClr val="99CA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91539" y="3113532"/>
              <a:ext cx="2028825" cy="873760"/>
            </a:xfrm>
            <a:custGeom>
              <a:avLst/>
              <a:gdLst/>
              <a:ahLst/>
              <a:cxnLst/>
              <a:rect l="l" t="t" r="r" b="b"/>
              <a:pathLst>
                <a:path w="2028825" h="873760">
                  <a:moveTo>
                    <a:pt x="0" y="145541"/>
                  </a:moveTo>
                  <a:lnTo>
                    <a:pt x="7420" y="99535"/>
                  </a:lnTo>
                  <a:lnTo>
                    <a:pt x="28081" y="59582"/>
                  </a:lnTo>
                  <a:lnTo>
                    <a:pt x="59587" y="28078"/>
                  </a:lnTo>
                  <a:lnTo>
                    <a:pt x="99540" y="7418"/>
                  </a:lnTo>
                  <a:lnTo>
                    <a:pt x="145541" y="0"/>
                  </a:lnTo>
                  <a:lnTo>
                    <a:pt x="1882902" y="0"/>
                  </a:lnTo>
                  <a:lnTo>
                    <a:pt x="1928908" y="7418"/>
                  </a:lnTo>
                  <a:lnTo>
                    <a:pt x="1968861" y="28078"/>
                  </a:lnTo>
                  <a:lnTo>
                    <a:pt x="2000365" y="59582"/>
                  </a:lnTo>
                  <a:lnTo>
                    <a:pt x="2021025" y="99535"/>
                  </a:lnTo>
                  <a:lnTo>
                    <a:pt x="2028443" y="145541"/>
                  </a:lnTo>
                  <a:lnTo>
                    <a:pt x="2028443" y="727709"/>
                  </a:lnTo>
                  <a:lnTo>
                    <a:pt x="2021025" y="773716"/>
                  </a:lnTo>
                  <a:lnTo>
                    <a:pt x="2000365" y="813669"/>
                  </a:lnTo>
                  <a:lnTo>
                    <a:pt x="1968861" y="845173"/>
                  </a:lnTo>
                  <a:lnTo>
                    <a:pt x="1928908" y="865833"/>
                  </a:lnTo>
                  <a:lnTo>
                    <a:pt x="1882902" y="873251"/>
                  </a:lnTo>
                  <a:lnTo>
                    <a:pt x="145541" y="873251"/>
                  </a:lnTo>
                  <a:lnTo>
                    <a:pt x="99540" y="865833"/>
                  </a:lnTo>
                  <a:lnTo>
                    <a:pt x="59587" y="845173"/>
                  </a:lnTo>
                  <a:lnTo>
                    <a:pt x="28081" y="813669"/>
                  </a:lnTo>
                  <a:lnTo>
                    <a:pt x="7420" y="773716"/>
                  </a:lnTo>
                  <a:lnTo>
                    <a:pt x="0" y="727709"/>
                  </a:lnTo>
                  <a:lnTo>
                    <a:pt x="0" y="145541"/>
                  </a:lnTo>
                  <a:close/>
                </a:path>
              </a:pathLst>
            </a:custGeom>
            <a:ln w="15875">
              <a:solidFill>
                <a:srgbClr val="6E94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4594859" y="1560575"/>
            <a:ext cx="2969260" cy="859790"/>
          </a:xfrm>
          <a:prstGeom prst="rect">
            <a:avLst/>
          </a:prstGeom>
          <a:solidFill>
            <a:srgbClr val="99CA38"/>
          </a:solidFill>
          <a:ln w="15875">
            <a:solidFill>
              <a:srgbClr val="6E9425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 marL="215265">
              <a:lnSpc>
                <a:spcPct val="100000"/>
              </a:lnSpc>
              <a:spcBef>
                <a:spcPts val="5"/>
              </a:spcBef>
            </a:pP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Teknik</a:t>
            </a:r>
            <a:r>
              <a:rPr sz="18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Pembelajaran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Mesin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82013" y="3248355"/>
            <a:ext cx="104648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Sup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vised</a:t>
            </a:r>
            <a:endParaRPr sz="1800">
              <a:latin typeface="Calibri"/>
              <a:cs typeface="Calibri"/>
            </a:endParaRPr>
          </a:p>
          <a:p>
            <a:pPr marL="123825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Learning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570414" y="3064446"/>
            <a:ext cx="2044700" cy="890905"/>
            <a:chOff x="3570414" y="3064446"/>
            <a:chExt cx="2044700" cy="890905"/>
          </a:xfrm>
        </p:grpSpPr>
        <p:sp>
          <p:nvSpPr>
            <p:cNvPr id="13" name="object 13"/>
            <p:cNvSpPr/>
            <p:nvPr/>
          </p:nvSpPr>
          <p:spPr>
            <a:xfrm>
              <a:off x="3578352" y="3072383"/>
              <a:ext cx="2028825" cy="875030"/>
            </a:xfrm>
            <a:custGeom>
              <a:avLst/>
              <a:gdLst/>
              <a:ahLst/>
              <a:cxnLst/>
              <a:rect l="l" t="t" r="r" b="b"/>
              <a:pathLst>
                <a:path w="2028825" h="875029">
                  <a:moveTo>
                    <a:pt x="1882648" y="0"/>
                  </a:moveTo>
                  <a:lnTo>
                    <a:pt x="145796" y="0"/>
                  </a:lnTo>
                  <a:lnTo>
                    <a:pt x="99714" y="7433"/>
                  </a:lnTo>
                  <a:lnTo>
                    <a:pt x="59692" y="28131"/>
                  </a:lnTo>
                  <a:lnTo>
                    <a:pt x="28131" y="59692"/>
                  </a:lnTo>
                  <a:lnTo>
                    <a:pt x="7433" y="99714"/>
                  </a:lnTo>
                  <a:lnTo>
                    <a:pt x="0" y="145795"/>
                  </a:lnTo>
                  <a:lnTo>
                    <a:pt x="0" y="728979"/>
                  </a:lnTo>
                  <a:lnTo>
                    <a:pt x="7433" y="775061"/>
                  </a:lnTo>
                  <a:lnTo>
                    <a:pt x="28131" y="815083"/>
                  </a:lnTo>
                  <a:lnTo>
                    <a:pt x="59692" y="846644"/>
                  </a:lnTo>
                  <a:lnTo>
                    <a:pt x="99714" y="867342"/>
                  </a:lnTo>
                  <a:lnTo>
                    <a:pt x="145796" y="874776"/>
                  </a:lnTo>
                  <a:lnTo>
                    <a:pt x="1882648" y="874776"/>
                  </a:lnTo>
                  <a:lnTo>
                    <a:pt x="1928729" y="867342"/>
                  </a:lnTo>
                  <a:lnTo>
                    <a:pt x="1968751" y="846644"/>
                  </a:lnTo>
                  <a:lnTo>
                    <a:pt x="2000312" y="815083"/>
                  </a:lnTo>
                  <a:lnTo>
                    <a:pt x="2021010" y="775061"/>
                  </a:lnTo>
                  <a:lnTo>
                    <a:pt x="2028444" y="728979"/>
                  </a:lnTo>
                  <a:lnTo>
                    <a:pt x="2028444" y="145795"/>
                  </a:lnTo>
                  <a:lnTo>
                    <a:pt x="2021010" y="99714"/>
                  </a:lnTo>
                  <a:lnTo>
                    <a:pt x="2000312" y="59692"/>
                  </a:lnTo>
                  <a:lnTo>
                    <a:pt x="1968751" y="28131"/>
                  </a:lnTo>
                  <a:lnTo>
                    <a:pt x="1928729" y="7433"/>
                  </a:lnTo>
                  <a:lnTo>
                    <a:pt x="1882648" y="0"/>
                  </a:lnTo>
                  <a:close/>
                </a:path>
              </a:pathLst>
            </a:custGeom>
            <a:solidFill>
              <a:srgbClr val="99CA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578352" y="3072383"/>
              <a:ext cx="2028825" cy="875030"/>
            </a:xfrm>
            <a:custGeom>
              <a:avLst/>
              <a:gdLst/>
              <a:ahLst/>
              <a:cxnLst/>
              <a:rect l="l" t="t" r="r" b="b"/>
              <a:pathLst>
                <a:path w="2028825" h="875029">
                  <a:moveTo>
                    <a:pt x="0" y="145795"/>
                  </a:moveTo>
                  <a:lnTo>
                    <a:pt x="7433" y="99714"/>
                  </a:lnTo>
                  <a:lnTo>
                    <a:pt x="28131" y="59692"/>
                  </a:lnTo>
                  <a:lnTo>
                    <a:pt x="59692" y="28131"/>
                  </a:lnTo>
                  <a:lnTo>
                    <a:pt x="99714" y="7433"/>
                  </a:lnTo>
                  <a:lnTo>
                    <a:pt x="145796" y="0"/>
                  </a:lnTo>
                  <a:lnTo>
                    <a:pt x="1882648" y="0"/>
                  </a:lnTo>
                  <a:lnTo>
                    <a:pt x="1928729" y="7433"/>
                  </a:lnTo>
                  <a:lnTo>
                    <a:pt x="1968751" y="28131"/>
                  </a:lnTo>
                  <a:lnTo>
                    <a:pt x="2000312" y="59692"/>
                  </a:lnTo>
                  <a:lnTo>
                    <a:pt x="2021010" y="99714"/>
                  </a:lnTo>
                  <a:lnTo>
                    <a:pt x="2028444" y="145795"/>
                  </a:lnTo>
                  <a:lnTo>
                    <a:pt x="2028444" y="728979"/>
                  </a:lnTo>
                  <a:lnTo>
                    <a:pt x="2021010" y="775061"/>
                  </a:lnTo>
                  <a:lnTo>
                    <a:pt x="2000312" y="815083"/>
                  </a:lnTo>
                  <a:lnTo>
                    <a:pt x="1968751" y="846644"/>
                  </a:lnTo>
                  <a:lnTo>
                    <a:pt x="1928729" y="867342"/>
                  </a:lnTo>
                  <a:lnTo>
                    <a:pt x="1882648" y="874776"/>
                  </a:lnTo>
                  <a:lnTo>
                    <a:pt x="145796" y="874776"/>
                  </a:lnTo>
                  <a:lnTo>
                    <a:pt x="99714" y="867342"/>
                  </a:lnTo>
                  <a:lnTo>
                    <a:pt x="59692" y="846644"/>
                  </a:lnTo>
                  <a:lnTo>
                    <a:pt x="28131" y="815083"/>
                  </a:lnTo>
                  <a:lnTo>
                    <a:pt x="7433" y="775061"/>
                  </a:lnTo>
                  <a:lnTo>
                    <a:pt x="0" y="728979"/>
                  </a:lnTo>
                  <a:lnTo>
                    <a:pt x="0" y="145795"/>
                  </a:lnTo>
                  <a:close/>
                </a:path>
              </a:pathLst>
            </a:custGeom>
            <a:ln w="15875">
              <a:solidFill>
                <a:srgbClr val="6E94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3944239" y="3208401"/>
            <a:ext cx="12973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8920" marR="5080" indent="-23622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Uns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vised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Learning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6452298" y="3033966"/>
            <a:ext cx="2045970" cy="890905"/>
            <a:chOff x="6452298" y="3033966"/>
            <a:chExt cx="2045970" cy="890905"/>
          </a:xfrm>
        </p:grpSpPr>
        <p:sp>
          <p:nvSpPr>
            <p:cNvPr id="17" name="object 17"/>
            <p:cNvSpPr/>
            <p:nvPr/>
          </p:nvSpPr>
          <p:spPr>
            <a:xfrm>
              <a:off x="6460235" y="3041904"/>
              <a:ext cx="2030095" cy="875030"/>
            </a:xfrm>
            <a:custGeom>
              <a:avLst/>
              <a:gdLst/>
              <a:ahLst/>
              <a:cxnLst/>
              <a:rect l="l" t="t" r="r" b="b"/>
              <a:pathLst>
                <a:path w="2030095" h="875029">
                  <a:moveTo>
                    <a:pt x="1884171" y="0"/>
                  </a:moveTo>
                  <a:lnTo>
                    <a:pt x="145795" y="0"/>
                  </a:lnTo>
                  <a:lnTo>
                    <a:pt x="99714" y="7433"/>
                  </a:lnTo>
                  <a:lnTo>
                    <a:pt x="59692" y="28131"/>
                  </a:lnTo>
                  <a:lnTo>
                    <a:pt x="28131" y="59692"/>
                  </a:lnTo>
                  <a:lnTo>
                    <a:pt x="7433" y="99714"/>
                  </a:lnTo>
                  <a:lnTo>
                    <a:pt x="0" y="145796"/>
                  </a:lnTo>
                  <a:lnTo>
                    <a:pt x="0" y="728980"/>
                  </a:lnTo>
                  <a:lnTo>
                    <a:pt x="7433" y="775061"/>
                  </a:lnTo>
                  <a:lnTo>
                    <a:pt x="28131" y="815083"/>
                  </a:lnTo>
                  <a:lnTo>
                    <a:pt x="59692" y="846644"/>
                  </a:lnTo>
                  <a:lnTo>
                    <a:pt x="99714" y="867342"/>
                  </a:lnTo>
                  <a:lnTo>
                    <a:pt x="145795" y="874776"/>
                  </a:lnTo>
                  <a:lnTo>
                    <a:pt x="1884171" y="874776"/>
                  </a:lnTo>
                  <a:lnTo>
                    <a:pt x="1930253" y="867342"/>
                  </a:lnTo>
                  <a:lnTo>
                    <a:pt x="1970275" y="846644"/>
                  </a:lnTo>
                  <a:lnTo>
                    <a:pt x="2001836" y="815083"/>
                  </a:lnTo>
                  <a:lnTo>
                    <a:pt x="2022534" y="775061"/>
                  </a:lnTo>
                  <a:lnTo>
                    <a:pt x="2029967" y="728980"/>
                  </a:lnTo>
                  <a:lnTo>
                    <a:pt x="2029967" y="145796"/>
                  </a:lnTo>
                  <a:lnTo>
                    <a:pt x="2022534" y="99714"/>
                  </a:lnTo>
                  <a:lnTo>
                    <a:pt x="2001836" y="59692"/>
                  </a:lnTo>
                  <a:lnTo>
                    <a:pt x="1970275" y="28131"/>
                  </a:lnTo>
                  <a:lnTo>
                    <a:pt x="1930253" y="7433"/>
                  </a:lnTo>
                  <a:lnTo>
                    <a:pt x="1884171" y="0"/>
                  </a:lnTo>
                  <a:close/>
                </a:path>
              </a:pathLst>
            </a:custGeom>
            <a:solidFill>
              <a:srgbClr val="99CA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460235" y="3041904"/>
              <a:ext cx="2030095" cy="875030"/>
            </a:xfrm>
            <a:custGeom>
              <a:avLst/>
              <a:gdLst/>
              <a:ahLst/>
              <a:cxnLst/>
              <a:rect l="l" t="t" r="r" b="b"/>
              <a:pathLst>
                <a:path w="2030095" h="875029">
                  <a:moveTo>
                    <a:pt x="0" y="145796"/>
                  </a:moveTo>
                  <a:lnTo>
                    <a:pt x="7433" y="99714"/>
                  </a:lnTo>
                  <a:lnTo>
                    <a:pt x="28131" y="59692"/>
                  </a:lnTo>
                  <a:lnTo>
                    <a:pt x="59692" y="28131"/>
                  </a:lnTo>
                  <a:lnTo>
                    <a:pt x="99714" y="7433"/>
                  </a:lnTo>
                  <a:lnTo>
                    <a:pt x="145795" y="0"/>
                  </a:lnTo>
                  <a:lnTo>
                    <a:pt x="1884171" y="0"/>
                  </a:lnTo>
                  <a:lnTo>
                    <a:pt x="1930253" y="7433"/>
                  </a:lnTo>
                  <a:lnTo>
                    <a:pt x="1970275" y="28131"/>
                  </a:lnTo>
                  <a:lnTo>
                    <a:pt x="2001836" y="59692"/>
                  </a:lnTo>
                  <a:lnTo>
                    <a:pt x="2022534" y="99714"/>
                  </a:lnTo>
                  <a:lnTo>
                    <a:pt x="2029967" y="145796"/>
                  </a:lnTo>
                  <a:lnTo>
                    <a:pt x="2029967" y="728980"/>
                  </a:lnTo>
                  <a:lnTo>
                    <a:pt x="2022534" y="775061"/>
                  </a:lnTo>
                  <a:lnTo>
                    <a:pt x="2001836" y="815083"/>
                  </a:lnTo>
                  <a:lnTo>
                    <a:pt x="1970275" y="846644"/>
                  </a:lnTo>
                  <a:lnTo>
                    <a:pt x="1930253" y="867342"/>
                  </a:lnTo>
                  <a:lnTo>
                    <a:pt x="1884171" y="874776"/>
                  </a:lnTo>
                  <a:lnTo>
                    <a:pt x="145795" y="874776"/>
                  </a:lnTo>
                  <a:lnTo>
                    <a:pt x="99714" y="867342"/>
                  </a:lnTo>
                  <a:lnTo>
                    <a:pt x="59692" y="846644"/>
                  </a:lnTo>
                  <a:lnTo>
                    <a:pt x="28131" y="815083"/>
                  </a:lnTo>
                  <a:lnTo>
                    <a:pt x="7433" y="775061"/>
                  </a:lnTo>
                  <a:lnTo>
                    <a:pt x="0" y="728980"/>
                  </a:lnTo>
                  <a:lnTo>
                    <a:pt x="0" y="145796"/>
                  </a:lnTo>
                  <a:close/>
                </a:path>
              </a:pathLst>
            </a:custGeom>
            <a:ln w="15875">
              <a:solidFill>
                <a:srgbClr val="6E94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697471" y="3177921"/>
            <a:ext cx="15544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7825" marR="5080" indent="-36576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vised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Learning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178734" y="3041586"/>
            <a:ext cx="2045970" cy="890905"/>
            <a:chOff x="9178734" y="3041586"/>
            <a:chExt cx="2045970" cy="890905"/>
          </a:xfrm>
        </p:grpSpPr>
        <p:sp>
          <p:nvSpPr>
            <p:cNvPr id="21" name="object 21"/>
            <p:cNvSpPr/>
            <p:nvPr/>
          </p:nvSpPr>
          <p:spPr>
            <a:xfrm>
              <a:off x="9186671" y="3049523"/>
              <a:ext cx="2030095" cy="875030"/>
            </a:xfrm>
            <a:custGeom>
              <a:avLst/>
              <a:gdLst/>
              <a:ahLst/>
              <a:cxnLst/>
              <a:rect l="l" t="t" r="r" b="b"/>
              <a:pathLst>
                <a:path w="2030095" h="875029">
                  <a:moveTo>
                    <a:pt x="1884172" y="0"/>
                  </a:moveTo>
                  <a:lnTo>
                    <a:pt x="145796" y="0"/>
                  </a:lnTo>
                  <a:lnTo>
                    <a:pt x="99714" y="7433"/>
                  </a:lnTo>
                  <a:lnTo>
                    <a:pt x="59692" y="28131"/>
                  </a:lnTo>
                  <a:lnTo>
                    <a:pt x="28131" y="59692"/>
                  </a:lnTo>
                  <a:lnTo>
                    <a:pt x="7433" y="99714"/>
                  </a:lnTo>
                  <a:lnTo>
                    <a:pt x="0" y="145796"/>
                  </a:lnTo>
                  <a:lnTo>
                    <a:pt x="0" y="728980"/>
                  </a:lnTo>
                  <a:lnTo>
                    <a:pt x="7433" y="775061"/>
                  </a:lnTo>
                  <a:lnTo>
                    <a:pt x="28131" y="815083"/>
                  </a:lnTo>
                  <a:lnTo>
                    <a:pt x="59692" y="846644"/>
                  </a:lnTo>
                  <a:lnTo>
                    <a:pt x="99714" y="867342"/>
                  </a:lnTo>
                  <a:lnTo>
                    <a:pt x="145796" y="874776"/>
                  </a:lnTo>
                  <a:lnTo>
                    <a:pt x="1884172" y="874776"/>
                  </a:lnTo>
                  <a:lnTo>
                    <a:pt x="1930253" y="867342"/>
                  </a:lnTo>
                  <a:lnTo>
                    <a:pt x="1970275" y="846644"/>
                  </a:lnTo>
                  <a:lnTo>
                    <a:pt x="2001836" y="815083"/>
                  </a:lnTo>
                  <a:lnTo>
                    <a:pt x="2022534" y="775061"/>
                  </a:lnTo>
                  <a:lnTo>
                    <a:pt x="2029968" y="728980"/>
                  </a:lnTo>
                  <a:lnTo>
                    <a:pt x="2029968" y="145796"/>
                  </a:lnTo>
                  <a:lnTo>
                    <a:pt x="2022534" y="99714"/>
                  </a:lnTo>
                  <a:lnTo>
                    <a:pt x="2001836" y="59692"/>
                  </a:lnTo>
                  <a:lnTo>
                    <a:pt x="1970275" y="28131"/>
                  </a:lnTo>
                  <a:lnTo>
                    <a:pt x="1930253" y="7433"/>
                  </a:lnTo>
                  <a:lnTo>
                    <a:pt x="1884172" y="0"/>
                  </a:lnTo>
                  <a:close/>
                </a:path>
              </a:pathLst>
            </a:custGeom>
            <a:solidFill>
              <a:srgbClr val="99CA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9186671" y="3049523"/>
              <a:ext cx="2030095" cy="875030"/>
            </a:xfrm>
            <a:custGeom>
              <a:avLst/>
              <a:gdLst/>
              <a:ahLst/>
              <a:cxnLst/>
              <a:rect l="l" t="t" r="r" b="b"/>
              <a:pathLst>
                <a:path w="2030095" h="875029">
                  <a:moveTo>
                    <a:pt x="0" y="145796"/>
                  </a:moveTo>
                  <a:lnTo>
                    <a:pt x="7433" y="99714"/>
                  </a:lnTo>
                  <a:lnTo>
                    <a:pt x="28131" y="59692"/>
                  </a:lnTo>
                  <a:lnTo>
                    <a:pt x="59692" y="28131"/>
                  </a:lnTo>
                  <a:lnTo>
                    <a:pt x="99714" y="7433"/>
                  </a:lnTo>
                  <a:lnTo>
                    <a:pt x="145796" y="0"/>
                  </a:lnTo>
                  <a:lnTo>
                    <a:pt x="1884172" y="0"/>
                  </a:lnTo>
                  <a:lnTo>
                    <a:pt x="1930253" y="7433"/>
                  </a:lnTo>
                  <a:lnTo>
                    <a:pt x="1970275" y="28131"/>
                  </a:lnTo>
                  <a:lnTo>
                    <a:pt x="2001836" y="59692"/>
                  </a:lnTo>
                  <a:lnTo>
                    <a:pt x="2022534" y="99714"/>
                  </a:lnTo>
                  <a:lnTo>
                    <a:pt x="2029968" y="145796"/>
                  </a:lnTo>
                  <a:lnTo>
                    <a:pt x="2029968" y="728980"/>
                  </a:lnTo>
                  <a:lnTo>
                    <a:pt x="2022534" y="775061"/>
                  </a:lnTo>
                  <a:lnTo>
                    <a:pt x="2001836" y="815083"/>
                  </a:lnTo>
                  <a:lnTo>
                    <a:pt x="1970275" y="846644"/>
                  </a:lnTo>
                  <a:lnTo>
                    <a:pt x="1930253" y="867342"/>
                  </a:lnTo>
                  <a:lnTo>
                    <a:pt x="1884172" y="874776"/>
                  </a:lnTo>
                  <a:lnTo>
                    <a:pt x="145796" y="874776"/>
                  </a:lnTo>
                  <a:lnTo>
                    <a:pt x="99714" y="867342"/>
                  </a:lnTo>
                  <a:lnTo>
                    <a:pt x="59692" y="846644"/>
                  </a:lnTo>
                  <a:lnTo>
                    <a:pt x="28131" y="815083"/>
                  </a:lnTo>
                  <a:lnTo>
                    <a:pt x="7433" y="775061"/>
                  </a:lnTo>
                  <a:lnTo>
                    <a:pt x="0" y="728980"/>
                  </a:lnTo>
                  <a:lnTo>
                    <a:pt x="0" y="145796"/>
                  </a:lnTo>
                  <a:close/>
                </a:path>
              </a:pathLst>
            </a:custGeom>
            <a:ln w="15875">
              <a:solidFill>
                <a:srgbClr val="6E94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504680" y="3185286"/>
            <a:ext cx="139446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ei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00" spc="-35" dirty="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spc="-3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em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t 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Learning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28116" y="4575047"/>
            <a:ext cx="1967864" cy="1016635"/>
          </a:xfrm>
          <a:prstGeom prst="rect">
            <a:avLst/>
          </a:prstGeom>
          <a:solidFill>
            <a:srgbClr val="99CA38"/>
          </a:solidFill>
          <a:ln w="15875">
            <a:solidFill>
              <a:srgbClr val="6E9425"/>
            </a:solidFill>
          </a:ln>
        </p:spPr>
        <p:txBody>
          <a:bodyPr vert="horz" wrap="square" lIns="0" tIns="83185" rIns="0" bIns="0" rtlCol="0">
            <a:spAutoFit/>
          </a:bodyPr>
          <a:lstStyle/>
          <a:p>
            <a:pPr marL="334010" marR="327025" indent="12065" algn="just">
              <a:lnSpc>
                <a:spcPct val="100000"/>
              </a:lnSpc>
              <a:spcBef>
                <a:spcPts val="65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Pembelajaran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dengan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data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disertai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target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98164" y="4572000"/>
            <a:ext cx="2247900" cy="1018540"/>
          </a:xfrm>
          <a:prstGeom prst="rect">
            <a:avLst/>
          </a:prstGeom>
          <a:solidFill>
            <a:srgbClr val="99CA38"/>
          </a:solidFill>
          <a:ln w="15875">
            <a:solidFill>
              <a:srgbClr val="6E9425"/>
            </a:solidFill>
          </a:ln>
        </p:spPr>
        <p:txBody>
          <a:bodyPr vert="horz" wrap="square" lIns="0" tIns="83185" rIns="0" bIns="0" rtlCol="0">
            <a:spAutoFit/>
          </a:bodyPr>
          <a:lstStyle/>
          <a:p>
            <a:pPr marL="114935" marR="109220" algn="ctr">
              <a:lnSpc>
                <a:spcPct val="100000"/>
              </a:lnSpc>
              <a:spcBef>
                <a:spcPts val="65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Pembelajaran dengan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yang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tidak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disertai</a:t>
            </a:r>
            <a:r>
              <a:rPr sz="1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target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09888" y="4581144"/>
            <a:ext cx="2551430" cy="1016635"/>
          </a:xfrm>
          <a:prstGeom prst="rect">
            <a:avLst/>
          </a:prstGeom>
          <a:solidFill>
            <a:srgbClr val="99CA38"/>
          </a:solidFill>
          <a:ln w="15875">
            <a:solidFill>
              <a:srgbClr val="6E9425"/>
            </a:solidFill>
          </a:ln>
        </p:spPr>
        <p:txBody>
          <a:bodyPr vert="horz" wrap="square" lIns="0" tIns="81915" rIns="0" bIns="0" rtlCol="0">
            <a:spAutoFit/>
          </a:bodyPr>
          <a:lstStyle/>
          <a:p>
            <a:pPr marL="105410" marR="95250" algn="ctr">
              <a:lnSpc>
                <a:spcPct val="100000"/>
              </a:lnSpc>
              <a:spcBef>
                <a:spcPts val="645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Pembelajaran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mengobservasi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interaksi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aksi</a:t>
            </a:r>
            <a:r>
              <a:rPr sz="18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dengan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environment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10528" y="4559808"/>
            <a:ext cx="2030095" cy="1051560"/>
          </a:xfrm>
          <a:prstGeom prst="rect">
            <a:avLst/>
          </a:prstGeom>
          <a:solidFill>
            <a:srgbClr val="99CA38"/>
          </a:solidFill>
          <a:ln w="15875">
            <a:solidFill>
              <a:srgbClr val="6E9425"/>
            </a:solidFill>
          </a:ln>
        </p:spPr>
        <p:txBody>
          <a:bodyPr vert="horz" wrap="square" lIns="0" tIns="100330" rIns="0" bIns="0" rtlCol="0">
            <a:spAutoFit/>
          </a:bodyPr>
          <a:lstStyle/>
          <a:p>
            <a:pPr marL="165735" marR="104139" indent="-55244" algn="just">
              <a:lnSpc>
                <a:spcPct val="100000"/>
              </a:lnSpc>
              <a:spcBef>
                <a:spcPts val="790"/>
              </a:spcBef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Penggabungan</a:t>
            </a:r>
            <a:r>
              <a:rPr sz="18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cara </a:t>
            </a:r>
            <a:r>
              <a:rPr sz="1800" spc="-3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belajar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supervised </a:t>
            </a:r>
            <a:r>
              <a:rPr sz="18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unsupervised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953768" y="2414269"/>
            <a:ext cx="4127500" cy="2160905"/>
          </a:xfrm>
          <a:custGeom>
            <a:avLst/>
            <a:gdLst/>
            <a:ahLst/>
            <a:cxnLst/>
            <a:rect l="l" t="t" r="r" b="b"/>
            <a:pathLst>
              <a:path w="4127500" h="2160904">
                <a:moveTo>
                  <a:pt x="2806192" y="2083943"/>
                </a:moveTo>
                <a:lnTo>
                  <a:pt x="2774442" y="2084260"/>
                </a:lnTo>
                <a:lnTo>
                  <a:pt x="2769362" y="1572514"/>
                </a:lnTo>
                <a:lnTo>
                  <a:pt x="2756662" y="1572514"/>
                </a:lnTo>
                <a:lnTo>
                  <a:pt x="2761742" y="2084387"/>
                </a:lnTo>
                <a:lnTo>
                  <a:pt x="2729992" y="2084705"/>
                </a:lnTo>
                <a:lnTo>
                  <a:pt x="2768854" y="2160524"/>
                </a:lnTo>
                <a:lnTo>
                  <a:pt x="2799804" y="2097024"/>
                </a:lnTo>
                <a:lnTo>
                  <a:pt x="2806192" y="2083943"/>
                </a:lnTo>
                <a:close/>
              </a:path>
              <a:path w="4127500" h="2160904">
                <a:moveTo>
                  <a:pt x="3892423" y="34925"/>
                </a:moveTo>
                <a:lnTo>
                  <a:pt x="3890518" y="22479"/>
                </a:lnTo>
                <a:lnTo>
                  <a:pt x="74345" y="602500"/>
                </a:lnTo>
                <a:lnTo>
                  <a:pt x="69596" y="571119"/>
                </a:lnTo>
                <a:lnTo>
                  <a:pt x="0" y="620141"/>
                </a:lnTo>
                <a:lnTo>
                  <a:pt x="81026" y="646430"/>
                </a:lnTo>
                <a:lnTo>
                  <a:pt x="76542" y="616966"/>
                </a:lnTo>
                <a:lnTo>
                  <a:pt x="76263" y="615073"/>
                </a:lnTo>
                <a:lnTo>
                  <a:pt x="3892423" y="34925"/>
                </a:lnTo>
                <a:close/>
              </a:path>
              <a:path w="4127500" h="2160904">
                <a:moveTo>
                  <a:pt x="4126992" y="11684"/>
                </a:moveTo>
                <a:lnTo>
                  <a:pt x="4121658" y="0"/>
                </a:lnTo>
                <a:lnTo>
                  <a:pt x="2822130" y="590156"/>
                </a:lnTo>
                <a:lnTo>
                  <a:pt x="2808986" y="561213"/>
                </a:lnTo>
                <a:lnTo>
                  <a:pt x="2755392" y="627380"/>
                </a:lnTo>
                <a:lnTo>
                  <a:pt x="2840482" y="630555"/>
                </a:lnTo>
                <a:lnTo>
                  <a:pt x="2829750" y="606933"/>
                </a:lnTo>
                <a:lnTo>
                  <a:pt x="2827363" y="601700"/>
                </a:lnTo>
                <a:lnTo>
                  <a:pt x="4126992" y="11684"/>
                </a:lnTo>
                <a:close/>
              </a:path>
            </a:pathLst>
          </a:custGeom>
          <a:solidFill>
            <a:srgbClr val="99C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90869" y="2436748"/>
            <a:ext cx="4212590" cy="2117090"/>
          </a:xfrm>
          <a:custGeom>
            <a:avLst/>
            <a:gdLst/>
            <a:ahLst/>
            <a:cxnLst/>
            <a:rect l="l" t="t" r="r" b="b"/>
            <a:pathLst>
              <a:path w="4212590" h="2117090">
                <a:moveTo>
                  <a:pt x="1283970" y="605536"/>
                </a:moveTo>
                <a:lnTo>
                  <a:pt x="1267155" y="584327"/>
                </a:lnTo>
                <a:lnTo>
                  <a:pt x="1231011" y="538734"/>
                </a:lnTo>
                <a:lnTo>
                  <a:pt x="1217549" y="567499"/>
                </a:lnTo>
                <a:lnTo>
                  <a:pt x="5334" y="508"/>
                </a:lnTo>
                <a:lnTo>
                  <a:pt x="0" y="11938"/>
                </a:lnTo>
                <a:lnTo>
                  <a:pt x="1212202" y="578929"/>
                </a:lnTo>
                <a:lnTo>
                  <a:pt x="1198753" y="607695"/>
                </a:lnTo>
                <a:lnTo>
                  <a:pt x="1283970" y="605536"/>
                </a:lnTo>
                <a:close/>
              </a:path>
              <a:path w="4212590" h="2117090">
                <a:moveTo>
                  <a:pt x="1415923" y="2040128"/>
                </a:moveTo>
                <a:lnTo>
                  <a:pt x="1384173" y="2040445"/>
                </a:lnTo>
                <a:lnTo>
                  <a:pt x="1379093" y="1528699"/>
                </a:lnTo>
                <a:lnTo>
                  <a:pt x="1366393" y="1528699"/>
                </a:lnTo>
                <a:lnTo>
                  <a:pt x="1371473" y="2040572"/>
                </a:lnTo>
                <a:lnTo>
                  <a:pt x="1339723" y="2040890"/>
                </a:lnTo>
                <a:lnTo>
                  <a:pt x="1378585" y="2116709"/>
                </a:lnTo>
                <a:lnTo>
                  <a:pt x="1409534" y="2053209"/>
                </a:lnTo>
                <a:lnTo>
                  <a:pt x="1415923" y="2040128"/>
                </a:lnTo>
                <a:close/>
              </a:path>
              <a:path w="4212590" h="2117090">
                <a:moveTo>
                  <a:pt x="4005834" y="597662"/>
                </a:moveTo>
                <a:lnTo>
                  <a:pt x="4001160" y="594360"/>
                </a:lnTo>
                <a:lnTo>
                  <a:pt x="3936365" y="548513"/>
                </a:lnTo>
                <a:lnTo>
                  <a:pt x="3931551" y="579869"/>
                </a:lnTo>
                <a:lnTo>
                  <a:pt x="156083" y="0"/>
                </a:lnTo>
                <a:lnTo>
                  <a:pt x="154051" y="12446"/>
                </a:lnTo>
                <a:lnTo>
                  <a:pt x="3929621" y="592455"/>
                </a:lnTo>
                <a:lnTo>
                  <a:pt x="3924808" y="623824"/>
                </a:lnTo>
                <a:lnTo>
                  <a:pt x="4005834" y="597662"/>
                </a:lnTo>
                <a:close/>
              </a:path>
              <a:path w="4212590" h="2117090">
                <a:moveTo>
                  <a:pt x="4212463" y="2027936"/>
                </a:moveTo>
                <a:lnTo>
                  <a:pt x="4180713" y="2028253"/>
                </a:lnTo>
                <a:lnTo>
                  <a:pt x="4175633" y="1516380"/>
                </a:lnTo>
                <a:lnTo>
                  <a:pt x="4162933" y="1516507"/>
                </a:lnTo>
                <a:lnTo>
                  <a:pt x="4168013" y="2028380"/>
                </a:lnTo>
                <a:lnTo>
                  <a:pt x="4136263" y="2028698"/>
                </a:lnTo>
                <a:lnTo>
                  <a:pt x="4175125" y="2104517"/>
                </a:lnTo>
                <a:lnTo>
                  <a:pt x="4206075" y="2041017"/>
                </a:lnTo>
                <a:lnTo>
                  <a:pt x="4212463" y="2027936"/>
                </a:lnTo>
                <a:close/>
              </a:path>
            </a:pathLst>
          </a:custGeom>
          <a:solidFill>
            <a:srgbClr val="99CA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08380"/>
            <a:ext cx="484886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0" dirty="0"/>
              <a:t>Supervised</a:t>
            </a:r>
            <a:r>
              <a:rPr spc="-165" dirty="0"/>
              <a:t> </a:t>
            </a:r>
            <a:r>
              <a:rPr spc="-45" dirty="0"/>
              <a:t>Learning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176324" y="1828800"/>
            <a:ext cx="10347960" cy="3542405"/>
          </a:xfrm>
          <a:prstGeom prst="rect">
            <a:avLst/>
          </a:prstGeom>
        </p:spPr>
        <p:txBody>
          <a:bodyPr vert="horz" wrap="square" lIns="0" tIns="237134" rIns="0" bIns="0" rtlCol="0">
            <a:spAutoFit/>
          </a:bodyPr>
          <a:lstStyle/>
          <a:p>
            <a:pPr marL="104139" marR="5080">
              <a:lnSpc>
                <a:spcPts val="2160"/>
              </a:lnSpc>
              <a:spcBef>
                <a:spcPts val="375"/>
              </a:spcBef>
              <a:tabLst>
                <a:tab pos="10334625" algn="l"/>
              </a:tabLst>
            </a:pPr>
            <a:r>
              <a:rPr dirty="0"/>
              <a:t>Mesin diberikan input data beserta target yang diinginkan agar mesin belajar dari data untuk 	 kemudian dapat menentukan target apabila ada data baru yang masuk</a:t>
            </a:r>
          </a:p>
          <a:p>
            <a:pPr marL="104139">
              <a:lnSpc>
                <a:spcPct val="100000"/>
              </a:lnSpc>
              <a:spcBef>
                <a:spcPts val="1130"/>
              </a:spcBef>
            </a:pPr>
            <a:r>
              <a:rPr dirty="0"/>
              <a:t>Membangun model prediksi berdasarkan data masukan dan target yang diinginkan</a:t>
            </a:r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dirty="0"/>
          </a:p>
          <a:p>
            <a:pPr marL="12700">
              <a:lnSpc>
                <a:spcPct val="100000"/>
              </a:lnSpc>
            </a:pPr>
            <a:r>
              <a:rPr dirty="0"/>
              <a:t>Dua jenis supervised learning:</a:t>
            </a:r>
          </a:p>
          <a:p>
            <a:pPr marL="104139" marR="2668270">
              <a:lnSpc>
                <a:spcPct val="148100"/>
              </a:lnSpc>
              <a:spcBef>
                <a:spcPts val="10"/>
              </a:spcBef>
            </a:pPr>
            <a:r>
              <a:rPr dirty="0"/>
              <a:t>Regresi : melakukan prediksi dengan nilai output berupa bilangan kontinu  Klasifikasi : memprediksi nilai output dalam bentuk data kategori</a:t>
            </a:r>
          </a:p>
        </p:txBody>
      </p:sp>
      <p:sp>
        <p:nvSpPr>
          <p:cNvPr id="4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6800" y="381000"/>
            <a:ext cx="17640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R</a:t>
            </a:r>
            <a:r>
              <a:rPr spc="-45" dirty="0"/>
              <a:t>eg</a:t>
            </a:r>
            <a:r>
              <a:rPr spc="-120" dirty="0"/>
              <a:t>r</a:t>
            </a:r>
            <a:r>
              <a:rPr spc="-45" dirty="0"/>
              <a:t>e</a:t>
            </a:r>
            <a:r>
              <a:rPr spc="-50" dirty="0"/>
              <a:t>s</a:t>
            </a:r>
            <a:r>
              <a:rPr dirty="0"/>
              <a:t>i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028700" y="1447800"/>
            <a:ext cx="10347960" cy="4193540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265"/>
              </a:spcBef>
              <a:tabLst>
                <a:tab pos="10334625" algn="l"/>
              </a:tabLst>
            </a:pPr>
            <a:r>
              <a:rPr dirty="0"/>
              <a:t>Contoh :	</a:t>
            </a:r>
          </a:p>
          <a:p>
            <a:pPr marL="12700" marR="2628900">
              <a:lnSpc>
                <a:spcPct val="148000"/>
              </a:lnSpc>
              <a:spcBef>
                <a:spcPts val="15"/>
              </a:spcBef>
            </a:pPr>
            <a:r>
              <a:rPr dirty="0"/>
              <a:t>Memprediksi harga jual rumah berdasarkan luas tanah dan usia bangunan.  Menentukan tinggi pohon berdasarkan diameter batang</a:t>
            </a:r>
          </a:p>
          <a:p>
            <a:pPr marL="12700" marR="59690">
              <a:lnSpc>
                <a:spcPts val="2160"/>
              </a:lnSpc>
              <a:spcBef>
                <a:spcPts val="1435"/>
              </a:spcBef>
            </a:pPr>
            <a:r>
              <a:rPr dirty="0"/>
              <a:t>Memprediksi jumlah penjualan barang berdasarkan durasi iklan di televisi, jumlah promosi di media  social, jumlah pamflet yang disebar.</a:t>
            </a:r>
          </a:p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dirty="0"/>
              <a:t>Beberapa jenis regresi:</a:t>
            </a:r>
          </a:p>
          <a:p>
            <a:pPr marL="527685" marR="571500" indent="-515620">
              <a:lnSpc>
                <a:spcPts val="2160"/>
              </a:lnSpc>
              <a:spcBef>
                <a:spcPts val="1425"/>
              </a:spcBef>
              <a:buClr>
                <a:srgbClr val="99CA38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/>
              <a:t>Regresi Linear: menggunakan 1 atau lebih variable bergantung dengan asumsi fungsi yang  digunakan untuk memprediksi adalah fungsi linear</a:t>
            </a:r>
          </a:p>
          <a:p>
            <a:pPr marL="527685" marR="189230" indent="-515620">
              <a:lnSpc>
                <a:spcPts val="2160"/>
              </a:lnSpc>
              <a:spcBef>
                <a:spcPts val="1405"/>
              </a:spcBef>
              <a:buClr>
                <a:srgbClr val="99CA38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/>
              <a:t>Regresi Nonlinear: menggunakan 1 atau lebih variable bergantung dengan asumsi fungsi yang  digunakan untuk memprediksi adalah fungsi non linear</a:t>
            </a:r>
          </a:p>
        </p:txBody>
      </p:sp>
      <p:sp>
        <p:nvSpPr>
          <p:cNvPr id="4" name="object 2"/>
          <p:cNvSpPr/>
          <p:nvPr/>
        </p:nvSpPr>
        <p:spPr>
          <a:xfrm>
            <a:off x="1028700" y="144780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08380"/>
            <a:ext cx="229425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60" dirty="0"/>
              <a:t>Klasifikasi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157274" y="1813548"/>
            <a:ext cx="10347960" cy="4240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91440">
              <a:lnSpc>
                <a:spcPct val="148600"/>
              </a:lnSpc>
              <a:spcBef>
                <a:spcPts val="95"/>
              </a:spcBef>
              <a:tabLst>
                <a:tab pos="10334625" algn="l"/>
              </a:tabLst>
            </a:pPr>
            <a:r>
              <a:rPr dirty="0"/>
              <a:t>Contoh : 	                                                                                                                                             Pengelompokkan email spam dan bukan spam</a:t>
            </a:r>
          </a:p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dirty="0"/>
              <a:t>Klasifikasi sentiment positif, negative dan netral</a:t>
            </a: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dirty="0"/>
              <a:t>Pengenalan objek kendaraan mobil, sepeda, dan sepeda motor</a:t>
            </a:r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dirty="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/>
              <a:t>Klasifikasi terbagi 2:</a:t>
            </a:r>
          </a:p>
          <a:p>
            <a:pPr marL="527685" marR="555625" indent="-515620">
              <a:lnSpc>
                <a:spcPts val="2160"/>
              </a:lnSpc>
              <a:spcBef>
                <a:spcPts val="1435"/>
              </a:spcBef>
              <a:buClr>
                <a:srgbClr val="99CA38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/>
              <a:t>Binary Classes : Klasifikasi dengan 2 jenis kelas seperti spam atau bukan spam, positif atau  negative, mahal atau murah.</a:t>
            </a:r>
          </a:p>
          <a:p>
            <a:pPr marL="527685" marR="368300" indent="-515620">
              <a:lnSpc>
                <a:spcPts val="2160"/>
              </a:lnSpc>
              <a:spcBef>
                <a:spcPts val="1405"/>
              </a:spcBef>
              <a:buClr>
                <a:srgbClr val="99CA38"/>
              </a:buClr>
              <a:buAutoNum type="arabicPeriod"/>
              <a:tabLst>
                <a:tab pos="527685" algn="l"/>
                <a:tab pos="528320" algn="l"/>
              </a:tabLst>
            </a:pPr>
            <a:r>
              <a:rPr dirty="0"/>
              <a:t>Multi Classes : Klasifikasi dengan lebih dari 2 kelas seperti klasifikasi jenis kendaraan motor,  pengenalan ucapan, pengenalan wajah.</a:t>
            </a:r>
          </a:p>
        </p:txBody>
      </p:sp>
      <p:sp>
        <p:nvSpPr>
          <p:cNvPr id="4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Unsupervised</a:t>
            </a:r>
            <a:r>
              <a:rPr spc="-125" dirty="0"/>
              <a:t> </a:t>
            </a:r>
            <a:r>
              <a:rPr spc="-45" dirty="0"/>
              <a:t>Learning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76324" y="1808786"/>
            <a:ext cx="10498455" cy="25971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139" marR="154940">
              <a:lnSpc>
                <a:spcPct val="148500"/>
              </a:lnSpc>
              <a:spcBef>
                <a:spcPts val="100"/>
              </a:spcBef>
              <a:tabLst>
                <a:tab pos="10334625" algn="l"/>
              </a:tabLst>
            </a:pPr>
            <a:r>
              <a:rPr sz="2000" dirty="0"/>
              <a:t>Proses pembelajaran dilakukan dengan menggunakan data yang belum diberi label </a:t>
            </a:r>
            <a:r>
              <a:rPr sz="2000" dirty="0"/>
              <a:t>	 </a:t>
            </a:r>
            <a:r>
              <a:rPr sz="2000" dirty="0"/>
              <a:t>Idenya menemukan struktur yang tersembunyi dari sebuah data</a:t>
            </a:r>
          </a:p>
          <a:p>
            <a:pPr marL="104139">
              <a:lnSpc>
                <a:spcPct val="100000"/>
              </a:lnSpc>
              <a:spcBef>
                <a:spcPts val="1150"/>
              </a:spcBef>
            </a:pPr>
            <a:r>
              <a:rPr sz="2000" dirty="0"/>
              <a:t>Salah satu contoh unsupervised learning adalah clustering</a:t>
            </a: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000" dirty="0"/>
              <a:t>Contoh clustering:</a:t>
            </a:r>
          </a:p>
          <a:p>
            <a:pPr marL="12700" marR="5080">
              <a:lnSpc>
                <a:spcPts val="2160"/>
              </a:lnSpc>
              <a:spcBef>
                <a:spcPts val="1435"/>
              </a:spcBef>
            </a:pPr>
            <a:r>
              <a:rPr sz="2000" dirty="0"/>
              <a:t>Berdasarkan komentar yang masuk di twitter tentang suatu topik akan dikenali karakteristik komentar  yang sama (tidak diketahui dengan pasti jumlah kelompok yang akan terbentuk</a:t>
            </a:r>
          </a:p>
        </p:txBody>
      </p:sp>
      <p:sp>
        <p:nvSpPr>
          <p:cNvPr id="4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08380"/>
            <a:ext cx="597916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45" dirty="0"/>
              <a:t>Semisupervised</a:t>
            </a:r>
            <a:r>
              <a:rPr spc="-135" dirty="0"/>
              <a:t> </a:t>
            </a:r>
            <a:r>
              <a:rPr spc="-45" dirty="0"/>
              <a:t>Learning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4580" y="1831975"/>
            <a:ext cx="10084435" cy="241490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04139" marR="5080">
              <a:lnSpc>
                <a:spcPts val="2160"/>
              </a:lnSpc>
              <a:spcBef>
                <a:spcPts val="375"/>
              </a:spcBef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Kombinasi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penggunaan</a:t>
            </a:r>
            <a:r>
              <a:rPr sz="20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beri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label/target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dengan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tidak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punya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label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dengan </a:t>
            </a:r>
            <a:r>
              <a:rPr sz="2000" spc="-4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tujuan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untuk mendapatkan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model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klasifikasi</a:t>
            </a:r>
            <a:endParaRPr sz="2000">
              <a:latin typeface="Calibri"/>
              <a:cs typeface="Calibri"/>
            </a:endParaRPr>
          </a:p>
          <a:p>
            <a:pPr marL="12700" marR="1674495" indent="91440">
              <a:lnSpc>
                <a:spcPts val="3550"/>
              </a:lnSpc>
              <a:spcBef>
                <a:spcPts val="295"/>
              </a:spcBef>
            </a:pP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diberi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label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terbatas</a:t>
            </a:r>
            <a:r>
              <a:rPr sz="2000" spc="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sedangkan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tidak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punya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label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berlimpah </a:t>
            </a:r>
            <a:r>
              <a:rPr sz="20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Contoh</a:t>
            </a:r>
            <a:r>
              <a:rPr sz="20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Klasifikasi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konten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internet,</a:t>
            </a:r>
            <a:r>
              <a:rPr sz="20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labelisasi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website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tidak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dilakukan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manual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Mengevaluasi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ekspresi</a:t>
            </a:r>
            <a:r>
              <a:rPr sz="200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dari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sekumpulan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gambar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ada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mesin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pencarian.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08380"/>
            <a:ext cx="574738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75" dirty="0"/>
              <a:t>Reinforcement</a:t>
            </a:r>
            <a:r>
              <a:rPr spc="-160" dirty="0"/>
              <a:t> </a:t>
            </a:r>
            <a:r>
              <a:rPr spc="-45" dirty="0"/>
              <a:t>Learning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84580" y="1831975"/>
            <a:ext cx="9989185" cy="196215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04139" marR="5080">
              <a:lnSpc>
                <a:spcPts val="2160"/>
              </a:lnSpc>
              <a:spcBef>
                <a:spcPts val="37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Mesin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belajar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melalui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hasil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observasi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dari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environment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melakukan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suatu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aksi,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keberhasilan </a:t>
            </a:r>
            <a:r>
              <a:rPr sz="20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aksi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dilihat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dari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reward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dan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punishment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yang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diberikan.</a:t>
            </a:r>
            <a:endParaRPr sz="2000">
              <a:latin typeface="Calibri"/>
              <a:cs typeface="Calibri"/>
            </a:endParaRPr>
          </a:p>
          <a:p>
            <a:pPr marL="12700" marR="5529580" indent="147955">
              <a:lnSpc>
                <a:spcPts val="3550"/>
              </a:lnSpc>
              <a:spcBef>
                <a:spcPts val="295"/>
              </a:spcBef>
            </a:pP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Intelligent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machine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disebut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sebagai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agent </a:t>
            </a:r>
            <a:r>
              <a:rPr sz="2000" spc="-434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Contoh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AI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Boot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dibuat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untuk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permainan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snake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menggunakan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reinforcement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learning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73736"/>
            <a:ext cx="12191999" cy="558393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08559" y="6005880"/>
            <a:ext cx="59099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https://d3i71xaburhd42.cloudfront.net/56e8863838b4dcc4790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108cd1e7e680a104a7c30/1-Figure1-1.png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08380"/>
            <a:ext cx="35680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85" dirty="0"/>
              <a:t>Referensi</a:t>
            </a:r>
            <a:r>
              <a:rPr spc="-175" dirty="0"/>
              <a:t> </a:t>
            </a:r>
            <a:r>
              <a:rPr spc="-55" dirty="0"/>
              <a:t>Buku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76324" y="1684756"/>
            <a:ext cx="6987540" cy="1835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400"/>
              </a:lnSpc>
              <a:spcBef>
                <a:spcPts val="100"/>
              </a:spcBef>
            </a:pP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Peter</a:t>
            </a:r>
            <a:r>
              <a:rPr sz="2000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Norvig,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Artificial</a:t>
            </a:r>
            <a:r>
              <a:rPr sz="20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Intelligence,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Third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Edition, </a:t>
            </a:r>
            <a:r>
              <a:rPr sz="2000" spc="-15" dirty="0">
                <a:solidFill>
                  <a:srgbClr val="404040"/>
                </a:solidFill>
                <a:latin typeface="Calibri"/>
                <a:cs typeface="Calibri"/>
              </a:rPr>
              <a:t>Pearson,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2010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65" dirty="0">
                <a:solidFill>
                  <a:srgbClr val="404040"/>
                </a:solidFill>
                <a:latin typeface="Calibri"/>
                <a:cs typeface="Calibri"/>
              </a:rPr>
              <a:t>Tom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M.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Mitcell,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Machine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Learning,</a:t>
            </a:r>
            <a:r>
              <a:rPr sz="20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The McGraw-Hill,</a:t>
            </a:r>
            <a:r>
              <a:rPr sz="2000" dirty="0">
                <a:solidFill>
                  <a:srgbClr val="404040"/>
                </a:solidFill>
                <a:latin typeface="Calibri"/>
                <a:cs typeface="Calibri"/>
              </a:rPr>
              <a:t> 1997 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u="heavy" spc="-5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Calibri"/>
                <a:cs typeface="Calibri"/>
                <a:hlinkClick r:id="rId2"/>
              </a:rPr>
              <a:t>https://www.coursera.org/learn/machine-learning/home/welcome </a:t>
            </a:r>
            <a:r>
              <a:rPr sz="2000" spc="-440" dirty="0">
                <a:solidFill>
                  <a:srgbClr val="6B9F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Materi</a:t>
            </a:r>
            <a:r>
              <a:rPr sz="20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35" dirty="0">
                <a:solidFill>
                  <a:srgbClr val="404040"/>
                </a:solidFill>
                <a:latin typeface="Calibri"/>
                <a:cs typeface="Calibri"/>
              </a:rPr>
              <a:t>Terkait</a:t>
            </a:r>
            <a:r>
              <a:rPr sz="20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tentang</a:t>
            </a:r>
            <a:r>
              <a:rPr sz="20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Machine</a:t>
            </a:r>
            <a:r>
              <a:rPr sz="20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"/>
                <a:cs typeface="Calibri"/>
              </a:rPr>
              <a:t>Learning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5610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B9F24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592</Words>
  <Application>Microsoft Office PowerPoint</Application>
  <PresentationFormat>Widescreen</PresentationFormat>
  <Paragraphs>91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Algerian</vt:lpstr>
      <vt:lpstr>Calibri</vt:lpstr>
      <vt:lpstr>Calibri Light</vt:lpstr>
      <vt:lpstr>Times New Roman</vt:lpstr>
      <vt:lpstr>Office Theme</vt:lpstr>
      <vt:lpstr>PowerPoint Presentation</vt:lpstr>
      <vt:lpstr>Pengertian Pembelajaran Mesin</vt:lpstr>
      <vt:lpstr>Contoh Pembelajaran Mesin</vt:lpstr>
      <vt:lpstr>Definisi Formal</vt:lpstr>
      <vt:lpstr>PowerPoint Presentation</vt:lpstr>
      <vt:lpstr>Paradigma Pembelajaran Mesin</vt:lpstr>
      <vt:lpstr>PowerPoint Presentation</vt:lpstr>
      <vt:lpstr>Paradigma Pembelajaran Mesin</vt:lpstr>
      <vt:lpstr>Penerapan  Pembelajaran  Mesin</vt:lpstr>
      <vt:lpstr>Ilustrasi kerja  pembelajaran  mesin</vt:lpstr>
      <vt:lpstr>Empat Jenis Teknik Pembelajaran Mesin</vt:lpstr>
      <vt:lpstr>Supervised Learning</vt:lpstr>
      <vt:lpstr>Regresi</vt:lpstr>
      <vt:lpstr>Klasifikasi</vt:lpstr>
      <vt:lpstr>Unsupervised Learning</vt:lpstr>
      <vt:lpstr>Semisupervised Learning</vt:lpstr>
      <vt:lpstr>Reinforcement Learning</vt:lpstr>
      <vt:lpstr>PowerPoint Presentation</vt:lpstr>
      <vt:lpstr>Referensi Buku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Pembelajaran Mesin</dc:title>
  <dc:creator>Ednawati Rainarli</dc:creator>
  <cp:lastModifiedBy>Robi</cp:lastModifiedBy>
  <cp:revision>1</cp:revision>
  <dcterms:created xsi:type="dcterms:W3CDTF">2021-09-04T07:30:01Z</dcterms:created>
  <dcterms:modified xsi:type="dcterms:W3CDTF">2021-09-04T07:33:53Z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2020-07-17T00:00:00Z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2021-09-04T00:00:00Z</vt:filetime>
  </property>
</Properties>
</file>