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54"/>
  </p:notesMasterIdLst>
  <p:sldIdLst>
    <p:sldId id="287" r:id="rId2"/>
    <p:sldId id="322" r:id="rId3"/>
    <p:sldId id="342" r:id="rId4"/>
    <p:sldId id="343" r:id="rId5"/>
    <p:sldId id="357" r:id="rId6"/>
    <p:sldId id="344" r:id="rId7"/>
    <p:sldId id="360" r:id="rId8"/>
    <p:sldId id="358" r:id="rId9"/>
    <p:sldId id="402" r:id="rId10"/>
    <p:sldId id="359" r:id="rId11"/>
    <p:sldId id="361" r:id="rId12"/>
    <p:sldId id="371" r:id="rId13"/>
    <p:sldId id="372" r:id="rId14"/>
    <p:sldId id="356" r:id="rId15"/>
    <p:sldId id="353" r:id="rId16"/>
    <p:sldId id="364" r:id="rId17"/>
    <p:sldId id="365" r:id="rId18"/>
    <p:sldId id="366" r:id="rId19"/>
    <p:sldId id="367" r:id="rId20"/>
    <p:sldId id="368" r:id="rId21"/>
    <p:sldId id="369" r:id="rId22"/>
    <p:sldId id="370" r:id="rId23"/>
    <p:sldId id="373" r:id="rId24"/>
    <p:sldId id="399" r:id="rId25"/>
    <p:sldId id="398" r:id="rId26"/>
    <p:sldId id="400" r:id="rId27"/>
    <p:sldId id="389" r:id="rId28"/>
    <p:sldId id="390" r:id="rId29"/>
    <p:sldId id="391" r:id="rId30"/>
    <p:sldId id="392" r:id="rId31"/>
    <p:sldId id="393" r:id="rId32"/>
    <p:sldId id="394" r:id="rId33"/>
    <p:sldId id="395" r:id="rId34"/>
    <p:sldId id="396" r:id="rId35"/>
    <p:sldId id="375" r:id="rId36"/>
    <p:sldId id="374" r:id="rId37"/>
    <p:sldId id="376" r:id="rId38"/>
    <p:sldId id="377" r:id="rId39"/>
    <p:sldId id="378" r:id="rId40"/>
    <p:sldId id="379" r:id="rId41"/>
    <p:sldId id="380" r:id="rId42"/>
    <p:sldId id="381" r:id="rId43"/>
    <p:sldId id="382" r:id="rId44"/>
    <p:sldId id="383" r:id="rId45"/>
    <p:sldId id="403" r:id="rId46"/>
    <p:sldId id="384" r:id="rId47"/>
    <p:sldId id="401" r:id="rId48"/>
    <p:sldId id="385" r:id="rId49"/>
    <p:sldId id="386" r:id="rId50"/>
    <p:sldId id="387" r:id="rId51"/>
    <p:sldId id="388" r:id="rId52"/>
    <p:sldId id="397" r:id="rId53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4" autoAdjust="0"/>
    <p:restoredTop sz="94660"/>
  </p:normalViewPr>
  <p:slideViewPr>
    <p:cSldViewPr>
      <p:cViewPr varScale="1">
        <p:scale>
          <a:sx n="51" d="100"/>
          <a:sy n="51" d="100"/>
        </p:scale>
        <p:origin x="-102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D4C519-A7A7-4F00-AF18-A75EB0FA8F4E}" type="datetimeFigureOut">
              <a:rPr lang="id-ID" smtClean="0"/>
              <a:t>16/11/2020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6CA908-5E5E-4ECE-B62C-AF289050EBA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58897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dirty="0" smtClean="0"/>
              <a:t> 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CA908-5E5E-4ECE-B62C-AF289050EBAA}" type="slidenum">
              <a:rPr lang="id-ID" smtClean="0"/>
              <a:t>45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22175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0335E8-D1E5-4596-B55D-525455A90D1F}" type="datetimeFigureOut">
              <a:rPr lang="id-ID" smtClean="0"/>
              <a:t>16/11/2020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1B07F6-EF14-4682-9746-BB899BB5D4C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0335E8-D1E5-4596-B55D-525455A90D1F}" type="datetimeFigureOut">
              <a:rPr lang="id-ID" smtClean="0"/>
              <a:t>16/11/2020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1B07F6-EF14-4682-9746-BB899BB5D4C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0335E8-D1E5-4596-B55D-525455A90D1F}" type="datetimeFigureOut">
              <a:rPr lang="id-ID" smtClean="0"/>
              <a:t>16/11/2020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1B07F6-EF14-4682-9746-BB899BB5D4C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0335E8-D1E5-4596-B55D-525455A90D1F}" type="datetimeFigureOut">
              <a:rPr lang="id-ID" smtClean="0"/>
              <a:t>16/11/2020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1B07F6-EF14-4682-9746-BB899BB5D4C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0335E8-D1E5-4596-B55D-525455A90D1F}" type="datetimeFigureOut">
              <a:rPr lang="id-ID" smtClean="0"/>
              <a:t>16/11/2020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1B07F6-EF14-4682-9746-BB899BB5D4C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0335E8-D1E5-4596-B55D-525455A90D1F}" type="datetimeFigureOut">
              <a:rPr lang="id-ID" smtClean="0"/>
              <a:t>16/11/2020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1B07F6-EF14-4682-9746-BB899BB5D4C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0335E8-D1E5-4596-B55D-525455A90D1F}" type="datetimeFigureOut">
              <a:rPr lang="id-ID" smtClean="0"/>
              <a:t>16/11/2020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1B07F6-EF14-4682-9746-BB899BB5D4C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0335E8-D1E5-4596-B55D-525455A90D1F}" type="datetimeFigureOut">
              <a:rPr lang="id-ID" smtClean="0"/>
              <a:t>16/11/2020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1B07F6-EF14-4682-9746-BB899BB5D4C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0335E8-D1E5-4596-B55D-525455A90D1F}" type="datetimeFigureOut">
              <a:rPr lang="id-ID" smtClean="0"/>
              <a:t>16/11/2020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1B07F6-EF14-4682-9746-BB899BB5D4C4}" type="slidenum">
              <a:rPr lang="id-ID" smtClean="0"/>
              <a:t>‹#›</a:t>
            </a:fld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0335E8-D1E5-4596-B55D-525455A90D1F}" type="datetimeFigureOut">
              <a:rPr lang="id-ID" smtClean="0"/>
              <a:t>16/11/2020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1B07F6-EF14-4682-9746-BB899BB5D4C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0335E8-D1E5-4596-B55D-525455A90D1F}" type="datetimeFigureOut">
              <a:rPr lang="id-ID" smtClean="0"/>
              <a:t>16/11/2020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1B07F6-EF14-4682-9746-BB899BB5D4C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20335E8-D1E5-4596-B55D-525455A90D1F}" type="datetimeFigureOut">
              <a:rPr lang="id-ID" smtClean="0"/>
              <a:t>16/11/2020</a:t>
            </a:fld>
            <a:endParaRPr lang="id-ID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41B07F6-EF14-4682-9746-BB899BB5D4C4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d-ID" b="1" dirty="0" smtClean="0"/>
              <a:t>Pemindahan tanah mekanis</a:t>
            </a:r>
            <a:r>
              <a:rPr lang="id-ID" dirty="0"/>
              <a:t/>
            </a:r>
            <a:br>
              <a:rPr lang="id-ID" dirty="0"/>
            </a:b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endParaRPr lang="id-ID" b="1" dirty="0" smtClean="0"/>
          </a:p>
          <a:p>
            <a:pPr marL="0" indent="0" algn="ctr">
              <a:buNone/>
            </a:pPr>
            <a:endParaRPr lang="id-ID" b="1" dirty="0"/>
          </a:p>
          <a:p>
            <a:pPr marL="0" indent="0" algn="ctr">
              <a:buNone/>
            </a:pPr>
            <a:endParaRPr lang="id-ID" b="1" dirty="0" smtClean="0"/>
          </a:p>
          <a:p>
            <a:pPr marL="0" indent="0" algn="ctr">
              <a:buNone/>
            </a:pPr>
            <a:endParaRPr lang="id-ID" b="1" dirty="0"/>
          </a:p>
          <a:p>
            <a:pPr marL="0" indent="0" algn="ctr">
              <a:buNone/>
            </a:pPr>
            <a:endParaRPr lang="id-ID" b="1" dirty="0" smtClean="0"/>
          </a:p>
          <a:p>
            <a:pPr marL="0" indent="0" algn="ctr">
              <a:buNone/>
            </a:pPr>
            <a:endParaRPr lang="id-ID" b="1" dirty="0"/>
          </a:p>
          <a:p>
            <a:pPr marL="0" indent="0" algn="ctr">
              <a:buNone/>
            </a:pPr>
            <a:endParaRPr lang="id-ID" b="1" dirty="0" smtClean="0"/>
          </a:p>
          <a:p>
            <a:pPr marL="0" indent="0" algn="ctr">
              <a:buNone/>
            </a:pPr>
            <a:endParaRPr lang="id-ID" b="1" dirty="0" smtClean="0"/>
          </a:p>
          <a:p>
            <a:pPr marL="0" indent="0" algn="ctr">
              <a:buNone/>
            </a:pPr>
            <a:endParaRPr lang="id-ID" b="1" dirty="0"/>
          </a:p>
          <a:p>
            <a:pPr marL="0" indent="0" algn="ctr">
              <a:buNone/>
            </a:pPr>
            <a:endParaRPr lang="id-ID" b="1" dirty="0" smtClean="0"/>
          </a:p>
          <a:p>
            <a:pPr marL="0" indent="0" algn="ctr">
              <a:buNone/>
            </a:pPr>
            <a:endParaRPr lang="id-ID" b="1" dirty="0" smtClean="0"/>
          </a:p>
          <a:p>
            <a:pPr marL="0" indent="0" algn="ctr">
              <a:buNone/>
            </a:pPr>
            <a:endParaRPr lang="id-ID" b="1" dirty="0"/>
          </a:p>
          <a:p>
            <a:pPr marL="0" indent="0" algn="ctr">
              <a:buNone/>
            </a:pPr>
            <a:endParaRPr lang="id-ID" b="1" dirty="0" smtClean="0"/>
          </a:p>
          <a:p>
            <a:pPr marL="0" indent="0" algn="ctr">
              <a:buNone/>
            </a:pPr>
            <a:r>
              <a:rPr lang="id-ID" b="1" dirty="0" smtClean="0"/>
              <a:t> </a:t>
            </a:r>
            <a:endParaRPr lang="id-ID" dirty="0" smtClean="0"/>
          </a:p>
          <a:p>
            <a:pPr marL="0" indent="0" algn="ctr">
              <a:buNone/>
            </a:pPr>
            <a:r>
              <a:rPr lang="id-ID" b="1" dirty="0" smtClean="0"/>
              <a:t>PROGRAM STUDI TEKNIK SIPIL S1</a:t>
            </a:r>
            <a:endParaRPr lang="id-ID" dirty="0" smtClean="0"/>
          </a:p>
          <a:p>
            <a:pPr algn="ctr"/>
            <a:endParaRPr lang="id-ID" dirty="0" smtClean="0"/>
          </a:p>
          <a:p>
            <a:pPr marL="0" indent="0" algn="ctr">
              <a:buNone/>
            </a:pPr>
            <a:r>
              <a:rPr lang="id-ID" b="1" dirty="0" smtClean="0"/>
              <a:t>FAKULTAS TEKNIK</a:t>
            </a:r>
            <a:endParaRPr lang="id-ID" dirty="0" smtClean="0"/>
          </a:p>
          <a:p>
            <a:pPr marL="0" indent="0" algn="ctr">
              <a:buNone/>
            </a:pPr>
            <a:r>
              <a:rPr lang="id-ID" b="1" dirty="0" smtClean="0"/>
              <a:t>UNIVERSITAS PGRI SEMARANG</a:t>
            </a:r>
            <a:endParaRPr lang="id-ID" dirty="0" smtClean="0"/>
          </a:p>
          <a:p>
            <a:pPr marL="0" indent="0" algn="ctr">
              <a:buNone/>
            </a:pPr>
            <a:r>
              <a:rPr lang="id-ID" b="1" dirty="0"/>
              <a:t/>
            </a:r>
            <a:br>
              <a:rPr lang="id-ID" b="1" dirty="0"/>
            </a:b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68761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d-ID" dirty="0" smtClean="0"/>
              <a:t>Kapasitas </a:t>
            </a:r>
            <a:r>
              <a:rPr lang="id-ID" dirty="0"/>
              <a:t>Alat dihitung dengan menggunakan rumus sebagai berikut: </a:t>
            </a:r>
          </a:p>
          <a:p>
            <a:pPr marL="0" indent="0">
              <a:buNone/>
            </a:pPr>
            <a:r>
              <a:rPr lang="id-ID" dirty="0"/>
              <a:t>Q =   q x 3600 x E </a:t>
            </a:r>
          </a:p>
          <a:p>
            <a:pPr marL="0" indent="0">
              <a:buNone/>
            </a:pPr>
            <a:r>
              <a:rPr lang="id-ID" dirty="0" smtClean="0"/>
              <a:t>                Cm </a:t>
            </a:r>
            <a:endParaRPr lang="id-ID" dirty="0"/>
          </a:p>
          <a:p>
            <a:pPr marL="0" indent="0">
              <a:buNone/>
            </a:pPr>
            <a:r>
              <a:rPr lang="id-ID" dirty="0"/>
              <a:t>Dimana: </a:t>
            </a:r>
          </a:p>
          <a:p>
            <a:pPr marL="0" indent="0">
              <a:buNone/>
            </a:pPr>
            <a:r>
              <a:rPr lang="id-ID" dirty="0"/>
              <a:t>Q	= Kapasitas produksi m</a:t>
            </a:r>
            <a:r>
              <a:rPr lang="id-ID" baseline="30000" dirty="0"/>
              <a:t>3</a:t>
            </a:r>
            <a:r>
              <a:rPr lang="id-ID" dirty="0"/>
              <a:t>/jam</a:t>
            </a:r>
          </a:p>
          <a:p>
            <a:pPr marL="0" indent="0">
              <a:buNone/>
            </a:pPr>
            <a:r>
              <a:rPr lang="id-ID" dirty="0"/>
              <a:t>q	= Kapasitas bucket m</a:t>
            </a:r>
            <a:r>
              <a:rPr lang="id-ID" baseline="30000" dirty="0"/>
              <a:t>3</a:t>
            </a:r>
            <a:endParaRPr lang="id-ID" dirty="0"/>
          </a:p>
          <a:p>
            <a:pPr marL="0" indent="0">
              <a:buNone/>
            </a:pPr>
            <a:r>
              <a:rPr lang="id-ID" dirty="0"/>
              <a:t>E	= efisiensi kerja</a:t>
            </a:r>
          </a:p>
          <a:p>
            <a:pPr marL="0" indent="0">
              <a:buNone/>
            </a:pPr>
            <a:r>
              <a:rPr lang="id-ID" dirty="0" smtClean="0"/>
              <a:t>Cm  = </a:t>
            </a:r>
            <a:r>
              <a:rPr lang="id-ID" dirty="0"/>
              <a:t>Waktu siklus </a:t>
            </a:r>
          </a:p>
          <a:p>
            <a:endParaRPr lang="id-ID" dirty="0"/>
          </a:p>
          <a:p>
            <a:endParaRPr lang="id-ID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076330" y="1844824"/>
            <a:ext cx="191960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616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1800" b="1" dirty="0">
                <a:effectLst/>
              </a:rPr>
              <a:t>Perhitungan produksi alat per jam dan per hari, Jumlah alat dan Lama waktu Pekerjaan Galian</a:t>
            </a:r>
            <a:r>
              <a:rPr lang="id-ID" sz="1800" b="1" dirty="0" smtClean="0">
                <a:effectLst/>
              </a:rPr>
              <a:t>.</a:t>
            </a:r>
            <a:r>
              <a:rPr lang="id-ID" sz="1800" dirty="0">
                <a:effectLst/>
              </a:rPr>
              <a:t/>
            </a:r>
            <a:br>
              <a:rPr lang="id-ID" sz="1800" dirty="0">
                <a:effectLst/>
              </a:rPr>
            </a:br>
            <a:endParaRPr lang="id-ID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 </a:t>
            </a:r>
            <a:r>
              <a:rPr lang="nl-NL" dirty="0"/>
              <a:t>Gambar 4.2 Excavator Type Komatsu PC 200-6</a:t>
            </a:r>
            <a:endParaRPr lang="id-ID" dirty="0"/>
          </a:p>
          <a:p>
            <a:endParaRPr lang="id-ID" dirty="0"/>
          </a:p>
          <a:p>
            <a:endParaRPr lang="id-ID" dirty="0"/>
          </a:p>
        </p:txBody>
      </p:sp>
      <p:pic>
        <p:nvPicPr>
          <p:cNvPr id="1026" name="Picture 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968" y="2924944"/>
            <a:ext cx="3448050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8090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d-ID" dirty="0"/>
              <a:t>1)	Excavator</a:t>
            </a:r>
          </a:p>
          <a:p>
            <a:pPr marL="0" indent="0">
              <a:buNone/>
            </a:pPr>
            <a:r>
              <a:rPr lang="id-ID" dirty="0"/>
              <a:t>Perhitungan produksi excavator per jam Volume dengan total pengerukan  : 51.919,93  m</a:t>
            </a:r>
            <a:r>
              <a:rPr lang="id-ID" baseline="30000" dirty="0"/>
              <a:t>3 </a:t>
            </a:r>
            <a:endParaRPr lang="id-ID" dirty="0"/>
          </a:p>
          <a:p>
            <a:pPr marL="0" indent="0">
              <a:buNone/>
            </a:pPr>
            <a:r>
              <a:rPr lang="id-ID" dirty="0"/>
              <a:t>Q =    q x 3600 x E </a:t>
            </a:r>
          </a:p>
          <a:p>
            <a:pPr marL="0" indent="0">
              <a:buNone/>
            </a:pPr>
            <a:r>
              <a:rPr lang="id-ID" dirty="0" smtClean="0"/>
              <a:t>                Cm </a:t>
            </a:r>
            <a:endParaRPr lang="id-ID" dirty="0"/>
          </a:p>
          <a:p>
            <a:pPr marL="0" indent="0">
              <a:buNone/>
            </a:pPr>
            <a:r>
              <a:rPr lang="id-ID" dirty="0"/>
              <a:t>Waktu siklus : </a:t>
            </a:r>
          </a:p>
          <a:p>
            <a:pPr marL="0" indent="0">
              <a:buNone/>
            </a:pPr>
            <a:r>
              <a:rPr lang="id-ID" dirty="0"/>
              <a:t>Pengisian bucket	</a:t>
            </a:r>
            <a:r>
              <a:rPr lang="id-ID" dirty="0" smtClean="0"/>
              <a:t>                               =  </a:t>
            </a:r>
            <a:r>
              <a:rPr lang="id-ID" dirty="0"/>
              <a:t>7 detik</a:t>
            </a:r>
          </a:p>
          <a:p>
            <a:pPr marL="0" indent="0">
              <a:buNone/>
            </a:pPr>
            <a:r>
              <a:rPr lang="id-ID" dirty="0"/>
              <a:t>Mengangkat beban &amp; swing	</a:t>
            </a:r>
            <a:r>
              <a:rPr lang="id-ID" dirty="0" smtClean="0"/>
              <a:t>              = </a:t>
            </a:r>
            <a:r>
              <a:rPr lang="id-ID" dirty="0"/>
              <a:t>10 detik</a:t>
            </a:r>
          </a:p>
          <a:p>
            <a:pPr marL="0" indent="0">
              <a:buNone/>
            </a:pPr>
            <a:r>
              <a:rPr lang="id-ID" dirty="0"/>
              <a:t>Dumping (pembuangan</a:t>
            </a:r>
            <a:r>
              <a:rPr lang="id-ID" dirty="0" smtClean="0"/>
              <a:t>)               </a:t>
            </a:r>
            <a:r>
              <a:rPr lang="id-ID" dirty="0"/>
              <a:t>	</a:t>
            </a:r>
            <a:r>
              <a:rPr lang="id-ID" dirty="0" smtClean="0"/>
              <a:t>      =  </a:t>
            </a:r>
            <a:r>
              <a:rPr lang="id-ID" dirty="0"/>
              <a:t>5 detik</a:t>
            </a:r>
          </a:p>
          <a:p>
            <a:pPr marL="0" indent="0">
              <a:buNone/>
            </a:pPr>
            <a:r>
              <a:rPr lang="id-ID" dirty="0"/>
              <a:t>Swing kembali	</a:t>
            </a:r>
            <a:r>
              <a:rPr lang="id-ID" dirty="0" smtClean="0"/>
              <a:t>                                =  </a:t>
            </a:r>
            <a:r>
              <a:rPr lang="id-ID" dirty="0"/>
              <a:t>5 detik</a:t>
            </a:r>
          </a:p>
          <a:p>
            <a:pPr marL="0" indent="0">
              <a:buNone/>
            </a:pPr>
            <a:r>
              <a:rPr lang="id-ID" dirty="0"/>
              <a:t>Waktu tetap, percepatan dan lain </a:t>
            </a:r>
            <a:r>
              <a:rPr lang="id-ID" dirty="0" smtClean="0"/>
              <a:t>– lain =  </a:t>
            </a:r>
            <a:r>
              <a:rPr lang="id-ID" dirty="0"/>
              <a:t>5 detik</a:t>
            </a:r>
          </a:p>
          <a:p>
            <a:pPr marL="0" indent="0">
              <a:buNone/>
            </a:pPr>
            <a:r>
              <a:rPr lang="id-ID" dirty="0" smtClean="0"/>
              <a:t>                                                          = </a:t>
            </a:r>
            <a:r>
              <a:rPr lang="id-ID" dirty="0"/>
              <a:t>32 detik 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7056380" y="4221088"/>
            <a:ext cx="136815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835696" y="1916832"/>
            <a:ext cx="18002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024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d-ID" dirty="0"/>
              <a:t>Kapasitas penuh q1	= 0,5 m</a:t>
            </a:r>
            <a:r>
              <a:rPr lang="id-ID" baseline="30000" dirty="0"/>
              <a:t>3</a:t>
            </a:r>
            <a:endParaRPr lang="id-ID" dirty="0"/>
          </a:p>
          <a:p>
            <a:pPr marL="0" indent="0">
              <a:buNone/>
            </a:pPr>
            <a:r>
              <a:rPr lang="id-ID" dirty="0"/>
              <a:t>faktor  bucket  k  (tanah asli jadi k diambil 0,8)</a:t>
            </a:r>
          </a:p>
          <a:p>
            <a:pPr marL="0" indent="0">
              <a:buNone/>
            </a:pPr>
            <a:r>
              <a:rPr lang="id-ID" dirty="0"/>
              <a:t>E  = efisiensi kerja (alat masih baik diambil 0,75)</a:t>
            </a:r>
          </a:p>
          <a:p>
            <a:pPr marL="0" indent="0">
              <a:buNone/>
            </a:pPr>
            <a:r>
              <a:rPr lang="id-ID" dirty="0"/>
              <a:t>q = 0,5 x 0,8</a:t>
            </a:r>
          </a:p>
          <a:p>
            <a:pPr marL="0" indent="0">
              <a:buNone/>
            </a:pPr>
            <a:r>
              <a:rPr lang="id-ID" dirty="0" smtClean="0"/>
              <a:t>  = </a:t>
            </a:r>
            <a:r>
              <a:rPr lang="id-ID" dirty="0"/>
              <a:t>0, 4 m</a:t>
            </a:r>
            <a:r>
              <a:rPr lang="id-ID" baseline="30000" dirty="0"/>
              <a:t>3</a:t>
            </a:r>
            <a:endParaRPr lang="id-ID" dirty="0"/>
          </a:p>
          <a:p>
            <a:pPr marL="0" indent="0">
              <a:buNone/>
            </a:pPr>
            <a:r>
              <a:rPr lang="id-ID" dirty="0"/>
              <a:t>               q x 3600 x E</a:t>
            </a:r>
            <a:br>
              <a:rPr lang="id-ID" dirty="0"/>
            </a:br>
            <a:r>
              <a:rPr lang="id-ID" dirty="0"/>
              <a:t>Q =</a:t>
            </a:r>
          </a:p>
          <a:p>
            <a:pPr marL="0" indent="0">
              <a:buNone/>
            </a:pPr>
            <a:r>
              <a:rPr lang="id-ID" dirty="0"/>
              <a:t>                </a:t>
            </a:r>
            <a:r>
              <a:rPr lang="id-ID" dirty="0" smtClean="0"/>
              <a:t>     Cm</a:t>
            </a:r>
            <a:endParaRPr lang="id-ID" dirty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r>
              <a:rPr lang="id-ID" dirty="0"/>
              <a:t>          =   0,4 x 3600 x 0,75</a:t>
            </a:r>
          </a:p>
          <a:p>
            <a:pPr marL="0" indent="0">
              <a:buNone/>
            </a:pPr>
            <a:r>
              <a:rPr lang="id-ID" dirty="0" smtClean="0"/>
              <a:t>                       </a:t>
            </a:r>
            <a:r>
              <a:rPr lang="id-ID" dirty="0"/>
              <a:t>32 </a:t>
            </a:r>
          </a:p>
          <a:p>
            <a:pPr marL="0" indent="0">
              <a:buNone/>
            </a:pPr>
            <a:r>
              <a:rPr lang="id-ID" dirty="0"/>
              <a:t>Q =    = 33,75 m</a:t>
            </a:r>
            <a:r>
              <a:rPr lang="id-ID" baseline="30000" dirty="0"/>
              <a:t>3</a:t>
            </a:r>
            <a:r>
              <a:rPr lang="id-ID" dirty="0"/>
              <a:t>/jam </a:t>
            </a:r>
            <a:br>
              <a:rPr lang="id-ID" dirty="0"/>
            </a:br>
            <a:endParaRPr lang="id-ID" dirty="0"/>
          </a:p>
          <a:p>
            <a:endParaRPr lang="id-ID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591780" y="2492896"/>
            <a:ext cx="151216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411760" y="3645024"/>
            <a:ext cx="216024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250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d-ID" dirty="0" smtClean="0"/>
              <a:t> 2) Buldozer</a:t>
            </a:r>
          </a:p>
          <a:p>
            <a:pPr marL="0" indent="0">
              <a:buNone/>
            </a:pPr>
            <a:r>
              <a:rPr lang="id-ID" dirty="0"/>
              <a:t>Volume total penimbunan yaitu  : </a:t>
            </a:r>
            <a:r>
              <a:rPr lang="id-ID" dirty="0" smtClean="0"/>
              <a:t>33.000  </a:t>
            </a:r>
            <a:r>
              <a:rPr lang="id-ID" dirty="0"/>
              <a:t>m</a:t>
            </a:r>
            <a:r>
              <a:rPr lang="id-ID" baseline="30000" dirty="0"/>
              <a:t>3</a:t>
            </a:r>
            <a:endParaRPr lang="id-ID" dirty="0"/>
          </a:p>
          <a:p>
            <a:pPr marL="0" indent="0">
              <a:buNone/>
            </a:pPr>
            <a:r>
              <a:rPr lang="id-ID" baseline="30000" dirty="0"/>
              <a:t/>
            </a:r>
            <a:br>
              <a:rPr lang="id-ID" baseline="30000" dirty="0"/>
            </a:br>
            <a:r>
              <a:rPr lang="id-ID" dirty="0"/>
              <a:t>Kondisi kerja </a:t>
            </a:r>
            <a:r>
              <a:rPr lang="id-ID" dirty="0" smtClean="0"/>
              <a:t>:</a:t>
            </a:r>
            <a:r>
              <a:rPr lang="id-ID" dirty="0"/>
              <a:t/>
            </a:r>
            <a:br>
              <a:rPr lang="id-ID" dirty="0"/>
            </a:br>
            <a:r>
              <a:rPr lang="id-ID" dirty="0"/>
              <a:t>Jarak </a:t>
            </a:r>
            <a:r>
              <a:rPr lang="id-ID" dirty="0" smtClean="0"/>
              <a:t>gusur (D)</a:t>
            </a:r>
            <a:r>
              <a:rPr lang="id-ID" dirty="0"/>
              <a:t>	</a:t>
            </a:r>
            <a:r>
              <a:rPr lang="id-ID" dirty="0" smtClean="0"/>
              <a:t>           = </a:t>
            </a:r>
            <a:r>
              <a:rPr lang="id-ID" dirty="0"/>
              <a:t>90 m</a:t>
            </a:r>
          </a:p>
          <a:p>
            <a:pPr marL="0" indent="0">
              <a:buNone/>
            </a:pPr>
            <a:r>
              <a:rPr lang="id-ID" dirty="0"/>
              <a:t>Type tanah	</a:t>
            </a:r>
            <a:r>
              <a:rPr lang="id-ID" dirty="0" smtClean="0"/>
              <a:t>           = </a:t>
            </a:r>
            <a:r>
              <a:rPr lang="id-ID" dirty="0"/>
              <a:t>tanah asli (biasa)</a:t>
            </a:r>
          </a:p>
          <a:p>
            <a:pPr marL="0" indent="0">
              <a:buNone/>
            </a:pPr>
            <a:r>
              <a:rPr lang="id-ID" dirty="0"/>
              <a:t>Efisiensi kerja	</a:t>
            </a:r>
            <a:r>
              <a:rPr lang="id-ID" dirty="0" smtClean="0"/>
              <a:t>           = </a:t>
            </a:r>
            <a:r>
              <a:rPr lang="id-ID" dirty="0"/>
              <a:t>0,75 (baik)</a:t>
            </a:r>
          </a:p>
          <a:p>
            <a:pPr marL="0" indent="0">
              <a:buNone/>
            </a:pPr>
            <a:r>
              <a:rPr lang="id-ID" dirty="0"/>
              <a:t>Kecepatan maju	</a:t>
            </a:r>
            <a:r>
              <a:rPr lang="id-ID" dirty="0" smtClean="0"/>
              <a:t> (R)     = </a:t>
            </a:r>
            <a:r>
              <a:rPr lang="id-ID" dirty="0"/>
              <a:t>5 km/jam</a:t>
            </a:r>
          </a:p>
          <a:p>
            <a:pPr marL="0" indent="0">
              <a:buNone/>
            </a:pPr>
            <a:r>
              <a:rPr lang="id-ID" dirty="0"/>
              <a:t>Kecepatan </a:t>
            </a:r>
            <a:r>
              <a:rPr lang="id-ID" dirty="0" smtClean="0"/>
              <a:t>mundur (F)  = </a:t>
            </a:r>
            <a:r>
              <a:rPr lang="id-ID" dirty="0"/>
              <a:t>3,5 km/jam</a:t>
            </a:r>
          </a:p>
          <a:p>
            <a:pPr marL="0" indent="0">
              <a:buNone/>
            </a:pPr>
            <a:r>
              <a:rPr lang="id-ID" dirty="0"/>
              <a:t>Waktu ganti </a:t>
            </a:r>
            <a:r>
              <a:rPr lang="id-ID" dirty="0" smtClean="0"/>
              <a:t>persneling (Z)  = </a:t>
            </a:r>
            <a:r>
              <a:rPr lang="id-ID" dirty="0"/>
              <a:t>0,05 menit</a:t>
            </a:r>
          </a:p>
        </p:txBody>
      </p:sp>
    </p:spTree>
    <p:extLst>
      <p:ext uri="{BB962C8B-B14F-4D97-AF65-F5344CB8AC3E}">
        <p14:creationId xmlns:p14="http://schemas.microsoft.com/office/powerpoint/2010/main" val="404655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id-ID" dirty="0" smtClean="0"/>
                  <a:t>Waktu </a:t>
                </a:r>
                <a:r>
                  <a:rPr lang="id-ID" dirty="0"/>
                  <a:t>siklus</a:t>
                </a:r>
                <a:r>
                  <a:rPr lang="id-ID" dirty="0" smtClean="0"/>
                  <a:t>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d-ID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id-ID" b="0" i="1" smtClean="0">
                            <a:latin typeface="Cambria Math"/>
                          </a:rPr>
                          <m:t>𝐷</m:t>
                        </m:r>
                      </m:num>
                      <m:den>
                        <m:r>
                          <a:rPr lang="id-ID" b="0" i="1" smtClean="0">
                            <a:latin typeface="Cambria Math"/>
                          </a:rPr>
                          <m:t>𝐹</m:t>
                        </m:r>
                      </m:den>
                    </m:f>
                    <m:r>
                      <a:rPr lang="id-ID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id-ID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id-ID" b="0" i="1" smtClean="0">
                            <a:latin typeface="Cambria Math"/>
                          </a:rPr>
                          <m:t>𝐷</m:t>
                        </m:r>
                      </m:num>
                      <m:den>
                        <m:r>
                          <a:rPr lang="id-ID" b="0" i="1" smtClean="0">
                            <a:latin typeface="Cambria Math"/>
                          </a:rPr>
                          <m:t>𝑅</m:t>
                        </m:r>
                      </m:den>
                    </m:f>
                    <m:r>
                      <a:rPr lang="id-ID" i="1" smtClean="0">
                        <a:latin typeface="Cambria Math"/>
                      </a:rPr>
                      <m:t>+</m:t>
                    </m:r>
                    <m:r>
                      <a:rPr lang="id-ID" b="0" i="1" smtClean="0">
                        <a:latin typeface="Cambria Math"/>
                      </a:rPr>
                      <m:t>𝑍</m:t>
                    </m:r>
                  </m:oMath>
                </a14:m>
                <a:endParaRPr lang="id-ID" dirty="0"/>
              </a:p>
              <a:p>
                <a:pPr marL="0" indent="0">
                  <a:buNone/>
                </a:pPr>
                <a:endParaRPr lang="id-ID" dirty="0" smtClean="0"/>
              </a:p>
              <a:p>
                <a:pPr marL="0" indent="0">
                  <a:buNone/>
                </a:pPr>
                <a:r>
                  <a:rPr lang="id-ID" dirty="0"/>
                  <a:t>Waktu siklus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d-ID" i="1">
                            <a:latin typeface="Cambria Math"/>
                          </a:rPr>
                        </m:ctrlPr>
                      </m:fPr>
                      <m:num>
                        <m:r>
                          <a:rPr lang="id-ID" b="0" i="1" smtClean="0">
                            <a:latin typeface="Cambria Math"/>
                          </a:rPr>
                          <m:t>90</m:t>
                        </m:r>
                      </m:num>
                      <m:den>
                        <m:r>
                          <a:rPr lang="id-ID" b="0" i="1" smtClean="0">
                            <a:latin typeface="Cambria Math"/>
                          </a:rPr>
                          <m:t>3,5</m:t>
                        </m:r>
                      </m:den>
                    </m:f>
                    <m:r>
                      <a:rPr lang="id-ID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id-ID" i="1">
                            <a:latin typeface="Cambria Math"/>
                          </a:rPr>
                        </m:ctrlPr>
                      </m:fPr>
                      <m:num>
                        <m:r>
                          <a:rPr lang="id-ID" b="0" i="1" smtClean="0">
                            <a:latin typeface="Cambria Math"/>
                          </a:rPr>
                          <m:t>90</m:t>
                        </m:r>
                      </m:num>
                      <m:den>
                        <m:r>
                          <a:rPr lang="id-ID" b="0" i="1" smtClean="0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id-ID" i="1">
                        <a:latin typeface="Cambria Math"/>
                      </a:rPr>
                      <m:t>+</m:t>
                    </m:r>
                    <m:r>
                      <a:rPr lang="id-ID" b="0" i="1" smtClean="0">
                        <a:latin typeface="Cambria Math"/>
                      </a:rPr>
                      <m:t>0,05</m:t>
                    </m:r>
                  </m:oMath>
                </a14:m>
                <a:endParaRPr lang="id-ID" dirty="0"/>
              </a:p>
              <a:p>
                <a:pPr marL="0" indent="0">
                  <a:buNone/>
                </a:pPr>
                <a:endParaRPr lang="id-ID" dirty="0" smtClean="0"/>
              </a:p>
              <a:p>
                <a:pPr marL="0" indent="0">
                  <a:buNone/>
                </a:pPr>
                <a:r>
                  <a:rPr lang="id-ID" dirty="0"/>
                  <a:t>Waktu siklus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d-ID" i="1">
                            <a:latin typeface="Cambria Math"/>
                          </a:rPr>
                        </m:ctrlPr>
                      </m:fPr>
                      <m:num>
                        <m:r>
                          <a:rPr lang="id-ID" i="1">
                            <a:latin typeface="Cambria Math"/>
                          </a:rPr>
                          <m:t>90</m:t>
                        </m:r>
                      </m:num>
                      <m:den>
                        <m:r>
                          <a:rPr lang="id-ID" b="0" i="1" smtClean="0">
                            <a:latin typeface="Cambria Math"/>
                          </a:rPr>
                          <m:t>58,33</m:t>
                        </m:r>
                      </m:den>
                    </m:f>
                    <m:r>
                      <a:rPr lang="id-ID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id-ID" i="1">
                            <a:latin typeface="Cambria Math"/>
                          </a:rPr>
                        </m:ctrlPr>
                      </m:fPr>
                      <m:num>
                        <m:r>
                          <a:rPr lang="id-ID" i="1">
                            <a:latin typeface="Cambria Math"/>
                          </a:rPr>
                          <m:t>90</m:t>
                        </m:r>
                      </m:num>
                      <m:den>
                        <m:r>
                          <a:rPr lang="id-ID" b="0" i="1" smtClean="0">
                            <a:latin typeface="Cambria Math"/>
                          </a:rPr>
                          <m:t>83,33</m:t>
                        </m:r>
                      </m:den>
                    </m:f>
                    <m:r>
                      <a:rPr lang="id-ID" i="1">
                        <a:latin typeface="Cambria Math"/>
                      </a:rPr>
                      <m:t>+0,0</m:t>
                    </m:r>
                    <m:r>
                      <a:rPr lang="id-ID" b="0" i="1" smtClean="0">
                        <a:latin typeface="Cambria Math"/>
                      </a:rPr>
                      <m:t>5</m:t>
                    </m:r>
                  </m:oMath>
                </a14:m>
                <a:endParaRPr lang="id-ID" dirty="0"/>
              </a:p>
              <a:p>
                <a:r>
                  <a:rPr lang="id-ID" dirty="0"/>
                  <a:t/>
                </a:r>
                <a:br>
                  <a:rPr lang="id-ID" dirty="0"/>
                </a:br>
                <a:r>
                  <a:rPr lang="id-ID" dirty="0"/>
                  <a:t>=	2,67 menit.</a:t>
                </a:r>
              </a:p>
              <a:p>
                <a:endParaRPr lang="id-ID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7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188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 </a:t>
            </a:r>
            <a:endParaRPr lang="id-ID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0" t="46564" r="46315" b="30637"/>
          <a:stretch/>
        </p:blipFill>
        <p:spPr bwMode="auto">
          <a:xfrm>
            <a:off x="899592" y="1916832"/>
            <a:ext cx="7957606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145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33.000 m3  : 25,87 m3/jam = 1,275,6 jam</a:t>
            </a:r>
          </a:p>
          <a:p>
            <a:r>
              <a:rPr lang="id-ID" dirty="0" smtClean="0"/>
              <a:t>1275,6 jam : 8 jam (dengan asumsi satu hari bekerja selama 8 jam) =159,45 hari</a:t>
            </a:r>
          </a:p>
          <a:p>
            <a:r>
              <a:rPr lang="id-ID" dirty="0" smtClean="0"/>
              <a:t>159,45 hari : 30(dengan asumsi satu belum ada 30 hari ) = 5 bulan 3 hari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34224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55000" lnSpcReduction="20000"/>
              </a:bodyPr>
              <a:lstStyle/>
              <a:p>
                <a:pPr marL="0" indent="0">
                  <a:buNone/>
                </a:pPr>
                <a:r>
                  <a:rPr lang="id-ID" dirty="0" smtClean="0"/>
                  <a:t>3) Backhoe Loader </a:t>
                </a:r>
              </a:p>
              <a:p>
                <a:pPr marL="0" indent="0">
                  <a:buNone/>
                </a:pPr>
                <a:r>
                  <a:rPr lang="id-ID" dirty="0"/>
                  <a:t>Perhitungan produksi backhoe per jam </a:t>
                </a:r>
                <a:r>
                  <a:rPr lang="id-ID" dirty="0" smtClean="0"/>
                  <a:t>Volume </a:t>
                </a:r>
                <a:r>
                  <a:rPr lang="id-ID" dirty="0"/>
                  <a:t>total pengerukan  : </a:t>
                </a:r>
                <a:r>
                  <a:rPr lang="id-ID" dirty="0" smtClean="0"/>
                  <a:t>50.000 m</a:t>
                </a:r>
                <a:r>
                  <a:rPr lang="id-ID" baseline="30000" dirty="0" smtClean="0"/>
                  <a:t>3</a:t>
                </a:r>
                <a:r>
                  <a:rPr lang="id-ID" baseline="30000" dirty="0"/>
                  <a:t/>
                </a:r>
                <a:br>
                  <a:rPr lang="id-ID" baseline="30000" dirty="0"/>
                </a:br>
                <a:r>
                  <a:rPr lang="id-ID" dirty="0"/>
                  <a:t>Produksi =</a:t>
                </a:r>
                <a14:m>
                  <m:oMath xmlns:m="http://schemas.openxmlformats.org/officeDocument/2006/math">
                    <m:r>
                      <a:rPr lang="id-ID" i="1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id-ID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id-ID" b="0" i="1" smtClean="0">
                            <a:latin typeface="Cambria Math"/>
                          </a:rPr>
                          <m:t>60</m:t>
                        </m:r>
                      </m:num>
                      <m:den>
                        <m:r>
                          <a:rPr lang="id-ID" b="0" i="1" smtClean="0">
                            <a:latin typeface="Cambria Math"/>
                          </a:rPr>
                          <m:t>𝑇</m:t>
                        </m:r>
                      </m:den>
                    </m:f>
                    <m:r>
                      <a:rPr lang="id-ID" b="0" i="1" smtClean="0">
                        <a:latin typeface="Cambria Math"/>
                      </a:rPr>
                      <m:t>𝑋𝐵𝐶</m:t>
                    </m:r>
                    <m:r>
                      <a:rPr lang="id-ID" b="0" i="1" smtClean="0">
                        <a:latin typeface="Cambria Math"/>
                      </a:rPr>
                      <m:t> </m:t>
                    </m:r>
                    <m:r>
                      <a:rPr lang="id-ID" b="0" i="1" smtClean="0">
                        <a:latin typeface="Cambria Math"/>
                      </a:rPr>
                      <m:t>𝑋</m:t>
                    </m:r>
                    <m:r>
                      <a:rPr lang="id-ID" b="0" i="1" smtClean="0">
                        <a:latin typeface="Cambria Math"/>
                      </a:rPr>
                      <m:t> </m:t>
                    </m:r>
                    <m:r>
                      <a:rPr lang="id-ID" b="0" i="1" smtClean="0">
                        <a:latin typeface="Cambria Math"/>
                      </a:rPr>
                      <m:t>𝐽𝑀</m:t>
                    </m:r>
                    <m:r>
                      <a:rPr lang="id-ID" b="0" i="1" smtClean="0">
                        <a:latin typeface="Cambria Math"/>
                      </a:rPr>
                      <m:t> </m:t>
                    </m:r>
                    <m:r>
                      <a:rPr lang="id-ID" b="0" i="1" smtClean="0">
                        <a:latin typeface="Cambria Math"/>
                      </a:rPr>
                      <m:t>𝑋</m:t>
                    </m:r>
                    <m:r>
                      <a:rPr lang="id-ID" b="0" i="1" smtClean="0">
                        <a:latin typeface="Cambria Math"/>
                      </a:rPr>
                      <m:t> </m:t>
                    </m:r>
                    <m:r>
                      <a:rPr lang="id-ID" b="0" i="1" smtClean="0">
                        <a:latin typeface="Cambria Math"/>
                      </a:rPr>
                      <m:t>𝐵𝐹</m:t>
                    </m:r>
                    <m:r>
                      <a:rPr lang="id-ID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id-ID" dirty="0" smtClean="0"/>
                  <a:t>  ... ..</a:t>
                </a:r>
                <a:r>
                  <a:rPr lang="id-ID" dirty="0"/>
                  <a:t> </a:t>
                </a:r>
                <a:r>
                  <a:rPr lang="id-ID" dirty="0" smtClean="0"/>
                  <a:t>m</a:t>
                </a:r>
                <a:r>
                  <a:rPr lang="id-ID" baseline="30000" dirty="0" smtClean="0"/>
                  <a:t>3</a:t>
                </a:r>
                <a:r>
                  <a:rPr lang="id-ID" dirty="0" smtClean="0"/>
                  <a:t>/jam</a:t>
                </a:r>
                <a:endParaRPr lang="id-ID" dirty="0"/>
              </a:p>
              <a:p>
                <a:pPr marL="0" indent="0">
                  <a:buNone/>
                </a:pPr>
                <a:r>
                  <a:rPr lang="id-ID" dirty="0"/>
                  <a:t>Dimana: </a:t>
                </a:r>
              </a:p>
              <a:p>
                <a:pPr marL="0" indent="0">
                  <a:buNone/>
                </a:pPr>
                <a:r>
                  <a:rPr lang="id-ID" dirty="0" smtClean="0"/>
                  <a:t>T    = </a:t>
                </a:r>
                <a:r>
                  <a:rPr lang="id-ID" dirty="0"/>
                  <a:t>waktu tetap</a:t>
                </a:r>
              </a:p>
              <a:p>
                <a:pPr marL="0" indent="0">
                  <a:buNone/>
                </a:pPr>
                <a:r>
                  <a:rPr lang="id-ID" dirty="0"/>
                  <a:t>BC = Kapasitas Bucket </a:t>
                </a:r>
              </a:p>
              <a:p>
                <a:pPr marL="0" indent="0">
                  <a:buNone/>
                </a:pPr>
                <a:r>
                  <a:rPr lang="id-ID" dirty="0"/>
                  <a:t>JM = Keadaan Manajemen </a:t>
                </a:r>
                <a:br>
                  <a:rPr lang="id-ID" dirty="0"/>
                </a:br>
                <a:r>
                  <a:rPr lang="id-ID" dirty="0"/>
                  <a:t>BF  = Bucket faktor 	</a:t>
                </a:r>
                <a:r>
                  <a:rPr lang="id-ID" dirty="0" smtClean="0"/>
                  <a:t> </a:t>
                </a:r>
                <a:r>
                  <a:rPr lang="id-ID" dirty="0"/>
                  <a:t>	</a:t>
                </a:r>
              </a:p>
              <a:p>
                <a:pPr marL="0" indent="0">
                  <a:buNone/>
                </a:pPr>
                <a:r>
                  <a:rPr lang="id-ID" dirty="0"/>
                  <a:t/>
                </a:r>
                <a:br>
                  <a:rPr lang="id-ID" dirty="0"/>
                </a:br>
                <a:r>
                  <a:rPr lang="id-ID" dirty="0"/>
                  <a:t>T	= t</a:t>
                </a:r>
                <a:r>
                  <a:rPr lang="id-ID" baseline="-25000" dirty="0"/>
                  <a:t>1</a:t>
                </a:r>
                <a:r>
                  <a:rPr lang="id-ID" dirty="0"/>
                  <a:t> + 2 t</a:t>
                </a:r>
                <a:r>
                  <a:rPr lang="id-ID" baseline="-25000" dirty="0"/>
                  <a:t>2</a:t>
                </a:r>
                <a:r>
                  <a:rPr lang="id-ID" dirty="0"/>
                  <a:t> + t</a:t>
                </a:r>
                <a:r>
                  <a:rPr lang="id-ID" baseline="-25000" dirty="0"/>
                  <a:t>3</a:t>
                </a:r>
                <a:endParaRPr lang="id-ID" dirty="0"/>
              </a:p>
              <a:p>
                <a:pPr marL="0" indent="0">
                  <a:buNone/>
                </a:pPr>
                <a:r>
                  <a:rPr lang="id-ID" baseline="-25000" dirty="0"/>
                  <a:t/>
                </a:r>
                <a:br>
                  <a:rPr lang="id-ID" baseline="-25000" dirty="0"/>
                </a:br>
                <a:r>
                  <a:rPr lang="id-ID" dirty="0"/>
                  <a:t>Dimana </a:t>
                </a:r>
                <a:r>
                  <a:rPr lang="id-ID" dirty="0" smtClean="0"/>
                  <a:t>:</a:t>
                </a:r>
                <a:r>
                  <a:rPr lang="id-ID" dirty="0"/>
                  <a:t/>
                </a:r>
                <a:br>
                  <a:rPr lang="id-ID" dirty="0"/>
                </a:br>
                <a:r>
                  <a:rPr lang="id-ID" dirty="0"/>
                  <a:t>Bucket faktor untuk tanah asli= </a:t>
                </a:r>
                <a:r>
                  <a:rPr lang="id-ID" dirty="0" smtClean="0"/>
                  <a:t>0,8</a:t>
                </a:r>
                <a:r>
                  <a:rPr lang="id-ID" dirty="0"/>
                  <a:t/>
                </a:r>
                <a:br>
                  <a:rPr lang="id-ID" dirty="0"/>
                </a:br>
                <a:r>
                  <a:rPr lang="id-ID" dirty="0"/>
                  <a:t>Kapasitas </a:t>
                </a:r>
                <a:r>
                  <a:rPr lang="id-ID" dirty="0" smtClean="0"/>
                  <a:t>bucket     </a:t>
                </a:r>
                <a:r>
                  <a:rPr lang="id-ID" dirty="0"/>
                  <a:t>	</a:t>
                </a:r>
                <a:r>
                  <a:rPr lang="id-ID" dirty="0" smtClean="0"/>
                  <a:t>  = </a:t>
                </a:r>
                <a:r>
                  <a:rPr lang="id-ID" dirty="0"/>
                  <a:t>0,5 </a:t>
                </a:r>
                <a:r>
                  <a:rPr lang="id-ID" dirty="0" smtClean="0"/>
                  <a:t>m</a:t>
                </a:r>
                <a:r>
                  <a:rPr lang="id-ID" baseline="30000" dirty="0" smtClean="0"/>
                  <a:t>3</a:t>
                </a:r>
                <a:r>
                  <a:rPr lang="id-ID" baseline="30000" dirty="0"/>
                  <a:t/>
                </a:r>
                <a:br>
                  <a:rPr lang="id-ID" baseline="30000" dirty="0"/>
                </a:br>
                <a:r>
                  <a:rPr lang="id-ID" dirty="0"/>
                  <a:t>JM	</a:t>
                </a:r>
                <a:r>
                  <a:rPr lang="id-ID" dirty="0" smtClean="0"/>
                  <a:t>                              = </a:t>
                </a:r>
                <a:r>
                  <a:rPr lang="id-ID" dirty="0"/>
                  <a:t>0,81 (baik/sangat baik</a:t>
                </a:r>
                <a:r>
                  <a:rPr lang="id-ID" dirty="0" smtClean="0"/>
                  <a:t>)</a:t>
                </a:r>
                <a:r>
                  <a:rPr lang="id-ID" dirty="0"/>
                  <a:t/>
                </a:r>
                <a:br>
                  <a:rPr lang="id-ID" dirty="0"/>
                </a:br>
                <a:r>
                  <a:rPr lang="id-ID" dirty="0"/>
                  <a:t>Kondisi sedang (t</a:t>
                </a:r>
                <a:r>
                  <a:rPr lang="id-ID" baseline="30000" dirty="0"/>
                  <a:t>1</a:t>
                </a:r>
                <a:r>
                  <a:rPr lang="id-ID" dirty="0"/>
                  <a:t>)	</a:t>
                </a:r>
                <a:r>
                  <a:rPr lang="id-ID" dirty="0" smtClean="0"/>
                  <a:t>  = </a:t>
                </a:r>
                <a:r>
                  <a:rPr lang="id-ID" dirty="0"/>
                  <a:t>10 </a:t>
                </a:r>
                <a:r>
                  <a:rPr lang="id-ID" dirty="0" smtClean="0"/>
                  <a:t>detik</a:t>
                </a:r>
                <a:r>
                  <a:rPr lang="id-ID" dirty="0"/>
                  <a:t/>
                </a:r>
                <a:br>
                  <a:rPr lang="id-ID" dirty="0"/>
                </a:br>
                <a:r>
                  <a:rPr lang="id-ID" dirty="0"/>
                  <a:t>Swing 45</a:t>
                </a:r>
                <a:r>
                  <a:rPr lang="id-ID" baseline="30000" dirty="0"/>
                  <a:t>0</a:t>
                </a:r>
                <a:r>
                  <a:rPr lang="id-ID" dirty="0"/>
                  <a:t> (t</a:t>
                </a:r>
                <a:r>
                  <a:rPr lang="id-ID" baseline="30000" dirty="0"/>
                  <a:t>2</a:t>
                </a:r>
                <a:r>
                  <a:rPr lang="id-ID" dirty="0"/>
                  <a:t>)	</a:t>
                </a:r>
                <a:r>
                  <a:rPr lang="id-ID" dirty="0" smtClean="0"/>
                  <a:t>                = </a:t>
                </a:r>
                <a:r>
                  <a:rPr lang="id-ID" dirty="0"/>
                  <a:t>5 </a:t>
                </a:r>
                <a:r>
                  <a:rPr lang="id-ID" dirty="0" smtClean="0"/>
                  <a:t>detik</a:t>
                </a:r>
                <a:r>
                  <a:rPr lang="id-ID" dirty="0"/>
                  <a:t/>
                </a:r>
                <a:br>
                  <a:rPr lang="id-ID" dirty="0"/>
                </a:br>
                <a:r>
                  <a:rPr lang="id-ID" dirty="0"/>
                  <a:t>Pembuangan (t</a:t>
                </a:r>
                <a:r>
                  <a:rPr lang="id-ID" baseline="30000" dirty="0"/>
                  <a:t>3</a:t>
                </a:r>
                <a:r>
                  <a:rPr lang="id-ID" dirty="0"/>
                  <a:t>)	</a:t>
                </a:r>
                <a:r>
                  <a:rPr lang="id-ID" dirty="0" smtClean="0"/>
                  <a:t>                = </a:t>
                </a:r>
                <a:r>
                  <a:rPr lang="id-ID" dirty="0"/>
                  <a:t>3 </a:t>
                </a:r>
                <a:r>
                  <a:rPr lang="id-ID" dirty="0" smtClean="0"/>
                  <a:t>detik  </a:t>
                </a:r>
                <a:r>
                  <a:rPr lang="id-ID" dirty="0"/>
                  <a:t/>
                </a:r>
                <a:br>
                  <a:rPr lang="id-ID" dirty="0"/>
                </a:br>
                <a:r>
                  <a:rPr lang="id-ID" dirty="0"/>
                  <a:t>Waktu tetap	</a:t>
                </a:r>
                <a:r>
                  <a:rPr lang="id-ID" dirty="0" smtClean="0"/>
                  <a:t>                = </a:t>
                </a:r>
                <a:r>
                  <a:rPr lang="id-ID" dirty="0"/>
                  <a:t>12 detik</a:t>
                </a:r>
              </a:p>
              <a:p>
                <a:endParaRPr lang="id-ID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080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id-ID" dirty="0" smtClean="0"/>
                  <a:t>Dapat diketahui : </a:t>
                </a:r>
              </a:p>
              <a:p>
                <a:r>
                  <a:rPr lang="id-ID" dirty="0"/>
                  <a:t>T = 10 + (2 x 5) + 3 + </a:t>
                </a:r>
                <a:r>
                  <a:rPr lang="id-ID" dirty="0" smtClean="0"/>
                  <a:t>12 </a:t>
                </a:r>
                <a:endParaRPr lang="id-ID" dirty="0"/>
              </a:p>
              <a:p>
                <a:r>
                  <a:rPr lang="id-ID" dirty="0"/>
                  <a:t>= 35 detik atau 0,58 </a:t>
                </a:r>
                <a:r>
                  <a:rPr lang="id-ID" dirty="0" smtClean="0"/>
                  <a:t>menit</a:t>
                </a:r>
                <a:r>
                  <a:rPr lang="id-ID" dirty="0"/>
                  <a:t/>
                </a:r>
                <a:br>
                  <a:rPr lang="id-ID" dirty="0"/>
                </a:br>
                <a:r>
                  <a:rPr lang="id-ID" dirty="0"/>
                  <a:t>Produksi </a:t>
                </a:r>
                <a:r>
                  <a:rPr lang="id-ID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d-ID" i="1">
                            <a:latin typeface="Cambria Math"/>
                          </a:rPr>
                        </m:ctrlPr>
                      </m:fPr>
                      <m:num>
                        <m:r>
                          <a:rPr lang="id-ID" b="0" i="1" smtClean="0">
                            <a:latin typeface="Cambria Math"/>
                          </a:rPr>
                          <m:t>60</m:t>
                        </m:r>
                      </m:num>
                      <m:den>
                        <m:r>
                          <a:rPr lang="id-ID" b="0" i="1" smtClean="0">
                            <a:latin typeface="Cambria Math"/>
                          </a:rPr>
                          <m:t>0,58</m:t>
                        </m:r>
                      </m:den>
                    </m:f>
                    <m:r>
                      <a:rPr lang="id-ID" b="0" i="1" smtClean="0">
                        <a:latin typeface="Cambria Math"/>
                      </a:rPr>
                      <m:t>𝑋</m:t>
                    </m:r>
                    <m:r>
                      <a:rPr lang="id-ID" b="0" i="1" smtClean="0">
                        <a:latin typeface="Cambria Math"/>
                      </a:rPr>
                      <m:t> 0,5 </m:t>
                    </m:r>
                    <m:r>
                      <a:rPr lang="id-ID" b="0" i="1" smtClean="0">
                        <a:latin typeface="Cambria Math"/>
                      </a:rPr>
                      <m:t>𝑋</m:t>
                    </m:r>
                    <m:r>
                      <a:rPr lang="id-ID" b="0" i="1" smtClean="0">
                        <a:latin typeface="Cambria Math"/>
                      </a:rPr>
                      <m:t> 0,81 </m:t>
                    </m:r>
                    <m:r>
                      <a:rPr lang="id-ID" b="0" i="1" smtClean="0">
                        <a:latin typeface="Cambria Math"/>
                      </a:rPr>
                      <m:t>𝑋</m:t>
                    </m:r>
                    <m:r>
                      <a:rPr lang="id-ID" b="0" i="1" smtClean="0">
                        <a:latin typeface="Cambria Math"/>
                      </a:rPr>
                      <m:t> 0,8 </m:t>
                    </m:r>
                  </m:oMath>
                </a14:m>
                <a:r>
                  <a:rPr lang="id-ID" dirty="0"/>
                  <a:t>m</a:t>
                </a:r>
                <a:r>
                  <a:rPr lang="id-ID" baseline="30000" dirty="0"/>
                  <a:t>3</a:t>
                </a:r>
                <a:r>
                  <a:rPr lang="id-ID" dirty="0"/>
                  <a:t>/jam </a:t>
                </a:r>
                <a:br>
                  <a:rPr lang="id-ID" dirty="0"/>
                </a:br>
                <a:r>
                  <a:rPr lang="id-ID" dirty="0"/>
                  <a:t>= 33,33 m</a:t>
                </a:r>
                <a:r>
                  <a:rPr lang="id-ID" baseline="30000" dirty="0"/>
                  <a:t>3</a:t>
                </a:r>
                <a:r>
                  <a:rPr lang="id-ID" dirty="0"/>
                  <a:t>/jam </a:t>
                </a:r>
              </a:p>
              <a:p>
                <a:r>
                  <a:rPr lang="id-ID" dirty="0"/>
                  <a:t>Perhitungan produksi loader per jam </a:t>
                </a:r>
              </a:p>
              <a:p>
                <a:r>
                  <a:rPr lang="id-ID" dirty="0"/>
                  <a:t>Volume total </a:t>
                </a:r>
                <a:r>
                  <a:rPr lang="id-ID" dirty="0" smtClean="0"/>
                  <a:t>pemindahan  :50.000  </a:t>
                </a:r>
                <a:r>
                  <a:rPr lang="id-ID" dirty="0"/>
                  <a:t>m</a:t>
                </a:r>
                <a:r>
                  <a:rPr lang="id-ID" baseline="30000" dirty="0"/>
                  <a:t>3</a:t>
                </a:r>
                <a:endParaRPr lang="id-ID" dirty="0"/>
              </a:p>
              <a:p>
                <a:r>
                  <a:rPr lang="id-ID" baseline="30000" dirty="0"/>
                  <a:t/>
                </a:r>
                <a:br>
                  <a:rPr lang="id-ID" baseline="30000" dirty="0"/>
                </a:br>
                <a:r>
                  <a:rPr lang="id-ID" dirty="0"/>
                  <a:t>Produksi </a:t>
                </a:r>
                <a:r>
                  <a:rPr lang="id-ID" dirty="0" smtClean="0"/>
                  <a:t>= </a:t>
                </a:r>
                <a:r>
                  <a:rPr lang="id-ID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d-ID" i="1">
                            <a:latin typeface="Cambria Math"/>
                          </a:rPr>
                        </m:ctrlPr>
                      </m:fPr>
                      <m:num>
                        <m:r>
                          <a:rPr lang="id-ID" i="1">
                            <a:latin typeface="Cambria Math"/>
                          </a:rPr>
                          <m:t>60</m:t>
                        </m:r>
                      </m:num>
                      <m:den>
                        <m:r>
                          <a:rPr lang="id-ID" b="0" i="1" smtClean="0">
                            <a:latin typeface="Cambria Math"/>
                          </a:rPr>
                          <m:t>𝑇</m:t>
                        </m:r>
                      </m:den>
                    </m:f>
                    <m:r>
                      <a:rPr lang="id-ID" i="1">
                        <a:latin typeface="Cambria Math"/>
                      </a:rPr>
                      <m:t>𝑋</m:t>
                    </m:r>
                    <m:r>
                      <a:rPr lang="id-ID" i="1">
                        <a:latin typeface="Cambria Math"/>
                      </a:rPr>
                      <m:t> </m:t>
                    </m:r>
                    <m:r>
                      <a:rPr lang="id-ID" b="0" i="1" smtClean="0">
                        <a:latin typeface="Cambria Math"/>
                      </a:rPr>
                      <m:t>𝐵𝐶</m:t>
                    </m:r>
                    <m:r>
                      <a:rPr lang="id-ID" i="1">
                        <a:latin typeface="Cambria Math"/>
                      </a:rPr>
                      <m:t> </m:t>
                    </m:r>
                    <m:r>
                      <a:rPr lang="id-ID" i="1">
                        <a:latin typeface="Cambria Math"/>
                      </a:rPr>
                      <m:t>𝑋</m:t>
                    </m:r>
                    <m:r>
                      <a:rPr lang="id-ID" i="1">
                        <a:latin typeface="Cambria Math"/>
                      </a:rPr>
                      <m:t> </m:t>
                    </m:r>
                    <m:r>
                      <a:rPr lang="id-ID" b="0" i="1" smtClean="0">
                        <a:latin typeface="Cambria Math"/>
                      </a:rPr>
                      <m:t>𝐽𝑀</m:t>
                    </m:r>
                    <m:r>
                      <a:rPr lang="id-ID" i="1">
                        <a:latin typeface="Cambria Math"/>
                      </a:rPr>
                      <m:t> </m:t>
                    </m:r>
                    <m:r>
                      <a:rPr lang="id-ID" i="1">
                        <a:latin typeface="Cambria Math"/>
                      </a:rPr>
                      <m:t>𝑋</m:t>
                    </m:r>
                    <m:r>
                      <a:rPr lang="id-ID" i="1">
                        <a:latin typeface="Cambria Math"/>
                      </a:rPr>
                      <m:t> </m:t>
                    </m:r>
                    <m:r>
                      <a:rPr lang="id-ID" b="0" i="1" smtClean="0">
                        <a:latin typeface="Cambria Math"/>
                      </a:rPr>
                      <m:t>𝐵𝐹</m:t>
                    </m:r>
                    <m:r>
                      <a:rPr lang="id-ID" i="1">
                        <a:latin typeface="Cambria Math"/>
                      </a:rPr>
                      <m:t> </m:t>
                    </m:r>
                  </m:oMath>
                </a14:m>
                <a:r>
                  <a:rPr lang="id-ID" dirty="0"/>
                  <a:t>m</a:t>
                </a:r>
                <a:r>
                  <a:rPr lang="id-ID" baseline="30000" dirty="0"/>
                  <a:t>3</a:t>
                </a:r>
                <a:r>
                  <a:rPr lang="id-ID" dirty="0"/>
                  <a:t>/jam </a:t>
                </a:r>
              </a:p>
              <a:p>
                <a:r>
                  <a:rPr lang="id-ID" dirty="0"/>
                  <a:t>Cara pemuatan menggunakan metode l</a:t>
                </a:r>
                <a:r>
                  <a:rPr lang="id-ID" dirty="0" smtClean="0"/>
                  <a:t>oading </a:t>
                </a:r>
                <a:r>
                  <a:rPr lang="id-ID" dirty="0"/>
                  <a:t>dengan rumus :</a:t>
                </a:r>
              </a:p>
              <a:p>
                <a:pPr marL="0" indent="0">
                  <a:buNone/>
                </a:pPr>
                <a:r>
                  <a:rPr lang="id-ID" dirty="0"/>
                  <a:t/>
                </a:r>
                <a:br>
                  <a:rPr lang="id-ID" dirty="0"/>
                </a:br>
                <a:endParaRPr lang="id-ID" dirty="0"/>
              </a:p>
              <a:p>
                <a:endParaRPr lang="id-ID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164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069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55000" lnSpcReduction="20000"/>
              </a:bodyPr>
              <a:lstStyle/>
              <a:p>
                <a:pPr marL="0" indent="0">
                  <a:buNone/>
                </a:pPr>
                <a:r>
                  <a:rPr lang="id-ID" dirty="0" smtClean="0"/>
                  <a:t>Contoh Perhitungan </a:t>
                </a:r>
                <a:r>
                  <a:rPr lang="id-ID" dirty="0"/>
                  <a:t>produksi backhoe per jam Volume total pengerukan  : </a:t>
                </a:r>
                <a:r>
                  <a:rPr lang="id-ID" dirty="0" smtClean="0"/>
                  <a:t>30,000 m</a:t>
                </a:r>
                <a:r>
                  <a:rPr lang="id-ID" baseline="30000" dirty="0" smtClean="0"/>
                  <a:t>3</a:t>
                </a:r>
                <a:r>
                  <a:rPr lang="id-ID" baseline="30000" dirty="0"/>
                  <a:t/>
                </a:r>
                <a:br>
                  <a:rPr lang="id-ID" baseline="30000" dirty="0"/>
                </a:br>
                <a:r>
                  <a:rPr lang="id-ID" dirty="0"/>
                  <a:t>Produksi =</a:t>
                </a:r>
                <a14:m>
                  <m:oMath xmlns:m="http://schemas.openxmlformats.org/officeDocument/2006/math">
                    <m:r>
                      <a:rPr lang="id-ID" i="1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id-ID" i="1">
                            <a:latin typeface="Cambria Math"/>
                          </a:rPr>
                        </m:ctrlPr>
                      </m:fPr>
                      <m:num>
                        <m:r>
                          <a:rPr lang="id-ID" i="1">
                            <a:latin typeface="Cambria Math"/>
                          </a:rPr>
                          <m:t>60</m:t>
                        </m:r>
                      </m:num>
                      <m:den>
                        <m:r>
                          <a:rPr lang="id-ID" i="1">
                            <a:latin typeface="Cambria Math"/>
                          </a:rPr>
                          <m:t>𝑇</m:t>
                        </m:r>
                      </m:den>
                    </m:f>
                    <m:r>
                      <a:rPr lang="id-ID" i="1">
                        <a:latin typeface="Cambria Math"/>
                      </a:rPr>
                      <m:t>𝑋𝐵𝐶</m:t>
                    </m:r>
                    <m:r>
                      <a:rPr lang="id-ID" i="1">
                        <a:latin typeface="Cambria Math"/>
                      </a:rPr>
                      <m:t> </m:t>
                    </m:r>
                    <m:r>
                      <a:rPr lang="id-ID" i="1">
                        <a:latin typeface="Cambria Math"/>
                      </a:rPr>
                      <m:t>𝑋</m:t>
                    </m:r>
                    <m:r>
                      <a:rPr lang="id-ID" i="1">
                        <a:latin typeface="Cambria Math"/>
                      </a:rPr>
                      <m:t> </m:t>
                    </m:r>
                    <m:r>
                      <a:rPr lang="id-ID" i="1">
                        <a:latin typeface="Cambria Math"/>
                      </a:rPr>
                      <m:t>𝐽𝑀</m:t>
                    </m:r>
                    <m:r>
                      <a:rPr lang="id-ID" i="1">
                        <a:latin typeface="Cambria Math"/>
                      </a:rPr>
                      <m:t> </m:t>
                    </m:r>
                    <m:r>
                      <a:rPr lang="id-ID" i="1">
                        <a:latin typeface="Cambria Math"/>
                      </a:rPr>
                      <m:t>𝑋</m:t>
                    </m:r>
                    <m:r>
                      <a:rPr lang="id-ID" i="1">
                        <a:latin typeface="Cambria Math"/>
                      </a:rPr>
                      <m:t> </m:t>
                    </m:r>
                    <m:r>
                      <a:rPr lang="id-ID" i="1">
                        <a:latin typeface="Cambria Math"/>
                      </a:rPr>
                      <m:t>𝐵𝐹</m:t>
                    </m:r>
                    <m:r>
                      <a:rPr lang="id-ID" i="1">
                        <a:latin typeface="Cambria Math"/>
                      </a:rPr>
                      <m:t> </m:t>
                    </m:r>
                  </m:oMath>
                </a14:m>
                <a:r>
                  <a:rPr lang="id-ID" dirty="0"/>
                  <a:t>  </a:t>
                </a:r>
                <a:r>
                  <a:rPr lang="id-ID" dirty="0" smtClean="0"/>
                  <a:t>... </a:t>
                </a:r>
                <a:r>
                  <a:rPr lang="id-ID" dirty="0"/>
                  <a:t>m</a:t>
                </a:r>
                <a:r>
                  <a:rPr lang="id-ID" baseline="30000" dirty="0"/>
                  <a:t>3</a:t>
                </a:r>
                <a:r>
                  <a:rPr lang="id-ID" dirty="0"/>
                  <a:t>/jam	 	</a:t>
                </a:r>
              </a:p>
              <a:p>
                <a:pPr marL="0" indent="0">
                  <a:buNone/>
                </a:pPr>
                <a:r>
                  <a:rPr lang="id-ID" dirty="0"/>
                  <a:t/>
                </a:r>
                <a:br>
                  <a:rPr lang="id-ID" dirty="0"/>
                </a:br>
                <a:r>
                  <a:rPr lang="id-ID" dirty="0"/>
                  <a:t>T	= t</a:t>
                </a:r>
                <a:r>
                  <a:rPr lang="id-ID" baseline="-25000" dirty="0"/>
                  <a:t>1</a:t>
                </a:r>
                <a:r>
                  <a:rPr lang="id-ID" dirty="0"/>
                  <a:t> + 2 t</a:t>
                </a:r>
                <a:r>
                  <a:rPr lang="id-ID" baseline="-25000" dirty="0"/>
                  <a:t>2</a:t>
                </a:r>
                <a:r>
                  <a:rPr lang="id-ID" dirty="0"/>
                  <a:t> + t</a:t>
                </a:r>
                <a:r>
                  <a:rPr lang="id-ID" baseline="-25000" dirty="0"/>
                  <a:t>3</a:t>
                </a:r>
                <a:endParaRPr lang="id-ID" dirty="0"/>
              </a:p>
              <a:p>
                <a:pPr marL="0" indent="0">
                  <a:buNone/>
                </a:pPr>
                <a:r>
                  <a:rPr lang="id-ID" baseline="-25000" dirty="0"/>
                  <a:t/>
                </a:r>
                <a:br>
                  <a:rPr lang="id-ID" baseline="-25000" dirty="0"/>
                </a:br>
                <a:r>
                  <a:rPr lang="id-ID" dirty="0"/>
                  <a:t>Dimana </a:t>
                </a:r>
                <a:r>
                  <a:rPr lang="id-ID" dirty="0" smtClean="0"/>
                  <a:t>:</a:t>
                </a:r>
                <a:endParaRPr lang="id-ID" dirty="0"/>
              </a:p>
              <a:p>
                <a:pPr marL="0" indent="0">
                  <a:buNone/>
                </a:pPr>
                <a:r>
                  <a:rPr lang="id-ID" dirty="0"/>
                  <a:t>T    = waktu tetap</a:t>
                </a:r>
              </a:p>
              <a:p>
                <a:pPr marL="0" indent="0">
                  <a:buNone/>
                </a:pPr>
                <a:r>
                  <a:rPr lang="id-ID" dirty="0"/>
                  <a:t>BC = Kapasitas Bucket </a:t>
                </a:r>
              </a:p>
              <a:p>
                <a:pPr marL="0" indent="0">
                  <a:buNone/>
                </a:pPr>
                <a:r>
                  <a:rPr lang="id-ID" dirty="0"/>
                  <a:t>JM = Keadaan Manajemen </a:t>
                </a:r>
                <a:br>
                  <a:rPr lang="id-ID" dirty="0"/>
                </a:br>
                <a:r>
                  <a:rPr lang="id-ID" dirty="0"/>
                  <a:t>BF  = Bucket faktor 	</a:t>
                </a:r>
              </a:p>
              <a:p>
                <a:pPr marL="0" indent="0">
                  <a:buNone/>
                </a:pPr>
                <a:r>
                  <a:rPr lang="id-ID" dirty="0"/>
                  <a:t/>
                </a:r>
                <a:br>
                  <a:rPr lang="id-ID" dirty="0"/>
                </a:br>
                <a:r>
                  <a:rPr lang="id-ID" dirty="0"/>
                  <a:t>Bucket faktor untuk tanah asli= </a:t>
                </a:r>
                <a:r>
                  <a:rPr lang="id-ID" dirty="0" smtClean="0"/>
                  <a:t>0,8</a:t>
                </a:r>
                <a:r>
                  <a:rPr lang="id-ID" dirty="0"/>
                  <a:t/>
                </a:r>
                <a:br>
                  <a:rPr lang="id-ID" dirty="0"/>
                </a:br>
                <a:r>
                  <a:rPr lang="id-ID" dirty="0"/>
                  <a:t>Kapasitas bucket	</a:t>
                </a:r>
                <a:r>
                  <a:rPr lang="id-ID" dirty="0" smtClean="0"/>
                  <a:t>  = </a:t>
                </a:r>
                <a:r>
                  <a:rPr lang="id-ID" dirty="0"/>
                  <a:t>0,5 </a:t>
                </a:r>
                <a:r>
                  <a:rPr lang="id-ID" dirty="0" smtClean="0"/>
                  <a:t>m</a:t>
                </a:r>
                <a:r>
                  <a:rPr lang="id-ID" baseline="30000" dirty="0" smtClean="0"/>
                  <a:t>3</a:t>
                </a:r>
                <a:r>
                  <a:rPr lang="id-ID" baseline="30000" dirty="0"/>
                  <a:t/>
                </a:r>
                <a:br>
                  <a:rPr lang="id-ID" baseline="30000" dirty="0"/>
                </a:br>
                <a:r>
                  <a:rPr lang="id-ID" dirty="0"/>
                  <a:t>JM	                = 0,81 (baik/sangat baik</a:t>
                </a:r>
                <a:r>
                  <a:rPr lang="id-ID" dirty="0" smtClean="0"/>
                  <a:t>)</a:t>
                </a:r>
                <a:r>
                  <a:rPr lang="id-ID" dirty="0"/>
                  <a:t/>
                </a:r>
                <a:br>
                  <a:rPr lang="id-ID" dirty="0"/>
                </a:br>
                <a:r>
                  <a:rPr lang="id-ID" dirty="0"/>
                  <a:t>Kondisi sedang (t</a:t>
                </a:r>
                <a:r>
                  <a:rPr lang="id-ID" baseline="30000" dirty="0"/>
                  <a:t>1</a:t>
                </a:r>
                <a:r>
                  <a:rPr lang="id-ID" dirty="0" smtClean="0"/>
                  <a:t>)   = 15 detik</a:t>
                </a:r>
                <a:r>
                  <a:rPr lang="id-ID" dirty="0"/>
                  <a:t/>
                </a:r>
                <a:br>
                  <a:rPr lang="id-ID" dirty="0"/>
                </a:br>
                <a:r>
                  <a:rPr lang="id-ID" dirty="0"/>
                  <a:t>Swing 45</a:t>
                </a:r>
                <a:r>
                  <a:rPr lang="id-ID" baseline="30000" dirty="0"/>
                  <a:t>0</a:t>
                </a:r>
                <a:r>
                  <a:rPr lang="id-ID" dirty="0"/>
                  <a:t> (t</a:t>
                </a:r>
                <a:r>
                  <a:rPr lang="id-ID" baseline="30000" dirty="0"/>
                  <a:t>2</a:t>
                </a:r>
                <a:r>
                  <a:rPr lang="id-ID" dirty="0"/>
                  <a:t>)	= </a:t>
                </a:r>
                <a:r>
                  <a:rPr lang="id-ID" dirty="0" smtClean="0"/>
                  <a:t>7 detik</a:t>
                </a:r>
                <a:r>
                  <a:rPr lang="id-ID" dirty="0"/>
                  <a:t/>
                </a:r>
                <a:br>
                  <a:rPr lang="id-ID" dirty="0"/>
                </a:br>
                <a:r>
                  <a:rPr lang="id-ID" dirty="0"/>
                  <a:t>Pembuangan (t</a:t>
                </a:r>
                <a:r>
                  <a:rPr lang="id-ID" baseline="30000" dirty="0"/>
                  <a:t>3</a:t>
                </a:r>
                <a:r>
                  <a:rPr lang="id-ID" dirty="0"/>
                  <a:t>)	= </a:t>
                </a:r>
                <a:r>
                  <a:rPr lang="id-ID" dirty="0" smtClean="0"/>
                  <a:t>5 detik</a:t>
                </a:r>
                <a:r>
                  <a:rPr lang="id-ID" dirty="0"/>
                  <a:t/>
                </a:r>
                <a:br>
                  <a:rPr lang="id-ID" dirty="0"/>
                </a:br>
                <a:r>
                  <a:rPr lang="id-ID" dirty="0"/>
                  <a:t>Waktu tetap	= </a:t>
                </a:r>
                <a:r>
                  <a:rPr lang="id-ID" dirty="0" smtClean="0"/>
                  <a:t>10 detik</a:t>
                </a:r>
                <a:endParaRPr lang="id-ID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r="-894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230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id-ID" dirty="0" smtClean="0"/>
              <a:t>1 Contoh </a:t>
            </a:r>
            <a:r>
              <a:rPr lang="id-ID" dirty="0"/>
              <a:t>Perhitungan produksi backhoe per jam Volume total pengerukan  : 30,000 </a:t>
            </a:r>
            <a:r>
              <a:rPr lang="id-ID" dirty="0" smtClean="0"/>
              <a:t>m</a:t>
            </a:r>
            <a:r>
              <a:rPr lang="id-ID" baseline="30000" dirty="0" smtClean="0"/>
              <a:t>3</a:t>
            </a:r>
            <a:endParaRPr lang="id-ID" dirty="0"/>
          </a:p>
          <a:p>
            <a:pPr marL="0" indent="0">
              <a:buNone/>
            </a:pPr>
            <a:r>
              <a:rPr lang="id-ID" baseline="-25000" dirty="0"/>
              <a:t/>
            </a:r>
            <a:br>
              <a:rPr lang="id-ID" baseline="-25000" dirty="0"/>
            </a:br>
            <a:r>
              <a:rPr lang="id-ID" dirty="0"/>
              <a:t>Dimana </a:t>
            </a:r>
            <a:r>
              <a:rPr lang="id-ID" dirty="0" smtClean="0"/>
              <a:t>:</a:t>
            </a:r>
            <a:r>
              <a:rPr lang="id-ID" dirty="0"/>
              <a:t/>
            </a:r>
            <a:br>
              <a:rPr lang="id-ID" dirty="0"/>
            </a:br>
            <a:r>
              <a:rPr lang="id-ID" dirty="0"/>
              <a:t>Bucket faktor untuk tanah asli= </a:t>
            </a:r>
            <a:r>
              <a:rPr lang="id-ID" dirty="0" smtClean="0"/>
              <a:t>0,8, Kapasitas </a:t>
            </a:r>
            <a:r>
              <a:rPr lang="id-ID" dirty="0"/>
              <a:t>bucket	= 0,5 </a:t>
            </a:r>
            <a:r>
              <a:rPr lang="id-ID" dirty="0" smtClean="0"/>
              <a:t>m</a:t>
            </a:r>
            <a:r>
              <a:rPr lang="id-ID" baseline="30000" dirty="0" smtClean="0"/>
              <a:t>3</a:t>
            </a:r>
            <a:r>
              <a:rPr lang="id-ID" dirty="0" smtClean="0"/>
              <a:t>, JM= </a:t>
            </a:r>
            <a:r>
              <a:rPr lang="id-ID" dirty="0"/>
              <a:t>0,81 (baik/sangat </a:t>
            </a:r>
            <a:r>
              <a:rPr lang="id-ID" dirty="0" smtClean="0"/>
              <a:t>baik), Kondisi </a:t>
            </a:r>
            <a:r>
              <a:rPr lang="id-ID" dirty="0"/>
              <a:t>sedang (t</a:t>
            </a:r>
            <a:r>
              <a:rPr lang="id-ID" baseline="30000" dirty="0"/>
              <a:t>1</a:t>
            </a:r>
            <a:r>
              <a:rPr lang="id-ID" dirty="0" smtClean="0"/>
              <a:t>)= 0,3 menit</a:t>
            </a:r>
            <a:endParaRPr lang="id-ID" dirty="0"/>
          </a:p>
          <a:p>
            <a:pPr marL="0" indent="0">
              <a:buNone/>
            </a:pPr>
            <a:r>
              <a:rPr lang="id-ID" dirty="0"/>
              <a:t>,</a:t>
            </a:r>
            <a:r>
              <a:rPr lang="id-ID" dirty="0" smtClean="0"/>
              <a:t>Swing </a:t>
            </a:r>
            <a:r>
              <a:rPr lang="id-ID" dirty="0"/>
              <a:t>45</a:t>
            </a:r>
            <a:r>
              <a:rPr lang="id-ID" baseline="30000" dirty="0"/>
              <a:t>0</a:t>
            </a:r>
            <a:r>
              <a:rPr lang="id-ID" dirty="0"/>
              <a:t> (t</a:t>
            </a:r>
            <a:r>
              <a:rPr lang="id-ID" baseline="30000" dirty="0"/>
              <a:t>2</a:t>
            </a:r>
            <a:r>
              <a:rPr lang="id-ID" dirty="0"/>
              <a:t>)	= </a:t>
            </a:r>
            <a:r>
              <a:rPr lang="id-ID" dirty="0" smtClean="0"/>
              <a:t>0,15 menit</a:t>
            </a:r>
            <a:r>
              <a:rPr lang="id-ID" dirty="0"/>
              <a:t>,</a:t>
            </a:r>
            <a:r>
              <a:rPr lang="id-ID" dirty="0" smtClean="0"/>
              <a:t>Pembuangan </a:t>
            </a:r>
            <a:r>
              <a:rPr lang="id-ID" dirty="0"/>
              <a:t>(t</a:t>
            </a:r>
            <a:r>
              <a:rPr lang="id-ID" baseline="30000" dirty="0"/>
              <a:t>3</a:t>
            </a:r>
            <a:r>
              <a:rPr lang="id-ID" dirty="0" smtClean="0"/>
              <a:t>)= 0,12 menit, Waktu </a:t>
            </a:r>
            <a:r>
              <a:rPr lang="id-ID" dirty="0"/>
              <a:t>tetap	= </a:t>
            </a:r>
            <a:r>
              <a:rPr lang="id-ID" dirty="0" smtClean="0"/>
              <a:t>0,25 menit hitung produksi backhoe perjamnya</a:t>
            </a:r>
            <a:endParaRPr lang="id-ID" dirty="0"/>
          </a:p>
          <a:p>
            <a:pPr marL="0" indent="0">
              <a:buNone/>
            </a:pPr>
            <a:endParaRPr lang="id-ID" dirty="0" smtClean="0"/>
          </a:p>
          <a:p>
            <a:pPr marL="0" indent="0">
              <a:buNone/>
            </a:pPr>
            <a:r>
              <a:rPr lang="id-ID" dirty="0" smtClean="0"/>
              <a:t>2 Contoh </a:t>
            </a:r>
            <a:r>
              <a:rPr lang="id-ID" dirty="0"/>
              <a:t>Perhitungan produksi backhoe per jam Volume total pengerukan  : 30,000 </a:t>
            </a:r>
            <a:r>
              <a:rPr lang="id-ID" dirty="0" smtClean="0"/>
              <a:t>m</a:t>
            </a:r>
            <a:r>
              <a:rPr lang="id-ID" baseline="30000" dirty="0" smtClean="0"/>
              <a:t>3</a:t>
            </a:r>
            <a:endParaRPr lang="id-ID" dirty="0"/>
          </a:p>
          <a:p>
            <a:pPr marL="0" indent="0">
              <a:buNone/>
            </a:pPr>
            <a:r>
              <a:rPr lang="id-ID" baseline="-25000" dirty="0"/>
              <a:t/>
            </a:r>
            <a:br>
              <a:rPr lang="id-ID" baseline="-25000" dirty="0"/>
            </a:br>
            <a:r>
              <a:rPr lang="id-ID" dirty="0"/>
              <a:t>Dimana </a:t>
            </a:r>
            <a:r>
              <a:rPr lang="id-ID" dirty="0" smtClean="0"/>
              <a:t>:</a:t>
            </a:r>
            <a:r>
              <a:rPr lang="id-ID" dirty="0"/>
              <a:t/>
            </a:r>
            <a:br>
              <a:rPr lang="id-ID" dirty="0"/>
            </a:br>
            <a:r>
              <a:rPr lang="id-ID" dirty="0"/>
              <a:t>Bucket faktor untuk tanah asli= </a:t>
            </a:r>
            <a:r>
              <a:rPr lang="id-ID" dirty="0" smtClean="0"/>
              <a:t>0,8, Kapasitas </a:t>
            </a:r>
            <a:r>
              <a:rPr lang="id-ID" dirty="0"/>
              <a:t>bucket	= 0,5 </a:t>
            </a:r>
            <a:r>
              <a:rPr lang="id-ID" dirty="0" smtClean="0"/>
              <a:t>m</a:t>
            </a:r>
            <a:r>
              <a:rPr lang="id-ID" baseline="30000" dirty="0" smtClean="0"/>
              <a:t>3</a:t>
            </a:r>
            <a:r>
              <a:rPr lang="id-ID" dirty="0" smtClean="0"/>
              <a:t>, JM </a:t>
            </a:r>
            <a:r>
              <a:rPr lang="id-ID" dirty="0"/>
              <a:t>= 0,81 (baik/sangat </a:t>
            </a:r>
            <a:r>
              <a:rPr lang="id-ID" dirty="0" smtClean="0"/>
              <a:t>baik), Kondisi sedang </a:t>
            </a:r>
            <a:r>
              <a:rPr lang="id-ID" dirty="0"/>
              <a:t>(t</a:t>
            </a:r>
            <a:r>
              <a:rPr lang="id-ID" baseline="30000" dirty="0"/>
              <a:t>1</a:t>
            </a:r>
            <a:r>
              <a:rPr lang="id-ID" dirty="0"/>
              <a:t>)	= 15 </a:t>
            </a:r>
            <a:r>
              <a:rPr lang="id-ID" dirty="0" smtClean="0"/>
              <a:t>detik, Swing </a:t>
            </a:r>
            <a:r>
              <a:rPr lang="id-ID" dirty="0"/>
              <a:t>45</a:t>
            </a:r>
            <a:r>
              <a:rPr lang="id-ID" baseline="30000" dirty="0"/>
              <a:t>0</a:t>
            </a:r>
            <a:r>
              <a:rPr lang="id-ID" dirty="0"/>
              <a:t> (t</a:t>
            </a:r>
            <a:r>
              <a:rPr lang="id-ID" baseline="30000" dirty="0"/>
              <a:t>2</a:t>
            </a:r>
            <a:r>
              <a:rPr lang="id-ID" dirty="0"/>
              <a:t>)	= 7 </a:t>
            </a:r>
            <a:r>
              <a:rPr lang="id-ID" dirty="0" smtClean="0"/>
              <a:t>detik, Pembuangan </a:t>
            </a:r>
            <a:r>
              <a:rPr lang="id-ID" dirty="0"/>
              <a:t>(t</a:t>
            </a:r>
            <a:r>
              <a:rPr lang="id-ID" baseline="30000" dirty="0"/>
              <a:t>3</a:t>
            </a:r>
            <a:r>
              <a:rPr lang="id-ID" dirty="0" smtClean="0"/>
              <a:t>)= </a:t>
            </a:r>
            <a:r>
              <a:rPr lang="id-ID" dirty="0"/>
              <a:t>5 </a:t>
            </a:r>
            <a:r>
              <a:rPr lang="id-ID" dirty="0" smtClean="0"/>
              <a:t>detik, Waktu tetap= </a:t>
            </a:r>
            <a:r>
              <a:rPr lang="id-ID" dirty="0"/>
              <a:t>10 </a:t>
            </a:r>
            <a:r>
              <a:rPr lang="id-ID" dirty="0" smtClean="0"/>
              <a:t>detik </a:t>
            </a:r>
            <a:r>
              <a:rPr lang="id-ID" dirty="0"/>
              <a:t>hitung produksi backhoe perjamnya</a:t>
            </a:r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06781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 </a:t>
            </a:r>
            <a:endParaRPr lang="id-ID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73" t="18211" r="40000" b="63577"/>
          <a:stretch/>
        </p:blipFill>
        <p:spPr bwMode="auto">
          <a:xfrm>
            <a:off x="971600" y="1340768"/>
            <a:ext cx="7555046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804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6" t="32650" r="36342" b="24423"/>
          <a:stretch/>
        </p:blipFill>
        <p:spPr bwMode="auto">
          <a:xfrm>
            <a:off x="1115616" y="1340768"/>
            <a:ext cx="6552728" cy="4670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895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id-ID" b="1" dirty="0"/>
              <a:t>Perhitungan Produksi </a:t>
            </a:r>
            <a:r>
              <a:rPr lang="id-ID" b="1" i="1" dirty="0"/>
              <a:t>Compactor</a:t>
            </a:r>
            <a:endParaRPr lang="id-ID" dirty="0"/>
          </a:p>
          <a:p>
            <a:pPr marL="0" indent="0">
              <a:buNone/>
            </a:pPr>
            <a:r>
              <a:rPr lang="en-US" b="1" dirty="0" smtClean="0"/>
              <a:t>1.Data </a:t>
            </a:r>
            <a:r>
              <a:rPr lang="en-US" b="1" dirty="0" err="1"/>
              <a:t>Teknis</a:t>
            </a:r>
            <a:r>
              <a:rPr lang="en-US" b="1" dirty="0"/>
              <a:t> </a:t>
            </a:r>
            <a:r>
              <a:rPr lang="en-US" b="1" i="1" dirty="0"/>
              <a:t>Compactor type </a:t>
            </a:r>
            <a:r>
              <a:rPr lang="en-US" b="1" i="1" dirty="0" err="1"/>
              <a:t>Bomag</a:t>
            </a:r>
            <a:r>
              <a:rPr lang="en-US" b="1" i="1" dirty="0"/>
              <a:t> CAT</a:t>
            </a:r>
            <a:r>
              <a:rPr lang="en-US" b="1" dirty="0"/>
              <a:t> </a:t>
            </a:r>
            <a:endParaRPr lang="id-ID" dirty="0"/>
          </a:p>
          <a:p>
            <a:r>
              <a:rPr lang="id-ID" dirty="0"/>
              <a:t>Jumlah </a:t>
            </a:r>
            <a:r>
              <a:rPr lang="id-ID" dirty="0" smtClean="0"/>
              <a:t>unit               </a:t>
            </a:r>
            <a:r>
              <a:rPr lang="id-ID" dirty="0"/>
              <a:t>	:	1 unit.</a:t>
            </a:r>
          </a:p>
          <a:p>
            <a:r>
              <a:rPr lang="id-ID" dirty="0"/>
              <a:t>Merk Alat Berat               	:	</a:t>
            </a:r>
            <a:r>
              <a:rPr lang="id-ID" i="1" dirty="0"/>
              <a:t>Bomag</a:t>
            </a:r>
            <a:r>
              <a:rPr lang="id-ID" dirty="0"/>
              <a:t> CAT BW 212D  </a:t>
            </a:r>
          </a:p>
          <a:p>
            <a:r>
              <a:rPr lang="id-ID" dirty="0"/>
              <a:t>Daya/Tenaga Alat      	:	198 HP</a:t>
            </a:r>
          </a:p>
          <a:p>
            <a:r>
              <a:rPr lang="id-ID" dirty="0"/>
              <a:t>Lebar efektif pemadatan (W)	:	1,676 meter</a:t>
            </a:r>
          </a:p>
          <a:p>
            <a:r>
              <a:rPr lang="id-ID" dirty="0"/>
              <a:t>Diameter Drum penggilas	:	1,219 meter</a:t>
            </a:r>
          </a:p>
          <a:p>
            <a:r>
              <a:rPr lang="id-ID" dirty="0"/>
              <a:t>Berat Operasional	</a:t>
            </a:r>
            <a:r>
              <a:rPr lang="id-ID" dirty="0" smtClean="0"/>
              <a:t>           :</a:t>
            </a:r>
            <a:r>
              <a:rPr lang="id-ID" dirty="0"/>
              <a:t>	6.670 kg</a:t>
            </a:r>
          </a:p>
          <a:p>
            <a:r>
              <a:rPr lang="id-ID" dirty="0"/>
              <a:t>Berat Drum penggilas 	:	3.251 kg</a:t>
            </a:r>
          </a:p>
          <a:p>
            <a:r>
              <a:rPr lang="id-ID" dirty="0"/>
              <a:t>Job efficiency atau efisiensi </a:t>
            </a:r>
            <a:r>
              <a:rPr lang="id-ID" dirty="0" smtClean="0"/>
              <a:t>kerja (E)</a:t>
            </a:r>
            <a:r>
              <a:rPr lang="id-ID" dirty="0"/>
              <a:t>	:	0,8</a:t>
            </a:r>
          </a:p>
          <a:p>
            <a:r>
              <a:rPr lang="id-ID" dirty="0"/>
              <a:t>Jam kerja per hari	</a:t>
            </a:r>
            <a:r>
              <a:rPr lang="id-ID" dirty="0" smtClean="0"/>
              <a:t>           :     </a:t>
            </a:r>
            <a:r>
              <a:rPr lang="id-ID" dirty="0"/>
              <a:t>7jam</a:t>
            </a:r>
          </a:p>
          <a:p>
            <a:r>
              <a:rPr lang="id-ID" dirty="0"/>
              <a:t>Jenis </a:t>
            </a:r>
            <a:r>
              <a:rPr lang="id-ID" dirty="0" smtClean="0"/>
              <a:t>Tanah               </a:t>
            </a:r>
            <a:r>
              <a:rPr lang="id-ID" dirty="0"/>
              <a:t>	:	Tanah Biasa</a:t>
            </a:r>
          </a:p>
          <a:p>
            <a:r>
              <a:rPr lang="id-ID" dirty="0"/>
              <a:t>Kecepatan opersional alat ( S )	:	6 km/jam </a:t>
            </a:r>
          </a:p>
          <a:p>
            <a:r>
              <a:rPr lang="id-ID" dirty="0"/>
              <a:t>Jumlah lintasan ( P )	</a:t>
            </a:r>
            <a:r>
              <a:rPr lang="id-ID" dirty="0" smtClean="0"/>
              <a:t>           :</a:t>
            </a:r>
            <a:r>
              <a:rPr lang="id-ID" dirty="0"/>
              <a:t>	12 </a:t>
            </a:r>
          </a:p>
          <a:p>
            <a:r>
              <a:rPr lang="id-ID" dirty="0"/>
              <a:t>Tebal pemadatan ( </a:t>
            </a:r>
            <a:r>
              <a:rPr lang="id-ID" dirty="0" smtClean="0"/>
              <a:t>H </a:t>
            </a:r>
            <a:r>
              <a:rPr lang="id-ID" dirty="0"/>
              <a:t>)	:	0,7 m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540048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err="1"/>
              <a:t>Perhitungan</a:t>
            </a:r>
            <a:r>
              <a:rPr lang="en-US" b="1" dirty="0"/>
              <a:t> </a:t>
            </a:r>
            <a:r>
              <a:rPr lang="en-US" b="1" dirty="0" err="1"/>
              <a:t>Produksi</a:t>
            </a:r>
            <a:r>
              <a:rPr lang="en-US" b="1" dirty="0"/>
              <a:t> </a:t>
            </a:r>
            <a:r>
              <a:rPr lang="en-US" b="1" i="1" dirty="0"/>
              <a:t>Compactor type </a:t>
            </a:r>
            <a:r>
              <a:rPr lang="en-US" b="1" i="1" dirty="0" err="1"/>
              <a:t>Bomag</a:t>
            </a:r>
            <a:r>
              <a:rPr lang="en-US" b="1" dirty="0"/>
              <a:t> CAT BW 212D</a:t>
            </a:r>
            <a:endParaRPr lang="id-ID" dirty="0"/>
          </a:p>
          <a:p>
            <a:pPr marL="0" lvl="0" indent="0">
              <a:buNone/>
            </a:pPr>
            <a:endParaRPr lang="id-ID" dirty="0" smtClean="0"/>
          </a:p>
          <a:p>
            <a:pPr marL="0" lvl="0" indent="0">
              <a:buNone/>
            </a:pPr>
            <a:r>
              <a:rPr lang="id-ID" dirty="0" smtClean="0"/>
              <a:t>Produksi </a:t>
            </a:r>
            <a:r>
              <a:rPr lang="id-ID" i="1" dirty="0"/>
              <a:t>Bulldozer </a:t>
            </a:r>
            <a:r>
              <a:rPr lang="id-ID" dirty="0"/>
              <a:t>per jam ( P )</a:t>
            </a:r>
          </a:p>
          <a:p>
            <a:pPr marL="0" indent="0">
              <a:buNone/>
            </a:pPr>
            <a:r>
              <a:rPr lang="id-ID" dirty="0"/>
              <a:t/>
            </a:r>
            <a:br>
              <a:rPr lang="id-ID" dirty="0"/>
            </a:br>
            <a:r>
              <a:rPr lang="id-ID" dirty="0"/>
              <a:t>Produksi	 </a:t>
            </a:r>
            <a:r>
              <a:rPr lang="id-ID" dirty="0" smtClean="0"/>
              <a:t>    = </a:t>
            </a:r>
            <a:r>
              <a:rPr lang="en-US" u="sng" dirty="0"/>
              <a:t>10 x W x S x L x E</a:t>
            </a:r>
            <a:endParaRPr lang="id-ID" dirty="0"/>
          </a:p>
          <a:p>
            <a:pPr marL="0" indent="0">
              <a:buNone/>
            </a:pPr>
            <a:r>
              <a:rPr lang="id-ID" dirty="0"/>
              <a:t>          </a:t>
            </a:r>
            <a:r>
              <a:rPr lang="id-ID" dirty="0" smtClean="0"/>
              <a:t>                        </a:t>
            </a:r>
            <a:r>
              <a:rPr lang="en-US" dirty="0"/>
              <a:t>P</a:t>
            </a:r>
            <a:endParaRPr lang="id-ID" dirty="0"/>
          </a:p>
          <a:p>
            <a:pPr marL="0" indent="0">
              <a:buNone/>
            </a:pPr>
            <a:r>
              <a:rPr lang="id-ID" dirty="0"/>
              <a:t> </a:t>
            </a:r>
            <a:r>
              <a:rPr lang="id-ID" dirty="0" smtClean="0"/>
              <a:t>               </a:t>
            </a:r>
            <a:r>
              <a:rPr lang="id-ID" b="1" dirty="0" smtClean="0"/>
              <a:t>  </a:t>
            </a:r>
            <a:r>
              <a:rPr lang="id-ID" dirty="0"/>
              <a:t> </a:t>
            </a:r>
            <a:r>
              <a:rPr lang="id-ID" dirty="0" smtClean="0"/>
              <a:t> </a:t>
            </a:r>
            <a:r>
              <a:rPr lang="id-ID" dirty="0"/>
              <a:t>=  </a:t>
            </a:r>
            <a:r>
              <a:rPr lang="en-US" u="sng" dirty="0"/>
              <a:t>10 x 1,676 x 6 x 70 x 0,8</a:t>
            </a:r>
            <a:endParaRPr lang="id-ID" dirty="0"/>
          </a:p>
          <a:p>
            <a:pPr marL="0" indent="0">
              <a:buNone/>
            </a:pPr>
            <a:r>
              <a:rPr lang="id-ID" dirty="0"/>
              <a:t>         </a:t>
            </a:r>
            <a:r>
              <a:rPr lang="id-ID" dirty="0" smtClean="0"/>
              <a:t>                              </a:t>
            </a:r>
            <a:r>
              <a:rPr lang="en-US" dirty="0" smtClean="0"/>
              <a:t>12</a:t>
            </a:r>
            <a:endParaRPr lang="id-ID" dirty="0"/>
          </a:p>
          <a:p>
            <a:pPr marL="0" indent="0">
              <a:buNone/>
            </a:pPr>
            <a:r>
              <a:rPr lang="id-ID" dirty="0"/>
              <a:t>		</a:t>
            </a:r>
            <a:r>
              <a:rPr lang="id-ID" dirty="0" smtClean="0"/>
              <a:t>     =</a:t>
            </a:r>
            <a:r>
              <a:rPr lang="id-ID" dirty="0"/>
              <a:t>	  469,28 m</a:t>
            </a:r>
            <a:r>
              <a:rPr lang="id-ID" baseline="30000" dirty="0"/>
              <a:t>3</a:t>
            </a:r>
            <a:r>
              <a:rPr lang="id-ID" dirty="0"/>
              <a:t>/jam. 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2055248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s-ES" b="1" dirty="0" err="1"/>
              <a:t>Perhitungan</a:t>
            </a:r>
            <a:r>
              <a:rPr lang="es-ES" b="1" dirty="0"/>
              <a:t> </a:t>
            </a:r>
            <a:r>
              <a:rPr lang="es-ES" b="1" dirty="0" err="1"/>
              <a:t>Waktu</a:t>
            </a:r>
            <a:r>
              <a:rPr lang="es-ES" b="1" dirty="0"/>
              <a:t> </a:t>
            </a:r>
            <a:r>
              <a:rPr lang="es-ES" b="1" dirty="0" err="1"/>
              <a:t>Pelaksanaan</a:t>
            </a:r>
            <a:r>
              <a:rPr lang="es-ES" b="1" dirty="0"/>
              <a:t> </a:t>
            </a:r>
            <a:r>
              <a:rPr lang="es-ES" b="1" dirty="0" err="1"/>
              <a:t>Produksi</a:t>
            </a:r>
            <a:r>
              <a:rPr lang="es-ES" b="1" dirty="0"/>
              <a:t> </a:t>
            </a:r>
            <a:r>
              <a:rPr lang="es-ES" b="1" dirty="0" err="1"/>
              <a:t>Alat</a:t>
            </a:r>
            <a:r>
              <a:rPr lang="es-ES" b="1" dirty="0"/>
              <a:t> Berat</a:t>
            </a:r>
            <a:endParaRPr lang="id-ID" dirty="0"/>
          </a:p>
          <a:p>
            <a:pPr marL="0" indent="0">
              <a:buNone/>
            </a:pPr>
            <a:r>
              <a:rPr lang="it-IT" dirty="0"/>
              <a:t> </a:t>
            </a:r>
            <a:endParaRPr lang="id-ID" dirty="0"/>
          </a:p>
          <a:p>
            <a:pPr marL="0" indent="0">
              <a:buNone/>
            </a:pPr>
            <a:r>
              <a:rPr lang="id-ID" b="1" dirty="0"/>
              <a:t>Waktu kerja </a:t>
            </a:r>
            <a:r>
              <a:rPr lang="id-ID" b="1" i="1" dirty="0"/>
              <a:t>Excavator</a:t>
            </a:r>
            <a:endParaRPr lang="id-ID" dirty="0"/>
          </a:p>
          <a:p>
            <a:pPr marL="0" indent="0">
              <a:buNone/>
            </a:pP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id-ID" dirty="0"/>
              <a:t>waktu pealaksanaan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i="1" dirty="0"/>
              <a:t>excavator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</a:t>
            </a:r>
            <a:r>
              <a:rPr lang="en-US" dirty="0" err="1"/>
              <a:t>galian</a:t>
            </a:r>
            <a:r>
              <a:rPr lang="id-ID" dirty="0"/>
              <a:t> (</a:t>
            </a:r>
            <a:r>
              <a:rPr lang="id-ID" i="1" dirty="0"/>
              <a:t>Cut</a:t>
            </a:r>
            <a:r>
              <a:rPr lang="id-ID" dirty="0"/>
              <a:t>)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volume </a:t>
            </a:r>
            <a:r>
              <a:rPr lang="en-US" dirty="0" err="1"/>
              <a:t>pekerjaan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141</a:t>
            </a:r>
            <a:r>
              <a:rPr lang="id-ID" dirty="0"/>
              <a:t>.</a:t>
            </a:r>
            <a:r>
              <a:rPr lang="en-US" dirty="0" smtClean="0"/>
              <a:t>116,</a:t>
            </a:r>
            <a:r>
              <a:rPr lang="id-ID" dirty="0" smtClean="0"/>
              <a:t>00 </a:t>
            </a:r>
            <a:r>
              <a:rPr lang="id-ID" dirty="0"/>
              <a:t>m³ sebagai berikut </a:t>
            </a:r>
            <a:r>
              <a:rPr lang="id-ID" dirty="0" smtClean="0"/>
              <a:t>: Produksi </a:t>
            </a:r>
            <a:r>
              <a:rPr lang="id-ID" dirty="0"/>
              <a:t>per jam/hari </a:t>
            </a:r>
          </a:p>
          <a:p>
            <a:pPr marL="0" indent="0">
              <a:buNone/>
            </a:pPr>
            <a:endParaRPr lang="id-ID" dirty="0" smtClean="0"/>
          </a:p>
          <a:p>
            <a:pPr marL="0" indent="0">
              <a:buNone/>
            </a:pPr>
            <a:r>
              <a:rPr lang="id-ID" dirty="0" smtClean="0"/>
              <a:t>Produksi </a:t>
            </a:r>
            <a:r>
              <a:rPr lang="id-ID" dirty="0"/>
              <a:t>per jam 2 </a:t>
            </a:r>
            <a:r>
              <a:rPr lang="id-ID" i="1" dirty="0"/>
              <a:t>Excavator</a:t>
            </a:r>
            <a:r>
              <a:rPr lang="id-ID" dirty="0"/>
              <a:t> 	= 1</a:t>
            </a:r>
            <a:r>
              <a:rPr lang="en-US" dirty="0"/>
              <a:t>10,19 x 2 =220,38 </a:t>
            </a:r>
            <a:r>
              <a:rPr lang="id-ID" dirty="0"/>
              <a:t>m³/jam</a:t>
            </a:r>
          </a:p>
          <a:p>
            <a:pPr marL="0" indent="0">
              <a:buNone/>
            </a:pPr>
            <a:r>
              <a:rPr lang="en-US" dirty="0"/>
              <a:t>Volume </a:t>
            </a:r>
            <a:r>
              <a:rPr lang="en-US" dirty="0" err="1"/>
              <a:t>galian</a:t>
            </a:r>
            <a:r>
              <a:rPr lang="en-US" dirty="0"/>
              <a:t> = 141.116,72 m</a:t>
            </a:r>
            <a:r>
              <a:rPr lang="en-US" baseline="30000" dirty="0"/>
              <a:t>3</a:t>
            </a:r>
            <a:endParaRPr lang="id-ID" dirty="0"/>
          </a:p>
          <a:p>
            <a:pPr marL="0" indent="0">
              <a:buNone/>
            </a:pPr>
            <a:r>
              <a:rPr lang="en-US" dirty="0"/>
              <a:t>Jam </a:t>
            </a:r>
            <a:r>
              <a:rPr lang="en-US" dirty="0" err="1"/>
              <a:t>kerja</a:t>
            </a:r>
            <a:r>
              <a:rPr lang="en-US" dirty="0"/>
              <a:t> = 141.116,72 m</a:t>
            </a:r>
            <a:r>
              <a:rPr lang="en-US" baseline="30000" dirty="0"/>
              <a:t>3 </a:t>
            </a:r>
            <a:r>
              <a:rPr lang="en-US" dirty="0"/>
              <a:t>/220,38 = 640,33/8 = 80,52 </a:t>
            </a:r>
            <a:r>
              <a:rPr lang="en-US" dirty="0" err="1"/>
              <a:t>hari</a:t>
            </a:r>
            <a:r>
              <a:rPr lang="en-US" dirty="0"/>
              <a:t>= 2,6 </a:t>
            </a:r>
            <a:r>
              <a:rPr lang="en-US" dirty="0" err="1" smtClean="0"/>
              <a:t>bulan</a:t>
            </a:r>
            <a:endParaRPr lang="id-ID" dirty="0"/>
          </a:p>
          <a:p>
            <a:endParaRPr lang="id-ID" dirty="0" smtClean="0"/>
          </a:p>
          <a:p>
            <a:pPr marL="0" indent="0">
              <a:buNone/>
            </a:pPr>
            <a:r>
              <a:rPr lang="id-ID" dirty="0" smtClean="0"/>
              <a:t>Produksi </a:t>
            </a:r>
            <a:r>
              <a:rPr lang="id-ID" dirty="0"/>
              <a:t>per jam 2 </a:t>
            </a:r>
            <a:r>
              <a:rPr lang="id-ID" i="1" dirty="0"/>
              <a:t>Excavator</a:t>
            </a:r>
            <a:r>
              <a:rPr lang="id-ID" dirty="0"/>
              <a:t> 	= 1</a:t>
            </a:r>
            <a:r>
              <a:rPr lang="en-US" dirty="0"/>
              <a:t>37,74 x 2 =275,47 </a:t>
            </a:r>
            <a:r>
              <a:rPr lang="id-ID" dirty="0"/>
              <a:t>m³/jam</a:t>
            </a:r>
          </a:p>
          <a:p>
            <a:pPr marL="0" indent="0">
              <a:buNone/>
            </a:pPr>
            <a:r>
              <a:rPr lang="en-US" dirty="0"/>
              <a:t>Volume </a:t>
            </a:r>
            <a:r>
              <a:rPr lang="en-US" dirty="0" err="1"/>
              <a:t>galian</a:t>
            </a:r>
            <a:r>
              <a:rPr lang="en-US" dirty="0"/>
              <a:t> = 141.960,92 m</a:t>
            </a:r>
            <a:r>
              <a:rPr lang="en-US" baseline="30000" dirty="0"/>
              <a:t>3</a:t>
            </a:r>
            <a:endParaRPr lang="id-ID" dirty="0"/>
          </a:p>
          <a:p>
            <a:pPr marL="0" indent="0">
              <a:buNone/>
            </a:pPr>
            <a:r>
              <a:rPr lang="en-US" dirty="0"/>
              <a:t>Jam </a:t>
            </a:r>
            <a:r>
              <a:rPr lang="en-US" dirty="0" err="1"/>
              <a:t>kerja</a:t>
            </a:r>
            <a:r>
              <a:rPr lang="en-US" dirty="0"/>
              <a:t> = 141.960,92 m</a:t>
            </a:r>
            <a:r>
              <a:rPr lang="en-US" baseline="30000" dirty="0"/>
              <a:t>3 </a:t>
            </a:r>
            <a:r>
              <a:rPr lang="en-US" dirty="0"/>
              <a:t>/275,47 = 515,32/8 = 64,42 </a:t>
            </a:r>
            <a:r>
              <a:rPr lang="en-US" dirty="0" err="1"/>
              <a:t>hari</a:t>
            </a:r>
            <a:r>
              <a:rPr lang="en-US" dirty="0"/>
              <a:t>= 2,1 </a:t>
            </a:r>
            <a:r>
              <a:rPr lang="en-US" dirty="0" err="1" smtClean="0"/>
              <a:t>bulan</a:t>
            </a:r>
            <a:r>
              <a:rPr lang="id-ID" dirty="0"/>
              <a:t>	 </a:t>
            </a:r>
          </a:p>
          <a:p>
            <a:endParaRPr lang="id-ID" dirty="0" smtClean="0"/>
          </a:p>
          <a:p>
            <a:pPr marL="0" indent="0">
              <a:buNone/>
            </a:pPr>
            <a:r>
              <a:rPr lang="fi-FI" dirty="0" smtClean="0"/>
              <a:t>Jadi </a:t>
            </a:r>
            <a:r>
              <a:rPr lang="fi-FI" dirty="0"/>
              <a:t>waktu yang digunakan untuk pekerjaan </a:t>
            </a:r>
            <a:r>
              <a:rPr lang="id-ID" dirty="0"/>
              <a:t>galian</a:t>
            </a:r>
            <a:r>
              <a:rPr lang="fi-FI" dirty="0"/>
              <a:t> adalah, yaitu waktu </a:t>
            </a:r>
            <a:r>
              <a:rPr lang="id-ID" i="1" dirty="0"/>
              <a:t>Excavator </a:t>
            </a:r>
            <a:r>
              <a:rPr lang="fi-FI" dirty="0"/>
              <a:t>= </a:t>
            </a:r>
            <a:r>
              <a:rPr lang="en-US" dirty="0"/>
              <a:t>2,6 </a:t>
            </a:r>
            <a:r>
              <a:rPr lang="fi-FI" dirty="0"/>
              <a:t>bulan.</a:t>
            </a:r>
            <a:endParaRPr lang="id-ID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8687194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d-ID" b="1" dirty="0"/>
              <a:t>Waktu Kerja </a:t>
            </a:r>
            <a:r>
              <a:rPr lang="id-ID" b="1" i="1" dirty="0"/>
              <a:t>Bulldozer</a:t>
            </a:r>
            <a:endParaRPr lang="id-ID" dirty="0"/>
          </a:p>
          <a:p>
            <a:r>
              <a:rPr lang="en-US" i="1" dirty="0"/>
              <a:t>Bulldozer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id-ID" dirty="0"/>
              <a:t>waktu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id-ID" dirty="0"/>
              <a:t> penghamparan pada daerah timbunan (</a:t>
            </a:r>
            <a:r>
              <a:rPr lang="id-ID" i="1" dirty="0"/>
              <a:t>Fill</a:t>
            </a:r>
            <a:r>
              <a:rPr lang="id-ID" dirty="0"/>
              <a:t>)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volume </a:t>
            </a:r>
            <a:r>
              <a:rPr lang="en-US" dirty="0" err="1"/>
              <a:t>pekerjaan</a:t>
            </a:r>
            <a:r>
              <a:rPr lang="en-US" dirty="0"/>
              <a:t> </a:t>
            </a:r>
            <a:r>
              <a:rPr lang="id-ID" dirty="0"/>
              <a:t>1</a:t>
            </a:r>
            <a:r>
              <a:rPr lang="en-US" dirty="0"/>
              <a:t>41</a:t>
            </a:r>
            <a:r>
              <a:rPr lang="id-ID" dirty="0"/>
              <a:t>.</a:t>
            </a:r>
            <a:r>
              <a:rPr lang="en-US" dirty="0"/>
              <a:t>141</a:t>
            </a:r>
            <a:r>
              <a:rPr lang="id-ID" dirty="0" smtClean="0"/>
              <a:t>,00</a:t>
            </a:r>
            <a:r>
              <a:rPr lang="en-US" dirty="0" smtClean="0"/>
              <a:t>  </a:t>
            </a:r>
            <a:r>
              <a:rPr lang="en-US" dirty="0"/>
              <a:t>m</a:t>
            </a:r>
            <a:r>
              <a:rPr lang="en-US" baseline="30000" dirty="0"/>
              <a:t>3</a:t>
            </a:r>
            <a:r>
              <a:rPr lang="id-ID" dirty="0"/>
              <a:t> sebagai berikut :</a:t>
            </a:r>
          </a:p>
          <a:p>
            <a:pPr lvl="0"/>
            <a:r>
              <a:rPr lang="id-ID" dirty="0"/>
              <a:t>Produksi per jam/ hari Tanah Lepas</a:t>
            </a:r>
          </a:p>
          <a:p>
            <a:r>
              <a:rPr lang="id-ID" dirty="0"/>
              <a:t>Produksi per jam 2 </a:t>
            </a:r>
            <a:r>
              <a:rPr lang="id-ID" i="1" dirty="0"/>
              <a:t>Bulldozer</a:t>
            </a:r>
            <a:r>
              <a:rPr lang="id-ID" dirty="0"/>
              <a:t>	= 1</a:t>
            </a:r>
            <a:r>
              <a:rPr lang="en-US" dirty="0"/>
              <a:t>17</a:t>
            </a:r>
            <a:r>
              <a:rPr lang="id-ID" dirty="0"/>
              <a:t>,</a:t>
            </a:r>
            <a:r>
              <a:rPr lang="en-US" dirty="0"/>
              <a:t>46 </a:t>
            </a:r>
            <a:r>
              <a:rPr lang="id-ID" dirty="0"/>
              <a:t> m³/jam</a:t>
            </a:r>
          </a:p>
          <a:p>
            <a:r>
              <a:rPr lang="id-ID" dirty="0" smtClean="0"/>
              <a:t>Jumlah </a:t>
            </a:r>
            <a:r>
              <a:rPr lang="id-ID" dirty="0"/>
              <a:t>Jam Kerja	</a:t>
            </a:r>
            <a:r>
              <a:rPr lang="en-US" dirty="0"/>
              <a:t>= </a:t>
            </a:r>
            <a:r>
              <a:rPr lang="id-ID" dirty="0"/>
              <a:t>1</a:t>
            </a:r>
            <a:r>
              <a:rPr lang="en-US" dirty="0"/>
              <a:t>41</a:t>
            </a:r>
            <a:r>
              <a:rPr lang="id-ID" dirty="0"/>
              <a:t>.</a:t>
            </a:r>
            <a:r>
              <a:rPr lang="en-US" dirty="0"/>
              <a:t>141</a:t>
            </a:r>
            <a:r>
              <a:rPr lang="id-ID" dirty="0"/>
              <a:t>,</a:t>
            </a:r>
            <a:r>
              <a:rPr lang="en-US" dirty="0"/>
              <a:t>37  /</a:t>
            </a:r>
            <a:r>
              <a:rPr lang="id-ID" dirty="0"/>
              <a:t>1</a:t>
            </a:r>
            <a:r>
              <a:rPr lang="en-US" dirty="0"/>
              <a:t>17</a:t>
            </a:r>
            <a:r>
              <a:rPr lang="id-ID" dirty="0"/>
              <a:t>,</a:t>
            </a:r>
            <a:r>
              <a:rPr lang="en-US" dirty="0"/>
              <a:t>46 </a:t>
            </a:r>
            <a:endParaRPr lang="id-ID" dirty="0"/>
          </a:p>
          <a:p>
            <a:r>
              <a:rPr lang="id-ID" dirty="0"/>
              <a:t>  	</a:t>
            </a:r>
            <a:r>
              <a:rPr lang="id-ID" dirty="0" smtClean="0"/>
              <a:t>= </a:t>
            </a:r>
            <a:r>
              <a:rPr lang="id-ID" dirty="0"/>
              <a:t>1</a:t>
            </a:r>
            <a:r>
              <a:rPr lang="en-US" dirty="0"/>
              <a:t>201,6/8 = 150 </a:t>
            </a:r>
            <a:r>
              <a:rPr lang="en-US" dirty="0" err="1"/>
              <a:t>hari</a:t>
            </a:r>
            <a:r>
              <a:rPr lang="en-US" dirty="0"/>
              <a:t>= 5 </a:t>
            </a:r>
            <a:r>
              <a:rPr lang="en-US" dirty="0" err="1"/>
              <a:t>bulan</a:t>
            </a:r>
            <a:r>
              <a:rPr lang="id-ID" dirty="0"/>
              <a:t>	</a:t>
            </a:r>
          </a:p>
          <a:p>
            <a:pPr lvl="0"/>
            <a:r>
              <a:rPr lang="id-ID" b="1" dirty="0"/>
              <a:t>Kebutuhan Bulldozer waktu yang diperlukan adalah : </a:t>
            </a:r>
            <a:r>
              <a:rPr lang="en-US" b="1" dirty="0"/>
              <a:t>5 </a:t>
            </a:r>
            <a:r>
              <a:rPr lang="en-US" b="1" dirty="0" err="1"/>
              <a:t>bulan</a:t>
            </a:r>
            <a:endParaRPr lang="id-ID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6261127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id-ID" b="1" dirty="0"/>
              <a:t>Waktu Kerja </a:t>
            </a:r>
            <a:r>
              <a:rPr lang="en-US" b="1" i="1" dirty="0"/>
              <a:t>Dump Truck</a:t>
            </a:r>
            <a:endParaRPr lang="id-ID" dirty="0"/>
          </a:p>
          <a:p>
            <a:r>
              <a:rPr lang="en-US" i="1" dirty="0" err="1"/>
              <a:t>Dumptruk</a:t>
            </a:r>
            <a:r>
              <a:rPr lang="en-US" i="1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id-ID" dirty="0"/>
              <a:t>waktu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</a:t>
            </a:r>
            <a:r>
              <a:rPr lang="id-ID" dirty="0"/>
              <a:t>pemadatan pada daerah timbunan (</a:t>
            </a:r>
            <a:r>
              <a:rPr lang="id-ID" i="1" dirty="0"/>
              <a:t>Fill</a:t>
            </a:r>
            <a:r>
              <a:rPr lang="id-ID" dirty="0"/>
              <a:t>)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volume </a:t>
            </a:r>
            <a:r>
              <a:rPr lang="en-US" dirty="0" err="1"/>
              <a:t>pekerjaan</a:t>
            </a:r>
            <a:r>
              <a:rPr lang="en-US" dirty="0"/>
              <a:t> </a:t>
            </a:r>
            <a:r>
              <a:rPr lang="id-ID" dirty="0"/>
              <a:t>1</a:t>
            </a:r>
            <a:r>
              <a:rPr lang="en-US" dirty="0"/>
              <a:t>41</a:t>
            </a:r>
            <a:r>
              <a:rPr lang="id-ID" dirty="0"/>
              <a:t>.</a:t>
            </a:r>
            <a:r>
              <a:rPr lang="en-US" dirty="0" smtClean="0"/>
              <a:t>141,</a:t>
            </a:r>
            <a:r>
              <a:rPr lang="id-ID" dirty="0" smtClean="0"/>
              <a:t>00</a:t>
            </a:r>
            <a:r>
              <a:rPr lang="en-US" dirty="0" smtClean="0"/>
              <a:t> </a:t>
            </a:r>
            <a:r>
              <a:rPr lang="en-US" dirty="0"/>
              <a:t>m</a:t>
            </a:r>
            <a:r>
              <a:rPr lang="en-US" baseline="30000" dirty="0"/>
              <a:t>3</a:t>
            </a:r>
            <a:r>
              <a:rPr lang="id-ID" dirty="0"/>
              <a:t> sebagai berikut :</a:t>
            </a:r>
          </a:p>
          <a:p>
            <a:pPr marL="0" indent="0">
              <a:buNone/>
            </a:pPr>
            <a:endParaRPr lang="id-ID" dirty="0"/>
          </a:p>
          <a:p>
            <a:pPr lvl="0"/>
            <a:r>
              <a:rPr lang="id-ID" dirty="0"/>
              <a:t>Produksi </a:t>
            </a:r>
            <a:r>
              <a:rPr lang="id-ID" i="1" dirty="0"/>
              <a:t>Dump Truck</a:t>
            </a:r>
            <a:endParaRPr lang="id-ID" dirty="0"/>
          </a:p>
          <a:p>
            <a:r>
              <a:rPr lang="it-IT" dirty="0"/>
              <a:t>Produksi per unit 	= 79,47 m</a:t>
            </a:r>
            <a:r>
              <a:rPr lang="it-IT" baseline="30000" dirty="0"/>
              <a:t>3</a:t>
            </a:r>
            <a:r>
              <a:rPr lang="it-IT" dirty="0"/>
              <a:t>/jam. </a:t>
            </a:r>
            <a:endParaRPr lang="id-ID" dirty="0"/>
          </a:p>
          <a:p>
            <a:r>
              <a:rPr lang="it-IT" dirty="0"/>
              <a:t>Jumlah </a:t>
            </a:r>
            <a:r>
              <a:rPr lang="it-IT" i="1" dirty="0"/>
              <a:t>Dump Truck</a:t>
            </a:r>
            <a:r>
              <a:rPr lang="it-IT" dirty="0"/>
              <a:t> </a:t>
            </a:r>
            <a:r>
              <a:rPr lang="id-ID" dirty="0" smtClean="0"/>
              <a:t> </a:t>
            </a:r>
            <a:r>
              <a:rPr lang="it-IT" dirty="0" smtClean="0"/>
              <a:t>= </a:t>
            </a:r>
            <a:r>
              <a:rPr lang="id-ID" dirty="0"/>
              <a:t>4</a:t>
            </a:r>
            <a:r>
              <a:rPr lang="it-IT" dirty="0"/>
              <a:t> unit dengan waktu operasi = 8  jam/hari.</a:t>
            </a:r>
            <a:endParaRPr lang="id-ID" dirty="0"/>
          </a:p>
          <a:p>
            <a:r>
              <a:rPr lang="fr-FR" dirty="0" err="1"/>
              <a:t>Produksi</a:t>
            </a:r>
            <a:r>
              <a:rPr lang="fr-FR" dirty="0"/>
              <a:t> </a:t>
            </a:r>
            <a:r>
              <a:rPr lang="en-US" dirty="0"/>
              <a:t>4</a:t>
            </a:r>
            <a:r>
              <a:rPr lang="fr-FR" dirty="0"/>
              <a:t> unit 	= </a:t>
            </a:r>
            <a:r>
              <a:rPr lang="en-US" dirty="0"/>
              <a:t>4</a:t>
            </a:r>
            <a:r>
              <a:rPr lang="fr-FR" dirty="0"/>
              <a:t> x </a:t>
            </a:r>
            <a:r>
              <a:rPr lang="it-IT" dirty="0"/>
              <a:t>79,47 m</a:t>
            </a:r>
            <a:r>
              <a:rPr lang="it-IT" baseline="30000" dirty="0"/>
              <a:t>3</a:t>
            </a:r>
            <a:r>
              <a:rPr lang="it-IT" dirty="0"/>
              <a:t>/jam. = </a:t>
            </a:r>
            <a:r>
              <a:rPr lang="en-US" dirty="0"/>
              <a:t>317,8 </a:t>
            </a:r>
            <a:r>
              <a:rPr lang="fr-FR" dirty="0"/>
              <a:t>m</a:t>
            </a:r>
            <a:r>
              <a:rPr lang="fr-FR" baseline="30000" dirty="0"/>
              <a:t>3</a:t>
            </a:r>
            <a:r>
              <a:rPr lang="fr-FR" dirty="0"/>
              <a:t>/jam</a:t>
            </a:r>
            <a:endParaRPr lang="id-ID" dirty="0"/>
          </a:p>
          <a:p>
            <a:pPr lvl="0"/>
            <a:r>
              <a:rPr lang="fi-FI" dirty="0"/>
              <a:t>Volume angkut	= </a:t>
            </a:r>
            <a:r>
              <a:rPr lang="en-US" dirty="0"/>
              <a:t>170</a:t>
            </a:r>
            <a:r>
              <a:rPr lang="id-ID" dirty="0"/>
              <a:t>.</a:t>
            </a:r>
            <a:r>
              <a:rPr lang="en-US" dirty="0"/>
              <a:t>353,104  </a:t>
            </a:r>
            <a:r>
              <a:rPr lang="it-IT" dirty="0"/>
              <a:t>m</a:t>
            </a:r>
            <a:r>
              <a:rPr lang="it-IT" baseline="30000" dirty="0"/>
              <a:t>3</a:t>
            </a:r>
            <a:r>
              <a:rPr lang="it-IT" dirty="0"/>
              <a:t> </a:t>
            </a:r>
            <a:r>
              <a:rPr lang="fi-FI" dirty="0"/>
              <a:t> (keadaan tanah lepas).</a:t>
            </a:r>
            <a:endParaRPr lang="id-ID" dirty="0"/>
          </a:p>
          <a:p>
            <a:pPr lvl="0"/>
            <a:r>
              <a:rPr lang="fi-FI" dirty="0"/>
              <a:t>Perhitungan Waktu Kerja </a:t>
            </a:r>
            <a:r>
              <a:rPr lang="en-US" dirty="0"/>
              <a:t>4 </a:t>
            </a:r>
            <a:r>
              <a:rPr lang="fi-FI" i="1" dirty="0"/>
              <a:t>Dump Truck</a:t>
            </a:r>
            <a:r>
              <a:rPr lang="fi-FI" dirty="0"/>
              <a:t> = </a:t>
            </a:r>
            <a:r>
              <a:rPr lang="en-US" dirty="0"/>
              <a:t>170</a:t>
            </a:r>
            <a:r>
              <a:rPr lang="id-ID" dirty="0"/>
              <a:t>.</a:t>
            </a:r>
            <a:r>
              <a:rPr lang="en-US" dirty="0"/>
              <a:t>353,104 / 317,8=535,90/8=66,99 </a:t>
            </a:r>
            <a:r>
              <a:rPr lang="en-US" dirty="0" err="1"/>
              <a:t>hari</a:t>
            </a:r>
            <a:r>
              <a:rPr lang="en-US" dirty="0"/>
              <a:t>= 2,23 </a:t>
            </a:r>
            <a:r>
              <a:rPr lang="en-US" dirty="0" err="1"/>
              <a:t>bulan</a:t>
            </a:r>
            <a:r>
              <a:rPr lang="en-US" dirty="0"/>
              <a:t>.</a:t>
            </a:r>
            <a:endParaRPr lang="id-ID" dirty="0"/>
          </a:p>
          <a:p>
            <a:r>
              <a:rPr lang="fi-FI" dirty="0"/>
              <a:t> Jadi waktu yang digunakan untuk pekerjaan galian adalah diambil waktu terlama, yaitu waktu </a:t>
            </a:r>
            <a:r>
              <a:rPr lang="id-ID" i="1" dirty="0"/>
              <a:t>dump truck</a:t>
            </a:r>
            <a:r>
              <a:rPr lang="fi-FI" dirty="0"/>
              <a:t> = </a:t>
            </a:r>
            <a:r>
              <a:rPr lang="en-US" dirty="0"/>
              <a:t>2,23</a:t>
            </a:r>
            <a:r>
              <a:rPr lang="fi-FI" dirty="0"/>
              <a:t> bulan.</a:t>
            </a:r>
            <a:endParaRPr lang="id-ID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7973464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b="1" dirty="0"/>
              <a:t>Waktu Kerja </a:t>
            </a:r>
            <a:r>
              <a:rPr lang="id-ID" b="1" i="1" dirty="0"/>
              <a:t>Compactor</a:t>
            </a:r>
            <a:endParaRPr lang="id-ID" dirty="0"/>
          </a:p>
          <a:p>
            <a:pPr lvl="0"/>
            <a:r>
              <a:rPr lang="id-ID" dirty="0"/>
              <a:t>Produksi </a:t>
            </a:r>
            <a:r>
              <a:rPr lang="id-ID" i="1" dirty="0"/>
              <a:t>Compactor</a:t>
            </a:r>
            <a:endParaRPr lang="id-ID" dirty="0"/>
          </a:p>
          <a:p>
            <a:r>
              <a:rPr lang="it-IT" dirty="0"/>
              <a:t>Produksi per unit 		= </a:t>
            </a:r>
            <a:r>
              <a:rPr lang="id-ID" dirty="0"/>
              <a:t>469,28 m</a:t>
            </a:r>
            <a:r>
              <a:rPr lang="id-ID" baseline="30000" dirty="0"/>
              <a:t>3</a:t>
            </a:r>
            <a:r>
              <a:rPr lang="id-ID" dirty="0"/>
              <a:t>/jam.</a:t>
            </a:r>
          </a:p>
          <a:p>
            <a:r>
              <a:rPr lang="it-IT" dirty="0"/>
              <a:t>Jumlah </a:t>
            </a:r>
            <a:r>
              <a:rPr lang="it-IT" i="1" dirty="0"/>
              <a:t>Compactor		</a:t>
            </a:r>
            <a:r>
              <a:rPr lang="it-IT" dirty="0"/>
              <a:t>=  </a:t>
            </a:r>
            <a:r>
              <a:rPr lang="en-US" dirty="0"/>
              <a:t>1</a:t>
            </a:r>
            <a:r>
              <a:rPr lang="it-IT" dirty="0"/>
              <a:t> unit dengan waktu operasi </a:t>
            </a:r>
            <a:r>
              <a:rPr lang="id-ID" dirty="0" smtClean="0"/>
              <a:t>              </a:t>
            </a:r>
            <a:r>
              <a:rPr lang="it-IT" dirty="0" smtClean="0"/>
              <a:t>= </a:t>
            </a:r>
            <a:r>
              <a:rPr lang="it-IT" dirty="0"/>
              <a:t>8 jam/hari</a:t>
            </a:r>
            <a:endParaRPr lang="id-ID" dirty="0"/>
          </a:p>
          <a:p>
            <a:pPr lvl="0"/>
            <a:r>
              <a:rPr lang="id-ID" dirty="0"/>
              <a:t>Volume pemadatan tanah = 1</a:t>
            </a:r>
            <a:r>
              <a:rPr lang="en-US" dirty="0"/>
              <a:t>52</a:t>
            </a:r>
            <a:r>
              <a:rPr lang="id-ID" dirty="0"/>
              <a:t>.</a:t>
            </a:r>
            <a:r>
              <a:rPr lang="en-US" dirty="0"/>
              <a:t>433 </a:t>
            </a:r>
            <a:r>
              <a:rPr lang="it-IT" dirty="0"/>
              <a:t>m</a:t>
            </a:r>
            <a:r>
              <a:rPr lang="it-IT" baseline="30000" dirty="0"/>
              <a:t>3</a:t>
            </a:r>
            <a:endParaRPr lang="id-ID" dirty="0"/>
          </a:p>
          <a:p>
            <a:pPr lvl="0"/>
            <a:r>
              <a:rPr lang="it-IT" dirty="0"/>
              <a:t>Perhitungan Waktu Kerja </a:t>
            </a:r>
            <a:r>
              <a:rPr lang="en-US" dirty="0"/>
              <a:t>1</a:t>
            </a:r>
            <a:r>
              <a:rPr lang="it-IT" dirty="0"/>
              <a:t> unit </a:t>
            </a:r>
            <a:r>
              <a:rPr lang="it-IT" i="1" dirty="0"/>
              <a:t>Compactor</a:t>
            </a:r>
            <a:r>
              <a:rPr lang="it-IT" dirty="0"/>
              <a:t> = (</a:t>
            </a:r>
            <a:r>
              <a:rPr lang="id-ID" dirty="0"/>
              <a:t>1</a:t>
            </a:r>
            <a:r>
              <a:rPr lang="en-US" dirty="0"/>
              <a:t>52</a:t>
            </a:r>
            <a:r>
              <a:rPr lang="id-ID" dirty="0"/>
              <a:t>.</a:t>
            </a:r>
            <a:r>
              <a:rPr lang="en-US" dirty="0"/>
              <a:t>433 </a:t>
            </a:r>
            <a:r>
              <a:rPr lang="it-IT" dirty="0"/>
              <a:t>m</a:t>
            </a:r>
            <a:r>
              <a:rPr lang="it-IT" baseline="30000" dirty="0"/>
              <a:t>3</a:t>
            </a:r>
            <a:r>
              <a:rPr lang="it-IT" dirty="0"/>
              <a:t>) : (</a:t>
            </a:r>
            <a:r>
              <a:rPr lang="id-ID" dirty="0"/>
              <a:t>469,28 </a:t>
            </a:r>
            <a:r>
              <a:rPr lang="it-IT" dirty="0"/>
              <a:t>m</a:t>
            </a:r>
            <a:r>
              <a:rPr lang="it-IT" baseline="30000" dirty="0"/>
              <a:t>3</a:t>
            </a:r>
            <a:r>
              <a:rPr lang="it-IT" dirty="0"/>
              <a:t>/jam) = </a:t>
            </a:r>
            <a:r>
              <a:rPr lang="en-US" dirty="0"/>
              <a:t>41</a:t>
            </a:r>
            <a:r>
              <a:rPr lang="it-IT" dirty="0"/>
              <a:t> hari = </a:t>
            </a:r>
            <a:r>
              <a:rPr lang="en-US" dirty="0"/>
              <a:t>1,4</a:t>
            </a:r>
            <a:r>
              <a:rPr lang="it-IT" dirty="0"/>
              <a:t> bulan.</a:t>
            </a:r>
            <a:endParaRPr lang="id-ID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6073193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0" t="39805" r="38780" b="29366"/>
          <a:stretch/>
        </p:blipFill>
        <p:spPr bwMode="auto">
          <a:xfrm>
            <a:off x="683568" y="548680"/>
            <a:ext cx="7929539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04955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d-ID" dirty="0" smtClean="0">
                <a:solidFill>
                  <a:srgbClr val="FF0000"/>
                </a:solidFill>
              </a:rPr>
              <a:t>Soal</a:t>
            </a:r>
            <a:r>
              <a:rPr lang="id-ID" dirty="0" smtClean="0"/>
              <a:t> </a:t>
            </a:r>
            <a:r>
              <a:rPr lang="en-US" b="1" i="1" dirty="0" smtClean="0"/>
              <a:t>Compactor </a:t>
            </a:r>
            <a:r>
              <a:rPr lang="en-US" b="1" i="1" dirty="0"/>
              <a:t>type </a:t>
            </a:r>
            <a:r>
              <a:rPr lang="en-US" b="1" i="1" dirty="0" err="1"/>
              <a:t>Bomag</a:t>
            </a:r>
            <a:r>
              <a:rPr lang="en-US" b="1" i="1" dirty="0"/>
              <a:t> CAT</a:t>
            </a:r>
            <a:r>
              <a:rPr lang="en-US" b="1" dirty="0"/>
              <a:t> </a:t>
            </a:r>
            <a:r>
              <a:rPr lang="id-ID" dirty="0" smtClean="0"/>
              <a:t>terdiri dari 1 </a:t>
            </a:r>
            <a:r>
              <a:rPr lang="id-ID" dirty="0"/>
              <a:t>unit </a:t>
            </a:r>
            <a:r>
              <a:rPr lang="id-ID" dirty="0" smtClean="0"/>
              <a:t>dengan  Merk </a:t>
            </a:r>
            <a:r>
              <a:rPr lang="id-ID" dirty="0"/>
              <a:t>Alat Berat  </a:t>
            </a:r>
            <a:r>
              <a:rPr lang="id-ID" dirty="0" smtClean="0"/>
              <a:t>:</a:t>
            </a:r>
            <a:r>
              <a:rPr lang="id-ID" i="1" dirty="0" smtClean="0"/>
              <a:t>Bomag</a:t>
            </a:r>
            <a:r>
              <a:rPr lang="id-ID" dirty="0" smtClean="0"/>
              <a:t> </a:t>
            </a:r>
            <a:r>
              <a:rPr lang="id-ID" dirty="0"/>
              <a:t>CAT BW </a:t>
            </a:r>
            <a:r>
              <a:rPr lang="id-ID" dirty="0" smtClean="0"/>
              <a:t>212D, Daya/Tenaga </a:t>
            </a:r>
            <a:r>
              <a:rPr lang="id-ID" dirty="0"/>
              <a:t>Alat :</a:t>
            </a:r>
            <a:r>
              <a:rPr lang="id-ID" dirty="0" smtClean="0"/>
              <a:t>190 HP, Lebar </a:t>
            </a:r>
            <a:r>
              <a:rPr lang="id-ID" dirty="0"/>
              <a:t>efektif pemadatan (W</a:t>
            </a:r>
            <a:r>
              <a:rPr lang="id-ID" dirty="0" smtClean="0"/>
              <a:t>):1,70 meter, Diameter </a:t>
            </a:r>
            <a:r>
              <a:rPr lang="id-ID" dirty="0"/>
              <a:t>Drum </a:t>
            </a:r>
            <a:r>
              <a:rPr lang="id-ID" dirty="0" smtClean="0"/>
              <a:t>penggilas:1,219meter, Berat Operasional :6.670 kg, Berat </a:t>
            </a:r>
            <a:r>
              <a:rPr lang="id-ID" dirty="0"/>
              <a:t>Drum penggilas </a:t>
            </a:r>
            <a:r>
              <a:rPr lang="id-ID" dirty="0" smtClean="0"/>
              <a:t>:3.251 kg, Job </a:t>
            </a:r>
            <a:r>
              <a:rPr lang="id-ID" dirty="0"/>
              <a:t>efficiency atau efisiensi kerja (E</a:t>
            </a:r>
            <a:r>
              <a:rPr lang="id-ID" dirty="0" smtClean="0"/>
              <a:t>):0,8, Jam </a:t>
            </a:r>
            <a:r>
              <a:rPr lang="id-ID" dirty="0"/>
              <a:t>kerja per </a:t>
            </a:r>
            <a:r>
              <a:rPr lang="id-ID" dirty="0" smtClean="0"/>
              <a:t>hari </a:t>
            </a:r>
            <a:r>
              <a:rPr lang="id-ID" dirty="0"/>
              <a:t>: </a:t>
            </a:r>
            <a:r>
              <a:rPr lang="id-ID" dirty="0" smtClean="0"/>
              <a:t>7jam, Jenis </a:t>
            </a:r>
            <a:r>
              <a:rPr lang="id-ID" dirty="0"/>
              <a:t>Tanah </a:t>
            </a:r>
            <a:r>
              <a:rPr lang="id-ID" dirty="0" smtClean="0"/>
              <a:t>:Tanah Biasa, Kecepatan </a:t>
            </a:r>
            <a:r>
              <a:rPr lang="id-ID" dirty="0"/>
              <a:t>opersional alat ( S )	</a:t>
            </a:r>
            <a:r>
              <a:rPr lang="id-ID" dirty="0" smtClean="0"/>
              <a:t>:8 </a:t>
            </a:r>
            <a:r>
              <a:rPr lang="id-ID" dirty="0"/>
              <a:t>km/jam </a:t>
            </a:r>
            <a:r>
              <a:rPr lang="id-ID" dirty="0" smtClean="0"/>
              <a:t>,Jumlah </a:t>
            </a:r>
            <a:r>
              <a:rPr lang="id-ID" dirty="0"/>
              <a:t>lintasan ( P </a:t>
            </a:r>
            <a:r>
              <a:rPr lang="id-ID" dirty="0" smtClean="0"/>
              <a:t>) :12 , Tebal </a:t>
            </a:r>
            <a:r>
              <a:rPr lang="id-ID" dirty="0"/>
              <a:t>pemadatan ( H </a:t>
            </a:r>
            <a:r>
              <a:rPr lang="id-ID" dirty="0" smtClean="0"/>
              <a:t>):0,8 m</a:t>
            </a:r>
          </a:p>
          <a:p>
            <a:pPr marL="0" lvl="0" indent="0">
              <a:buNone/>
            </a:pPr>
            <a:endParaRPr lang="id-ID" dirty="0" smtClean="0"/>
          </a:p>
          <a:p>
            <a:pPr marL="0" lvl="0" indent="0">
              <a:buNone/>
            </a:pPr>
            <a:r>
              <a:rPr lang="id-ID" dirty="0" smtClean="0"/>
              <a:t>Produksi </a:t>
            </a:r>
            <a:r>
              <a:rPr lang="id-ID" i="1" dirty="0"/>
              <a:t>Bulldozer </a:t>
            </a:r>
            <a:r>
              <a:rPr lang="id-ID" dirty="0"/>
              <a:t>per jam ( P )</a:t>
            </a:r>
          </a:p>
          <a:p>
            <a:pPr marL="0" indent="0">
              <a:buNone/>
            </a:pPr>
            <a:r>
              <a:rPr lang="id-ID" dirty="0"/>
              <a:t/>
            </a:r>
            <a:br>
              <a:rPr lang="id-ID" dirty="0"/>
            </a:br>
            <a:r>
              <a:rPr lang="id-ID" dirty="0"/>
              <a:t>Produksi	     = </a:t>
            </a:r>
            <a:r>
              <a:rPr lang="en-US" u="sng" dirty="0"/>
              <a:t>10 x W x S x L x E</a:t>
            </a:r>
            <a:endParaRPr lang="id-ID" dirty="0"/>
          </a:p>
          <a:p>
            <a:pPr marL="0" indent="0">
              <a:buNone/>
            </a:pPr>
            <a:r>
              <a:rPr lang="id-ID" dirty="0"/>
              <a:t>                                  </a:t>
            </a:r>
            <a:r>
              <a:rPr lang="en-US" dirty="0"/>
              <a:t>P</a:t>
            </a:r>
            <a:endParaRPr lang="id-ID" dirty="0"/>
          </a:p>
          <a:p>
            <a:pPr marL="0" indent="0">
              <a:buNone/>
            </a:pPr>
            <a:endParaRPr lang="id-ID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6755289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b="1" dirty="0"/>
              <a:t>PRODUKTIFITAS PERALATAN DALAM PEKERJAAN </a:t>
            </a:r>
            <a:r>
              <a:rPr lang="id-ID" b="1" dirty="0" smtClean="0"/>
              <a:t>AGREGAT</a:t>
            </a:r>
          </a:p>
          <a:p>
            <a:pPr marL="0" indent="0">
              <a:buNone/>
            </a:pPr>
            <a:r>
              <a:rPr lang="en-US" dirty="0" err="1"/>
              <a:t>Perencanaan</a:t>
            </a:r>
            <a:r>
              <a:rPr lang="en-US" dirty="0"/>
              <a:t> yang </a:t>
            </a:r>
            <a:r>
              <a:rPr lang="en-US" dirty="0" err="1"/>
              <a:t>teliti</a:t>
            </a:r>
            <a:r>
              <a:rPr lang="en-US" dirty="0"/>
              <a:t> </a:t>
            </a:r>
            <a:r>
              <a:rPr lang="id-ID" dirty="0" smtClean="0"/>
              <a:t>dalam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/>
              <a:t>peralatan</a:t>
            </a:r>
            <a:r>
              <a:rPr lang="en-US" dirty="0"/>
              <a:t> </a:t>
            </a:r>
            <a:r>
              <a:rPr lang="en-US" dirty="0" err="1" smtClean="0"/>
              <a:t>akan</a:t>
            </a:r>
            <a:r>
              <a:rPr lang="id-ID" dirty="0" smtClean="0"/>
              <a:t> </a:t>
            </a:r>
            <a:r>
              <a:rPr lang="en-US" dirty="0" err="1" smtClean="0"/>
              <a:t>menghasilkan</a:t>
            </a:r>
            <a:r>
              <a:rPr lang="en-US" dirty="0" smtClean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guna</a:t>
            </a:r>
            <a:r>
              <a:rPr lang="en-US" dirty="0"/>
              <a:t> yang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guna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yang </a:t>
            </a:r>
            <a:r>
              <a:rPr lang="en-US" dirty="0" err="1"/>
              <a:t>baik</a:t>
            </a:r>
            <a:r>
              <a:rPr lang="en-US" dirty="0"/>
              <a:t>, </a:t>
            </a:r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yang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pelaksanaan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 yang </a:t>
            </a:r>
            <a:r>
              <a:rPr lang="en-US" dirty="0" err="1"/>
              <a:t>diinginkan</a:t>
            </a:r>
            <a:r>
              <a:rPr lang="en-US" dirty="0"/>
              <a:t>. </a:t>
            </a:r>
            <a:endParaRPr lang="id-ID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3607895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Adapun</a:t>
            </a:r>
            <a:r>
              <a:rPr lang="en-US" dirty="0"/>
              <a:t> </a:t>
            </a:r>
            <a:r>
              <a:rPr lang="en-US" dirty="0" err="1"/>
              <a:t>faktor-faktor</a:t>
            </a:r>
            <a:r>
              <a:rPr lang="en-US" dirty="0"/>
              <a:t> yang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diperhatikan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pemilihan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berat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: </a:t>
            </a:r>
            <a:endParaRPr lang="id-ID" dirty="0"/>
          </a:p>
          <a:p>
            <a:pPr lvl="0"/>
            <a:r>
              <a:rPr lang="en-US" dirty="0" err="1"/>
              <a:t>Lokasi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dilaksanakan</a:t>
            </a:r>
            <a:r>
              <a:rPr lang="en-US" dirty="0"/>
              <a:t>,</a:t>
            </a:r>
            <a:endParaRPr lang="id-ID" dirty="0"/>
          </a:p>
          <a:p>
            <a:pPr lvl="0"/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berat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menggali</a:t>
            </a:r>
            <a:r>
              <a:rPr lang="en-US" dirty="0"/>
              <a:t>, </a:t>
            </a:r>
            <a:r>
              <a:rPr lang="en-US" dirty="0" err="1"/>
              <a:t>mengagkut</a:t>
            </a:r>
            <a:r>
              <a:rPr lang="en-US" dirty="0"/>
              <a:t>, </a:t>
            </a:r>
            <a:r>
              <a:rPr lang="en-US" dirty="0" err="1"/>
              <a:t>menggusur</a:t>
            </a:r>
            <a:r>
              <a:rPr lang="en-US" dirty="0"/>
              <a:t>, </a:t>
            </a:r>
            <a:r>
              <a:rPr lang="en-US" dirty="0" err="1"/>
              <a:t>meratakan</a:t>
            </a:r>
            <a:r>
              <a:rPr lang="en-US" dirty="0"/>
              <a:t>.</a:t>
            </a:r>
            <a:endParaRPr lang="id-ID" dirty="0"/>
          </a:p>
          <a:p>
            <a:pPr lvl="0"/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kapasitas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berat</a:t>
            </a:r>
            <a:endParaRPr lang="id-ID" dirty="0"/>
          </a:p>
          <a:p>
            <a:pPr lvl="0"/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opersional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berat</a:t>
            </a:r>
            <a:endParaRPr lang="id-ID" dirty="0"/>
          </a:p>
          <a:p>
            <a:pPr lvl="0"/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peralatan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kepemilikan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opersional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berat</a:t>
            </a:r>
            <a:r>
              <a:rPr lang="en-US" dirty="0"/>
              <a:t>. </a:t>
            </a:r>
            <a:endParaRPr lang="id-ID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601307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b="1" dirty="0"/>
              <a:t>Alat yang bekerja pada galian tanah </a:t>
            </a:r>
            <a:endParaRPr lang="id-ID" dirty="0"/>
          </a:p>
          <a:p>
            <a:pPr lvl="0"/>
            <a:r>
              <a:rPr lang="fi-FI" i="1" dirty="0"/>
              <a:t>Excavator </a:t>
            </a:r>
            <a:r>
              <a:rPr lang="fi-FI" dirty="0"/>
              <a:t>Komatshu PC 200-6</a:t>
            </a:r>
            <a:endParaRPr lang="id-ID" dirty="0"/>
          </a:p>
          <a:p>
            <a:pPr lvl="0"/>
            <a:r>
              <a:rPr lang="fi-FI" i="1" dirty="0"/>
              <a:t>Dump Truck </a:t>
            </a:r>
            <a:r>
              <a:rPr lang="fi-FI" dirty="0"/>
              <a:t>Mitshibushi FE 74 HD</a:t>
            </a:r>
            <a:endParaRPr lang="id-ID" dirty="0"/>
          </a:p>
          <a:p>
            <a:pPr lvl="0"/>
            <a:r>
              <a:rPr lang="fi-FI" i="1" dirty="0"/>
              <a:t>Motor Grader </a:t>
            </a:r>
            <a:r>
              <a:rPr lang="fi-FI" dirty="0"/>
              <a:t>Mutshubisi MG 20</a:t>
            </a:r>
            <a:endParaRPr lang="id-ID" dirty="0"/>
          </a:p>
          <a:p>
            <a:pPr lvl="0"/>
            <a:r>
              <a:rPr lang="fi-FI" i="1" dirty="0"/>
              <a:t>Bomag </a:t>
            </a:r>
            <a:r>
              <a:rPr lang="fi-FI" dirty="0"/>
              <a:t>Komatsu BW </a:t>
            </a:r>
            <a:r>
              <a:rPr lang="fi-FI" dirty="0" smtClean="0"/>
              <a:t>217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566210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 b="1" dirty="0"/>
              <a:t>Alat</a:t>
            </a:r>
            <a:r>
              <a:rPr lang="id-ID" b="1" i="1" dirty="0"/>
              <a:t> Excavator </a:t>
            </a:r>
            <a:r>
              <a:rPr lang="id-ID" b="1" dirty="0"/>
              <a:t>dengan data alat :</a:t>
            </a:r>
            <a:endParaRPr lang="id-ID" dirty="0"/>
          </a:p>
          <a:p>
            <a:endParaRPr lang="id-ID" dirty="0"/>
          </a:p>
        </p:txBody>
      </p:sp>
      <p:pic>
        <p:nvPicPr>
          <p:cNvPr id="4098" name="Picture 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16832"/>
            <a:ext cx="3448050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58693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nl-NL" dirty="0"/>
              <a:t>Merk dan Type alat		: Komatsu PC 200- 6</a:t>
            </a:r>
            <a:endParaRPr lang="id-ID" dirty="0"/>
          </a:p>
          <a:p>
            <a:r>
              <a:rPr lang="id-ID" dirty="0"/>
              <a:t>Kapasitas bucket (V)		: 1.2 m</a:t>
            </a:r>
            <a:r>
              <a:rPr lang="id-ID" baseline="30000" dirty="0"/>
              <a:t>3</a:t>
            </a:r>
            <a:endParaRPr lang="id-ID" dirty="0"/>
          </a:p>
          <a:p>
            <a:r>
              <a:rPr lang="id-ID" dirty="0"/>
              <a:t>Faktor bucket ( BFF )		: 0,7 (Sedang, tabel 2.8)</a:t>
            </a:r>
          </a:p>
          <a:p>
            <a:r>
              <a:rPr lang="id-ID" dirty="0"/>
              <a:t>Effisiensi kerja ( E )		: 0,69 (Sedang, tabel 2.4)</a:t>
            </a:r>
          </a:p>
          <a:p>
            <a:r>
              <a:rPr lang="id-ID" dirty="0"/>
              <a:t>Jam Kerja	/Hari			: 8 jam </a:t>
            </a:r>
          </a:p>
          <a:p>
            <a:r>
              <a:rPr lang="id-ID" dirty="0"/>
              <a:t>Tipe tanah			: Tanah Biasa</a:t>
            </a:r>
          </a:p>
          <a:p>
            <a:r>
              <a:rPr lang="id-ID" dirty="0"/>
              <a:t>Waktu gali	</a:t>
            </a:r>
            <a:r>
              <a:rPr lang="id-ID" dirty="0" smtClean="0"/>
              <a:t>                     : </a:t>
            </a:r>
            <a:r>
              <a:rPr lang="id-ID" dirty="0"/>
              <a:t>12 detik (Rata-rata 0 m – 2 m</a:t>
            </a:r>
            <a:r>
              <a:rPr lang="id-ID" dirty="0">
                <a:solidFill>
                  <a:srgbClr val="FF0000"/>
                </a:solidFill>
              </a:rPr>
              <a:t>,tabel 2.9)</a:t>
            </a:r>
          </a:p>
          <a:p>
            <a:r>
              <a:rPr lang="pt-BR" dirty="0"/>
              <a:t>Waktu putar			: 8 detik ( 45</a:t>
            </a:r>
            <a:r>
              <a:rPr lang="pt-BR" baseline="30000" dirty="0"/>
              <a:t>o </a:t>
            </a:r>
            <a:r>
              <a:rPr lang="pt-BR" dirty="0"/>
              <a:t>- 90</a:t>
            </a:r>
            <a:r>
              <a:rPr lang="pt-BR" baseline="30000" dirty="0"/>
              <a:t>o </a:t>
            </a:r>
            <a:r>
              <a:rPr lang="pt-BR" dirty="0"/>
              <a:t>, tabel 2.10 )</a:t>
            </a:r>
            <a:endParaRPr lang="id-ID" dirty="0"/>
          </a:p>
          <a:p>
            <a:r>
              <a:rPr lang="id-ID" dirty="0"/>
              <a:t>Waktu buang			: 5 detik (Ket.Hal 35 Bab 2)</a:t>
            </a:r>
          </a:p>
          <a:p>
            <a:r>
              <a:rPr lang="id-ID" dirty="0"/>
              <a:t>Rata-rata kedalaman galian	: 0,6 meter</a:t>
            </a:r>
          </a:p>
          <a:p>
            <a:r>
              <a:rPr lang="id-ID" dirty="0"/>
              <a:t>Maksimum galian		: 2 meter</a:t>
            </a:r>
          </a:p>
          <a:p>
            <a:r>
              <a:rPr lang="id-ID" dirty="0" smtClean="0"/>
              <a:t>Persentase </a:t>
            </a:r>
            <a:r>
              <a:rPr lang="id-ID" dirty="0"/>
              <a:t>kedalaman galian </a:t>
            </a:r>
            <a:r>
              <a:rPr lang="id-ID" dirty="0" smtClean="0"/>
              <a:t>: </a:t>
            </a:r>
            <a:r>
              <a:rPr lang="id-ID" dirty="0"/>
              <a:t>0.6 m/2 m = 0,3 = 30 % (</a:t>
            </a:r>
            <a:r>
              <a:rPr lang="id-ID" dirty="0">
                <a:solidFill>
                  <a:srgbClr val="FF0000"/>
                </a:solidFill>
              </a:rPr>
              <a:t>Tabel 2.13)</a:t>
            </a:r>
          </a:p>
          <a:p>
            <a:r>
              <a:rPr lang="id-ID" dirty="0"/>
              <a:t>Sudut putar alat		</a:t>
            </a:r>
            <a:r>
              <a:rPr lang="id-ID" dirty="0" smtClean="0"/>
              <a:t>: </a:t>
            </a:r>
            <a:r>
              <a:rPr lang="pt-BR" dirty="0"/>
              <a:t>75</a:t>
            </a:r>
            <a:r>
              <a:rPr lang="pt-BR" baseline="30000" dirty="0"/>
              <a:t>o </a:t>
            </a:r>
            <a:r>
              <a:rPr lang="pt-BR" dirty="0">
                <a:solidFill>
                  <a:srgbClr val="FF0000"/>
                </a:solidFill>
              </a:rPr>
              <a:t>(Tabel 2.13)</a:t>
            </a:r>
            <a:endParaRPr lang="id-ID" dirty="0">
              <a:solidFill>
                <a:srgbClr val="FF0000"/>
              </a:solidFill>
            </a:endParaRP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0101892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d-ID" dirty="0"/>
              <a:t>Faktor pengali untuk</a:t>
            </a:r>
          </a:p>
          <a:p>
            <a:r>
              <a:rPr lang="id-ID" dirty="0"/>
              <a:t>Kedalaman dan sudut putar (S)	: 1,21 (Tabel 2.13)	</a:t>
            </a:r>
          </a:p>
          <a:p>
            <a:r>
              <a:rPr lang="id-ID" dirty="0"/>
              <a:t>Faktor Koreksi BFF </a:t>
            </a:r>
          </a:p>
          <a:p>
            <a:r>
              <a:rPr lang="id-ID" dirty="0"/>
              <a:t>(Bucket Fill Factor/BFF)		: 80 % (Tanah BiasaTabel 2.10)</a:t>
            </a:r>
          </a:p>
          <a:p>
            <a:r>
              <a:rPr lang="id-ID" dirty="0"/>
              <a:t>Produksi per siklus ( P )		: V x BFF</a:t>
            </a:r>
          </a:p>
          <a:p>
            <a:r>
              <a:rPr lang="id-ID" dirty="0"/>
              <a:t>		: 1,2 x 0,7</a:t>
            </a:r>
          </a:p>
          <a:p>
            <a:r>
              <a:rPr lang="id-ID" dirty="0"/>
              <a:t>		: 0,84 m</a:t>
            </a:r>
            <a:r>
              <a:rPr lang="id-ID" baseline="30000" dirty="0"/>
              <a:t>3</a:t>
            </a:r>
            <a:endParaRPr lang="id-ID" dirty="0"/>
          </a:p>
          <a:p>
            <a:r>
              <a:rPr lang="id-ID" dirty="0"/>
              <a:t>Waktu siklus ( CT )            	: waktu gali + waktu putar x 2 + waktu buang</a:t>
            </a:r>
          </a:p>
          <a:p>
            <a:r>
              <a:rPr lang="id-ID" dirty="0"/>
              <a:t>		:  12 + (8 x 2) + 5</a:t>
            </a:r>
          </a:p>
          <a:p>
            <a:r>
              <a:rPr lang="id-ID" dirty="0"/>
              <a:t>		:  33 detik ≈ 0,55 menit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276331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dirty="0"/>
              <a:t>Produksi per jam (m</a:t>
            </a:r>
            <a:r>
              <a:rPr lang="id-ID" baseline="30000" dirty="0"/>
              <a:t>3</a:t>
            </a:r>
            <a:r>
              <a:rPr lang="id-ID" dirty="0"/>
              <a:t>/jam) untuk tanah </a:t>
            </a:r>
            <a:r>
              <a:rPr lang="id-ID" dirty="0" smtClean="0"/>
              <a:t>Asli</a:t>
            </a:r>
          </a:p>
          <a:p>
            <a:pPr marL="0" indent="0">
              <a:buNone/>
            </a:pPr>
            <a:r>
              <a:rPr lang="id-ID" dirty="0" smtClean="0"/>
              <a:t>  </a:t>
            </a:r>
            <a:endParaRPr lang="id-ID" dirty="0"/>
          </a:p>
          <a:p>
            <a:pPr marL="0" indent="0">
              <a:buNone/>
            </a:pPr>
            <a:r>
              <a:rPr lang="id-ID" dirty="0"/>
              <a:t>P	=	</a:t>
            </a:r>
            <a:r>
              <a:rPr lang="id-ID" dirty="0" smtClean="0"/>
              <a:t> p </a:t>
            </a:r>
            <a:r>
              <a:rPr lang="id-ID" dirty="0"/>
              <a:t>x </a:t>
            </a:r>
            <a:r>
              <a:rPr lang="id-ID" dirty="0" smtClean="0"/>
              <a:t>3600 </a:t>
            </a:r>
            <a:r>
              <a:rPr lang="id-ID" dirty="0"/>
              <a:t>x E	</a:t>
            </a:r>
          </a:p>
          <a:p>
            <a:pPr marL="0" indent="0">
              <a:buNone/>
            </a:pPr>
            <a:r>
              <a:rPr lang="id-ID" dirty="0"/>
              <a:t>		     </a:t>
            </a:r>
            <a:r>
              <a:rPr lang="id-ID" dirty="0" smtClean="0"/>
              <a:t>CT</a:t>
            </a:r>
            <a:r>
              <a:rPr lang="id-ID" dirty="0"/>
              <a:t>	</a:t>
            </a:r>
          </a:p>
          <a:p>
            <a:pPr marL="0" indent="0">
              <a:buNone/>
            </a:pPr>
            <a:r>
              <a:rPr lang="id-ID" dirty="0"/>
              <a:t>       </a:t>
            </a:r>
            <a:r>
              <a:rPr lang="id-ID" dirty="0" smtClean="0"/>
              <a:t>=     0,84 </a:t>
            </a:r>
            <a:r>
              <a:rPr lang="id-ID" dirty="0"/>
              <a:t>x </a:t>
            </a:r>
            <a:r>
              <a:rPr lang="id-ID" dirty="0" smtClean="0"/>
              <a:t>3600 </a:t>
            </a:r>
            <a:r>
              <a:rPr lang="id-ID" dirty="0"/>
              <a:t>x </a:t>
            </a:r>
            <a:r>
              <a:rPr lang="id-ID" dirty="0" smtClean="0"/>
              <a:t>0,69 x 0,8</a:t>
            </a:r>
            <a:endParaRPr lang="id-ID" dirty="0"/>
          </a:p>
          <a:p>
            <a:pPr marL="0" indent="0">
              <a:buNone/>
            </a:pPr>
            <a:r>
              <a:rPr lang="id-ID" dirty="0"/>
              <a:t>		          </a:t>
            </a:r>
            <a:r>
              <a:rPr lang="id-ID" dirty="0" smtClean="0"/>
              <a:t>33  </a:t>
            </a:r>
            <a:r>
              <a:rPr lang="id-ID" dirty="0"/>
              <a:t> </a:t>
            </a:r>
            <a:r>
              <a:rPr lang="id-ID" dirty="0" smtClean="0"/>
              <a:t>              </a:t>
            </a:r>
          </a:p>
          <a:p>
            <a:pPr marL="0" indent="0">
              <a:buNone/>
            </a:pPr>
            <a:r>
              <a:rPr lang="id-ID" dirty="0"/>
              <a:t> </a:t>
            </a:r>
            <a:r>
              <a:rPr lang="id-ID" dirty="0" smtClean="0"/>
              <a:t>      </a:t>
            </a:r>
            <a:r>
              <a:rPr lang="id-ID" dirty="0"/>
              <a:t>=  50,584 m</a:t>
            </a:r>
            <a:r>
              <a:rPr lang="id-ID" baseline="30000" dirty="0"/>
              <a:t>3</a:t>
            </a:r>
            <a:r>
              <a:rPr lang="id-ID" dirty="0"/>
              <a:t>/jam = </a:t>
            </a:r>
            <a:r>
              <a:rPr lang="id-ID" b="1" u="sng" dirty="0"/>
              <a:t>404,672</a:t>
            </a:r>
            <a:r>
              <a:rPr lang="id-ID" dirty="0"/>
              <a:t> m</a:t>
            </a:r>
            <a:r>
              <a:rPr lang="id-ID" baseline="30000" dirty="0"/>
              <a:t>3</a:t>
            </a:r>
            <a:r>
              <a:rPr lang="id-ID" dirty="0"/>
              <a:t>/hari</a:t>
            </a:r>
          </a:p>
          <a:p>
            <a:endParaRPr lang="id-ID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483768" y="2420888"/>
            <a:ext cx="194421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483768" y="3356992"/>
            <a:ext cx="32403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75212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Produksi per jam (m</a:t>
            </a:r>
            <a:r>
              <a:rPr lang="id-ID" baseline="30000" dirty="0"/>
              <a:t>3</a:t>
            </a:r>
            <a:r>
              <a:rPr lang="id-ID" dirty="0"/>
              <a:t>/jam) untuk tanah </a:t>
            </a:r>
            <a:r>
              <a:rPr lang="id-ID" dirty="0" smtClean="0"/>
              <a:t>Lepas</a:t>
            </a:r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r>
              <a:rPr lang="id-ID" dirty="0"/>
              <a:t>P	=	 p x </a:t>
            </a:r>
            <a:r>
              <a:rPr lang="id-ID" dirty="0" smtClean="0"/>
              <a:t>3600 </a:t>
            </a:r>
            <a:r>
              <a:rPr lang="id-ID" dirty="0"/>
              <a:t>x E	</a:t>
            </a:r>
          </a:p>
          <a:p>
            <a:pPr marL="0" indent="0">
              <a:buNone/>
            </a:pPr>
            <a:r>
              <a:rPr lang="id-ID" dirty="0"/>
              <a:t>		     CT	</a:t>
            </a:r>
          </a:p>
          <a:p>
            <a:pPr marL="0" indent="0">
              <a:buNone/>
            </a:pPr>
            <a:r>
              <a:rPr lang="id-ID" dirty="0"/>
              <a:t>       =     0,84 x 3600 x 0,69 x </a:t>
            </a:r>
            <a:r>
              <a:rPr lang="id-ID" dirty="0" smtClean="0"/>
              <a:t>1,18</a:t>
            </a:r>
            <a:endParaRPr lang="id-ID" dirty="0"/>
          </a:p>
          <a:p>
            <a:pPr marL="0" indent="0">
              <a:buNone/>
            </a:pPr>
            <a:r>
              <a:rPr lang="id-ID" dirty="0"/>
              <a:t>		          33                 </a:t>
            </a:r>
          </a:p>
          <a:p>
            <a:pPr marL="0" indent="0">
              <a:buNone/>
            </a:pPr>
            <a:r>
              <a:rPr lang="id-ID" dirty="0"/>
              <a:t>       =  </a:t>
            </a:r>
            <a:r>
              <a:rPr lang="id-ID" dirty="0" smtClean="0"/>
              <a:t>74,611 </a:t>
            </a:r>
            <a:r>
              <a:rPr lang="id-ID" dirty="0"/>
              <a:t>m</a:t>
            </a:r>
            <a:r>
              <a:rPr lang="id-ID" baseline="30000" dirty="0"/>
              <a:t>3</a:t>
            </a:r>
            <a:r>
              <a:rPr lang="id-ID" dirty="0"/>
              <a:t>/jam </a:t>
            </a:r>
            <a:r>
              <a:rPr lang="id-ID" dirty="0" smtClean="0"/>
              <a:t> </a:t>
            </a:r>
            <a:endParaRPr lang="id-ID" dirty="0"/>
          </a:p>
          <a:p>
            <a:endParaRPr lang="id-ID" dirty="0"/>
          </a:p>
          <a:p>
            <a:endParaRPr lang="id-ID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483768" y="2420888"/>
            <a:ext cx="25202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663788" y="3468029"/>
            <a:ext cx="41404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23463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d-ID" dirty="0"/>
              <a:t>Produksi per jam/hari Tanah Asli</a:t>
            </a:r>
          </a:p>
          <a:p>
            <a:r>
              <a:rPr lang="id-ID" dirty="0"/>
              <a:t>Produksi perjam Excavator = 50,584 m³/jam</a:t>
            </a:r>
          </a:p>
          <a:p>
            <a:r>
              <a:rPr lang="id-ID" dirty="0"/>
              <a:t>Produksi perhari Excavator = 50,584 x 8</a:t>
            </a:r>
          </a:p>
          <a:p>
            <a:r>
              <a:rPr lang="id-ID" dirty="0"/>
              <a:t>	= </a:t>
            </a:r>
            <a:r>
              <a:rPr lang="id-ID" b="1" u="sng" dirty="0"/>
              <a:t>404,672</a:t>
            </a:r>
            <a:r>
              <a:rPr lang="id-ID" dirty="0"/>
              <a:t>m³/jam</a:t>
            </a:r>
          </a:p>
          <a:p>
            <a:r>
              <a:rPr lang="id-ID" dirty="0"/>
              <a:t>Produksi perjam/hari Tanah Lepas</a:t>
            </a:r>
          </a:p>
          <a:p>
            <a:r>
              <a:rPr lang="id-ID" dirty="0"/>
              <a:t>Produksi perjam Excavator = 74,611 m³/jam</a:t>
            </a:r>
          </a:p>
          <a:p>
            <a:r>
              <a:rPr lang="id-ID" dirty="0"/>
              <a:t>Produksi perhari Excavator = 74,611 x 8</a:t>
            </a:r>
          </a:p>
          <a:p>
            <a:r>
              <a:rPr lang="id-ID" dirty="0"/>
              <a:t>	= </a:t>
            </a:r>
            <a:r>
              <a:rPr lang="id-ID" b="1" u="sng" dirty="0"/>
              <a:t>596,89</a:t>
            </a:r>
            <a:r>
              <a:rPr lang="id-ID" dirty="0"/>
              <a:t>m³/hari</a:t>
            </a:r>
          </a:p>
          <a:p>
            <a:r>
              <a:rPr lang="id-ID" dirty="0"/>
              <a:t>Jumlah Jam Kerja	= 5575,5 / 596,89 = 9,34 hari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1947016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id-ID" b="1" dirty="0"/>
              <a:t>Lama Waktu Pekerjaan</a:t>
            </a:r>
            <a:endParaRPr lang="id-ID" dirty="0"/>
          </a:p>
          <a:p>
            <a:r>
              <a:rPr lang="id-ID" dirty="0"/>
              <a:t>Produksi per </a:t>
            </a:r>
            <a:r>
              <a:rPr lang="id-ID" dirty="0" smtClean="0"/>
              <a:t>unit  =</a:t>
            </a:r>
            <a:r>
              <a:rPr lang="id-ID" dirty="0"/>
              <a:t>	74,611  m</a:t>
            </a:r>
            <a:r>
              <a:rPr lang="id-ID" baseline="30000" dirty="0"/>
              <a:t>3</a:t>
            </a:r>
            <a:r>
              <a:rPr lang="id-ID" dirty="0"/>
              <a:t>/jam</a:t>
            </a:r>
          </a:p>
          <a:p>
            <a:r>
              <a:rPr lang="id-ID" dirty="0"/>
              <a:t>Jumlah </a:t>
            </a:r>
            <a:r>
              <a:rPr lang="id-ID" dirty="0" smtClean="0"/>
              <a:t>Excavator  =</a:t>
            </a:r>
            <a:r>
              <a:rPr lang="id-ID" dirty="0"/>
              <a:t>	1 unit dgn waktu operasi 8 jam</a:t>
            </a:r>
          </a:p>
          <a:p>
            <a:r>
              <a:rPr lang="id-ID" dirty="0"/>
              <a:t>Produksi 1 </a:t>
            </a:r>
            <a:r>
              <a:rPr lang="id-ID" dirty="0" smtClean="0"/>
              <a:t>unit   </a:t>
            </a:r>
            <a:r>
              <a:rPr lang="id-ID" dirty="0"/>
              <a:t> </a:t>
            </a:r>
            <a:r>
              <a:rPr lang="id-ID" dirty="0" smtClean="0"/>
              <a:t> =</a:t>
            </a:r>
            <a:r>
              <a:rPr lang="id-ID" dirty="0"/>
              <a:t>	8 x 74,611 m</a:t>
            </a:r>
            <a:r>
              <a:rPr lang="id-ID" baseline="30000" dirty="0"/>
              <a:t>3</a:t>
            </a:r>
            <a:r>
              <a:rPr lang="id-ID" dirty="0"/>
              <a:t>/jam = 596,89m</a:t>
            </a:r>
            <a:r>
              <a:rPr lang="id-ID" baseline="30000" dirty="0"/>
              <a:t>3</a:t>
            </a:r>
            <a:r>
              <a:rPr lang="id-ID" dirty="0"/>
              <a:t>/hari</a:t>
            </a:r>
          </a:p>
          <a:p>
            <a:r>
              <a:rPr lang="id-ID" dirty="0"/>
              <a:t>Volume </a:t>
            </a:r>
            <a:r>
              <a:rPr lang="id-ID" dirty="0" smtClean="0"/>
              <a:t>Timbunan =</a:t>
            </a:r>
            <a:r>
              <a:rPr lang="id-ID" dirty="0"/>
              <a:t>	5575,5m</a:t>
            </a:r>
            <a:r>
              <a:rPr lang="id-ID" baseline="30000" dirty="0"/>
              <a:t>3</a:t>
            </a:r>
            <a:endParaRPr lang="id-ID" dirty="0"/>
          </a:p>
          <a:p>
            <a:r>
              <a:rPr lang="id-ID" dirty="0"/>
              <a:t>	</a:t>
            </a:r>
            <a:r>
              <a:rPr lang="id-ID" dirty="0" smtClean="0"/>
              <a:t>                     =</a:t>
            </a:r>
            <a:r>
              <a:rPr lang="id-ID" dirty="0"/>
              <a:t>	5575,5	</a:t>
            </a:r>
            <a:endParaRPr lang="id-ID" dirty="0" smtClean="0"/>
          </a:p>
          <a:p>
            <a:r>
              <a:rPr lang="id-ID" dirty="0" smtClean="0"/>
              <a:t>                               596,89</a:t>
            </a:r>
          </a:p>
          <a:p>
            <a:r>
              <a:rPr lang="id-ID" dirty="0" smtClean="0"/>
              <a:t>                           =</a:t>
            </a:r>
            <a:r>
              <a:rPr lang="id-ID" dirty="0"/>
              <a:t>	9,34  hari  →  9 hari</a:t>
            </a:r>
          </a:p>
          <a:p>
            <a:pPr marL="0" indent="0">
              <a:buNone/>
            </a:pPr>
            <a:r>
              <a:rPr lang="id-ID" dirty="0"/>
              <a:t>				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283968" y="3501008"/>
            <a:ext cx="14401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36739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 b="1" dirty="0"/>
              <a:t>Jumlah Alat yg Dibutuhkan</a:t>
            </a:r>
            <a:endParaRPr lang="id-ID" dirty="0"/>
          </a:p>
          <a:p>
            <a:r>
              <a:rPr lang="id-ID" dirty="0"/>
              <a:t>M	=		   Volume Tanah Asli</a:t>
            </a:r>
          </a:p>
          <a:p>
            <a:r>
              <a:rPr lang="id-ID" dirty="0"/>
              <a:t>		Produksi/hari x Lama waktu</a:t>
            </a:r>
          </a:p>
          <a:p>
            <a:r>
              <a:rPr lang="id-ID" dirty="0"/>
              <a:t>M	=	   5575,5		</a:t>
            </a:r>
          </a:p>
          <a:p>
            <a:r>
              <a:rPr lang="id-ID" dirty="0"/>
              <a:t>		596,89  x 8</a:t>
            </a:r>
          </a:p>
          <a:p>
            <a:r>
              <a:rPr lang="id-ID" dirty="0"/>
              <a:t>M	=	1,17  →  1 unit</a:t>
            </a:r>
          </a:p>
          <a:p>
            <a:endParaRPr lang="id-ID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555776" y="1556792"/>
            <a:ext cx="475252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195736" y="2492896"/>
            <a:ext cx="27363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10817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4" name="Picture 3" descr="colt diesel dump ki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3" b="7333"/>
          <a:stretch>
            <a:fillRect/>
          </a:stretch>
        </p:blipFill>
        <p:spPr bwMode="auto">
          <a:xfrm>
            <a:off x="683568" y="1268760"/>
            <a:ext cx="4392488" cy="3052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71388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lvl="0" indent="0">
              <a:buNone/>
            </a:pPr>
            <a:endParaRPr lang="id-ID" b="1" dirty="0"/>
          </a:p>
          <a:p>
            <a:pPr marL="0" lvl="0" indent="0">
              <a:buNone/>
            </a:pPr>
            <a:r>
              <a:rPr lang="id-ID" b="1" dirty="0" smtClean="0"/>
              <a:t> </a:t>
            </a:r>
            <a:r>
              <a:rPr lang="id-ID" b="1" i="1" dirty="0"/>
              <a:t>Dump Truck </a:t>
            </a:r>
            <a:r>
              <a:rPr lang="id-ID" b="1" dirty="0"/>
              <a:t>dengan data alat :</a:t>
            </a:r>
            <a:endParaRPr lang="id-ID" dirty="0"/>
          </a:p>
          <a:p>
            <a:r>
              <a:rPr lang="id-ID" dirty="0"/>
              <a:t>Merk dan model alat		:  Mitshubishi 120 PS</a:t>
            </a:r>
          </a:p>
          <a:p>
            <a:r>
              <a:rPr lang="id-ID" dirty="0"/>
              <a:t>Kapasitas </a:t>
            </a:r>
            <a:r>
              <a:rPr lang="id-ID" i="1" dirty="0"/>
              <a:t>Dump Truck </a:t>
            </a:r>
            <a:r>
              <a:rPr lang="id-ID" dirty="0"/>
              <a:t>( C1 )	:  4 m³ </a:t>
            </a:r>
          </a:p>
          <a:p>
            <a:r>
              <a:rPr lang="id-ID" dirty="0"/>
              <a:t>Daya/Tenaga Alat      	</a:t>
            </a:r>
            <a:r>
              <a:rPr lang="id-ID" dirty="0" smtClean="0"/>
              <a:t>:</a:t>
            </a:r>
            <a:r>
              <a:rPr lang="id-ID" dirty="0"/>
              <a:t>	125 HP</a:t>
            </a:r>
          </a:p>
          <a:p>
            <a:r>
              <a:rPr lang="id-ID" dirty="0"/>
              <a:t>Kapasitas Bahan Bakar          </a:t>
            </a:r>
            <a:r>
              <a:rPr lang="id-ID" dirty="0" smtClean="0"/>
              <a:t>:</a:t>
            </a:r>
            <a:r>
              <a:rPr lang="id-ID" dirty="0"/>
              <a:t>	100 liter</a:t>
            </a:r>
          </a:p>
          <a:p>
            <a:r>
              <a:rPr lang="id-ID" dirty="0"/>
              <a:t>Kapasitas Oli      	 </a:t>
            </a:r>
            <a:r>
              <a:rPr lang="id-ID" dirty="0" smtClean="0"/>
              <a:t>          :</a:t>
            </a:r>
            <a:r>
              <a:rPr lang="id-ID" dirty="0"/>
              <a:t>	9,5 liter </a:t>
            </a:r>
          </a:p>
          <a:p>
            <a:r>
              <a:rPr lang="id-ID" dirty="0"/>
              <a:t>Berat pada kondisi isi		</a:t>
            </a:r>
            <a:r>
              <a:rPr lang="id-ID" dirty="0" smtClean="0"/>
              <a:t>:</a:t>
            </a:r>
            <a:r>
              <a:rPr lang="id-ID" dirty="0"/>
              <a:t>	8.000 kg</a:t>
            </a:r>
          </a:p>
          <a:p>
            <a:r>
              <a:rPr lang="id-ID" dirty="0"/>
              <a:t>Berat pada kondisi kosong	</a:t>
            </a:r>
            <a:r>
              <a:rPr lang="id-ID" dirty="0" smtClean="0"/>
              <a:t>:</a:t>
            </a:r>
            <a:r>
              <a:rPr lang="id-ID" dirty="0"/>
              <a:t>	2.100 kg</a:t>
            </a:r>
          </a:p>
          <a:p>
            <a:r>
              <a:rPr lang="id-ID" dirty="0"/>
              <a:t>Jam kerja per hari 		</a:t>
            </a:r>
            <a:r>
              <a:rPr lang="id-ID" dirty="0" smtClean="0"/>
              <a:t>:</a:t>
            </a:r>
            <a:r>
              <a:rPr lang="id-ID" dirty="0"/>
              <a:t>	8 jam</a:t>
            </a:r>
          </a:p>
          <a:p>
            <a:r>
              <a:rPr lang="fi-FI" dirty="0"/>
              <a:t>Jenis </a:t>
            </a:r>
            <a:r>
              <a:rPr lang="id-ID" dirty="0"/>
              <a:t>Tanah		</a:t>
            </a:r>
            <a:r>
              <a:rPr lang="id-ID" dirty="0" smtClean="0"/>
              <a:t>           :</a:t>
            </a:r>
            <a:r>
              <a:rPr lang="id-ID" dirty="0"/>
              <a:t>	Tanah </a:t>
            </a:r>
            <a:r>
              <a:rPr lang="id-ID" dirty="0" smtClean="0"/>
              <a:t>biasa</a:t>
            </a:r>
            <a:endParaRPr lang="id-ID" dirty="0"/>
          </a:p>
          <a:p>
            <a:r>
              <a:rPr lang="id-ID" dirty="0"/>
              <a:t>Jarak angkut ( D )	</a:t>
            </a:r>
            <a:r>
              <a:rPr lang="id-ID" dirty="0" smtClean="0"/>
              <a:t>           :  </a:t>
            </a:r>
            <a:r>
              <a:rPr lang="id-ID" dirty="0"/>
              <a:t>1 km (1.000 m)</a:t>
            </a:r>
          </a:p>
          <a:p>
            <a:r>
              <a:rPr lang="id-ID" dirty="0"/>
              <a:t>Efisiensi Kerja ( E </a:t>
            </a:r>
            <a:r>
              <a:rPr lang="id-ID" dirty="0" smtClean="0"/>
              <a:t>)   </a:t>
            </a:r>
            <a:r>
              <a:rPr lang="id-ID" dirty="0"/>
              <a:t>	</a:t>
            </a:r>
            <a:r>
              <a:rPr lang="id-ID" dirty="0" smtClean="0"/>
              <a:t>           :</a:t>
            </a:r>
            <a:r>
              <a:rPr lang="id-ID" dirty="0"/>
              <a:t>	0,8 ( Baik )</a:t>
            </a:r>
          </a:p>
          <a:p>
            <a:r>
              <a:rPr lang="id-ID" dirty="0"/>
              <a:t>Effisiensi kerja pulang	: 0,75 ( Kondisi dan pemeliharaan alat        baik, tabel 2.15 )</a:t>
            </a:r>
          </a:p>
          <a:p>
            <a:r>
              <a:rPr lang="id-ID" dirty="0"/>
              <a:t>Jam Kerja/Hari		: 8 jam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2063528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d-ID" dirty="0"/>
              <a:t>Kecepatan pergi          ( V1 )	:  40 km/jam</a:t>
            </a:r>
          </a:p>
          <a:p>
            <a:pPr marL="0" indent="0">
              <a:buNone/>
            </a:pPr>
            <a:r>
              <a:rPr lang="id-ID" dirty="0"/>
              <a:t>Kecepatan rata-rata angkut	: </a:t>
            </a:r>
            <a:r>
              <a:rPr lang="id-ID" dirty="0" smtClean="0"/>
              <a:t>40 x 1000</a:t>
            </a:r>
            <a:r>
              <a:rPr lang="id-ID" dirty="0"/>
              <a:t>		</a:t>
            </a:r>
          </a:p>
          <a:p>
            <a:pPr marL="0" indent="0">
              <a:buNone/>
            </a:pPr>
            <a:r>
              <a:rPr lang="id-ID" dirty="0"/>
              <a:t>		</a:t>
            </a:r>
            <a:r>
              <a:rPr lang="id-ID" dirty="0" smtClean="0"/>
              <a:t>                                 60</a:t>
            </a:r>
          </a:p>
          <a:p>
            <a:pPr marL="0" indent="0">
              <a:buNone/>
            </a:pPr>
            <a:r>
              <a:rPr lang="id-ID" dirty="0" smtClean="0"/>
              <a:t>                                              :  </a:t>
            </a:r>
            <a:r>
              <a:rPr lang="id-ID" dirty="0"/>
              <a:t>666,67  m/menit</a:t>
            </a:r>
          </a:p>
          <a:p>
            <a:pPr marL="0" indent="0">
              <a:buNone/>
            </a:pPr>
            <a:r>
              <a:rPr lang="id-ID" dirty="0"/>
              <a:t>Kecepatan pulang      ( V2 )	: 50 km/jam</a:t>
            </a:r>
          </a:p>
          <a:p>
            <a:pPr marL="0" indent="0">
              <a:buNone/>
            </a:pPr>
            <a:r>
              <a:rPr lang="id-ID" dirty="0"/>
              <a:t>Kecepatan rata-rata kembali	: 5</a:t>
            </a:r>
            <a:r>
              <a:rPr lang="id-ID" dirty="0" smtClean="0"/>
              <a:t>0 </a:t>
            </a:r>
            <a:r>
              <a:rPr lang="id-ID" dirty="0"/>
              <a:t>x 1000		</a:t>
            </a:r>
          </a:p>
          <a:p>
            <a:pPr marL="0" indent="0">
              <a:buNone/>
            </a:pPr>
            <a:r>
              <a:rPr lang="id-ID" dirty="0"/>
              <a:t>		                                 </a:t>
            </a:r>
            <a:r>
              <a:rPr lang="id-ID" dirty="0" smtClean="0"/>
              <a:t>60</a:t>
            </a:r>
            <a:endParaRPr lang="id-ID" dirty="0"/>
          </a:p>
          <a:p>
            <a:pPr marL="0" indent="0">
              <a:buNone/>
            </a:pPr>
            <a:r>
              <a:rPr lang="id-ID" dirty="0"/>
              <a:t>		</a:t>
            </a:r>
            <a:r>
              <a:rPr lang="id-ID" dirty="0" smtClean="0"/>
              <a:t>                            : </a:t>
            </a:r>
            <a:r>
              <a:rPr lang="id-ID" dirty="0"/>
              <a:t>833,33 m/menit</a:t>
            </a:r>
          </a:p>
          <a:p>
            <a:pPr marL="0" indent="0">
              <a:buNone/>
            </a:pPr>
            <a:r>
              <a:rPr lang="id-ID" dirty="0"/>
              <a:t>Kondisi operasi </a:t>
            </a:r>
            <a:r>
              <a:rPr lang="id-ID" dirty="0" smtClean="0"/>
              <a:t>kerja   : </a:t>
            </a:r>
            <a:r>
              <a:rPr lang="id-ID" dirty="0"/>
              <a:t>(t1) = 1   (Sedang, </a:t>
            </a:r>
            <a:r>
              <a:rPr lang="id-ID" dirty="0">
                <a:solidFill>
                  <a:srgbClr val="FF0000"/>
                </a:solidFill>
              </a:rPr>
              <a:t>Tabel 2.15</a:t>
            </a:r>
            <a:r>
              <a:rPr lang="id-ID" dirty="0"/>
              <a:t>)</a:t>
            </a:r>
          </a:p>
          <a:p>
            <a:pPr marL="0" indent="0">
              <a:buNone/>
            </a:pPr>
            <a:r>
              <a:rPr lang="id-ID" dirty="0"/>
              <a:t>		</a:t>
            </a:r>
            <a:r>
              <a:rPr lang="id-ID" dirty="0" smtClean="0"/>
              <a:t>                </a:t>
            </a:r>
            <a:r>
              <a:rPr lang="id-ID" dirty="0"/>
              <a:t>(t2) = 0,3 (Sedang, </a:t>
            </a:r>
            <a:r>
              <a:rPr lang="id-ID" dirty="0">
                <a:solidFill>
                  <a:srgbClr val="FF0000"/>
                </a:solidFill>
              </a:rPr>
              <a:t>Tabel 2.15)</a:t>
            </a:r>
          </a:p>
          <a:p>
            <a:pPr marL="0" indent="0">
              <a:buNone/>
            </a:pPr>
            <a:r>
              <a:rPr lang="id-ID" dirty="0"/>
              <a:t>Waktu muat,tunggu,dan putar	: 1,0 menit (ST)</a:t>
            </a:r>
          </a:p>
          <a:p>
            <a:pPr marL="0" indent="0">
              <a:buNone/>
            </a:pPr>
            <a:r>
              <a:rPr lang="id-ID" dirty="0"/>
              <a:t>Waktubuang/pembongkaran	: 0,5menit (DT)</a:t>
            </a:r>
          </a:p>
          <a:p>
            <a:endParaRPr lang="id-ID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508104" y="1196752"/>
            <a:ext cx="14401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508104" y="2454465"/>
            <a:ext cx="14401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48835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s-ES" b="1" dirty="0" err="1"/>
              <a:t>PerhitunganProduksi</a:t>
            </a:r>
            <a:r>
              <a:rPr lang="es-ES" b="1" i="1" dirty="0" err="1"/>
              <a:t>DumpTruck</a:t>
            </a:r>
            <a:endParaRPr lang="id-ID" dirty="0"/>
          </a:p>
          <a:p>
            <a:pPr marL="0" lvl="0" indent="0">
              <a:buNone/>
            </a:pPr>
            <a:r>
              <a:rPr lang="id-ID" dirty="0"/>
              <a:t>Waktu Siklus / Cycle Time ( CT )</a:t>
            </a:r>
          </a:p>
          <a:p>
            <a:pPr marL="0" indent="0">
              <a:buNone/>
            </a:pPr>
            <a:r>
              <a:rPr lang="id-ID" dirty="0"/>
              <a:t>Pemuatan Excavator ke Dump Truck = 	(kapasitas bucket Dump Truck) / (kapasitas bucket Excavator) = (4/1,2) = 3,33  ≈ 3 kali.</a:t>
            </a:r>
          </a:p>
          <a:p>
            <a:pPr marL="0" indent="0">
              <a:buNone/>
            </a:pPr>
            <a:r>
              <a:rPr lang="id-ID" dirty="0"/>
              <a:t>Waktu muat Dump Truck = 3 x CT Excavator = 3 x 33 detik = 99 detik = 1,65 menit</a:t>
            </a:r>
          </a:p>
          <a:p>
            <a:pPr marL="0" indent="0">
              <a:buNone/>
            </a:pPr>
            <a:r>
              <a:rPr lang="id-ID" dirty="0"/>
              <a:t>CT  </a:t>
            </a:r>
            <a:r>
              <a:rPr lang="id-ID" dirty="0" smtClean="0"/>
              <a:t>=  waktu </a:t>
            </a:r>
            <a:r>
              <a:rPr lang="id-ID" dirty="0"/>
              <a:t>muat + waktu angkut + waktu buang + waktu kembali + waktu tunggu </a:t>
            </a:r>
          </a:p>
          <a:p>
            <a:pPr marL="0" indent="0">
              <a:buNone/>
            </a:pPr>
            <a:r>
              <a:rPr lang="id-ID" dirty="0"/>
              <a:t>	= 	1,65 + (1.000/500) + 1 + (1.000/750) + 1</a:t>
            </a:r>
          </a:p>
          <a:p>
            <a:pPr marL="0" indent="0">
              <a:buNone/>
            </a:pPr>
            <a:r>
              <a:rPr lang="id-ID" dirty="0"/>
              <a:t>	= 	1,65 + 2 + 1 + 1,33 + 1 = 6,98 menit.</a:t>
            </a:r>
          </a:p>
          <a:p>
            <a:pPr marL="0" indent="0">
              <a:buNone/>
            </a:pPr>
            <a:r>
              <a:rPr lang="id-ID" dirty="0" smtClean="0"/>
              <a:t>Produksi </a:t>
            </a:r>
            <a:r>
              <a:rPr lang="id-ID" dirty="0"/>
              <a:t>per jam ( P ) P  </a:t>
            </a:r>
            <a:r>
              <a:rPr lang="id-ID" dirty="0" smtClean="0"/>
              <a:t>     =     </a:t>
            </a:r>
            <a:r>
              <a:rPr lang="id-ID" u="sng" dirty="0"/>
              <a:t>q x 60 x E</a:t>
            </a:r>
            <a:endParaRPr lang="id-ID" dirty="0"/>
          </a:p>
          <a:p>
            <a:pPr marL="0" indent="0">
              <a:buNone/>
            </a:pPr>
            <a:r>
              <a:rPr lang="id-ID" dirty="0"/>
              <a:t> </a:t>
            </a:r>
            <a:r>
              <a:rPr lang="id-ID" dirty="0" smtClean="0"/>
              <a:t>                                                    CT</a:t>
            </a:r>
            <a:endParaRPr lang="id-ID" dirty="0"/>
          </a:p>
          <a:p>
            <a:pPr marL="0" indent="0">
              <a:buNone/>
            </a:pPr>
            <a:r>
              <a:rPr lang="id-ID" dirty="0" smtClean="0"/>
              <a:t>                                         =      </a:t>
            </a:r>
            <a:r>
              <a:rPr lang="id-ID" u="sng" dirty="0"/>
              <a:t>4 x 60 x 0,8</a:t>
            </a:r>
            <a:endParaRPr lang="id-ID" dirty="0"/>
          </a:p>
          <a:p>
            <a:pPr marL="0" indent="0">
              <a:buNone/>
            </a:pPr>
            <a:r>
              <a:rPr lang="id-ID" dirty="0" smtClean="0"/>
              <a:t>                                                    6,98                                </a:t>
            </a:r>
          </a:p>
          <a:p>
            <a:pPr marL="0" indent="0">
              <a:buNone/>
            </a:pPr>
            <a:r>
              <a:rPr lang="id-ID" dirty="0"/>
              <a:t> </a:t>
            </a:r>
            <a:r>
              <a:rPr lang="id-ID" dirty="0" smtClean="0"/>
              <a:t>                                        =   </a:t>
            </a:r>
            <a:r>
              <a:rPr lang="id-ID" b="1" u="sng" dirty="0"/>
              <a:t>27,50 m</a:t>
            </a:r>
            <a:r>
              <a:rPr lang="id-ID" b="1" u="sng" baseline="30000" dirty="0"/>
              <a:t>3</a:t>
            </a:r>
            <a:r>
              <a:rPr lang="id-ID" b="1" u="sng" dirty="0"/>
              <a:t>/jam</a:t>
            </a:r>
            <a:endParaRPr lang="id-ID" dirty="0"/>
          </a:p>
          <a:p>
            <a:pPr marL="0" indent="0">
              <a:buNone/>
            </a:pPr>
            <a:r>
              <a:rPr lang="id-ID" dirty="0" smtClean="0"/>
              <a:t>                             </a:t>
            </a:r>
            <a:r>
              <a:rPr lang="id-ID" dirty="0"/>
              <a:t>	</a:t>
            </a:r>
            <a:r>
              <a:rPr lang="id-ID" dirty="0" smtClean="0"/>
              <a:t>        =   </a:t>
            </a:r>
            <a:r>
              <a:rPr lang="id-ID" b="1" u="sng" dirty="0" smtClean="0"/>
              <a:t>220 </a:t>
            </a:r>
            <a:r>
              <a:rPr lang="id-ID" b="1" u="sng" dirty="0"/>
              <a:t>m</a:t>
            </a:r>
            <a:r>
              <a:rPr lang="id-ID" b="1" u="sng" baseline="30000" dirty="0"/>
              <a:t>3</a:t>
            </a:r>
            <a:r>
              <a:rPr lang="id-ID" b="1" u="sng" dirty="0"/>
              <a:t>/hari</a:t>
            </a:r>
            <a:r>
              <a:rPr lang="id-ID" u="sng" dirty="0"/>
              <a:t>.</a:t>
            </a:r>
            <a:endParaRPr lang="id-ID" dirty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324150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id-ID" b="1" dirty="0"/>
              <a:t>Jumlah Dump Truck yang Dibutuhkan</a:t>
            </a:r>
            <a:endParaRPr lang="id-ID" dirty="0"/>
          </a:p>
          <a:p>
            <a:pPr marL="0" indent="0">
              <a:buNone/>
            </a:pPr>
            <a:r>
              <a:rPr lang="id-ID" i="1" dirty="0"/>
              <a:t>M	=	  Volume Tanah Lepas</a:t>
            </a:r>
            <a:endParaRPr lang="id-ID" dirty="0"/>
          </a:p>
          <a:p>
            <a:pPr marL="0" indent="0">
              <a:buNone/>
            </a:pPr>
            <a:r>
              <a:rPr lang="id-ID" i="1" dirty="0"/>
              <a:t>		Prod. Dump Truck/hari</a:t>
            </a:r>
            <a:endParaRPr lang="id-ID" dirty="0"/>
          </a:p>
          <a:p>
            <a:pPr marL="0" indent="0">
              <a:buNone/>
            </a:pPr>
            <a:r>
              <a:rPr lang="id-ID" i="1" dirty="0"/>
              <a:t>	</a:t>
            </a:r>
            <a:r>
              <a:rPr lang="id-ID" dirty="0"/>
              <a:t>=	5575,5</a:t>
            </a:r>
          </a:p>
          <a:p>
            <a:pPr marL="0" indent="0">
              <a:buNone/>
            </a:pPr>
            <a:r>
              <a:rPr lang="id-ID" dirty="0"/>
              <a:t>		220 x 9 hari</a:t>
            </a:r>
          </a:p>
          <a:p>
            <a:pPr marL="0" indent="0">
              <a:buNone/>
            </a:pPr>
            <a:r>
              <a:rPr lang="id-ID" dirty="0"/>
              <a:t>	=	2,81→3  unit/hari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9270166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r>
              <a:rPr lang="id-ID" b="1" dirty="0"/>
              <a:t>Lama Waktu Pekerjaan</a:t>
            </a:r>
            <a:endParaRPr lang="id-ID" dirty="0"/>
          </a:p>
          <a:p>
            <a:pPr marL="0" indent="0">
              <a:buNone/>
            </a:pPr>
            <a:r>
              <a:rPr lang="id-ID" dirty="0"/>
              <a:t>Produksi per unit	=	27,50 m</a:t>
            </a:r>
            <a:r>
              <a:rPr lang="id-ID" baseline="30000" dirty="0"/>
              <a:t>3</a:t>
            </a:r>
            <a:r>
              <a:rPr lang="id-ID" dirty="0"/>
              <a:t>/jam</a:t>
            </a:r>
          </a:p>
          <a:p>
            <a:pPr marL="0" indent="0">
              <a:buNone/>
            </a:pPr>
            <a:r>
              <a:rPr lang="id-ID" dirty="0"/>
              <a:t>Jumlah Dumptruck	=	3 unit dgn waktu operasi 8 jam</a:t>
            </a:r>
          </a:p>
          <a:p>
            <a:pPr marL="0" indent="0">
              <a:buNone/>
            </a:pPr>
            <a:r>
              <a:rPr lang="id-ID" dirty="0"/>
              <a:t>Produksi 4 </a:t>
            </a:r>
            <a:r>
              <a:rPr lang="id-ID" dirty="0" smtClean="0"/>
              <a:t>unit       =8 </a:t>
            </a:r>
            <a:r>
              <a:rPr lang="id-ID" dirty="0"/>
              <a:t>x 27,50 m</a:t>
            </a:r>
            <a:r>
              <a:rPr lang="id-ID" baseline="30000" dirty="0"/>
              <a:t>3</a:t>
            </a:r>
            <a:r>
              <a:rPr lang="id-ID" dirty="0"/>
              <a:t>/jam = </a:t>
            </a:r>
            <a:r>
              <a:rPr lang="id-ID" dirty="0" smtClean="0"/>
              <a:t>82,5 m</a:t>
            </a:r>
            <a:r>
              <a:rPr lang="id-ID" baseline="30000" dirty="0" smtClean="0"/>
              <a:t>3</a:t>
            </a:r>
            <a:r>
              <a:rPr lang="id-ID" dirty="0" smtClean="0"/>
              <a:t>/jam</a:t>
            </a:r>
            <a:endParaRPr lang="id-ID" dirty="0"/>
          </a:p>
          <a:p>
            <a:pPr marL="0" indent="0">
              <a:buNone/>
            </a:pPr>
            <a:r>
              <a:rPr lang="id-ID" dirty="0"/>
              <a:t>Produksi Per </a:t>
            </a:r>
            <a:r>
              <a:rPr lang="id-ID" dirty="0" smtClean="0"/>
              <a:t>Hari    =</a:t>
            </a:r>
            <a:r>
              <a:rPr lang="id-ID" dirty="0"/>
              <a:t>	8  jam x 82,5 = 660m</a:t>
            </a:r>
            <a:r>
              <a:rPr lang="id-ID" baseline="30000" dirty="0"/>
              <a:t>3</a:t>
            </a:r>
            <a:r>
              <a:rPr lang="id-ID" dirty="0"/>
              <a:t>/hari</a:t>
            </a:r>
          </a:p>
          <a:p>
            <a:pPr marL="0" indent="0">
              <a:buNone/>
            </a:pPr>
            <a:r>
              <a:rPr lang="id-ID" dirty="0"/>
              <a:t>Volume Timbunan	</a:t>
            </a:r>
            <a:r>
              <a:rPr lang="id-ID" dirty="0" smtClean="0"/>
              <a:t> =</a:t>
            </a:r>
            <a:r>
              <a:rPr lang="id-ID" dirty="0"/>
              <a:t>	5575,5m</a:t>
            </a:r>
            <a:r>
              <a:rPr lang="id-ID" baseline="30000" dirty="0"/>
              <a:t>3</a:t>
            </a:r>
            <a:r>
              <a:rPr lang="id-ID" dirty="0"/>
              <a:t>	</a:t>
            </a:r>
          </a:p>
          <a:p>
            <a:pPr marL="0" indent="0">
              <a:buNone/>
            </a:pPr>
            <a:r>
              <a:rPr lang="id-ID" dirty="0" smtClean="0"/>
              <a:t>                             =</a:t>
            </a:r>
            <a:r>
              <a:rPr lang="id-ID" dirty="0"/>
              <a:t>	 5575,5 </a:t>
            </a:r>
            <a:endParaRPr lang="id-ID" dirty="0" smtClean="0"/>
          </a:p>
          <a:p>
            <a:pPr marL="0" indent="0">
              <a:buNone/>
            </a:pPr>
            <a:r>
              <a:rPr lang="id-ID" dirty="0" smtClean="0"/>
              <a:t>                                        660</a:t>
            </a:r>
          </a:p>
          <a:p>
            <a:pPr marL="0" indent="0">
              <a:buNone/>
            </a:pPr>
            <a:r>
              <a:rPr lang="id-ID" dirty="0" smtClean="0"/>
              <a:t>                             = 8,45 hari ~ 9 hari							</a:t>
            </a:r>
            <a:endParaRPr lang="id-ID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283968" y="2996952"/>
            <a:ext cx="12961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8110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b="1" dirty="0"/>
              <a:t>Alat </a:t>
            </a:r>
            <a:r>
              <a:rPr lang="id-ID" b="1" i="1" dirty="0"/>
              <a:t>Motor Grader </a:t>
            </a:r>
            <a:r>
              <a:rPr lang="id-ID" b="1" dirty="0" smtClean="0"/>
              <a:t> </a:t>
            </a:r>
            <a:r>
              <a:rPr lang="id-ID" b="1" dirty="0"/>
              <a:t>:</a:t>
            </a:r>
            <a:endParaRPr lang="id-ID" dirty="0"/>
          </a:p>
          <a:p>
            <a:endParaRPr lang="id-ID" dirty="0"/>
          </a:p>
        </p:txBody>
      </p:sp>
      <p:pic>
        <p:nvPicPr>
          <p:cNvPr id="2050" name="Picture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54883"/>
            <a:ext cx="5688632" cy="329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79083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d-ID" dirty="0"/>
              <a:t>Type alat			</a:t>
            </a:r>
            <a:r>
              <a:rPr lang="id-ID" dirty="0" smtClean="0"/>
              <a:t>=</a:t>
            </a:r>
            <a:r>
              <a:rPr lang="id-ID" dirty="0"/>
              <a:t>	</a:t>
            </a:r>
            <a:r>
              <a:rPr lang="id-ID" i="1" dirty="0"/>
              <a:t>Mitsubishi MG 20</a:t>
            </a:r>
            <a:endParaRPr lang="id-ID" dirty="0"/>
          </a:p>
          <a:p>
            <a:r>
              <a:rPr lang="id-ID" dirty="0" smtClean="0"/>
              <a:t>Lebar efektif  </a:t>
            </a:r>
            <a:r>
              <a:rPr lang="id-ID" dirty="0"/>
              <a:t>blade (W)	=	2,40  m</a:t>
            </a:r>
          </a:p>
          <a:p>
            <a:r>
              <a:rPr lang="id-ID" dirty="0" smtClean="0"/>
              <a:t>Jarak kerja </a:t>
            </a:r>
            <a:r>
              <a:rPr lang="id-ID" dirty="0"/>
              <a:t>rata-rata (D)	=	50  m</a:t>
            </a:r>
          </a:p>
          <a:p>
            <a:r>
              <a:rPr lang="id-ID" dirty="0" smtClean="0"/>
              <a:t>Kecepatan </a:t>
            </a:r>
            <a:r>
              <a:rPr lang="id-ID" dirty="0"/>
              <a:t>(V)	</a:t>
            </a:r>
            <a:r>
              <a:rPr lang="id-ID" dirty="0" smtClean="0"/>
              <a:t>=4,00  </a:t>
            </a:r>
            <a:r>
              <a:rPr lang="id-ID" dirty="0"/>
              <a:t>km/jam = 40 m/menit</a:t>
            </a:r>
          </a:p>
          <a:p>
            <a:r>
              <a:rPr lang="id-ID" dirty="0" smtClean="0"/>
              <a:t>Panjang hamparan </a:t>
            </a:r>
            <a:r>
              <a:rPr lang="id-ID" dirty="0"/>
              <a:t>(Lh)	=	3000 m</a:t>
            </a:r>
          </a:p>
          <a:p>
            <a:r>
              <a:rPr lang="id-ID" dirty="0" smtClean="0"/>
              <a:t>Jumlah lintasan </a:t>
            </a:r>
            <a:r>
              <a:rPr lang="id-ID" dirty="0"/>
              <a:t>(n)		=	8 lintasan</a:t>
            </a:r>
          </a:p>
          <a:p>
            <a:r>
              <a:rPr lang="id-ID" dirty="0" smtClean="0"/>
              <a:t>Tebal penghamparan </a:t>
            </a:r>
            <a:r>
              <a:rPr lang="id-ID" dirty="0"/>
              <a:t>(T)	=	0,40</a:t>
            </a:r>
          </a:p>
          <a:p>
            <a:r>
              <a:rPr lang="id-ID" dirty="0" smtClean="0"/>
              <a:t>Efisiensi alat </a:t>
            </a:r>
            <a:r>
              <a:rPr lang="id-ID" dirty="0"/>
              <a:t>(E)		=	0,80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2457083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d-ID" b="1" dirty="0"/>
              <a:t>Perhitungan Produksi Motor Grader</a:t>
            </a:r>
            <a:endParaRPr lang="id-ID" dirty="0"/>
          </a:p>
          <a:p>
            <a:pPr marL="0" lvl="0" indent="0">
              <a:buNone/>
            </a:pPr>
            <a:r>
              <a:rPr lang="id-ID" dirty="0"/>
              <a:t>Waktu Siklus</a:t>
            </a:r>
          </a:p>
          <a:p>
            <a:pPr marL="0" indent="0">
              <a:buNone/>
            </a:pPr>
            <a:r>
              <a:rPr lang="id-ID" dirty="0"/>
              <a:t>Perataan 1 Kali Lintasan</a:t>
            </a:r>
          </a:p>
          <a:p>
            <a:pPr marL="0" indent="0">
              <a:buNone/>
            </a:pPr>
            <a:r>
              <a:rPr lang="id-ID" dirty="0"/>
              <a:t>T	=	</a:t>
            </a:r>
            <a:r>
              <a:rPr lang="id-ID" i="1" dirty="0"/>
              <a:t>Lh  :  (V x 1000) x 60</a:t>
            </a:r>
            <a:endParaRPr lang="id-ID" dirty="0"/>
          </a:p>
          <a:p>
            <a:pPr marL="0" indent="0">
              <a:buNone/>
            </a:pPr>
            <a:r>
              <a:rPr lang="id-ID" dirty="0"/>
              <a:t>	=	3000 : (4 x 1000) x 60</a:t>
            </a:r>
          </a:p>
          <a:p>
            <a:pPr marL="0" indent="0">
              <a:buNone/>
            </a:pPr>
            <a:r>
              <a:rPr lang="id-ID" dirty="0"/>
              <a:t>	=	45  </a:t>
            </a:r>
            <a:r>
              <a:rPr lang="id-ID" dirty="0" smtClean="0"/>
              <a:t>menit</a:t>
            </a:r>
          </a:p>
          <a:p>
            <a:pPr marL="0" indent="0">
              <a:buNone/>
            </a:pPr>
            <a:r>
              <a:rPr lang="id-ID" dirty="0"/>
              <a:t>CT	=	</a:t>
            </a:r>
            <a:r>
              <a:rPr lang="id-ID" dirty="0" smtClean="0"/>
              <a:t>v  </a:t>
            </a:r>
            <a:r>
              <a:rPr lang="id-ID" dirty="0"/>
              <a:t>x  </a:t>
            </a:r>
            <a:r>
              <a:rPr lang="id-ID" dirty="0" smtClean="0"/>
              <a:t>n </a:t>
            </a:r>
            <a:r>
              <a:rPr lang="id-ID" dirty="0"/>
              <a:t>(Lintasan)</a:t>
            </a:r>
          </a:p>
          <a:p>
            <a:pPr marL="0" indent="0">
              <a:buNone/>
            </a:pPr>
            <a:r>
              <a:rPr lang="id-ID" dirty="0"/>
              <a:t>CT	=	40  x  8 (Lintasan) </a:t>
            </a:r>
          </a:p>
          <a:p>
            <a:pPr marL="0" indent="0">
              <a:buNone/>
            </a:pPr>
            <a:r>
              <a:rPr lang="id-ID" dirty="0"/>
              <a:t>	=	320  menit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8008803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id-ID" dirty="0"/>
              <a:t>Produksi Per Jam</a:t>
            </a:r>
          </a:p>
          <a:p>
            <a:pPr marL="0" indent="0">
              <a:buNone/>
            </a:pPr>
            <a:r>
              <a:rPr lang="id-ID" dirty="0"/>
              <a:t>P	=	</a:t>
            </a:r>
            <a:r>
              <a:rPr lang="id-ID" i="1" dirty="0"/>
              <a:t>Lh x W x t x 0,80 x 60</a:t>
            </a:r>
            <a:endParaRPr lang="id-ID" dirty="0"/>
          </a:p>
          <a:p>
            <a:pPr marL="0" indent="0">
              <a:buNone/>
            </a:pPr>
            <a:r>
              <a:rPr lang="id-ID" dirty="0"/>
              <a:t>		</a:t>
            </a:r>
            <a:r>
              <a:rPr lang="id-ID" dirty="0" smtClean="0"/>
              <a:t>        </a:t>
            </a:r>
            <a:r>
              <a:rPr lang="id-ID" i="1" dirty="0" smtClean="0"/>
              <a:t>CT</a:t>
            </a:r>
            <a:endParaRPr lang="id-ID" dirty="0"/>
          </a:p>
          <a:p>
            <a:pPr marL="0" indent="0">
              <a:buNone/>
            </a:pPr>
            <a:r>
              <a:rPr lang="id-ID" dirty="0"/>
              <a:t>	=	3000 x 2,40 x 0,40 x 0,80 x 60</a:t>
            </a:r>
          </a:p>
          <a:p>
            <a:pPr marL="0" indent="0">
              <a:buNone/>
            </a:pPr>
            <a:r>
              <a:rPr lang="id-ID" dirty="0"/>
              <a:t>		                   320</a:t>
            </a:r>
          </a:p>
          <a:p>
            <a:pPr marL="0" indent="0">
              <a:buNone/>
            </a:pPr>
            <a:r>
              <a:rPr lang="id-ID" dirty="0"/>
              <a:t>	=	 138240</a:t>
            </a:r>
          </a:p>
          <a:p>
            <a:pPr marL="0" indent="0">
              <a:buNone/>
            </a:pPr>
            <a:r>
              <a:rPr lang="id-ID" dirty="0"/>
              <a:t>		   320</a:t>
            </a:r>
          </a:p>
          <a:p>
            <a:pPr marL="0" indent="0">
              <a:buNone/>
            </a:pPr>
            <a:r>
              <a:rPr lang="id-ID" dirty="0"/>
              <a:t>	=	432  m</a:t>
            </a:r>
            <a:r>
              <a:rPr lang="id-ID" baseline="30000" dirty="0"/>
              <a:t>3</a:t>
            </a:r>
            <a:r>
              <a:rPr lang="id-ID" dirty="0"/>
              <a:t>/jam</a:t>
            </a:r>
          </a:p>
          <a:p>
            <a:pPr marL="0" indent="0">
              <a:buNone/>
            </a:pPr>
            <a:r>
              <a:rPr lang="id-ID" dirty="0"/>
              <a:t> </a:t>
            </a:r>
          </a:p>
          <a:p>
            <a:pPr marL="0" lvl="0" indent="0">
              <a:buNone/>
            </a:pPr>
            <a:r>
              <a:rPr lang="id-ID" dirty="0"/>
              <a:t>Produksi Per Hari</a:t>
            </a:r>
          </a:p>
          <a:p>
            <a:pPr marL="0" indent="0">
              <a:buNone/>
            </a:pPr>
            <a:r>
              <a:rPr lang="id-ID" dirty="0"/>
              <a:t>P	=	432  x  8 jam</a:t>
            </a:r>
          </a:p>
          <a:p>
            <a:pPr marL="0" indent="0">
              <a:buNone/>
            </a:pPr>
            <a:r>
              <a:rPr lang="id-ID" dirty="0"/>
              <a:t>	=	3456  m</a:t>
            </a:r>
            <a:r>
              <a:rPr lang="id-ID" baseline="30000" dirty="0"/>
              <a:t>3</a:t>
            </a:r>
            <a:r>
              <a:rPr lang="id-ID" dirty="0"/>
              <a:t>/hari</a:t>
            </a:r>
          </a:p>
          <a:p>
            <a:endParaRPr lang="id-ID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411760" y="1268760"/>
            <a:ext cx="352839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545822" y="2564904"/>
            <a:ext cx="172819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545822" y="1916832"/>
            <a:ext cx="476248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40309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id-ID" dirty="0" smtClean="0"/>
              <a:t>Contoh</a:t>
            </a:r>
          </a:p>
          <a:p>
            <a:pPr marL="0" lvl="0" indent="0">
              <a:buNone/>
            </a:pPr>
            <a:r>
              <a:rPr lang="id-ID" dirty="0" smtClean="0"/>
              <a:t>Produksi </a:t>
            </a:r>
            <a:r>
              <a:rPr lang="id-ID" dirty="0"/>
              <a:t>Per Jam</a:t>
            </a:r>
          </a:p>
          <a:p>
            <a:pPr marL="0" indent="0">
              <a:buNone/>
            </a:pPr>
            <a:r>
              <a:rPr lang="id-ID" dirty="0"/>
              <a:t>P	=	</a:t>
            </a:r>
            <a:r>
              <a:rPr lang="id-ID" i="1" u="sng" dirty="0"/>
              <a:t>Lh x W x t x 0,80 x 60</a:t>
            </a:r>
            <a:endParaRPr lang="id-ID" u="sng" dirty="0"/>
          </a:p>
          <a:p>
            <a:pPr marL="0" indent="0">
              <a:buNone/>
            </a:pPr>
            <a:r>
              <a:rPr lang="id-ID" dirty="0"/>
              <a:t>		        </a:t>
            </a:r>
            <a:r>
              <a:rPr lang="id-ID" i="1" dirty="0"/>
              <a:t>CT</a:t>
            </a:r>
            <a:endParaRPr lang="id-ID" dirty="0"/>
          </a:p>
          <a:p>
            <a:pPr marL="841248" lvl="3" indent="0">
              <a:buNone/>
            </a:pPr>
            <a:r>
              <a:rPr lang="id-ID" dirty="0" smtClean="0"/>
              <a:t>= </a:t>
            </a:r>
            <a:r>
              <a:rPr lang="id-ID" u="sng" dirty="0" smtClean="0"/>
              <a:t>5 000 x w x t x Eff x waktu</a:t>
            </a:r>
          </a:p>
          <a:p>
            <a:pPr marL="841248" lvl="3" indent="0">
              <a:buNone/>
            </a:pPr>
            <a:r>
              <a:rPr lang="id-ID" dirty="0"/>
              <a:t> </a:t>
            </a:r>
            <a:r>
              <a:rPr lang="id-ID" dirty="0" smtClean="0"/>
              <a:t>                     C</a:t>
            </a:r>
            <a:r>
              <a:rPr lang="id-ID" u="sng" dirty="0" smtClean="0"/>
              <a:t>T</a:t>
            </a:r>
          </a:p>
          <a:p>
            <a:pPr marL="841248" lvl="3" indent="0">
              <a:buNone/>
            </a:pPr>
            <a:r>
              <a:rPr lang="id-ID" dirty="0" smtClean="0"/>
              <a:t>= </a:t>
            </a:r>
            <a:r>
              <a:rPr lang="id-ID" u="sng" dirty="0" smtClean="0"/>
              <a:t>5000 x 2,4 x 0,3 x 0,8 x 60</a:t>
            </a:r>
          </a:p>
          <a:p>
            <a:pPr marL="841248" lvl="3" indent="0">
              <a:buNone/>
            </a:pPr>
            <a:r>
              <a:rPr lang="id-ID" dirty="0"/>
              <a:t> </a:t>
            </a:r>
            <a:r>
              <a:rPr lang="id-ID" dirty="0" smtClean="0"/>
              <a:t>                    30</a:t>
            </a:r>
          </a:p>
          <a:p>
            <a:pPr marL="841248" lvl="3" indent="0">
              <a:buNone/>
            </a:pPr>
            <a:r>
              <a:rPr lang="id-ID" dirty="0" smtClean="0"/>
              <a:t>=  172800/30 </a:t>
            </a:r>
          </a:p>
          <a:p>
            <a:pPr marL="841248" lvl="3" indent="0">
              <a:buNone/>
            </a:pPr>
            <a:r>
              <a:rPr lang="id-ID" dirty="0" smtClean="0"/>
              <a:t>= 5760 m3/jam</a:t>
            </a:r>
          </a:p>
          <a:p>
            <a:pPr marL="841248" lvl="3" indent="0">
              <a:buNone/>
            </a:pPr>
            <a:r>
              <a:rPr lang="id-ID" dirty="0" smtClean="0"/>
              <a:t>Di jadikan per hari dengan asumsi satu hari 8 jam</a:t>
            </a:r>
          </a:p>
          <a:p>
            <a:pPr marL="841248" lvl="3" indent="0">
              <a:buNone/>
            </a:pPr>
            <a:r>
              <a:rPr lang="id-ID" dirty="0" smtClean="0"/>
              <a:t>= 5760 x 8 </a:t>
            </a:r>
          </a:p>
          <a:p>
            <a:pPr marL="841248" lvl="3" indent="0">
              <a:buNone/>
            </a:pPr>
            <a:r>
              <a:rPr lang="id-ID" dirty="0" smtClean="0"/>
              <a:t>= 46080 m3/hari</a:t>
            </a:r>
          </a:p>
          <a:p>
            <a:pPr marL="841248" lvl="3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1071917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id-ID" b="1" dirty="0"/>
              <a:t>Jumlah Motor Grader Yg Dibutuhkan</a:t>
            </a:r>
            <a:endParaRPr lang="id-ID" dirty="0"/>
          </a:p>
          <a:p>
            <a:pPr marL="0" indent="0">
              <a:buNone/>
            </a:pPr>
            <a:r>
              <a:rPr lang="id-ID" dirty="0"/>
              <a:t>V	</a:t>
            </a:r>
            <a:r>
              <a:rPr lang="id-ID" dirty="0" smtClean="0"/>
              <a:t>= Volume </a:t>
            </a:r>
            <a:r>
              <a:rPr lang="id-ID" dirty="0"/>
              <a:t>Tanah Lepas</a:t>
            </a:r>
          </a:p>
          <a:p>
            <a:pPr marL="0" indent="0">
              <a:buNone/>
            </a:pPr>
            <a:r>
              <a:rPr lang="id-ID" dirty="0" smtClean="0"/>
              <a:t>Produksi/hari </a:t>
            </a:r>
            <a:r>
              <a:rPr lang="id-ID" dirty="0"/>
              <a:t>x Lama waktu</a:t>
            </a:r>
          </a:p>
          <a:p>
            <a:pPr marL="0" indent="0">
              <a:buNone/>
            </a:pPr>
            <a:r>
              <a:rPr lang="id-ID" dirty="0"/>
              <a:t>V	=	   </a:t>
            </a:r>
            <a:r>
              <a:rPr lang="id-ID" dirty="0" smtClean="0"/>
              <a:t> </a:t>
            </a:r>
            <a:r>
              <a:rPr lang="id-ID" dirty="0"/>
              <a:t>1890	=	0,91  ~  1 unit</a:t>
            </a:r>
          </a:p>
          <a:p>
            <a:pPr marL="0" indent="0">
              <a:buNone/>
            </a:pPr>
            <a:r>
              <a:rPr lang="id-ID" dirty="0"/>
              <a:t>	 </a:t>
            </a:r>
            <a:r>
              <a:rPr lang="id-ID" dirty="0" smtClean="0"/>
              <a:t>           3456 </a:t>
            </a:r>
            <a:r>
              <a:rPr lang="id-ID" dirty="0"/>
              <a:t>x 6 	</a:t>
            </a:r>
          </a:p>
          <a:p>
            <a:pPr marL="0" lvl="0" indent="0">
              <a:buNone/>
            </a:pPr>
            <a:r>
              <a:rPr lang="id-ID" b="1" dirty="0"/>
              <a:t>Lama Waktu Pekerjaan</a:t>
            </a:r>
            <a:endParaRPr lang="id-ID" dirty="0"/>
          </a:p>
          <a:p>
            <a:pPr marL="0" indent="0">
              <a:buNone/>
            </a:pPr>
            <a:r>
              <a:rPr lang="id-ID" dirty="0"/>
              <a:t>Produksi per unit	=	432 m</a:t>
            </a:r>
            <a:r>
              <a:rPr lang="id-ID" baseline="30000" dirty="0"/>
              <a:t>3</a:t>
            </a:r>
            <a:r>
              <a:rPr lang="id-ID" dirty="0"/>
              <a:t>/jam</a:t>
            </a:r>
          </a:p>
          <a:p>
            <a:pPr marL="0" indent="0">
              <a:buNone/>
            </a:pPr>
            <a:r>
              <a:rPr lang="id-ID" dirty="0"/>
              <a:t>Jumlah Motor Grader	=	1 unit dgn waktu operasi 8 jam</a:t>
            </a:r>
          </a:p>
          <a:p>
            <a:pPr marL="0" indent="0">
              <a:buNone/>
            </a:pPr>
            <a:r>
              <a:rPr lang="id-ID" dirty="0"/>
              <a:t>Produksi 1 unit	=	1 x 432 m</a:t>
            </a:r>
            <a:r>
              <a:rPr lang="id-ID" baseline="30000" dirty="0"/>
              <a:t>3</a:t>
            </a:r>
            <a:r>
              <a:rPr lang="id-ID" dirty="0"/>
              <a:t>/jam = 432 m</a:t>
            </a:r>
            <a:r>
              <a:rPr lang="id-ID" baseline="30000" dirty="0"/>
              <a:t>3</a:t>
            </a:r>
            <a:r>
              <a:rPr lang="id-ID" dirty="0"/>
              <a:t>/jam</a:t>
            </a:r>
          </a:p>
          <a:p>
            <a:pPr marL="0" indent="0">
              <a:buNone/>
            </a:pPr>
            <a:r>
              <a:rPr lang="id-ID" dirty="0"/>
              <a:t>Produksi Per Hari	=	8 x 432 = 3456 m</a:t>
            </a:r>
            <a:r>
              <a:rPr lang="id-ID" baseline="30000" dirty="0"/>
              <a:t>3</a:t>
            </a:r>
            <a:r>
              <a:rPr lang="id-ID" dirty="0"/>
              <a:t>/hari</a:t>
            </a:r>
          </a:p>
          <a:p>
            <a:pPr marL="0" indent="0">
              <a:buNone/>
            </a:pPr>
            <a:r>
              <a:rPr lang="id-ID" dirty="0"/>
              <a:t>Volume Timbunan	=	1890 m</a:t>
            </a:r>
            <a:r>
              <a:rPr lang="id-ID" baseline="30000" dirty="0"/>
              <a:t>3</a:t>
            </a:r>
            <a:r>
              <a:rPr lang="id-ID" dirty="0"/>
              <a:t>	</a:t>
            </a:r>
          </a:p>
          <a:p>
            <a:pPr marL="0" indent="0">
              <a:buNone/>
            </a:pPr>
            <a:r>
              <a:rPr lang="id-ID" dirty="0"/>
              <a:t>	</a:t>
            </a:r>
            <a:r>
              <a:rPr lang="id-ID" dirty="0" smtClean="0"/>
              <a:t>                     =</a:t>
            </a:r>
            <a:r>
              <a:rPr lang="id-ID" dirty="0"/>
              <a:t>	1890  </a:t>
            </a:r>
          </a:p>
          <a:p>
            <a:pPr marL="0" indent="0">
              <a:buNone/>
            </a:pPr>
            <a:r>
              <a:rPr lang="id-ID" dirty="0"/>
              <a:t>	 </a:t>
            </a:r>
            <a:r>
              <a:rPr lang="id-ID" dirty="0" smtClean="0"/>
              <a:t>                              3456</a:t>
            </a:r>
            <a:r>
              <a:rPr lang="id-ID" dirty="0"/>
              <a:t>						</a:t>
            </a:r>
            <a:r>
              <a:rPr lang="id-ID" dirty="0" smtClean="0"/>
              <a:t>          =</a:t>
            </a:r>
            <a:r>
              <a:rPr lang="id-ID" dirty="0"/>
              <a:t>	5,5  hari   ~  6 hari</a:t>
            </a:r>
          </a:p>
          <a:p>
            <a:endParaRPr lang="id-ID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283968" y="4005064"/>
            <a:ext cx="86409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771800" y="1700808"/>
            <a:ext cx="86409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3135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Contoh soal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d-ID" dirty="0" smtClean="0"/>
              <a:t>Motor Grader dengan Type alat=</a:t>
            </a:r>
            <a:r>
              <a:rPr lang="id-ID" i="1" dirty="0" smtClean="0"/>
              <a:t>Mitsubishi </a:t>
            </a:r>
            <a:r>
              <a:rPr lang="id-ID" i="1" dirty="0"/>
              <a:t>MG </a:t>
            </a:r>
            <a:r>
              <a:rPr lang="id-ID" i="1" dirty="0" smtClean="0"/>
              <a:t>20</a:t>
            </a:r>
            <a:r>
              <a:rPr lang="id-ID" dirty="0" smtClean="0"/>
              <a:t>, Lebar </a:t>
            </a:r>
            <a:r>
              <a:rPr lang="id-ID" dirty="0"/>
              <a:t>efektif </a:t>
            </a:r>
            <a:r>
              <a:rPr lang="id-ID" dirty="0" smtClean="0"/>
              <a:t>blade </a:t>
            </a:r>
            <a:r>
              <a:rPr lang="id-ID" dirty="0"/>
              <a:t>(W</a:t>
            </a:r>
            <a:r>
              <a:rPr lang="id-ID" dirty="0" smtClean="0"/>
              <a:t>)=2,40  m, Jarak </a:t>
            </a:r>
            <a:r>
              <a:rPr lang="id-ID" dirty="0"/>
              <a:t>kerja rata-rata (D)	</a:t>
            </a:r>
            <a:r>
              <a:rPr lang="id-ID" dirty="0" smtClean="0"/>
              <a:t>= 50  m, Kecepatan </a:t>
            </a:r>
            <a:r>
              <a:rPr lang="id-ID" dirty="0"/>
              <a:t>(</a:t>
            </a:r>
            <a:r>
              <a:rPr lang="id-ID" dirty="0" smtClean="0"/>
              <a:t>V)=5,00  </a:t>
            </a:r>
            <a:r>
              <a:rPr lang="id-ID" dirty="0"/>
              <a:t>km/jam = </a:t>
            </a:r>
            <a:r>
              <a:rPr lang="id-ID" dirty="0" smtClean="0"/>
              <a:t>50 m/menit, Panjanghamparan </a:t>
            </a:r>
            <a:r>
              <a:rPr lang="id-ID" dirty="0"/>
              <a:t>(Lh</a:t>
            </a:r>
            <a:r>
              <a:rPr lang="id-ID" dirty="0" smtClean="0"/>
              <a:t>)=2000 m, Jumlah </a:t>
            </a:r>
            <a:r>
              <a:rPr lang="id-ID" dirty="0"/>
              <a:t>lintasan (n</a:t>
            </a:r>
            <a:r>
              <a:rPr lang="id-ID" dirty="0" smtClean="0"/>
              <a:t>)=</a:t>
            </a:r>
            <a:r>
              <a:rPr lang="id-ID" dirty="0"/>
              <a:t>	</a:t>
            </a:r>
            <a:r>
              <a:rPr lang="id-ID" dirty="0" smtClean="0"/>
              <a:t>6 lintasan, Tebal penghamparan </a:t>
            </a:r>
            <a:r>
              <a:rPr lang="id-ID" dirty="0"/>
              <a:t>(T</a:t>
            </a:r>
            <a:r>
              <a:rPr lang="id-ID" dirty="0" smtClean="0"/>
              <a:t>)=0,30Efisiensi </a:t>
            </a:r>
            <a:r>
              <a:rPr lang="id-ID" dirty="0"/>
              <a:t>alat (E</a:t>
            </a:r>
            <a:r>
              <a:rPr lang="id-ID" dirty="0" smtClean="0"/>
              <a:t>)=0,80</a:t>
            </a:r>
            <a:endParaRPr lang="id-ID" dirty="0"/>
          </a:p>
          <a:p>
            <a:r>
              <a:rPr lang="id-ID" dirty="0" smtClean="0"/>
              <a:t>Berapa produksi motor grader per jamnya</a:t>
            </a:r>
          </a:p>
          <a:p>
            <a:r>
              <a:rPr lang="id-ID" dirty="0" smtClean="0"/>
              <a:t>Berapa jumlah motor grader yang dibutuhkan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9536591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b="1" dirty="0"/>
              <a:t>Alat </a:t>
            </a:r>
            <a:r>
              <a:rPr lang="id-ID" b="1" i="1" dirty="0" smtClean="0"/>
              <a:t>Compactor</a:t>
            </a:r>
            <a:r>
              <a:rPr lang="id-ID" b="1" dirty="0" smtClean="0"/>
              <a:t> </a:t>
            </a:r>
            <a:r>
              <a:rPr lang="id-ID" b="1" dirty="0"/>
              <a:t>:</a:t>
            </a:r>
            <a:endParaRPr lang="id-ID" dirty="0"/>
          </a:p>
          <a:p>
            <a:endParaRPr lang="id-ID" dirty="0"/>
          </a:p>
        </p:txBody>
      </p:sp>
      <p:pic>
        <p:nvPicPr>
          <p:cNvPr id="3074" name="Picture 2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132856"/>
            <a:ext cx="3438525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33547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d-ID" dirty="0"/>
              <a:t>Merk Alat </a:t>
            </a:r>
            <a:r>
              <a:rPr lang="id-ID" dirty="0" smtClean="0"/>
              <a:t>Berat            :</a:t>
            </a:r>
            <a:r>
              <a:rPr lang="id-ID" dirty="0"/>
              <a:t>	Bomag Komatsu BW 217 D</a:t>
            </a:r>
          </a:p>
          <a:p>
            <a:pPr marL="0" indent="0">
              <a:buNone/>
            </a:pPr>
            <a:r>
              <a:rPr lang="id-ID" dirty="0" smtClean="0"/>
              <a:t>Daya/Tenaga </a:t>
            </a:r>
            <a:r>
              <a:rPr lang="id-ID" dirty="0"/>
              <a:t>Alat		</a:t>
            </a:r>
            <a:r>
              <a:rPr lang="id-ID" dirty="0" smtClean="0"/>
              <a:t>        :</a:t>
            </a:r>
            <a:r>
              <a:rPr lang="id-ID" dirty="0"/>
              <a:t>	198 HP</a:t>
            </a:r>
          </a:p>
          <a:p>
            <a:pPr marL="0" indent="0">
              <a:buNone/>
            </a:pPr>
            <a:r>
              <a:rPr lang="id-ID" dirty="0" smtClean="0"/>
              <a:t>Lebar </a:t>
            </a:r>
            <a:r>
              <a:rPr lang="id-ID" dirty="0"/>
              <a:t>Efektif Pemadatan (W)	:	1,5 meter</a:t>
            </a:r>
          </a:p>
          <a:p>
            <a:pPr marL="0" indent="0">
              <a:buNone/>
            </a:pPr>
            <a:r>
              <a:rPr lang="id-ID" dirty="0" smtClean="0"/>
              <a:t>Diameter </a:t>
            </a:r>
            <a:r>
              <a:rPr lang="id-ID" dirty="0"/>
              <a:t>Drum Penggilas (B)	:	1,219 meter</a:t>
            </a:r>
          </a:p>
          <a:p>
            <a:pPr marL="0" indent="0">
              <a:buNone/>
            </a:pPr>
            <a:r>
              <a:rPr lang="id-ID" dirty="0" smtClean="0"/>
              <a:t>Berat Operasional</a:t>
            </a:r>
            <a:r>
              <a:rPr lang="id-ID" dirty="0"/>
              <a:t>		</a:t>
            </a:r>
            <a:r>
              <a:rPr lang="id-ID" dirty="0" smtClean="0"/>
              <a:t>         :</a:t>
            </a:r>
            <a:r>
              <a:rPr lang="id-ID" dirty="0"/>
              <a:t>	6.670 kg</a:t>
            </a:r>
          </a:p>
          <a:p>
            <a:pPr marL="0" indent="0">
              <a:buNone/>
            </a:pPr>
            <a:r>
              <a:rPr lang="id-ID" dirty="0" smtClean="0"/>
              <a:t>Berat </a:t>
            </a:r>
            <a:r>
              <a:rPr lang="id-ID" dirty="0"/>
              <a:t>Drum Penggilas		:	3.251 kg</a:t>
            </a:r>
          </a:p>
          <a:p>
            <a:pPr marL="0" indent="0">
              <a:buNone/>
            </a:pPr>
            <a:r>
              <a:rPr lang="id-ID" dirty="0" smtClean="0"/>
              <a:t>Effesiensi </a:t>
            </a:r>
            <a:r>
              <a:rPr lang="id-ID" dirty="0"/>
              <a:t>Kerja (E)		</a:t>
            </a:r>
            <a:r>
              <a:rPr lang="id-ID" dirty="0" smtClean="0"/>
              <a:t>         :</a:t>
            </a:r>
            <a:r>
              <a:rPr lang="id-ID" dirty="0"/>
              <a:t>	0,8 (Baik)</a:t>
            </a:r>
          </a:p>
          <a:p>
            <a:pPr marL="0" indent="0">
              <a:buNone/>
            </a:pPr>
            <a:r>
              <a:rPr lang="id-ID" dirty="0" smtClean="0"/>
              <a:t>Jam </a:t>
            </a:r>
            <a:r>
              <a:rPr lang="id-ID" dirty="0"/>
              <a:t>Kerja/Hari		</a:t>
            </a:r>
            <a:r>
              <a:rPr lang="id-ID" dirty="0" smtClean="0"/>
              <a:t>         :</a:t>
            </a:r>
            <a:r>
              <a:rPr lang="id-ID" dirty="0"/>
              <a:t>	8 jam</a:t>
            </a:r>
          </a:p>
          <a:p>
            <a:pPr marL="0" indent="0">
              <a:buNone/>
            </a:pPr>
            <a:r>
              <a:rPr lang="id-ID" dirty="0" smtClean="0"/>
              <a:t>Jenis </a:t>
            </a:r>
            <a:r>
              <a:rPr lang="id-ID" dirty="0"/>
              <a:t>Tanah			</a:t>
            </a:r>
            <a:r>
              <a:rPr lang="id-ID" dirty="0" smtClean="0"/>
              <a:t>         :</a:t>
            </a:r>
            <a:r>
              <a:rPr lang="id-ID" dirty="0"/>
              <a:t>	Tanah biasa</a:t>
            </a:r>
          </a:p>
          <a:p>
            <a:pPr marL="0" indent="0">
              <a:buNone/>
            </a:pPr>
            <a:r>
              <a:rPr lang="id-ID" dirty="0" smtClean="0"/>
              <a:t>Kecepatan </a:t>
            </a:r>
            <a:r>
              <a:rPr lang="id-ID" dirty="0"/>
              <a:t>Operasional Alat	</a:t>
            </a:r>
            <a:r>
              <a:rPr lang="id-ID" dirty="0" smtClean="0"/>
              <a:t>:</a:t>
            </a:r>
            <a:r>
              <a:rPr lang="id-ID" dirty="0"/>
              <a:t>	2 km/jam</a:t>
            </a:r>
          </a:p>
          <a:p>
            <a:pPr marL="0" indent="0">
              <a:buNone/>
            </a:pPr>
            <a:r>
              <a:rPr lang="id-ID" dirty="0" smtClean="0"/>
              <a:t>Jumlah </a:t>
            </a:r>
            <a:r>
              <a:rPr lang="id-ID" dirty="0"/>
              <a:t>Lintasan (N)		:	8</a:t>
            </a:r>
          </a:p>
          <a:p>
            <a:pPr marL="0" indent="0">
              <a:buNone/>
            </a:pPr>
            <a:r>
              <a:rPr lang="id-ID" dirty="0" smtClean="0"/>
              <a:t>Tebal </a:t>
            </a:r>
            <a:r>
              <a:rPr lang="id-ID" dirty="0"/>
              <a:t>Pemadatan (T)		:	0,25  cm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9281763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id-ID" b="1" dirty="0"/>
              <a:t>Perhitungan Produksi Compactor</a:t>
            </a:r>
            <a:endParaRPr lang="id-ID" dirty="0"/>
          </a:p>
          <a:p>
            <a:pPr marL="0" lvl="0" indent="0">
              <a:buNone/>
            </a:pPr>
            <a:r>
              <a:rPr lang="id-ID" dirty="0"/>
              <a:t>Produksi Per Jam (Q)</a:t>
            </a:r>
          </a:p>
          <a:p>
            <a:pPr marL="0" indent="0">
              <a:buNone/>
            </a:pPr>
            <a:r>
              <a:rPr lang="id-ID" dirty="0"/>
              <a:t>P	=	(V x 1000) x B x T x E	</a:t>
            </a:r>
          </a:p>
          <a:p>
            <a:pPr marL="0" indent="0">
              <a:buNone/>
            </a:pPr>
            <a:r>
              <a:rPr lang="id-ID" dirty="0"/>
              <a:t>		              N	</a:t>
            </a:r>
          </a:p>
          <a:p>
            <a:pPr marL="0" indent="0">
              <a:buNone/>
            </a:pPr>
            <a:r>
              <a:rPr lang="id-ID" dirty="0"/>
              <a:t>         =     (2 x 1000) x 1,219 x 0,25 x 0,8</a:t>
            </a:r>
          </a:p>
          <a:p>
            <a:pPr marL="0" indent="0">
              <a:buNone/>
            </a:pPr>
            <a:r>
              <a:rPr lang="id-ID" dirty="0"/>
              <a:t>		       </a:t>
            </a:r>
            <a:r>
              <a:rPr lang="id-ID" dirty="0" smtClean="0"/>
              <a:t>   </a:t>
            </a:r>
            <a:r>
              <a:rPr lang="id-ID" dirty="0"/>
              <a:t>8</a:t>
            </a:r>
          </a:p>
          <a:p>
            <a:pPr marL="0" indent="0">
              <a:buNone/>
            </a:pPr>
            <a:r>
              <a:rPr lang="id-ID" dirty="0"/>
              <a:t>	=	60,95  m</a:t>
            </a:r>
            <a:r>
              <a:rPr lang="id-ID" baseline="30000" dirty="0"/>
              <a:t>2</a:t>
            </a:r>
            <a:r>
              <a:rPr lang="id-ID" dirty="0"/>
              <a:t>/jam</a:t>
            </a:r>
          </a:p>
          <a:p>
            <a:pPr marL="0" lvl="0" indent="0">
              <a:buNone/>
            </a:pPr>
            <a:r>
              <a:rPr lang="id-ID" dirty="0"/>
              <a:t>Produksi Per Hari</a:t>
            </a:r>
          </a:p>
          <a:p>
            <a:pPr marL="0" indent="0">
              <a:buNone/>
            </a:pPr>
            <a:r>
              <a:rPr lang="id-ID" dirty="0"/>
              <a:t>P	=	60,95 x 8 jam	=	487,6  m</a:t>
            </a:r>
            <a:r>
              <a:rPr lang="id-ID" baseline="30000" dirty="0"/>
              <a:t>2</a:t>
            </a:r>
            <a:r>
              <a:rPr lang="id-ID" dirty="0"/>
              <a:t>/hari</a:t>
            </a:r>
          </a:p>
          <a:p>
            <a:pPr marL="0" indent="0">
              <a:buNone/>
            </a:pPr>
            <a:r>
              <a:rPr lang="id-ID" dirty="0"/>
              <a:t> </a:t>
            </a:r>
          </a:p>
          <a:p>
            <a:pPr marL="0" lvl="0" indent="0">
              <a:buNone/>
            </a:pPr>
            <a:r>
              <a:rPr lang="id-ID" b="1" dirty="0"/>
              <a:t>Jumlah Alat yg Dibutuhkan</a:t>
            </a:r>
            <a:endParaRPr lang="id-ID" dirty="0"/>
          </a:p>
          <a:p>
            <a:pPr marL="0" indent="0">
              <a:buNone/>
            </a:pPr>
            <a:r>
              <a:rPr lang="id-ID" dirty="0"/>
              <a:t>V	</a:t>
            </a:r>
            <a:r>
              <a:rPr lang="id-ID" dirty="0" smtClean="0"/>
              <a:t>=</a:t>
            </a:r>
            <a:r>
              <a:rPr lang="id-ID" dirty="0"/>
              <a:t> </a:t>
            </a:r>
            <a:r>
              <a:rPr lang="id-ID" dirty="0" smtClean="0"/>
              <a:t>         </a:t>
            </a:r>
            <a:r>
              <a:rPr lang="id-ID" dirty="0"/>
              <a:t>Volume Tanah Padat</a:t>
            </a:r>
          </a:p>
          <a:p>
            <a:pPr marL="0" indent="0">
              <a:buNone/>
            </a:pPr>
            <a:r>
              <a:rPr lang="id-ID" dirty="0"/>
              <a:t>		Produksi/hari x Lama waktu</a:t>
            </a:r>
          </a:p>
          <a:p>
            <a:pPr marL="0" indent="0">
              <a:buNone/>
            </a:pPr>
            <a:r>
              <a:rPr lang="id-ID" dirty="0"/>
              <a:t>V	=	</a:t>
            </a:r>
            <a:r>
              <a:rPr lang="id-ID" dirty="0" smtClean="0"/>
              <a:t>    5103</a:t>
            </a:r>
            <a:r>
              <a:rPr lang="id-ID" dirty="0"/>
              <a:t>	</a:t>
            </a:r>
          </a:p>
          <a:p>
            <a:pPr marL="0" indent="0">
              <a:buNone/>
            </a:pPr>
            <a:r>
              <a:rPr lang="id-ID" dirty="0"/>
              <a:t>		487,6  x 8</a:t>
            </a:r>
          </a:p>
          <a:p>
            <a:pPr marL="0" indent="0">
              <a:buNone/>
            </a:pPr>
            <a:r>
              <a:rPr lang="id-ID" dirty="0"/>
              <a:t>V	=	1,308  ~  1 unit</a:t>
            </a:r>
          </a:p>
          <a:p>
            <a:endParaRPr lang="id-ID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483768" y="1268760"/>
            <a:ext cx="20162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835696" y="1700808"/>
            <a:ext cx="28803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483768" y="3212976"/>
            <a:ext cx="20162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339752" y="3677053"/>
            <a:ext cx="115212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59505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lvl="0" indent="0">
              <a:buNone/>
            </a:pPr>
            <a:r>
              <a:rPr lang="id-ID" b="1" dirty="0"/>
              <a:t>Lama Waktu Pekerjaan</a:t>
            </a:r>
            <a:endParaRPr lang="id-ID" dirty="0"/>
          </a:p>
          <a:p>
            <a:pPr marL="0" indent="0">
              <a:buNone/>
            </a:pPr>
            <a:r>
              <a:rPr lang="id-ID" dirty="0"/>
              <a:t>Produksi per unit	</a:t>
            </a:r>
            <a:r>
              <a:rPr lang="id-ID" dirty="0" smtClean="0"/>
              <a:t>         =</a:t>
            </a:r>
            <a:r>
              <a:rPr lang="id-ID" dirty="0"/>
              <a:t>	60,95 m</a:t>
            </a:r>
            <a:r>
              <a:rPr lang="id-ID" baseline="30000" dirty="0"/>
              <a:t>3</a:t>
            </a:r>
            <a:r>
              <a:rPr lang="id-ID" dirty="0"/>
              <a:t>/jam</a:t>
            </a:r>
          </a:p>
          <a:p>
            <a:pPr marL="0" indent="0">
              <a:buNone/>
            </a:pPr>
            <a:r>
              <a:rPr lang="id-ID" dirty="0"/>
              <a:t>Jumlah Compactor	=	1 unit dgn waktu operasi 6 jam</a:t>
            </a:r>
          </a:p>
          <a:p>
            <a:pPr marL="0" indent="0">
              <a:buNone/>
            </a:pPr>
            <a:r>
              <a:rPr lang="id-ID" dirty="0"/>
              <a:t>Produksi  unit	</a:t>
            </a:r>
            <a:r>
              <a:rPr lang="id-ID" dirty="0" smtClean="0"/>
              <a:t>         =</a:t>
            </a:r>
            <a:r>
              <a:rPr lang="id-ID" dirty="0"/>
              <a:t>	1 x 60,95 m</a:t>
            </a:r>
            <a:r>
              <a:rPr lang="id-ID" baseline="30000" dirty="0"/>
              <a:t>3</a:t>
            </a:r>
            <a:r>
              <a:rPr lang="id-ID" dirty="0"/>
              <a:t>/jam = 60,95 m</a:t>
            </a:r>
            <a:r>
              <a:rPr lang="id-ID" baseline="30000" dirty="0"/>
              <a:t>3</a:t>
            </a:r>
            <a:r>
              <a:rPr lang="id-ID" dirty="0"/>
              <a:t>/jam</a:t>
            </a:r>
          </a:p>
          <a:p>
            <a:pPr marL="0" indent="0">
              <a:buNone/>
            </a:pPr>
            <a:r>
              <a:rPr lang="id-ID" dirty="0"/>
              <a:t>Produksi Per Hari	</a:t>
            </a:r>
            <a:r>
              <a:rPr lang="id-ID" dirty="0" smtClean="0"/>
              <a:t>     =</a:t>
            </a:r>
            <a:r>
              <a:rPr lang="id-ID" dirty="0"/>
              <a:t>	6 x 60,95 = 365,7 m</a:t>
            </a:r>
            <a:r>
              <a:rPr lang="id-ID" baseline="30000" dirty="0"/>
              <a:t>3</a:t>
            </a:r>
            <a:r>
              <a:rPr lang="id-ID" dirty="0"/>
              <a:t>/hari</a:t>
            </a:r>
          </a:p>
          <a:p>
            <a:pPr marL="0" indent="0">
              <a:buNone/>
            </a:pPr>
            <a:r>
              <a:rPr lang="id-ID" dirty="0"/>
              <a:t>Volume Pemadatan	</a:t>
            </a:r>
            <a:r>
              <a:rPr lang="id-ID" dirty="0" smtClean="0"/>
              <a:t> =</a:t>
            </a:r>
            <a:r>
              <a:rPr lang="id-ID" dirty="0"/>
              <a:t>	5103 m</a:t>
            </a:r>
            <a:r>
              <a:rPr lang="id-ID" baseline="30000" dirty="0"/>
              <a:t>3</a:t>
            </a:r>
            <a:r>
              <a:rPr lang="id-ID" dirty="0"/>
              <a:t>	</a:t>
            </a:r>
          </a:p>
          <a:p>
            <a:pPr marL="0" indent="0">
              <a:buNone/>
            </a:pPr>
            <a:r>
              <a:rPr lang="id-ID" dirty="0"/>
              <a:t>	</a:t>
            </a:r>
            <a:r>
              <a:rPr lang="id-ID" dirty="0" smtClean="0"/>
              <a:t>                           =</a:t>
            </a:r>
            <a:r>
              <a:rPr lang="id-ID" dirty="0"/>
              <a:t>	5103</a:t>
            </a:r>
          </a:p>
          <a:p>
            <a:pPr marL="0" indent="0">
              <a:buNone/>
            </a:pPr>
            <a:r>
              <a:rPr lang="id-ID" dirty="0"/>
              <a:t>					</a:t>
            </a:r>
            <a:r>
              <a:rPr lang="id-ID" dirty="0" smtClean="0"/>
              <a:t>365,7</a:t>
            </a:r>
            <a:r>
              <a:rPr lang="id-ID" dirty="0"/>
              <a:t>	</a:t>
            </a:r>
          </a:p>
          <a:p>
            <a:pPr marL="0" indent="0">
              <a:buNone/>
            </a:pPr>
            <a:r>
              <a:rPr lang="id-ID" dirty="0"/>
              <a:t>				</a:t>
            </a:r>
            <a:r>
              <a:rPr lang="id-ID" dirty="0" smtClean="0"/>
              <a:t> =13,95  </a:t>
            </a:r>
            <a:r>
              <a:rPr lang="id-ID" dirty="0"/>
              <a:t>hari   ~  14 hari 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5076056" y="3861048"/>
            <a:ext cx="10801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38157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220607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1346</TotalTime>
  <Words>739</Words>
  <Application>Microsoft Office PowerPoint</Application>
  <PresentationFormat>On-screen Show (4:3)</PresentationFormat>
  <Paragraphs>398</Paragraphs>
  <Slides>52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Aspect</vt:lpstr>
      <vt:lpstr>Pemindahan tanah mekanis </vt:lpstr>
      <vt:lpstr> </vt:lpstr>
      <vt:lpstr>Perhitungan produksi alat per jam dan per hari, Jumlah alat dan Lama waktu Pekerjaan Galian.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Contoh soal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MOMEN ,KEMIRINGAN DAN KURTOSIS</dc:title>
  <dc:creator>ikhwanudin</dc:creator>
  <cp:lastModifiedBy>lenovo</cp:lastModifiedBy>
  <cp:revision>131</cp:revision>
  <dcterms:created xsi:type="dcterms:W3CDTF">2015-04-11T13:17:14Z</dcterms:created>
  <dcterms:modified xsi:type="dcterms:W3CDTF">2020-11-16T04:24:01Z</dcterms:modified>
</cp:coreProperties>
</file>