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7200" y="0"/>
            <a:ext cx="1122045" cy="5329555"/>
          </a:xfrm>
          <a:custGeom>
            <a:avLst/>
            <a:gdLst/>
            <a:ahLst/>
            <a:cxnLst/>
            <a:rect l="l" t="t" r="r" b="b"/>
            <a:pathLst>
              <a:path w="1122045" h="5329555">
                <a:moveTo>
                  <a:pt x="1121664" y="0"/>
                </a:moveTo>
                <a:lnTo>
                  <a:pt x="867791" y="0"/>
                </a:lnTo>
                <a:lnTo>
                  <a:pt x="0" y="5286502"/>
                </a:lnTo>
                <a:lnTo>
                  <a:pt x="247497" y="5329428"/>
                </a:lnTo>
                <a:lnTo>
                  <a:pt x="1121664" y="0"/>
                </a:lnTo>
                <a:close/>
              </a:path>
            </a:pathLst>
          </a:custGeom>
          <a:solidFill>
            <a:srgbClr val="93B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50876" y="0"/>
            <a:ext cx="1117600" cy="5278120"/>
          </a:xfrm>
          <a:custGeom>
            <a:avLst/>
            <a:gdLst/>
            <a:ahLst/>
            <a:cxnLst/>
            <a:rect l="l" t="t" r="r" b="b"/>
            <a:pathLst>
              <a:path w="1117600" h="5278120">
                <a:moveTo>
                  <a:pt x="1117092" y="0"/>
                </a:moveTo>
                <a:lnTo>
                  <a:pt x="864793" y="0"/>
                </a:lnTo>
                <a:lnTo>
                  <a:pt x="0" y="5239512"/>
                </a:lnTo>
                <a:lnTo>
                  <a:pt x="249123" y="5277612"/>
                </a:lnTo>
                <a:lnTo>
                  <a:pt x="111709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50876" y="5239511"/>
            <a:ext cx="1228725" cy="1618615"/>
          </a:xfrm>
          <a:custGeom>
            <a:avLst/>
            <a:gdLst/>
            <a:ahLst/>
            <a:cxnLst/>
            <a:rect l="l" t="t" r="r" b="b"/>
            <a:pathLst>
              <a:path w="1228725" h="1618615">
                <a:moveTo>
                  <a:pt x="0" y="0"/>
                </a:moveTo>
                <a:lnTo>
                  <a:pt x="1174369" y="1618487"/>
                </a:lnTo>
                <a:lnTo>
                  <a:pt x="1228344" y="1618487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57200" y="5291328"/>
            <a:ext cx="1495425" cy="1567180"/>
          </a:xfrm>
          <a:custGeom>
            <a:avLst/>
            <a:gdLst/>
            <a:ahLst/>
            <a:cxnLst/>
            <a:rect l="l" t="t" r="r" b="b"/>
            <a:pathLst>
              <a:path w="1495425" h="1567179">
                <a:moveTo>
                  <a:pt x="0" y="0"/>
                </a:moveTo>
                <a:lnTo>
                  <a:pt x="1442720" y="1566672"/>
                </a:lnTo>
                <a:lnTo>
                  <a:pt x="1495044" y="1566672"/>
                </a:lnTo>
                <a:lnTo>
                  <a:pt x="0" y="0"/>
                </a:lnTo>
                <a:close/>
              </a:path>
            </a:pathLst>
          </a:custGeom>
          <a:solidFill>
            <a:srgbClr val="355D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57200" y="5286755"/>
            <a:ext cx="2131060" cy="1571625"/>
          </a:xfrm>
          <a:custGeom>
            <a:avLst/>
            <a:gdLst/>
            <a:ahLst/>
            <a:cxnLst/>
            <a:rect l="l" t="t" r="r" b="b"/>
            <a:pathLst>
              <a:path w="2131060" h="1571625">
                <a:moveTo>
                  <a:pt x="0" y="0"/>
                </a:moveTo>
                <a:lnTo>
                  <a:pt x="0" y="4699"/>
                </a:lnTo>
                <a:lnTo>
                  <a:pt x="1495552" y="1571243"/>
                </a:lnTo>
                <a:lnTo>
                  <a:pt x="2130552" y="1571243"/>
                </a:lnTo>
                <a:lnTo>
                  <a:pt x="247662" y="42799"/>
                </a:lnTo>
                <a:lnTo>
                  <a:pt x="0" y="0"/>
                </a:lnTo>
                <a:close/>
              </a:path>
            </a:pathLst>
          </a:custGeom>
          <a:solidFill>
            <a:srgbClr val="548A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50876" y="5239511"/>
            <a:ext cx="1694814" cy="1618615"/>
          </a:xfrm>
          <a:custGeom>
            <a:avLst/>
            <a:gdLst/>
            <a:ahLst/>
            <a:cxnLst/>
            <a:rect l="l" t="t" r="r" b="b"/>
            <a:pathLst>
              <a:path w="1694814" h="1618615">
                <a:moveTo>
                  <a:pt x="0" y="0"/>
                </a:moveTo>
                <a:lnTo>
                  <a:pt x="1228217" y="1618487"/>
                </a:lnTo>
                <a:lnTo>
                  <a:pt x="1694688" y="1618487"/>
                </a:lnTo>
                <a:lnTo>
                  <a:pt x="291973" y="95250"/>
                </a:lnTo>
                <a:lnTo>
                  <a:pt x="244360" y="42799"/>
                </a:lnTo>
                <a:lnTo>
                  <a:pt x="249123" y="42799"/>
                </a:lnTo>
                <a:lnTo>
                  <a:pt x="249123" y="38100"/>
                </a:lnTo>
                <a:lnTo>
                  <a:pt x="24436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2732" y="1946148"/>
            <a:ext cx="5632704" cy="4158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7200" y="0"/>
            <a:ext cx="1122045" cy="5329555"/>
          </a:xfrm>
          <a:custGeom>
            <a:avLst/>
            <a:gdLst/>
            <a:ahLst/>
            <a:cxnLst/>
            <a:rect l="l" t="t" r="r" b="b"/>
            <a:pathLst>
              <a:path w="1122045" h="5329555">
                <a:moveTo>
                  <a:pt x="1121664" y="0"/>
                </a:moveTo>
                <a:lnTo>
                  <a:pt x="867791" y="0"/>
                </a:lnTo>
                <a:lnTo>
                  <a:pt x="0" y="5286502"/>
                </a:lnTo>
                <a:lnTo>
                  <a:pt x="247497" y="5329428"/>
                </a:lnTo>
                <a:lnTo>
                  <a:pt x="1121664" y="0"/>
                </a:lnTo>
                <a:close/>
              </a:path>
            </a:pathLst>
          </a:custGeom>
          <a:solidFill>
            <a:srgbClr val="93B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50876" y="0"/>
            <a:ext cx="1117600" cy="5278120"/>
          </a:xfrm>
          <a:custGeom>
            <a:avLst/>
            <a:gdLst/>
            <a:ahLst/>
            <a:cxnLst/>
            <a:rect l="l" t="t" r="r" b="b"/>
            <a:pathLst>
              <a:path w="1117600" h="5278120">
                <a:moveTo>
                  <a:pt x="1117092" y="0"/>
                </a:moveTo>
                <a:lnTo>
                  <a:pt x="864793" y="0"/>
                </a:lnTo>
                <a:lnTo>
                  <a:pt x="0" y="5239512"/>
                </a:lnTo>
                <a:lnTo>
                  <a:pt x="249123" y="5277612"/>
                </a:lnTo>
                <a:lnTo>
                  <a:pt x="111709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50876" y="5239511"/>
            <a:ext cx="1228725" cy="1618615"/>
          </a:xfrm>
          <a:custGeom>
            <a:avLst/>
            <a:gdLst/>
            <a:ahLst/>
            <a:cxnLst/>
            <a:rect l="l" t="t" r="r" b="b"/>
            <a:pathLst>
              <a:path w="1228725" h="1618615">
                <a:moveTo>
                  <a:pt x="0" y="0"/>
                </a:moveTo>
                <a:lnTo>
                  <a:pt x="1174369" y="1618487"/>
                </a:lnTo>
                <a:lnTo>
                  <a:pt x="1228344" y="1618487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57200" y="5291328"/>
            <a:ext cx="1495425" cy="1567180"/>
          </a:xfrm>
          <a:custGeom>
            <a:avLst/>
            <a:gdLst/>
            <a:ahLst/>
            <a:cxnLst/>
            <a:rect l="l" t="t" r="r" b="b"/>
            <a:pathLst>
              <a:path w="1495425" h="1567179">
                <a:moveTo>
                  <a:pt x="0" y="0"/>
                </a:moveTo>
                <a:lnTo>
                  <a:pt x="1442720" y="1566672"/>
                </a:lnTo>
                <a:lnTo>
                  <a:pt x="1495044" y="1566672"/>
                </a:lnTo>
                <a:lnTo>
                  <a:pt x="0" y="0"/>
                </a:lnTo>
                <a:close/>
              </a:path>
            </a:pathLst>
          </a:custGeom>
          <a:solidFill>
            <a:srgbClr val="355D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57200" y="5286755"/>
            <a:ext cx="2131060" cy="1571625"/>
          </a:xfrm>
          <a:custGeom>
            <a:avLst/>
            <a:gdLst/>
            <a:ahLst/>
            <a:cxnLst/>
            <a:rect l="l" t="t" r="r" b="b"/>
            <a:pathLst>
              <a:path w="2131060" h="1571625">
                <a:moveTo>
                  <a:pt x="0" y="0"/>
                </a:moveTo>
                <a:lnTo>
                  <a:pt x="0" y="4699"/>
                </a:lnTo>
                <a:lnTo>
                  <a:pt x="1495552" y="1571243"/>
                </a:lnTo>
                <a:lnTo>
                  <a:pt x="2130552" y="1571243"/>
                </a:lnTo>
                <a:lnTo>
                  <a:pt x="247662" y="42799"/>
                </a:lnTo>
                <a:lnTo>
                  <a:pt x="0" y="0"/>
                </a:lnTo>
                <a:close/>
              </a:path>
            </a:pathLst>
          </a:custGeom>
          <a:solidFill>
            <a:srgbClr val="548A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50876" y="5239511"/>
            <a:ext cx="1694814" cy="1618615"/>
          </a:xfrm>
          <a:custGeom>
            <a:avLst/>
            <a:gdLst/>
            <a:ahLst/>
            <a:cxnLst/>
            <a:rect l="l" t="t" r="r" b="b"/>
            <a:pathLst>
              <a:path w="1694814" h="1618615">
                <a:moveTo>
                  <a:pt x="0" y="0"/>
                </a:moveTo>
                <a:lnTo>
                  <a:pt x="1228217" y="1618487"/>
                </a:lnTo>
                <a:lnTo>
                  <a:pt x="1694688" y="1618487"/>
                </a:lnTo>
                <a:lnTo>
                  <a:pt x="291973" y="95250"/>
                </a:lnTo>
                <a:lnTo>
                  <a:pt x="244360" y="42799"/>
                </a:lnTo>
                <a:lnTo>
                  <a:pt x="249123" y="42799"/>
                </a:lnTo>
                <a:lnTo>
                  <a:pt x="249123" y="38100"/>
                </a:lnTo>
                <a:lnTo>
                  <a:pt x="24436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7811" y="683133"/>
            <a:ext cx="9418066" cy="59093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1408" y="1828800"/>
            <a:ext cx="8921496" cy="167182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97552" y="1828800"/>
            <a:ext cx="3584448" cy="94487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1408" y="2755392"/>
            <a:ext cx="8921496" cy="167335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87467" y="2756916"/>
            <a:ext cx="3406140" cy="94488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21408" y="3642359"/>
            <a:ext cx="8921496" cy="167182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55464" y="3643884"/>
            <a:ext cx="3468624" cy="94488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121408" y="4529328"/>
            <a:ext cx="8921496" cy="1671827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37176" y="4529328"/>
            <a:ext cx="3505200" cy="94488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121408" y="5414771"/>
            <a:ext cx="8921496" cy="1443227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90516" y="5416296"/>
            <a:ext cx="3398520" cy="9448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7200" y="0"/>
            <a:ext cx="1122045" cy="5329555"/>
          </a:xfrm>
          <a:custGeom>
            <a:avLst/>
            <a:gdLst/>
            <a:ahLst/>
            <a:cxnLst/>
            <a:rect l="l" t="t" r="r" b="b"/>
            <a:pathLst>
              <a:path w="1122045" h="5329555">
                <a:moveTo>
                  <a:pt x="1121664" y="0"/>
                </a:moveTo>
                <a:lnTo>
                  <a:pt x="867791" y="0"/>
                </a:lnTo>
                <a:lnTo>
                  <a:pt x="0" y="5286502"/>
                </a:lnTo>
                <a:lnTo>
                  <a:pt x="247497" y="5329428"/>
                </a:lnTo>
                <a:lnTo>
                  <a:pt x="1121664" y="0"/>
                </a:lnTo>
                <a:close/>
              </a:path>
            </a:pathLst>
          </a:custGeom>
          <a:solidFill>
            <a:srgbClr val="93B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50876" y="0"/>
            <a:ext cx="1117600" cy="5278120"/>
          </a:xfrm>
          <a:custGeom>
            <a:avLst/>
            <a:gdLst/>
            <a:ahLst/>
            <a:cxnLst/>
            <a:rect l="l" t="t" r="r" b="b"/>
            <a:pathLst>
              <a:path w="1117600" h="5278120">
                <a:moveTo>
                  <a:pt x="1117092" y="0"/>
                </a:moveTo>
                <a:lnTo>
                  <a:pt x="864793" y="0"/>
                </a:lnTo>
                <a:lnTo>
                  <a:pt x="0" y="5239512"/>
                </a:lnTo>
                <a:lnTo>
                  <a:pt x="249123" y="5277612"/>
                </a:lnTo>
                <a:lnTo>
                  <a:pt x="111709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50876" y="5239511"/>
            <a:ext cx="1228725" cy="1618615"/>
          </a:xfrm>
          <a:custGeom>
            <a:avLst/>
            <a:gdLst/>
            <a:ahLst/>
            <a:cxnLst/>
            <a:rect l="l" t="t" r="r" b="b"/>
            <a:pathLst>
              <a:path w="1228725" h="1618615">
                <a:moveTo>
                  <a:pt x="0" y="0"/>
                </a:moveTo>
                <a:lnTo>
                  <a:pt x="1174369" y="1618487"/>
                </a:lnTo>
                <a:lnTo>
                  <a:pt x="1228344" y="1618487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457200" y="5291328"/>
            <a:ext cx="1495425" cy="1567180"/>
          </a:xfrm>
          <a:custGeom>
            <a:avLst/>
            <a:gdLst/>
            <a:ahLst/>
            <a:cxnLst/>
            <a:rect l="l" t="t" r="r" b="b"/>
            <a:pathLst>
              <a:path w="1495425" h="1567179">
                <a:moveTo>
                  <a:pt x="0" y="0"/>
                </a:moveTo>
                <a:lnTo>
                  <a:pt x="1442720" y="1566672"/>
                </a:lnTo>
                <a:lnTo>
                  <a:pt x="1495044" y="1566672"/>
                </a:lnTo>
                <a:lnTo>
                  <a:pt x="0" y="0"/>
                </a:lnTo>
                <a:close/>
              </a:path>
            </a:pathLst>
          </a:custGeom>
          <a:solidFill>
            <a:srgbClr val="355D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57200" y="5286755"/>
            <a:ext cx="2131060" cy="1571625"/>
          </a:xfrm>
          <a:custGeom>
            <a:avLst/>
            <a:gdLst/>
            <a:ahLst/>
            <a:cxnLst/>
            <a:rect l="l" t="t" r="r" b="b"/>
            <a:pathLst>
              <a:path w="2131060" h="1571625">
                <a:moveTo>
                  <a:pt x="0" y="0"/>
                </a:moveTo>
                <a:lnTo>
                  <a:pt x="0" y="4699"/>
                </a:lnTo>
                <a:lnTo>
                  <a:pt x="1495552" y="1571243"/>
                </a:lnTo>
                <a:lnTo>
                  <a:pt x="2130552" y="1571243"/>
                </a:lnTo>
                <a:lnTo>
                  <a:pt x="247662" y="42799"/>
                </a:lnTo>
                <a:lnTo>
                  <a:pt x="0" y="0"/>
                </a:lnTo>
                <a:close/>
              </a:path>
            </a:pathLst>
          </a:custGeom>
          <a:solidFill>
            <a:srgbClr val="548A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50876" y="5239511"/>
            <a:ext cx="1694814" cy="1618615"/>
          </a:xfrm>
          <a:custGeom>
            <a:avLst/>
            <a:gdLst/>
            <a:ahLst/>
            <a:cxnLst/>
            <a:rect l="l" t="t" r="r" b="b"/>
            <a:pathLst>
              <a:path w="1694814" h="1618615">
                <a:moveTo>
                  <a:pt x="0" y="0"/>
                </a:moveTo>
                <a:lnTo>
                  <a:pt x="1228217" y="1618487"/>
                </a:lnTo>
                <a:lnTo>
                  <a:pt x="1694688" y="1618487"/>
                </a:lnTo>
                <a:lnTo>
                  <a:pt x="291973" y="95250"/>
                </a:lnTo>
                <a:lnTo>
                  <a:pt x="244360" y="42799"/>
                </a:lnTo>
                <a:lnTo>
                  <a:pt x="249123" y="42799"/>
                </a:lnTo>
                <a:lnTo>
                  <a:pt x="249123" y="38100"/>
                </a:lnTo>
                <a:lnTo>
                  <a:pt x="24436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96944" y="408178"/>
            <a:ext cx="4776470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0388" y="2717800"/>
            <a:ext cx="9935845" cy="3486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UHDTV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45591" y="0"/>
            <a:ext cx="5015865" cy="6858000"/>
            <a:chOff x="545591" y="0"/>
            <a:chExt cx="5015865" cy="6858000"/>
          </a:xfrm>
        </p:grpSpPr>
        <p:sp>
          <p:nvSpPr>
            <p:cNvPr id="4" name="object 4"/>
            <p:cNvSpPr/>
            <p:nvPr/>
          </p:nvSpPr>
          <p:spPr>
            <a:xfrm>
              <a:off x="984504" y="0"/>
              <a:ext cx="1062990" cy="2778760"/>
            </a:xfrm>
            <a:custGeom>
              <a:avLst/>
              <a:gdLst/>
              <a:ahLst/>
              <a:cxnLst/>
              <a:rect l="l" t="t" r="r" b="b"/>
              <a:pathLst>
                <a:path w="1062989" h="2778760">
                  <a:moveTo>
                    <a:pt x="1062591" y="0"/>
                  </a:moveTo>
                  <a:lnTo>
                    <a:pt x="681592" y="0"/>
                  </a:lnTo>
                  <a:lnTo>
                    <a:pt x="0" y="2687828"/>
                  </a:lnTo>
                  <a:lnTo>
                    <a:pt x="357251" y="2778252"/>
                  </a:lnTo>
                  <a:lnTo>
                    <a:pt x="1062591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45591" y="0"/>
              <a:ext cx="1035685" cy="2668905"/>
            </a:xfrm>
            <a:custGeom>
              <a:avLst/>
              <a:gdLst/>
              <a:ahLst/>
              <a:cxnLst/>
              <a:rect l="l" t="t" r="r" b="b"/>
              <a:pathLst>
                <a:path w="1035685" h="2668905">
                  <a:moveTo>
                    <a:pt x="1035159" y="0"/>
                  </a:moveTo>
                  <a:lnTo>
                    <a:pt x="652106" y="0"/>
                  </a:lnTo>
                  <a:lnTo>
                    <a:pt x="0" y="2578100"/>
                  </a:lnTo>
                  <a:lnTo>
                    <a:pt x="348094" y="2663825"/>
                  </a:lnTo>
                  <a:lnTo>
                    <a:pt x="357632" y="2668524"/>
                  </a:lnTo>
                  <a:lnTo>
                    <a:pt x="1035159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5591" y="2583179"/>
              <a:ext cx="2694940" cy="4274820"/>
            </a:xfrm>
            <a:custGeom>
              <a:avLst/>
              <a:gdLst/>
              <a:ahLst/>
              <a:cxnLst/>
              <a:rect l="l" t="t" r="r" b="b"/>
              <a:pathLst>
                <a:path w="2694940" h="4274820">
                  <a:moveTo>
                    <a:pt x="0" y="0"/>
                  </a:moveTo>
                  <a:lnTo>
                    <a:pt x="2575306" y="4274819"/>
                  </a:lnTo>
                  <a:lnTo>
                    <a:pt x="2694432" y="4274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89075" y="2692907"/>
              <a:ext cx="3331845" cy="4165600"/>
            </a:xfrm>
            <a:custGeom>
              <a:avLst/>
              <a:gdLst/>
              <a:ahLst/>
              <a:cxnLst/>
              <a:rect l="l" t="t" r="r" b="b"/>
              <a:pathLst>
                <a:path w="3331845" h="4165600">
                  <a:moveTo>
                    <a:pt x="0" y="0"/>
                  </a:moveTo>
                  <a:lnTo>
                    <a:pt x="3207639" y="4165091"/>
                  </a:lnTo>
                  <a:lnTo>
                    <a:pt x="3331464" y="4165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5D7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84504" y="2688335"/>
              <a:ext cx="4577080" cy="4170045"/>
            </a:xfrm>
            <a:custGeom>
              <a:avLst/>
              <a:gdLst/>
              <a:ahLst/>
              <a:cxnLst/>
              <a:rect l="l" t="t" r="r" b="b"/>
              <a:pathLst>
                <a:path w="4577080" h="4170045">
                  <a:moveTo>
                    <a:pt x="0" y="0"/>
                  </a:moveTo>
                  <a:lnTo>
                    <a:pt x="4762" y="4699"/>
                  </a:lnTo>
                  <a:lnTo>
                    <a:pt x="3336798" y="4169663"/>
                  </a:lnTo>
                  <a:lnTo>
                    <a:pt x="4576572" y="4169663"/>
                  </a:lnTo>
                  <a:lnTo>
                    <a:pt x="357124" y="90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8AB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5591" y="2578607"/>
              <a:ext cx="3584575" cy="4279900"/>
            </a:xfrm>
            <a:custGeom>
              <a:avLst/>
              <a:gdLst/>
              <a:ahLst/>
              <a:cxnLst/>
              <a:rect l="l" t="t" r="r" b="b"/>
              <a:pathLst>
                <a:path w="3584575" h="4279900">
                  <a:moveTo>
                    <a:pt x="0" y="0"/>
                  </a:moveTo>
                  <a:lnTo>
                    <a:pt x="0" y="4699"/>
                  </a:lnTo>
                  <a:lnTo>
                    <a:pt x="2693924" y="4279391"/>
                  </a:lnTo>
                  <a:lnTo>
                    <a:pt x="3584448" y="4279391"/>
                  </a:lnTo>
                  <a:lnTo>
                    <a:pt x="419087" y="176149"/>
                  </a:lnTo>
                  <a:lnTo>
                    <a:pt x="361937" y="95250"/>
                  </a:lnTo>
                  <a:lnTo>
                    <a:pt x="357174" y="90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56232" y="1040891"/>
            <a:ext cx="8990330" cy="914400"/>
          </a:xfrm>
          <a:prstGeom prst="rect"/>
          <a:solidFill>
            <a:srgbClr val="93B6D2"/>
          </a:solidFill>
          <a:ln w="15240">
            <a:solidFill>
              <a:srgbClr val="6B859A"/>
            </a:solidFill>
          </a:ln>
        </p:spPr>
        <p:txBody>
          <a:bodyPr wrap="square" lIns="0" tIns="520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dirty="0" sz="4800" spc="-5">
                <a:solidFill>
                  <a:srgbClr val="FFFFFF"/>
                </a:solidFill>
              </a:rPr>
              <a:t>TEK</a:t>
            </a:r>
            <a:r>
              <a:rPr dirty="0" sz="4800" spc="5">
                <a:solidFill>
                  <a:srgbClr val="FFFFFF"/>
                </a:solidFill>
              </a:rPr>
              <a:t>N</a:t>
            </a:r>
            <a:r>
              <a:rPr dirty="0" sz="4800" spc="-5">
                <a:solidFill>
                  <a:srgbClr val="FFFFFF"/>
                </a:solidFill>
              </a:rPr>
              <a:t>O</a:t>
            </a:r>
            <a:r>
              <a:rPr dirty="0" sz="4800" spc="-200">
                <a:solidFill>
                  <a:srgbClr val="FFFFFF"/>
                </a:solidFill>
              </a:rPr>
              <a:t>L</a:t>
            </a:r>
            <a:r>
              <a:rPr dirty="0" sz="4800" spc="-5">
                <a:solidFill>
                  <a:srgbClr val="FFFFFF"/>
                </a:solidFill>
              </a:rPr>
              <a:t>OG</a:t>
            </a:r>
            <a:r>
              <a:rPr dirty="0" sz="4800">
                <a:solidFill>
                  <a:srgbClr val="FFFFFF"/>
                </a:solidFill>
              </a:rPr>
              <a:t>I</a:t>
            </a:r>
            <a:r>
              <a:rPr dirty="0" sz="4800" spc="-210">
                <a:solidFill>
                  <a:srgbClr val="FFFFFF"/>
                </a:solidFill>
              </a:rPr>
              <a:t> </a:t>
            </a:r>
            <a:r>
              <a:rPr dirty="0" sz="4800" spc="-5">
                <a:solidFill>
                  <a:srgbClr val="FFFFFF"/>
                </a:solidFill>
              </a:rPr>
              <a:t>ANIMASI</a:t>
            </a:r>
            <a:endParaRPr sz="4800"/>
          </a:p>
        </p:txBody>
      </p:sp>
      <p:sp>
        <p:nvSpPr>
          <p:cNvPr id="11" name="object 11"/>
          <p:cNvSpPr txBox="1"/>
          <p:nvPr/>
        </p:nvSpPr>
        <p:spPr>
          <a:xfrm>
            <a:off x="9281921" y="3475735"/>
            <a:ext cx="22377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orbel"/>
                <a:cs typeface="Corbel"/>
              </a:rPr>
              <a:t>FEBRIAN</a:t>
            </a:r>
            <a:r>
              <a:rPr dirty="0" sz="1800" spc="-65">
                <a:latin typeface="Corbel"/>
                <a:cs typeface="Corbel"/>
              </a:rPr>
              <a:t> </a:t>
            </a:r>
            <a:r>
              <a:rPr dirty="0" sz="1800">
                <a:latin typeface="Corbel"/>
                <a:cs typeface="Corbel"/>
              </a:rPr>
              <a:t>M</a:t>
            </a:r>
            <a:r>
              <a:rPr dirty="0" sz="1800" spc="-40">
                <a:latin typeface="Corbel"/>
                <a:cs typeface="Corbel"/>
              </a:rPr>
              <a:t> </a:t>
            </a:r>
            <a:r>
              <a:rPr dirty="0" sz="1800" spc="-20">
                <a:latin typeface="Corbel"/>
                <a:cs typeface="Corbel"/>
              </a:rPr>
              <a:t>DEWANTO</a:t>
            </a:r>
            <a:endParaRPr sz="1800">
              <a:latin typeface="Corbel"/>
              <a:cs typeface="Corbe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9600" y="2991611"/>
            <a:ext cx="8049895" cy="929640"/>
            <a:chOff x="609600" y="2991611"/>
            <a:chExt cx="8049895" cy="929640"/>
          </a:xfrm>
        </p:grpSpPr>
        <p:sp>
          <p:nvSpPr>
            <p:cNvPr id="13" name="object 13"/>
            <p:cNvSpPr/>
            <p:nvPr/>
          </p:nvSpPr>
          <p:spPr>
            <a:xfrm>
              <a:off x="617220" y="2999231"/>
              <a:ext cx="8034655" cy="914400"/>
            </a:xfrm>
            <a:custGeom>
              <a:avLst/>
              <a:gdLst/>
              <a:ahLst/>
              <a:cxnLst/>
              <a:rect l="l" t="t" r="r" b="b"/>
              <a:pathLst>
                <a:path w="8034655" h="914400">
                  <a:moveTo>
                    <a:pt x="8034528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8034528" y="914400"/>
                  </a:lnTo>
                  <a:lnTo>
                    <a:pt x="8034528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17220" y="2999231"/>
              <a:ext cx="8034655" cy="914400"/>
            </a:xfrm>
            <a:custGeom>
              <a:avLst/>
              <a:gdLst/>
              <a:ahLst/>
              <a:cxnLst/>
              <a:rect l="l" t="t" r="r" b="b"/>
              <a:pathLst>
                <a:path w="8034655" h="914400">
                  <a:moveTo>
                    <a:pt x="0" y="914400"/>
                  </a:moveTo>
                  <a:lnTo>
                    <a:pt x="8034528" y="914400"/>
                  </a:lnTo>
                  <a:lnTo>
                    <a:pt x="8034528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15240">
              <a:solidFill>
                <a:srgbClr val="6B859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868" y="3267455"/>
              <a:ext cx="6845808" cy="4297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2303" y="3248786"/>
              <a:ext cx="6842544" cy="426973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1495278" y="1278763"/>
            <a:ext cx="358775" cy="490855"/>
            <a:chOff x="11495278" y="1278763"/>
            <a:chExt cx="358775" cy="490855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15344" y="1298448"/>
              <a:ext cx="338327" cy="47091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502136" y="1285621"/>
              <a:ext cx="321945" cy="454025"/>
            </a:xfrm>
            <a:custGeom>
              <a:avLst/>
              <a:gdLst/>
              <a:ahLst/>
              <a:cxnLst/>
              <a:rect l="l" t="t" r="r" b="b"/>
              <a:pathLst>
                <a:path w="321945" h="454025">
                  <a:moveTo>
                    <a:pt x="203200" y="0"/>
                  </a:moveTo>
                  <a:lnTo>
                    <a:pt x="122174" y="0"/>
                  </a:lnTo>
                  <a:lnTo>
                    <a:pt x="0" y="267842"/>
                  </a:lnTo>
                  <a:lnTo>
                    <a:pt x="0" y="324484"/>
                  </a:lnTo>
                  <a:lnTo>
                    <a:pt x="184150" y="324484"/>
                  </a:lnTo>
                  <a:lnTo>
                    <a:pt x="184150" y="454025"/>
                  </a:lnTo>
                  <a:lnTo>
                    <a:pt x="263525" y="454025"/>
                  </a:lnTo>
                  <a:lnTo>
                    <a:pt x="263525" y="324484"/>
                  </a:lnTo>
                  <a:lnTo>
                    <a:pt x="321691" y="324484"/>
                  </a:lnTo>
                  <a:lnTo>
                    <a:pt x="321691" y="257175"/>
                  </a:lnTo>
                  <a:lnTo>
                    <a:pt x="263525" y="257175"/>
                  </a:lnTo>
                  <a:lnTo>
                    <a:pt x="263525" y="174116"/>
                  </a:lnTo>
                  <a:lnTo>
                    <a:pt x="184150" y="174116"/>
                  </a:lnTo>
                  <a:lnTo>
                    <a:pt x="184150" y="257175"/>
                  </a:lnTo>
                  <a:lnTo>
                    <a:pt x="131492" y="257365"/>
                  </a:lnTo>
                  <a:lnTo>
                    <a:pt x="114871" y="257937"/>
                  </a:lnTo>
                  <a:lnTo>
                    <a:pt x="99488" y="258889"/>
                  </a:lnTo>
                  <a:lnTo>
                    <a:pt x="85344" y="260223"/>
                  </a:lnTo>
                  <a:lnTo>
                    <a:pt x="84709" y="25920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502136" y="1285621"/>
              <a:ext cx="321945" cy="454025"/>
            </a:xfrm>
            <a:custGeom>
              <a:avLst/>
              <a:gdLst/>
              <a:ahLst/>
              <a:cxnLst/>
              <a:rect l="l" t="t" r="r" b="b"/>
              <a:pathLst>
                <a:path w="321945" h="454025">
                  <a:moveTo>
                    <a:pt x="122174" y="0"/>
                  </a:moveTo>
                  <a:lnTo>
                    <a:pt x="203200" y="0"/>
                  </a:lnTo>
                  <a:lnTo>
                    <a:pt x="84709" y="259206"/>
                  </a:lnTo>
                  <a:lnTo>
                    <a:pt x="85344" y="260223"/>
                  </a:lnTo>
                  <a:lnTo>
                    <a:pt x="99488" y="258889"/>
                  </a:lnTo>
                  <a:lnTo>
                    <a:pt x="114871" y="257937"/>
                  </a:lnTo>
                  <a:lnTo>
                    <a:pt x="131492" y="257365"/>
                  </a:lnTo>
                  <a:lnTo>
                    <a:pt x="149352" y="257175"/>
                  </a:lnTo>
                  <a:lnTo>
                    <a:pt x="184150" y="257175"/>
                  </a:lnTo>
                  <a:lnTo>
                    <a:pt x="184150" y="174116"/>
                  </a:lnTo>
                  <a:lnTo>
                    <a:pt x="263525" y="174116"/>
                  </a:lnTo>
                  <a:lnTo>
                    <a:pt x="263525" y="257175"/>
                  </a:lnTo>
                  <a:lnTo>
                    <a:pt x="321691" y="257175"/>
                  </a:lnTo>
                  <a:lnTo>
                    <a:pt x="321691" y="324484"/>
                  </a:lnTo>
                  <a:lnTo>
                    <a:pt x="263525" y="324484"/>
                  </a:lnTo>
                  <a:lnTo>
                    <a:pt x="263525" y="454025"/>
                  </a:lnTo>
                  <a:lnTo>
                    <a:pt x="184150" y="454025"/>
                  </a:lnTo>
                  <a:lnTo>
                    <a:pt x="184150" y="324484"/>
                  </a:lnTo>
                  <a:lnTo>
                    <a:pt x="0" y="324484"/>
                  </a:lnTo>
                  <a:lnTo>
                    <a:pt x="0" y="267842"/>
                  </a:lnTo>
                  <a:lnTo>
                    <a:pt x="122174" y="0"/>
                  </a:lnTo>
                  <a:close/>
                </a:path>
              </a:pathLst>
            </a:custGeom>
            <a:ln w="137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57902" y="1941957"/>
            <a:ext cx="3047365" cy="41167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35">
                <a:solidFill>
                  <a:srgbClr val="FFFFFF"/>
                </a:solidFill>
                <a:latin typeface="Corbel"/>
                <a:cs typeface="Corbel"/>
              </a:rPr>
              <a:t>KONSEP</a:t>
            </a:r>
            <a:r>
              <a:rPr dirty="0" sz="3300" spc="-65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DESAIN</a:t>
            </a:r>
            <a:endParaRPr sz="3300">
              <a:latin typeface="Corbel"/>
              <a:cs typeface="Corbel"/>
            </a:endParaRPr>
          </a:p>
          <a:p>
            <a:pPr algn="just" marL="52069" marR="45085" indent="50165">
              <a:lnSpc>
                <a:spcPct val="176300"/>
              </a:lnSpc>
              <a:spcBef>
                <a:spcPts val="325"/>
              </a:spcBef>
            </a:pPr>
            <a:r>
              <a:rPr dirty="0" sz="3300" spc="-35">
                <a:solidFill>
                  <a:srgbClr val="FFFFFF"/>
                </a:solidFill>
                <a:latin typeface="Corbel"/>
                <a:cs typeface="Corbel"/>
              </a:rPr>
              <a:t>KONSEP 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MEDIA </a:t>
            </a:r>
            <a:r>
              <a:rPr dirty="0" sz="3300" spc="-65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dirty="0" sz="3300" spc="-165">
                <a:solidFill>
                  <a:srgbClr val="FFFFFF"/>
                </a:solidFill>
                <a:latin typeface="Corbel"/>
                <a:cs typeface="Corbel"/>
              </a:rPr>
              <a:t>K</a:t>
            </a:r>
            <a:r>
              <a:rPr dirty="0" sz="3300" spc="-5">
                <a:solidFill>
                  <a:srgbClr val="FFFFFF"/>
                </a:solidFill>
                <a:latin typeface="Corbel"/>
                <a:cs typeface="Corbel"/>
              </a:rPr>
              <a:t>ONSE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dirty="0" sz="3300" spc="-13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dirty="0" sz="3300" spc="-5">
                <a:solidFill>
                  <a:srgbClr val="FFFFFF"/>
                </a:solidFill>
                <a:latin typeface="Corbel"/>
                <a:cs typeface="Corbel"/>
              </a:rPr>
              <a:t>CER</a:t>
            </a:r>
            <a:r>
              <a:rPr dirty="0" sz="3300" spc="5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dirty="0" sz="3300" spc="-18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A  </a:t>
            </a:r>
            <a:r>
              <a:rPr dirty="0" sz="3300" spc="-165">
                <a:solidFill>
                  <a:srgbClr val="FFFFFF"/>
                </a:solidFill>
                <a:latin typeface="Corbel"/>
                <a:cs typeface="Corbel"/>
              </a:rPr>
              <a:t>K</a:t>
            </a:r>
            <a:r>
              <a:rPr dirty="0" sz="3300" spc="-5">
                <a:solidFill>
                  <a:srgbClr val="FFFFFF"/>
                </a:solidFill>
                <a:latin typeface="Corbel"/>
                <a:cs typeface="Corbel"/>
              </a:rPr>
              <a:t>ONSE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dirty="0" sz="3300" spc="-225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VIS</a:t>
            </a:r>
            <a:r>
              <a:rPr dirty="0" sz="3300" spc="1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dirty="0" sz="3300" spc="-5">
                <a:solidFill>
                  <a:srgbClr val="FFFFFF"/>
                </a:solidFill>
                <a:latin typeface="Corbel"/>
                <a:cs typeface="Corbel"/>
              </a:rPr>
              <a:t>AL  </a:t>
            </a:r>
            <a:r>
              <a:rPr dirty="0" sz="3300" spc="-165">
                <a:solidFill>
                  <a:srgbClr val="FFFFFF"/>
                </a:solidFill>
                <a:latin typeface="Corbel"/>
                <a:cs typeface="Corbel"/>
              </a:rPr>
              <a:t>K</a:t>
            </a:r>
            <a:r>
              <a:rPr dirty="0" sz="3300" spc="-5">
                <a:solidFill>
                  <a:srgbClr val="FFFFFF"/>
                </a:solidFill>
                <a:latin typeface="Corbel"/>
                <a:cs typeface="Corbel"/>
              </a:rPr>
              <a:t>ONSE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dirty="0" sz="3300" spc="-15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dirty="0" sz="3300" spc="-5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dirty="0" sz="3300" spc="5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dirty="0" sz="3300" spc="5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dirty="0" sz="330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endParaRPr sz="33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30902" y="208229"/>
            <a:ext cx="312547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5"/>
              <a:t>Konsep</a:t>
            </a:r>
            <a:r>
              <a:rPr dirty="0" sz="4000" spc="-65"/>
              <a:t> </a:t>
            </a:r>
            <a:r>
              <a:rPr dirty="0" sz="4000" spc="-5"/>
              <a:t>Desain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63116" y="1360678"/>
            <a:ext cx="3308350" cy="934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sz="2400" spc="-35">
                <a:latin typeface="Corbel"/>
                <a:cs typeface="Corbel"/>
              </a:rPr>
              <a:t>Target</a:t>
            </a:r>
            <a:r>
              <a:rPr dirty="0" sz="2400" spc="-2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audience</a:t>
            </a:r>
            <a:r>
              <a:rPr dirty="0" sz="2400" spc="-2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(</a:t>
            </a:r>
            <a:r>
              <a:rPr dirty="0" sz="2400" spc="-2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umur)</a:t>
            </a:r>
            <a:endParaRPr sz="24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sz="2400" spc="-110">
                <a:latin typeface="Corbel"/>
                <a:cs typeface="Corbel"/>
              </a:rPr>
              <a:t>P</a:t>
            </a:r>
            <a:r>
              <a:rPr dirty="0" sz="2400">
                <a:latin typeface="Corbel"/>
                <a:cs typeface="Corbel"/>
              </a:rPr>
              <a:t>eran </a:t>
            </a:r>
            <a:r>
              <a:rPr dirty="0" sz="2400" spc="-5">
                <a:latin typeface="Corbel"/>
                <a:cs typeface="Corbel"/>
              </a:rPr>
              <a:t>oran</a:t>
            </a:r>
            <a:r>
              <a:rPr dirty="0" sz="2400">
                <a:latin typeface="Corbel"/>
                <a:cs typeface="Corbel"/>
              </a:rPr>
              <a:t>g</a:t>
            </a:r>
            <a:r>
              <a:rPr dirty="0" sz="2400" spc="-185">
                <a:latin typeface="Corbel"/>
                <a:cs typeface="Corbel"/>
              </a:rPr>
              <a:t> </a:t>
            </a:r>
            <a:r>
              <a:rPr dirty="0" sz="2400" spc="-160">
                <a:latin typeface="Corbel"/>
                <a:cs typeface="Corbel"/>
              </a:rPr>
              <a:t>T</a:t>
            </a:r>
            <a:r>
              <a:rPr dirty="0" sz="2400">
                <a:latin typeface="Corbel"/>
                <a:cs typeface="Corbel"/>
              </a:rPr>
              <a:t>ua</a:t>
            </a:r>
            <a:endParaRPr sz="2400">
              <a:latin typeface="Corbel"/>
              <a:cs typeface="Corbe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80388" y="2717800"/>
          <a:ext cx="9935845" cy="3486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7840"/>
                <a:gridCol w="1842770"/>
                <a:gridCol w="7576820"/>
              </a:tblGrid>
              <a:tr h="584962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dirty="0" sz="1800" b="1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SU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140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dirty="0" sz="1800">
                          <a:latin typeface="Corbel"/>
                          <a:cs typeface="Corbel"/>
                        </a:rPr>
                        <a:t>Semua</a:t>
                      </a:r>
                      <a:r>
                        <a:rPr dirty="0" sz="18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umur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1403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539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800" spc="-25">
                          <a:latin typeface="Corbel"/>
                          <a:cs typeface="Corbel"/>
                        </a:rPr>
                        <a:t>Tayangan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ini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 dapat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disaksikan</a:t>
                      </a:r>
                      <a:r>
                        <a:rPr dirty="0" sz="18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oleh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semua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20">
                          <a:latin typeface="Corbel"/>
                          <a:cs typeface="Corbel"/>
                        </a:rPr>
                        <a:t>umur,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namun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hanya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boleh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disaksikan </a:t>
                      </a:r>
                      <a:r>
                        <a:rPr dirty="0" sz="1800" spc="-3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oleh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anak-anak</a:t>
                      </a:r>
                      <a:r>
                        <a:rPr dirty="0" sz="1800" spc="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berusia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di</a:t>
                      </a:r>
                      <a:r>
                        <a:rPr dirty="0" sz="18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atas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2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tahun.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31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592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800" spc="-10" b="1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BO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17653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dirty="0" sz="1800" spc="-5">
                          <a:latin typeface="Corbel"/>
                          <a:cs typeface="Corbel"/>
                        </a:rPr>
                        <a:t>Bimbingan</a:t>
                      </a:r>
                      <a:r>
                        <a:rPr dirty="0" sz="1800" spc="-7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orang </a:t>
                      </a:r>
                      <a:r>
                        <a:rPr dirty="0" sz="1800" spc="-3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tua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1409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3213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800" spc="-25">
                          <a:latin typeface="Corbel"/>
                          <a:cs typeface="Corbel"/>
                        </a:rPr>
                        <a:t>Tayangan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ini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mengharuskan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adanya</a:t>
                      </a:r>
                      <a:r>
                        <a:rPr dirty="0" sz="1800" spc="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bimbingan</a:t>
                      </a:r>
                      <a:r>
                        <a:rPr dirty="0" sz="18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orang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tua,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karena</a:t>
                      </a:r>
                      <a:r>
                        <a:rPr dirty="0" sz="1800" spc="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konten-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konten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yang terdapat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dalam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tayangan</a:t>
                      </a:r>
                      <a:r>
                        <a:rPr dirty="0" sz="1800" spc="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ini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ada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yang kurang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sesuai untuk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anak </a:t>
                      </a:r>
                      <a:r>
                        <a:rPr dirty="0" sz="1800" spc="-35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berusia</a:t>
                      </a:r>
                      <a:r>
                        <a:rPr dirty="0" sz="18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di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bawah</a:t>
                      </a:r>
                      <a:r>
                        <a:rPr dirty="0" sz="1800" spc="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18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tahun.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38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4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dirty="0" sz="1800" b="1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A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1409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dirty="0" sz="1800" spc="-5">
                          <a:latin typeface="Corbel"/>
                          <a:cs typeface="Corbel"/>
                        </a:rPr>
                        <a:t>Anak-anak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1409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7067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800" spc="-25">
                          <a:latin typeface="Corbel"/>
                          <a:cs typeface="Corbel"/>
                        </a:rPr>
                        <a:t>Tayangan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ini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dapat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disaksikan</a:t>
                      </a:r>
                      <a:r>
                        <a:rPr dirty="0" sz="18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oleh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anak</a:t>
                      </a:r>
                      <a:r>
                        <a:rPr dirty="0" sz="1800" spc="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berusia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6-12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tahun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(dikombinasi </a:t>
                      </a:r>
                      <a:r>
                        <a:rPr dirty="0" sz="1800" spc="-3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sebagai</a:t>
                      </a:r>
                      <a:r>
                        <a:rPr dirty="0" sz="1800" spc="-8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A-BO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apabila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mengharuskan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adanya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bimbingan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orang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tua).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38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4962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dirty="0" sz="1800" b="1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R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1409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dirty="0" sz="1800" spc="-10">
                          <a:latin typeface="Corbel"/>
                          <a:cs typeface="Corbel"/>
                        </a:rPr>
                        <a:t>Remaja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1409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65024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800" spc="-25">
                          <a:latin typeface="Corbel"/>
                          <a:cs typeface="Corbel"/>
                        </a:rPr>
                        <a:t>Tayangan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ini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dapat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disaksikan</a:t>
                      </a:r>
                      <a:r>
                        <a:rPr dirty="0" sz="18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oleh anak</a:t>
                      </a:r>
                      <a:r>
                        <a:rPr dirty="0" sz="1800" spc="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berusia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20">
                          <a:latin typeface="Corbel"/>
                          <a:cs typeface="Corbel"/>
                        </a:rPr>
                        <a:t>13-17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tahun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(dikombinasi </a:t>
                      </a:r>
                      <a:r>
                        <a:rPr dirty="0" sz="1800" spc="-35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sebagai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R-BO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apabila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mengharuskan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adanya</a:t>
                      </a:r>
                      <a:r>
                        <a:rPr dirty="0" sz="1800" spc="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bimbingan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orang tua).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38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593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800" b="1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D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dirty="0" sz="1800">
                          <a:latin typeface="Corbel"/>
                          <a:cs typeface="Corbel"/>
                        </a:rPr>
                        <a:t>Dewasa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6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11303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800" spc="-25">
                          <a:latin typeface="Corbel"/>
                          <a:cs typeface="Corbel"/>
                        </a:rPr>
                        <a:t>Tayangan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ini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tidak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diperbolehkan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 untuk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anak-anak</a:t>
                      </a:r>
                      <a:r>
                        <a:rPr dirty="0" sz="1800" spc="5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dan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remaja,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hanya</a:t>
                      </a:r>
                      <a:r>
                        <a:rPr dirty="0" sz="1800" spc="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boleh 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disaksikan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oleh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pemirsa</a:t>
                      </a:r>
                      <a:r>
                        <a:rPr dirty="0" sz="18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berusia</a:t>
                      </a:r>
                      <a:r>
                        <a:rPr dirty="0" sz="18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18 tahun</a:t>
                      </a:r>
                      <a:r>
                        <a:rPr dirty="0" sz="1800" spc="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20">
                          <a:latin typeface="Corbel"/>
                          <a:cs typeface="Corbel"/>
                        </a:rPr>
                        <a:t>ke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 atas.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Biasanya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acara-acara</a:t>
                      </a:r>
                      <a:r>
                        <a:rPr dirty="0" sz="1800" spc="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dewasa </a:t>
                      </a:r>
                      <a:r>
                        <a:rPr dirty="0" sz="1800" spc="-3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ditayangkan</a:t>
                      </a:r>
                      <a:r>
                        <a:rPr dirty="0" sz="1800" spc="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pada</a:t>
                      </a:r>
                      <a:r>
                        <a:rPr dirty="0" sz="1800" spc="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pukul</a:t>
                      </a:r>
                      <a:r>
                        <a:rPr dirty="0" sz="18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15">
                          <a:latin typeface="Corbel"/>
                          <a:cs typeface="Corbel"/>
                        </a:rPr>
                        <a:t>22.00</a:t>
                      </a:r>
                      <a:r>
                        <a:rPr dirty="0" sz="1800" spc="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hingga</a:t>
                      </a:r>
                      <a:r>
                        <a:rPr dirty="0" sz="18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10">
                          <a:latin typeface="Corbel"/>
                          <a:cs typeface="Corbel"/>
                        </a:rPr>
                        <a:t>03.00</a:t>
                      </a:r>
                      <a:r>
                        <a:rPr dirty="0" sz="180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waktu</a:t>
                      </a:r>
                      <a:r>
                        <a:rPr dirty="0" sz="1800" spc="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800" spc="-5">
                          <a:latin typeface="Corbel"/>
                          <a:cs typeface="Corbel"/>
                        </a:rPr>
                        <a:t>setempat.</a:t>
                      </a:r>
                      <a:endParaRPr sz="1800">
                        <a:latin typeface="Corbel"/>
                        <a:cs typeface="Corbel"/>
                      </a:endParaRPr>
                    </a:p>
                  </a:txBody>
                  <a:tcPr marL="0" marR="0" marB="0" marT="38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66208" y="321055"/>
            <a:ext cx="299974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0"/>
              <a:t>Konsep</a:t>
            </a:r>
            <a:r>
              <a:rPr dirty="0" sz="4000" spc="-55"/>
              <a:t> </a:t>
            </a:r>
            <a:r>
              <a:rPr dirty="0" sz="4000" spc="-5"/>
              <a:t>Media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819782" y="1006602"/>
            <a:ext cx="83458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  <a:tab pos="6551295" algn="l"/>
              </a:tabLst>
            </a:pPr>
            <a:r>
              <a:rPr dirty="0" sz="2800" spc="-35">
                <a:latin typeface="Corbel"/>
                <a:cs typeface="Corbel"/>
              </a:rPr>
              <a:t>Tempat</a:t>
            </a:r>
            <a:r>
              <a:rPr dirty="0" sz="2800" spc="30">
                <a:latin typeface="Corbel"/>
                <a:cs typeface="Corbel"/>
              </a:rPr>
              <a:t> </a:t>
            </a:r>
            <a:r>
              <a:rPr dirty="0" sz="2800" spc="-5">
                <a:latin typeface="Corbel"/>
                <a:cs typeface="Corbel"/>
              </a:rPr>
              <a:t>dimana</a:t>
            </a:r>
            <a:r>
              <a:rPr dirty="0" sz="2800" spc="40">
                <a:latin typeface="Corbel"/>
                <a:cs typeface="Corbel"/>
              </a:rPr>
              <a:t> </a:t>
            </a:r>
            <a:r>
              <a:rPr dirty="0" sz="2800" spc="-5">
                <a:latin typeface="Corbel"/>
                <a:cs typeface="Corbel"/>
              </a:rPr>
              <a:t>menyimpan</a:t>
            </a:r>
            <a:r>
              <a:rPr dirty="0" sz="2800" spc="30">
                <a:latin typeface="Corbel"/>
                <a:cs typeface="Corbel"/>
              </a:rPr>
              <a:t> </a:t>
            </a:r>
            <a:r>
              <a:rPr dirty="0" sz="2800" spc="-5">
                <a:latin typeface="Corbel"/>
                <a:cs typeface="Corbel"/>
              </a:rPr>
              <a:t>animasi</a:t>
            </a:r>
            <a:r>
              <a:rPr dirty="0" sz="2800" spc="50">
                <a:latin typeface="Corbel"/>
                <a:cs typeface="Corbel"/>
              </a:rPr>
              <a:t> </a:t>
            </a:r>
            <a:r>
              <a:rPr dirty="0" sz="2800" spc="-5">
                <a:latin typeface="Corbel"/>
                <a:cs typeface="Corbel"/>
              </a:rPr>
              <a:t>:</a:t>
            </a:r>
            <a:r>
              <a:rPr dirty="0" sz="2800" spc="-100">
                <a:latin typeface="Corbel"/>
                <a:cs typeface="Corbel"/>
              </a:rPr>
              <a:t> </a:t>
            </a:r>
            <a:r>
              <a:rPr dirty="0" sz="2800" spc="-35">
                <a:latin typeface="Corbel"/>
                <a:cs typeface="Corbel"/>
              </a:rPr>
              <a:t>CD,	</a:t>
            </a:r>
            <a:r>
              <a:rPr dirty="0" sz="2800" spc="-30">
                <a:latin typeface="Corbel"/>
                <a:cs typeface="Corbel"/>
              </a:rPr>
              <a:t>DVD,</a:t>
            </a:r>
            <a:r>
              <a:rPr dirty="0" sz="2800" spc="-75">
                <a:latin typeface="Corbel"/>
                <a:cs typeface="Corbel"/>
              </a:rPr>
              <a:t> </a:t>
            </a:r>
            <a:r>
              <a:rPr dirty="0" sz="2800" spc="-5" i="1">
                <a:latin typeface="Corbel"/>
                <a:cs typeface="Corbel"/>
              </a:rPr>
              <a:t>Online</a:t>
            </a:r>
            <a:endParaRPr sz="2800">
              <a:latin typeface="Corbel"/>
              <a:cs typeface="Corbe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31898" y="1495933"/>
          <a:ext cx="9043035" cy="5232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9805"/>
                <a:gridCol w="2268855"/>
                <a:gridCol w="2243455"/>
                <a:gridCol w="2262504"/>
              </a:tblGrid>
              <a:tr h="154558">
                <a:tc gridSpan="4">
                  <a:txBody>
                    <a:bodyPr/>
                    <a:lstStyle/>
                    <a:p>
                      <a:pPr marL="28575">
                        <a:lnSpc>
                          <a:spcPts val="1040"/>
                        </a:lnSpc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Digital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television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standards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3728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Standard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B6D2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148653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Resolution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(dots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lines)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B6D2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191960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DAR (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H: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V)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B6D2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Pixels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895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B6D2"/>
                    </a:solidFill>
                  </a:tcPr>
                </a:tc>
              </a:tr>
              <a:tr h="195960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PixelVision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120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90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4:3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10,800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8"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2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Video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CD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1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352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240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(NTSC)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2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4:3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1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84,480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1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352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288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(PAL)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1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101,376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5960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UMD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r>
                        <a:rPr dirty="0" sz="1100" spc="-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272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~16:9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(30:17)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130,560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7"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China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Video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Disc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352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(NTSC)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4:3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or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168,960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352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(PAL)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202,725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5960"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SVCD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(NTSC)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4:3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or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230,400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57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(PAL)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13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276,480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8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SDTV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480i,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EDTV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480p,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SMPTE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293M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640</a:t>
                      </a:r>
                      <a:r>
                        <a:rPr dirty="0" sz="1100" spc="-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4:3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or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or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3:2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307,200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596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704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337,920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720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345,600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596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852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408,960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7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SDTV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576i,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EDTV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576p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r>
                        <a:rPr dirty="0" sz="1100" spc="-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4:3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or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276,480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544</a:t>
                      </a:r>
                      <a:r>
                        <a:rPr dirty="0" sz="1100" spc="-5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313,344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596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704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405,504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720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414,720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8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768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442,368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5961"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DVD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720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480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(NTSC)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4:3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or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345,600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720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576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(PAL)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414,720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3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49"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720p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(HDTV)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1280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720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921,600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3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1366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768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(FWXGA)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1047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1,049,088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8818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1080i,</a:t>
                      </a:r>
                      <a:r>
                        <a:rPr dirty="0" sz="1100" spc="-2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1080p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(HDTV,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Blu-ray)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1920</a:t>
                      </a:r>
                      <a:r>
                        <a:rPr dirty="0" sz="1100" spc="-3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1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1080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2,073,600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82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37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2160p</a:t>
                      </a:r>
                      <a:r>
                        <a:rPr dirty="0" sz="1100" spc="-3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(UHDTV)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3840</a:t>
                      </a:r>
                      <a:r>
                        <a:rPr dirty="0" sz="1100" spc="-4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 spc="-5">
                          <a:latin typeface="Corbel"/>
                          <a:cs typeface="Corbel"/>
                        </a:rPr>
                        <a:t>2160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8,294,400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6037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>
                          <a:latin typeface="Corbel"/>
                          <a:cs typeface="Corbel"/>
                        </a:rPr>
                        <a:t>4320p</a:t>
                      </a:r>
                      <a:r>
                        <a:rPr dirty="0" sz="1100" spc="-45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(</a:t>
                      </a:r>
                      <a:r>
                        <a:rPr dirty="0" u="sng" sz="1100">
                          <a:solidFill>
                            <a:srgbClr val="F7B615"/>
                          </a:solidFill>
                          <a:uFill>
                            <a:solidFill>
                              <a:srgbClr val="F7B615"/>
                            </a:solidFill>
                          </a:uFill>
                          <a:latin typeface="Corbel"/>
                          <a:cs typeface="Corbel"/>
                          <a:hlinkClick r:id="rId2"/>
                        </a:rPr>
                        <a:t>UHDTV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)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7680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×</a:t>
                      </a:r>
                      <a:r>
                        <a:rPr dirty="0" sz="1100" spc="-20">
                          <a:latin typeface="Corbel"/>
                          <a:cs typeface="Corbel"/>
                        </a:rPr>
                        <a:t> </a:t>
                      </a:r>
                      <a:r>
                        <a:rPr dirty="0" sz="1100">
                          <a:latin typeface="Corbel"/>
                          <a:cs typeface="Corbel"/>
                        </a:rPr>
                        <a:t>4320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16:9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100" spc="-5">
                          <a:latin typeface="Corbel"/>
                          <a:cs typeface="Corbel"/>
                        </a:rPr>
                        <a:t>33,177,600</a:t>
                      </a:r>
                      <a:endParaRPr sz="1100">
                        <a:latin typeface="Corbel"/>
                        <a:cs typeface="Corbel"/>
                      </a:endParaRPr>
                    </a:p>
                  </a:txBody>
                  <a:tcPr marL="0" marR="0" marB="0" marT="69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29885" y="128397"/>
            <a:ext cx="293370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85"/>
              <a:t>K</a:t>
            </a:r>
            <a:r>
              <a:rPr dirty="0" sz="4000" spc="-10"/>
              <a:t>o</a:t>
            </a:r>
            <a:r>
              <a:rPr dirty="0" sz="4000"/>
              <a:t>n</a:t>
            </a:r>
            <a:r>
              <a:rPr dirty="0" sz="4000" spc="-10"/>
              <a:t>se</a:t>
            </a:r>
            <a:r>
              <a:rPr dirty="0" sz="4000" spc="-5"/>
              <a:t>p</a:t>
            </a:r>
            <a:r>
              <a:rPr dirty="0" sz="4000" spc="-160"/>
              <a:t> </a:t>
            </a:r>
            <a:r>
              <a:rPr dirty="0" sz="4000" spc="-10"/>
              <a:t>Cerita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890776" y="1238758"/>
            <a:ext cx="9655175" cy="4796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sz="2400" spc="-10">
                <a:latin typeface="Corbel"/>
                <a:cs typeface="Corbel"/>
              </a:rPr>
              <a:t>Storyline</a:t>
            </a:r>
            <a:r>
              <a:rPr dirty="0" sz="240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:Alur</a:t>
            </a:r>
            <a:r>
              <a:rPr dirty="0" sz="2400" spc="-10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Cerita</a:t>
            </a:r>
            <a:endParaRPr sz="2400">
              <a:latin typeface="Corbel"/>
              <a:cs typeface="Corbel"/>
            </a:endParaRPr>
          </a:p>
          <a:p>
            <a:pPr marL="299085" marR="5080" indent="-287020">
              <a:lnSpc>
                <a:spcPct val="100000"/>
              </a:lnSpc>
              <a:spcBef>
                <a:spcPts val="1175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u="heavy" sz="2400" spc="-5">
                <a:solidFill>
                  <a:srgbClr val="F7B615"/>
                </a:solidFill>
                <a:uFill>
                  <a:solidFill>
                    <a:srgbClr val="F7B615"/>
                  </a:solidFill>
                </a:uFill>
                <a:latin typeface="Corbel"/>
                <a:cs typeface="Corbel"/>
              </a:rPr>
              <a:t>Storyboard</a:t>
            </a:r>
            <a:r>
              <a:rPr dirty="0" sz="2400" spc="-5">
                <a:solidFill>
                  <a:srgbClr val="F7B615"/>
                </a:solidFill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: Gambar </a:t>
            </a:r>
            <a:r>
              <a:rPr dirty="0" sz="2400" spc="-10">
                <a:latin typeface="Corbel"/>
                <a:cs typeface="Corbel"/>
              </a:rPr>
              <a:t>sketsa </a:t>
            </a:r>
            <a:r>
              <a:rPr dirty="0" sz="2400" spc="-5">
                <a:latin typeface="Corbel"/>
                <a:cs typeface="Corbel"/>
              </a:rPr>
              <a:t>animasi </a:t>
            </a:r>
            <a:r>
              <a:rPr dirty="0" sz="2400">
                <a:latin typeface="Corbel"/>
                <a:cs typeface="Corbel"/>
              </a:rPr>
              <a:t>yang berfungsi </a:t>
            </a:r>
            <a:r>
              <a:rPr dirty="0" sz="2400" spc="-5">
                <a:latin typeface="Corbel"/>
                <a:cs typeface="Corbel"/>
              </a:rPr>
              <a:t>sebagai cetak biru </a:t>
            </a:r>
            <a:r>
              <a:rPr dirty="0" sz="2400">
                <a:latin typeface="Corbel"/>
                <a:cs typeface="Corbel"/>
              </a:rPr>
              <a:t> proyek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animasi</a:t>
            </a:r>
            <a:r>
              <a:rPr dirty="0" sz="2400" spc="2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yang</a:t>
            </a:r>
            <a:r>
              <a:rPr dirty="0" sz="2400" spc="-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akan</a:t>
            </a:r>
            <a:r>
              <a:rPr dirty="0" sz="2400" spc="-2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diproduksi.</a:t>
            </a:r>
            <a:r>
              <a:rPr dirty="0" sz="2400" spc="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Disebutkan</a:t>
            </a:r>
            <a:r>
              <a:rPr dirty="0" sz="2400" spc="2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Isi</a:t>
            </a:r>
            <a:r>
              <a:rPr dirty="0" sz="2400" spc="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film</a:t>
            </a:r>
            <a:r>
              <a:rPr dirty="0" sz="2400" spc="1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animasi</a:t>
            </a:r>
            <a:r>
              <a:rPr dirty="0" sz="2400" spc="1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tersebut. </a:t>
            </a:r>
            <a:r>
              <a:rPr dirty="0" sz="2400" spc="-46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(John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Halas </a:t>
            </a:r>
            <a:r>
              <a:rPr dirty="0" sz="2400" spc="-10">
                <a:latin typeface="Corbel"/>
                <a:cs typeface="Corbel"/>
              </a:rPr>
              <a:t>2006)</a:t>
            </a:r>
            <a:endParaRPr sz="24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180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sz="2400">
                <a:latin typeface="Corbel"/>
                <a:cs typeface="Corbel"/>
              </a:rPr>
              <a:t>Durasi :</a:t>
            </a:r>
            <a:r>
              <a:rPr dirty="0" sz="2400" spc="-5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Jan</a:t>
            </a:r>
            <a:r>
              <a:rPr dirty="0" sz="2400" spc="-10">
                <a:latin typeface="Corbel"/>
                <a:cs typeface="Corbel"/>
              </a:rPr>
              <a:t>g</a:t>
            </a:r>
            <a:r>
              <a:rPr dirty="0" sz="2400">
                <a:latin typeface="Corbel"/>
                <a:cs typeface="Corbel"/>
              </a:rPr>
              <a:t>ka</a:t>
            </a:r>
            <a:r>
              <a:rPr dirty="0" sz="2400" spc="-14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Wa</a:t>
            </a:r>
            <a:r>
              <a:rPr dirty="0" sz="2400" spc="-10">
                <a:latin typeface="Corbel"/>
                <a:cs typeface="Corbel"/>
              </a:rPr>
              <a:t>k</a:t>
            </a:r>
            <a:r>
              <a:rPr dirty="0" sz="2400" spc="-5">
                <a:latin typeface="Corbel"/>
                <a:cs typeface="Corbel"/>
              </a:rPr>
              <a:t>t</a:t>
            </a:r>
            <a:r>
              <a:rPr dirty="0" sz="2400">
                <a:latin typeface="Corbel"/>
                <a:cs typeface="Corbel"/>
              </a:rPr>
              <a:t>u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penaya</a:t>
            </a:r>
            <a:r>
              <a:rPr dirty="0" sz="2400" spc="-10">
                <a:latin typeface="Corbel"/>
                <a:cs typeface="Corbel"/>
              </a:rPr>
              <a:t>n</a:t>
            </a:r>
            <a:r>
              <a:rPr dirty="0" sz="2400">
                <a:latin typeface="Corbel"/>
                <a:cs typeface="Corbel"/>
              </a:rPr>
              <a:t>gan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film</a:t>
            </a:r>
            <a:r>
              <a:rPr dirty="0" sz="2400" spc="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an</a:t>
            </a:r>
            <a:r>
              <a:rPr dirty="0" sz="2400" spc="-10">
                <a:latin typeface="Corbel"/>
                <a:cs typeface="Corbel"/>
              </a:rPr>
              <a:t>i</a:t>
            </a:r>
            <a:r>
              <a:rPr dirty="0" sz="2400">
                <a:latin typeface="Corbel"/>
                <a:cs typeface="Corbel"/>
              </a:rPr>
              <a:t>masi</a:t>
            </a:r>
            <a:endParaRPr sz="24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175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sz="2400" spc="-5">
                <a:latin typeface="Corbel"/>
                <a:cs typeface="Corbel"/>
              </a:rPr>
              <a:t>Sinopsis</a:t>
            </a:r>
            <a:r>
              <a:rPr dirty="0" sz="2400" spc="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:</a:t>
            </a:r>
            <a:r>
              <a:rPr dirty="0" sz="2400" spc="-5">
                <a:latin typeface="Corbel"/>
                <a:cs typeface="Corbel"/>
              </a:rPr>
              <a:t> Ringkasan</a:t>
            </a:r>
            <a:r>
              <a:rPr dirty="0" sz="2400" spc="-7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Cerita</a:t>
            </a:r>
            <a:r>
              <a:rPr dirty="0" sz="2400">
                <a:latin typeface="Corbel"/>
                <a:cs typeface="Corbel"/>
              </a:rPr>
              <a:t> yang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akan</a:t>
            </a:r>
            <a:r>
              <a:rPr dirty="0" sz="2400" spc="-10">
                <a:latin typeface="Corbel"/>
                <a:cs typeface="Corbel"/>
              </a:rPr>
              <a:t> dikembangkan</a:t>
            </a:r>
            <a:r>
              <a:rPr dirty="0" sz="2400" spc="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menjadi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scenario</a:t>
            </a:r>
            <a:endParaRPr sz="2400">
              <a:latin typeface="Corbel"/>
              <a:cs typeface="Corbel"/>
            </a:endParaRPr>
          </a:p>
          <a:p>
            <a:pPr algn="just" marL="12700" marR="466725">
              <a:lnSpc>
                <a:spcPct val="100000"/>
              </a:lnSpc>
              <a:spcBef>
                <a:spcPts val="1175"/>
              </a:spcBef>
            </a:pPr>
            <a:r>
              <a:rPr dirty="0" sz="2400">
                <a:latin typeface="Corbel"/>
                <a:cs typeface="Corbel"/>
              </a:rPr>
              <a:t>Menurut</a:t>
            </a:r>
            <a:r>
              <a:rPr dirty="0" sz="2400" spc="-14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W</a:t>
            </a:r>
            <a:r>
              <a:rPr dirty="0" sz="2400" spc="-10">
                <a:latin typeface="Corbel"/>
                <a:cs typeface="Corbel"/>
              </a:rPr>
              <a:t>i</a:t>
            </a:r>
            <a:r>
              <a:rPr dirty="0" sz="2400">
                <a:latin typeface="Corbel"/>
                <a:cs typeface="Corbel"/>
              </a:rPr>
              <a:t>dag</a:t>
            </a:r>
            <a:r>
              <a:rPr dirty="0" sz="2400" spc="-10">
                <a:latin typeface="Corbel"/>
                <a:cs typeface="Corbel"/>
              </a:rPr>
              <a:t>d</a:t>
            </a:r>
            <a:r>
              <a:rPr dirty="0" sz="2400">
                <a:latin typeface="Corbel"/>
                <a:cs typeface="Corbel"/>
              </a:rPr>
              <a:t>o</a:t>
            </a:r>
            <a:r>
              <a:rPr dirty="0" sz="2400" spc="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dan</a:t>
            </a:r>
            <a:r>
              <a:rPr dirty="0" sz="2400" spc="-10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G</a:t>
            </a:r>
            <a:r>
              <a:rPr dirty="0" sz="2400" spc="5">
                <a:latin typeface="Corbel"/>
                <a:cs typeface="Corbel"/>
              </a:rPr>
              <a:t>o</a:t>
            </a:r>
            <a:r>
              <a:rPr dirty="0" sz="2400">
                <a:latin typeface="Corbel"/>
                <a:cs typeface="Corbel"/>
              </a:rPr>
              <a:t>ra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(</a:t>
            </a:r>
            <a:r>
              <a:rPr dirty="0" sz="2400" spc="-50">
                <a:latin typeface="Corbel"/>
                <a:cs typeface="Corbel"/>
              </a:rPr>
              <a:t>2</a:t>
            </a:r>
            <a:r>
              <a:rPr dirty="0" sz="2400">
                <a:latin typeface="Corbel"/>
                <a:cs typeface="Corbel"/>
              </a:rPr>
              <a:t>00</a:t>
            </a:r>
            <a:r>
              <a:rPr dirty="0" sz="2400" spc="5">
                <a:latin typeface="Corbel"/>
                <a:cs typeface="Corbel"/>
              </a:rPr>
              <a:t>7</a:t>
            </a:r>
            <a:r>
              <a:rPr dirty="0" sz="2400">
                <a:latin typeface="Corbel"/>
                <a:cs typeface="Corbel"/>
              </a:rPr>
              <a:t>)</a:t>
            </a:r>
            <a:r>
              <a:rPr dirty="0" sz="2400" spc="-6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S</a:t>
            </a:r>
            <a:r>
              <a:rPr dirty="0" sz="2400" spc="-10">
                <a:latin typeface="Corbel"/>
                <a:cs typeface="Corbel"/>
              </a:rPr>
              <a:t>i</a:t>
            </a:r>
            <a:r>
              <a:rPr dirty="0" sz="2400" spc="-5">
                <a:latin typeface="Corbel"/>
                <a:cs typeface="Corbel"/>
              </a:rPr>
              <a:t>nopsi</a:t>
            </a:r>
            <a:r>
              <a:rPr dirty="0" sz="2400">
                <a:latin typeface="Corbel"/>
                <a:cs typeface="Corbel"/>
              </a:rPr>
              <a:t>s</a:t>
            </a:r>
            <a:r>
              <a:rPr dirty="0" sz="2400" spc="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berisi</a:t>
            </a:r>
            <a:r>
              <a:rPr dirty="0" sz="2400" spc="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i</a:t>
            </a:r>
            <a:r>
              <a:rPr dirty="0" sz="2400" spc="-10">
                <a:latin typeface="Corbel"/>
                <a:cs typeface="Corbel"/>
              </a:rPr>
              <a:t>k</a:t>
            </a:r>
            <a:r>
              <a:rPr dirty="0" sz="2400" spc="-5">
                <a:latin typeface="Corbel"/>
                <a:cs typeface="Corbel"/>
              </a:rPr>
              <a:t>h</a:t>
            </a:r>
            <a:r>
              <a:rPr dirty="0" sz="2400" spc="-15">
                <a:latin typeface="Corbel"/>
                <a:cs typeface="Corbel"/>
              </a:rPr>
              <a:t>t</a:t>
            </a:r>
            <a:r>
              <a:rPr dirty="0" sz="2400">
                <a:latin typeface="Corbel"/>
                <a:cs typeface="Corbel"/>
              </a:rPr>
              <a:t>isar</a:t>
            </a:r>
            <a:r>
              <a:rPr dirty="0" sz="2400" spc="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film, alur </a:t>
            </a:r>
            <a:r>
              <a:rPr dirty="0" sz="2400" spc="-5">
                <a:latin typeface="Corbel"/>
                <a:cs typeface="Corbel"/>
              </a:rPr>
              <a:t>c</a:t>
            </a:r>
            <a:r>
              <a:rPr dirty="0" sz="2400" spc="5">
                <a:latin typeface="Corbel"/>
                <a:cs typeface="Corbel"/>
              </a:rPr>
              <a:t>e</a:t>
            </a:r>
            <a:r>
              <a:rPr dirty="0" sz="2400">
                <a:latin typeface="Corbel"/>
                <a:cs typeface="Corbel"/>
              </a:rPr>
              <a:t>ri</a:t>
            </a:r>
            <a:r>
              <a:rPr dirty="0" sz="2400" spc="-10">
                <a:latin typeface="Corbel"/>
                <a:cs typeface="Corbel"/>
              </a:rPr>
              <a:t>t</a:t>
            </a:r>
            <a:r>
              <a:rPr dirty="0" sz="2400">
                <a:latin typeface="Corbel"/>
                <a:cs typeface="Corbel"/>
              </a:rPr>
              <a:t>a,  </a:t>
            </a:r>
            <a:r>
              <a:rPr dirty="0" sz="2400" spc="-55">
                <a:latin typeface="Corbel"/>
                <a:cs typeface="Corbel"/>
              </a:rPr>
              <a:t>k</a:t>
            </a:r>
            <a:r>
              <a:rPr dirty="0" sz="2400" spc="-5">
                <a:latin typeface="Corbel"/>
                <a:cs typeface="Corbel"/>
              </a:rPr>
              <a:t>onfli</a:t>
            </a:r>
            <a:r>
              <a:rPr dirty="0" sz="2400">
                <a:latin typeface="Corbel"/>
                <a:cs typeface="Corbel"/>
              </a:rPr>
              <a:t>k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dan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to</a:t>
            </a:r>
            <a:r>
              <a:rPr dirty="0" sz="2400" spc="-55">
                <a:latin typeface="Corbel"/>
                <a:cs typeface="Corbel"/>
              </a:rPr>
              <a:t>k</a:t>
            </a:r>
            <a:r>
              <a:rPr dirty="0" sz="2400" spc="-5">
                <a:latin typeface="Corbel"/>
                <a:cs typeface="Corbel"/>
              </a:rPr>
              <a:t>o</a:t>
            </a:r>
            <a:r>
              <a:rPr dirty="0" sz="2400">
                <a:latin typeface="Corbel"/>
                <a:cs typeface="Corbel"/>
              </a:rPr>
              <a:t>h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yang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me</a:t>
            </a:r>
            <a:r>
              <a:rPr dirty="0" sz="2400" spc="5">
                <a:latin typeface="Corbel"/>
                <a:cs typeface="Corbel"/>
              </a:rPr>
              <a:t>m</a:t>
            </a:r>
            <a:r>
              <a:rPr dirty="0" sz="2400">
                <a:latin typeface="Corbel"/>
                <a:cs typeface="Corbel"/>
              </a:rPr>
              <a:t>pengaruhi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p</a:t>
            </a:r>
            <a:r>
              <a:rPr dirty="0" sz="2400" spc="-10">
                <a:latin typeface="Corbel"/>
                <a:cs typeface="Corbel"/>
              </a:rPr>
              <a:t>l</a:t>
            </a:r>
            <a:r>
              <a:rPr dirty="0" sz="2400" spc="-5">
                <a:latin typeface="Corbel"/>
                <a:cs typeface="Corbel"/>
              </a:rPr>
              <a:t>ot</a:t>
            </a:r>
            <a:r>
              <a:rPr dirty="0" sz="2400">
                <a:latin typeface="Corbel"/>
                <a:cs typeface="Corbel"/>
              </a:rPr>
              <a:t>.</a:t>
            </a:r>
            <a:r>
              <a:rPr dirty="0" sz="2400" spc="-145">
                <a:latin typeface="Corbel"/>
                <a:cs typeface="Corbel"/>
              </a:rPr>
              <a:t> </a:t>
            </a:r>
            <a:r>
              <a:rPr dirty="0" sz="2400" spc="-160">
                <a:latin typeface="Corbel"/>
                <a:cs typeface="Corbel"/>
              </a:rPr>
              <a:t>T</a:t>
            </a:r>
            <a:r>
              <a:rPr dirty="0" sz="2400">
                <a:latin typeface="Corbel"/>
                <a:cs typeface="Corbel"/>
              </a:rPr>
              <a:t>er</a:t>
            </a:r>
            <a:r>
              <a:rPr dirty="0" sz="2400" spc="5">
                <a:latin typeface="Corbel"/>
                <a:cs typeface="Corbel"/>
              </a:rPr>
              <a:t>m</a:t>
            </a:r>
            <a:r>
              <a:rPr dirty="0" sz="2400">
                <a:latin typeface="Corbel"/>
                <a:cs typeface="Corbel"/>
              </a:rPr>
              <a:t>asuk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tempa</a:t>
            </a:r>
            <a:r>
              <a:rPr dirty="0" sz="2400">
                <a:latin typeface="Corbel"/>
                <a:cs typeface="Corbel"/>
              </a:rPr>
              <a:t>t dan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wa</a:t>
            </a:r>
            <a:r>
              <a:rPr dirty="0" sz="2400" spc="-10">
                <a:latin typeface="Corbel"/>
                <a:cs typeface="Corbel"/>
              </a:rPr>
              <a:t>k</a:t>
            </a:r>
            <a:r>
              <a:rPr dirty="0" sz="2400" spc="-5">
                <a:latin typeface="Corbel"/>
                <a:cs typeface="Corbel"/>
              </a:rPr>
              <a:t>tu  </a:t>
            </a:r>
            <a:r>
              <a:rPr dirty="0" sz="2400" spc="-10">
                <a:latin typeface="Corbel"/>
                <a:cs typeface="Corbel"/>
              </a:rPr>
              <a:t>kejadian.</a:t>
            </a:r>
            <a:endParaRPr sz="2400">
              <a:latin typeface="Corbel"/>
              <a:cs typeface="Corbel"/>
            </a:endParaRPr>
          </a:p>
          <a:p>
            <a:pPr algn="just" marL="12700">
              <a:lnSpc>
                <a:spcPct val="100000"/>
              </a:lnSpc>
              <a:spcBef>
                <a:spcPts val="1180"/>
              </a:spcBef>
            </a:pPr>
            <a:r>
              <a:rPr dirty="0" sz="2400" spc="-25">
                <a:latin typeface="Corbel"/>
                <a:cs typeface="Corbel"/>
              </a:rPr>
              <a:t>Terdiri</a:t>
            </a:r>
            <a:r>
              <a:rPr dirty="0" sz="2400" spc="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dari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3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alinea</a:t>
            </a:r>
            <a:r>
              <a:rPr dirty="0" sz="2400" spc="2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: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1)</a:t>
            </a:r>
            <a:r>
              <a:rPr dirty="0" sz="2400">
                <a:latin typeface="Corbel"/>
                <a:cs typeface="Corbel"/>
              </a:rPr>
              <a:t> Informasi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identifikasi.</a:t>
            </a:r>
            <a:r>
              <a:rPr dirty="0" sz="2400" spc="4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2)</a:t>
            </a:r>
            <a:r>
              <a:rPr dirty="0" sz="2400" spc="5">
                <a:latin typeface="Corbel"/>
                <a:cs typeface="Corbel"/>
              </a:rPr>
              <a:t> </a:t>
            </a:r>
            <a:r>
              <a:rPr dirty="0" sz="2400" spc="-15">
                <a:latin typeface="Corbel"/>
                <a:cs typeface="Corbel"/>
              </a:rPr>
              <a:t>Konflik</a:t>
            </a:r>
            <a:r>
              <a:rPr dirty="0" sz="240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dan </a:t>
            </a:r>
            <a:r>
              <a:rPr dirty="0" sz="2400" spc="-30">
                <a:latin typeface="Corbel"/>
                <a:cs typeface="Corbel"/>
              </a:rPr>
              <a:t>alur.</a:t>
            </a:r>
            <a:r>
              <a:rPr dirty="0" sz="2400" spc="-5">
                <a:latin typeface="Corbel"/>
                <a:cs typeface="Corbel"/>
              </a:rPr>
              <a:t> 3)</a:t>
            </a:r>
            <a:endParaRPr sz="2400">
              <a:latin typeface="Corbel"/>
              <a:cs typeface="Corbel"/>
            </a:endParaRPr>
          </a:p>
          <a:p>
            <a:pPr algn="just" marL="12700">
              <a:lnSpc>
                <a:spcPct val="100000"/>
              </a:lnSpc>
            </a:pPr>
            <a:r>
              <a:rPr dirty="0" sz="2400" spc="-10">
                <a:latin typeface="Corbel"/>
                <a:cs typeface="Corbel"/>
              </a:rPr>
              <a:t>Penyelesaian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masalah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0190" y="1212545"/>
            <a:ext cx="232664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/>
              <a:t>storyboard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7271" y="1961388"/>
            <a:ext cx="5346191" cy="41437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2361" y="705104"/>
            <a:ext cx="351155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0"/>
              <a:t>Konsep </a:t>
            </a:r>
            <a:r>
              <a:rPr dirty="0" sz="4000" spc="-5"/>
              <a:t>visual</a:t>
            </a:r>
            <a:r>
              <a:rPr dirty="0" sz="4000" spc="-30"/>
              <a:t> </a:t>
            </a:r>
            <a:r>
              <a:rPr dirty="0" sz="4000" spc="-5"/>
              <a:t>(1)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63116" y="1892935"/>
            <a:ext cx="10370185" cy="3998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99085" marR="5080" indent="-287020">
              <a:lnSpc>
                <a:spcPct val="100000"/>
              </a:lnSpc>
              <a:spcBef>
                <a:spcPts val="105"/>
              </a:spcBef>
              <a:buClr>
                <a:srgbClr val="548AB8"/>
              </a:buClr>
              <a:buSzPct val="145312"/>
              <a:buFont typeface="Arial MT"/>
              <a:buChar char="•"/>
              <a:tabLst>
                <a:tab pos="299720" algn="l"/>
              </a:tabLst>
            </a:pPr>
            <a:r>
              <a:rPr dirty="0" sz="3200">
                <a:latin typeface="Corbel"/>
                <a:cs typeface="Corbel"/>
              </a:rPr>
              <a:t>Desain </a:t>
            </a:r>
            <a:r>
              <a:rPr dirty="0" sz="3200" spc="-5">
                <a:latin typeface="Corbel"/>
                <a:cs typeface="Corbel"/>
              </a:rPr>
              <a:t>karakter </a:t>
            </a:r>
            <a:r>
              <a:rPr dirty="0" sz="3200">
                <a:latin typeface="Corbel"/>
                <a:cs typeface="Corbel"/>
              </a:rPr>
              <a:t>: Karakter </a:t>
            </a:r>
            <a:r>
              <a:rPr dirty="0" sz="3200" spc="-5">
                <a:latin typeface="Corbel"/>
                <a:cs typeface="Corbel"/>
              </a:rPr>
              <a:t>harus meliputi </a:t>
            </a:r>
            <a:r>
              <a:rPr dirty="0" sz="3200" spc="-10">
                <a:latin typeface="Corbel"/>
                <a:cs typeface="Corbel"/>
              </a:rPr>
              <a:t>nama </a:t>
            </a:r>
            <a:r>
              <a:rPr dirty="0" sz="3200" spc="-5">
                <a:latin typeface="Corbel"/>
                <a:cs typeface="Corbel"/>
              </a:rPr>
              <a:t>peran, jenis </a:t>
            </a:r>
            <a:r>
              <a:rPr dirty="0" sz="3200">
                <a:latin typeface="Corbel"/>
                <a:cs typeface="Corbel"/>
              </a:rPr>
              <a:t> </a:t>
            </a:r>
            <a:r>
              <a:rPr dirty="0" sz="3200" spc="-10">
                <a:latin typeface="Corbel"/>
                <a:cs typeface="Corbel"/>
              </a:rPr>
              <a:t>kelamin, </a:t>
            </a:r>
            <a:r>
              <a:rPr dirty="0" sz="3200">
                <a:latin typeface="Corbel"/>
                <a:cs typeface="Corbel"/>
              </a:rPr>
              <a:t>usia/fisik, </a:t>
            </a:r>
            <a:r>
              <a:rPr dirty="0" sz="3200" spc="-5">
                <a:latin typeface="Corbel"/>
                <a:cs typeface="Corbel"/>
              </a:rPr>
              <a:t>sifat/perilaku, pendidikan dan </a:t>
            </a:r>
            <a:r>
              <a:rPr dirty="0" sz="3200" spc="-15">
                <a:latin typeface="Corbel"/>
                <a:cs typeface="Corbel"/>
              </a:rPr>
              <a:t>kebiasaan </a:t>
            </a:r>
            <a:r>
              <a:rPr dirty="0" sz="3200" spc="-10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(Irawan</a:t>
            </a:r>
            <a:r>
              <a:rPr dirty="0" sz="3200" spc="-40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dan</a:t>
            </a:r>
            <a:r>
              <a:rPr dirty="0" sz="3200" spc="-20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Laelasari:2011)</a:t>
            </a:r>
            <a:endParaRPr sz="32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370"/>
              </a:spcBef>
              <a:buClr>
                <a:srgbClr val="548AB8"/>
              </a:buClr>
              <a:buSzPct val="145312"/>
              <a:buFont typeface="Arial MT"/>
              <a:buChar char="•"/>
              <a:tabLst>
                <a:tab pos="299720" algn="l"/>
                <a:tab pos="3063875" algn="l"/>
              </a:tabLst>
            </a:pPr>
            <a:r>
              <a:rPr dirty="0" sz="3200">
                <a:latin typeface="Corbel"/>
                <a:cs typeface="Corbel"/>
              </a:rPr>
              <a:t>Desain </a:t>
            </a:r>
            <a:r>
              <a:rPr dirty="0" sz="3200" spc="-5">
                <a:latin typeface="Corbel"/>
                <a:cs typeface="Corbel"/>
              </a:rPr>
              <a:t>Properti	</a:t>
            </a:r>
            <a:r>
              <a:rPr dirty="0" sz="3200">
                <a:latin typeface="Corbel"/>
                <a:cs typeface="Corbel"/>
              </a:rPr>
              <a:t>:</a:t>
            </a:r>
            <a:r>
              <a:rPr dirty="0" sz="3200" spc="-5">
                <a:latin typeface="Corbel"/>
                <a:cs typeface="Corbel"/>
              </a:rPr>
              <a:t> </a:t>
            </a:r>
            <a:r>
              <a:rPr dirty="0" sz="3200" spc="-15">
                <a:latin typeface="Corbel"/>
                <a:cs typeface="Corbel"/>
              </a:rPr>
              <a:t>Peralatan,</a:t>
            </a:r>
            <a:r>
              <a:rPr dirty="0" sz="3200" spc="-50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model</a:t>
            </a:r>
            <a:r>
              <a:rPr dirty="0" sz="3200" spc="-35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pakaian</a:t>
            </a:r>
            <a:r>
              <a:rPr dirty="0" sz="3200" spc="-35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dan</a:t>
            </a:r>
            <a:r>
              <a:rPr dirty="0" sz="3200" spc="-20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sebagainya</a:t>
            </a:r>
            <a:endParaRPr sz="3200">
              <a:latin typeface="Corbel"/>
              <a:cs typeface="Corbel"/>
            </a:endParaRPr>
          </a:p>
          <a:p>
            <a:pPr algn="just" marL="299085" marR="5080" indent="-287020">
              <a:lnSpc>
                <a:spcPct val="100000"/>
              </a:lnSpc>
              <a:spcBef>
                <a:spcPts val="1365"/>
              </a:spcBef>
              <a:buClr>
                <a:srgbClr val="548AB8"/>
              </a:buClr>
              <a:buSzPct val="145312"/>
              <a:buFont typeface="Arial MT"/>
              <a:buChar char="•"/>
              <a:tabLst>
                <a:tab pos="299720" algn="l"/>
              </a:tabLst>
            </a:pPr>
            <a:r>
              <a:rPr dirty="0" sz="3200" spc="-5">
                <a:latin typeface="Corbel"/>
                <a:cs typeface="Corbel"/>
              </a:rPr>
              <a:t>Warna</a:t>
            </a:r>
            <a:r>
              <a:rPr dirty="0" sz="3200">
                <a:latin typeface="Corbel"/>
                <a:cs typeface="Corbel"/>
              </a:rPr>
              <a:t> :</a:t>
            </a:r>
            <a:r>
              <a:rPr dirty="0" sz="3200" spc="5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Latar</a:t>
            </a:r>
            <a:r>
              <a:rPr dirty="0" sz="3200" spc="5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belakang</a:t>
            </a:r>
            <a:r>
              <a:rPr dirty="0" sz="3200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mewakili</a:t>
            </a:r>
            <a:r>
              <a:rPr dirty="0" sz="3200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perasaaan</a:t>
            </a:r>
            <a:r>
              <a:rPr dirty="0" sz="3200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yang</a:t>
            </a:r>
            <a:r>
              <a:rPr dirty="0" sz="3200">
                <a:latin typeface="Corbel"/>
                <a:cs typeface="Corbel"/>
              </a:rPr>
              <a:t> akan </a:t>
            </a:r>
            <a:r>
              <a:rPr dirty="0" sz="3200" spc="5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disampaikan</a:t>
            </a:r>
            <a:endParaRPr sz="32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370"/>
              </a:spcBef>
              <a:buClr>
                <a:srgbClr val="548AB8"/>
              </a:buClr>
              <a:buSzPct val="145312"/>
              <a:buFont typeface="Arial MT"/>
              <a:buChar char="•"/>
              <a:tabLst>
                <a:tab pos="299720" algn="l"/>
              </a:tabLst>
            </a:pPr>
            <a:r>
              <a:rPr dirty="0" sz="3200" spc="-5">
                <a:latin typeface="Corbel"/>
                <a:cs typeface="Corbel"/>
              </a:rPr>
              <a:t>Tipografi</a:t>
            </a:r>
            <a:r>
              <a:rPr dirty="0" sz="3200" spc="-30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:</a:t>
            </a:r>
            <a:r>
              <a:rPr dirty="0" sz="3200" spc="-5">
                <a:latin typeface="Corbel"/>
                <a:cs typeface="Corbel"/>
              </a:rPr>
              <a:t> </a:t>
            </a:r>
            <a:r>
              <a:rPr dirty="0" sz="3200" spc="-10">
                <a:latin typeface="Corbel"/>
                <a:cs typeface="Corbel"/>
              </a:rPr>
              <a:t>Komunikasi</a:t>
            </a:r>
            <a:r>
              <a:rPr dirty="0" sz="3200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nonverbal</a:t>
            </a:r>
            <a:r>
              <a:rPr dirty="0" sz="3200" spc="-25">
                <a:latin typeface="Corbel"/>
                <a:cs typeface="Corbel"/>
              </a:rPr>
              <a:t> </a:t>
            </a:r>
            <a:r>
              <a:rPr dirty="0" sz="3200">
                <a:latin typeface="Corbel"/>
                <a:cs typeface="Corbel"/>
              </a:rPr>
              <a:t>atau</a:t>
            </a:r>
            <a:r>
              <a:rPr dirty="0" sz="3200" spc="-20">
                <a:latin typeface="Corbel"/>
                <a:cs typeface="Corbel"/>
              </a:rPr>
              <a:t> </a:t>
            </a:r>
            <a:r>
              <a:rPr dirty="0" sz="3200" spc="-5">
                <a:latin typeface="Corbel"/>
                <a:cs typeface="Corbel"/>
              </a:rPr>
              <a:t>tulisan</a:t>
            </a:r>
            <a:endParaRPr sz="32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6007" y="1869948"/>
            <a:ext cx="3072383" cy="17327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1247" y="178307"/>
            <a:ext cx="3041904" cy="17023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Konsep</a:t>
            </a:r>
            <a:r>
              <a:rPr dirty="0" spc="-45"/>
              <a:t> </a:t>
            </a:r>
            <a:r>
              <a:rPr dirty="0"/>
              <a:t>visual</a:t>
            </a:r>
            <a:r>
              <a:rPr dirty="0" spc="-30"/>
              <a:t> </a:t>
            </a:r>
            <a:r>
              <a:rPr dirty="0"/>
              <a:t>(2)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54022" y="1246454"/>
            <a:ext cx="9862820" cy="1244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7020">
              <a:lnSpc>
                <a:spcPts val="5080"/>
              </a:lnSpc>
              <a:buClr>
                <a:srgbClr val="548AB8"/>
              </a:buClr>
              <a:buSzPct val="145000"/>
              <a:buFont typeface="Arial MT"/>
              <a:buChar char="•"/>
              <a:tabLst>
                <a:tab pos="299720" algn="l"/>
                <a:tab pos="1559560" algn="l"/>
                <a:tab pos="1955800" algn="l"/>
                <a:tab pos="3111500" algn="l"/>
                <a:tab pos="4798060" algn="l"/>
                <a:tab pos="5868670" algn="l"/>
                <a:tab pos="8218805" algn="l"/>
              </a:tabLst>
            </a:pPr>
            <a:r>
              <a:rPr dirty="0" sz="4000" spc="-5">
                <a:latin typeface="Corbel"/>
                <a:cs typeface="Corbel"/>
              </a:rPr>
              <a:t>Shot</a:t>
            </a:r>
            <a:r>
              <a:rPr dirty="0" sz="4000">
                <a:latin typeface="Corbel"/>
                <a:cs typeface="Corbel"/>
              </a:rPr>
              <a:t>	</a:t>
            </a:r>
            <a:r>
              <a:rPr dirty="0" sz="4000" spc="-5">
                <a:latin typeface="Corbel"/>
                <a:cs typeface="Corbel"/>
              </a:rPr>
              <a:t>:</a:t>
            </a:r>
            <a:r>
              <a:rPr dirty="0" sz="4000">
                <a:latin typeface="Corbel"/>
                <a:cs typeface="Corbel"/>
              </a:rPr>
              <a:t>	</a:t>
            </a:r>
            <a:r>
              <a:rPr dirty="0" sz="4000" spc="-10">
                <a:latin typeface="Corbel"/>
                <a:cs typeface="Corbel"/>
              </a:rPr>
              <a:t>sat</a:t>
            </a:r>
            <a:r>
              <a:rPr dirty="0" sz="4000" spc="-5">
                <a:latin typeface="Corbel"/>
                <a:cs typeface="Corbel"/>
              </a:rPr>
              <a:t>u</a:t>
            </a:r>
            <a:r>
              <a:rPr dirty="0" sz="4000">
                <a:latin typeface="Corbel"/>
                <a:cs typeface="Corbel"/>
              </a:rPr>
              <a:t>	</a:t>
            </a:r>
            <a:r>
              <a:rPr dirty="0" sz="4000" spc="-5">
                <a:latin typeface="Corbel"/>
                <a:cs typeface="Corbel"/>
              </a:rPr>
              <a:t>bag</a:t>
            </a:r>
            <a:r>
              <a:rPr dirty="0" sz="4000" spc="-20">
                <a:latin typeface="Corbel"/>
                <a:cs typeface="Corbel"/>
              </a:rPr>
              <a:t>i</a:t>
            </a:r>
            <a:r>
              <a:rPr dirty="0" sz="4000" spc="-5">
                <a:latin typeface="Corbel"/>
                <a:cs typeface="Corbel"/>
              </a:rPr>
              <a:t>an</a:t>
            </a:r>
            <a:r>
              <a:rPr dirty="0" sz="4000">
                <a:latin typeface="Corbel"/>
                <a:cs typeface="Corbel"/>
              </a:rPr>
              <a:t>	</a:t>
            </a:r>
            <a:r>
              <a:rPr dirty="0" sz="4000" spc="-5">
                <a:latin typeface="Corbel"/>
                <a:cs typeface="Corbel"/>
              </a:rPr>
              <a:t>dari</a:t>
            </a:r>
            <a:r>
              <a:rPr dirty="0" sz="4000">
                <a:latin typeface="Corbel"/>
                <a:cs typeface="Corbel"/>
              </a:rPr>
              <a:t>	</a:t>
            </a:r>
            <a:r>
              <a:rPr dirty="0" sz="4000" spc="-5">
                <a:latin typeface="Corbel"/>
                <a:cs typeface="Corbel"/>
              </a:rPr>
              <a:t>rangkaian</a:t>
            </a:r>
            <a:r>
              <a:rPr dirty="0" sz="4000">
                <a:latin typeface="Corbel"/>
                <a:cs typeface="Corbel"/>
              </a:rPr>
              <a:t>	</a:t>
            </a:r>
            <a:r>
              <a:rPr dirty="0" sz="4000" spc="-5">
                <a:latin typeface="Corbel"/>
                <a:cs typeface="Corbel"/>
              </a:rPr>
              <a:t>gambar</a:t>
            </a:r>
            <a:endParaRPr sz="4000">
              <a:latin typeface="Corbel"/>
              <a:cs typeface="Corbel"/>
            </a:endParaRPr>
          </a:p>
          <a:p>
            <a:pPr marL="299085">
              <a:lnSpc>
                <a:spcPts val="4620"/>
              </a:lnSpc>
            </a:pPr>
            <a:r>
              <a:rPr dirty="0" sz="4000" spc="-5">
                <a:latin typeface="Corbel"/>
                <a:cs typeface="Corbel"/>
              </a:rPr>
              <a:t>dengan </a:t>
            </a:r>
            <a:r>
              <a:rPr dirty="0" sz="4000" spc="-10">
                <a:latin typeface="Corbel"/>
                <a:cs typeface="Corbel"/>
              </a:rPr>
              <a:t>satu</a:t>
            </a:r>
            <a:r>
              <a:rPr dirty="0" sz="4000" spc="5">
                <a:latin typeface="Corbel"/>
                <a:cs typeface="Corbel"/>
              </a:rPr>
              <a:t> </a:t>
            </a:r>
            <a:r>
              <a:rPr dirty="0" sz="4000" spc="-25">
                <a:latin typeface="Corbel"/>
                <a:cs typeface="Corbel"/>
              </a:rPr>
              <a:t>take</a:t>
            </a:r>
            <a:r>
              <a:rPr dirty="0" sz="4000" spc="-5">
                <a:latin typeface="Corbel"/>
                <a:cs typeface="Corbel"/>
              </a:rPr>
              <a:t> </a:t>
            </a:r>
            <a:r>
              <a:rPr dirty="0" sz="4000" spc="-10">
                <a:latin typeface="Corbel"/>
                <a:cs typeface="Corbel"/>
              </a:rPr>
              <a:t>saja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69042" y="2664713"/>
            <a:ext cx="947419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>
                <a:latin typeface="Corbel"/>
                <a:cs typeface="Corbel"/>
              </a:rPr>
              <a:t>shot</a:t>
            </a:r>
            <a:endParaRPr sz="4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4022" y="2664713"/>
            <a:ext cx="8519795" cy="20980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7020">
              <a:lnSpc>
                <a:spcPts val="5075"/>
              </a:lnSpc>
              <a:buClr>
                <a:srgbClr val="548AB8"/>
              </a:buClr>
              <a:buSzPct val="145000"/>
              <a:buFont typeface="Arial MT"/>
              <a:buChar char="•"/>
              <a:tabLst>
                <a:tab pos="299720" algn="l"/>
                <a:tab pos="1991995" algn="l"/>
                <a:tab pos="2543810" algn="l"/>
                <a:tab pos="5063490" algn="l"/>
                <a:tab pos="6418580" algn="l"/>
              </a:tabLst>
            </a:pPr>
            <a:r>
              <a:rPr dirty="0" sz="4000" spc="-5">
                <a:latin typeface="Corbel"/>
                <a:cs typeface="Corbel"/>
              </a:rPr>
              <a:t>Scene	:	</a:t>
            </a:r>
            <a:r>
              <a:rPr dirty="0" sz="4000">
                <a:latin typeface="Corbel"/>
                <a:cs typeface="Corbel"/>
              </a:rPr>
              <a:t>kumpulan	</a:t>
            </a:r>
            <a:r>
              <a:rPr dirty="0" sz="4000" spc="-5">
                <a:latin typeface="Corbel"/>
                <a:cs typeface="Corbel"/>
              </a:rPr>
              <a:t>atau	rangkaian</a:t>
            </a:r>
            <a:endParaRPr sz="4000">
              <a:latin typeface="Corbel"/>
              <a:cs typeface="Corbel"/>
            </a:endParaRPr>
          </a:p>
          <a:p>
            <a:pPr marL="299085">
              <a:lnSpc>
                <a:spcPts val="4500"/>
              </a:lnSpc>
            </a:pPr>
            <a:r>
              <a:rPr dirty="0" sz="4000" spc="-5">
                <a:latin typeface="Corbel"/>
                <a:cs typeface="Corbel"/>
              </a:rPr>
              <a:t>sehingga</a:t>
            </a:r>
            <a:r>
              <a:rPr dirty="0" sz="4000">
                <a:latin typeface="Corbel"/>
                <a:cs typeface="Corbel"/>
              </a:rPr>
              <a:t> </a:t>
            </a:r>
            <a:r>
              <a:rPr dirty="0" sz="4000" spc="-5">
                <a:latin typeface="Corbel"/>
                <a:cs typeface="Corbel"/>
              </a:rPr>
              <a:t>membentuk</a:t>
            </a:r>
            <a:r>
              <a:rPr dirty="0" sz="4000" spc="-10">
                <a:latin typeface="Corbel"/>
                <a:cs typeface="Corbel"/>
              </a:rPr>
              <a:t> </a:t>
            </a:r>
            <a:r>
              <a:rPr dirty="0" sz="4000" spc="-5">
                <a:latin typeface="Corbel"/>
                <a:cs typeface="Corbel"/>
              </a:rPr>
              <a:t>adegan tertentu</a:t>
            </a:r>
            <a:endParaRPr sz="4000">
              <a:latin typeface="Corbel"/>
              <a:cs typeface="Corbel"/>
            </a:endParaRPr>
          </a:p>
          <a:p>
            <a:pPr marL="299085" indent="-287020">
              <a:lnSpc>
                <a:spcPts val="6840"/>
              </a:lnSpc>
              <a:buClr>
                <a:srgbClr val="548AB8"/>
              </a:buClr>
              <a:buSzPct val="145000"/>
              <a:buFont typeface="Arial MT"/>
              <a:buChar char="•"/>
              <a:tabLst>
                <a:tab pos="299720" algn="l"/>
              </a:tabLst>
            </a:pPr>
            <a:r>
              <a:rPr dirty="0" sz="4000" spc="-5">
                <a:latin typeface="Corbel"/>
                <a:cs typeface="Corbel"/>
              </a:rPr>
              <a:t>Sequence</a:t>
            </a:r>
            <a:r>
              <a:rPr dirty="0" sz="4000" spc="10">
                <a:latin typeface="Corbel"/>
                <a:cs typeface="Corbel"/>
              </a:rPr>
              <a:t> </a:t>
            </a:r>
            <a:r>
              <a:rPr dirty="0" sz="4000" spc="-5">
                <a:latin typeface="Corbel"/>
                <a:cs typeface="Corbel"/>
              </a:rPr>
              <a:t>:</a:t>
            </a:r>
            <a:r>
              <a:rPr dirty="0" sz="4000" spc="-10">
                <a:latin typeface="Corbel"/>
                <a:cs typeface="Corbel"/>
              </a:rPr>
              <a:t> </a:t>
            </a:r>
            <a:r>
              <a:rPr dirty="0" sz="4000" spc="-5">
                <a:latin typeface="Corbel"/>
                <a:cs typeface="Corbel"/>
              </a:rPr>
              <a:t>urutan</a:t>
            </a:r>
            <a:r>
              <a:rPr dirty="0" sz="4000" spc="10">
                <a:latin typeface="Corbel"/>
                <a:cs typeface="Corbel"/>
              </a:rPr>
              <a:t> </a:t>
            </a:r>
            <a:r>
              <a:rPr dirty="0" sz="4000" spc="-5">
                <a:latin typeface="Corbel"/>
                <a:cs typeface="Corbel"/>
              </a:rPr>
              <a:t>adegan</a:t>
            </a:r>
            <a:endParaRPr sz="4000">
              <a:latin typeface="Corbel"/>
              <a:cs typeface="Corbe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4451" y="5257800"/>
            <a:ext cx="7408164" cy="160019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5829" y="527049"/>
            <a:ext cx="351409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0"/>
              <a:t>Konsep </a:t>
            </a:r>
            <a:r>
              <a:rPr dirty="0" sz="4000" spc="-5"/>
              <a:t>visual</a:t>
            </a:r>
            <a:r>
              <a:rPr dirty="0" sz="4000" spc="-30"/>
              <a:t> </a:t>
            </a:r>
            <a:r>
              <a:rPr dirty="0" sz="4000" spc="-5"/>
              <a:t>(3)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672589" y="1383919"/>
            <a:ext cx="7889875" cy="5055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sz="2400" spc="-10">
                <a:latin typeface="Corbel"/>
                <a:cs typeface="Corbel"/>
              </a:rPr>
              <a:t>Komposisi</a:t>
            </a:r>
            <a:r>
              <a:rPr dirty="0" sz="2400" spc="-5">
                <a:latin typeface="Corbel"/>
                <a:cs typeface="Corbel"/>
              </a:rPr>
              <a:t> Framing</a:t>
            </a:r>
            <a:r>
              <a:rPr dirty="0" sz="2400" spc="-1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: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perletakan </a:t>
            </a:r>
            <a:r>
              <a:rPr dirty="0" sz="2400" spc="-5">
                <a:latin typeface="Corbel"/>
                <a:cs typeface="Corbel"/>
              </a:rPr>
              <a:t>objek</a:t>
            </a:r>
            <a:r>
              <a:rPr dirty="0" sz="2400" spc="-2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dan</a:t>
            </a:r>
            <a:r>
              <a:rPr dirty="0" sz="2400" spc="-1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pengaturan</a:t>
            </a:r>
            <a:r>
              <a:rPr dirty="0" sz="2400">
                <a:latin typeface="Corbel"/>
                <a:cs typeface="Corbel"/>
              </a:rPr>
              <a:t> ruang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100"/>
              </a:lnSpc>
              <a:spcBef>
                <a:spcPts val="125"/>
              </a:spcBef>
              <a:buClr>
                <a:srgbClr val="548AB8"/>
              </a:buClr>
              <a:buSzPct val="143750"/>
              <a:buAutoNum type="alphaLcParenR"/>
              <a:tabLst>
                <a:tab pos="469900" algn="l"/>
              </a:tabLst>
            </a:pPr>
            <a:r>
              <a:rPr dirty="0" sz="2400" spc="-5">
                <a:latin typeface="Corbel"/>
                <a:cs typeface="Corbel"/>
              </a:rPr>
              <a:t>Extreme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long</a:t>
            </a:r>
            <a:r>
              <a:rPr dirty="0" sz="2400" spc="-3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shot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69900" algn="l"/>
              </a:tabLst>
            </a:pPr>
            <a:r>
              <a:rPr dirty="0" sz="2400" spc="-30">
                <a:latin typeface="Corbel"/>
                <a:cs typeface="Corbel"/>
              </a:rPr>
              <a:t>Very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long</a:t>
            </a:r>
            <a:r>
              <a:rPr dirty="0" sz="2400" spc="-3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shot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060"/>
              </a:lnSpc>
              <a:buClr>
                <a:srgbClr val="548AB8"/>
              </a:buClr>
              <a:buSzPct val="143750"/>
              <a:buAutoNum type="alphaLcParenR"/>
              <a:tabLst>
                <a:tab pos="469900" algn="l"/>
              </a:tabLst>
            </a:pPr>
            <a:r>
              <a:rPr dirty="0" sz="2400">
                <a:latin typeface="Corbel"/>
                <a:cs typeface="Corbel"/>
              </a:rPr>
              <a:t>Long</a:t>
            </a:r>
            <a:r>
              <a:rPr dirty="0" sz="2400" spc="-10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Shot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69900" algn="l"/>
              </a:tabLst>
            </a:pPr>
            <a:r>
              <a:rPr dirty="0" sz="2400" spc="-5">
                <a:latin typeface="Corbel"/>
                <a:cs typeface="Corbel"/>
              </a:rPr>
              <a:t>Medium</a:t>
            </a:r>
            <a:r>
              <a:rPr dirty="0" sz="2400" spc="-2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Long</a:t>
            </a:r>
            <a:r>
              <a:rPr dirty="0" sz="2400" spc="-9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Shot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69900" algn="l"/>
              </a:tabLst>
            </a:pPr>
            <a:r>
              <a:rPr dirty="0" sz="2400" spc="-5">
                <a:latin typeface="Corbel"/>
                <a:cs typeface="Corbel"/>
              </a:rPr>
              <a:t>Medium</a:t>
            </a:r>
            <a:r>
              <a:rPr dirty="0" sz="2400" spc="-8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Shot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69265" algn="l"/>
                <a:tab pos="469900" algn="l"/>
              </a:tabLst>
            </a:pPr>
            <a:r>
              <a:rPr dirty="0" sz="2400" spc="-5">
                <a:latin typeface="Corbel"/>
                <a:cs typeface="Corbel"/>
              </a:rPr>
              <a:t>Middle</a:t>
            </a:r>
            <a:r>
              <a:rPr dirty="0" sz="2400" spc="-85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Close</a:t>
            </a:r>
            <a:r>
              <a:rPr dirty="0" sz="2400" spc="-10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Up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69900" algn="l"/>
              </a:tabLst>
            </a:pPr>
            <a:r>
              <a:rPr dirty="0" sz="2400" spc="-5">
                <a:latin typeface="Corbel"/>
                <a:cs typeface="Corbel"/>
              </a:rPr>
              <a:t>Close</a:t>
            </a:r>
            <a:r>
              <a:rPr dirty="0" sz="2400" spc="-10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Up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69900" algn="l"/>
              </a:tabLst>
            </a:pPr>
            <a:r>
              <a:rPr dirty="0" sz="2400" spc="-5">
                <a:latin typeface="Corbel"/>
                <a:cs typeface="Corbel"/>
              </a:rPr>
              <a:t>Big</a:t>
            </a:r>
            <a:r>
              <a:rPr dirty="0" sz="2400" spc="-114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Close</a:t>
            </a:r>
            <a:r>
              <a:rPr dirty="0" sz="2400" spc="-100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Up</a:t>
            </a:r>
            <a:endParaRPr sz="2400">
              <a:latin typeface="Corbel"/>
              <a:cs typeface="Corbel"/>
            </a:endParaRPr>
          </a:p>
          <a:p>
            <a:pPr marL="469900" indent="-457200">
              <a:lnSpc>
                <a:spcPts val="4100"/>
              </a:lnSpc>
              <a:buClr>
                <a:srgbClr val="548AB8"/>
              </a:buClr>
              <a:buSzPct val="143750"/>
              <a:buAutoNum type="alphaLcParenR"/>
              <a:tabLst>
                <a:tab pos="469265" algn="l"/>
                <a:tab pos="469900" algn="l"/>
              </a:tabLst>
            </a:pPr>
            <a:r>
              <a:rPr dirty="0" sz="2400" spc="-5">
                <a:latin typeface="Corbel"/>
                <a:cs typeface="Corbel"/>
              </a:rPr>
              <a:t>Extreme</a:t>
            </a:r>
            <a:r>
              <a:rPr dirty="0" sz="2400" spc="-110">
                <a:latin typeface="Corbel"/>
                <a:cs typeface="Corbel"/>
              </a:rPr>
              <a:t> </a:t>
            </a:r>
            <a:r>
              <a:rPr dirty="0" sz="2400" spc="-5">
                <a:latin typeface="Corbel"/>
                <a:cs typeface="Corbel"/>
              </a:rPr>
              <a:t>Close</a:t>
            </a:r>
            <a:r>
              <a:rPr dirty="0" sz="2400" spc="-8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Up</a:t>
            </a:r>
            <a:endParaRPr sz="24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4879" y="2110739"/>
            <a:ext cx="7437120" cy="44729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0590" y="527049"/>
            <a:ext cx="354774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0"/>
              <a:t>Konsep </a:t>
            </a:r>
            <a:r>
              <a:rPr dirty="0" sz="4000" spc="-5"/>
              <a:t>visual</a:t>
            </a:r>
            <a:r>
              <a:rPr dirty="0" sz="4000" spc="-15"/>
              <a:t> </a:t>
            </a:r>
            <a:r>
              <a:rPr dirty="0" sz="4000" spc="-5"/>
              <a:t>(4)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63116" y="1600810"/>
            <a:ext cx="3867150" cy="523240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229"/>
              </a:spcBef>
              <a:buClr>
                <a:srgbClr val="548AB8"/>
              </a:buClr>
              <a:buSzPct val="145000"/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latin typeface="Corbel"/>
                <a:cs typeface="Corbel"/>
              </a:rPr>
              <a:t>Ca</a:t>
            </a:r>
            <a:r>
              <a:rPr dirty="0" sz="2000" spc="-10">
                <a:latin typeface="Corbel"/>
                <a:cs typeface="Corbel"/>
              </a:rPr>
              <a:t>m</a:t>
            </a:r>
            <a:r>
              <a:rPr dirty="0" sz="2000">
                <a:latin typeface="Corbel"/>
                <a:cs typeface="Corbel"/>
              </a:rPr>
              <a:t>era</a:t>
            </a:r>
            <a:r>
              <a:rPr dirty="0" sz="2000" spc="-90">
                <a:latin typeface="Corbel"/>
                <a:cs typeface="Corbel"/>
              </a:rPr>
              <a:t> </a:t>
            </a:r>
            <a:r>
              <a:rPr dirty="0" sz="2000" spc="-5">
                <a:latin typeface="Corbel"/>
                <a:cs typeface="Corbel"/>
              </a:rPr>
              <a:t>Angle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spcBef>
                <a:spcPts val="180"/>
              </a:spcBef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5">
                <a:latin typeface="Corbel"/>
                <a:cs typeface="Corbel"/>
              </a:rPr>
              <a:t>Hig</a:t>
            </a:r>
            <a:r>
              <a:rPr dirty="0" sz="2000">
                <a:latin typeface="Corbel"/>
                <a:cs typeface="Corbel"/>
              </a:rPr>
              <a:t>h</a:t>
            </a:r>
            <a:r>
              <a:rPr dirty="0" sz="2000" spc="-15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ang</a:t>
            </a:r>
            <a:r>
              <a:rPr dirty="0" sz="2000" spc="5">
                <a:latin typeface="Corbel"/>
                <a:cs typeface="Corbel"/>
              </a:rPr>
              <a:t>l</a:t>
            </a:r>
            <a:r>
              <a:rPr dirty="0" sz="2000">
                <a:latin typeface="Corbel"/>
                <a:cs typeface="Corbel"/>
              </a:rPr>
              <a:t>e,</a:t>
            </a:r>
            <a:r>
              <a:rPr dirty="0" sz="2000" spc="-165">
                <a:latin typeface="Corbel"/>
                <a:cs typeface="Corbel"/>
              </a:rPr>
              <a:t> </a:t>
            </a:r>
            <a:r>
              <a:rPr dirty="0" sz="2000" spc="-130">
                <a:latin typeface="Corbel"/>
                <a:cs typeface="Corbel"/>
              </a:rPr>
              <a:t>T</a:t>
            </a:r>
            <a:r>
              <a:rPr dirty="0" sz="2000" spc="-5">
                <a:latin typeface="Corbel"/>
                <a:cs typeface="Corbel"/>
              </a:rPr>
              <a:t>o</a:t>
            </a:r>
            <a:r>
              <a:rPr dirty="0" sz="2000">
                <a:latin typeface="Corbel"/>
                <a:cs typeface="Corbel"/>
              </a:rPr>
              <a:t>p</a:t>
            </a:r>
            <a:r>
              <a:rPr dirty="0" sz="2000" spc="-5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ang</a:t>
            </a:r>
            <a:r>
              <a:rPr dirty="0" sz="2000" spc="5">
                <a:latin typeface="Corbel"/>
                <a:cs typeface="Corbel"/>
              </a:rPr>
              <a:t>l</a:t>
            </a:r>
            <a:r>
              <a:rPr dirty="0" sz="2000">
                <a:latin typeface="Corbel"/>
                <a:cs typeface="Corbel"/>
              </a:rPr>
              <a:t>e,</a:t>
            </a:r>
            <a:r>
              <a:rPr dirty="0" sz="2000" spc="-30">
                <a:latin typeface="Corbel"/>
                <a:cs typeface="Corbel"/>
              </a:rPr>
              <a:t> </a:t>
            </a:r>
            <a:r>
              <a:rPr dirty="0" sz="2000" spc="-10">
                <a:latin typeface="Corbel"/>
                <a:cs typeface="Corbel"/>
              </a:rPr>
              <a:t>b</a:t>
            </a:r>
            <a:r>
              <a:rPr dirty="0" sz="2000">
                <a:latin typeface="Corbel"/>
                <a:cs typeface="Corbel"/>
              </a:rPr>
              <a:t>ird</a:t>
            </a:r>
            <a:r>
              <a:rPr dirty="0" sz="2000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view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>
                <a:latin typeface="Corbel"/>
                <a:cs typeface="Corbel"/>
              </a:rPr>
              <a:t>Low</a:t>
            </a:r>
            <a:r>
              <a:rPr dirty="0" sz="2000" spc="-25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angle,</a:t>
            </a:r>
            <a:r>
              <a:rPr dirty="0" sz="2000" spc="-40">
                <a:latin typeface="Corbel"/>
                <a:cs typeface="Corbel"/>
              </a:rPr>
              <a:t> </a:t>
            </a:r>
            <a:r>
              <a:rPr dirty="0" sz="2000" spc="-5">
                <a:latin typeface="Corbel"/>
                <a:cs typeface="Corbel"/>
              </a:rPr>
              <a:t>Frog</a:t>
            </a:r>
            <a:r>
              <a:rPr dirty="0" sz="2000" spc="-10">
                <a:latin typeface="Corbel"/>
                <a:cs typeface="Corbel"/>
              </a:rPr>
              <a:t> </a:t>
            </a:r>
            <a:r>
              <a:rPr dirty="0" sz="2000" spc="-5">
                <a:latin typeface="Corbel"/>
                <a:cs typeface="Corbel"/>
              </a:rPr>
              <a:t>eye</a:t>
            </a:r>
            <a:r>
              <a:rPr dirty="0" sz="2000" spc="5">
                <a:latin typeface="Corbel"/>
                <a:cs typeface="Corbel"/>
              </a:rPr>
              <a:t> </a:t>
            </a:r>
            <a:r>
              <a:rPr dirty="0" sz="2000" spc="-5">
                <a:latin typeface="Corbel"/>
                <a:cs typeface="Corbel"/>
              </a:rPr>
              <a:t>Level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5">
                <a:latin typeface="Corbel"/>
                <a:cs typeface="Corbel"/>
              </a:rPr>
              <a:t>Eye</a:t>
            </a:r>
            <a:r>
              <a:rPr dirty="0" sz="2000" spc="-30">
                <a:latin typeface="Corbel"/>
                <a:cs typeface="Corbel"/>
              </a:rPr>
              <a:t> </a:t>
            </a:r>
            <a:r>
              <a:rPr dirty="0" sz="2000" spc="-5">
                <a:latin typeface="Corbel"/>
                <a:cs typeface="Corbel"/>
              </a:rPr>
              <a:t>Level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5">
                <a:latin typeface="Corbel"/>
                <a:cs typeface="Corbel"/>
              </a:rPr>
              <a:t>Over</a:t>
            </a:r>
            <a:r>
              <a:rPr dirty="0" sz="2000" spc="-30">
                <a:latin typeface="Corbel"/>
                <a:cs typeface="Corbel"/>
              </a:rPr>
              <a:t> </a:t>
            </a:r>
            <a:r>
              <a:rPr dirty="0" sz="2000" spc="-5">
                <a:latin typeface="Corbel"/>
                <a:cs typeface="Corbel"/>
              </a:rPr>
              <a:t>shoulder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>
                <a:latin typeface="Corbel"/>
                <a:cs typeface="Corbel"/>
              </a:rPr>
              <a:t>Walking</a:t>
            </a:r>
            <a:r>
              <a:rPr dirty="0" sz="2000" spc="-75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5">
                <a:latin typeface="Corbel"/>
                <a:cs typeface="Corbel"/>
              </a:rPr>
              <a:t>Artificial</a:t>
            </a:r>
            <a:r>
              <a:rPr dirty="0" sz="2000" spc="-85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5">
                <a:latin typeface="Corbel"/>
                <a:cs typeface="Corbel"/>
              </a:rPr>
              <a:t>Reflective</a:t>
            </a:r>
            <a:r>
              <a:rPr dirty="0" sz="2000" spc="-80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130">
                <a:latin typeface="Corbel"/>
                <a:cs typeface="Corbel"/>
              </a:rPr>
              <a:t>T</a:t>
            </a:r>
            <a:r>
              <a:rPr dirty="0" sz="2000">
                <a:latin typeface="Corbel"/>
                <a:cs typeface="Corbel"/>
              </a:rPr>
              <a:t>ri</a:t>
            </a:r>
            <a:r>
              <a:rPr dirty="0" sz="2000" spc="5">
                <a:latin typeface="Corbel"/>
                <a:cs typeface="Corbel"/>
              </a:rPr>
              <a:t>p</a:t>
            </a:r>
            <a:r>
              <a:rPr dirty="0" sz="2000" spc="-5">
                <a:latin typeface="Corbel"/>
                <a:cs typeface="Corbel"/>
              </a:rPr>
              <a:t>o</a:t>
            </a:r>
            <a:r>
              <a:rPr dirty="0" sz="2000">
                <a:latin typeface="Corbel"/>
                <a:cs typeface="Corbel"/>
              </a:rPr>
              <a:t>d</a:t>
            </a:r>
            <a:r>
              <a:rPr dirty="0" sz="2000" spc="-145">
                <a:latin typeface="Corbel"/>
                <a:cs typeface="Corbel"/>
              </a:rPr>
              <a:t> </a:t>
            </a:r>
            <a:r>
              <a:rPr dirty="0" sz="2000" spc="-130">
                <a:latin typeface="Corbel"/>
                <a:cs typeface="Corbel"/>
              </a:rPr>
              <a:t>T</a:t>
            </a:r>
            <a:r>
              <a:rPr dirty="0" sz="2000">
                <a:latin typeface="Corbel"/>
                <a:cs typeface="Corbel"/>
              </a:rPr>
              <a:t>ran</a:t>
            </a:r>
            <a:r>
              <a:rPr dirty="0" sz="2000" spc="5">
                <a:latin typeface="Corbel"/>
                <a:cs typeface="Corbel"/>
              </a:rPr>
              <a:t>s</a:t>
            </a:r>
            <a:r>
              <a:rPr dirty="0" sz="2000">
                <a:latin typeface="Corbel"/>
                <a:cs typeface="Corbel"/>
              </a:rPr>
              <a:t>iti</a:t>
            </a:r>
            <a:r>
              <a:rPr dirty="0" sz="2000" spc="-5">
                <a:latin typeface="Corbel"/>
                <a:cs typeface="Corbel"/>
              </a:rPr>
              <a:t>on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5">
                <a:latin typeface="Corbel"/>
                <a:cs typeface="Corbel"/>
              </a:rPr>
              <a:t>Back</a:t>
            </a:r>
            <a:r>
              <a:rPr dirty="0" sz="2000" spc="-30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Light</a:t>
            </a:r>
            <a:r>
              <a:rPr dirty="0" sz="2000" spc="-95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>
                <a:latin typeface="Corbel"/>
                <a:cs typeface="Corbel"/>
              </a:rPr>
              <a:t>Door</a:t>
            </a:r>
            <a:r>
              <a:rPr dirty="0" sz="2000" spc="-40">
                <a:latin typeface="Corbel"/>
                <a:cs typeface="Corbel"/>
              </a:rPr>
              <a:t> </a:t>
            </a:r>
            <a:r>
              <a:rPr dirty="0" sz="2000" spc="-5">
                <a:latin typeface="Corbel"/>
                <a:cs typeface="Corbel"/>
              </a:rPr>
              <a:t>Frame</a:t>
            </a:r>
            <a:r>
              <a:rPr dirty="0" sz="2000" spc="-70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</a:t>
            </a:r>
            <a:endParaRPr sz="2000">
              <a:latin typeface="Corbel"/>
              <a:cs typeface="Corbel"/>
            </a:endParaRPr>
          </a:p>
          <a:p>
            <a:pPr marL="469900" indent="-457834">
              <a:lnSpc>
                <a:spcPct val="100000"/>
              </a:lnSpc>
              <a:buClr>
                <a:srgbClr val="548AB8"/>
              </a:buClr>
              <a:buSzPct val="145000"/>
              <a:buAutoNum type="alphaLcParenR"/>
              <a:tabLst>
                <a:tab pos="469900" algn="l"/>
                <a:tab pos="470534" algn="l"/>
              </a:tabLst>
            </a:pPr>
            <a:r>
              <a:rPr dirty="0" sz="2000" spc="-5">
                <a:latin typeface="Corbel"/>
                <a:cs typeface="Corbel"/>
              </a:rPr>
              <a:t>On</a:t>
            </a:r>
            <a:r>
              <a:rPr dirty="0" sz="2000">
                <a:latin typeface="Corbel"/>
                <a:cs typeface="Corbel"/>
              </a:rPr>
              <a:t>e</a:t>
            </a:r>
            <a:r>
              <a:rPr dirty="0" sz="2000" spc="-60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Shot,</a:t>
            </a:r>
            <a:r>
              <a:rPr dirty="0" sz="2000" spc="-150">
                <a:latin typeface="Corbel"/>
                <a:cs typeface="Corbel"/>
              </a:rPr>
              <a:t> </a:t>
            </a:r>
            <a:r>
              <a:rPr dirty="0" sz="2000" spc="-130">
                <a:latin typeface="Corbel"/>
                <a:cs typeface="Corbel"/>
              </a:rPr>
              <a:t>T</a:t>
            </a:r>
            <a:r>
              <a:rPr dirty="0" sz="2000">
                <a:latin typeface="Corbel"/>
                <a:cs typeface="Corbel"/>
              </a:rPr>
              <a:t>wo</a:t>
            </a:r>
            <a:r>
              <a:rPr dirty="0" sz="2000" spc="-65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Shot,</a:t>
            </a:r>
            <a:r>
              <a:rPr dirty="0" sz="2000" spc="-90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Group</a:t>
            </a:r>
            <a:r>
              <a:rPr dirty="0" sz="2000" spc="-50">
                <a:latin typeface="Corbel"/>
                <a:cs typeface="Corbel"/>
              </a:rPr>
              <a:t> </a:t>
            </a:r>
            <a:r>
              <a:rPr dirty="0" sz="2000">
                <a:latin typeface="Corbel"/>
                <a:cs typeface="Corbel"/>
              </a:rPr>
              <a:t>Shot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3764" y="1752600"/>
            <a:ext cx="3508247" cy="48783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8410" y="950213"/>
            <a:ext cx="354647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0"/>
              <a:t>Konsep </a:t>
            </a:r>
            <a:r>
              <a:rPr dirty="0" sz="4000" spc="-5"/>
              <a:t>visual</a:t>
            </a:r>
            <a:r>
              <a:rPr dirty="0" sz="4000" spc="-30"/>
              <a:t> </a:t>
            </a:r>
            <a:r>
              <a:rPr dirty="0" sz="4000" spc="-5"/>
              <a:t>(4)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754251" y="2235200"/>
            <a:ext cx="2764155" cy="2995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lr>
                <a:srgbClr val="548AB8"/>
              </a:buClr>
              <a:buSzPct val="143750"/>
              <a:buFont typeface="Arial MT"/>
              <a:buChar char="•"/>
              <a:tabLst>
                <a:tab pos="299720" algn="l"/>
              </a:tabLst>
            </a:pPr>
            <a:r>
              <a:rPr dirty="0" sz="2400" spc="-15">
                <a:latin typeface="Corbel"/>
                <a:cs typeface="Corbel"/>
              </a:rPr>
              <a:t>Pergerakan</a:t>
            </a:r>
            <a:r>
              <a:rPr dirty="0" sz="2400" spc="-55">
                <a:latin typeface="Corbel"/>
                <a:cs typeface="Corbel"/>
              </a:rPr>
              <a:t> </a:t>
            </a:r>
            <a:r>
              <a:rPr dirty="0" sz="2400">
                <a:latin typeface="Corbel"/>
                <a:cs typeface="Corbel"/>
              </a:rPr>
              <a:t>kamera</a:t>
            </a:r>
            <a:endParaRPr sz="2400">
              <a:latin typeface="Corbel"/>
              <a:cs typeface="Corbel"/>
            </a:endParaRPr>
          </a:p>
          <a:p>
            <a:pPr marL="469900" indent="-457834">
              <a:lnSpc>
                <a:spcPts val="4100"/>
              </a:lnSpc>
              <a:spcBef>
                <a:spcPts val="125"/>
              </a:spcBef>
              <a:buClr>
                <a:srgbClr val="548AB8"/>
              </a:buClr>
              <a:buSzPct val="143750"/>
              <a:buAutoNum type="alphaLcParenR"/>
              <a:tabLst>
                <a:tab pos="470534" algn="l"/>
              </a:tabLst>
            </a:pPr>
            <a:r>
              <a:rPr dirty="0" sz="2400" spc="-10">
                <a:latin typeface="Corbel"/>
                <a:cs typeface="Corbel"/>
              </a:rPr>
              <a:t>Panning</a:t>
            </a:r>
            <a:endParaRPr sz="2400">
              <a:latin typeface="Corbel"/>
              <a:cs typeface="Corbel"/>
            </a:endParaRPr>
          </a:p>
          <a:p>
            <a:pPr marL="469900" indent="-457834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70534" algn="l"/>
              </a:tabLst>
            </a:pPr>
            <a:r>
              <a:rPr dirty="0" sz="2400" spc="-10">
                <a:latin typeface="Corbel"/>
                <a:cs typeface="Corbel"/>
              </a:rPr>
              <a:t>Tilting</a:t>
            </a:r>
            <a:endParaRPr sz="2400">
              <a:latin typeface="Corbel"/>
              <a:cs typeface="Corbel"/>
            </a:endParaRPr>
          </a:p>
          <a:p>
            <a:pPr marL="469900" indent="-457834">
              <a:lnSpc>
                <a:spcPts val="4054"/>
              </a:lnSpc>
              <a:buClr>
                <a:srgbClr val="548AB8"/>
              </a:buClr>
              <a:buSzPct val="143750"/>
              <a:buAutoNum type="alphaLcParenR"/>
              <a:tabLst>
                <a:tab pos="470534" algn="l"/>
              </a:tabLst>
            </a:pPr>
            <a:r>
              <a:rPr dirty="0" sz="2400" spc="-25">
                <a:latin typeface="Corbel"/>
                <a:cs typeface="Corbel"/>
              </a:rPr>
              <a:t>Tracking</a:t>
            </a:r>
            <a:endParaRPr sz="2400">
              <a:latin typeface="Corbel"/>
              <a:cs typeface="Corbel"/>
            </a:endParaRPr>
          </a:p>
          <a:p>
            <a:pPr marL="469900" indent="-457834">
              <a:lnSpc>
                <a:spcPts val="4060"/>
              </a:lnSpc>
              <a:buClr>
                <a:srgbClr val="548AB8"/>
              </a:buClr>
              <a:buSzPct val="143750"/>
              <a:buAutoNum type="alphaLcParenR"/>
              <a:tabLst>
                <a:tab pos="470534" algn="l"/>
              </a:tabLst>
            </a:pPr>
            <a:r>
              <a:rPr dirty="0" sz="2400" spc="-5">
                <a:latin typeface="Corbel"/>
                <a:cs typeface="Corbel"/>
              </a:rPr>
              <a:t>Crane</a:t>
            </a:r>
            <a:endParaRPr sz="2400">
              <a:latin typeface="Corbel"/>
              <a:cs typeface="Corbel"/>
            </a:endParaRPr>
          </a:p>
          <a:p>
            <a:pPr marL="469900" indent="-457834">
              <a:lnSpc>
                <a:spcPts val="4100"/>
              </a:lnSpc>
              <a:buClr>
                <a:srgbClr val="548AB8"/>
              </a:buClr>
              <a:buSzPct val="143750"/>
              <a:buAutoNum type="alphaLcParenR"/>
              <a:tabLst>
                <a:tab pos="470534" algn="l"/>
              </a:tabLst>
            </a:pPr>
            <a:r>
              <a:rPr dirty="0" sz="2400" spc="-5">
                <a:latin typeface="Corbel"/>
                <a:cs typeface="Corbel"/>
              </a:rPr>
              <a:t>Following</a:t>
            </a:r>
            <a:endParaRPr sz="2400">
              <a:latin typeface="Corbel"/>
              <a:cs typeface="Corbe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0696" y="1869948"/>
            <a:ext cx="4654296" cy="46542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36058" y="1212545"/>
            <a:ext cx="291401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85"/>
              <a:t>K</a:t>
            </a:r>
            <a:r>
              <a:rPr dirty="0" sz="4000" spc="-10"/>
              <a:t>on</a:t>
            </a:r>
            <a:r>
              <a:rPr dirty="0" sz="4000" spc="5"/>
              <a:t>s</a:t>
            </a:r>
            <a:r>
              <a:rPr dirty="0" sz="4000" spc="-5"/>
              <a:t>ep</a:t>
            </a:r>
            <a:r>
              <a:rPr dirty="0" sz="4000" spc="-175"/>
              <a:t> </a:t>
            </a:r>
            <a:r>
              <a:rPr dirty="0" sz="4000" spc="-10"/>
              <a:t>Aud</a:t>
            </a:r>
            <a:r>
              <a:rPr dirty="0" sz="4000" spc="-20"/>
              <a:t>i</a:t>
            </a:r>
            <a:r>
              <a:rPr dirty="0" sz="4000" spc="-5"/>
              <a:t>o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63116" y="2630246"/>
            <a:ext cx="9703435" cy="3182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7020">
              <a:lnSpc>
                <a:spcPts val="4585"/>
              </a:lnSpc>
              <a:buClr>
                <a:srgbClr val="548AB8"/>
              </a:buClr>
              <a:buSzPct val="144444"/>
              <a:buFont typeface="Arial MT"/>
              <a:buChar char="•"/>
              <a:tabLst>
                <a:tab pos="299720" algn="l"/>
              </a:tabLst>
            </a:pPr>
            <a:r>
              <a:rPr dirty="0" sz="3600" spc="-10">
                <a:latin typeface="Corbel"/>
                <a:cs typeface="Corbel"/>
              </a:rPr>
              <a:t>Komunikasi</a:t>
            </a:r>
            <a:r>
              <a:rPr dirty="0" sz="3600" spc="-15">
                <a:latin typeface="Corbel"/>
                <a:cs typeface="Corbel"/>
              </a:rPr>
              <a:t> </a:t>
            </a:r>
            <a:r>
              <a:rPr dirty="0" sz="3600" spc="-5">
                <a:latin typeface="Corbel"/>
                <a:cs typeface="Corbel"/>
              </a:rPr>
              <a:t>verbal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:</a:t>
            </a:r>
            <a:r>
              <a:rPr dirty="0" sz="3600" spc="-25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bahasa</a:t>
            </a:r>
            <a:r>
              <a:rPr dirty="0" sz="3600" spc="-25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lisan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dan</a:t>
            </a:r>
            <a:endParaRPr sz="3600">
              <a:latin typeface="Corbel"/>
              <a:cs typeface="Corbel"/>
            </a:endParaRPr>
          </a:p>
          <a:p>
            <a:pPr marL="299085">
              <a:lnSpc>
                <a:spcPts val="4095"/>
              </a:lnSpc>
            </a:pPr>
            <a:r>
              <a:rPr dirty="0" sz="3600">
                <a:latin typeface="Corbel"/>
                <a:cs typeface="Corbel"/>
              </a:rPr>
              <a:t>auditory/voice</a:t>
            </a:r>
            <a:endParaRPr sz="3600">
              <a:latin typeface="Corbel"/>
              <a:cs typeface="Corbel"/>
            </a:endParaRPr>
          </a:p>
          <a:p>
            <a:pPr marL="299085" marR="5080" indent="-287020">
              <a:lnSpc>
                <a:spcPct val="93200"/>
              </a:lnSpc>
              <a:spcBef>
                <a:spcPts val="355"/>
              </a:spcBef>
              <a:buClr>
                <a:srgbClr val="548AB8"/>
              </a:buClr>
              <a:buSzPct val="144444"/>
              <a:buFont typeface="Arial MT"/>
              <a:buChar char="•"/>
              <a:tabLst>
                <a:tab pos="299720" algn="l"/>
              </a:tabLst>
            </a:pPr>
            <a:r>
              <a:rPr dirty="0" sz="3600">
                <a:latin typeface="Corbel"/>
                <a:cs typeface="Corbel"/>
              </a:rPr>
              <a:t>Musik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: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 spc="-5">
                <a:latin typeface="Corbel"/>
                <a:cs typeface="Corbel"/>
              </a:rPr>
              <a:t>Ilustrasi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dan</a:t>
            </a:r>
            <a:r>
              <a:rPr dirty="0" sz="3600" spc="-5">
                <a:latin typeface="Corbel"/>
                <a:cs typeface="Corbel"/>
              </a:rPr>
              <a:t> theme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 spc="-5">
                <a:latin typeface="Corbel"/>
                <a:cs typeface="Corbel"/>
              </a:rPr>
              <a:t>song</a:t>
            </a:r>
            <a:r>
              <a:rPr dirty="0" sz="3600" spc="5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–</a:t>
            </a:r>
            <a:r>
              <a:rPr dirty="0" sz="3600" spc="-145">
                <a:latin typeface="Corbel"/>
                <a:cs typeface="Corbel"/>
              </a:rPr>
              <a:t> </a:t>
            </a:r>
            <a:r>
              <a:rPr dirty="0" sz="3600" spc="-5">
                <a:latin typeface="Corbel"/>
                <a:cs typeface="Corbel"/>
              </a:rPr>
              <a:t>Original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Motion </a:t>
            </a:r>
            <a:r>
              <a:rPr dirty="0" sz="3600" spc="-705">
                <a:latin typeface="Corbel"/>
                <a:cs typeface="Corbel"/>
              </a:rPr>
              <a:t> </a:t>
            </a:r>
            <a:r>
              <a:rPr dirty="0" sz="3600" spc="-5">
                <a:latin typeface="Corbel"/>
                <a:cs typeface="Corbel"/>
              </a:rPr>
              <a:t>Picture soundtrack</a:t>
            </a:r>
            <a:endParaRPr sz="3600">
              <a:latin typeface="Corbel"/>
              <a:cs typeface="Corbel"/>
            </a:endParaRPr>
          </a:p>
          <a:p>
            <a:pPr marL="299085" indent="-287020">
              <a:lnSpc>
                <a:spcPts val="6105"/>
              </a:lnSpc>
              <a:buClr>
                <a:srgbClr val="548AB8"/>
              </a:buClr>
              <a:buSzPct val="144444"/>
              <a:buFont typeface="Arial MT"/>
              <a:buChar char="•"/>
              <a:tabLst>
                <a:tab pos="299720" algn="l"/>
              </a:tabLst>
            </a:pPr>
            <a:r>
              <a:rPr dirty="0" sz="3600" spc="-10">
                <a:latin typeface="Corbel"/>
                <a:cs typeface="Corbel"/>
              </a:rPr>
              <a:t>Efek</a:t>
            </a:r>
            <a:r>
              <a:rPr dirty="0" sz="3600" spc="-85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Suara</a:t>
            </a:r>
            <a:r>
              <a:rPr dirty="0" sz="3600" spc="-5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(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 spc="-5">
                <a:latin typeface="Corbel"/>
                <a:cs typeface="Corbel"/>
              </a:rPr>
              <a:t>suara langkah</a:t>
            </a:r>
            <a:r>
              <a:rPr dirty="0" sz="3600" spc="-25">
                <a:latin typeface="Corbel"/>
                <a:cs typeface="Corbel"/>
              </a:rPr>
              <a:t> </a:t>
            </a:r>
            <a:r>
              <a:rPr dirty="0" sz="3600" spc="-5">
                <a:latin typeface="Corbel"/>
                <a:cs typeface="Corbel"/>
              </a:rPr>
              <a:t>sepatu,</a:t>
            </a:r>
            <a:r>
              <a:rPr dirty="0" sz="3600" spc="-10">
                <a:latin typeface="Corbel"/>
                <a:cs typeface="Corbel"/>
              </a:rPr>
              <a:t> </a:t>
            </a:r>
            <a:r>
              <a:rPr dirty="0" sz="3600">
                <a:latin typeface="Corbel"/>
                <a:cs typeface="Corbel"/>
              </a:rPr>
              <a:t>kunci</a:t>
            </a:r>
            <a:r>
              <a:rPr dirty="0" sz="3600" spc="-5">
                <a:latin typeface="Corbel"/>
                <a:cs typeface="Corbel"/>
              </a:rPr>
              <a:t> </a:t>
            </a:r>
            <a:r>
              <a:rPr dirty="0" sz="3600" spc="-15">
                <a:latin typeface="Corbel"/>
                <a:cs typeface="Corbel"/>
              </a:rPr>
              <a:t>dsb)</a:t>
            </a:r>
            <a:endParaRPr sz="3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87061" y="563067"/>
            <a:ext cx="361759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/>
              <a:t>Istilah</a:t>
            </a:r>
            <a:r>
              <a:rPr dirty="0" sz="4000" spc="-25"/>
              <a:t> </a:t>
            </a:r>
            <a:r>
              <a:rPr dirty="0" sz="4000" spc="-5"/>
              <a:t>dalam</a:t>
            </a:r>
            <a:r>
              <a:rPr dirty="0" sz="4000" spc="-20"/>
              <a:t> </a:t>
            </a:r>
            <a:r>
              <a:rPr dirty="0" sz="4000" spc="-5"/>
              <a:t>film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63116" y="1398473"/>
            <a:ext cx="2719070" cy="4603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10">
                <a:latin typeface="Corbel"/>
                <a:cs typeface="Corbel"/>
              </a:rPr>
              <a:t>Headroom</a:t>
            </a:r>
            <a:endParaRPr sz="28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10">
                <a:latin typeface="Corbel"/>
                <a:cs typeface="Corbel"/>
              </a:rPr>
              <a:t>Zooming</a:t>
            </a:r>
            <a:endParaRPr sz="28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10">
                <a:latin typeface="Corbel"/>
                <a:cs typeface="Corbel"/>
              </a:rPr>
              <a:t>Blur</a:t>
            </a:r>
            <a:endParaRPr sz="28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10">
                <a:latin typeface="Corbel"/>
                <a:cs typeface="Corbel"/>
              </a:rPr>
              <a:t>Fading</a:t>
            </a:r>
            <a:endParaRPr sz="28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270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10">
                <a:latin typeface="Corbel"/>
                <a:cs typeface="Corbel"/>
              </a:rPr>
              <a:t>Framing</a:t>
            </a:r>
            <a:endParaRPr sz="28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270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5">
                <a:latin typeface="Corbel"/>
                <a:cs typeface="Corbel"/>
              </a:rPr>
              <a:t>White</a:t>
            </a:r>
            <a:r>
              <a:rPr dirty="0" sz="2800" spc="-20">
                <a:latin typeface="Corbel"/>
                <a:cs typeface="Corbel"/>
              </a:rPr>
              <a:t> </a:t>
            </a:r>
            <a:r>
              <a:rPr dirty="0" sz="2800" spc="-10">
                <a:latin typeface="Corbel"/>
                <a:cs typeface="Corbel"/>
              </a:rPr>
              <a:t>Balance</a:t>
            </a:r>
            <a:endParaRPr sz="28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5">
                <a:latin typeface="Corbel"/>
                <a:cs typeface="Corbel"/>
              </a:rPr>
              <a:t>Walk</a:t>
            </a:r>
            <a:r>
              <a:rPr dirty="0" sz="2800" spc="-10">
                <a:latin typeface="Corbel"/>
                <a:cs typeface="Corbel"/>
              </a:rPr>
              <a:t> </a:t>
            </a:r>
            <a:r>
              <a:rPr dirty="0" sz="2800" spc="-5">
                <a:latin typeface="Corbel"/>
                <a:cs typeface="Corbel"/>
              </a:rPr>
              <a:t>in</a:t>
            </a:r>
            <a:r>
              <a:rPr dirty="0" sz="2800" spc="-25">
                <a:latin typeface="Corbel"/>
                <a:cs typeface="Corbel"/>
              </a:rPr>
              <a:t> </a:t>
            </a:r>
            <a:r>
              <a:rPr dirty="0" sz="2800" spc="-5">
                <a:latin typeface="Corbel"/>
                <a:cs typeface="Corbel"/>
              </a:rPr>
              <a:t>walk</a:t>
            </a:r>
            <a:r>
              <a:rPr dirty="0" sz="2800" spc="-10">
                <a:latin typeface="Corbel"/>
                <a:cs typeface="Corbel"/>
              </a:rPr>
              <a:t> out</a:t>
            </a:r>
            <a:endParaRPr sz="2800">
              <a:latin typeface="Corbel"/>
              <a:cs typeface="Corbel"/>
            </a:endParaRPr>
          </a:p>
          <a:p>
            <a:pPr marL="299085" indent="-287020">
              <a:lnSpc>
                <a:spcPct val="100000"/>
              </a:lnSpc>
              <a:spcBef>
                <a:spcPts val="1275"/>
              </a:spcBef>
              <a:buClr>
                <a:srgbClr val="548AB8"/>
              </a:buClr>
              <a:buSzPct val="144642"/>
              <a:buFont typeface="Arial MT"/>
              <a:buChar char="•"/>
              <a:tabLst>
                <a:tab pos="299720" algn="l"/>
              </a:tabLst>
            </a:pPr>
            <a:r>
              <a:rPr dirty="0" sz="2800" spc="-5">
                <a:latin typeface="Corbel"/>
                <a:cs typeface="Corbel"/>
              </a:rPr>
              <a:t>Garis imajiner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B61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dc:title>PowerPoint Presentation</dc:title>
  <dcterms:created xsi:type="dcterms:W3CDTF">2022-02-21T03:58:30Z</dcterms:created>
  <dcterms:modified xsi:type="dcterms:W3CDTF">2022-02-21T03:58:30Z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2022-02-21T00:00:00Z</vt:filetime>
  </property>
</Properties>
</file>