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68" r:id="rId5"/>
    <p:sldId id="259" r:id="rId6"/>
    <p:sldId id="275" r:id="rId7"/>
    <p:sldId id="273" r:id="rId8"/>
    <p:sldId id="260" r:id="rId9"/>
    <p:sldId id="276" r:id="rId10"/>
    <p:sldId id="278" r:id="rId11"/>
    <p:sldId id="261" r:id="rId12"/>
    <p:sldId id="262" r:id="rId13"/>
    <p:sldId id="277" r:id="rId14"/>
    <p:sldId id="279" r:id="rId15"/>
    <p:sldId id="280" r:id="rId16"/>
    <p:sldId id="263" r:id="rId17"/>
    <p:sldId id="264" r:id="rId18"/>
    <p:sldId id="265" r:id="rId19"/>
    <p:sldId id="266" r:id="rId20"/>
    <p:sldId id="267" r:id="rId21"/>
    <p:sldId id="270" r:id="rId22"/>
    <p:sldId id="274" r:id="rId23"/>
    <p:sldId id="271" r:id="rId24"/>
    <p:sldId id="281" r:id="rId25"/>
    <p:sldId id="282" r:id="rId26"/>
    <p:sldId id="285" r:id="rId27"/>
    <p:sldId id="286" r:id="rId28"/>
    <p:sldId id="283" r:id="rId29"/>
    <p:sldId id="284" r:id="rId30"/>
    <p:sldId id="287" r:id="rId31"/>
    <p:sldId id="288" r:id="rId32"/>
    <p:sldId id="289" r:id="rId3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94660"/>
  </p:normalViewPr>
  <p:slideViewPr>
    <p:cSldViewPr snapToGrid="0">
      <p:cViewPr>
        <p:scale>
          <a:sx n="50" d="100"/>
          <a:sy n="50" d="100"/>
        </p:scale>
        <p:origin x="1112" y="3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A7D7DC6F-3450-4B85-8EB2-DB3C7CF2611D}"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242048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D7DC6F-3450-4B85-8EB2-DB3C7CF2611D}"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3791257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D7DC6F-3450-4B85-8EB2-DB3C7CF2611D}"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212917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A7D7DC6F-3450-4B85-8EB2-DB3C7CF2611D}"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3044573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A7D7DC6F-3450-4B85-8EB2-DB3C7CF2611D}" type="datetimeFigureOut">
              <a:rPr lang="id-ID" smtClean="0"/>
              <a:t>16/11/2021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2356008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A7D7DC6F-3450-4B85-8EB2-DB3C7CF2611D}" type="datetimeFigureOut">
              <a:rPr lang="id-ID" smtClean="0"/>
              <a:t>16/11/2021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2578637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7DC6F-3450-4B85-8EB2-DB3C7CF2611D}" type="datetimeFigureOut">
              <a:rPr lang="id-ID" smtClean="0"/>
              <a:t>16/11/2021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1520465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D7DC6F-3450-4B85-8EB2-DB3C7CF2611D}"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86518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D7DC6F-3450-4B85-8EB2-DB3C7CF2611D}"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4196197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D7DC6F-3450-4B85-8EB2-DB3C7CF2611D}"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4170990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7D7DC6F-3450-4B85-8EB2-DB3C7CF2611D}"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1F49085F-E0EC-4F7E-ACCC-7F6323AB31FF}" type="slidenum">
              <a:rPr lang="id-ID" smtClean="0"/>
              <a:t>‹#›</a:t>
            </a:fld>
            <a:endParaRPr lang="id-ID"/>
          </a:p>
        </p:txBody>
      </p:sp>
    </p:spTree>
    <p:extLst>
      <p:ext uri="{BB962C8B-B14F-4D97-AF65-F5344CB8AC3E}">
        <p14:creationId xmlns:p14="http://schemas.microsoft.com/office/powerpoint/2010/main" val="1361531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7DC6F-3450-4B85-8EB2-DB3C7CF2611D}" type="datetimeFigureOut">
              <a:rPr lang="id-ID" smtClean="0"/>
              <a:t>16/11/2021</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9085F-E0EC-4F7E-ACCC-7F6323AB31FF}" type="slidenum">
              <a:rPr lang="id-ID" smtClean="0"/>
              <a:t>‹#›</a:t>
            </a:fld>
            <a:endParaRPr lang="id-ID"/>
          </a:p>
        </p:txBody>
      </p:sp>
    </p:spTree>
    <p:extLst>
      <p:ext uri="{BB962C8B-B14F-4D97-AF65-F5344CB8AC3E}">
        <p14:creationId xmlns:p14="http://schemas.microsoft.com/office/powerpoint/2010/main" val="4035963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2.bp.blogspot.com/-pRms-hkBXas/VJtwXSrh_fI/AAAAAAAAAj8/vAPc-SjHw-8/s1600/Untitled.p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1.bp.blogspot.com/-Y6-qFP00SpM/VJt0hWmCrYI/AAAAAAAAAkk/1XplSSsy5D8/s1600/Untitled.png"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4.bp.blogspot.com/-_CEAX5NP4Nc/VJtyk-yYbWI/AAAAAAAAAkI/TsWR-0BXmCc/s1600/Untitled.png" TargetMode="Externa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hyperlink" Target="http://4.bp.blogspot.com/-esPXhlAymdE/VJtzfm1G0iI/AAAAAAAAAkU/DU7-E9wX84Q/s1600/Untitled.p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1.bp.blogspot.com/-m3H-CU5LRm0/VJt4E8YU--I/AAAAAAAAAkw/QmOQuS8zIL8/s1600/Untitled.p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3.bp.blogspot.com/-Seg9ZOt_xZA/VJt452EvAvI/AAAAAAAAAlA/M_7_2BB0Dng/s1600/Untitled.p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3.bp.blogspot.com/-Pl36eNLZ8z0/VJt5YTuJJ5I/AAAAAAAAAlI/-nHY0vEWogo/s1600/Untitled.pn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3.bp.blogspot.com/-EkJxiROne3I/VJt5_9Gnz_I/AAAAAAAAAlQ/G-Flx6abODQ/s1600/12.p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3.bp.blogspot.com/-WVyXt2CyBOE/VJt6JSUe2zI/AAAAAAAAAlY/-jozUu9-Bho/s1600/3.pn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09712" y="350837"/>
            <a:ext cx="9144000" cy="2387600"/>
          </a:xfrm>
        </p:spPr>
        <p:txBody>
          <a:bodyPr>
            <a:normAutofit/>
          </a:bodyPr>
          <a:lstStyle/>
          <a:p>
            <a:r>
              <a:rPr lang="en-US" sz="3200" b="1" dirty="0" err="1">
                <a:solidFill>
                  <a:schemeClr val="bg1"/>
                </a:solidFill>
                <a:latin typeface="Arial Black" panose="020B0A04020102020204" pitchFamily="34" charset="0"/>
              </a:rPr>
              <a:t>Bangunan</a:t>
            </a:r>
            <a:r>
              <a:rPr lang="en-US" sz="3200" b="1" dirty="0">
                <a:solidFill>
                  <a:schemeClr val="bg1"/>
                </a:solidFill>
                <a:latin typeface="Arial Black" panose="020B0A04020102020204" pitchFamily="34" charset="0"/>
              </a:rPr>
              <a:t> </a:t>
            </a:r>
            <a:r>
              <a:rPr lang="en-US" sz="3200" b="1" dirty="0" err="1">
                <a:solidFill>
                  <a:schemeClr val="bg1"/>
                </a:solidFill>
                <a:latin typeface="Arial Black" panose="020B0A04020102020204" pitchFamily="34" charset="0"/>
              </a:rPr>
              <a:t>Pemecah</a:t>
            </a:r>
            <a:r>
              <a:rPr lang="en-US" sz="3200" b="1" dirty="0">
                <a:solidFill>
                  <a:schemeClr val="bg1"/>
                </a:solidFill>
                <a:latin typeface="Arial Black" panose="020B0A04020102020204" pitchFamily="34" charset="0"/>
              </a:rPr>
              <a:t> </a:t>
            </a:r>
            <a:r>
              <a:rPr lang="en-US" sz="3200" b="1" dirty="0" err="1">
                <a:solidFill>
                  <a:schemeClr val="bg1"/>
                </a:solidFill>
                <a:latin typeface="Arial Black" panose="020B0A04020102020204" pitchFamily="34" charset="0"/>
              </a:rPr>
              <a:t>Gelombang</a:t>
            </a:r>
            <a:r>
              <a:rPr lang="en-US" sz="3200" b="1" dirty="0">
                <a:solidFill>
                  <a:schemeClr val="bg1"/>
                </a:solidFill>
                <a:latin typeface="Arial Black" panose="020B0A04020102020204" pitchFamily="34" charset="0"/>
              </a:rPr>
              <a:t> </a:t>
            </a:r>
            <a:r>
              <a:rPr lang="en-US" sz="3200" b="1" dirty="0" err="1" smtClean="0">
                <a:solidFill>
                  <a:schemeClr val="bg1"/>
                </a:solidFill>
                <a:latin typeface="Arial Black" panose="020B0A04020102020204" pitchFamily="34" charset="0"/>
              </a:rPr>
              <a:t>Laut</a:t>
            </a:r>
            <a:r>
              <a:rPr lang="id-ID" sz="3200" b="1" dirty="0" smtClean="0">
                <a:solidFill>
                  <a:schemeClr val="bg1"/>
                </a:solidFill>
                <a:latin typeface="Arial Black" panose="020B0A04020102020204" pitchFamily="34" charset="0"/>
              </a:rPr>
              <a:t/>
            </a:r>
            <a:br>
              <a:rPr lang="id-ID" sz="3200" b="1" dirty="0" smtClean="0">
                <a:solidFill>
                  <a:schemeClr val="bg1"/>
                </a:solidFill>
                <a:latin typeface="Arial Black" panose="020B0A04020102020204" pitchFamily="34" charset="0"/>
              </a:rPr>
            </a:br>
            <a:r>
              <a:rPr lang="id-ID" sz="3200" b="1" dirty="0" smtClean="0">
                <a:solidFill>
                  <a:schemeClr val="bg1"/>
                </a:solidFill>
                <a:latin typeface="Arial Black" panose="020B0A04020102020204" pitchFamily="34" charset="0"/>
              </a:rPr>
              <a:t> </a:t>
            </a:r>
            <a:br>
              <a:rPr lang="id-ID" sz="3200" b="1" dirty="0" smtClean="0">
                <a:solidFill>
                  <a:schemeClr val="bg1"/>
                </a:solidFill>
                <a:latin typeface="Arial Black" panose="020B0A04020102020204" pitchFamily="34" charset="0"/>
              </a:rPr>
            </a:br>
            <a:r>
              <a:rPr lang="en-US" sz="3200" b="1" dirty="0" smtClean="0">
                <a:solidFill>
                  <a:schemeClr val="bg1"/>
                </a:solidFill>
                <a:latin typeface="Arial Black" panose="020B0A04020102020204" pitchFamily="34" charset="0"/>
              </a:rPr>
              <a:t>(</a:t>
            </a:r>
            <a:r>
              <a:rPr lang="en-US" sz="3200" b="1" dirty="0">
                <a:solidFill>
                  <a:schemeClr val="bg1"/>
                </a:solidFill>
                <a:latin typeface="Arial Black" panose="020B0A04020102020204" pitchFamily="34" charset="0"/>
              </a:rPr>
              <a:t>Breakwater)</a:t>
            </a:r>
            <a:endParaRPr lang="id-ID" sz="32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11815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87413" y="1499868"/>
            <a:ext cx="10515600" cy="989013"/>
          </a:xfrm>
        </p:spPr>
        <p:txBody>
          <a:bodyPr>
            <a:normAutofit/>
          </a:bodyPr>
          <a:lstStyle/>
          <a:p>
            <a:pPr marL="0" indent="0" algn="just">
              <a:buNone/>
            </a:pPr>
            <a:r>
              <a:rPr lang="en-US" sz="2400" dirty="0" err="1"/>
              <a:t>Pemecah</a:t>
            </a:r>
            <a:r>
              <a:rPr lang="en-US" sz="2400" dirty="0"/>
              <a:t> </a:t>
            </a:r>
            <a:r>
              <a:rPr lang="en-US" sz="2400" dirty="0" err="1"/>
              <a:t>gelombang</a:t>
            </a:r>
            <a:r>
              <a:rPr lang="en-US" sz="2400" dirty="0"/>
              <a:t> (</a:t>
            </a:r>
            <a:r>
              <a:rPr lang="en-US" sz="2400" i="1" dirty="0"/>
              <a:t>breakwater</a:t>
            </a:r>
            <a:r>
              <a:rPr lang="en-US" sz="2400" dirty="0"/>
              <a:t>) </a:t>
            </a:r>
            <a:r>
              <a:rPr lang="en-US" sz="2400" dirty="0" err="1"/>
              <a:t>adalah</a:t>
            </a:r>
            <a:r>
              <a:rPr lang="en-US" sz="2400" dirty="0"/>
              <a:t> </a:t>
            </a:r>
            <a:r>
              <a:rPr lang="en-US" sz="2400" dirty="0" err="1"/>
              <a:t>bagunan</a:t>
            </a:r>
            <a:r>
              <a:rPr lang="en-US" sz="2400" dirty="0"/>
              <a:t> yang </a:t>
            </a:r>
            <a:r>
              <a:rPr lang="en-US" sz="2400" dirty="0" err="1"/>
              <a:t>digunakan</a:t>
            </a:r>
            <a:r>
              <a:rPr lang="en-US" sz="2400" dirty="0"/>
              <a:t> </a:t>
            </a:r>
            <a:r>
              <a:rPr lang="en-US" sz="2400" dirty="0" err="1"/>
              <a:t>untuk</a:t>
            </a:r>
            <a:r>
              <a:rPr lang="en-US" sz="2400" dirty="0"/>
              <a:t> </a:t>
            </a:r>
            <a:r>
              <a:rPr lang="en-US" sz="2400" dirty="0" err="1"/>
              <a:t>melindungi</a:t>
            </a:r>
            <a:r>
              <a:rPr lang="en-US" sz="2400" dirty="0"/>
              <a:t> </a:t>
            </a:r>
            <a:r>
              <a:rPr lang="en-US" sz="2400" dirty="0" err="1"/>
              <a:t>daerah</a:t>
            </a:r>
            <a:r>
              <a:rPr lang="en-US" sz="2400" dirty="0"/>
              <a:t> </a:t>
            </a:r>
            <a:r>
              <a:rPr lang="en-US" sz="2400" dirty="0" err="1"/>
              <a:t>perairan</a:t>
            </a:r>
            <a:r>
              <a:rPr lang="en-US" sz="2400" dirty="0"/>
              <a:t> </a:t>
            </a:r>
            <a:r>
              <a:rPr lang="en-US" sz="2400" dirty="0" err="1"/>
              <a:t>pelabuhan</a:t>
            </a:r>
            <a:r>
              <a:rPr lang="en-US" sz="2400" dirty="0"/>
              <a:t> </a:t>
            </a:r>
            <a:r>
              <a:rPr lang="en-US" sz="2400" dirty="0" err="1"/>
              <a:t>dari</a:t>
            </a:r>
            <a:r>
              <a:rPr lang="en-US" sz="2400" dirty="0"/>
              <a:t> </a:t>
            </a:r>
            <a:r>
              <a:rPr lang="en-US" sz="2400" dirty="0" err="1"/>
              <a:t>gangguan</a:t>
            </a:r>
            <a:r>
              <a:rPr lang="en-US" sz="2400" dirty="0"/>
              <a:t> </a:t>
            </a:r>
            <a:r>
              <a:rPr lang="en-US" sz="2400" dirty="0" err="1"/>
              <a:t>gelombang</a:t>
            </a:r>
            <a:r>
              <a:rPr lang="en-US" sz="2400" dirty="0"/>
              <a:t>. </a:t>
            </a:r>
            <a:endParaRPr lang="id-ID" sz="2400" dirty="0"/>
          </a:p>
        </p:txBody>
      </p:sp>
      <p:pic>
        <p:nvPicPr>
          <p:cNvPr id="4" name="Picture 3" descr="http://2.bp.blogspot.com/-pRms-hkBXas/VJtwXSrh_fI/AAAAAAAAAj8/vAPc-SjHw-8/s1600/Untitle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532188" y="2488881"/>
            <a:ext cx="5226051" cy="3354705"/>
          </a:xfrm>
          <a:prstGeom prst="rect">
            <a:avLst/>
          </a:prstGeom>
          <a:noFill/>
          <a:ln>
            <a:noFill/>
          </a:ln>
        </p:spPr>
      </p:pic>
      <p:sp>
        <p:nvSpPr>
          <p:cNvPr id="5" name="Rectangle 4"/>
          <p:cNvSpPr/>
          <p:nvPr/>
        </p:nvSpPr>
        <p:spPr>
          <a:xfrm>
            <a:off x="3097213" y="6120497"/>
            <a:ext cx="6096000" cy="338554"/>
          </a:xfrm>
          <a:prstGeom prst="rect">
            <a:avLst/>
          </a:prstGeom>
        </p:spPr>
        <p:txBody>
          <a:bodyPr>
            <a:spAutoFit/>
          </a:bodyPr>
          <a:lstStyle/>
          <a:p>
            <a:pPr algn="ctr"/>
            <a:r>
              <a:rPr lang="en-US" sz="1600"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Gambar</a:t>
            </a:r>
            <a:r>
              <a:rPr lang="en-US" sz="1600"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Ilustrasi</a:t>
            </a:r>
            <a:r>
              <a:rPr lang="en-US" sz="1600"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pelindung</a:t>
            </a:r>
            <a:r>
              <a:rPr lang="en-US" sz="1600"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600" i="1"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Breawater</a:t>
            </a:r>
            <a:r>
              <a:rPr lang="en-US" sz="1600" i="1"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Pada</a:t>
            </a:r>
            <a:r>
              <a:rPr lang="en-US" sz="1600" i="1"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600"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Areal </a:t>
            </a:r>
            <a:r>
              <a:rPr lang="en-US" sz="1600"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Pelabuhan</a:t>
            </a:r>
            <a:endParaRPr lang="id-ID" sz="1600" dirty="0"/>
          </a:p>
        </p:txBody>
      </p:sp>
    </p:spTree>
    <p:extLst>
      <p:ext uri="{BB962C8B-B14F-4D97-AF65-F5344CB8AC3E}">
        <p14:creationId xmlns:p14="http://schemas.microsoft.com/office/powerpoint/2010/main" val="208209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823913" y="242888"/>
            <a:ext cx="10515600" cy="6286500"/>
          </a:xfrm>
        </p:spPr>
        <p:txBody>
          <a:bodyPr>
            <a:noAutofit/>
          </a:bodyPr>
          <a:lstStyle/>
          <a:p>
            <a:pPr marL="0" indent="0" algn="just">
              <a:buNone/>
            </a:pPr>
            <a:r>
              <a:rPr lang="id-ID" sz="2400" b="1" dirty="0" smtClean="0"/>
              <a:t>Fungsi pokok</a:t>
            </a:r>
            <a:r>
              <a:rPr lang="fi-FI" sz="2400" b="1" dirty="0"/>
              <a:t> </a:t>
            </a:r>
            <a:r>
              <a:rPr lang="fi-FI" sz="2400" b="1" i="1" dirty="0"/>
              <a:t>Breakwater</a:t>
            </a:r>
            <a:r>
              <a:rPr lang="fi-FI" sz="2400" b="1" dirty="0"/>
              <a:t> pada </a:t>
            </a:r>
            <a:r>
              <a:rPr lang="fi-FI" sz="2400" b="1" dirty="0" smtClean="0"/>
              <a:t>pelabuha</a:t>
            </a:r>
            <a:r>
              <a:rPr lang="id-ID" sz="2400" b="1" dirty="0" smtClean="0"/>
              <a:t>n secara umum</a:t>
            </a:r>
            <a:r>
              <a:rPr lang="fi-FI" sz="2400" b="1" dirty="0" smtClean="0"/>
              <a:t> </a:t>
            </a:r>
            <a:r>
              <a:rPr lang="fi-FI" sz="2400" b="1" dirty="0"/>
              <a:t>:  </a:t>
            </a:r>
            <a:r>
              <a:rPr lang="fi-FI" sz="2000" b="1" dirty="0"/>
              <a:t> </a:t>
            </a:r>
            <a:endParaRPr lang="id-ID" sz="2000" b="1" dirty="0"/>
          </a:p>
          <a:p>
            <a:pPr marL="0" indent="0" algn="just">
              <a:buNone/>
            </a:pPr>
            <a:r>
              <a:rPr lang="en-US" sz="2000" dirty="0"/>
              <a:t> </a:t>
            </a:r>
            <a:endParaRPr lang="id-ID" sz="2000" dirty="0"/>
          </a:p>
          <a:p>
            <a:pPr lvl="0" algn="just"/>
            <a:r>
              <a:rPr lang="en-US" sz="2000" dirty="0" err="1"/>
              <a:t>Berfungsi</a:t>
            </a:r>
            <a:r>
              <a:rPr lang="en-US" sz="2000" dirty="0"/>
              <a:t>  </a:t>
            </a:r>
            <a:r>
              <a:rPr lang="en-US" sz="2000" dirty="0" err="1"/>
              <a:t>sebagai</a:t>
            </a:r>
            <a:r>
              <a:rPr lang="en-US" sz="2000" dirty="0"/>
              <a:t> </a:t>
            </a:r>
            <a:r>
              <a:rPr lang="en-US" sz="2000" dirty="0" err="1"/>
              <a:t>pelindungi</a:t>
            </a:r>
            <a:r>
              <a:rPr lang="en-US" sz="2000" dirty="0"/>
              <a:t> </a:t>
            </a:r>
            <a:r>
              <a:rPr lang="en-US" sz="2000" dirty="0" err="1"/>
              <a:t>kolam</a:t>
            </a:r>
            <a:r>
              <a:rPr lang="en-US" sz="2000" dirty="0"/>
              <a:t> </a:t>
            </a:r>
            <a:r>
              <a:rPr lang="en-US" sz="2000" dirty="0" err="1"/>
              <a:t>perairan</a:t>
            </a:r>
            <a:r>
              <a:rPr lang="en-US" sz="2000" dirty="0"/>
              <a:t> </a:t>
            </a:r>
            <a:r>
              <a:rPr lang="en-US" sz="2000" dirty="0" err="1" smtClean="0"/>
              <a:t>pelabuhan</a:t>
            </a:r>
            <a:r>
              <a:rPr lang="en-US" sz="2000" dirty="0"/>
              <a:t> yang </a:t>
            </a:r>
            <a:r>
              <a:rPr lang="en-US" sz="2000" dirty="0" err="1"/>
              <a:t>terletak</a:t>
            </a:r>
            <a:r>
              <a:rPr lang="en-US" sz="2000" dirty="0"/>
              <a:t> </a:t>
            </a:r>
            <a:r>
              <a:rPr lang="en-US" sz="2000" dirty="0" err="1"/>
              <a:t>dibelakangnya</a:t>
            </a:r>
            <a:r>
              <a:rPr lang="en-US" sz="2000" dirty="0"/>
              <a:t> </a:t>
            </a:r>
            <a:r>
              <a:rPr lang="en-US" sz="2000" dirty="0" err="1"/>
              <a:t>dari</a:t>
            </a:r>
            <a:r>
              <a:rPr lang="en-US" sz="2000" dirty="0"/>
              <a:t> </a:t>
            </a:r>
            <a:r>
              <a:rPr lang="en-US" sz="2000" dirty="0" err="1"/>
              <a:t>serangan</a:t>
            </a:r>
            <a:r>
              <a:rPr lang="en-US" sz="2000" dirty="0"/>
              <a:t> </a:t>
            </a:r>
            <a:r>
              <a:rPr lang="en-US" sz="2000" dirty="0" err="1"/>
              <a:t>gelombang</a:t>
            </a:r>
            <a:r>
              <a:rPr lang="en-US" sz="2000" dirty="0"/>
              <a:t> yang </a:t>
            </a:r>
            <a:r>
              <a:rPr lang="en-US" sz="2000" dirty="0" err="1"/>
              <a:t>dapat</a:t>
            </a:r>
            <a:r>
              <a:rPr lang="en-US" sz="2000" dirty="0"/>
              <a:t> </a:t>
            </a:r>
            <a:r>
              <a:rPr lang="en-US" sz="2000" dirty="0" err="1"/>
              <a:t>mengakibatkan</a:t>
            </a:r>
            <a:r>
              <a:rPr lang="en-US" sz="2000" dirty="0"/>
              <a:t> </a:t>
            </a:r>
            <a:r>
              <a:rPr lang="en-US" sz="2000" dirty="0" err="1"/>
              <a:t>terganggunya</a:t>
            </a:r>
            <a:r>
              <a:rPr lang="en-US" sz="2000" dirty="0"/>
              <a:t> </a:t>
            </a:r>
            <a:r>
              <a:rPr lang="en-US" sz="2000" dirty="0" err="1"/>
              <a:t>aktivitas</a:t>
            </a:r>
            <a:r>
              <a:rPr lang="en-US" sz="2000" dirty="0"/>
              <a:t> di </a:t>
            </a:r>
            <a:r>
              <a:rPr lang="en-US" sz="2000" dirty="0" err="1"/>
              <a:t>perairan</a:t>
            </a:r>
            <a:r>
              <a:rPr lang="en-US" sz="2000" dirty="0"/>
              <a:t> </a:t>
            </a:r>
            <a:r>
              <a:rPr lang="en-US" sz="2000" dirty="0" err="1"/>
              <a:t>pelabuan</a:t>
            </a:r>
            <a:r>
              <a:rPr lang="en-US" sz="2000" dirty="0"/>
              <a:t> </a:t>
            </a:r>
            <a:r>
              <a:rPr lang="en-US" sz="2000" dirty="0" err="1"/>
              <a:t>baik</a:t>
            </a:r>
            <a:r>
              <a:rPr lang="en-US" sz="2000" dirty="0"/>
              <a:t> </a:t>
            </a:r>
            <a:r>
              <a:rPr lang="en-US" sz="2000" dirty="0" err="1"/>
              <a:t>pada</a:t>
            </a:r>
            <a:r>
              <a:rPr lang="en-US" sz="2000" dirty="0"/>
              <a:t> </a:t>
            </a:r>
            <a:r>
              <a:rPr lang="en-US" sz="2000" dirty="0" err="1"/>
              <a:t>saat</a:t>
            </a:r>
            <a:r>
              <a:rPr lang="en-US" sz="2000" dirty="0"/>
              <a:t> </a:t>
            </a:r>
            <a:r>
              <a:rPr lang="en-US" sz="2000" dirty="0" err="1"/>
              <a:t>pasang</a:t>
            </a:r>
            <a:r>
              <a:rPr lang="en-US" sz="2000" dirty="0"/>
              <a:t>, </a:t>
            </a:r>
            <a:r>
              <a:rPr lang="en-US" sz="2000" dirty="0" err="1"/>
              <a:t>badai</a:t>
            </a:r>
            <a:r>
              <a:rPr lang="en-US" sz="2000" dirty="0"/>
              <a:t> </a:t>
            </a:r>
            <a:r>
              <a:rPr lang="en-US" sz="2000" dirty="0" err="1"/>
              <a:t>maupun</a:t>
            </a:r>
            <a:r>
              <a:rPr lang="en-US" sz="2000" dirty="0"/>
              <a:t> </a:t>
            </a:r>
            <a:r>
              <a:rPr lang="en-US" sz="2000" dirty="0" err="1"/>
              <a:t>peristiwa</a:t>
            </a:r>
            <a:r>
              <a:rPr lang="en-US" sz="2000" dirty="0"/>
              <a:t> </a:t>
            </a:r>
            <a:r>
              <a:rPr lang="en-US" sz="2000" dirty="0" err="1"/>
              <a:t>alam</a:t>
            </a:r>
            <a:r>
              <a:rPr lang="en-US" sz="2000" dirty="0"/>
              <a:t> </a:t>
            </a:r>
            <a:r>
              <a:rPr lang="en-US" sz="2000" dirty="0" err="1"/>
              <a:t>lainya</a:t>
            </a:r>
            <a:r>
              <a:rPr lang="en-US" sz="2000" dirty="0"/>
              <a:t> di </a:t>
            </a:r>
            <a:r>
              <a:rPr lang="en-US" sz="2000" dirty="0" err="1"/>
              <a:t>laut</a:t>
            </a:r>
            <a:r>
              <a:rPr lang="en-US" sz="2000" dirty="0"/>
              <a:t>.</a:t>
            </a:r>
            <a:endParaRPr lang="id-ID" sz="2000" dirty="0"/>
          </a:p>
          <a:p>
            <a:pPr marL="0" indent="0" algn="just">
              <a:buNone/>
            </a:pPr>
            <a:r>
              <a:rPr lang="en-US" sz="2000" dirty="0"/>
              <a:t> </a:t>
            </a:r>
            <a:endParaRPr lang="id-ID" sz="2000" dirty="0"/>
          </a:p>
          <a:p>
            <a:pPr lvl="0" algn="just"/>
            <a:r>
              <a:rPr lang="en-US" sz="2000" dirty="0" err="1"/>
              <a:t>Gelombang</a:t>
            </a:r>
            <a:r>
              <a:rPr lang="en-US" sz="2000" dirty="0"/>
              <a:t> yang </a:t>
            </a:r>
            <a:r>
              <a:rPr lang="en-US" sz="2000" dirty="0" err="1"/>
              <a:t>menjalar</a:t>
            </a:r>
            <a:r>
              <a:rPr lang="en-US" sz="2000" dirty="0"/>
              <a:t> </a:t>
            </a:r>
            <a:r>
              <a:rPr lang="en-US" sz="2000" dirty="0" err="1"/>
              <a:t>mengenai</a:t>
            </a:r>
            <a:r>
              <a:rPr lang="en-US" sz="2000" dirty="0"/>
              <a:t> </a:t>
            </a:r>
            <a:r>
              <a:rPr lang="en-US" sz="2000" dirty="0" err="1"/>
              <a:t>suatu</a:t>
            </a:r>
            <a:r>
              <a:rPr lang="en-US" sz="2000" dirty="0"/>
              <a:t> </a:t>
            </a:r>
            <a:r>
              <a:rPr lang="en-US" sz="2000" dirty="0" err="1"/>
              <a:t>bangunan</a:t>
            </a:r>
            <a:r>
              <a:rPr lang="en-US" sz="2000" dirty="0"/>
              <a:t> </a:t>
            </a:r>
            <a:r>
              <a:rPr lang="en-US" sz="2000" dirty="0" err="1"/>
              <a:t>peredam</a:t>
            </a:r>
            <a:r>
              <a:rPr lang="en-US" sz="2000" dirty="0"/>
              <a:t> </a:t>
            </a:r>
            <a:r>
              <a:rPr lang="en-US" sz="2000" dirty="0" err="1"/>
              <a:t>gelombang</a:t>
            </a:r>
            <a:r>
              <a:rPr lang="en-US" sz="2000" dirty="0"/>
              <a:t> </a:t>
            </a:r>
            <a:r>
              <a:rPr lang="en-US" sz="2000" dirty="0" err="1"/>
              <a:t>sebagian</a:t>
            </a:r>
            <a:r>
              <a:rPr lang="en-US" sz="2000" dirty="0"/>
              <a:t> </a:t>
            </a:r>
            <a:r>
              <a:rPr lang="en-US" sz="2000" dirty="0" err="1"/>
              <a:t>energinya</a:t>
            </a:r>
            <a:r>
              <a:rPr lang="en-US" sz="2000" dirty="0"/>
              <a:t> </a:t>
            </a:r>
            <a:r>
              <a:rPr lang="en-US" sz="2000" dirty="0" err="1"/>
              <a:t>akan</a:t>
            </a:r>
            <a:r>
              <a:rPr lang="en-US" sz="2000" dirty="0"/>
              <a:t> </a:t>
            </a:r>
            <a:r>
              <a:rPr lang="en-US" sz="2000" dirty="0" err="1"/>
              <a:t>dipantulkan</a:t>
            </a:r>
            <a:r>
              <a:rPr lang="en-US" sz="2000" dirty="0"/>
              <a:t> (</a:t>
            </a:r>
            <a:r>
              <a:rPr lang="en-US" sz="2000" dirty="0" err="1"/>
              <a:t>Refleksi</a:t>
            </a:r>
            <a:r>
              <a:rPr lang="en-US" sz="2000" dirty="0"/>
              <a:t>), </a:t>
            </a:r>
            <a:r>
              <a:rPr lang="en-US" sz="2000" dirty="0" err="1"/>
              <a:t>sebagian</a:t>
            </a:r>
            <a:r>
              <a:rPr lang="en-US" sz="2000" dirty="0"/>
              <a:t> </a:t>
            </a:r>
            <a:r>
              <a:rPr lang="en-US" sz="2000" dirty="0" err="1"/>
              <a:t>diteruskan</a:t>
            </a:r>
            <a:r>
              <a:rPr lang="en-US" sz="2000" dirty="0"/>
              <a:t> (</a:t>
            </a:r>
            <a:r>
              <a:rPr lang="en-US" sz="2000" dirty="0" err="1"/>
              <a:t>Transmisi</a:t>
            </a:r>
            <a:r>
              <a:rPr lang="en-US" sz="2000" dirty="0"/>
              <a:t>) </a:t>
            </a:r>
            <a:r>
              <a:rPr lang="en-US" sz="2000" dirty="0" err="1"/>
              <a:t>dan</a:t>
            </a:r>
            <a:r>
              <a:rPr lang="en-US" sz="2000" dirty="0"/>
              <a:t> </a:t>
            </a:r>
            <a:r>
              <a:rPr lang="en-US" sz="2000" dirty="0" err="1"/>
              <a:t>sebagian</a:t>
            </a:r>
            <a:r>
              <a:rPr lang="en-US" sz="2000" dirty="0"/>
              <a:t> </a:t>
            </a:r>
            <a:r>
              <a:rPr lang="en-US" sz="2000" dirty="0" err="1"/>
              <a:t>dihancurkan</a:t>
            </a:r>
            <a:r>
              <a:rPr lang="en-US" sz="2000" dirty="0"/>
              <a:t> (</a:t>
            </a:r>
            <a:r>
              <a:rPr lang="en-US" sz="2000" dirty="0" err="1"/>
              <a:t>Dissipasi</a:t>
            </a:r>
            <a:r>
              <a:rPr lang="en-US" sz="2000" dirty="0"/>
              <a:t>) </a:t>
            </a:r>
            <a:r>
              <a:rPr lang="en-US" sz="2000" dirty="0" err="1"/>
              <a:t>melalui</a:t>
            </a:r>
            <a:r>
              <a:rPr lang="en-US" sz="2000" dirty="0"/>
              <a:t> </a:t>
            </a:r>
            <a:r>
              <a:rPr lang="en-US" sz="2000" dirty="0" err="1"/>
              <a:t>pecahnya</a:t>
            </a:r>
            <a:r>
              <a:rPr lang="en-US" sz="2000" dirty="0"/>
              <a:t> </a:t>
            </a:r>
            <a:r>
              <a:rPr lang="en-US" sz="2000" dirty="0" err="1"/>
              <a:t>gelombang</a:t>
            </a:r>
            <a:r>
              <a:rPr lang="en-US" sz="2000" dirty="0"/>
              <a:t>, </a:t>
            </a:r>
            <a:r>
              <a:rPr lang="en-US" sz="2000" dirty="0" err="1"/>
              <a:t>kekentalan</a:t>
            </a:r>
            <a:r>
              <a:rPr lang="en-US" sz="2000" dirty="0"/>
              <a:t> </a:t>
            </a:r>
            <a:r>
              <a:rPr lang="en-US" sz="2000" dirty="0" err="1"/>
              <a:t>fluida</a:t>
            </a:r>
            <a:r>
              <a:rPr lang="en-US" sz="2000" dirty="0"/>
              <a:t>, </a:t>
            </a:r>
            <a:r>
              <a:rPr lang="en-US" sz="2000" dirty="0" err="1"/>
              <a:t>gesekan</a:t>
            </a:r>
            <a:r>
              <a:rPr lang="en-US" sz="2000" dirty="0"/>
              <a:t> </a:t>
            </a:r>
            <a:r>
              <a:rPr lang="en-US" sz="2000" dirty="0" err="1"/>
              <a:t>dasar</a:t>
            </a:r>
            <a:r>
              <a:rPr lang="en-US" sz="2000" dirty="0"/>
              <a:t> </a:t>
            </a:r>
            <a:r>
              <a:rPr lang="en-US" sz="2000" dirty="0" err="1"/>
              <a:t>dan</a:t>
            </a:r>
            <a:r>
              <a:rPr lang="en-US" sz="2000" dirty="0"/>
              <a:t> lain-</a:t>
            </a:r>
            <a:r>
              <a:rPr lang="en-US" sz="2000" dirty="0" err="1"/>
              <a:t>lainnya</a:t>
            </a:r>
            <a:r>
              <a:rPr lang="en-US" sz="2000" dirty="0" smtClean="0"/>
              <a:t>.</a:t>
            </a:r>
            <a:endParaRPr lang="id-ID" sz="2000" dirty="0" smtClean="0"/>
          </a:p>
          <a:p>
            <a:pPr marL="0" lvl="0" indent="0" algn="just">
              <a:buNone/>
            </a:pPr>
            <a:endParaRPr lang="id-ID" sz="2000" dirty="0"/>
          </a:p>
          <a:p>
            <a:pPr lvl="0" algn="just"/>
            <a:r>
              <a:rPr lang="en-US" sz="2000" dirty="0" err="1"/>
              <a:t>Pembagian</a:t>
            </a:r>
            <a:r>
              <a:rPr lang="en-US" sz="2000" dirty="0"/>
              <a:t> </a:t>
            </a:r>
            <a:r>
              <a:rPr lang="en-US" sz="2000" dirty="0" err="1"/>
              <a:t>besarnya</a:t>
            </a:r>
            <a:r>
              <a:rPr lang="en-US" sz="2000" dirty="0"/>
              <a:t> </a:t>
            </a:r>
            <a:r>
              <a:rPr lang="en-US" sz="2000" dirty="0" err="1"/>
              <a:t>energi</a:t>
            </a:r>
            <a:r>
              <a:rPr lang="en-US" sz="2000" dirty="0"/>
              <a:t> </a:t>
            </a:r>
            <a:r>
              <a:rPr lang="en-US" sz="2000" dirty="0" err="1"/>
              <a:t>gelombang</a:t>
            </a:r>
            <a:r>
              <a:rPr lang="en-US" sz="2000" dirty="0"/>
              <a:t> yang </a:t>
            </a:r>
            <a:r>
              <a:rPr lang="en-US" sz="2000" dirty="0" err="1"/>
              <a:t>dipantulkan</a:t>
            </a:r>
            <a:r>
              <a:rPr lang="en-US" sz="2000" dirty="0"/>
              <a:t>, </a:t>
            </a:r>
            <a:r>
              <a:rPr lang="en-US" sz="2000" dirty="0" err="1"/>
              <a:t>dihancurkan</a:t>
            </a:r>
            <a:r>
              <a:rPr lang="en-US" sz="2000" dirty="0"/>
              <a:t> </a:t>
            </a:r>
            <a:r>
              <a:rPr lang="en-US" sz="2000" dirty="0" err="1"/>
              <a:t>dan</a:t>
            </a:r>
            <a:r>
              <a:rPr lang="en-US" sz="2000" dirty="0"/>
              <a:t> </a:t>
            </a:r>
            <a:r>
              <a:rPr lang="en-US" sz="2000" dirty="0" err="1"/>
              <a:t>diteruskan</a:t>
            </a:r>
            <a:r>
              <a:rPr lang="en-US" sz="2000" dirty="0"/>
              <a:t> </a:t>
            </a:r>
            <a:r>
              <a:rPr lang="en-US" sz="2000" dirty="0" err="1"/>
              <a:t>tergantung</a:t>
            </a:r>
            <a:r>
              <a:rPr lang="en-US" sz="2000" dirty="0"/>
              <a:t> </a:t>
            </a:r>
            <a:r>
              <a:rPr lang="en-US" sz="2000" dirty="0" err="1"/>
              <a:t>karakteristik</a:t>
            </a:r>
            <a:r>
              <a:rPr lang="en-US" sz="2000" dirty="0"/>
              <a:t> </a:t>
            </a:r>
            <a:r>
              <a:rPr lang="en-US" sz="2000" dirty="0" err="1"/>
              <a:t>gelombang</a:t>
            </a:r>
            <a:r>
              <a:rPr lang="en-US" sz="2000" dirty="0"/>
              <a:t> </a:t>
            </a:r>
            <a:r>
              <a:rPr lang="en-US" sz="2000" dirty="0" err="1"/>
              <a:t>datang</a:t>
            </a:r>
            <a:r>
              <a:rPr lang="en-US" sz="2000" dirty="0"/>
              <a:t> (</a:t>
            </a:r>
            <a:r>
              <a:rPr lang="en-US" sz="2000" dirty="0" err="1"/>
              <a:t>periode</a:t>
            </a:r>
            <a:r>
              <a:rPr lang="en-US" sz="2000" dirty="0"/>
              <a:t>, </a:t>
            </a:r>
            <a:r>
              <a:rPr lang="en-US" sz="2000" dirty="0" err="1"/>
              <a:t>tinggi</a:t>
            </a:r>
            <a:r>
              <a:rPr lang="en-US" sz="2000" dirty="0"/>
              <a:t>, </a:t>
            </a:r>
            <a:r>
              <a:rPr lang="en-US" sz="2000" dirty="0" err="1"/>
              <a:t>kedalaman</a:t>
            </a:r>
            <a:r>
              <a:rPr lang="en-US" sz="2000" dirty="0"/>
              <a:t> air), </a:t>
            </a:r>
            <a:r>
              <a:rPr lang="en-US" sz="2000" dirty="0" err="1"/>
              <a:t>tipe</a:t>
            </a:r>
            <a:r>
              <a:rPr lang="en-US" sz="2000" dirty="0"/>
              <a:t> </a:t>
            </a:r>
            <a:r>
              <a:rPr lang="en-US" sz="2000" dirty="0" err="1"/>
              <a:t>bangunan</a:t>
            </a:r>
            <a:r>
              <a:rPr lang="en-US" sz="2000" dirty="0"/>
              <a:t> </a:t>
            </a:r>
            <a:r>
              <a:rPr lang="en-US" sz="2000" dirty="0" err="1"/>
              <a:t>peredam</a:t>
            </a:r>
            <a:r>
              <a:rPr lang="en-US" sz="2000" dirty="0"/>
              <a:t> </a:t>
            </a:r>
            <a:r>
              <a:rPr lang="en-US" sz="2000" dirty="0" err="1"/>
              <a:t>gelombang</a:t>
            </a:r>
            <a:r>
              <a:rPr lang="en-US" sz="2000" dirty="0"/>
              <a:t>  </a:t>
            </a:r>
            <a:r>
              <a:rPr lang="en-US" sz="2000" dirty="0" err="1"/>
              <a:t>dan</a:t>
            </a:r>
            <a:r>
              <a:rPr lang="en-US" sz="2000" dirty="0"/>
              <a:t> </a:t>
            </a:r>
            <a:r>
              <a:rPr lang="en-US" sz="2000" dirty="0" err="1"/>
              <a:t>geometrik</a:t>
            </a:r>
            <a:r>
              <a:rPr lang="en-US" sz="2000" dirty="0"/>
              <a:t> </a:t>
            </a:r>
            <a:r>
              <a:rPr lang="en-US" sz="2000" dirty="0" err="1"/>
              <a:t>bangunan</a:t>
            </a:r>
            <a:r>
              <a:rPr lang="en-US" sz="2000" dirty="0"/>
              <a:t> </a:t>
            </a:r>
            <a:r>
              <a:rPr lang="en-US" sz="2000" dirty="0" err="1"/>
              <a:t>peredam</a:t>
            </a:r>
            <a:r>
              <a:rPr lang="en-US" sz="2000" dirty="0"/>
              <a:t> (</a:t>
            </a:r>
            <a:r>
              <a:rPr lang="en-US" sz="2000" dirty="0" err="1"/>
              <a:t>kemiringan</a:t>
            </a:r>
            <a:r>
              <a:rPr lang="en-US" sz="2000" dirty="0"/>
              <a:t>, </a:t>
            </a:r>
            <a:r>
              <a:rPr lang="en-US" sz="2000" dirty="0" err="1"/>
              <a:t>elevasi</a:t>
            </a:r>
            <a:r>
              <a:rPr lang="en-US" sz="2000" dirty="0"/>
              <a:t>, </a:t>
            </a:r>
            <a:r>
              <a:rPr lang="en-US" sz="2000" dirty="0" err="1"/>
              <a:t>dan</a:t>
            </a:r>
            <a:r>
              <a:rPr lang="en-US" sz="2000" dirty="0"/>
              <a:t> </a:t>
            </a:r>
            <a:r>
              <a:rPr lang="en-US" sz="2000" dirty="0" err="1"/>
              <a:t>puncak</a:t>
            </a:r>
            <a:r>
              <a:rPr lang="en-US" sz="2000" dirty="0"/>
              <a:t> </a:t>
            </a:r>
            <a:r>
              <a:rPr lang="en-US" sz="2000" dirty="0" err="1"/>
              <a:t>bangunan</a:t>
            </a:r>
            <a:r>
              <a:rPr lang="en-US" sz="2000" dirty="0" smtClean="0"/>
              <a:t>).</a:t>
            </a:r>
            <a:endParaRPr lang="id-ID" sz="2000" dirty="0" smtClean="0"/>
          </a:p>
          <a:p>
            <a:pPr marL="0" lvl="0" indent="0" algn="just">
              <a:buNone/>
            </a:pPr>
            <a:endParaRPr lang="id-ID" sz="2000" dirty="0"/>
          </a:p>
          <a:p>
            <a:pPr lvl="0" algn="just"/>
            <a:r>
              <a:rPr lang="fi-FI" sz="2000" dirty="0"/>
              <a:t>Berkurangnya energi gelombang di daerah terlindung akan mengurangi pengiriman sedimen di daerah tersebut. Maka pengiriman sedimen sepanjang pantai yang berasal dari daerah di sekitarnya akan diendapkan dibelakang bangunan.</a:t>
            </a:r>
            <a:r>
              <a:rPr lang="en-US" sz="2000" dirty="0"/>
              <a:t> </a:t>
            </a:r>
            <a:r>
              <a:rPr lang="en-US" sz="2000" dirty="0" err="1"/>
              <a:t>Pantai</a:t>
            </a:r>
            <a:r>
              <a:rPr lang="en-US" sz="2000" dirty="0"/>
              <a:t> di </a:t>
            </a:r>
            <a:r>
              <a:rPr lang="en-US" sz="2000" dirty="0" err="1"/>
              <a:t>belakang</a:t>
            </a:r>
            <a:r>
              <a:rPr lang="en-US" sz="2000" dirty="0"/>
              <a:t> </a:t>
            </a:r>
            <a:r>
              <a:rPr lang="en-US" sz="2000" dirty="0" err="1"/>
              <a:t>struktur</a:t>
            </a:r>
            <a:r>
              <a:rPr lang="en-US" sz="2000" dirty="0"/>
              <a:t> </a:t>
            </a:r>
            <a:r>
              <a:rPr lang="en-US" sz="2000" dirty="0" err="1"/>
              <a:t>akan</a:t>
            </a:r>
            <a:r>
              <a:rPr lang="en-US" sz="2000" dirty="0"/>
              <a:t> </a:t>
            </a:r>
            <a:r>
              <a:rPr lang="en-US" sz="2000" dirty="0" err="1"/>
              <a:t>stabil</a:t>
            </a:r>
            <a:r>
              <a:rPr lang="en-US" sz="2000" dirty="0"/>
              <a:t> </a:t>
            </a:r>
            <a:r>
              <a:rPr lang="en-US" sz="2000" dirty="0" err="1"/>
              <a:t>dengan</a:t>
            </a:r>
            <a:r>
              <a:rPr lang="en-US" sz="2000" dirty="0"/>
              <a:t> </a:t>
            </a:r>
            <a:r>
              <a:rPr lang="en-US" sz="2000" dirty="0" err="1"/>
              <a:t>terbentuknya</a:t>
            </a:r>
            <a:r>
              <a:rPr lang="en-US" sz="2000" dirty="0"/>
              <a:t> </a:t>
            </a:r>
            <a:r>
              <a:rPr lang="en-US" sz="2000" dirty="0" err="1"/>
              <a:t>endapan</a:t>
            </a:r>
            <a:r>
              <a:rPr lang="en-US" sz="2000" dirty="0"/>
              <a:t> sediment </a:t>
            </a:r>
            <a:r>
              <a:rPr lang="en-US" sz="2000" dirty="0" err="1"/>
              <a:t>tersebut</a:t>
            </a:r>
            <a:r>
              <a:rPr lang="en-US" sz="2000" dirty="0"/>
              <a:t>.</a:t>
            </a:r>
            <a:endParaRPr lang="id-ID" sz="2000" dirty="0"/>
          </a:p>
          <a:p>
            <a:pPr marL="0" indent="0" algn="just">
              <a:buNone/>
            </a:pPr>
            <a:endParaRPr lang="id-ID" sz="2000" dirty="0"/>
          </a:p>
        </p:txBody>
      </p:sp>
    </p:spTree>
    <p:extLst>
      <p:ext uri="{BB962C8B-B14F-4D97-AF65-F5344CB8AC3E}">
        <p14:creationId xmlns:p14="http://schemas.microsoft.com/office/powerpoint/2010/main" val="104939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600" b="1" dirty="0"/>
              <a:t>FAKTOR-FAKTOR  PERENCANAAN  </a:t>
            </a:r>
            <a:r>
              <a:rPr lang="id-ID" sz="3600" b="1" i="1" dirty="0" smtClean="0"/>
              <a:t>BREAKWATER</a:t>
            </a:r>
            <a:endParaRPr lang="id-ID" sz="3600" dirty="0"/>
          </a:p>
        </p:txBody>
      </p:sp>
      <p:sp>
        <p:nvSpPr>
          <p:cNvPr id="3" name="Content Placeholder 2"/>
          <p:cNvSpPr>
            <a:spLocks noGrp="1"/>
          </p:cNvSpPr>
          <p:nvPr>
            <p:ph idx="1"/>
          </p:nvPr>
        </p:nvSpPr>
        <p:spPr/>
        <p:txBody>
          <a:bodyPr/>
          <a:lstStyle/>
          <a:p>
            <a:pPr marL="514350" lvl="0" indent="-514350">
              <a:buFont typeface="+mj-lt"/>
              <a:buAutoNum type="arabicPeriod"/>
            </a:pPr>
            <a:r>
              <a:rPr lang="en-US" dirty="0" err="1"/>
              <a:t>Ukuran</a:t>
            </a:r>
            <a:r>
              <a:rPr lang="en-US" dirty="0"/>
              <a:t> </a:t>
            </a:r>
            <a:r>
              <a:rPr lang="en-US" dirty="0" err="1"/>
              <a:t>dan</a:t>
            </a:r>
            <a:r>
              <a:rPr lang="en-US" dirty="0"/>
              <a:t> </a:t>
            </a:r>
            <a:r>
              <a:rPr lang="en-US" i="1" dirty="0"/>
              <a:t>layout </a:t>
            </a:r>
            <a:r>
              <a:rPr lang="en-US" dirty="0" err="1" smtClean="0"/>
              <a:t>pelabuhan</a:t>
            </a:r>
            <a:endParaRPr lang="id-ID" dirty="0"/>
          </a:p>
          <a:p>
            <a:pPr marL="514350" lvl="0" indent="-514350">
              <a:buFont typeface="+mj-lt"/>
              <a:buAutoNum type="arabicPeriod"/>
            </a:pPr>
            <a:r>
              <a:rPr lang="en-US" dirty="0" err="1"/>
              <a:t>Bahan</a:t>
            </a:r>
            <a:r>
              <a:rPr lang="en-US" dirty="0"/>
              <a:t> </a:t>
            </a:r>
            <a:r>
              <a:rPr lang="en-US" i="1" dirty="0"/>
              <a:t>breakwater</a:t>
            </a:r>
            <a:endParaRPr lang="id-ID" dirty="0"/>
          </a:p>
          <a:p>
            <a:pPr marL="514350" lvl="0" indent="-514350">
              <a:buFont typeface="+mj-lt"/>
              <a:buAutoNum type="arabicPeriod"/>
            </a:pPr>
            <a:r>
              <a:rPr lang="en-US" dirty="0" err="1"/>
              <a:t>Kedalaman</a:t>
            </a:r>
            <a:r>
              <a:rPr lang="en-US" dirty="0"/>
              <a:t> </a:t>
            </a:r>
            <a:r>
              <a:rPr lang="en-US" dirty="0" err="1"/>
              <a:t>perairan</a:t>
            </a:r>
            <a:endParaRPr lang="id-ID" dirty="0"/>
          </a:p>
          <a:p>
            <a:pPr marL="514350" lvl="0" indent="-514350">
              <a:buFont typeface="+mj-lt"/>
              <a:buAutoNum type="arabicPeriod"/>
            </a:pPr>
            <a:r>
              <a:rPr lang="en-US" dirty="0" err="1"/>
              <a:t>Kondisi</a:t>
            </a:r>
            <a:r>
              <a:rPr lang="en-US" dirty="0"/>
              <a:t> </a:t>
            </a:r>
            <a:r>
              <a:rPr lang="en-US" dirty="0" err="1"/>
              <a:t>tanah</a:t>
            </a:r>
            <a:r>
              <a:rPr lang="en-US" dirty="0"/>
              <a:t> </a:t>
            </a:r>
            <a:r>
              <a:rPr lang="en-US" dirty="0" err="1"/>
              <a:t>dasar</a:t>
            </a:r>
            <a:r>
              <a:rPr lang="en-US" dirty="0"/>
              <a:t> </a:t>
            </a:r>
            <a:r>
              <a:rPr lang="en-US" dirty="0" err="1"/>
              <a:t>laut</a:t>
            </a:r>
            <a:endParaRPr lang="id-ID" dirty="0"/>
          </a:p>
          <a:p>
            <a:pPr marL="514350" lvl="0" indent="-514350">
              <a:buFont typeface="+mj-lt"/>
              <a:buAutoNum type="arabicPeriod"/>
            </a:pPr>
            <a:r>
              <a:rPr lang="en-US" dirty="0" err="1"/>
              <a:t>Besar</a:t>
            </a:r>
            <a:r>
              <a:rPr lang="en-US" dirty="0"/>
              <a:t> </a:t>
            </a:r>
            <a:r>
              <a:rPr lang="en-US" dirty="0" err="1"/>
              <a:t>dan</a:t>
            </a:r>
            <a:r>
              <a:rPr lang="en-US" dirty="0"/>
              <a:t> </a:t>
            </a:r>
            <a:r>
              <a:rPr lang="en-US" dirty="0" err="1"/>
              <a:t>arah</a:t>
            </a:r>
            <a:r>
              <a:rPr lang="en-US" dirty="0"/>
              <a:t> </a:t>
            </a:r>
            <a:r>
              <a:rPr lang="en-US" dirty="0" err="1"/>
              <a:t>gelombang</a:t>
            </a:r>
            <a:endParaRPr lang="id-ID" dirty="0"/>
          </a:p>
          <a:p>
            <a:pPr marL="514350" lvl="0" indent="-514350">
              <a:buFont typeface="+mj-lt"/>
              <a:buAutoNum type="arabicPeriod"/>
            </a:pPr>
            <a:r>
              <a:rPr lang="en-US" dirty="0" err="1"/>
              <a:t>Pasang</a:t>
            </a:r>
            <a:r>
              <a:rPr lang="en-US" dirty="0"/>
              <a:t> </a:t>
            </a:r>
            <a:r>
              <a:rPr lang="en-US" dirty="0" err="1" smtClean="0"/>
              <a:t>surut</a:t>
            </a:r>
            <a:endParaRPr lang="id-ID" dirty="0"/>
          </a:p>
          <a:p>
            <a:pPr marL="0" indent="0">
              <a:buNone/>
            </a:pPr>
            <a:endParaRPr lang="id-ID" dirty="0"/>
          </a:p>
        </p:txBody>
      </p:sp>
    </p:spTree>
    <p:extLst>
      <p:ext uri="{BB962C8B-B14F-4D97-AF65-F5344CB8AC3E}">
        <p14:creationId xmlns:p14="http://schemas.microsoft.com/office/powerpoint/2010/main" val="1715885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Bentuk</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tipe</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pemecah</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gelombang</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berdasarkan</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tipe</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424242"/>
                </a:solidFill>
                <a:latin typeface="Arial" panose="020B0604020202020204" pitchFamily="34" charset="0"/>
                <a:ea typeface="Times New Roman" panose="02020603050405020304" pitchFamily="18" charset="0"/>
                <a:cs typeface="Arial" panose="020B0604020202020204" pitchFamily="34" charset="0"/>
              </a:rPr>
              <a:t>bangunannya</a:t>
            </a:r>
            <a:r>
              <a:rPr lang="en-US" sz="2400" b="1" dirty="0">
                <a:solidFill>
                  <a:srgbClr val="424242"/>
                </a:solidFill>
                <a:latin typeface="Arial" panose="020B0604020202020204" pitchFamily="34" charset="0"/>
                <a:ea typeface="Times New Roman" panose="02020603050405020304" pitchFamily="18" charset="0"/>
                <a:cs typeface="Arial" panose="020B0604020202020204" pitchFamily="34" charset="0"/>
              </a:rPr>
              <a:t> : </a:t>
            </a:r>
            <a:r>
              <a:rPr lang="id-ID" sz="2400" b="1" dirty="0">
                <a:latin typeface="Arial" panose="020B0604020202020204" pitchFamily="34" charset="0"/>
                <a:ea typeface="Calibri" panose="020F0502020204030204" pitchFamily="34" charset="0"/>
                <a:cs typeface="Arial" panose="020B0604020202020204" pitchFamily="34" charset="0"/>
              </a:rPr>
              <a:t/>
            </a:r>
            <a:br>
              <a:rPr lang="id-ID" sz="2400" b="1" dirty="0">
                <a:latin typeface="Arial" panose="020B0604020202020204" pitchFamily="34" charset="0"/>
                <a:ea typeface="Calibri" panose="020F0502020204030204" pitchFamily="34" charset="0"/>
                <a:cs typeface="Arial" panose="020B0604020202020204" pitchFamily="34" charset="0"/>
              </a:rPr>
            </a:br>
            <a:endParaRPr lang="id-ID" sz="2400" b="1" dirty="0"/>
          </a:p>
        </p:txBody>
      </p:sp>
      <p:sp>
        <p:nvSpPr>
          <p:cNvPr id="5" name="Content Placeholder 4"/>
          <p:cNvSpPr>
            <a:spLocks noGrp="1"/>
          </p:cNvSpPr>
          <p:nvPr>
            <p:ph idx="1"/>
          </p:nvPr>
        </p:nvSpPr>
        <p:spPr>
          <a:xfrm>
            <a:off x="838200" y="1554157"/>
            <a:ext cx="10515600" cy="2402196"/>
          </a:xfrm>
          <a:prstGeom prst="rect">
            <a:avLst/>
          </a:prstGeom>
        </p:spPr>
        <p:txBody>
          <a:bodyPr wrap="square">
            <a:spAutoFit/>
          </a:bodyPr>
          <a:lstStyle/>
          <a:p>
            <a:pPr marL="0" indent="0">
              <a:lnSpc>
                <a:spcPct val="115000"/>
              </a:lnSpc>
              <a:spcAft>
                <a:spcPts val="0"/>
              </a:spcAft>
              <a:buNone/>
            </a:pPr>
            <a:endParaRPr lang="id-ID" sz="2400" b="1"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ts val="1735"/>
              </a:lnSpc>
              <a:spcAft>
                <a:spcPts val="300"/>
              </a:spcAft>
              <a:buFont typeface="Wingdings" panose="05000000000000000000" pitchFamily="2" charset="2"/>
              <a:buChar char="q"/>
              <a:tabLst>
                <a:tab pos="457200" algn="l"/>
              </a:tabLst>
            </a:pPr>
            <a:r>
              <a:rPr lang="en-US" sz="2400" b="1" i="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Breakwater </a:t>
            </a:r>
            <a:r>
              <a:rPr lang="en-US" sz="2400" b="1" dirty="0" err="1"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Sisi</a:t>
            </a:r>
            <a:r>
              <a:rPr lang="en-US" sz="2400" b="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 Miring</a:t>
            </a:r>
            <a:endParaRPr lang="id-ID" sz="2400" b="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endParaRPr>
          </a:p>
          <a:p>
            <a:pPr marL="0" lvl="0" indent="0">
              <a:lnSpc>
                <a:spcPts val="1735"/>
              </a:lnSpc>
              <a:spcAft>
                <a:spcPts val="300"/>
              </a:spcAft>
              <a:buNone/>
              <a:tabLst>
                <a:tab pos="457200" algn="l"/>
              </a:tabLst>
            </a:pPr>
            <a:endParaRPr lang="id-ID" sz="2400" b="1"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ts val="1735"/>
              </a:lnSpc>
              <a:spcAft>
                <a:spcPts val="300"/>
              </a:spcAft>
              <a:buFont typeface="Wingdings" panose="05000000000000000000" pitchFamily="2" charset="2"/>
              <a:buChar char="q"/>
              <a:tabLst>
                <a:tab pos="457200" algn="l"/>
              </a:tabLst>
            </a:pPr>
            <a:r>
              <a:rPr lang="en-US" sz="2400" b="1" i="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Breakwater </a:t>
            </a:r>
            <a:r>
              <a:rPr lang="en-US" sz="2400" b="1" dirty="0" err="1"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Sisi</a:t>
            </a:r>
            <a:r>
              <a:rPr lang="en-US" sz="2400" b="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Tegak</a:t>
            </a:r>
            <a:endParaRPr lang="id-ID" sz="2400" b="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endParaRPr>
          </a:p>
          <a:p>
            <a:pPr marL="0" lvl="0" indent="0">
              <a:lnSpc>
                <a:spcPts val="1735"/>
              </a:lnSpc>
              <a:spcAft>
                <a:spcPts val="300"/>
              </a:spcAft>
              <a:buNone/>
              <a:tabLst>
                <a:tab pos="457200" algn="l"/>
              </a:tabLst>
            </a:pPr>
            <a:endParaRPr lang="id-ID" sz="2400" b="1"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ts val="1735"/>
              </a:lnSpc>
              <a:spcAft>
                <a:spcPts val="300"/>
              </a:spcAft>
              <a:buFont typeface="Wingdings" panose="05000000000000000000" pitchFamily="2" charset="2"/>
              <a:buChar char="q"/>
              <a:tabLst>
                <a:tab pos="457200" algn="l"/>
              </a:tabLst>
            </a:pPr>
            <a:r>
              <a:rPr lang="en-US" sz="2400" b="1" i="1" dirty="0"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Breakwater </a:t>
            </a:r>
            <a:r>
              <a:rPr lang="en-US" sz="2400" b="1" dirty="0" err="1" smtClean="0">
                <a:solidFill>
                  <a:srgbClr val="424242"/>
                </a:solidFill>
                <a:effectLst/>
                <a:latin typeface="Arial" panose="020B0604020202020204" pitchFamily="34" charset="0"/>
                <a:ea typeface="Times New Roman" panose="02020603050405020304" pitchFamily="18" charset="0"/>
                <a:cs typeface="Arial" panose="020B0604020202020204" pitchFamily="34" charset="0"/>
              </a:rPr>
              <a:t>Gabungan</a:t>
            </a:r>
            <a:endParaRPr lang="id-ID" sz="2400" b="1"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383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2800" b="1" dirty="0" err="1" smtClean="0"/>
              <a:t>Keuntungan</a:t>
            </a:r>
            <a:r>
              <a:rPr lang="en-US" sz="2800" b="1" dirty="0" smtClean="0"/>
              <a:t> </a:t>
            </a:r>
            <a:r>
              <a:rPr lang="en-US" sz="2800" b="1" dirty="0" err="1" smtClean="0"/>
              <a:t>dan</a:t>
            </a:r>
            <a:r>
              <a:rPr lang="en-US" sz="2800" b="1" dirty="0" smtClean="0"/>
              <a:t> </a:t>
            </a:r>
            <a:r>
              <a:rPr lang="en-US" sz="2800" b="1" dirty="0" err="1" smtClean="0"/>
              <a:t>Kerugian</a:t>
            </a:r>
            <a:r>
              <a:rPr lang="en-US" sz="2800" b="1" dirty="0" smtClean="0"/>
              <a:t> </a:t>
            </a:r>
            <a:r>
              <a:rPr lang="en-US" sz="2800" b="1" dirty="0" err="1" smtClean="0"/>
              <a:t>Tipe</a:t>
            </a:r>
            <a:r>
              <a:rPr lang="en-US" sz="2800" b="1" dirty="0" smtClean="0"/>
              <a:t> </a:t>
            </a:r>
            <a:r>
              <a:rPr lang="en-US" sz="2800" b="1" dirty="0" err="1" smtClean="0"/>
              <a:t>Pemecah</a:t>
            </a:r>
            <a:r>
              <a:rPr lang="en-US" sz="2800" b="1" dirty="0" smtClean="0"/>
              <a:t> </a:t>
            </a:r>
            <a:r>
              <a:rPr lang="en-US" sz="2800" b="1" dirty="0" err="1" smtClean="0"/>
              <a:t>Gelombang</a:t>
            </a:r>
            <a:endParaRPr lang="en-US" sz="2800" b="1" dirty="0"/>
          </a:p>
        </p:txBody>
      </p:sp>
      <p:pic>
        <p:nvPicPr>
          <p:cNvPr id="5" name="Picture 4"/>
          <p:cNvPicPr>
            <a:picLocks noChangeAspect="1"/>
          </p:cNvPicPr>
          <p:nvPr/>
        </p:nvPicPr>
        <p:blipFill>
          <a:blip r:embed="rId2"/>
          <a:stretch>
            <a:fillRect/>
          </a:stretch>
        </p:blipFill>
        <p:spPr>
          <a:xfrm>
            <a:off x="2871286" y="1504503"/>
            <a:ext cx="6449427" cy="5067215"/>
          </a:xfrm>
          <a:prstGeom prst="rect">
            <a:avLst/>
          </a:prstGeom>
        </p:spPr>
      </p:pic>
    </p:spTree>
    <p:extLst>
      <p:ext uri="{BB962C8B-B14F-4D97-AF65-F5344CB8AC3E}">
        <p14:creationId xmlns:p14="http://schemas.microsoft.com/office/powerpoint/2010/main" val="193010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17000" b="-17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r>
              <a:rPr lang="en-US" sz="4000" i="1" dirty="0">
                <a:solidFill>
                  <a:srgbClr val="424242"/>
                </a:solidFill>
                <a:latin typeface="Arial" panose="020B0604020202020204" pitchFamily="34" charset="0"/>
                <a:ea typeface="Times New Roman" panose="02020603050405020304" pitchFamily="18" charset="0"/>
                <a:cs typeface="Times New Roman" panose="02020603050405020304" pitchFamily="18" charset="0"/>
              </a:rPr>
              <a:t>Breakwater </a:t>
            </a:r>
            <a:r>
              <a:rPr lang="en-US" sz="4000" dirty="0" err="1">
                <a:solidFill>
                  <a:srgbClr val="424242"/>
                </a:solidFill>
                <a:latin typeface="Arial" panose="020B0604020202020204" pitchFamily="34" charset="0"/>
                <a:ea typeface="Times New Roman" panose="02020603050405020304" pitchFamily="18" charset="0"/>
                <a:cs typeface="Times New Roman" panose="02020603050405020304" pitchFamily="18" charset="0"/>
              </a:rPr>
              <a:t>Sisi</a:t>
            </a:r>
            <a:r>
              <a:rPr lang="en-US" sz="4000" dirty="0">
                <a:solidFill>
                  <a:srgbClr val="424242"/>
                </a:solidFill>
                <a:latin typeface="Arial" panose="020B0604020202020204" pitchFamily="34" charset="0"/>
                <a:ea typeface="Times New Roman" panose="02020603050405020304" pitchFamily="18" charset="0"/>
                <a:cs typeface="Times New Roman" panose="02020603050405020304" pitchFamily="18" charset="0"/>
              </a:rPr>
              <a:t> </a:t>
            </a:r>
            <a:r>
              <a:rPr lang="en-US" sz="4000" dirty="0" smtClean="0">
                <a:solidFill>
                  <a:srgbClr val="424242"/>
                </a:solidFill>
                <a:latin typeface="Arial" panose="020B0604020202020204" pitchFamily="34" charset="0"/>
                <a:ea typeface="Times New Roman" panose="02020603050405020304" pitchFamily="18" charset="0"/>
                <a:cs typeface="Times New Roman" panose="02020603050405020304" pitchFamily="18" charset="0"/>
              </a:rPr>
              <a:t>Miring</a:t>
            </a:r>
            <a:endParaRPr lang="id-ID" sz="4000" dirty="0"/>
          </a:p>
        </p:txBody>
      </p:sp>
      <p:sp>
        <p:nvSpPr>
          <p:cNvPr id="4" name="Content Placeholder 3"/>
          <p:cNvSpPr>
            <a:spLocks noGrp="1"/>
          </p:cNvSpPr>
          <p:nvPr>
            <p:ph idx="1"/>
          </p:nvPr>
        </p:nvSpPr>
        <p:spPr/>
        <p:txBody>
          <a:bodyPr>
            <a:normAutofit lnSpcReduction="10000"/>
          </a:bodyPr>
          <a:lstStyle/>
          <a:p>
            <a:pPr marL="0" indent="0" algn="just">
              <a:buNone/>
            </a:pPr>
            <a:r>
              <a:rPr lang="en-US" dirty="0"/>
              <a:t>   </a:t>
            </a:r>
            <a:r>
              <a:rPr lang="en-US" i="1" dirty="0"/>
              <a:t>Breakwater </a:t>
            </a:r>
            <a:r>
              <a:rPr lang="en-US" dirty="0" err="1"/>
              <a:t>sisi</a:t>
            </a:r>
            <a:r>
              <a:rPr lang="en-US" dirty="0"/>
              <a:t> miring </a:t>
            </a:r>
            <a:r>
              <a:rPr lang="en-US" dirty="0" err="1"/>
              <a:t>bersifat</a:t>
            </a:r>
            <a:r>
              <a:rPr lang="en-US" dirty="0"/>
              <a:t> </a:t>
            </a:r>
            <a:r>
              <a:rPr lang="en-US" dirty="0" err="1"/>
              <a:t>fleksibel</a:t>
            </a:r>
            <a:r>
              <a:rPr lang="en-US" dirty="0"/>
              <a:t> </a:t>
            </a:r>
            <a:r>
              <a:rPr lang="en-US" dirty="0" err="1"/>
              <a:t>karena</a:t>
            </a:r>
            <a:r>
              <a:rPr lang="en-US" dirty="0"/>
              <a:t> </a:t>
            </a:r>
            <a:r>
              <a:rPr lang="en-US" dirty="0" err="1"/>
              <a:t>jika</a:t>
            </a:r>
            <a:r>
              <a:rPr lang="en-US" dirty="0"/>
              <a:t> </a:t>
            </a:r>
            <a:r>
              <a:rPr lang="en-US" dirty="0" err="1"/>
              <a:t>serangan</a:t>
            </a:r>
            <a:r>
              <a:rPr lang="en-US" dirty="0"/>
              <a:t> </a:t>
            </a:r>
            <a:r>
              <a:rPr lang="en-US" dirty="0" err="1"/>
              <a:t>gelombang</a:t>
            </a:r>
            <a:r>
              <a:rPr lang="en-US" dirty="0"/>
              <a:t> </a:t>
            </a:r>
            <a:r>
              <a:rPr lang="en-US" dirty="0" err="1"/>
              <a:t>kerusakan</a:t>
            </a:r>
            <a:r>
              <a:rPr lang="en-US" dirty="0"/>
              <a:t> yang </a:t>
            </a:r>
            <a:r>
              <a:rPr lang="en-US" dirty="0" err="1"/>
              <a:t>terjadi</a:t>
            </a:r>
            <a:r>
              <a:rPr lang="en-US" dirty="0"/>
              <a:t> </a:t>
            </a:r>
            <a:r>
              <a:rPr lang="en-US" dirty="0" err="1"/>
              <a:t>tidak</a:t>
            </a:r>
            <a:r>
              <a:rPr lang="en-US" dirty="0"/>
              <a:t> </a:t>
            </a:r>
            <a:r>
              <a:rPr lang="en-US" dirty="0" err="1"/>
              <a:t>secara</a:t>
            </a:r>
            <a:r>
              <a:rPr lang="en-US" dirty="0"/>
              <a:t> </a:t>
            </a:r>
            <a:r>
              <a:rPr lang="en-US" dirty="0" err="1"/>
              <a:t>tiba-tiba</a:t>
            </a:r>
            <a:r>
              <a:rPr lang="en-US" dirty="0"/>
              <a:t>, </a:t>
            </a:r>
            <a:r>
              <a:rPr lang="en-US" dirty="0" err="1"/>
              <a:t>meskipun</a:t>
            </a:r>
            <a:r>
              <a:rPr lang="en-US" dirty="0"/>
              <a:t> </a:t>
            </a:r>
            <a:r>
              <a:rPr lang="en-US" dirty="0" err="1"/>
              <a:t>beberapa</a:t>
            </a:r>
            <a:r>
              <a:rPr lang="en-US" dirty="0"/>
              <a:t> </a:t>
            </a:r>
            <a:r>
              <a:rPr lang="en-US" dirty="0" err="1"/>
              <a:t>butiran</a:t>
            </a:r>
            <a:r>
              <a:rPr lang="en-US" dirty="0"/>
              <a:t> </a:t>
            </a:r>
            <a:r>
              <a:rPr lang="en-US" dirty="0" err="1"/>
              <a:t>longsor</a:t>
            </a:r>
            <a:r>
              <a:rPr lang="en-US" dirty="0"/>
              <a:t>. </a:t>
            </a:r>
            <a:endParaRPr lang="id-ID" dirty="0" smtClean="0"/>
          </a:p>
          <a:p>
            <a:pPr marL="0" indent="0" algn="just">
              <a:buNone/>
            </a:pPr>
            <a:r>
              <a:rPr lang="en-US" dirty="0" err="1" smtClean="0"/>
              <a:t>Biasanya</a:t>
            </a:r>
            <a:r>
              <a:rPr lang="en-US" dirty="0" smtClean="0"/>
              <a:t> </a:t>
            </a:r>
            <a:r>
              <a:rPr lang="en-US" dirty="0" err="1"/>
              <a:t>butir</a:t>
            </a:r>
            <a:r>
              <a:rPr lang="en-US" dirty="0"/>
              <a:t> </a:t>
            </a:r>
            <a:r>
              <a:rPr lang="en-US" dirty="0" err="1"/>
              <a:t>batu</a:t>
            </a:r>
            <a:r>
              <a:rPr lang="en-US" dirty="0"/>
              <a:t> </a:t>
            </a:r>
            <a:r>
              <a:rPr lang="en-US" dirty="0" err="1"/>
              <a:t>pemecah</a:t>
            </a:r>
            <a:r>
              <a:rPr lang="en-US" dirty="0"/>
              <a:t> </a:t>
            </a:r>
            <a:r>
              <a:rPr lang="en-US" dirty="0" err="1"/>
              <a:t>gelombang</a:t>
            </a:r>
            <a:r>
              <a:rPr lang="en-US" dirty="0"/>
              <a:t> </a:t>
            </a:r>
            <a:r>
              <a:rPr lang="en-US" dirty="0" err="1"/>
              <a:t>sisi</a:t>
            </a:r>
            <a:r>
              <a:rPr lang="en-US" dirty="0"/>
              <a:t> miring </a:t>
            </a:r>
            <a:r>
              <a:rPr lang="en-US" dirty="0" err="1"/>
              <a:t>disusun</a:t>
            </a:r>
            <a:r>
              <a:rPr lang="en-US" dirty="0"/>
              <a:t> </a:t>
            </a:r>
            <a:r>
              <a:rPr lang="en-US" dirty="0" err="1"/>
              <a:t>dalam</a:t>
            </a:r>
            <a:r>
              <a:rPr lang="en-US" dirty="0"/>
              <a:t> </a:t>
            </a:r>
            <a:r>
              <a:rPr lang="en-US" dirty="0" err="1"/>
              <a:t>beberapa</a:t>
            </a:r>
            <a:r>
              <a:rPr lang="en-US" dirty="0"/>
              <a:t> lapis, </a:t>
            </a:r>
            <a:r>
              <a:rPr lang="en-US" dirty="0" err="1"/>
              <a:t>dengan</a:t>
            </a:r>
            <a:r>
              <a:rPr lang="en-US" dirty="0"/>
              <a:t> lapis </a:t>
            </a:r>
            <a:r>
              <a:rPr lang="en-US" dirty="0" err="1"/>
              <a:t>terluar</a:t>
            </a:r>
            <a:r>
              <a:rPr lang="en-US" dirty="0"/>
              <a:t> </a:t>
            </a:r>
            <a:r>
              <a:rPr lang="en-US" dirty="0" err="1"/>
              <a:t>terdiri</a:t>
            </a:r>
            <a:r>
              <a:rPr lang="en-US" dirty="0"/>
              <a:t> </a:t>
            </a:r>
            <a:r>
              <a:rPr lang="en-US" dirty="0" err="1"/>
              <a:t>dari</a:t>
            </a:r>
            <a:r>
              <a:rPr lang="en-US" dirty="0"/>
              <a:t> </a:t>
            </a:r>
            <a:r>
              <a:rPr lang="en-US" dirty="0" err="1"/>
              <a:t>batu</a:t>
            </a:r>
            <a:r>
              <a:rPr lang="en-US" dirty="0"/>
              <a:t> </a:t>
            </a:r>
            <a:r>
              <a:rPr lang="en-US" dirty="0" err="1"/>
              <a:t>dengan</a:t>
            </a:r>
            <a:r>
              <a:rPr lang="en-US" dirty="0"/>
              <a:t> </a:t>
            </a:r>
            <a:r>
              <a:rPr lang="en-US" dirty="0" err="1"/>
              <a:t>ukuran</a:t>
            </a:r>
            <a:r>
              <a:rPr lang="en-US" dirty="0"/>
              <a:t> </a:t>
            </a:r>
            <a:r>
              <a:rPr lang="en-US" dirty="0" err="1"/>
              <a:t>besar</a:t>
            </a:r>
            <a:r>
              <a:rPr lang="en-US" dirty="0"/>
              <a:t> </a:t>
            </a:r>
            <a:r>
              <a:rPr lang="en-US" dirty="0" err="1"/>
              <a:t>dan</a:t>
            </a:r>
            <a:r>
              <a:rPr lang="en-US" dirty="0"/>
              <a:t> </a:t>
            </a:r>
            <a:r>
              <a:rPr lang="en-US" dirty="0" err="1"/>
              <a:t>semakin</a:t>
            </a:r>
            <a:r>
              <a:rPr lang="en-US" dirty="0"/>
              <a:t> </a:t>
            </a:r>
            <a:r>
              <a:rPr lang="en-US" dirty="0" err="1"/>
              <a:t>ke</a:t>
            </a:r>
            <a:r>
              <a:rPr lang="en-US" dirty="0"/>
              <a:t> </a:t>
            </a:r>
            <a:r>
              <a:rPr lang="en-US" dirty="0" err="1"/>
              <a:t>dalam</a:t>
            </a:r>
            <a:r>
              <a:rPr lang="en-US" dirty="0"/>
              <a:t> </a:t>
            </a:r>
            <a:r>
              <a:rPr lang="en-US" dirty="0" err="1"/>
              <a:t>ukurannya</a:t>
            </a:r>
            <a:r>
              <a:rPr lang="en-US" dirty="0"/>
              <a:t> </a:t>
            </a:r>
            <a:r>
              <a:rPr lang="en-US" dirty="0" err="1"/>
              <a:t>semakin</a:t>
            </a:r>
            <a:r>
              <a:rPr lang="en-US" dirty="0"/>
              <a:t> </a:t>
            </a:r>
            <a:r>
              <a:rPr lang="en-US" dirty="0" err="1"/>
              <a:t>kecil</a:t>
            </a:r>
            <a:r>
              <a:rPr lang="en-US" dirty="0"/>
              <a:t>. </a:t>
            </a:r>
            <a:endParaRPr lang="id-ID" dirty="0" smtClean="0"/>
          </a:p>
          <a:p>
            <a:pPr marL="0" indent="0" algn="just">
              <a:buNone/>
            </a:pPr>
            <a:r>
              <a:rPr lang="en-US" dirty="0" err="1" smtClean="0"/>
              <a:t>Bentuk</a:t>
            </a:r>
            <a:r>
              <a:rPr lang="en-US" dirty="0" smtClean="0"/>
              <a:t> </a:t>
            </a:r>
            <a:r>
              <a:rPr lang="en-US" dirty="0" err="1"/>
              <a:t>butiran</a:t>
            </a:r>
            <a:r>
              <a:rPr lang="en-US" dirty="0"/>
              <a:t> </a:t>
            </a:r>
            <a:r>
              <a:rPr lang="en-US" dirty="0" err="1"/>
              <a:t>akan</a:t>
            </a:r>
            <a:r>
              <a:rPr lang="en-US" dirty="0"/>
              <a:t> </a:t>
            </a:r>
            <a:r>
              <a:rPr lang="en-US" dirty="0" err="1" smtClean="0"/>
              <a:t>berpengaruh</a:t>
            </a:r>
            <a:r>
              <a:rPr lang="en-US" dirty="0" smtClean="0"/>
              <a:t> </a:t>
            </a:r>
            <a:r>
              <a:rPr lang="en-US" dirty="0" err="1"/>
              <a:t>terhadap</a:t>
            </a:r>
            <a:r>
              <a:rPr lang="en-US" dirty="0"/>
              <a:t> </a:t>
            </a:r>
            <a:r>
              <a:rPr lang="en-US" dirty="0" err="1"/>
              <a:t>kaitan</a:t>
            </a:r>
            <a:r>
              <a:rPr lang="en-US" dirty="0"/>
              <a:t> </a:t>
            </a:r>
            <a:r>
              <a:rPr lang="en-US" dirty="0" err="1"/>
              <a:t>antara</a:t>
            </a:r>
            <a:r>
              <a:rPr lang="en-US" dirty="0"/>
              <a:t> </a:t>
            </a:r>
            <a:r>
              <a:rPr lang="en-US" dirty="0" err="1"/>
              <a:t>butir</a:t>
            </a:r>
            <a:r>
              <a:rPr lang="en-US" dirty="0"/>
              <a:t> </a:t>
            </a:r>
            <a:r>
              <a:rPr lang="en-US" dirty="0" err="1"/>
              <a:t>batu</a:t>
            </a:r>
            <a:r>
              <a:rPr lang="en-US" dirty="0"/>
              <a:t> yang </a:t>
            </a:r>
            <a:r>
              <a:rPr lang="en-US" dirty="0" err="1"/>
              <a:t>ditumpuk</a:t>
            </a:r>
            <a:r>
              <a:rPr lang="en-US" dirty="0"/>
              <a:t>. </a:t>
            </a:r>
            <a:r>
              <a:rPr lang="en-US" dirty="0" err="1"/>
              <a:t>Butir</a:t>
            </a:r>
            <a:r>
              <a:rPr lang="en-US" dirty="0"/>
              <a:t> </a:t>
            </a:r>
            <a:r>
              <a:rPr lang="en-US" dirty="0" err="1"/>
              <a:t>batu</a:t>
            </a:r>
            <a:r>
              <a:rPr lang="en-US" dirty="0"/>
              <a:t> </a:t>
            </a:r>
            <a:r>
              <a:rPr lang="en-US" dirty="0" err="1"/>
              <a:t>dengan</a:t>
            </a:r>
            <a:r>
              <a:rPr lang="en-US" dirty="0"/>
              <a:t> </a:t>
            </a:r>
            <a:r>
              <a:rPr lang="en-US" dirty="0" err="1"/>
              <a:t>sisi</a:t>
            </a:r>
            <a:r>
              <a:rPr lang="en-US" dirty="0"/>
              <a:t> </a:t>
            </a:r>
            <a:r>
              <a:rPr lang="en-US" dirty="0" err="1"/>
              <a:t>tajam</a:t>
            </a:r>
            <a:r>
              <a:rPr lang="en-US" dirty="0"/>
              <a:t> </a:t>
            </a:r>
            <a:r>
              <a:rPr lang="en-US" dirty="0" err="1"/>
              <a:t>akan</a:t>
            </a:r>
            <a:r>
              <a:rPr lang="en-US" dirty="0"/>
              <a:t> </a:t>
            </a:r>
            <a:r>
              <a:rPr lang="en-US" dirty="0" err="1"/>
              <a:t>mengait</a:t>
            </a:r>
            <a:r>
              <a:rPr lang="en-US" dirty="0"/>
              <a:t> </a:t>
            </a:r>
            <a:r>
              <a:rPr lang="en-US" dirty="0" err="1"/>
              <a:t>satu</a:t>
            </a:r>
            <a:r>
              <a:rPr lang="en-US" dirty="0"/>
              <a:t> </a:t>
            </a:r>
            <a:r>
              <a:rPr lang="en-US" dirty="0" err="1"/>
              <a:t>sama</a:t>
            </a:r>
            <a:r>
              <a:rPr lang="en-US" dirty="0"/>
              <a:t> lain </a:t>
            </a:r>
            <a:r>
              <a:rPr lang="en-US" dirty="0" err="1"/>
              <a:t>dengan</a:t>
            </a:r>
            <a:r>
              <a:rPr lang="en-US" dirty="0"/>
              <a:t> </a:t>
            </a:r>
            <a:r>
              <a:rPr lang="en-US" dirty="0" err="1"/>
              <a:t>lebih</a:t>
            </a:r>
            <a:r>
              <a:rPr lang="en-US" dirty="0"/>
              <a:t> </a:t>
            </a:r>
            <a:r>
              <a:rPr lang="en-US" dirty="0" err="1"/>
              <a:t>baik</a:t>
            </a:r>
            <a:r>
              <a:rPr lang="en-US" dirty="0"/>
              <a:t> </a:t>
            </a:r>
            <a:r>
              <a:rPr lang="en-US" dirty="0" err="1" smtClean="0"/>
              <a:t>sehingga</a:t>
            </a:r>
            <a:r>
              <a:rPr lang="en-US" dirty="0" smtClean="0"/>
              <a:t> </a:t>
            </a:r>
            <a:r>
              <a:rPr lang="en-US" dirty="0" err="1"/>
              <a:t>stabil</a:t>
            </a:r>
            <a:r>
              <a:rPr lang="en-US" dirty="0" smtClean="0"/>
              <a:t>.</a:t>
            </a:r>
            <a:endParaRPr lang="id-ID" dirty="0" smtClean="0"/>
          </a:p>
          <a:p>
            <a:pPr marL="0" indent="0" algn="just">
              <a:buNone/>
            </a:pPr>
            <a:r>
              <a:rPr lang="en-US" dirty="0" err="1"/>
              <a:t>Pemecah</a:t>
            </a:r>
            <a:r>
              <a:rPr lang="en-US" dirty="0"/>
              <a:t> </a:t>
            </a:r>
            <a:r>
              <a:rPr lang="en-US" dirty="0" err="1"/>
              <a:t>gelombang</a:t>
            </a:r>
            <a:r>
              <a:rPr lang="en-US" dirty="0"/>
              <a:t> </a:t>
            </a:r>
            <a:r>
              <a:rPr lang="en-US" dirty="0" err="1"/>
              <a:t>ini</a:t>
            </a:r>
            <a:r>
              <a:rPr lang="en-US" dirty="0"/>
              <a:t> </a:t>
            </a:r>
            <a:r>
              <a:rPr lang="en-US" dirty="0" err="1"/>
              <a:t>lebih</a:t>
            </a:r>
            <a:r>
              <a:rPr lang="en-US" dirty="0"/>
              <a:t> </a:t>
            </a:r>
            <a:r>
              <a:rPr lang="en-US" dirty="0" err="1"/>
              <a:t>cocok</a:t>
            </a:r>
            <a:r>
              <a:rPr lang="en-US" dirty="0"/>
              <a:t> </a:t>
            </a:r>
            <a:r>
              <a:rPr lang="en-US" dirty="0" err="1"/>
              <a:t>digunakan</a:t>
            </a:r>
            <a:r>
              <a:rPr lang="en-US" dirty="0"/>
              <a:t> </a:t>
            </a:r>
            <a:r>
              <a:rPr lang="en-US" dirty="0" err="1"/>
              <a:t>pada</a:t>
            </a:r>
            <a:r>
              <a:rPr lang="en-US" dirty="0"/>
              <a:t> </a:t>
            </a:r>
            <a:r>
              <a:rPr lang="en-US" dirty="0" err="1"/>
              <a:t>kondisi</a:t>
            </a:r>
            <a:r>
              <a:rPr lang="en-US" dirty="0"/>
              <a:t> </a:t>
            </a:r>
            <a:r>
              <a:rPr lang="en-US" dirty="0" err="1"/>
              <a:t>tanah</a:t>
            </a:r>
            <a:r>
              <a:rPr lang="en-US" dirty="0"/>
              <a:t> yang </a:t>
            </a:r>
            <a:r>
              <a:rPr lang="en-US" dirty="0" err="1"/>
              <a:t>lunak</a:t>
            </a:r>
            <a:r>
              <a:rPr lang="en-US" dirty="0"/>
              <a:t> </a:t>
            </a:r>
            <a:r>
              <a:rPr lang="en-US" dirty="0" err="1"/>
              <a:t>dan</a:t>
            </a:r>
            <a:r>
              <a:rPr lang="en-US" dirty="0"/>
              <a:t> </a:t>
            </a:r>
            <a:r>
              <a:rPr lang="en-US" dirty="0" err="1"/>
              <a:t>tidak</a:t>
            </a:r>
            <a:r>
              <a:rPr lang="en-US" dirty="0"/>
              <a:t> </a:t>
            </a:r>
            <a:r>
              <a:rPr lang="en-US" dirty="0" err="1"/>
              <a:t>terlalu</a:t>
            </a:r>
            <a:r>
              <a:rPr lang="en-US" dirty="0"/>
              <a:t> </a:t>
            </a:r>
            <a:r>
              <a:rPr lang="en-US" dirty="0" err="1"/>
              <a:t>dalam</a:t>
            </a:r>
            <a:r>
              <a:rPr lang="en-US" dirty="0"/>
              <a:t>. </a:t>
            </a:r>
            <a:endParaRPr lang="id-ID" dirty="0"/>
          </a:p>
          <a:p>
            <a:pPr marL="0" indent="0">
              <a:buNone/>
            </a:pPr>
            <a:endParaRPr lang="id-ID" dirty="0"/>
          </a:p>
          <a:p>
            <a:pPr marL="0" indent="0">
              <a:buNone/>
            </a:pPr>
            <a:endParaRPr lang="id-ID" dirty="0"/>
          </a:p>
        </p:txBody>
      </p:sp>
    </p:spTree>
    <p:extLst>
      <p:ext uri="{BB962C8B-B14F-4D97-AF65-F5344CB8AC3E}">
        <p14:creationId xmlns:p14="http://schemas.microsoft.com/office/powerpoint/2010/main" val="1218561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1.bp.blogspot.com/-Y6-qFP00SpM/VJt0hWmCrYI/AAAAAAAAAkk/1XplSSsy5D8/s1600/Untitle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294921" y="1799924"/>
            <a:ext cx="5072515" cy="2403558"/>
          </a:xfrm>
          <a:prstGeom prst="rect">
            <a:avLst/>
          </a:prstGeom>
          <a:noFill/>
          <a:ln>
            <a:noFill/>
          </a:ln>
        </p:spPr>
      </p:pic>
      <p:sp>
        <p:nvSpPr>
          <p:cNvPr id="3" name="Rectangle 2"/>
          <p:cNvSpPr/>
          <p:nvPr/>
        </p:nvSpPr>
        <p:spPr>
          <a:xfrm>
            <a:off x="2788118" y="4520313"/>
            <a:ext cx="6096000" cy="369332"/>
          </a:xfrm>
          <a:prstGeom prst="rect">
            <a:avLst/>
          </a:prstGeom>
        </p:spPr>
        <p:txBody>
          <a:bodyPr>
            <a:spAutoFit/>
          </a:bodyPr>
          <a:lstStyle/>
          <a:p>
            <a:pPr algn="ct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Gambar</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Potongan</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Melintang</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i="1"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Breakwater</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Tipe</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Miring</a:t>
            </a:r>
            <a:r>
              <a:rPr lang="en-US" dirty="0" smtClean="0">
                <a:solidFill>
                  <a:srgbClr val="424242"/>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id-ID" dirty="0"/>
          </a:p>
        </p:txBody>
      </p:sp>
      <p:pic>
        <p:nvPicPr>
          <p:cNvPr id="4" name="Picture 3"/>
          <p:cNvPicPr>
            <a:picLocks noChangeAspect="1"/>
          </p:cNvPicPr>
          <p:nvPr/>
        </p:nvPicPr>
        <p:blipFill>
          <a:blip r:embed="rId4"/>
          <a:stretch>
            <a:fillRect/>
          </a:stretch>
        </p:blipFill>
        <p:spPr>
          <a:xfrm>
            <a:off x="632661" y="2011680"/>
            <a:ext cx="5111925" cy="1933424"/>
          </a:xfrm>
          <a:prstGeom prst="rect">
            <a:avLst/>
          </a:prstGeom>
        </p:spPr>
      </p:pic>
    </p:spTree>
    <p:extLst>
      <p:ext uri="{BB962C8B-B14F-4D97-AF65-F5344CB8AC3E}">
        <p14:creationId xmlns:p14="http://schemas.microsoft.com/office/powerpoint/2010/main" val="982870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Unit Lapis </a:t>
            </a:r>
            <a:r>
              <a:rPr lang="en-US" sz="3200" b="1" dirty="0" err="1" smtClean="0"/>
              <a:t>Lindung</a:t>
            </a:r>
            <a:endParaRPr lang="en-US" sz="3200" b="1" dirty="0"/>
          </a:p>
        </p:txBody>
      </p:sp>
      <p:pic>
        <p:nvPicPr>
          <p:cNvPr id="3" name="Picture 2"/>
          <p:cNvPicPr>
            <a:picLocks noChangeAspect="1"/>
          </p:cNvPicPr>
          <p:nvPr/>
        </p:nvPicPr>
        <p:blipFill>
          <a:blip r:embed="rId2"/>
          <a:stretch>
            <a:fillRect/>
          </a:stretch>
        </p:blipFill>
        <p:spPr>
          <a:xfrm>
            <a:off x="559065" y="2256499"/>
            <a:ext cx="2386263" cy="1519504"/>
          </a:xfrm>
          <a:prstGeom prst="rect">
            <a:avLst/>
          </a:prstGeom>
        </p:spPr>
      </p:pic>
      <p:sp>
        <p:nvSpPr>
          <p:cNvPr id="4" name="Title 1"/>
          <p:cNvSpPr txBox="1">
            <a:spLocks/>
          </p:cNvSpPr>
          <p:nvPr/>
        </p:nvSpPr>
        <p:spPr>
          <a:xfrm>
            <a:off x="549440" y="1578250"/>
            <a:ext cx="3379269" cy="5884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err="1" smtClean="0"/>
              <a:t>Stabilitas</a:t>
            </a:r>
            <a:r>
              <a:rPr lang="en-US" sz="2000" b="1" dirty="0" smtClean="0"/>
              <a:t> Lapis </a:t>
            </a:r>
            <a:r>
              <a:rPr lang="en-US" sz="2000" b="1" dirty="0" err="1" smtClean="0"/>
              <a:t>Lindung</a:t>
            </a:r>
            <a:endParaRPr lang="en-US" sz="2000" b="1" dirty="0"/>
          </a:p>
        </p:txBody>
      </p:sp>
      <p:pic>
        <p:nvPicPr>
          <p:cNvPr id="5" name="Picture 4"/>
          <p:cNvPicPr>
            <a:picLocks noChangeAspect="1"/>
          </p:cNvPicPr>
          <p:nvPr/>
        </p:nvPicPr>
        <p:blipFill>
          <a:blip r:embed="rId3"/>
          <a:stretch>
            <a:fillRect/>
          </a:stretch>
        </p:blipFill>
        <p:spPr>
          <a:xfrm>
            <a:off x="559065" y="3776003"/>
            <a:ext cx="5038412" cy="2674465"/>
          </a:xfrm>
          <a:prstGeom prst="rect">
            <a:avLst/>
          </a:prstGeom>
        </p:spPr>
      </p:pic>
      <p:pic>
        <p:nvPicPr>
          <p:cNvPr id="6" name="Picture 5"/>
          <p:cNvPicPr>
            <a:picLocks noChangeAspect="1"/>
          </p:cNvPicPr>
          <p:nvPr/>
        </p:nvPicPr>
        <p:blipFill>
          <a:blip r:embed="rId4"/>
          <a:stretch>
            <a:fillRect/>
          </a:stretch>
        </p:blipFill>
        <p:spPr>
          <a:xfrm>
            <a:off x="6266046" y="183353"/>
            <a:ext cx="5087754" cy="6665636"/>
          </a:xfrm>
          <a:prstGeom prst="rect">
            <a:avLst/>
          </a:prstGeom>
        </p:spPr>
      </p:pic>
    </p:spTree>
    <p:extLst>
      <p:ext uri="{BB962C8B-B14F-4D97-AF65-F5344CB8AC3E}">
        <p14:creationId xmlns:p14="http://schemas.microsoft.com/office/powerpoint/2010/main" val="117266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85611" y="667000"/>
            <a:ext cx="5095875" cy="4657725"/>
          </a:xfrm>
          <a:prstGeom prst="rect">
            <a:avLst/>
          </a:prstGeom>
        </p:spPr>
      </p:pic>
      <p:pic>
        <p:nvPicPr>
          <p:cNvPr id="4" name="Picture 3"/>
          <p:cNvPicPr>
            <a:picLocks noChangeAspect="1"/>
          </p:cNvPicPr>
          <p:nvPr/>
        </p:nvPicPr>
        <p:blipFill>
          <a:blip r:embed="rId3"/>
          <a:stretch>
            <a:fillRect/>
          </a:stretch>
        </p:blipFill>
        <p:spPr>
          <a:xfrm>
            <a:off x="1399973" y="5673993"/>
            <a:ext cx="3867150" cy="438150"/>
          </a:xfrm>
          <a:prstGeom prst="rect">
            <a:avLst/>
          </a:prstGeom>
        </p:spPr>
      </p:pic>
      <p:pic>
        <p:nvPicPr>
          <p:cNvPr id="5" name="Picture 4"/>
          <p:cNvPicPr>
            <a:picLocks noChangeAspect="1"/>
          </p:cNvPicPr>
          <p:nvPr/>
        </p:nvPicPr>
        <p:blipFill>
          <a:blip r:embed="rId4"/>
          <a:stretch>
            <a:fillRect/>
          </a:stretch>
        </p:blipFill>
        <p:spPr>
          <a:xfrm>
            <a:off x="6197866" y="827522"/>
            <a:ext cx="5223917" cy="4497203"/>
          </a:xfrm>
          <a:prstGeom prst="rect">
            <a:avLst/>
          </a:prstGeom>
        </p:spPr>
      </p:pic>
      <p:pic>
        <p:nvPicPr>
          <p:cNvPr id="6" name="Picture 5"/>
          <p:cNvPicPr>
            <a:picLocks noChangeAspect="1"/>
          </p:cNvPicPr>
          <p:nvPr/>
        </p:nvPicPr>
        <p:blipFill>
          <a:blip r:embed="rId5"/>
          <a:stretch>
            <a:fillRect/>
          </a:stretch>
        </p:blipFill>
        <p:spPr>
          <a:xfrm>
            <a:off x="7131768" y="5740668"/>
            <a:ext cx="3857625" cy="371475"/>
          </a:xfrm>
          <a:prstGeom prst="rect">
            <a:avLst/>
          </a:prstGeom>
        </p:spPr>
      </p:pic>
    </p:spTree>
    <p:extLst>
      <p:ext uri="{BB962C8B-B14F-4D97-AF65-F5344CB8AC3E}">
        <p14:creationId xmlns:p14="http://schemas.microsoft.com/office/powerpoint/2010/main" val="349075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2000" b="-2000"/>
          </a:stretch>
        </a:blipFill>
        <a:effectLst/>
      </p:bgPr>
    </p:bg>
    <p:spTree>
      <p:nvGrpSpPr>
        <p:cNvPr id="1" name=""/>
        <p:cNvGrpSpPr/>
        <p:nvPr/>
      </p:nvGrpSpPr>
      <p:grpSpPr>
        <a:xfrm>
          <a:off x="0" y="0"/>
          <a:ext cx="0" cy="0"/>
          <a:chOff x="0" y="0"/>
          <a:chExt cx="0" cy="0"/>
        </a:xfrm>
      </p:grpSpPr>
      <p:sp>
        <p:nvSpPr>
          <p:cNvPr id="2" name="Rectangle 1"/>
          <p:cNvSpPr/>
          <p:nvPr/>
        </p:nvSpPr>
        <p:spPr>
          <a:xfrm>
            <a:off x="1000124" y="866457"/>
            <a:ext cx="10201275" cy="4932119"/>
          </a:xfrm>
          <a:prstGeom prst="rect">
            <a:avLst/>
          </a:prstGeom>
        </p:spPr>
        <p:txBody>
          <a:bodyPr wrap="square">
            <a:spAutoFit/>
          </a:bodyPr>
          <a:lstStyle/>
          <a:p>
            <a:pPr algn="just">
              <a:lnSpc>
                <a:spcPct val="150000"/>
              </a:lnSpc>
              <a:spcAft>
                <a:spcPts val="0"/>
              </a:spcAft>
            </a:pP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Butir</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batu</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pelindung</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ada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beberapa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macam</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ada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yang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berupa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batu</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alam</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dengan</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berat</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mencapai</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beberapa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ton,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batu</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buatan</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dari</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beton</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yang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berbentuk</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kubus</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atau</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bentuk</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lainya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id-ID"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0"/>
              </a:spcAft>
            </a:pP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Butir</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pelindung</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buatan</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dari</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beton</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bisa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berupa</a:t>
            </a:r>
            <a:r>
              <a:rPr lang="en-US"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Tetrapod</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Cube</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Tribar</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Quadripod</a:t>
            </a:r>
            <a:r>
              <a:rPr lang="en-US" dirty="0" smtClean="0">
                <a:solidFill>
                  <a:srgbClr val="42424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Accropod</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Core-</a:t>
            </a:r>
            <a:r>
              <a:rPr lang="en-US" i="1"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loc</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300"/>
              </a:spcAft>
              <a:buSzPts val="1000"/>
              <a:buFont typeface="Symbol" panose="05050102010706020507" pitchFamily="18" charset="2"/>
              <a:buChar char=""/>
              <a:tabLst>
                <a:tab pos="457200" algn="l"/>
              </a:tabLst>
            </a:pPr>
            <a:r>
              <a:rPr lang="en-US" i="1" dirty="0" err="1" smtClean="0">
                <a:solidFill>
                  <a:srgbClr val="424242"/>
                </a:solidFill>
                <a:effectLst/>
                <a:latin typeface="Arial" panose="020B0604020202020204" pitchFamily="34" charset="0"/>
                <a:ea typeface="Times New Roman" panose="02020603050405020304" pitchFamily="18" charset="0"/>
                <a:cs typeface="Times New Roman" panose="02020603050405020304" pitchFamily="18" charset="0"/>
              </a:rPr>
              <a:t>Dolos</a:t>
            </a:r>
            <a:endParaRPr lang="id-ID"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US" dirty="0" smtClean="0">
                <a:solidFill>
                  <a:srgbClr val="424242"/>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5734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4.bp.blogspot.com/-_CEAX5NP4Nc/VJtyk-yYbWI/AAAAAAAAAkI/TsWR-0BXmCc/s1600/Untitled.png">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6063" y="885825"/>
            <a:ext cx="6129337" cy="2628900"/>
          </a:xfrm>
          <a:prstGeom prst="rect">
            <a:avLst/>
          </a:prstGeom>
          <a:noFill/>
          <a:ln>
            <a:noFill/>
          </a:ln>
        </p:spPr>
      </p:pic>
      <p:pic>
        <p:nvPicPr>
          <p:cNvPr id="3" name="Picture 2" descr="http://4.bp.blogspot.com/-esPXhlAymdE/VJtzfm1G0iI/AAAAAAAAAkU/DU7-E9wX84Q/s1600/Untitled.pn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3307556" y="3923030"/>
            <a:ext cx="5086350" cy="2520633"/>
          </a:xfrm>
          <a:prstGeom prst="rect">
            <a:avLst/>
          </a:prstGeom>
          <a:noFill/>
          <a:ln>
            <a:noFill/>
          </a:ln>
        </p:spPr>
      </p:pic>
      <p:sp>
        <p:nvSpPr>
          <p:cNvPr id="4" name="Rectangle 3"/>
          <p:cNvSpPr/>
          <p:nvPr/>
        </p:nvSpPr>
        <p:spPr>
          <a:xfrm>
            <a:off x="8915400" y="5007385"/>
            <a:ext cx="2543175" cy="1047979"/>
          </a:xfrm>
          <a:prstGeom prst="rect">
            <a:avLst/>
          </a:prstGeom>
        </p:spPr>
        <p:txBody>
          <a:bodyPr wrap="square">
            <a:spAutoFit/>
          </a:bodyPr>
          <a:lstStyle/>
          <a:p>
            <a:pPr>
              <a:lnSpc>
                <a:spcPct val="115000"/>
              </a:lnSpc>
              <a:spcAft>
                <a:spcPts val="0"/>
              </a:spcAft>
            </a:pP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Gambar</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Lapisan</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Pelindung</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i="1"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Breakwater</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Tipe</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Sisi</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Miring  </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691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Dimensi</a:t>
            </a:r>
            <a:r>
              <a:rPr lang="en-US" sz="2800" b="1" dirty="0" smtClean="0"/>
              <a:t> </a:t>
            </a:r>
            <a:r>
              <a:rPr lang="en-US" sz="2800" b="1" dirty="0" err="1" smtClean="0"/>
              <a:t>Pemecah</a:t>
            </a:r>
            <a:r>
              <a:rPr lang="en-US" sz="2800" b="1" dirty="0" smtClean="0"/>
              <a:t> </a:t>
            </a:r>
            <a:r>
              <a:rPr lang="en-US" sz="2800" b="1" dirty="0" err="1" smtClean="0"/>
              <a:t>Gelombang</a:t>
            </a:r>
            <a:r>
              <a:rPr lang="en-US" sz="2800" b="1" dirty="0" smtClean="0"/>
              <a:t> </a:t>
            </a:r>
            <a:r>
              <a:rPr lang="en-US" sz="2800" b="1" dirty="0" err="1" smtClean="0"/>
              <a:t>Sisi</a:t>
            </a:r>
            <a:r>
              <a:rPr lang="en-US" sz="2800" b="1" dirty="0" smtClean="0"/>
              <a:t> Miring</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err="1" smtClean="0"/>
              <a:t>Perencanaan</a:t>
            </a:r>
            <a:r>
              <a:rPr lang="en-US" dirty="0" smtClean="0"/>
              <a:t> </a:t>
            </a:r>
            <a:r>
              <a:rPr lang="en-US" dirty="0" err="1" smtClean="0"/>
              <a:t>dimensi</a:t>
            </a:r>
            <a:r>
              <a:rPr lang="en-US" dirty="0" smtClean="0"/>
              <a:t> </a:t>
            </a:r>
            <a:r>
              <a:rPr lang="en-US" dirty="0" err="1" smtClean="0"/>
              <a:t>pemecah</a:t>
            </a:r>
            <a:r>
              <a:rPr lang="en-US" dirty="0" smtClean="0"/>
              <a:t> </a:t>
            </a:r>
            <a:r>
              <a:rPr lang="en-US" dirty="0" err="1" smtClean="0"/>
              <a:t>gelombang</a:t>
            </a:r>
            <a:r>
              <a:rPr lang="en-US" dirty="0" smtClean="0"/>
              <a:t> :</a:t>
            </a:r>
          </a:p>
          <a:p>
            <a:pPr marL="514350" indent="-514350">
              <a:buAutoNum type="arabicPeriod"/>
            </a:pPr>
            <a:r>
              <a:rPr lang="en-US" dirty="0" err="1" smtClean="0"/>
              <a:t>Penentuan</a:t>
            </a:r>
            <a:r>
              <a:rPr lang="en-US" dirty="0" smtClean="0"/>
              <a:t> </a:t>
            </a:r>
            <a:r>
              <a:rPr lang="en-US" dirty="0" err="1" smtClean="0"/>
              <a:t>elevasi</a:t>
            </a:r>
            <a:r>
              <a:rPr lang="en-US" dirty="0" smtClean="0"/>
              <a:t> </a:t>
            </a:r>
            <a:r>
              <a:rPr lang="en-US" dirty="0" err="1" smtClean="0"/>
              <a:t>puncak</a:t>
            </a:r>
            <a:r>
              <a:rPr lang="en-US" dirty="0" smtClean="0"/>
              <a:t> </a:t>
            </a:r>
            <a:r>
              <a:rPr lang="en-US" dirty="0" err="1" smtClean="0"/>
              <a:t>pemecah</a:t>
            </a:r>
            <a:r>
              <a:rPr lang="en-US" dirty="0" smtClean="0"/>
              <a:t> </a:t>
            </a:r>
            <a:r>
              <a:rPr lang="en-US" dirty="0" err="1" smtClean="0"/>
              <a:t>gelombang</a:t>
            </a:r>
            <a:endParaRPr lang="en-US" dirty="0" smtClean="0"/>
          </a:p>
          <a:p>
            <a:pPr marL="514350" indent="-514350">
              <a:buAutoNum type="arabicPeriod"/>
            </a:pPr>
            <a:r>
              <a:rPr lang="en-US" dirty="0" err="1" smtClean="0"/>
              <a:t>Lebar</a:t>
            </a:r>
            <a:r>
              <a:rPr lang="en-US" dirty="0" smtClean="0"/>
              <a:t> </a:t>
            </a:r>
            <a:r>
              <a:rPr lang="en-US" dirty="0" err="1" smtClean="0"/>
              <a:t>pemecah</a:t>
            </a:r>
            <a:r>
              <a:rPr lang="en-US" dirty="0" smtClean="0"/>
              <a:t> </a:t>
            </a:r>
            <a:r>
              <a:rPr lang="en-US" dirty="0" err="1" smtClean="0"/>
              <a:t>gelombang</a:t>
            </a:r>
            <a:r>
              <a:rPr lang="en-US" dirty="0" smtClean="0"/>
              <a:t>, </a:t>
            </a:r>
            <a:r>
              <a:rPr lang="en-US" dirty="0" err="1" smtClean="0"/>
              <a:t>tebal</a:t>
            </a:r>
            <a:r>
              <a:rPr lang="en-US" dirty="0" smtClean="0"/>
              <a:t> lapis </a:t>
            </a:r>
            <a:r>
              <a:rPr lang="en-US" dirty="0" err="1" smtClean="0"/>
              <a:t>pelindung</a:t>
            </a:r>
            <a:r>
              <a:rPr lang="en-US" dirty="0" smtClean="0"/>
              <a:t> </a:t>
            </a:r>
            <a:r>
              <a:rPr lang="en-US" dirty="0" err="1" smtClean="0"/>
              <a:t>utama</a:t>
            </a:r>
            <a:r>
              <a:rPr lang="en-US" dirty="0" smtClean="0"/>
              <a:t> </a:t>
            </a:r>
            <a:r>
              <a:rPr lang="en-US" dirty="0" err="1" smtClean="0"/>
              <a:t>dan</a:t>
            </a:r>
            <a:r>
              <a:rPr lang="en-US" dirty="0" smtClean="0"/>
              <a:t> lapis </a:t>
            </a:r>
            <a:r>
              <a:rPr lang="en-US" dirty="0" err="1" smtClean="0"/>
              <a:t>bawah</a:t>
            </a:r>
            <a:r>
              <a:rPr lang="en-US" dirty="0" smtClean="0"/>
              <a:t> </a:t>
            </a:r>
            <a:r>
              <a:rPr lang="en-US" dirty="0" err="1" smtClean="0"/>
              <a:t>serta</a:t>
            </a:r>
            <a:r>
              <a:rPr lang="en-US" dirty="0" smtClean="0"/>
              <a:t> </a:t>
            </a:r>
            <a:r>
              <a:rPr lang="en-US" dirty="0" err="1" smtClean="0"/>
              <a:t>jumlah</a:t>
            </a:r>
            <a:r>
              <a:rPr lang="en-US" dirty="0" smtClean="0"/>
              <a:t> unit lapis </a:t>
            </a:r>
            <a:r>
              <a:rPr lang="en-US" dirty="0" err="1" smtClean="0"/>
              <a:t>lindung</a:t>
            </a:r>
            <a:r>
              <a:rPr lang="en-US" dirty="0" smtClean="0"/>
              <a:t> </a:t>
            </a:r>
            <a:r>
              <a:rPr lang="en-US" dirty="0" err="1" smtClean="0"/>
              <a:t>utama</a:t>
            </a:r>
            <a:endParaRPr lang="en-US" dirty="0" smtClean="0"/>
          </a:p>
          <a:p>
            <a:pPr marL="514350" indent="-514350">
              <a:buAutoNum type="arabicPeriod"/>
            </a:pPr>
            <a:r>
              <a:rPr lang="en-US" dirty="0" smtClean="0"/>
              <a:t>Unit lapis </a:t>
            </a:r>
            <a:r>
              <a:rPr lang="en-US" dirty="0" err="1" smtClean="0"/>
              <a:t>lindung</a:t>
            </a:r>
            <a:endParaRPr lang="en-US" dirty="0" smtClean="0"/>
          </a:p>
          <a:p>
            <a:pPr marL="514350" indent="-514350">
              <a:buAutoNum type="arabicPeriod"/>
            </a:pPr>
            <a:r>
              <a:rPr lang="en-US" dirty="0" err="1" smtClean="0"/>
              <a:t>Elevasi</a:t>
            </a:r>
            <a:r>
              <a:rPr lang="en-US" dirty="0" smtClean="0"/>
              <a:t> </a:t>
            </a:r>
            <a:r>
              <a:rPr lang="en-US" dirty="0" err="1" smtClean="0"/>
              <a:t>dasar</a:t>
            </a:r>
            <a:r>
              <a:rPr lang="en-US" dirty="0" smtClean="0"/>
              <a:t> lapis </a:t>
            </a:r>
            <a:r>
              <a:rPr lang="en-US" dirty="0" err="1" smtClean="0"/>
              <a:t>lindung</a:t>
            </a:r>
            <a:r>
              <a:rPr lang="en-US" dirty="0" smtClean="0"/>
              <a:t> </a:t>
            </a:r>
            <a:r>
              <a:rPr lang="en-US" dirty="0" err="1" smtClean="0"/>
              <a:t>utama</a:t>
            </a:r>
            <a:endParaRPr lang="en-US" dirty="0" smtClean="0"/>
          </a:p>
          <a:p>
            <a:pPr marL="514350" indent="-514350">
              <a:buAutoNum type="arabicPeriod"/>
            </a:pPr>
            <a:r>
              <a:rPr lang="en-US" dirty="0" err="1" smtClean="0"/>
              <a:t>Struktur</a:t>
            </a:r>
            <a:r>
              <a:rPr lang="en-US" dirty="0" smtClean="0"/>
              <a:t> </a:t>
            </a:r>
            <a:r>
              <a:rPr lang="en-US" dirty="0" err="1" smtClean="0"/>
              <a:t>kepala</a:t>
            </a:r>
            <a:r>
              <a:rPr lang="en-US" dirty="0" smtClean="0"/>
              <a:t> </a:t>
            </a:r>
            <a:r>
              <a:rPr lang="en-US" dirty="0" err="1" smtClean="0"/>
              <a:t>pemecah</a:t>
            </a:r>
            <a:r>
              <a:rPr lang="en-US" dirty="0" smtClean="0"/>
              <a:t> </a:t>
            </a:r>
            <a:r>
              <a:rPr lang="en-US" dirty="0" err="1" smtClean="0"/>
              <a:t>gelombang</a:t>
            </a:r>
            <a:endParaRPr lang="en-US" dirty="0" smtClean="0"/>
          </a:p>
          <a:p>
            <a:pPr marL="514350" indent="-514350">
              <a:buAutoNum type="arabicPeriod"/>
            </a:pPr>
            <a:r>
              <a:rPr lang="en-US" dirty="0" smtClean="0"/>
              <a:t>Berm </a:t>
            </a:r>
            <a:r>
              <a:rPr lang="en-US" dirty="0" err="1" smtClean="0"/>
              <a:t>tumit</a:t>
            </a:r>
            <a:r>
              <a:rPr lang="en-US" dirty="0" smtClean="0"/>
              <a:t> </a:t>
            </a:r>
            <a:r>
              <a:rPr lang="en-US" dirty="0" err="1" smtClean="0"/>
              <a:t>untuk</a:t>
            </a:r>
            <a:r>
              <a:rPr lang="en-US" dirty="0" smtClean="0"/>
              <a:t> </a:t>
            </a:r>
            <a:r>
              <a:rPr lang="en-US" dirty="0" err="1" smtClean="0"/>
              <a:t>stabilitas</a:t>
            </a:r>
            <a:r>
              <a:rPr lang="en-US" dirty="0" smtClean="0"/>
              <a:t> lapis </a:t>
            </a:r>
            <a:r>
              <a:rPr lang="en-US" dirty="0" err="1" smtClean="0"/>
              <a:t>lindung</a:t>
            </a:r>
            <a:endParaRPr lang="en-US" dirty="0" smtClean="0"/>
          </a:p>
          <a:p>
            <a:pPr marL="514350" indent="-514350">
              <a:buAutoNum type="arabicPeriod"/>
            </a:pPr>
            <a:r>
              <a:rPr lang="en-US" dirty="0" err="1" smtClean="0"/>
              <a:t>Pelindung</a:t>
            </a:r>
            <a:r>
              <a:rPr lang="en-US" dirty="0" smtClean="0"/>
              <a:t> </a:t>
            </a:r>
            <a:r>
              <a:rPr lang="en-US" dirty="0" err="1" smtClean="0"/>
              <a:t>gerusan</a:t>
            </a:r>
            <a:r>
              <a:rPr lang="en-US" dirty="0" smtClean="0"/>
              <a:t> </a:t>
            </a:r>
            <a:r>
              <a:rPr lang="en-US" dirty="0" err="1" smtClean="0"/>
              <a:t>pada</a:t>
            </a:r>
            <a:r>
              <a:rPr lang="en-US" dirty="0" smtClean="0"/>
              <a:t> kaki </a:t>
            </a:r>
            <a:r>
              <a:rPr lang="en-US" dirty="0" err="1" smtClean="0"/>
              <a:t>bangunan</a:t>
            </a:r>
            <a:endParaRPr lang="en-US" dirty="0" smtClean="0"/>
          </a:p>
          <a:p>
            <a:pPr marL="514350" indent="-514350">
              <a:buAutoNum type="arabicPeriod"/>
            </a:pPr>
            <a:r>
              <a:rPr lang="en-US" dirty="0" err="1" smtClean="0"/>
              <a:t>Stabilitas</a:t>
            </a:r>
            <a:r>
              <a:rPr lang="en-US" dirty="0" smtClean="0"/>
              <a:t> berm </a:t>
            </a:r>
            <a:r>
              <a:rPr lang="en-US" dirty="0" err="1" smtClean="0"/>
              <a:t>tumit</a:t>
            </a:r>
            <a:r>
              <a:rPr lang="en-US" dirty="0" smtClean="0"/>
              <a:t> </a:t>
            </a:r>
            <a:r>
              <a:rPr lang="en-US" dirty="0" err="1" smtClean="0"/>
              <a:t>untuk</a:t>
            </a:r>
            <a:r>
              <a:rPr lang="en-US" dirty="0" smtClean="0"/>
              <a:t> </a:t>
            </a:r>
            <a:r>
              <a:rPr lang="en-US" dirty="0" err="1" smtClean="0"/>
              <a:t>pondasi</a:t>
            </a:r>
            <a:endParaRPr lang="en-US" dirty="0"/>
          </a:p>
        </p:txBody>
      </p:sp>
    </p:spTree>
    <p:extLst>
      <p:ext uri="{BB962C8B-B14F-4D97-AF65-F5344CB8AC3E}">
        <p14:creationId xmlns:p14="http://schemas.microsoft.com/office/powerpoint/2010/main" val="1158356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Elevasi</a:t>
            </a:r>
            <a:r>
              <a:rPr lang="en-US" sz="3200" b="1" dirty="0" smtClean="0"/>
              <a:t> </a:t>
            </a:r>
            <a:r>
              <a:rPr lang="en-US" sz="3200" b="1" dirty="0" err="1" smtClean="0"/>
              <a:t>puncak</a:t>
            </a:r>
            <a:r>
              <a:rPr lang="en-US" sz="3200" b="1" dirty="0" smtClean="0"/>
              <a:t> </a:t>
            </a:r>
            <a:r>
              <a:rPr lang="en-US" sz="3200" b="1" dirty="0" err="1" smtClean="0"/>
              <a:t>dan</a:t>
            </a:r>
            <a:r>
              <a:rPr lang="en-US" sz="3200" b="1" dirty="0" smtClean="0"/>
              <a:t> </a:t>
            </a:r>
            <a:r>
              <a:rPr lang="en-US" sz="3200" b="1" dirty="0" err="1" smtClean="0"/>
              <a:t>lebar</a:t>
            </a:r>
            <a:r>
              <a:rPr lang="en-US" sz="3200" b="1" dirty="0" smtClean="0"/>
              <a:t> </a:t>
            </a:r>
            <a:r>
              <a:rPr lang="en-US" sz="3200" b="1" dirty="0" err="1" smtClean="0"/>
              <a:t>pemecah</a:t>
            </a:r>
            <a:r>
              <a:rPr lang="en-US" sz="3200" b="1" dirty="0" smtClean="0"/>
              <a:t> </a:t>
            </a:r>
            <a:r>
              <a:rPr lang="en-US" sz="3200" b="1" dirty="0" err="1" smtClean="0"/>
              <a:t>gelombang</a:t>
            </a:r>
            <a:endParaRPr lang="en-US" sz="3200" b="1" dirty="0"/>
          </a:p>
        </p:txBody>
      </p:sp>
      <p:sp>
        <p:nvSpPr>
          <p:cNvPr id="3" name="Content Placeholder 2"/>
          <p:cNvSpPr>
            <a:spLocks noGrp="1"/>
          </p:cNvSpPr>
          <p:nvPr>
            <p:ph idx="1"/>
          </p:nvPr>
        </p:nvSpPr>
        <p:spPr/>
        <p:txBody>
          <a:bodyPr/>
          <a:lstStyle/>
          <a:p>
            <a:r>
              <a:rPr lang="en-US" dirty="0" err="1" smtClean="0"/>
              <a:t>Lebar</a:t>
            </a:r>
            <a:r>
              <a:rPr lang="en-US" dirty="0" smtClean="0"/>
              <a:t> </a:t>
            </a:r>
            <a:r>
              <a:rPr lang="en-US" dirty="0" err="1" smtClean="0"/>
              <a:t>puncak</a:t>
            </a:r>
            <a:r>
              <a:rPr lang="en-US" dirty="0" smtClean="0"/>
              <a:t> </a:t>
            </a:r>
            <a:r>
              <a:rPr lang="en-US" dirty="0" err="1" smtClean="0"/>
              <a:t>pemecah</a:t>
            </a:r>
            <a:r>
              <a:rPr lang="en-US" dirty="0" smtClean="0"/>
              <a:t> </a:t>
            </a:r>
            <a:r>
              <a:rPr lang="en-US" dirty="0" err="1" smtClean="0"/>
              <a:t>gelombang</a:t>
            </a:r>
            <a:endParaRPr lang="en-US" dirty="0"/>
          </a:p>
        </p:txBody>
      </p:sp>
      <p:pic>
        <p:nvPicPr>
          <p:cNvPr id="4" name="Picture 3"/>
          <p:cNvPicPr>
            <a:picLocks noChangeAspect="1"/>
          </p:cNvPicPr>
          <p:nvPr/>
        </p:nvPicPr>
        <p:blipFill>
          <a:blip r:embed="rId2"/>
          <a:stretch>
            <a:fillRect/>
          </a:stretch>
        </p:blipFill>
        <p:spPr>
          <a:xfrm>
            <a:off x="1059581" y="2431382"/>
            <a:ext cx="1883296" cy="889334"/>
          </a:xfrm>
          <a:prstGeom prst="rect">
            <a:avLst/>
          </a:prstGeom>
        </p:spPr>
      </p:pic>
      <p:pic>
        <p:nvPicPr>
          <p:cNvPr id="5" name="Picture 4"/>
          <p:cNvPicPr>
            <a:picLocks noChangeAspect="1"/>
          </p:cNvPicPr>
          <p:nvPr/>
        </p:nvPicPr>
        <p:blipFill>
          <a:blip r:embed="rId3"/>
          <a:stretch>
            <a:fillRect/>
          </a:stretch>
        </p:blipFill>
        <p:spPr>
          <a:xfrm>
            <a:off x="1117007" y="3494153"/>
            <a:ext cx="2933413" cy="1713113"/>
          </a:xfrm>
          <a:prstGeom prst="rect">
            <a:avLst/>
          </a:prstGeom>
        </p:spPr>
      </p:pic>
      <p:pic>
        <p:nvPicPr>
          <p:cNvPr id="6" name="Picture 5"/>
          <p:cNvPicPr>
            <a:picLocks noChangeAspect="1"/>
          </p:cNvPicPr>
          <p:nvPr/>
        </p:nvPicPr>
        <p:blipFill>
          <a:blip r:embed="rId4"/>
          <a:stretch>
            <a:fillRect/>
          </a:stretch>
        </p:blipFill>
        <p:spPr>
          <a:xfrm>
            <a:off x="5215077" y="2431382"/>
            <a:ext cx="5719222" cy="3620323"/>
          </a:xfrm>
          <a:prstGeom prst="rect">
            <a:avLst/>
          </a:prstGeom>
        </p:spPr>
      </p:pic>
    </p:spTree>
    <p:extLst>
      <p:ext uri="{BB962C8B-B14F-4D97-AF65-F5344CB8AC3E}">
        <p14:creationId xmlns:p14="http://schemas.microsoft.com/office/powerpoint/2010/main" val="371471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17103"/>
            <a:ext cx="10515600" cy="4351338"/>
          </a:xfrm>
        </p:spPr>
        <p:txBody>
          <a:bodyPr/>
          <a:lstStyle/>
          <a:p>
            <a:r>
              <a:rPr lang="en-US" dirty="0" err="1" smtClean="0"/>
              <a:t>Tebal</a:t>
            </a:r>
            <a:r>
              <a:rPr lang="en-US" dirty="0" smtClean="0"/>
              <a:t> lapis </a:t>
            </a:r>
            <a:r>
              <a:rPr lang="en-US" dirty="0" err="1" smtClean="0"/>
              <a:t>pelindung</a:t>
            </a:r>
            <a:r>
              <a:rPr lang="en-US" dirty="0" smtClean="0"/>
              <a:t> </a:t>
            </a:r>
            <a:r>
              <a:rPr lang="en-US" dirty="0" err="1" smtClean="0"/>
              <a:t>dan</a:t>
            </a:r>
            <a:r>
              <a:rPr lang="en-US" dirty="0" smtClean="0"/>
              <a:t> </a:t>
            </a:r>
            <a:r>
              <a:rPr lang="en-US" dirty="0" err="1" smtClean="0"/>
              <a:t>jumlah</a:t>
            </a:r>
            <a:r>
              <a:rPr lang="en-US" dirty="0" smtClean="0"/>
              <a:t> </a:t>
            </a:r>
            <a:r>
              <a:rPr lang="en-US" dirty="0" err="1" smtClean="0"/>
              <a:t>butir</a:t>
            </a:r>
            <a:r>
              <a:rPr lang="en-US" dirty="0" smtClean="0"/>
              <a:t> </a:t>
            </a:r>
            <a:r>
              <a:rPr lang="en-US" dirty="0" err="1" smtClean="0"/>
              <a:t>batu</a:t>
            </a:r>
            <a:r>
              <a:rPr lang="en-US" dirty="0" smtClean="0"/>
              <a:t> </a:t>
            </a:r>
            <a:r>
              <a:rPr lang="en-US" dirty="0" err="1" smtClean="0"/>
              <a:t>tiap</a:t>
            </a:r>
            <a:r>
              <a:rPr lang="en-US" dirty="0" smtClean="0"/>
              <a:t> </a:t>
            </a:r>
            <a:r>
              <a:rPr lang="en-US" dirty="0" err="1" smtClean="0"/>
              <a:t>satu</a:t>
            </a:r>
            <a:r>
              <a:rPr lang="en-US" dirty="0" smtClean="0"/>
              <a:t> </a:t>
            </a:r>
            <a:r>
              <a:rPr lang="en-US" dirty="0" err="1" smtClean="0"/>
              <a:t>luasan</a:t>
            </a:r>
            <a:endParaRPr lang="en-US" dirty="0"/>
          </a:p>
        </p:txBody>
      </p:sp>
      <p:pic>
        <p:nvPicPr>
          <p:cNvPr id="4" name="Picture 3"/>
          <p:cNvPicPr>
            <a:picLocks noChangeAspect="1"/>
          </p:cNvPicPr>
          <p:nvPr/>
        </p:nvPicPr>
        <p:blipFill>
          <a:blip r:embed="rId2"/>
          <a:stretch>
            <a:fillRect/>
          </a:stretch>
        </p:blipFill>
        <p:spPr>
          <a:xfrm>
            <a:off x="1184708" y="1753642"/>
            <a:ext cx="3146659" cy="1735074"/>
          </a:xfrm>
          <a:prstGeom prst="rect">
            <a:avLst/>
          </a:prstGeom>
        </p:spPr>
      </p:pic>
      <p:pic>
        <p:nvPicPr>
          <p:cNvPr id="5" name="Picture 4"/>
          <p:cNvPicPr>
            <a:picLocks noChangeAspect="1"/>
          </p:cNvPicPr>
          <p:nvPr/>
        </p:nvPicPr>
        <p:blipFill>
          <a:blip r:embed="rId3"/>
          <a:stretch>
            <a:fillRect/>
          </a:stretch>
        </p:blipFill>
        <p:spPr>
          <a:xfrm>
            <a:off x="2233864" y="3847286"/>
            <a:ext cx="5830793" cy="2175669"/>
          </a:xfrm>
          <a:prstGeom prst="rect">
            <a:avLst/>
          </a:prstGeom>
        </p:spPr>
      </p:pic>
    </p:spTree>
    <p:extLst>
      <p:ext uri="{BB962C8B-B14F-4D97-AF65-F5344CB8AC3E}">
        <p14:creationId xmlns:p14="http://schemas.microsoft.com/office/powerpoint/2010/main" val="3418238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i="1" dirty="0"/>
              <a:t>BREAKWATER</a:t>
            </a:r>
            <a:r>
              <a:rPr lang="en-US" sz="4000" b="1" dirty="0"/>
              <a:t> SISI </a:t>
            </a:r>
            <a:r>
              <a:rPr lang="en-US" sz="4000" b="1" dirty="0" smtClean="0"/>
              <a:t>TEGAK</a:t>
            </a:r>
            <a:endParaRPr lang="id-ID" sz="4000" dirty="0"/>
          </a:p>
        </p:txBody>
      </p:sp>
      <p:sp>
        <p:nvSpPr>
          <p:cNvPr id="3" name="Content Placeholder 2"/>
          <p:cNvSpPr>
            <a:spLocks noGrp="1"/>
          </p:cNvSpPr>
          <p:nvPr>
            <p:ph idx="1"/>
          </p:nvPr>
        </p:nvSpPr>
        <p:spPr/>
        <p:txBody>
          <a:bodyPr/>
          <a:lstStyle/>
          <a:p>
            <a:pPr marL="0" indent="0" algn="just">
              <a:buNone/>
            </a:pPr>
            <a:r>
              <a:rPr lang="en-US" i="1" dirty="0"/>
              <a:t>   </a:t>
            </a:r>
            <a:r>
              <a:rPr lang="en-US" sz="2400" i="1" dirty="0"/>
              <a:t>Breakwater</a:t>
            </a:r>
            <a:r>
              <a:rPr lang="en-US" sz="2400" dirty="0"/>
              <a:t> </a:t>
            </a:r>
            <a:r>
              <a:rPr lang="en-US" sz="2400" dirty="0" err="1"/>
              <a:t>tipe</a:t>
            </a:r>
            <a:r>
              <a:rPr lang="en-US" sz="2400" dirty="0"/>
              <a:t> </a:t>
            </a:r>
            <a:r>
              <a:rPr lang="en-US" sz="2400" dirty="0" err="1"/>
              <a:t>ini</a:t>
            </a:r>
            <a:r>
              <a:rPr lang="en-US" sz="2400" dirty="0"/>
              <a:t> </a:t>
            </a:r>
            <a:r>
              <a:rPr lang="en-US" sz="2400" dirty="0" err="1"/>
              <a:t>biasanya</a:t>
            </a:r>
            <a:r>
              <a:rPr lang="en-US" sz="2400" dirty="0"/>
              <a:t> </a:t>
            </a:r>
            <a:r>
              <a:rPr lang="en-US" sz="2400" dirty="0" err="1"/>
              <a:t>ditempatkan</a:t>
            </a:r>
            <a:r>
              <a:rPr lang="en-US" sz="2400" dirty="0"/>
              <a:t> di </a:t>
            </a:r>
            <a:r>
              <a:rPr lang="en-US" sz="2400" dirty="0" err="1"/>
              <a:t>laut</a:t>
            </a:r>
            <a:r>
              <a:rPr lang="en-US" sz="2400" dirty="0"/>
              <a:t> </a:t>
            </a:r>
            <a:r>
              <a:rPr lang="en-US" sz="2400" dirty="0" err="1"/>
              <a:t>dengan</a:t>
            </a:r>
            <a:r>
              <a:rPr lang="en-US" sz="2400" dirty="0"/>
              <a:t> </a:t>
            </a:r>
            <a:r>
              <a:rPr lang="en-US" sz="2400" dirty="0" err="1"/>
              <a:t>kedalaman</a:t>
            </a:r>
            <a:r>
              <a:rPr lang="en-US" sz="2400" dirty="0"/>
              <a:t> </a:t>
            </a:r>
            <a:r>
              <a:rPr lang="en-US" sz="2400" dirty="0" err="1"/>
              <a:t>lebih</a:t>
            </a:r>
            <a:r>
              <a:rPr lang="en-US" sz="2400" dirty="0"/>
              <a:t> </a:t>
            </a:r>
            <a:r>
              <a:rPr lang="en-US" sz="2400" dirty="0" err="1"/>
              <a:t>dalam</a:t>
            </a:r>
            <a:r>
              <a:rPr lang="en-US" sz="2400" dirty="0"/>
              <a:t> </a:t>
            </a:r>
            <a:r>
              <a:rPr lang="en-US" sz="2400" dirty="0" err="1"/>
              <a:t>dangan</a:t>
            </a:r>
            <a:r>
              <a:rPr lang="en-US" sz="2400" dirty="0"/>
              <a:t> </a:t>
            </a:r>
            <a:r>
              <a:rPr lang="en-US" sz="2400" dirty="0" err="1"/>
              <a:t>tanah</a:t>
            </a:r>
            <a:r>
              <a:rPr lang="en-US" sz="2400" dirty="0"/>
              <a:t> </a:t>
            </a:r>
            <a:r>
              <a:rPr lang="en-US" sz="2400" dirty="0" err="1"/>
              <a:t>dasar</a:t>
            </a:r>
            <a:r>
              <a:rPr lang="en-US" sz="2400" dirty="0"/>
              <a:t> </a:t>
            </a:r>
            <a:r>
              <a:rPr lang="en-US" sz="2400" dirty="0" err="1"/>
              <a:t>keras</a:t>
            </a:r>
            <a:r>
              <a:rPr lang="en-US" sz="2400" dirty="0"/>
              <a:t>. </a:t>
            </a:r>
            <a:r>
              <a:rPr lang="en-US" sz="2400" dirty="0" err="1"/>
              <a:t>Karena</a:t>
            </a:r>
            <a:r>
              <a:rPr lang="en-US" sz="2400" dirty="0"/>
              <a:t> </a:t>
            </a:r>
            <a:r>
              <a:rPr lang="en-US" sz="2400" dirty="0" err="1"/>
              <a:t>dinding</a:t>
            </a:r>
            <a:r>
              <a:rPr lang="en-US" sz="2400" dirty="0"/>
              <a:t> breakwater </a:t>
            </a:r>
            <a:r>
              <a:rPr lang="en-US" sz="2400" dirty="0" err="1"/>
              <a:t>tegak</a:t>
            </a:r>
            <a:r>
              <a:rPr lang="en-US" sz="2400" dirty="0"/>
              <a:t>, </a:t>
            </a:r>
            <a:r>
              <a:rPr lang="en-US" sz="2400" dirty="0" err="1"/>
              <a:t>maka</a:t>
            </a:r>
            <a:r>
              <a:rPr lang="en-US" sz="2400" dirty="0"/>
              <a:t> </a:t>
            </a:r>
            <a:r>
              <a:rPr lang="en-US" sz="2400" dirty="0" err="1"/>
              <a:t>akan</a:t>
            </a:r>
            <a:r>
              <a:rPr lang="en-US" sz="2400" dirty="0"/>
              <a:t> </a:t>
            </a:r>
            <a:r>
              <a:rPr lang="en-US" sz="2400" dirty="0" err="1"/>
              <a:t>terjadi</a:t>
            </a:r>
            <a:r>
              <a:rPr lang="en-US" sz="2400" dirty="0"/>
              <a:t> </a:t>
            </a:r>
            <a:r>
              <a:rPr lang="en-US" sz="2400" dirty="0" err="1"/>
              <a:t>gelombang</a:t>
            </a:r>
            <a:r>
              <a:rPr lang="en-US" sz="2400" dirty="0"/>
              <a:t> </a:t>
            </a:r>
            <a:r>
              <a:rPr lang="en-US" sz="2400" dirty="0" err="1"/>
              <a:t>diam</a:t>
            </a:r>
            <a:r>
              <a:rPr lang="en-US" sz="2400" dirty="0"/>
              <a:t> </a:t>
            </a:r>
            <a:r>
              <a:rPr lang="en-US" sz="2400" dirty="0" err="1"/>
              <a:t>atau</a:t>
            </a:r>
            <a:r>
              <a:rPr lang="en-US" sz="2400" dirty="0"/>
              <a:t> </a:t>
            </a:r>
            <a:r>
              <a:rPr lang="en-US" sz="2400" i="1" dirty="0" err="1"/>
              <a:t>klapotis</a:t>
            </a:r>
            <a:r>
              <a:rPr lang="en-US" sz="2400" dirty="0"/>
              <a:t> </a:t>
            </a:r>
            <a:r>
              <a:rPr lang="en-US" sz="2400" dirty="0" err="1"/>
              <a:t>yaitu</a:t>
            </a:r>
            <a:r>
              <a:rPr lang="en-US" sz="2400" dirty="0"/>
              <a:t> </a:t>
            </a:r>
            <a:r>
              <a:rPr lang="en-US" sz="2400" dirty="0" err="1"/>
              <a:t>superposisi</a:t>
            </a:r>
            <a:r>
              <a:rPr lang="en-US" sz="2400" dirty="0"/>
              <a:t> </a:t>
            </a:r>
            <a:r>
              <a:rPr lang="en-US" sz="2400" dirty="0" err="1"/>
              <a:t>antara</a:t>
            </a:r>
            <a:r>
              <a:rPr lang="en-US" sz="2400" dirty="0"/>
              <a:t> </a:t>
            </a:r>
            <a:r>
              <a:rPr lang="en-US" sz="2400" dirty="0" err="1"/>
              <a:t>gelombang</a:t>
            </a:r>
            <a:r>
              <a:rPr lang="en-US" sz="2400" dirty="0"/>
              <a:t> </a:t>
            </a:r>
            <a:r>
              <a:rPr lang="en-US" sz="2400" dirty="0" err="1"/>
              <a:t>datang</a:t>
            </a:r>
            <a:r>
              <a:rPr lang="en-US" sz="2400" dirty="0"/>
              <a:t> </a:t>
            </a:r>
            <a:r>
              <a:rPr lang="en-US" sz="2400" dirty="0" err="1"/>
              <a:t>dan</a:t>
            </a:r>
            <a:r>
              <a:rPr lang="en-US" sz="2400" dirty="0"/>
              <a:t> </a:t>
            </a:r>
            <a:r>
              <a:rPr lang="en-US" sz="2400" dirty="0" err="1"/>
              <a:t>gelombang</a:t>
            </a:r>
            <a:r>
              <a:rPr lang="en-US" sz="2400" dirty="0"/>
              <a:t> </a:t>
            </a:r>
            <a:r>
              <a:rPr lang="en-US" sz="2400" dirty="0" err="1"/>
              <a:t>pantul</a:t>
            </a:r>
            <a:r>
              <a:rPr lang="en-US" sz="2400" dirty="0"/>
              <a:t>. </a:t>
            </a:r>
            <a:endParaRPr lang="id-ID" sz="2400" dirty="0"/>
          </a:p>
          <a:p>
            <a:pPr marL="0" indent="0" algn="just">
              <a:buNone/>
            </a:pPr>
            <a:endParaRPr lang="id-ID" sz="2400" dirty="0"/>
          </a:p>
        </p:txBody>
      </p:sp>
    </p:spTree>
    <p:extLst>
      <p:ext uri="{BB962C8B-B14F-4D97-AF65-F5344CB8AC3E}">
        <p14:creationId xmlns:p14="http://schemas.microsoft.com/office/powerpoint/2010/main" val="46809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2000" b="-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0" indent="0">
              <a:buNone/>
            </a:pPr>
            <a:r>
              <a:rPr lang="id-ID" dirty="0" smtClean="0"/>
              <a:t>Tinggi </a:t>
            </a:r>
            <a:r>
              <a:rPr lang="id-ID" dirty="0"/>
              <a:t>gelombang </a:t>
            </a:r>
            <a:r>
              <a:rPr lang="id-ID" i="1" dirty="0"/>
              <a:t>klapotis</a:t>
            </a:r>
            <a:r>
              <a:rPr lang="id-ID" dirty="0"/>
              <a:t> adalah 2 kali tinggi gelombang datang. </a:t>
            </a:r>
            <a:endParaRPr lang="id-ID" dirty="0" smtClean="0"/>
          </a:p>
          <a:p>
            <a:pPr marL="0" indent="0">
              <a:buNone/>
            </a:pPr>
            <a:r>
              <a:rPr lang="de-DE" dirty="0" smtClean="0"/>
              <a:t>Hal-hal </a:t>
            </a:r>
            <a:r>
              <a:rPr lang="de-DE" dirty="0"/>
              <a:t>yang perlu diperhatikan:</a:t>
            </a:r>
            <a:endParaRPr lang="id-ID" dirty="0"/>
          </a:p>
          <a:p>
            <a:pPr marL="0" indent="0">
              <a:buNone/>
            </a:pPr>
            <a:endParaRPr lang="id-ID" dirty="0"/>
          </a:p>
          <a:p>
            <a:pPr lvl="0"/>
            <a:r>
              <a:rPr lang="de-DE" dirty="0"/>
              <a:t>Tinggi pemecah gelombang </a:t>
            </a:r>
            <a:r>
              <a:rPr lang="de-DE" dirty="0" smtClean="0"/>
              <a:t>di </a:t>
            </a:r>
            <a:r>
              <a:rPr lang="de-DE" dirty="0"/>
              <a:t>atas muka air pasang tertinggi tidak boleh kurang dari 1 1/3 -1 ½ kali tinggi gelombang datang.</a:t>
            </a:r>
            <a:endParaRPr lang="id-ID" dirty="0"/>
          </a:p>
          <a:p>
            <a:pPr lvl="0"/>
            <a:r>
              <a:rPr lang="de-DE" dirty="0"/>
              <a:t>Kedalaman di bawah muka air terendah ke dasar bangunan tidak kurang dari 1 ¼ -1 ½  kali atau lebih baik 2 kali tinggi gelombang datang.</a:t>
            </a:r>
            <a:endParaRPr lang="id-ID" dirty="0"/>
          </a:p>
          <a:p>
            <a:pPr lvl="0"/>
            <a:r>
              <a:rPr lang="id-ID" dirty="0"/>
              <a:t>Lebar pemecah gelombang minimal ¾ tingginya</a:t>
            </a:r>
            <a:r>
              <a:rPr lang="id-ID" dirty="0" smtClean="0"/>
              <a:t>.</a:t>
            </a:r>
          </a:p>
          <a:p>
            <a:pPr lvl="0"/>
            <a:r>
              <a:rPr lang="en-US" dirty="0" err="1"/>
              <a:t>Kedalaman</a:t>
            </a:r>
            <a:r>
              <a:rPr lang="en-US" dirty="0"/>
              <a:t> </a:t>
            </a:r>
            <a:r>
              <a:rPr lang="en-US" dirty="0" err="1"/>
              <a:t>maksimum</a:t>
            </a:r>
            <a:r>
              <a:rPr lang="en-US" dirty="0"/>
              <a:t> </a:t>
            </a:r>
            <a:r>
              <a:rPr lang="en-US" dirty="0" err="1"/>
              <a:t>perairan</a:t>
            </a:r>
            <a:r>
              <a:rPr lang="en-US" dirty="0"/>
              <a:t> 15-20 m.</a:t>
            </a:r>
            <a:endParaRPr lang="id-ID" dirty="0"/>
          </a:p>
          <a:p>
            <a:pPr lvl="0"/>
            <a:r>
              <a:rPr lang="en-US" dirty="0" err="1"/>
              <a:t>Untuk</a:t>
            </a:r>
            <a:r>
              <a:rPr lang="en-US" dirty="0"/>
              <a:t> </a:t>
            </a:r>
            <a:r>
              <a:rPr lang="en-US" dirty="0" err="1"/>
              <a:t>kedalaman</a:t>
            </a:r>
            <a:r>
              <a:rPr lang="en-US" dirty="0"/>
              <a:t> </a:t>
            </a:r>
            <a:r>
              <a:rPr lang="en-US" dirty="0" err="1"/>
              <a:t>lebih</a:t>
            </a:r>
            <a:r>
              <a:rPr lang="en-US" dirty="0"/>
              <a:t> </a:t>
            </a:r>
            <a:r>
              <a:rPr lang="en-US" dirty="0" err="1"/>
              <a:t>dari</a:t>
            </a:r>
            <a:r>
              <a:rPr lang="en-US" dirty="0"/>
              <a:t> 20 m, breakwater </a:t>
            </a:r>
            <a:r>
              <a:rPr lang="en-US" dirty="0" err="1"/>
              <a:t>sisi</a:t>
            </a:r>
            <a:r>
              <a:rPr lang="en-US" dirty="0"/>
              <a:t> </a:t>
            </a:r>
            <a:r>
              <a:rPr lang="en-US" dirty="0" err="1"/>
              <a:t>tegak</a:t>
            </a:r>
            <a:r>
              <a:rPr lang="en-US" dirty="0"/>
              <a:t> </a:t>
            </a:r>
            <a:r>
              <a:rPr lang="en-US" dirty="0" err="1"/>
              <a:t>dibangun</a:t>
            </a:r>
            <a:r>
              <a:rPr lang="en-US" dirty="0"/>
              <a:t> di </a:t>
            </a:r>
            <a:r>
              <a:rPr lang="en-US" dirty="0" err="1"/>
              <a:t>atas</a:t>
            </a:r>
            <a:r>
              <a:rPr lang="en-US" dirty="0"/>
              <a:t> breakwater </a:t>
            </a:r>
            <a:r>
              <a:rPr lang="en-US" dirty="0" err="1"/>
              <a:t>sisi</a:t>
            </a:r>
            <a:r>
              <a:rPr lang="en-US" dirty="0"/>
              <a:t> miring (breakwater </a:t>
            </a:r>
            <a:r>
              <a:rPr lang="en-US" dirty="0" err="1"/>
              <a:t>campuran</a:t>
            </a:r>
            <a:r>
              <a:rPr lang="en-US" dirty="0"/>
              <a:t>).</a:t>
            </a:r>
            <a:endParaRPr lang="id-ID" dirty="0"/>
          </a:p>
          <a:p>
            <a:pPr marL="0" indent="0">
              <a:buNone/>
            </a:pPr>
            <a:r>
              <a:rPr lang="en-US" dirty="0"/>
              <a:t> </a:t>
            </a:r>
            <a:endParaRPr lang="id-ID" dirty="0"/>
          </a:p>
          <a:p>
            <a:pPr lvl="0"/>
            <a:endParaRPr lang="id-ID" dirty="0"/>
          </a:p>
          <a:p>
            <a:pPr marL="0" indent="0">
              <a:buNone/>
            </a:pPr>
            <a:endParaRPr lang="id-ID" dirty="0"/>
          </a:p>
        </p:txBody>
      </p:sp>
    </p:spTree>
    <p:extLst>
      <p:ext uri="{BB962C8B-B14F-4D97-AF65-F5344CB8AC3E}">
        <p14:creationId xmlns:p14="http://schemas.microsoft.com/office/powerpoint/2010/main" val="2447389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d-ID" b="1" dirty="0" smtClean="0"/>
              <a:t>Konstruksi </a:t>
            </a:r>
            <a:r>
              <a:rPr lang="id-ID" b="1" i="1" dirty="0" smtClean="0"/>
              <a:t>Breakwater </a:t>
            </a:r>
            <a:r>
              <a:rPr lang="id-ID" b="1" dirty="0" smtClean="0"/>
              <a:t>Tegak</a:t>
            </a:r>
            <a:endParaRPr lang="id-ID" dirty="0"/>
          </a:p>
        </p:txBody>
      </p:sp>
      <p:sp>
        <p:nvSpPr>
          <p:cNvPr id="7" name="Content Placeholder 6"/>
          <p:cNvSpPr>
            <a:spLocks noGrp="1"/>
          </p:cNvSpPr>
          <p:nvPr>
            <p:ph idx="1"/>
          </p:nvPr>
        </p:nvSpPr>
        <p:spPr>
          <a:xfrm>
            <a:off x="838200" y="1554154"/>
            <a:ext cx="10515600" cy="1846271"/>
          </a:xfrm>
        </p:spPr>
        <p:txBody>
          <a:bodyPr>
            <a:normAutofit/>
          </a:bodyPr>
          <a:lstStyle/>
          <a:p>
            <a:pPr marL="0" indent="0" algn="just">
              <a:buNone/>
            </a:pPr>
            <a:r>
              <a:rPr lang="id-ID" sz="2000" b="1" dirty="0" smtClean="0"/>
              <a:t>1</a:t>
            </a:r>
            <a:r>
              <a:rPr lang="id-ID" sz="2000" b="1" dirty="0"/>
              <a:t>. Blok beton</a:t>
            </a:r>
            <a:r>
              <a:rPr lang="id-ID" sz="2000" dirty="0"/>
              <a:t> </a:t>
            </a:r>
          </a:p>
          <a:p>
            <a:pPr marL="0" indent="0" algn="just">
              <a:buNone/>
            </a:pPr>
            <a:r>
              <a:rPr lang="id-ID" sz="2000" dirty="0" smtClean="0"/>
              <a:t>	Dibuat </a:t>
            </a:r>
            <a:r>
              <a:rPr lang="id-ID" sz="2000" dirty="0"/>
              <a:t>dari blok-blok beton massa yang disusun secara vertikal. Masing-masing blok dikunci dengan beton bertulang yang dicor di tempat setelah blok-blok tersebut disusun. Puncak pemecah gelombang dibuat diding beton yang dicor ditempat .Fondasi terbuat  dari tumpukan batu yang diberi lapis pelindung dari blok beton.</a:t>
            </a:r>
          </a:p>
          <a:p>
            <a:pPr marL="0" indent="0" algn="just">
              <a:buNone/>
            </a:pPr>
            <a:endParaRPr lang="id-ID" sz="2000" dirty="0"/>
          </a:p>
        </p:txBody>
      </p:sp>
      <p:pic>
        <p:nvPicPr>
          <p:cNvPr id="9" name="Picture 8" descr="http://1.bp.blogspot.com/-m3H-CU5LRm0/VJt4E8YU--I/AAAAAAAAAkw/QmOQuS8zIL8/s1600/Untitle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579570" y="3195587"/>
            <a:ext cx="6366477" cy="3538857"/>
          </a:xfrm>
          <a:prstGeom prst="rect">
            <a:avLst/>
          </a:prstGeom>
          <a:noFill/>
          <a:ln>
            <a:noFill/>
          </a:ln>
        </p:spPr>
      </p:pic>
      <p:sp>
        <p:nvSpPr>
          <p:cNvPr id="8" name="Rectangle 7"/>
          <p:cNvSpPr/>
          <p:nvPr/>
        </p:nvSpPr>
        <p:spPr>
          <a:xfrm>
            <a:off x="4375016" y="6188480"/>
            <a:ext cx="3441968" cy="314958"/>
          </a:xfrm>
          <a:prstGeom prst="rect">
            <a:avLst/>
          </a:prstGeom>
        </p:spPr>
        <p:txBody>
          <a:bodyPr wrap="none">
            <a:spAutoFit/>
          </a:bodyPr>
          <a:lstStyle/>
          <a:p>
            <a:pPr algn="ctr">
              <a:lnSpc>
                <a:spcPts val="1735"/>
              </a:lnSpc>
              <a:spcAft>
                <a:spcPts val="0"/>
              </a:spcAft>
            </a:pPr>
            <a:r>
              <a:rPr lang="en-US" dirty="0" err="1"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Gambar</a:t>
            </a:r>
            <a:r>
              <a:rPr lang="en-US" i="1" dirty="0"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 Breakwater </a:t>
            </a:r>
            <a:r>
              <a:rPr lang="en-US" dirty="0"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blok</a:t>
            </a:r>
            <a:r>
              <a:rPr lang="en-US" dirty="0"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Arial" panose="020B0604020202020204" pitchFamily="34" charset="0"/>
                <a:ea typeface="Times New Roman" panose="02020603050405020304" pitchFamily="18" charset="0"/>
                <a:cs typeface="Times New Roman" panose="02020603050405020304" pitchFamily="18" charset="0"/>
              </a:rPr>
              <a:t>beton</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6179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96924"/>
            <a:ext cx="10515600" cy="2246314"/>
          </a:xfrm>
        </p:spPr>
        <p:txBody>
          <a:bodyPr>
            <a:normAutofit fontScale="92500" lnSpcReduction="10000"/>
          </a:bodyPr>
          <a:lstStyle/>
          <a:p>
            <a:pPr marL="0" indent="0">
              <a:buNone/>
            </a:pPr>
            <a:r>
              <a:rPr lang="id-ID" sz="2000" b="1" dirty="0"/>
              <a:t>2. Kaison (</a:t>
            </a:r>
            <a:r>
              <a:rPr lang="id-ID" sz="2000" b="1" i="1" dirty="0"/>
              <a:t>caisson</a:t>
            </a:r>
            <a:r>
              <a:rPr lang="id-ID" sz="2000" b="1" dirty="0"/>
              <a:t>)</a:t>
            </a:r>
            <a:endParaRPr lang="id-ID" sz="2000" dirty="0"/>
          </a:p>
          <a:p>
            <a:pPr marL="0" indent="0" algn="just">
              <a:buNone/>
            </a:pPr>
            <a:r>
              <a:rPr lang="id-ID" sz="2000" dirty="0" smtClean="0"/>
              <a:t>	Pemecah </a:t>
            </a:r>
            <a:r>
              <a:rPr lang="id-ID" sz="2000" dirty="0"/>
              <a:t>gelombang ini dibuat di daratan dan kemudian dibawah ke lokasi yang telah ditentukan dengan ditarik oleh kapal. Pengangkutan ke lokasi dilakukan pada waktu air tenang. Setelah sampai ke lokasi kaison tersebut ditenggelamkan ke dasar laut dengan mengisikan air ke dalamnya dan kemudian diisi dengan pasir. Bagian atasnya kemudian dibuat lantai dan dinding beton. Kaison dibuat seperti kotak dengan sisi bawah tertutup dan dengan dinding-dinding diafragma yang membagi kotak</a:t>
            </a:r>
            <a:r>
              <a:rPr lang="id-ID" sz="2000" dirty="0" smtClean="0"/>
              <a:t>.</a:t>
            </a:r>
          </a:p>
          <a:p>
            <a:pPr marL="0" indent="0" algn="just">
              <a:buNone/>
            </a:pPr>
            <a:r>
              <a:rPr lang="en-US" sz="2000" dirty="0"/>
              <a:t/>
            </a:r>
            <a:br>
              <a:rPr lang="en-US" sz="2000" dirty="0"/>
            </a:br>
            <a:r>
              <a:rPr lang="id-ID" sz="2000" dirty="0"/>
              <a:t> </a:t>
            </a:r>
          </a:p>
          <a:p>
            <a:pPr marL="0" indent="0" algn="just">
              <a:buNone/>
            </a:pPr>
            <a:endParaRPr lang="id-ID" sz="2000" dirty="0"/>
          </a:p>
        </p:txBody>
      </p:sp>
      <p:pic>
        <p:nvPicPr>
          <p:cNvPr id="4" name="Picture 3" descr="http://3.bp.blogspot.com/-Seg9ZOt_xZA/VJt452EvAvI/AAAAAAAAAlA/M_7_2BB0Dng/s1600/Untitle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904456" y="2682873"/>
            <a:ext cx="4383088" cy="3460751"/>
          </a:xfrm>
          <a:prstGeom prst="rect">
            <a:avLst/>
          </a:prstGeom>
          <a:noFill/>
          <a:ln>
            <a:noFill/>
          </a:ln>
        </p:spPr>
      </p:pic>
      <p:sp>
        <p:nvSpPr>
          <p:cNvPr id="5" name="Rectangle 4"/>
          <p:cNvSpPr/>
          <p:nvPr/>
        </p:nvSpPr>
        <p:spPr>
          <a:xfrm>
            <a:off x="3048000" y="6193254"/>
            <a:ext cx="6096000" cy="390556"/>
          </a:xfrm>
          <a:prstGeom prst="rect">
            <a:avLst/>
          </a:prstGeom>
        </p:spPr>
        <p:txBody>
          <a:bodyPr>
            <a:spAutoFit/>
          </a:bodyPr>
          <a:lstStyle/>
          <a:p>
            <a:pPr algn="ctr">
              <a:lnSpc>
                <a:spcPct val="115000"/>
              </a:lnSpc>
              <a:spcAft>
                <a:spcPts val="0"/>
              </a:spcAft>
            </a:pP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Gambar</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Potongan</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Melintang</a:t>
            </a:r>
            <a:r>
              <a:rPr lang="en-US" i="1"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Breakwater </a:t>
            </a:r>
            <a:r>
              <a:rPr lang="en-US" dirty="0" err="1"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Tipe</a:t>
            </a:r>
            <a:r>
              <a:rPr lang="en-US"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i="1" dirty="0" smtClean="0">
                <a:solidFill>
                  <a:srgbClr val="444444"/>
                </a:solidFill>
                <a:effectLst/>
                <a:latin typeface="Georgia" panose="02040502050405020303" pitchFamily="18" charset="0"/>
                <a:ea typeface="Times New Roman" panose="02020603050405020304" pitchFamily="18" charset="0"/>
                <a:cs typeface="Times New Roman" panose="02020603050405020304" pitchFamily="18" charset="0"/>
              </a:rPr>
              <a:t>Caisson </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9222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896929"/>
            <a:ext cx="10515600" cy="1674813"/>
          </a:xfrm>
        </p:spPr>
        <p:txBody>
          <a:bodyPr/>
          <a:lstStyle/>
          <a:p>
            <a:pPr marL="0" indent="0">
              <a:buNone/>
            </a:pPr>
            <a:r>
              <a:rPr lang="en-US" sz="2000" b="1" dirty="0"/>
              <a:t>3. </a:t>
            </a:r>
            <a:r>
              <a:rPr lang="en-US" sz="2000" b="1" dirty="0" err="1"/>
              <a:t>Sel</a:t>
            </a:r>
            <a:r>
              <a:rPr lang="en-US" sz="2000" b="1" dirty="0"/>
              <a:t> </a:t>
            </a:r>
            <a:r>
              <a:rPr lang="en-US" sz="2000" b="1" dirty="0" err="1"/>
              <a:t>papan</a:t>
            </a:r>
            <a:r>
              <a:rPr lang="en-US" sz="2000" b="1" dirty="0"/>
              <a:t> </a:t>
            </a:r>
            <a:r>
              <a:rPr lang="en-US" sz="2000" b="1" dirty="0" err="1"/>
              <a:t>pancang</a:t>
            </a:r>
            <a:r>
              <a:rPr lang="en-US" sz="2000" b="1" dirty="0"/>
              <a:t> (</a:t>
            </a:r>
            <a:r>
              <a:rPr lang="en-US" sz="2000" b="1" i="1" dirty="0"/>
              <a:t>sheet pile cells</a:t>
            </a:r>
            <a:r>
              <a:rPr lang="en-US" sz="2000" b="1" dirty="0"/>
              <a:t>)</a:t>
            </a:r>
            <a:endParaRPr lang="id-ID" sz="2000" dirty="0"/>
          </a:p>
          <a:p>
            <a:pPr marL="0" indent="0" algn="just">
              <a:buNone/>
            </a:pPr>
            <a:r>
              <a:rPr lang="id-ID" sz="2000" dirty="0" smtClean="0"/>
              <a:t>	</a:t>
            </a:r>
            <a:r>
              <a:rPr lang="en-US" sz="2000" dirty="0" err="1" smtClean="0"/>
              <a:t>Pemecah</a:t>
            </a:r>
            <a:r>
              <a:rPr lang="en-US" sz="2000" dirty="0" smtClean="0"/>
              <a:t> </a:t>
            </a:r>
            <a:r>
              <a:rPr lang="en-US" sz="2000" dirty="0" err="1"/>
              <a:t>gelombang</a:t>
            </a:r>
            <a:r>
              <a:rPr lang="en-US" sz="2000" dirty="0"/>
              <a:t> </a:t>
            </a:r>
            <a:r>
              <a:rPr lang="en-US" sz="2000" dirty="0" err="1"/>
              <a:t>ini</a:t>
            </a:r>
            <a:r>
              <a:rPr lang="en-US" sz="2000" dirty="0"/>
              <a:t>  </a:t>
            </a:r>
            <a:r>
              <a:rPr lang="en-US" sz="2000" dirty="0" err="1"/>
              <a:t>terdiri</a:t>
            </a:r>
            <a:r>
              <a:rPr lang="en-US" sz="2000" dirty="0"/>
              <a:t> </a:t>
            </a:r>
            <a:r>
              <a:rPr lang="en-US" sz="2000" dirty="0" err="1"/>
              <a:t>dari</a:t>
            </a:r>
            <a:r>
              <a:rPr lang="en-US" sz="2000" dirty="0"/>
              <a:t> </a:t>
            </a:r>
            <a:r>
              <a:rPr lang="en-US" sz="2000" dirty="0" err="1"/>
              <a:t>turap</a:t>
            </a:r>
            <a:r>
              <a:rPr lang="en-US" sz="2000" dirty="0"/>
              <a:t> </a:t>
            </a:r>
            <a:r>
              <a:rPr lang="en-US" sz="2000" dirty="0" err="1"/>
              <a:t>beton</a:t>
            </a:r>
            <a:r>
              <a:rPr lang="en-US" sz="2000" dirty="0"/>
              <a:t> </a:t>
            </a:r>
            <a:r>
              <a:rPr lang="en-US" sz="2000" dirty="0" err="1"/>
              <a:t>dan</a:t>
            </a:r>
            <a:r>
              <a:rPr lang="en-US" sz="2000" dirty="0"/>
              <a:t> </a:t>
            </a:r>
            <a:r>
              <a:rPr lang="en-US" sz="2000" dirty="0" err="1"/>
              <a:t>tiang</a:t>
            </a:r>
            <a:r>
              <a:rPr lang="en-US" sz="2000" dirty="0"/>
              <a:t> </a:t>
            </a:r>
            <a:r>
              <a:rPr lang="en-US" sz="2000" dirty="0" err="1"/>
              <a:t>beton</a:t>
            </a:r>
            <a:r>
              <a:rPr lang="en-US" sz="2000" dirty="0"/>
              <a:t> yang </a:t>
            </a:r>
            <a:r>
              <a:rPr lang="en-US" sz="2000" dirty="0" err="1"/>
              <a:t>dipancang</a:t>
            </a:r>
            <a:r>
              <a:rPr lang="en-US" sz="2000" dirty="0"/>
              <a:t> </a:t>
            </a:r>
            <a:r>
              <a:rPr lang="en-US" sz="2000" dirty="0" err="1"/>
              <a:t>melalui</a:t>
            </a:r>
            <a:r>
              <a:rPr lang="en-US" sz="2000" dirty="0"/>
              <a:t> </a:t>
            </a:r>
            <a:r>
              <a:rPr lang="en-US" sz="2000" dirty="0" err="1"/>
              <a:t>tanah</a:t>
            </a:r>
            <a:r>
              <a:rPr lang="en-US" sz="2000" dirty="0"/>
              <a:t> </a:t>
            </a:r>
            <a:r>
              <a:rPr lang="en-US" sz="2000" dirty="0" err="1"/>
              <a:t>lunak</a:t>
            </a:r>
            <a:r>
              <a:rPr lang="en-US" sz="2000" dirty="0"/>
              <a:t> </a:t>
            </a:r>
            <a:r>
              <a:rPr lang="en-US" sz="2000" dirty="0" err="1"/>
              <a:t>sampai</a:t>
            </a:r>
            <a:r>
              <a:rPr lang="en-US" sz="2000" dirty="0"/>
              <a:t> </a:t>
            </a:r>
            <a:r>
              <a:rPr lang="en-US" sz="2000" dirty="0" err="1"/>
              <a:t>mencapai</a:t>
            </a:r>
            <a:r>
              <a:rPr lang="en-US" sz="2000" dirty="0"/>
              <a:t> </a:t>
            </a:r>
            <a:r>
              <a:rPr lang="en-US" sz="2000" dirty="0" err="1"/>
              <a:t>tanah</a:t>
            </a:r>
            <a:r>
              <a:rPr lang="en-US" sz="2000" dirty="0"/>
              <a:t> </a:t>
            </a:r>
            <a:r>
              <a:rPr lang="en-US" sz="2000" dirty="0" err="1"/>
              <a:t>keras</a:t>
            </a:r>
            <a:r>
              <a:rPr lang="en-US" sz="2000" dirty="0"/>
              <a:t>. </a:t>
            </a:r>
            <a:r>
              <a:rPr lang="en-US" sz="2000" dirty="0" err="1"/>
              <a:t>Bagian</a:t>
            </a:r>
            <a:r>
              <a:rPr lang="en-US" sz="2000" dirty="0"/>
              <a:t> </a:t>
            </a:r>
            <a:r>
              <a:rPr lang="en-US" sz="2000" dirty="0" err="1"/>
              <a:t>atas</a:t>
            </a:r>
            <a:r>
              <a:rPr lang="en-US" sz="2000" dirty="0"/>
              <a:t> </a:t>
            </a:r>
            <a:r>
              <a:rPr lang="en-US" sz="2000" dirty="0" err="1"/>
              <a:t>dari</a:t>
            </a:r>
            <a:r>
              <a:rPr lang="en-US" sz="2000" dirty="0"/>
              <a:t> </a:t>
            </a:r>
            <a:r>
              <a:rPr lang="en-US" sz="2000" dirty="0" err="1"/>
              <a:t>turap</a:t>
            </a:r>
            <a:r>
              <a:rPr lang="en-US" sz="2000" dirty="0"/>
              <a:t> </a:t>
            </a:r>
            <a:r>
              <a:rPr lang="en-US" sz="2000" dirty="0" err="1"/>
              <a:t>dan</a:t>
            </a:r>
            <a:r>
              <a:rPr lang="en-US" sz="2000" dirty="0"/>
              <a:t> </a:t>
            </a:r>
            <a:r>
              <a:rPr lang="en-US" sz="2000" dirty="0" err="1"/>
              <a:t>tiang</a:t>
            </a:r>
            <a:r>
              <a:rPr lang="en-US" sz="2000" dirty="0"/>
              <a:t> </a:t>
            </a:r>
            <a:r>
              <a:rPr lang="en-US" sz="2000" dirty="0" err="1"/>
              <a:t>tersebut</a:t>
            </a:r>
            <a:r>
              <a:rPr lang="en-US" sz="2000" dirty="0"/>
              <a:t> </a:t>
            </a:r>
            <a:r>
              <a:rPr lang="en-US" sz="2000" dirty="0" err="1"/>
              <a:t>dibuat</a:t>
            </a:r>
            <a:r>
              <a:rPr lang="en-US" sz="2000" dirty="0"/>
              <a:t> </a:t>
            </a:r>
            <a:r>
              <a:rPr lang="en-US" sz="2000" dirty="0" err="1"/>
              <a:t>blok</a:t>
            </a:r>
            <a:r>
              <a:rPr lang="en-US" sz="2000" dirty="0"/>
              <a:t> </a:t>
            </a:r>
            <a:r>
              <a:rPr lang="en-US" sz="2000" dirty="0" err="1"/>
              <a:t>beton</a:t>
            </a:r>
            <a:r>
              <a:rPr lang="en-US" sz="2000" dirty="0"/>
              <a:t> .</a:t>
            </a:r>
            <a:r>
              <a:rPr lang="en-US" sz="2000" dirty="0" err="1"/>
              <a:t>Pemecah</a:t>
            </a:r>
            <a:r>
              <a:rPr lang="en-US" sz="2000" dirty="0"/>
              <a:t> </a:t>
            </a:r>
            <a:r>
              <a:rPr lang="en-US" sz="2000" dirty="0" err="1"/>
              <a:t>gelombang</a:t>
            </a:r>
            <a:r>
              <a:rPr lang="en-US" sz="2000" dirty="0"/>
              <a:t> </a:t>
            </a:r>
            <a:r>
              <a:rPr lang="en-US" sz="2000" dirty="0" err="1"/>
              <a:t>ini</a:t>
            </a:r>
            <a:r>
              <a:rPr lang="en-US" sz="2000" dirty="0"/>
              <a:t> </a:t>
            </a:r>
            <a:r>
              <a:rPr lang="en-US" sz="2000" dirty="0" err="1"/>
              <a:t>dibuat</a:t>
            </a:r>
            <a:r>
              <a:rPr lang="en-US" sz="2000" dirty="0"/>
              <a:t> </a:t>
            </a:r>
            <a:r>
              <a:rPr lang="en-US" sz="2000" dirty="0" err="1"/>
              <a:t>apabila</a:t>
            </a:r>
            <a:r>
              <a:rPr lang="en-US" sz="2000" dirty="0"/>
              <a:t> </a:t>
            </a:r>
            <a:r>
              <a:rPr lang="en-US" sz="2000" dirty="0" err="1"/>
              <a:t>dasar</a:t>
            </a:r>
            <a:r>
              <a:rPr lang="en-US" sz="2000" dirty="0"/>
              <a:t> </a:t>
            </a:r>
            <a:r>
              <a:rPr lang="en-US" sz="2000" dirty="0" err="1"/>
              <a:t>laut</a:t>
            </a:r>
            <a:r>
              <a:rPr lang="en-US" sz="2000" dirty="0"/>
              <a:t> </a:t>
            </a:r>
            <a:r>
              <a:rPr lang="en-US" sz="2000" dirty="0" err="1"/>
              <a:t>terdiri</a:t>
            </a:r>
            <a:r>
              <a:rPr lang="en-US" sz="2000" dirty="0"/>
              <a:t> </a:t>
            </a:r>
            <a:r>
              <a:rPr lang="en-US" sz="2000" dirty="0" err="1"/>
              <a:t>dari</a:t>
            </a:r>
            <a:r>
              <a:rPr lang="en-US" sz="2000" dirty="0"/>
              <a:t> </a:t>
            </a:r>
            <a:r>
              <a:rPr lang="en-US" sz="2000" dirty="0" err="1"/>
              <a:t>tanah</a:t>
            </a:r>
            <a:r>
              <a:rPr lang="en-US" sz="2000" dirty="0"/>
              <a:t> </a:t>
            </a:r>
            <a:r>
              <a:rPr lang="en-US" sz="2000" dirty="0" err="1"/>
              <a:t>lunak</a:t>
            </a:r>
            <a:r>
              <a:rPr lang="en-US" sz="2000" dirty="0"/>
              <a:t> yang </a:t>
            </a:r>
            <a:r>
              <a:rPr lang="en-US" sz="2000" dirty="0" err="1"/>
              <a:t>sangat</a:t>
            </a:r>
            <a:r>
              <a:rPr lang="en-US" sz="2000" dirty="0"/>
              <a:t> </a:t>
            </a:r>
            <a:r>
              <a:rPr lang="en-US" sz="2000" dirty="0" err="1"/>
              <a:t>tebal</a:t>
            </a:r>
            <a:r>
              <a:rPr lang="en-US" sz="2000" dirty="0"/>
              <a:t> ,</a:t>
            </a:r>
            <a:r>
              <a:rPr lang="en-US" sz="2000" dirty="0" err="1"/>
              <a:t>sehingga</a:t>
            </a:r>
            <a:r>
              <a:rPr lang="en-US" sz="2000" dirty="0"/>
              <a:t> </a:t>
            </a:r>
            <a:r>
              <a:rPr lang="en-US" sz="2000" dirty="0" err="1"/>
              <a:t>penggantian</a:t>
            </a:r>
            <a:r>
              <a:rPr lang="en-US" sz="2000" dirty="0"/>
              <a:t> </a:t>
            </a:r>
            <a:r>
              <a:rPr lang="en-US" sz="2000" dirty="0" err="1"/>
              <a:t>tanah</a:t>
            </a:r>
            <a:r>
              <a:rPr lang="en-US" sz="2000" dirty="0"/>
              <a:t> </a:t>
            </a:r>
            <a:r>
              <a:rPr lang="en-US" sz="2000" dirty="0" err="1"/>
              <a:t>lunak</a:t>
            </a:r>
            <a:r>
              <a:rPr lang="en-US" sz="2000" dirty="0"/>
              <a:t> </a:t>
            </a:r>
            <a:r>
              <a:rPr lang="en-US" sz="2000" dirty="0" err="1"/>
              <a:t>dengan</a:t>
            </a:r>
            <a:r>
              <a:rPr lang="en-US" sz="2000" dirty="0"/>
              <a:t> </a:t>
            </a:r>
            <a:r>
              <a:rPr lang="en-US" sz="2000" dirty="0" err="1"/>
              <a:t>pasir</a:t>
            </a:r>
            <a:r>
              <a:rPr lang="en-US" sz="2000" dirty="0"/>
              <a:t> </a:t>
            </a:r>
            <a:r>
              <a:rPr lang="en-US" sz="2000" dirty="0" err="1"/>
              <a:t>menjadi</a:t>
            </a:r>
            <a:r>
              <a:rPr lang="en-US" sz="2000" dirty="0"/>
              <a:t> </a:t>
            </a:r>
            <a:r>
              <a:rPr lang="en-US" sz="2000" dirty="0" err="1"/>
              <a:t>mahal</a:t>
            </a:r>
            <a:r>
              <a:rPr lang="en-US" sz="2000" dirty="0"/>
              <a:t>.</a:t>
            </a:r>
            <a:endParaRPr lang="id-ID" sz="2000" dirty="0"/>
          </a:p>
          <a:p>
            <a:pPr marL="0" indent="0">
              <a:buNone/>
            </a:pPr>
            <a:endParaRPr lang="id-ID" dirty="0"/>
          </a:p>
        </p:txBody>
      </p:sp>
      <p:pic>
        <p:nvPicPr>
          <p:cNvPr id="4" name="Picture 3" descr="http://3.bp.blogspot.com/-Pl36eNLZ8z0/VJt5YTuJJ5I/AAAAAAAAAlI/-nHY0vEWogo/s1600/Untitled.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975892" y="2571742"/>
            <a:ext cx="4240213" cy="3642035"/>
          </a:xfrm>
          <a:prstGeom prst="rect">
            <a:avLst/>
          </a:prstGeom>
          <a:noFill/>
          <a:ln>
            <a:noFill/>
          </a:ln>
        </p:spPr>
      </p:pic>
      <p:sp>
        <p:nvSpPr>
          <p:cNvPr id="5" name="Rectangle 4"/>
          <p:cNvSpPr/>
          <p:nvPr/>
        </p:nvSpPr>
        <p:spPr>
          <a:xfrm>
            <a:off x="4790192" y="6109634"/>
            <a:ext cx="2611612" cy="390556"/>
          </a:xfrm>
          <a:prstGeom prst="rect">
            <a:avLst/>
          </a:prstGeom>
        </p:spPr>
        <p:txBody>
          <a:bodyPr wrap="none">
            <a:spAutoFit/>
          </a:bodyPr>
          <a:lstStyle/>
          <a:p>
            <a:pPr algn="ctr">
              <a:lnSpc>
                <a:spcPct val="115000"/>
              </a:lnSpc>
              <a:spcAft>
                <a:spcPts val="0"/>
              </a:spcAft>
            </a:pPr>
            <a:r>
              <a:rPr lang="en-US" dirty="0" err="1" smtClean="0">
                <a:solidFill>
                  <a:srgbClr val="424242"/>
                </a:solidFill>
                <a:effectLst/>
                <a:latin typeface="Georgia" panose="02040502050405020303" pitchFamily="18" charset="0"/>
                <a:ea typeface="Times New Roman" panose="02020603050405020304" pitchFamily="18" charset="0"/>
                <a:cs typeface="Times New Roman" panose="02020603050405020304" pitchFamily="18" charset="0"/>
              </a:rPr>
              <a:t>Gambar</a:t>
            </a:r>
            <a:r>
              <a:rPr lang="en-US" i="1" dirty="0" smtClean="0">
                <a:solidFill>
                  <a:srgbClr val="424242"/>
                </a:solidFill>
                <a:effectLst/>
                <a:latin typeface="Georgia" panose="02040502050405020303" pitchFamily="18" charset="0"/>
                <a:ea typeface="Times New Roman" panose="02020603050405020304" pitchFamily="18" charset="0"/>
                <a:cs typeface="Times New Roman" panose="02020603050405020304" pitchFamily="18" charset="0"/>
              </a:rPr>
              <a:t> Sheet Pile Cells</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397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0763"/>
          </a:xfrm>
        </p:spPr>
        <p:txBody>
          <a:bodyPr>
            <a:normAutofit/>
          </a:bodyPr>
          <a:lstStyle/>
          <a:p>
            <a:r>
              <a:rPr lang="id-ID" sz="4000" b="1" i="1" dirty="0"/>
              <a:t>BREAKWATER  </a:t>
            </a:r>
            <a:r>
              <a:rPr lang="id-ID" sz="4000" b="1" i="1" dirty="0" smtClean="0"/>
              <a:t>GABUNGAN</a:t>
            </a:r>
            <a:endParaRPr lang="id-ID" sz="4000" dirty="0"/>
          </a:p>
        </p:txBody>
      </p:sp>
      <p:sp>
        <p:nvSpPr>
          <p:cNvPr id="3" name="Content Placeholder 2"/>
          <p:cNvSpPr>
            <a:spLocks noGrp="1"/>
          </p:cNvSpPr>
          <p:nvPr>
            <p:ph idx="1"/>
          </p:nvPr>
        </p:nvSpPr>
        <p:spPr>
          <a:xfrm>
            <a:off x="838200" y="1385888"/>
            <a:ext cx="10515600" cy="2114550"/>
          </a:xfrm>
        </p:spPr>
        <p:txBody>
          <a:bodyPr>
            <a:normAutofit/>
          </a:bodyPr>
          <a:lstStyle/>
          <a:p>
            <a:pPr marL="0" indent="0" algn="just">
              <a:buNone/>
            </a:pPr>
            <a:r>
              <a:rPr lang="id-ID" sz="2000" dirty="0"/>
              <a:t>Pada pemecah gelombang gabungan konstruksi dikombinasikan antara pemecah gelombang sisi Tegak yang dibuat di atas pemecah gelombang sisi miring. </a:t>
            </a:r>
            <a:endParaRPr lang="id-ID" sz="2000" dirty="0" smtClean="0"/>
          </a:p>
          <a:p>
            <a:pPr marL="0" indent="0" algn="just">
              <a:buNone/>
            </a:pPr>
            <a:r>
              <a:rPr lang="id-ID" sz="2000" i="1" dirty="0" smtClean="0"/>
              <a:t>Breakwater</a:t>
            </a:r>
            <a:r>
              <a:rPr lang="id-ID" sz="2000" dirty="0"/>
              <a:t> campuran dibuat apabila kedalaman air sangat besar dan tanah dasar tidak mampu menahan beban dari pemecah gelombang sisi tegak. </a:t>
            </a:r>
            <a:endParaRPr lang="id-ID" sz="2000" dirty="0" smtClean="0"/>
          </a:p>
          <a:p>
            <a:pPr marL="0" indent="0" algn="just">
              <a:buNone/>
            </a:pPr>
            <a:r>
              <a:rPr lang="id-ID" sz="2000" dirty="0" smtClean="0"/>
              <a:t>Pada </a:t>
            </a:r>
            <a:r>
              <a:rPr lang="id-ID" sz="2000" dirty="0"/>
              <a:t>waktu air surut bangunan berfungsi sebagai pemecah gelombang sisi miring, sedang pada waktu air pasang berfungsi sebagai pemecah gelombang sisi tegak.</a:t>
            </a:r>
          </a:p>
          <a:p>
            <a:pPr marL="0" indent="0">
              <a:buNone/>
            </a:pPr>
            <a:endParaRPr lang="id-ID" sz="2000" dirty="0"/>
          </a:p>
        </p:txBody>
      </p:sp>
      <p:pic>
        <p:nvPicPr>
          <p:cNvPr id="4" name="Picture 3" descr="http://3.bp.blogspot.com/-EkJxiROne3I/VJt5_9Gnz_I/AAAAAAAAAlQ/G-Flx6abODQ/s1600/12.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594099" y="3481169"/>
            <a:ext cx="5003801" cy="2597784"/>
          </a:xfrm>
          <a:prstGeom prst="rect">
            <a:avLst/>
          </a:prstGeom>
          <a:noFill/>
          <a:ln>
            <a:noFill/>
          </a:ln>
        </p:spPr>
      </p:pic>
      <p:sp>
        <p:nvSpPr>
          <p:cNvPr id="5" name="Rectangle 4"/>
          <p:cNvSpPr/>
          <p:nvPr/>
        </p:nvSpPr>
        <p:spPr>
          <a:xfrm>
            <a:off x="3048000" y="6078953"/>
            <a:ext cx="6096000" cy="375487"/>
          </a:xfrm>
          <a:prstGeom prst="rect">
            <a:avLst/>
          </a:prstGeom>
        </p:spPr>
        <p:txBody>
          <a:bodyPr>
            <a:spAutoFit/>
          </a:bodyPr>
          <a:lstStyle/>
          <a:p>
            <a:pPr algn="ctr">
              <a:lnSpc>
                <a:spcPct val="115000"/>
              </a:lnSpc>
              <a:spcAft>
                <a:spcPts val="0"/>
              </a:spcAft>
            </a:pP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Gambar</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Potongan</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Melintang</a:t>
            </a:r>
            <a:r>
              <a:rPr lang="en-US" sz="1600" i="1"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Breakwater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Tipe</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Gabungan</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4759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54139"/>
            <a:ext cx="10515600" cy="4351338"/>
          </a:xfrm>
        </p:spPr>
        <p:txBody>
          <a:bodyPr>
            <a:normAutofit/>
          </a:bodyPr>
          <a:lstStyle/>
          <a:p>
            <a:pPr marL="0" indent="0" algn="just">
              <a:buNone/>
            </a:pPr>
            <a:r>
              <a:rPr lang="id-ID" dirty="0"/>
              <a:t>P</a:t>
            </a:r>
            <a:r>
              <a:rPr lang="id-ID" dirty="0" smtClean="0"/>
              <a:t>ertimbangan mengenai </a:t>
            </a:r>
            <a:r>
              <a:rPr lang="id-ID" dirty="0"/>
              <a:t>perbandingan sisi tegak dengan tumpukan </a:t>
            </a:r>
            <a:r>
              <a:rPr lang="id-ID" dirty="0" smtClean="0"/>
              <a:t>batunya, pada </a:t>
            </a:r>
            <a:r>
              <a:rPr lang="id-ID" dirty="0"/>
              <a:t>dasarnya ada tiga macam yaitu :</a:t>
            </a:r>
          </a:p>
          <a:p>
            <a:pPr marL="0" indent="0" algn="just">
              <a:buNone/>
            </a:pPr>
            <a:endParaRPr lang="id-ID" dirty="0"/>
          </a:p>
          <a:p>
            <a:pPr lvl="0" algn="just"/>
            <a:r>
              <a:rPr lang="id-ID" dirty="0"/>
              <a:t>Tumpukan batu dibuat sampai setinggi air yang tertinggi, sedangkan bangunan sisi tegak hanya sebagai penutup bagian atas.</a:t>
            </a:r>
          </a:p>
          <a:p>
            <a:pPr lvl="0" algn="just"/>
            <a:r>
              <a:rPr lang="id-ID" dirty="0"/>
              <a:t>Tumpukan batu setinggi air terendah sedang bangunan sisi tegak harus menahan air </a:t>
            </a:r>
            <a:r>
              <a:rPr lang="id-ID" dirty="0" smtClean="0"/>
              <a:t>tertinggi. </a:t>
            </a:r>
            <a:r>
              <a:rPr lang="id-ID" dirty="0"/>
              <a:t> </a:t>
            </a:r>
          </a:p>
          <a:p>
            <a:pPr lvl="0" algn="just"/>
            <a:r>
              <a:rPr lang="id-ID" dirty="0"/>
              <a:t>Tumpukan batu hanya merupakan tambahan pondasi dari bangunan sisi tegak.</a:t>
            </a:r>
          </a:p>
          <a:p>
            <a:endParaRPr lang="id-ID" dirty="0"/>
          </a:p>
          <a:p>
            <a:pPr marL="0" indent="0">
              <a:buNone/>
            </a:pPr>
            <a:endParaRPr lang="id-ID" dirty="0"/>
          </a:p>
        </p:txBody>
      </p:sp>
    </p:spTree>
    <p:extLst>
      <p:ext uri="{BB962C8B-B14F-4D97-AF65-F5344CB8AC3E}">
        <p14:creationId xmlns:p14="http://schemas.microsoft.com/office/powerpoint/2010/main" val="3319217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68327"/>
            <a:ext cx="10515600" cy="2217761"/>
          </a:xfrm>
        </p:spPr>
        <p:txBody>
          <a:bodyPr>
            <a:normAutofit fontScale="92500" lnSpcReduction="10000"/>
          </a:bodyPr>
          <a:lstStyle/>
          <a:p>
            <a:pPr marL="0" indent="0">
              <a:lnSpc>
                <a:spcPct val="110000"/>
              </a:lnSpc>
              <a:buNone/>
            </a:pPr>
            <a:r>
              <a:rPr lang="id-ID" sz="2000" dirty="0"/>
              <a:t>Berdasarkan sistem semburan </a:t>
            </a:r>
            <a:r>
              <a:rPr lang="id-ID" sz="2000" i="1" dirty="0"/>
              <a:t>breakwater</a:t>
            </a:r>
            <a:r>
              <a:rPr lang="id-ID" sz="2000" dirty="0"/>
              <a:t> dibedakan menjadi: </a:t>
            </a:r>
          </a:p>
          <a:p>
            <a:pPr lvl="0">
              <a:lnSpc>
                <a:spcPct val="110000"/>
              </a:lnSpc>
              <a:spcBef>
                <a:spcPts val="0"/>
              </a:spcBef>
            </a:pPr>
            <a:r>
              <a:rPr lang="id-ID" sz="2000" dirty="0"/>
              <a:t>Semburan Air</a:t>
            </a:r>
          </a:p>
          <a:p>
            <a:pPr lvl="0">
              <a:lnSpc>
                <a:spcPct val="110000"/>
              </a:lnSpc>
              <a:spcBef>
                <a:spcPts val="0"/>
              </a:spcBef>
            </a:pPr>
            <a:r>
              <a:rPr lang="id-ID" sz="2000" dirty="0"/>
              <a:t>Semburan Udara</a:t>
            </a:r>
          </a:p>
          <a:p>
            <a:pPr marL="0" indent="0">
              <a:buNone/>
            </a:pPr>
            <a:endParaRPr lang="id-ID" sz="2000" dirty="0"/>
          </a:p>
          <a:p>
            <a:pPr marL="0" indent="0" algn="just">
              <a:buNone/>
            </a:pPr>
            <a:r>
              <a:rPr lang="id-ID" sz="2000" dirty="0" smtClean="0"/>
              <a:t>Pada </a:t>
            </a:r>
            <a:r>
              <a:rPr lang="id-ID" sz="2000" dirty="0"/>
              <a:t>pemecah gelombang tipe ini menggunakan pancaran air dan udara dalam menghancurkan  gelombang laut yang datang. Kedua sistem ini menggunakan </a:t>
            </a:r>
            <a:r>
              <a:rPr lang="id-ID" sz="2000" i="1" dirty="0"/>
              <a:t>supplay </a:t>
            </a:r>
            <a:r>
              <a:rPr lang="id-ID" sz="2000" dirty="0"/>
              <a:t>udara dan air untuk dipancarkan ke permukaan laut yang berfungsi sebagai penghancur gelombang yang datang.</a:t>
            </a:r>
          </a:p>
          <a:p>
            <a:pPr marL="0" indent="0">
              <a:buNone/>
            </a:pPr>
            <a:endParaRPr lang="id-ID" sz="2000" dirty="0"/>
          </a:p>
        </p:txBody>
      </p:sp>
      <p:pic>
        <p:nvPicPr>
          <p:cNvPr id="4" name="Content Placeholder 3" descr="http://3.bp.blogspot.com/-WVyXt2CyBOE/VJt6JSUe2zI/AAAAAAAAAlY/-jozUu9-Bho/s1600/3.png">
            <a:hlinkClick r:id="rId2"/>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685589" y="3365199"/>
            <a:ext cx="5429585" cy="3314098"/>
          </a:xfrm>
          <a:prstGeom prst="rect">
            <a:avLst/>
          </a:prstGeom>
          <a:noFill/>
          <a:ln>
            <a:noFill/>
          </a:ln>
        </p:spPr>
      </p:pic>
      <p:sp>
        <p:nvSpPr>
          <p:cNvPr id="5" name="Rectangle 4"/>
          <p:cNvSpPr/>
          <p:nvPr/>
        </p:nvSpPr>
        <p:spPr>
          <a:xfrm>
            <a:off x="7720012" y="5737501"/>
            <a:ext cx="2138363" cy="941796"/>
          </a:xfrm>
          <a:prstGeom prst="rect">
            <a:avLst/>
          </a:prstGeom>
        </p:spPr>
        <p:txBody>
          <a:bodyPr wrap="square">
            <a:spAutoFit/>
          </a:bodyPr>
          <a:lstStyle/>
          <a:p>
            <a:pPr algn="just">
              <a:lnSpc>
                <a:spcPct val="115000"/>
              </a:lnSpc>
              <a:spcAft>
                <a:spcPts val="0"/>
              </a:spcAft>
            </a:pP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Gambar</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i="1"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Breakwater</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Tipe</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Semburan</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Air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dan</a:t>
            </a:r>
            <a:r>
              <a:rPr lang="en-US" sz="1600" dirty="0">
                <a:solidFill>
                  <a:srgbClr val="444444"/>
                </a:solidFill>
                <a:latin typeface="Georgia" panose="02040502050405020303" pitchFamily="18" charset="0"/>
                <a:ea typeface="Times New Roman" panose="02020603050405020304" pitchFamily="18" charset="0"/>
                <a:cs typeface="Times New Roman" panose="02020603050405020304" pitchFamily="18" charset="0"/>
              </a:rPr>
              <a:t> </a:t>
            </a:r>
            <a:r>
              <a:rPr lang="en-US" sz="1600" dirty="0" err="1">
                <a:solidFill>
                  <a:srgbClr val="444444"/>
                </a:solidFill>
                <a:latin typeface="Georgia" panose="02040502050405020303" pitchFamily="18" charset="0"/>
                <a:ea typeface="Times New Roman" panose="02020603050405020304" pitchFamily="18" charset="0"/>
                <a:cs typeface="Times New Roman" panose="02020603050405020304" pitchFamily="18" charset="0"/>
              </a:rPr>
              <a:t>Udara</a:t>
            </a:r>
            <a:endParaRPr lang="id-ID"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6883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3000"/>
            <a:ext cx="10515600" cy="943911"/>
          </a:xfrm>
        </p:spPr>
        <p:txBody>
          <a:bodyPr>
            <a:normAutofit/>
          </a:bodyPr>
          <a:lstStyle/>
          <a:p>
            <a:r>
              <a:rPr lang="en-US" sz="4000" b="1" i="1" dirty="0" err="1" smtClean="0"/>
              <a:t>Runup</a:t>
            </a:r>
            <a:r>
              <a:rPr lang="en-US" sz="4000" b="1" dirty="0" smtClean="0"/>
              <a:t> </a:t>
            </a:r>
            <a:r>
              <a:rPr lang="en-US" sz="4000" b="1" dirty="0" err="1" smtClean="0"/>
              <a:t>Gelombang</a:t>
            </a:r>
            <a:endParaRPr lang="en-US" sz="4000" b="1" dirty="0"/>
          </a:p>
        </p:txBody>
      </p:sp>
      <p:pic>
        <p:nvPicPr>
          <p:cNvPr id="4" name="Picture 3"/>
          <p:cNvPicPr>
            <a:picLocks noChangeAspect="1"/>
          </p:cNvPicPr>
          <p:nvPr/>
        </p:nvPicPr>
        <p:blipFill>
          <a:blip r:embed="rId2"/>
          <a:stretch>
            <a:fillRect/>
          </a:stretch>
        </p:blipFill>
        <p:spPr>
          <a:xfrm>
            <a:off x="924025" y="1106911"/>
            <a:ext cx="7844589" cy="2350664"/>
          </a:xfrm>
          <a:prstGeom prst="rect">
            <a:avLst/>
          </a:prstGeom>
        </p:spPr>
      </p:pic>
      <p:pic>
        <p:nvPicPr>
          <p:cNvPr id="5" name="Picture 4"/>
          <p:cNvPicPr>
            <a:picLocks noChangeAspect="1"/>
          </p:cNvPicPr>
          <p:nvPr/>
        </p:nvPicPr>
        <p:blipFill>
          <a:blip r:embed="rId3"/>
          <a:stretch>
            <a:fillRect/>
          </a:stretch>
        </p:blipFill>
        <p:spPr>
          <a:xfrm>
            <a:off x="729414" y="3457575"/>
            <a:ext cx="6305550" cy="3400425"/>
          </a:xfrm>
          <a:prstGeom prst="rect">
            <a:avLst/>
          </a:prstGeom>
        </p:spPr>
      </p:pic>
    </p:spTree>
    <p:extLst>
      <p:ext uri="{BB962C8B-B14F-4D97-AF65-F5344CB8AC3E}">
        <p14:creationId xmlns:p14="http://schemas.microsoft.com/office/powerpoint/2010/main" val="2219860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356847" y="3320341"/>
            <a:ext cx="2795368" cy="1631395"/>
          </a:xfrm>
          <a:prstGeom prst="rect">
            <a:avLst/>
          </a:prstGeom>
        </p:spPr>
      </p:pic>
      <p:sp>
        <p:nvSpPr>
          <p:cNvPr id="5" name="Title 1"/>
          <p:cNvSpPr>
            <a:spLocks noGrp="1"/>
          </p:cNvSpPr>
          <p:nvPr>
            <p:ph type="title"/>
          </p:nvPr>
        </p:nvSpPr>
        <p:spPr>
          <a:xfrm>
            <a:off x="838200" y="163000"/>
            <a:ext cx="10515600" cy="943911"/>
          </a:xfrm>
        </p:spPr>
        <p:txBody>
          <a:bodyPr>
            <a:normAutofit/>
          </a:bodyPr>
          <a:lstStyle/>
          <a:p>
            <a:r>
              <a:rPr lang="en-US" sz="4000" b="1" i="1" dirty="0" err="1" smtClean="0"/>
              <a:t>Runup</a:t>
            </a:r>
            <a:r>
              <a:rPr lang="en-US" sz="4000" b="1" dirty="0" smtClean="0"/>
              <a:t> </a:t>
            </a:r>
            <a:r>
              <a:rPr lang="en-US" sz="4000" b="1" dirty="0" err="1" smtClean="0"/>
              <a:t>Gelombang</a:t>
            </a:r>
            <a:endParaRPr lang="en-US" sz="4000" b="1" dirty="0"/>
          </a:p>
        </p:txBody>
      </p:sp>
      <p:pic>
        <p:nvPicPr>
          <p:cNvPr id="6" name="Picture 5"/>
          <p:cNvPicPr>
            <a:picLocks noChangeAspect="1"/>
          </p:cNvPicPr>
          <p:nvPr/>
        </p:nvPicPr>
        <p:blipFill>
          <a:blip r:embed="rId3"/>
          <a:stretch>
            <a:fillRect/>
          </a:stretch>
        </p:blipFill>
        <p:spPr>
          <a:xfrm>
            <a:off x="8128404" y="4788107"/>
            <a:ext cx="3797367" cy="979686"/>
          </a:xfrm>
          <a:prstGeom prst="rect">
            <a:avLst/>
          </a:prstGeom>
        </p:spPr>
      </p:pic>
      <p:pic>
        <p:nvPicPr>
          <p:cNvPr id="7" name="Picture 6"/>
          <p:cNvPicPr>
            <a:picLocks noChangeAspect="1"/>
          </p:cNvPicPr>
          <p:nvPr/>
        </p:nvPicPr>
        <p:blipFill>
          <a:blip r:embed="rId4"/>
          <a:stretch>
            <a:fillRect/>
          </a:stretch>
        </p:blipFill>
        <p:spPr>
          <a:xfrm rot="5400000">
            <a:off x="1667932" y="159027"/>
            <a:ext cx="4104461" cy="7113071"/>
          </a:xfrm>
          <a:prstGeom prst="rect">
            <a:avLst/>
          </a:prstGeom>
        </p:spPr>
      </p:pic>
      <p:pic>
        <p:nvPicPr>
          <p:cNvPr id="8" name="Picture 7"/>
          <p:cNvPicPr>
            <a:picLocks noChangeAspect="1"/>
          </p:cNvPicPr>
          <p:nvPr/>
        </p:nvPicPr>
        <p:blipFill>
          <a:blip r:embed="rId5"/>
          <a:stretch>
            <a:fillRect/>
          </a:stretch>
        </p:blipFill>
        <p:spPr>
          <a:xfrm>
            <a:off x="2822456" y="5980928"/>
            <a:ext cx="2121017" cy="343286"/>
          </a:xfrm>
          <a:prstGeom prst="rect">
            <a:avLst/>
          </a:prstGeom>
        </p:spPr>
      </p:pic>
    </p:spTree>
    <p:extLst>
      <p:ext uri="{BB962C8B-B14F-4D97-AF65-F5344CB8AC3E}">
        <p14:creationId xmlns:p14="http://schemas.microsoft.com/office/powerpoint/2010/main" val="3625316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rot="5400000">
            <a:off x="3054862" y="-910713"/>
            <a:ext cx="5599676" cy="8610600"/>
          </a:xfrm>
          <a:prstGeom prst="rect">
            <a:avLst/>
          </a:prstGeom>
        </p:spPr>
      </p:pic>
      <p:pic>
        <p:nvPicPr>
          <p:cNvPr id="6" name="Picture 5"/>
          <p:cNvPicPr>
            <a:picLocks noChangeAspect="1"/>
          </p:cNvPicPr>
          <p:nvPr/>
        </p:nvPicPr>
        <p:blipFill>
          <a:blip r:embed="rId3"/>
          <a:stretch>
            <a:fillRect/>
          </a:stretch>
        </p:blipFill>
        <p:spPr>
          <a:xfrm>
            <a:off x="3959225" y="6198112"/>
            <a:ext cx="3790950" cy="342900"/>
          </a:xfrm>
          <a:prstGeom prst="rect">
            <a:avLst/>
          </a:prstGeom>
        </p:spPr>
      </p:pic>
    </p:spTree>
    <p:extLst>
      <p:ext uri="{BB962C8B-B14F-4D97-AF65-F5344CB8AC3E}">
        <p14:creationId xmlns:p14="http://schemas.microsoft.com/office/powerpoint/2010/main" val="1624394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5400000">
            <a:off x="2892904" y="-684326"/>
            <a:ext cx="6037891" cy="8216900"/>
          </a:xfrm>
          <a:prstGeom prst="rect">
            <a:avLst/>
          </a:prstGeom>
        </p:spPr>
      </p:pic>
      <p:pic>
        <p:nvPicPr>
          <p:cNvPr id="3" name="Picture 2"/>
          <p:cNvPicPr>
            <a:picLocks noChangeAspect="1"/>
          </p:cNvPicPr>
          <p:nvPr/>
        </p:nvPicPr>
        <p:blipFill>
          <a:blip r:embed="rId3"/>
          <a:stretch>
            <a:fillRect/>
          </a:stretch>
        </p:blipFill>
        <p:spPr>
          <a:xfrm>
            <a:off x="4158331" y="6282478"/>
            <a:ext cx="4007818" cy="321184"/>
          </a:xfrm>
          <a:prstGeom prst="rect">
            <a:avLst/>
          </a:prstGeom>
        </p:spPr>
      </p:pic>
    </p:spTree>
    <p:extLst>
      <p:ext uri="{BB962C8B-B14F-4D97-AF65-F5344CB8AC3E}">
        <p14:creationId xmlns:p14="http://schemas.microsoft.com/office/powerpoint/2010/main" val="1763885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24660"/>
          </a:xfrm>
        </p:spPr>
        <p:txBody>
          <a:bodyPr>
            <a:normAutofit/>
          </a:bodyPr>
          <a:lstStyle/>
          <a:p>
            <a:r>
              <a:rPr lang="en-US" sz="4000" b="1" dirty="0" err="1" smtClean="0"/>
              <a:t>Contoh</a:t>
            </a:r>
            <a:r>
              <a:rPr lang="en-US" sz="4000" b="1" dirty="0" smtClean="0"/>
              <a:t> </a:t>
            </a:r>
            <a:r>
              <a:rPr lang="en-US" sz="4000" b="1" dirty="0" err="1" smtClean="0"/>
              <a:t>Soal</a:t>
            </a:r>
            <a:endParaRPr lang="en-US" sz="4000" b="1" dirty="0"/>
          </a:p>
        </p:txBody>
      </p:sp>
      <p:sp>
        <p:nvSpPr>
          <p:cNvPr id="5" name="Content Placeholder 2"/>
          <p:cNvSpPr>
            <a:spLocks noGrp="1"/>
          </p:cNvSpPr>
          <p:nvPr>
            <p:ph idx="1"/>
          </p:nvPr>
        </p:nvSpPr>
        <p:spPr>
          <a:xfrm>
            <a:off x="838200" y="1710123"/>
            <a:ext cx="9739964" cy="3968783"/>
          </a:xfrm>
        </p:spPr>
        <p:txBody>
          <a:bodyPr>
            <a:normAutofit/>
          </a:bodyPr>
          <a:lstStyle/>
          <a:p>
            <a:pPr marL="0" indent="0" algn="just">
              <a:buNone/>
            </a:pPr>
            <a:r>
              <a:rPr lang="id-ID" sz="2400" dirty="0" smtClean="0"/>
              <a:t>Suatu pemecah gelombang akan dibangun pada kedalaman -8,0 m di suatu laut dengan kemiringan dasar laut 1:50. Tinggi gelombang di lokasi rencana pemecah gelombang 3m. Periode gelombang 10 detik. Dari analisis refraksi didapatkan nilai koefisien refraksi sebesar Kr=0,95 pada rencana lokasi pemecah gelombang. Dari data pasang surut didapatkan HWL=1,85m ; MWL=1,05m dan LWL=0,3m. Kemiringan sisi pemecah gelombang ditetapkan 1:2.</a:t>
            </a:r>
          </a:p>
          <a:p>
            <a:pPr marL="0" indent="0" algn="just">
              <a:buNone/>
            </a:pPr>
            <a:r>
              <a:rPr lang="id-ID" sz="2400" dirty="0" smtClean="0"/>
              <a:t>Rencanakan pemecah gelombang tersebut.</a:t>
            </a:r>
            <a:endParaRPr lang="id-ID" sz="2400" dirty="0"/>
          </a:p>
        </p:txBody>
      </p:sp>
    </p:spTree>
    <p:extLst>
      <p:ext uri="{BB962C8B-B14F-4D97-AF65-F5344CB8AC3E}">
        <p14:creationId xmlns:p14="http://schemas.microsoft.com/office/powerpoint/2010/main" val="3554742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24660"/>
          </a:xfrm>
        </p:spPr>
        <p:txBody>
          <a:bodyPr>
            <a:normAutofit/>
          </a:bodyPr>
          <a:lstStyle/>
          <a:p>
            <a:r>
              <a:rPr lang="en-US" sz="4000" b="1" dirty="0" err="1" smtClean="0"/>
              <a:t>Penyelesaian</a:t>
            </a:r>
            <a:endParaRPr lang="en-US" sz="4000" b="1" dirty="0"/>
          </a:p>
        </p:txBody>
      </p:sp>
      <p:pic>
        <p:nvPicPr>
          <p:cNvPr id="4" name="Picture 3"/>
          <p:cNvPicPr>
            <a:picLocks noChangeAspect="1"/>
          </p:cNvPicPr>
          <p:nvPr/>
        </p:nvPicPr>
        <p:blipFill>
          <a:blip r:embed="rId2"/>
          <a:stretch>
            <a:fillRect/>
          </a:stretch>
        </p:blipFill>
        <p:spPr>
          <a:xfrm>
            <a:off x="29681" y="1318663"/>
            <a:ext cx="5957232" cy="1737359"/>
          </a:xfrm>
          <a:prstGeom prst="rect">
            <a:avLst/>
          </a:prstGeom>
        </p:spPr>
      </p:pic>
      <p:pic>
        <p:nvPicPr>
          <p:cNvPr id="5" name="Picture 4"/>
          <p:cNvPicPr>
            <a:picLocks noChangeAspect="1"/>
          </p:cNvPicPr>
          <p:nvPr/>
        </p:nvPicPr>
        <p:blipFill>
          <a:blip r:embed="rId3"/>
          <a:stretch>
            <a:fillRect/>
          </a:stretch>
        </p:blipFill>
        <p:spPr>
          <a:xfrm>
            <a:off x="39312" y="3329088"/>
            <a:ext cx="5957226" cy="1627167"/>
          </a:xfrm>
          <a:prstGeom prst="rect">
            <a:avLst/>
          </a:prstGeom>
        </p:spPr>
      </p:pic>
      <p:pic>
        <p:nvPicPr>
          <p:cNvPr id="6" name="Picture 5"/>
          <p:cNvPicPr>
            <a:picLocks noChangeAspect="1"/>
          </p:cNvPicPr>
          <p:nvPr/>
        </p:nvPicPr>
        <p:blipFill>
          <a:blip r:embed="rId4"/>
          <a:stretch>
            <a:fillRect/>
          </a:stretch>
        </p:blipFill>
        <p:spPr>
          <a:xfrm>
            <a:off x="6453862" y="1289787"/>
            <a:ext cx="5545634" cy="4494996"/>
          </a:xfrm>
          <a:prstGeom prst="rect">
            <a:avLst/>
          </a:prstGeom>
        </p:spPr>
      </p:pic>
    </p:spTree>
    <p:extLst>
      <p:ext uri="{BB962C8B-B14F-4D97-AF65-F5344CB8AC3E}">
        <p14:creationId xmlns:p14="http://schemas.microsoft.com/office/powerpoint/2010/main" val="3906806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9524" y="500913"/>
            <a:ext cx="5286440" cy="3586855"/>
          </a:xfrm>
          <a:prstGeom prst="rect">
            <a:avLst/>
          </a:prstGeom>
        </p:spPr>
      </p:pic>
      <p:pic>
        <p:nvPicPr>
          <p:cNvPr id="6" name="Picture 5"/>
          <p:cNvPicPr>
            <a:picLocks noChangeAspect="1"/>
          </p:cNvPicPr>
          <p:nvPr/>
        </p:nvPicPr>
        <p:blipFill>
          <a:blip r:embed="rId3"/>
          <a:stretch>
            <a:fillRect/>
          </a:stretch>
        </p:blipFill>
        <p:spPr>
          <a:xfrm>
            <a:off x="409524" y="4087768"/>
            <a:ext cx="5086501" cy="2626236"/>
          </a:xfrm>
          <a:prstGeom prst="rect">
            <a:avLst/>
          </a:prstGeom>
        </p:spPr>
      </p:pic>
      <p:pic>
        <p:nvPicPr>
          <p:cNvPr id="7" name="Picture 6"/>
          <p:cNvPicPr>
            <a:picLocks noChangeAspect="1"/>
          </p:cNvPicPr>
          <p:nvPr/>
        </p:nvPicPr>
        <p:blipFill>
          <a:blip r:embed="rId4"/>
          <a:stretch>
            <a:fillRect/>
          </a:stretch>
        </p:blipFill>
        <p:spPr>
          <a:xfrm>
            <a:off x="6418646" y="395037"/>
            <a:ext cx="5045041" cy="5052163"/>
          </a:xfrm>
          <a:prstGeom prst="rect">
            <a:avLst/>
          </a:prstGeom>
        </p:spPr>
      </p:pic>
      <p:pic>
        <p:nvPicPr>
          <p:cNvPr id="8" name="Picture 7"/>
          <p:cNvPicPr>
            <a:picLocks noChangeAspect="1"/>
          </p:cNvPicPr>
          <p:nvPr/>
        </p:nvPicPr>
        <p:blipFill>
          <a:blip r:embed="rId5"/>
          <a:stretch>
            <a:fillRect/>
          </a:stretch>
        </p:blipFill>
        <p:spPr>
          <a:xfrm>
            <a:off x="6418646" y="5322773"/>
            <a:ext cx="5481656" cy="1458227"/>
          </a:xfrm>
          <a:prstGeom prst="rect">
            <a:avLst/>
          </a:prstGeom>
        </p:spPr>
      </p:pic>
    </p:spTree>
    <p:extLst>
      <p:ext uri="{BB962C8B-B14F-4D97-AF65-F5344CB8AC3E}">
        <p14:creationId xmlns:p14="http://schemas.microsoft.com/office/powerpoint/2010/main" val="1134933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2526" y="921613"/>
            <a:ext cx="5636594" cy="5432214"/>
          </a:xfrm>
          <a:prstGeom prst="rect">
            <a:avLst/>
          </a:prstGeom>
        </p:spPr>
      </p:pic>
    </p:spTree>
    <p:extLst>
      <p:ext uri="{BB962C8B-B14F-4D97-AF65-F5344CB8AC3E}">
        <p14:creationId xmlns:p14="http://schemas.microsoft.com/office/powerpoint/2010/main" val="174489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5400000">
            <a:off x="4357687" y="-1095375"/>
            <a:ext cx="3476625" cy="9048750"/>
          </a:xfrm>
          <a:prstGeom prst="rect">
            <a:avLst/>
          </a:prstGeom>
        </p:spPr>
      </p:pic>
      <p:pic>
        <p:nvPicPr>
          <p:cNvPr id="3" name="Picture 2"/>
          <p:cNvPicPr>
            <a:picLocks noChangeAspect="1"/>
          </p:cNvPicPr>
          <p:nvPr/>
        </p:nvPicPr>
        <p:blipFill>
          <a:blip r:embed="rId3"/>
          <a:stretch>
            <a:fillRect/>
          </a:stretch>
        </p:blipFill>
        <p:spPr>
          <a:xfrm rot="5400000">
            <a:off x="5753099" y="3433763"/>
            <a:ext cx="685800" cy="4152900"/>
          </a:xfrm>
          <a:prstGeom prst="rect">
            <a:avLst/>
          </a:prstGeom>
        </p:spPr>
      </p:pic>
    </p:spTree>
    <p:extLst>
      <p:ext uri="{BB962C8B-B14F-4D97-AF65-F5344CB8AC3E}">
        <p14:creationId xmlns:p14="http://schemas.microsoft.com/office/powerpoint/2010/main" val="147384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3829</TotalTime>
  <Words>316</Words>
  <Application>Microsoft Office PowerPoint</Application>
  <PresentationFormat>Widescreen</PresentationFormat>
  <Paragraphs>103</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Arial Black</vt:lpstr>
      <vt:lpstr>Calibri</vt:lpstr>
      <vt:lpstr>Calibri Light</vt:lpstr>
      <vt:lpstr>Georgia</vt:lpstr>
      <vt:lpstr>Symbol</vt:lpstr>
      <vt:lpstr>Times New Roman</vt:lpstr>
      <vt:lpstr>Wingdings</vt:lpstr>
      <vt:lpstr>Office Theme</vt:lpstr>
      <vt:lpstr>Bangunan Pemecah Gelombang Laut   (Breakwater)</vt:lpstr>
      <vt:lpstr>PowerPoint Presentation</vt:lpstr>
      <vt:lpstr>PowerPoint Presentation</vt:lpstr>
      <vt:lpstr>FAKTOR-FAKTOR  PERENCANAAN  BREAKWATER</vt:lpstr>
      <vt:lpstr>Bentuk/tipe pemecah gelombang berdasarkan tipe bangunannya :  </vt:lpstr>
      <vt:lpstr>Keuntungan dan Kerugian Tipe Pemecah Gelombang</vt:lpstr>
      <vt:lpstr>Breakwater Sisi Miring</vt:lpstr>
      <vt:lpstr>PowerPoint Presentation</vt:lpstr>
      <vt:lpstr>Unit Lapis Lindung</vt:lpstr>
      <vt:lpstr>PowerPoint Presentation</vt:lpstr>
      <vt:lpstr>PowerPoint Presentation</vt:lpstr>
      <vt:lpstr>PowerPoint Presentation</vt:lpstr>
      <vt:lpstr>Dimensi Pemecah Gelombang Sisi Miring</vt:lpstr>
      <vt:lpstr>Elevasi puncak dan lebar pemecah gelombang</vt:lpstr>
      <vt:lpstr>PowerPoint Presentation</vt:lpstr>
      <vt:lpstr>BREAKWATER SISI TEGAK</vt:lpstr>
      <vt:lpstr>PowerPoint Presentation</vt:lpstr>
      <vt:lpstr>Konstruksi Breakwater Tegak</vt:lpstr>
      <vt:lpstr>PowerPoint Presentation</vt:lpstr>
      <vt:lpstr>PowerPoint Presentation</vt:lpstr>
      <vt:lpstr>BREAKWATER  GABUNGAN</vt:lpstr>
      <vt:lpstr>PowerPoint Presentation</vt:lpstr>
      <vt:lpstr>PowerPoint Presentation</vt:lpstr>
      <vt:lpstr>Runup Gelombang</vt:lpstr>
      <vt:lpstr>Runup Gelombang</vt:lpstr>
      <vt:lpstr>PowerPoint Presentation</vt:lpstr>
      <vt:lpstr>PowerPoint Presentation</vt:lpstr>
      <vt:lpstr>Contoh Soal</vt:lpstr>
      <vt:lpstr>Penyelesaian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Bangunan Pemecah Gelombang Laut   (Breakwater)</dc:title>
  <dc:creator>lenovo</dc:creator>
  <cp:lastModifiedBy>Mr.Luqman</cp:lastModifiedBy>
  <cp:revision>31</cp:revision>
  <dcterms:created xsi:type="dcterms:W3CDTF">2018-10-07T23:23:23Z</dcterms:created>
  <dcterms:modified xsi:type="dcterms:W3CDTF">2021-11-17T09:39:45Z</dcterms:modified>
</cp:coreProperties>
</file>