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18" r:id="rId2"/>
    <p:sldId id="340" r:id="rId3"/>
    <p:sldId id="335" r:id="rId4"/>
    <p:sldId id="339" r:id="rId5"/>
    <p:sldId id="334" r:id="rId6"/>
    <p:sldId id="351" r:id="rId7"/>
    <p:sldId id="356" r:id="rId8"/>
    <p:sldId id="357" r:id="rId9"/>
    <p:sldId id="352" r:id="rId10"/>
    <p:sldId id="358" r:id="rId11"/>
    <p:sldId id="355" r:id="rId12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11/19/2021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864096"/>
          </a:xfrm>
        </p:spPr>
        <p:txBody>
          <a:bodyPr/>
          <a:lstStyle/>
          <a:p>
            <a:pPr algn="ctr"/>
            <a:r>
              <a:rPr lang="en-US" altLang="en-US" sz="2000" b="1" dirty="0"/>
              <a:t>DALAM PEMBAHASAN INI HANYA DIMENSI BALOK SAJA BELUM PEMBAHASAN KOLOM PORTAL</a:t>
            </a:r>
          </a:p>
          <a:p>
            <a:pPr algn="ctr"/>
            <a:endParaRPr lang="en-US" altLang="en-US" sz="2000" b="1" dirty="0"/>
          </a:p>
          <a:p>
            <a:pPr algn="ctr"/>
            <a:endParaRPr lang="id-ID" altLang="en-US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937BD3-1292-4B11-BE28-8BE0042C5E59}"/>
              </a:ext>
            </a:extLst>
          </p:cNvPr>
          <p:cNvSpPr txBox="1">
            <a:spLocks/>
          </p:cNvSpPr>
          <p:nvPr/>
        </p:nvSpPr>
        <p:spPr bwMode="auto">
          <a:xfrm>
            <a:off x="431446" y="548680"/>
            <a:ext cx="822960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2400" b="1" dirty="0"/>
              <a:t>PERHITUNGAN DIMENSI DAN PENULANGAN BALOK</a:t>
            </a:r>
          </a:p>
          <a:p>
            <a:pPr marL="0" indent="0" algn="ctr">
              <a:buNone/>
            </a:pPr>
            <a:r>
              <a:rPr lang="en-US" altLang="en-US" sz="2400" b="1" dirty="0"/>
              <a:t> </a:t>
            </a:r>
            <a:r>
              <a:rPr lang="en-US" altLang="en-US" sz="2000" dirty="0">
                <a:solidFill>
                  <a:srgbClr val="FF0000"/>
                </a:solidFill>
              </a:rPr>
              <a:t>MOMEN di </a:t>
            </a:r>
            <a:r>
              <a:rPr lang="en-US" altLang="en-US" sz="2000" dirty="0" err="1">
                <a:solidFill>
                  <a:srgbClr val="FF0000"/>
                </a:solidFill>
              </a:rPr>
              <a:t>dapat</a:t>
            </a:r>
            <a:r>
              <a:rPr lang="en-US" altLang="en-US" sz="2000" dirty="0">
                <a:solidFill>
                  <a:srgbClr val="FF0000"/>
                </a:solidFill>
              </a:rPr>
              <a:t> </a:t>
            </a:r>
            <a:r>
              <a:rPr lang="en-US" altLang="en-US" sz="2000" dirty="0" err="1">
                <a:solidFill>
                  <a:srgbClr val="FF0000"/>
                </a:solidFill>
              </a:rPr>
              <a:t>dari</a:t>
            </a:r>
            <a:r>
              <a:rPr lang="en-US" altLang="en-US" sz="2000" dirty="0">
                <a:solidFill>
                  <a:srgbClr val="FF0000"/>
                </a:solidFill>
              </a:rPr>
              <a:t> TUGAS 2 ANSTRUK LANJUTAN)</a:t>
            </a:r>
            <a:endParaRPr lang="id-ID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>
            <a:extLst>
              <a:ext uri="{FF2B5EF4-FFF2-40B4-BE49-F238E27FC236}">
                <a16:creationId xmlns:a16="http://schemas.microsoft.com/office/drawing/2014/main" id="{51F794E7-3B2C-4E12-B668-EEE324C42B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8" t="23387" r="30312" b="27589"/>
          <a:stretch/>
        </p:blipFill>
        <p:spPr>
          <a:xfrm>
            <a:off x="899592" y="332656"/>
            <a:ext cx="7020780" cy="5184576"/>
          </a:xfrm>
          <a:prstGeom prst="rect">
            <a:avLst/>
          </a:prstGeom>
        </p:spPr>
      </p:pic>
      <p:sp>
        <p:nvSpPr>
          <p:cNvPr id="2" name="Kotak Teks 1">
            <a:extLst>
              <a:ext uri="{FF2B5EF4-FFF2-40B4-BE49-F238E27FC236}">
                <a16:creationId xmlns:a16="http://schemas.microsoft.com/office/drawing/2014/main" id="{6F68E571-C949-48B8-B682-321FE3F4D932}"/>
              </a:ext>
            </a:extLst>
          </p:cNvPr>
          <p:cNvSpPr txBox="1"/>
          <p:nvPr/>
        </p:nvSpPr>
        <p:spPr>
          <a:xfrm>
            <a:off x="1074889" y="5733256"/>
            <a:ext cx="6994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Kemudian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rencanakan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dimensi</a:t>
            </a:r>
            <a:r>
              <a:rPr lang="en-US" b="1" dirty="0">
                <a:solidFill>
                  <a:srgbClr val="FF0000"/>
                </a:solidFill>
              </a:rPr>
              <a:t> dan </a:t>
            </a:r>
            <a:r>
              <a:rPr lang="en-US" b="1" dirty="0" err="1">
                <a:solidFill>
                  <a:srgbClr val="FF0000"/>
                </a:solidFill>
              </a:rPr>
              <a:t>penulangan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balok</a:t>
            </a:r>
            <a:r>
              <a:rPr lang="en-US" b="1" dirty="0">
                <a:solidFill>
                  <a:srgbClr val="FF0000"/>
                </a:solidFill>
              </a:rPr>
              <a:t> BC </a:t>
            </a:r>
            <a:r>
              <a:rPr lang="en-US" b="1" dirty="0" err="1">
                <a:solidFill>
                  <a:srgbClr val="FF0000"/>
                </a:solidFill>
              </a:rPr>
              <a:t>saja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24045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3EF9043-6232-416B-98ED-DF3AD447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846" y="332656"/>
            <a:ext cx="5904656" cy="490538"/>
          </a:xfrm>
        </p:spPr>
        <p:txBody>
          <a:bodyPr/>
          <a:lstStyle/>
          <a:p>
            <a:r>
              <a:rPr lang="en-US" altLang="en-US" sz="2400" dirty="0"/>
              <a:t>Free Body Diagram </a:t>
            </a:r>
            <a:r>
              <a:rPr lang="en-US" altLang="en-US" sz="2400" dirty="0" err="1"/>
              <a:t>hasil</a:t>
            </a:r>
            <a:r>
              <a:rPr lang="en-US" altLang="en-US" sz="2400" dirty="0"/>
              <a:t> Analisa </a:t>
            </a:r>
            <a:r>
              <a:rPr lang="en-US" altLang="en-US" sz="2400" dirty="0" err="1"/>
              <a:t>strukturnya</a:t>
            </a:r>
            <a:endParaRPr lang="id-ID" altLang="en-US" sz="2400" dirty="0"/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125B1467-FEC7-4F97-96D2-130AD23EF5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0" t="24788" r="31100" b="30391"/>
          <a:stretch/>
        </p:blipFill>
        <p:spPr>
          <a:xfrm>
            <a:off x="323528" y="1124744"/>
            <a:ext cx="8352928" cy="54726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ambar 10">
            <a:extLst>
              <a:ext uri="{FF2B5EF4-FFF2-40B4-BE49-F238E27FC236}">
                <a16:creationId xmlns:a16="http://schemas.microsoft.com/office/drawing/2014/main" id="{937C7927-1F1C-40B8-87A8-00F6F63DA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75" t="23387" r="33463" b="27589"/>
          <a:stretch/>
        </p:blipFill>
        <p:spPr>
          <a:xfrm>
            <a:off x="1043608" y="1124744"/>
            <a:ext cx="7128792" cy="5472608"/>
          </a:xfrm>
          <a:prstGeom prst="rect">
            <a:avLst/>
          </a:prstGeom>
        </p:spPr>
      </p:pic>
      <p:sp>
        <p:nvSpPr>
          <p:cNvPr id="12" name="Kotak Teks 11">
            <a:extLst>
              <a:ext uri="{FF2B5EF4-FFF2-40B4-BE49-F238E27FC236}">
                <a16:creationId xmlns:a16="http://schemas.microsoft.com/office/drawing/2014/main" id="{AC7FFA16-9A27-448A-ABDF-86E410E43DD9}"/>
              </a:ext>
            </a:extLst>
          </p:cNvPr>
          <p:cNvSpPr txBox="1"/>
          <p:nvPr/>
        </p:nvSpPr>
        <p:spPr>
          <a:xfrm>
            <a:off x="1187624" y="476672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Momen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65436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tak Teks 6">
            <a:extLst>
              <a:ext uri="{FF2B5EF4-FFF2-40B4-BE49-F238E27FC236}">
                <a16:creationId xmlns:a16="http://schemas.microsoft.com/office/drawing/2014/main" id="{E1BD85D0-AA79-4678-8859-AE1398BFEA6A}"/>
              </a:ext>
            </a:extLst>
          </p:cNvPr>
          <p:cNvSpPr txBox="1"/>
          <p:nvPr/>
        </p:nvSpPr>
        <p:spPr>
          <a:xfrm flipH="1">
            <a:off x="650395" y="90872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Batang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Balok</a:t>
            </a:r>
            <a:r>
              <a:rPr lang="en-US" b="1" dirty="0"/>
              <a:t> BC</a:t>
            </a:r>
            <a:endParaRPr lang="en-ID" b="1" dirty="0"/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10C10EDF-3820-418F-BC5A-15494BB59EC2}"/>
              </a:ext>
            </a:extLst>
          </p:cNvPr>
          <p:cNvSpPr txBox="1"/>
          <p:nvPr/>
        </p:nvSpPr>
        <p:spPr>
          <a:xfrm flipH="1">
            <a:off x="650395" y="1828274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Momen</a:t>
            </a:r>
            <a:r>
              <a:rPr lang="en-US" dirty="0"/>
              <a:t> pada </a:t>
            </a:r>
            <a:r>
              <a:rPr lang="en-US" dirty="0" err="1"/>
              <a:t>Balok</a:t>
            </a:r>
            <a:r>
              <a:rPr lang="en-US" dirty="0"/>
              <a:t> BC :</a:t>
            </a:r>
          </a:p>
          <a:p>
            <a:endParaRPr lang="en-US" dirty="0"/>
          </a:p>
          <a:p>
            <a:r>
              <a:rPr lang="en-US" b="1" i="1" dirty="0" err="1"/>
              <a:t>Mtumpuan</a:t>
            </a:r>
            <a:r>
              <a:rPr lang="en-US" dirty="0"/>
              <a:t> = 3,902 </a:t>
            </a:r>
            <a:r>
              <a:rPr lang="en-US" dirty="0" err="1"/>
              <a:t>ton.m</a:t>
            </a:r>
            <a:endParaRPr lang="en-US" dirty="0"/>
          </a:p>
          <a:p>
            <a:r>
              <a:rPr lang="en-US" dirty="0"/>
              <a:t>                  = 3,902. 10^6 kg.mm</a:t>
            </a:r>
          </a:p>
          <a:p>
            <a:r>
              <a:rPr lang="en-US" dirty="0"/>
              <a:t>                  = 3,902. 10^7 N.mm</a:t>
            </a:r>
          </a:p>
          <a:p>
            <a:endParaRPr lang="en-US" dirty="0"/>
          </a:p>
          <a:p>
            <a:r>
              <a:rPr lang="en-US" b="1" i="1" dirty="0" err="1"/>
              <a:t>Mlapangan</a:t>
            </a:r>
            <a:r>
              <a:rPr lang="en-US" dirty="0"/>
              <a:t> = 6,84 </a:t>
            </a:r>
            <a:r>
              <a:rPr lang="en-US" dirty="0" err="1"/>
              <a:t>ton.m</a:t>
            </a:r>
            <a:endParaRPr lang="en-US" dirty="0"/>
          </a:p>
          <a:p>
            <a:r>
              <a:rPr lang="en-US" dirty="0"/>
              <a:t>                   = 6,84. 10^7 N.mm</a:t>
            </a:r>
            <a:endParaRPr lang="en-ID" dirty="0"/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DB02DCE6-33AB-4F62-9FA2-8D76847574DD}"/>
              </a:ext>
            </a:extLst>
          </p:cNvPr>
          <p:cNvSpPr txBox="1"/>
          <p:nvPr/>
        </p:nvSpPr>
        <p:spPr>
          <a:xfrm flipH="1">
            <a:off x="6318586" y="1828274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Ket</a:t>
            </a:r>
            <a:r>
              <a:rPr lang="en-US" i="1" dirty="0"/>
              <a:t> :</a:t>
            </a:r>
          </a:p>
          <a:p>
            <a:r>
              <a:rPr lang="en-US" i="1" dirty="0"/>
              <a:t> 1 ton  =  10^3 kg</a:t>
            </a:r>
          </a:p>
          <a:p>
            <a:r>
              <a:rPr lang="en-US" i="1" dirty="0"/>
              <a:t> 1 kg   =  10 N</a:t>
            </a:r>
          </a:p>
          <a:p>
            <a:endParaRPr lang="en-US" i="1" dirty="0"/>
          </a:p>
          <a:p>
            <a:r>
              <a:rPr lang="en-US" i="1" dirty="0"/>
              <a:t>1 m = 10^3 mm</a:t>
            </a:r>
            <a:endParaRPr lang="en-ID" i="1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3818747" y="4869160"/>
            <a:ext cx="35615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rved Right Arrow 3"/>
          <p:cNvSpPr/>
          <p:nvPr/>
        </p:nvSpPr>
        <p:spPr>
          <a:xfrm>
            <a:off x="4067944" y="4581128"/>
            <a:ext cx="321205" cy="7200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501317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522A022D-8140-4CB5-92BF-5C35459A6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3" t="31791" r="48754" b="31792"/>
          <a:stretch/>
        </p:blipFill>
        <p:spPr>
          <a:xfrm>
            <a:off x="575556" y="548680"/>
            <a:ext cx="7992888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5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9B77B711-7646-4A63-B015-653C2461EE04}"/>
              </a:ext>
            </a:extLst>
          </p:cNvPr>
          <p:cNvSpPr txBox="1"/>
          <p:nvPr/>
        </p:nvSpPr>
        <p:spPr>
          <a:xfrm flipH="1">
            <a:off x="467544" y="205472"/>
            <a:ext cx="655272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/>
              <a:t>ANALISA DIMENSI DAN PENULANGAN BALOK</a:t>
            </a:r>
          </a:p>
          <a:p>
            <a:endParaRPr lang="en-US" i="1" dirty="0"/>
          </a:p>
          <a:p>
            <a:pPr marL="342900" indent="-342900">
              <a:buAutoNum type="arabicPeriod"/>
            </a:pPr>
            <a:r>
              <a:rPr lang="en-US" b="1" i="1" dirty="0"/>
              <a:t>Daerah </a:t>
            </a:r>
            <a:r>
              <a:rPr lang="en-US" b="1" i="1" dirty="0" err="1"/>
              <a:t>Tumpuan</a:t>
            </a:r>
            <a:r>
              <a:rPr lang="en-US" b="1" i="1" dirty="0"/>
              <a:t> </a:t>
            </a:r>
            <a:r>
              <a:rPr lang="en-US" b="1" i="1" dirty="0" err="1"/>
              <a:t>Balok</a:t>
            </a:r>
            <a:r>
              <a:rPr lang="en-US" b="1" i="1" dirty="0"/>
              <a:t>.</a:t>
            </a:r>
          </a:p>
          <a:p>
            <a:r>
              <a:rPr lang="en-US" i="1" dirty="0"/>
              <a:t>     </a:t>
            </a:r>
            <a:r>
              <a:rPr lang="en-US" i="1" dirty="0" err="1"/>
              <a:t>Mtumpuan</a:t>
            </a:r>
            <a:r>
              <a:rPr lang="en-US" i="1" dirty="0"/>
              <a:t> (Mu) = </a:t>
            </a:r>
            <a:r>
              <a:rPr lang="en-US" dirty="0"/>
              <a:t>3,902. 10^7 N.mm</a:t>
            </a:r>
          </a:p>
          <a:p>
            <a:endParaRPr lang="en-US" i="1" dirty="0"/>
          </a:p>
          <a:p>
            <a:r>
              <a:rPr lang="en-US" i="1" dirty="0" err="1"/>
              <a:t>Bentang</a:t>
            </a:r>
            <a:r>
              <a:rPr lang="en-US" i="1" dirty="0"/>
              <a:t> </a:t>
            </a:r>
            <a:r>
              <a:rPr lang="en-US" i="1" dirty="0" err="1"/>
              <a:t>Balok</a:t>
            </a:r>
            <a:r>
              <a:rPr lang="en-US" i="1" dirty="0"/>
              <a:t> : L = 5,00 m </a:t>
            </a:r>
            <a:r>
              <a:rPr lang="en-US" i="1" dirty="0" err="1"/>
              <a:t>atau</a:t>
            </a:r>
            <a:r>
              <a:rPr lang="en-US" i="1" dirty="0"/>
              <a:t> 5000 mm</a:t>
            </a:r>
          </a:p>
          <a:p>
            <a:endParaRPr lang="en-US" i="1" dirty="0"/>
          </a:p>
          <a:p>
            <a:r>
              <a:rPr lang="en-US" i="1" dirty="0" err="1"/>
              <a:t>Dimensi</a:t>
            </a:r>
            <a:r>
              <a:rPr lang="en-US" i="1" dirty="0"/>
              <a:t> </a:t>
            </a:r>
            <a:r>
              <a:rPr lang="en-US" i="1" dirty="0" err="1"/>
              <a:t>balok</a:t>
            </a:r>
            <a:r>
              <a:rPr lang="en-US" i="1" dirty="0"/>
              <a:t> :</a:t>
            </a:r>
          </a:p>
          <a:p>
            <a:r>
              <a:rPr lang="en-US" i="1" dirty="0"/>
              <a:t>h = (1/8 </a:t>
            </a:r>
            <a:r>
              <a:rPr lang="en-US" i="1" dirty="0" err="1"/>
              <a:t>s.d</a:t>
            </a:r>
            <a:r>
              <a:rPr lang="en-US" i="1" dirty="0"/>
              <a:t> 1/16 ) L = </a:t>
            </a:r>
            <a:r>
              <a:rPr lang="en-US" i="1" dirty="0" smtClean="0"/>
              <a:t>1/1</a:t>
            </a:r>
            <a:r>
              <a:rPr lang="id-ID" i="1" dirty="0" smtClean="0"/>
              <a:t>1</a:t>
            </a:r>
            <a:r>
              <a:rPr lang="en-US" i="1" dirty="0" smtClean="0"/>
              <a:t> </a:t>
            </a:r>
            <a:r>
              <a:rPr lang="en-US" i="1" dirty="0"/>
              <a:t>x 5000 = </a:t>
            </a:r>
            <a:r>
              <a:rPr lang="id-ID" i="1" dirty="0" smtClean="0"/>
              <a:t>4</a:t>
            </a:r>
            <a:r>
              <a:rPr lang="en-US" i="1" dirty="0" smtClean="0"/>
              <a:t>5</a:t>
            </a:r>
            <a:r>
              <a:rPr lang="id-ID" i="1" dirty="0" smtClean="0"/>
              <a:t>4,5 dibulatkan </a:t>
            </a:r>
            <a:r>
              <a:rPr lang="id-ID" b="1" i="1" dirty="0" smtClean="0">
                <a:solidFill>
                  <a:srgbClr val="FF0000"/>
                </a:solidFill>
              </a:rPr>
              <a:t>450</a:t>
            </a:r>
            <a:r>
              <a:rPr lang="id-ID" i="1" dirty="0" smtClean="0"/>
              <a:t> mm</a:t>
            </a:r>
            <a:r>
              <a:rPr lang="en-US" i="1" dirty="0" smtClean="0"/>
              <a:t>.</a:t>
            </a:r>
            <a:endParaRPr lang="en-US" i="1" dirty="0"/>
          </a:p>
          <a:p>
            <a:r>
              <a:rPr lang="en-US" i="1" dirty="0"/>
              <a:t>b = (1/2  </a:t>
            </a:r>
            <a:r>
              <a:rPr lang="en-US" i="1" dirty="0" err="1"/>
              <a:t>s.d</a:t>
            </a:r>
            <a:r>
              <a:rPr lang="en-US" i="1" dirty="0"/>
              <a:t>  ¾ )  h  = ½ x </a:t>
            </a:r>
            <a:r>
              <a:rPr lang="id-ID" i="1" dirty="0" smtClean="0"/>
              <a:t>4</a:t>
            </a:r>
            <a:r>
              <a:rPr lang="en-US" i="1" dirty="0" smtClean="0"/>
              <a:t>50       </a:t>
            </a:r>
            <a:r>
              <a:rPr lang="en-US" i="1" dirty="0"/>
              <a:t>= </a:t>
            </a:r>
            <a:r>
              <a:rPr lang="id-ID" i="1" dirty="0" smtClean="0"/>
              <a:t>225 dibulatkan </a:t>
            </a:r>
            <a:r>
              <a:rPr lang="en-US" b="1" i="1" dirty="0" smtClean="0">
                <a:solidFill>
                  <a:srgbClr val="FF0000"/>
                </a:solidFill>
              </a:rPr>
              <a:t>2</a:t>
            </a:r>
            <a:r>
              <a:rPr lang="id-ID" b="1" i="1" dirty="0" smtClean="0">
                <a:solidFill>
                  <a:srgbClr val="FF0000"/>
                </a:solidFill>
              </a:rPr>
              <a:t>00</a:t>
            </a:r>
            <a:r>
              <a:rPr lang="en-US" b="1" i="1" dirty="0" smtClean="0"/>
              <a:t> </a:t>
            </a:r>
            <a:r>
              <a:rPr lang="en-US" i="1" dirty="0"/>
              <a:t>mm</a:t>
            </a:r>
          </a:p>
          <a:p>
            <a:endParaRPr lang="en-US" i="1" dirty="0"/>
          </a:p>
          <a:p>
            <a:r>
              <a:rPr lang="en-US" i="1" dirty="0"/>
              <a:t>Tinggi </a:t>
            </a:r>
            <a:r>
              <a:rPr lang="en-US" i="1" dirty="0" err="1"/>
              <a:t>efektif</a:t>
            </a:r>
            <a:r>
              <a:rPr lang="en-US" i="1" dirty="0"/>
              <a:t> </a:t>
            </a:r>
            <a:r>
              <a:rPr lang="en-US" i="1" dirty="0" err="1"/>
              <a:t>balok</a:t>
            </a:r>
            <a:r>
              <a:rPr lang="en-US" i="1" dirty="0"/>
              <a:t> (d) = h-d’ = </a:t>
            </a:r>
            <a:r>
              <a:rPr lang="id-ID" i="1" dirty="0" smtClean="0"/>
              <a:t>4</a:t>
            </a:r>
            <a:r>
              <a:rPr lang="en-US" i="1" dirty="0" smtClean="0"/>
              <a:t>50 </a:t>
            </a:r>
            <a:r>
              <a:rPr lang="en-US" i="1" dirty="0"/>
              <a:t>– 50 = </a:t>
            </a:r>
            <a:r>
              <a:rPr lang="en-US" i="1" dirty="0" smtClean="0"/>
              <a:t>4</a:t>
            </a:r>
            <a:r>
              <a:rPr lang="id-ID" i="1" dirty="0" smtClean="0"/>
              <a:t>0</a:t>
            </a:r>
            <a:r>
              <a:rPr lang="en-US" i="1" dirty="0" smtClean="0"/>
              <a:t>0 </a:t>
            </a:r>
            <a:r>
              <a:rPr lang="en-US" i="1" dirty="0"/>
              <a:t>mm</a:t>
            </a:r>
          </a:p>
          <a:p>
            <a:endParaRPr lang="en-US" i="1" dirty="0"/>
          </a:p>
          <a:p>
            <a:r>
              <a:rPr lang="en-US" i="1" dirty="0"/>
              <a:t>Mn = Mu/</a:t>
            </a:r>
            <a:r>
              <a:rPr lang="az-Cyrl-AZ" i="1" dirty="0"/>
              <a:t>Ф</a:t>
            </a:r>
            <a:r>
              <a:rPr lang="en-US" i="1" dirty="0"/>
              <a:t> = </a:t>
            </a:r>
            <a:r>
              <a:rPr lang="en-US" dirty="0"/>
              <a:t>3,902. 10^7 / 0,8 = 4,88. 10^7 N.mm</a:t>
            </a:r>
          </a:p>
          <a:p>
            <a:r>
              <a:rPr lang="en-US" i="1" dirty="0"/>
              <a:t>Rn = Mn/(b.d^2) = 4,88.10^7 / ( </a:t>
            </a:r>
            <a:r>
              <a:rPr lang="en-US" i="1" dirty="0" smtClean="0"/>
              <a:t>2</a:t>
            </a:r>
            <a:r>
              <a:rPr lang="id-ID" i="1" dirty="0" smtClean="0"/>
              <a:t>0</a:t>
            </a:r>
            <a:r>
              <a:rPr lang="en-US" i="1" dirty="0" smtClean="0"/>
              <a:t>0 </a:t>
            </a:r>
            <a:r>
              <a:rPr lang="en-US" i="1" dirty="0"/>
              <a:t>. </a:t>
            </a:r>
            <a:r>
              <a:rPr lang="en-US" i="1" dirty="0" smtClean="0"/>
              <a:t>4</a:t>
            </a:r>
            <a:r>
              <a:rPr lang="id-ID" i="1" dirty="0" smtClean="0"/>
              <a:t>0</a:t>
            </a:r>
            <a:r>
              <a:rPr lang="en-US" i="1" dirty="0" smtClean="0"/>
              <a:t>0^2</a:t>
            </a:r>
            <a:r>
              <a:rPr lang="en-US" i="1" dirty="0"/>
              <a:t>) = </a:t>
            </a:r>
            <a:r>
              <a:rPr lang="id-ID" i="1" dirty="0" smtClean="0"/>
              <a:t>1</a:t>
            </a:r>
            <a:r>
              <a:rPr lang="en-US" i="1" dirty="0" smtClean="0"/>
              <a:t>,</a:t>
            </a:r>
            <a:r>
              <a:rPr lang="id-ID" i="1" dirty="0" smtClean="0"/>
              <a:t>5242</a:t>
            </a:r>
            <a:r>
              <a:rPr lang="en-US" i="1" dirty="0" smtClean="0"/>
              <a:t> </a:t>
            </a:r>
            <a:r>
              <a:rPr lang="en-US" i="1" dirty="0"/>
              <a:t>N/mm^2</a:t>
            </a:r>
          </a:p>
          <a:p>
            <a:r>
              <a:rPr lang="en-US" i="1" dirty="0"/>
              <a:t>m = </a:t>
            </a:r>
            <a:r>
              <a:rPr lang="en-US" i="1" dirty="0" err="1"/>
              <a:t>fy</a:t>
            </a:r>
            <a:r>
              <a:rPr lang="en-US" i="1" dirty="0"/>
              <a:t>/(0,85.fc’)  = 240 / (0,85. 25) = 11,294</a:t>
            </a:r>
          </a:p>
          <a:p>
            <a:endParaRPr lang="en-US" i="1" dirty="0"/>
          </a:p>
          <a:p>
            <a:r>
              <a:rPr lang="el-GR" i="1" dirty="0"/>
              <a:t>ρ</a:t>
            </a:r>
            <a:r>
              <a:rPr lang="en-US" i="1" dirty="0"/>
              <a:t> = 1/m . (1- </a:t>
            </a:r>
            <a:r>
              <a:rPr lang="az-Cyrl-AZ" sz="4000" i="1" dirty="0"/>
              <a:t>Ѵ</a:t>
            </a:r>
            <a:r>
              <a:rPr lang="en-US" i="1" dirty="0"/>
              <a:t>1- (2.m.Rn)/</a:t>
            </a:r>
            <a:r>
              <a:rPr lang="en-US" i="1" dirty="0" err="1"/>
              <a:t>fy</a:t>
            </a:r>
            <a:r>
              <a:rPr lang="en-US" i="1" dirty="0"/>
              <a:t>  ) </a:t>
            </a:r>
          </a:p>
          <a:p>
            <a:r>
              <a:rPr lang="en-US" sz="1600" i="1" dirty="0"/>
              <a:t>   </a:t>
            </a:r>
            <a:r>
              <a:rPr lang="en-US" i="1" dirty="0"/>
              <a:t>= 1/11,294 . ( 1 – </a:t>
            </a:r>
            <a:r>
              <a:rPr lang="az-Cyrl-AZ" sz="3600" i="1" dirty="0"/>
              <a:t>Ѵ</a:t>
            </a:r>
            <a:r>
              <a:rPr lang="en-US" i="1" dirty="0"/>
              <a:t>1 – (2. 11,294 . </a:t>
            </a:r>
            <a:r>
              <a:rPr lang="id-ID" i="1" dirty="0" smtClean="0"/>
              <a:t>1</a:t>
            </a:r>
            <a:r>
              <a:rPr lang="en-US" i="1" dirty="0" smtClean="0"/>
              <a:t>,</a:t>
            </a:r>
            <a:r>
              <a:rPr lang="id-ID" i="1" dirty="0" smtClean="0"/>
              <a:t>5242</a:t>
            </a:r>
            <a:r>
              <a:rPr lang="en-US" i="1" dirty="0" smtClean="0"/>
              <a:t>)/</a:t>
            </a:r>
            <a:r>
              <a:rPr lang="en-US" i="1" dirty="0"/>
              <a:t>240   )</a:t>
            </a:r>
          </a:p>
          <a:p>
            <a:r>
              <a:rPr lang="en-US" i="1" dirty="0"/>
              <a:t>   = </a:t>
            </a:r>
            <a:r>
              <a:rPr lang="en-ID" dirty="0" smtClean="0"/>
              <a:t>0,00</a:t>
            </a:r>
            <a:r>
              <a:rPr lang="id-ID" dirty="0" smtClean="0"/>
              <a:t>66</a:t>
            </a:r>
            <a:r>
              <a:rPr lang="en-ID" dirty="0" smtClean="0"/>
              <a:t>    </a:t>
            </a:r>
            <a:r>
              <a:rPr lang="en-ID" dirty="0"/>
              <a:t>&gt;   </a:t>
            </a:r>
            <a:r>
              <a:rPr lang="el-GR" dirty="0"/>
              <a:t>ρ</a:t>
            </a:r>
            <a:r>
              <a:rPr lang="en-US" dirty="0"/>
              <a:t>min = 0,0058   (</a:t>
            </a:r>
            <a:r>
              <a:rPr lang="en-US" dirty="0" err="1"/>
              <a:t>oke</a:t>
            </a:r>
            <a:r>
              <a:rPr lang="en-US" dirty="0"/>
              <a:t>)</a:t>
            </a:r>
            <a:endParaRPr lang="en-ID" dirty="0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E2A8457C-CC70-4B97-8666-ADA847ECF8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51" t="35982" r="48754" b="31791"/>
          <a:stretch/>
        </p:blipFill>
        <p:spPr>
          <a:xfrm>
            <a:off x="7524328" y="476672"/>
            <a:ext cx="3168352" cy="4752528"/>
          </a:xfrm>
          <a:prstGeom prst="rect">
            <a:avLst/>
          </a:prstGeom>
        </p:spPr>
      </p:pic>
      <p:cxnSp>
        <p:nvCxnSpPr>
          <p:cNvPr id="5" name="Konektor Lurus 4">
            <a:extLst>
              <a:ext uri="{FF2B5EF4-FFF2-40B4-BE49-F238E27FC236}">
                <a16:creationId xmlns:a16="http://schemas.microsoft.com/office/drawing/2014/main" id="{F630412E-28A8-438A-A144-39D1D6D9A873}"/>
              </a:ext>
            </a:extLst>
          </p:cNvPr>
          <p:cNvCxnSpPr/>
          <p:nvPr/>
        </p:nvCxnSpPr>
        <p:spPr>
          <a:xfrm>
            <a:off x="2195736" y="5085184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Konektor Lurus 5">
            <a:extLst>
              <a:ext uri="{FF2B5EF4-FFF2-40B4-BE49-F238E27FC236}">
                <a16:creationId xmlns:a16="http://schemas.microsoft.com/office/drawing/2014/main" id="{3725D02E-5DCD-4B34-97E4-A65F37D85850}"/>
              </a:ext>
            </a:extLst>
          </p:cNvPr>
          <p:cNvCxnSpPr>
            <a:cxnSpLocks/>
          </p:cNvCxnSpPr>
          <p:nvPr/>
        </p:nvCxnSpPr>
        <p:spPr>
          <a:xfrm>
            <a:off x="2771800" y="5661248"/>
            <a:ext cx="29523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55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A7C6B8A5-134D-4403-82A4-FF5EF10F3E3E}"/>
              </a:ext>
            </a:extLst>
          </p:cNvPr>
          <p:cNvSpPr txBox="1"/>
          <p:nvPr/>
        </p:nvSpPr>
        <p:spPr>
          <a:xfrm>
            <a:off x="1187624" y="116632"/>
            <a:ext cx="763284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= </a:t>
            </a:r>
            <a:r>
              <a:rPr lang="el-GR" dirty="0"/>
              <a:t>ρ</a:t>
            </a:r>
            <a:r>
              <a:rPr lang="en-US" dirty="0"/>
              <a:t> . b. d  = </a:t>
            </a:r>
            <a:r>
              <a:rPr lang="en-US" dirty="0" smtClean="0"/>
              <a:t>0,00</a:t>
            </a:r>
            <a:r>
              <a:rPr lang="id-ID" dirty="0" smtClean="0"/>
              <a:t>66</a:t>
            </a:r>
            <a:r>
              <a:rPr lang="en-US" dirty="0" smtClean="0"/>
              <a:t> </a:t>
            </a:r>
            <a:r>
              <a:rPr lang="en-US" dirty="0"/>
              <a:t>. </a:t>
            </a:r>
            <a:r>
              <a:rPr lang="en-US" dirty="0" smtClean="0"/>
              <a:t>2</a:t>
            </a:r>
            <a:r>
              <a:rPr lang="id-ID" dirty="0" smtClean="0"/>
              <a:t>0</a:t>
            </a:r>
            <a:r>
              <a:rPr lang="en-US" dirty="0" smtClean="0"/>
              <a:t>0</a:t>
            </a:r>
            <a:r>
              <a:rPr lang="en-US" dirty="0"/>
              <a:t>. </a:t>
            </a:r>
            <a:r>
              <a:rPr lang="en-US" dirty="0" smtClean="0"/>
              <a:t>4</a:t>
            </a:r>
            <a:r>
              <a:rPr lang="id-ID" dirty="0" smtClean="0"/>
              <a:t>0</a:t>
            </a:r>
            <a:r>
              <a:rPr lang="en-US" dirty="0" smtClean="0"/>
              <a:t>0</a:t>
            </a:r>
            <a:endParaRPr lang="en-US" dirty="0"/>
          </a:p>
          <a:p>
            <a:r>
              <a:rPr lang="en-US" dirty="0"/>
              <a:t>As = </a:t>
            </a:r>
            <a:r>
              <a:rPr lang="id-ID" dirty="0" smtClean="0"/>
              <a:t>527,73</a:t>
            </a:r>
            <a:r>
              <a:rPr lang="en-US" dirty="0" smtClean="0"/>
              <a:t> </a:t>
            </a:r>
            <a:r>
              <a:rPr lang="en-US" dirty="0"/>
              <a:t>mm2</a:t>
            </a:r>
          </a:p>
          <a:p>
            <a:r>
              <a:rPr lang="en-US" b="1" i="1" dirty="0"/>
              <a:t>(</a:t>
            </a:r>
            <a:r>
              <a:rPr lang="en-US" b="1" i="1" dirty="0" err="1"/>
              <a:t>tulangan</a:t>
            </a:r>
            <a:r>
              <a:rPr lang="en-US" b="1" i="1" dirty="0"/>
              <a:t> Tarik </a:t>
            </a:r>
            <a:r>
              <a:rPr lang="en-US" b="1" i="1" dirty="0" err="1"/>
              <a:t>tumpuan</a:t>
            </a:r>
            <a:r>
              <a:rPr lang="en-US" b="1" i="1" dirty="0"/>
              <a:t>)</a:t>
            </a:r>
          </a:p>
          <a:p>
            <a:endParaRPr lang="en-US" dirty="0"/>
          </a:p>
          <a:p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tulangan</a:t>
            </a:r>
            <a:r>
              <a:rPr lang="en-US" dirty="0"/>
              <a:t> </a:t>
            </a:r>
            <a:r>
              <a:rPr lang="id-ID" dirty="0" smtClean="0"/>
              <a:t>3</a:t>
            </a:r>
            <a:r>
              <a:rPr lang="en-US" dirty="0" smtClean="0"/>
              <a:t> </a:t>
            </a:r>
            <a:r>
              <a:rPr lang="el-GR" dirty="0"/>
              <a:t>ϕ</a:t>
            </a:r>
            <a:r>
              <a:rPr lang="en-US" dirty="0"/>
              <a:t> </a:t>
            </a:r>
            <a:r>
              <a:rPr lang="en-US" dirty="0" smtClean="0"/>
              <a:t>1</a:t>
            </a:r>
            <a:r>
              <a:rPr lang="id-ID" dirty="0" smtClean="0"/>
              <a:t>6</a:t>
            </a:r>
            <a:r>
              <a:rPr lang="en-US" dirty="0" smtClean="0"/>
              <a:t>     </a:t>
            </a:r>
            <a:r>
              <a:rPr lang="en-US" dirty="0"/>
              <a:t>At=  0,25. </a:t>
            </a:r>
            <a:r>
              <a:rPr lang="el-GR" dirty="0"/>
              <a:t>π</a:t>
            </a:r>
            <a:r>
              <a:rPr lang="en-US" dirty="0"/>
              <a:t>. </a:t>
            </a:r>
            <a:r>
              <a:rPr lang="el-GR" dirty="0"/>
              <a:t>ϕ</a:t>
            </a:r>
            <a:r>
              <a:rPr lang="en-US" dirty="0"/>
              <a:t>^2 . n</a:t>
            </a:r>
          </a:p>
          <a:p>
            <a:r>
              <a:rPr lang="en-ID" dirty="0"/>
              <a:t>                                       At = 0,25. 3,14. </a:t>
            </a:r>
            <a:r>
              <a:rPr lang="en-ID" dirty="0" smtClean="0"/>
              <a:t>1</a:t>
            </a:r>
            <a:r>
              <a:rPr lang="id-ID" dirty="0" smtClean="0"/>
              <a:t>6</a:t>
            </a:r>
            <a:r>
              <a:rPr lang="en-ID" dirty="0" smtClean="0"/>
              <a:t>^2 </a:t>
            </a:r>
            <a:r>
              <a:rPr lang="en-ID" dirty="0"/>
              <a:t>. </a:t>
            </a:r>
            <a:r>
              <a:rPr lang="id-ID" dirty="0" smtClean="0"/>
              <a:t>3</a:t>
            </a:r>
            <a:endParaRPr lang="en-ID" dirty="0"/>
          </a:p>
          <a:p>
            <a:r>
              <a:rPr lang="en-ID" dirty="0"/>
              <a:t>                                          At = </a:t>
            </a:r>
            <a:r>
              <a:rPr lang="en-ID" dirty="0" smtClean="0"/>
              <a:t>6</a:t>
            </a:r>
            <a:r>
              <a:rPr lang="id-ID" dirty="0" smtClean="0"/>
              <a:t>02</a:t>
            </a:r>
            <a:r>
              <a:rPr lang="en-ID" dirty="0" smtClean="0"/>
              <a:t>,</a:t>
            </a:r>
            <a:r>
              <a:rPr lang="id-ID" dirty="0" smtClean="0"/>
              <a:t>88</a:t>
            </a:r>
            <a:r>
              <a:rPr lang="en-ID" dirty="0" smtClean="0"/>
              <a:t> </a:t>
            </a:r>
            <a:r>
              <a:rPr lang="en-ID" dirty="0"/>
              <a:t>mm2</a:t>
            </a:r>
          </a:p>
          <a:p>
            <a:r>
              <a:rPr lang="en-ID" dirty="0"/>
              <a:t>               At   &gt;  As </a:t>
            </a:r>
          </a:p>
          <a:p>
            <a:r>
              <a:rPr lang="en-ID" dirty="0" smtClean="0"/>
              <a:t>6</a:t>
            </a:r>
            <a:r>
              <a:rPr lang="id-ID" dirty="0" smtClean="0"/>
              <a:t>02</a:t>
            </a:r>
            <a:r>
              <a:rPr lang="en-ID" dirty="0" smtClean="0"/>
              <a:t>,</a:t>
            </a:r>
            <a:r>
              <a:rPr lang="id-ID" dirty="0" smtClean="0"/>
              <a:t>88</a:t>
            </a:r>
            <a:r>
              <a:rPr lang="en-ID" dirty="0" smtClean="0"/>
              <a:t> </a:t>
            </a:r>
            <a:r>
              <a:rPr lang="en-ID" dirty="0"/>
              <a:t>mm2 &gt;  </a:t>
            </a:r>
            <a:r>
              <a:rPr lang="id-ID" dirty="0" smtClean="0"/>
              <a:t>527</a:t>
            </a:r>
            <a:r>
              <a:rPr lang="en-ID" dirty="0" smtClean="0"/>
              <a:t>,</a:t>
            </a:r>
            <a:r>
              <a:rPr lang="id-ID" dirty="0" smtClean="0"/>
              <a:t>73</a:t>
            </a:r>
            <a:r>
              <a:rPr lang="en-ID" dirty="0" smtClean="0"/>
              <a:t> </a:t>
            </a:r>
            <a:r>
              <a:rPr lang="en-ID" dirty="0"/>
              <a:t>mm2     (</a:t>
            </a:r>
            <a:r>
              <a:rPr lang="en-ID" dirty="0" err="1"/>
              <a:t>oke</a:t>
            </a:r>
            <a:r>
              <a:rPr lang="en-ID" dirty="0"/>
              <a:t>)</a:t>
            </a:r>
          </a:p>
          <a:p>
            <a:r>
              <a:rPr lang="en-ID" dirty="0"/>
              <a:t> </a:t>
            </a:r>
          </a:p>
          <a:p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jarak</a:t>
            </a:r>
            <a:r>
              <a:rPr lang="en-ID" dirty="0"/>
              <a:t> </a:t>
            </a:r>
            <a:r>
              <a:rPr lang="en-ID" dirty="0" err="1"/>
              <a:t>antar</a:t>
            </a:r>
            <a:r>
              <a:rPr lang="en-ID" dirty="0"/>
              <a:t> </a:t>
            </a:r>
            <a:r>
              <a:rPr lang="en-ID" dirty="0" err="1"/>
              <a:t>tulangan</a:t>
            </a:r>
            <a:r>
              <a:rPr lang="en-ID" dirty="0"/>
              <a:t> (s)</a:t>
            </a:r>
          </a:p>
          <a:p>
            <a:r>
              <a:rPr lang="en-ID" dirty="0"/>
              <a:t>s = </a:t>
            </a:r>
            <a:r>
              <a:rPr lang="en-ID" u="sng" dirty="0"/>
              <a:t>b – (2.p + 2. </a:t>
            </a:r>
            <a:r>
              <a:rPr lang="el-GR" u="sng" dirty="0"/>
              <a:t>ϕ</a:t>
            </a:r>
            <a:r>
              <a:rPr lang="en-US" u="sng" dirty="0" err="1"/>
              <a:t>skng</a:t>
            </a:r>
            <a:r>
              <a:rPr lang="en-US" u="sng" dirty="0"/>
              <a:t> + n.</a:t>
            </a:r>
            <a:r>
              <a:rPr lang="el-GR" u="sng" dirty="0"/>
              <a:t>ϕ</a:t>
            </a:r>
            <a:r>
              <a:rPr lang="en-US" u="sng" dirty="0"/>
              <a:t>TP)</a:t>
            </a:r>
          </a:p>
          <a:p>
            <a:r>
              <a:rPr lang="en-ID" dirty="0"/>
              <a:t>                      (n-1)</a:t>
            </a:r>
          </a:p>
          <a:p>
            <a:r>
              <a:rPr lang="en-ID" dirty="0"/>
              <a:t>s = </a:t>
            </a:r>
            <a:r>
              <a:rPr lang="en-ID" u="sng" dirty="0" smtClean="0"/>
              <a:t>2</a:t>
            </a:r>
            <a:r>
              <a:rPr lang="id-ID" u="sng" dirty="0" smtClean="0"/>
              <a:t>0</a:t>
            </a:r>
            <a:r>
              <a:rPr lang="en-ID" u="sng" dirty="0" smtClean="0"/>
              <a:t>0 </a:t>
            </a:r>
            <a:r>
              <a:rPr lang="en-ID" u="sng" dirty="0"/>
              <a:t>– (2. 25 + 2. 8 + </a:t>
            </a:r>
            <a:r>
              <a:rPr lang="en-ID" u="sng" dirty="0" smtClean="0"/>
              <a:t>(</a:t>
            </a:r>
            <a:r>
              <a:rPr lang="id-ID" u="sng" dirty="0" smtClean="0"/>
              <a:t>3</a:t>
            </a:r>
            <a:r>
              <a:rPr lang="en-ID" u="sng" dirty="0" smtClean="0"/>
              <a:t>. 1</a:t>
            </a:r>
            <a:r>
              <a:rPr lang="id-ID" u="sng" dirty="0" smtClean="0"/>
              <a:t>6</a:t>
            </a:r>
            <a:r>
              <a:rPr lang="en-ID" u="sng" dirty="0" smtClean="0"/>
              <a:t>))</a:t>
            </a:r>
            <a:endParaRPr lang="en-ID" u="sng" dirty="0"/>
          </a:p>
          <a:p>
            <a:r>
              <a:rPr lang="en-ID" dirty="0"/>
              <a:t>                    </a:t>
            </a:r>
            <a:r>
              <a:rPr lang="en-ID" dirty="0" smtClean="0"/>
              <a:t>(</a:t>
            </a:r>
            <a:r>
              <a:rPr lang="id-ID" dirty="0" smtClean="0"/>
              <a:t>3</a:t>
            </a:r>
            <a:r>
              <a:rPr lang="en-ID" dirty="0" smtClean="0"/>
              <a:t> </a:t>
            </a:r>
            <a:r>
              <a:rPr lang="en-ID" dirty="0"/>
              <a:t>– 1)</a:t>
            </a:r>
          </a:p>
          <a:p>
            <a:r>
              <a:rPr lang="en-ID" dirty="0"/>
              <a:t>s = </a:t>
            </a:r>
            <a:r>
              <a:rPr lang="en-ID" dirty="0" smtClean="0"/>
              <a:t>4</a:t>
            </a:r>
            <a:r>
              <a:rPr lang="id-ID" dirty="0" smtClean="0"/>
              <a:t>3</a:t>
            </a:r>
            <a:r>
              <a:rPr lang="en-ID" dirty="0" smtClean="0"/>
              <a:t> </a:t>
            </a:r>
            <a:r>
              <a:rPr lang="en-ID" dirty="0"/>
              <a:t>mm  &gt;    25 mm  (</a:t>
            </a:r>
            <a:r>
              <a:rPr lang="en-ID" dirty="0" err="1"/>
              <a:t>oke</a:t>
            </a:r>
            <a:r>
              <a:rPr lang="en-ID" dirty="0"/>
              <a:t>)</a:t>
            </a:r>
          </a:p>
          <a:p>
            <a:endParaRPr lang="en-ID" dirty="0"/>
          </a:p>
          <a:p>
            <a:r>
              <a:rPr lang="en-ID" b="1" i="1" dirty="0"/>
              <a:t>(</a:t>
            </a:r>
            <a:r>
              <a:rPr lang="en-ID" b="1" i="1" dirty="0" err="1"/>
              <a:t>tulangan</a:t>
            </a:r>
            <a:r>
              <a:rPr lang="en-ID" b="1" i="1" dirty="0"/>
              <a:t> </a:t>
            </a:r>
            <a:r>
              <a:rPr lang="en-ID" b="1" i="1" dirty="0" err="1"/>
              <a:t>tekan</a:t>
            </a:r>
            <a:r>
              <a:rPr lang="en-ID" b="1" i="1" dirty="0"/>
              <a:t> </a:t>
            </a:r>
            <a:r>
              <a:rPr lang="en-ID" b="1" i="1" dirty="0" err="1"/>
              <a:t>tumpuan</a:t>
            </a:r>
            <a:r>
              <a:rPr lang="en-ID" b="1" i="1" dirty="0"/>
              <a:t>)</a:t>
            </a:r>
          </a:p>
          <a:p>
            <a:r>
              <a:rPr lang="en-ID" dirty="0"/>
              <a:t>As’ = 0,5. As = 0,5 . </a:t>
            </a:r>
            <a:r>
              <a:rPr lang="id-ID" dirty="0" smtClean="0"/>
              <a:t>527</a:t>
            </a:r>
            <a:r>
              <a:rPr lang="en-ID" dirty="0" smtClean="0"/>
              <a:t>,</a:t>
            </a:r>
            <a:r>
              <a:rPr lang="id-ID" dirty="0" smtClean="0"/>
              <a:t>7</a:t>
            </a:r>
            <a:r>
              <a:rPr lang="en-ID" dirty="0" smtClean="0"/>
              <a:t>3 </a:t>
            </a:r>
            <a:r>
              <a:rPr lang="en-ID" dirty="0"/>
              <a:t>= </a:t>
            </a:r>
            <a:r>
              <a:rPr lang="en-ID" dirty="0" smtClean="0"/>
              <a:t>2</a:t>
            </a:r>
            <a:r>
              <a:rPr lang="id-ID" dirty="0" smtClean="0"/>
              <a:t>63</a:t>
            </a:r>
            <a:r>
              <a:rPr lang="en-ID" dirty="0" smtClean="0"/>
              <a:t>,</a:t>
            </a:r>
            <a:r>
              <a:rPr lang="id-ID" dirty="0" smtClean="0"/>
              <a:t>8</a:t>
            </a:r>
            <a:r>
              <a:rPr lang="en-ID" dirty="0" smtClean="0"/>
              <a:t> </a:t>
            </a:r>
            <a:r>
              <a:rPr lang="en-ID" dirty="0"/>
              <a:t>mm2</a:t>
            </a:r>
          </a:p>
          <a:p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tulangan</a:t>
            </a:r>
            <a:r>
              <a:rPr lang="en-ID" dirty="0"/>
              <a:t> : 2 </a:t>
            </a:r>
            <a:r>
              <a:rPr lang="el-GR" dirty="0"/>
              <a:t>ϕ</a:t>
            </a:r>
            <a:r>
              <a:rPr lang="en-US" dirty="0"/>
              <a:t> </a:t>
            </a:r>
            <a:r>
              <a:rPr lang="en-US" dirty="0" smtClean="0"/>
              <a:t>1</a:t>
            </a:r>
            <a:r>
              <a:rPr lang="id-ID" dirty="0" smtClean="0"/>
              <a:t>6</a:t>
            </a:r>
            <a:r>
              <a:rPr lang="en-US" dirty="0" smtClean="0"/>
              <a:t>      </a:t>
            </a:r>
            <a:r>
              <a:rPr lang="en-US" dirty="0"/>
              <a:t>( At’ = </a:t>
            </a:r>
            <a:r>
              <a:rPr lang="id-ID" dirty="0" smtClean="0"/>
              <a:t>401</a:t>
            </a:r>
            <a:r>
              <a:rPr lang="en-US" dirty="0" smtClean="0"/>
              <a:t>,</a:t>
            </a:r>
            <a:r>
              <a:rPr lang="id-ID" dirty="0" smtClean="0"/>
              <a:t>9</a:t>
            </a:r>
            <a:r>
              <a:rPr lang="en-US" dirty="0" smtClean="0"/>
              <a:t>2 </a:t>
            </a:r>
            <a:r>
              <a:rPr lang="en-US" dirty="0"/>
              <a:t>mm2) &gt; As’    (</a:t>
            </a:r>
            <a:r>
              <a:rPr lang="en-US" dirty="0" err="1"/>
              <a:t>oke</a:t>
            </a:r>
            <a:r>
              <a:rPr lang="en-US" dirty="0"/>
              <a:t>)</a:t>
            </a:r>
          </a:p>
          <a:p>
            <a:endParaRPr lang="en-ID" dirty="0"/>
          </a:p>
          <a:p>
            <a:r>
              <a:rPr lang="en-US" b="1" i="1" dirty="0"/>
              <a:t>2. Daerah </a:t>
            </a:r>
            <a:r>
              <a:rPr lang="en-US" b="1" i="1" dirty="0" err="1"/>
              <a:t>Lapangan</a:t>
            </a:r>
            <a:r>
              <a:rPr lang="en-US" b="1" i="1" dirty="0"/>
              <a:t> </a:t>
            </a:r>
            <a:r>
              <a:rPr lang="en-US" b="1" i="1" dirty="0" err="1"/>
              <a:t>Balok</a:t>
            </a:r>
            <a:r>
              <a:rPr lang="en-US" b="1" i="1" dirty="0"/>
              <a:t>.</a:t>
            </a:r>
          </a:p>
          <a:p>
            <a:r>
              <a:rPr lang="en-US" i="1" dirty="0"/>
              <a:t>     </a:t>
            </a:r>
            <a:r>
              <a:rPr lang="en-US" i="1" dirty="0" err="1"/>
              <a:t>Mlapangan</a:t>
            </a:r>
            <a:r>
              <a:rPr lang="en-US" i="1" dirty="0"/>
              <a:t> (Mu) = </a:t>
            </a:r>
            <a:r>
              <a:rPr lang="en-US" dirty="0"/>
              <a:t>6,84. 10^7 N.mm  (</a:t>
            </a:r>
            <a:r>
              <a:rPr lang="en-US" b="1" i="1" u="sng" dirty="0" err="1"/>
              <a:t>prinsip</a:t>
            </a:r>
            <a:r>
              <a:rPr lang="en-US" b="1" i="1" u="sng" dirty="0"/>
              <a:t> </a:t>
            </a:r>
            <a:r>
              <a:rPr lang="en-US" b="1" i="1" u="sng" dirty="0" err="1"/>
              <a:t>sama</a:t>
            </a:r>
            <a:r>
              <a:rPr lang="en-US" b="1" i="1" u="sng" dirty="0"/>
              <a:t>, </a:t>
            </a:r>
            <a:r>
              <a:rPr lang="en-US" b="1" i="1" u="sng" dirty="0" err="1"/>
              <a:t>lihat</a:t>
            </a:r>
            <a:r>
              <a:rPr lang="en-US" b="1" i="1" u="sng" dirty="0"/>
              <a:t> table)</a:t>
            </a:r>
            <a:endParaRPr lang="en-ID" b="1" i="1" u="sng" dirty="0"/>
          </a:p>
        </p:txBody>
      </p:sp>
    </p:spTree>
    <p:extLst>
      <p:ext uri="{BB962C8B-B14F-4D97-AF65-F5344CB8AC3E}">
        <p14:creationId xmlns:p14="http://schemas.microsoft.com/office/powerpoint/2010/main" val="1638787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278" t="33266" r="24543" b="13579"/>
          <a:stretch/>
        </p:blipFill>
        <p:spPr>
          <a:xfrm>
            <a:off x="-2700808" y="-9484"/>
            <a:ext cx="14113568" cy="38884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6757" t="35235" r="9598" b="20469"/>
          <a:stretch/>
        </p:blipFill>
        <p:spPr>
          <a:xfrm>
            <a:off x="-2844824" y="3904488"/>
            <a:ext cx="14473608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63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98350" y="251356"/>
            <a:ext cx="2860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Analisa</a:t>
            </a:r>
            <a:r>
              <a:rPr lang="en-US" b="1" dirty="0" smtClean="0"/>
              <a:t> </a:t>
            </a:r>
            <a:r>
              <a:rPr lang="en-US" b="1" dirty="0" err="1" smtClean="0"/>
              <a:t>Tulangan</a:t>
            </a:r>
            <a:r>
              <a:rPr lang="en-US" b="1" dirty="0" smtClean="0"/>
              <a:t> </a:t>
            </a:r>
            <a:r>
              <a:rPr lang="en-US" b="1" dirty="0" err="1" smtClean="0"/>
              <a:t>Geser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121602" y="365054"/>
            <a:ext cx="607422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&gt; Ø Vc → perlu tul. Geser sengkang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&lt; Ø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tidak perlu perhitungan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tul.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 cukup memakai tul geser praktis- </a:t>
            </a:r>
            <a:r>
              <a:rPr lang="el-GR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Φ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8 – 200 mm)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V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 </a:t>
            </a:r>
            <a:r>
              <a:rPr lang="id-ID" altLang="en-US" dirty="0" smtClean="0">
                <a:latin typeface="Calibri" panose="020F0502020204030204" pitchFamily="34" charset="0"/>
              </a:rPr>
              <a:t>= 1/6 x 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f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</a:t>
            </a:r>
            <a:r>
              <a:rPr lang="id-ID" altLang="en-US" dirty="0" smtClean="0">
                <a:latin typeface="Calibri" panose="020F0502020204030204" pitchFamily="34" charset="0"/>
              </a:rPr>
              <a:t>’) xb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W</a:t>
            </a:r>
            <a:r>
              <a:rPr lang="id-ID" altLang="en-US" dirty="0" smtClean="0">
                <a:latin typeface="Calibri" panose="020F0502020204030204" pitchFamily="34" charset="0"/>
              </a:rPr>
              <a:t>x d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     = 1/6(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en-US" altLang="en-US" dirty="0">
                <a:latin typeface="Calibri" panose="020F0502020204030204" pitchFamily="34" charset="0"/>
              </a:rPr>
              <a:t>2</a:t>
            </a:r>
            <a:r>
              <a:rPr lang="id-ID" altLang="en-US" dirty="0" smtClean="0">
                <a:latin typeface="Calibri" panose="020F0502020204030204" pitchFamily="34" charset="0"/>
              </a:rPr>
              <a:t>5</a:t>
            </a:r>
            <a:r>
              <a:rPr lang="id-ID" altLang="en-US" dirty="0" smtClean="0">
                <a:latin typeface="Calibri" panose="020F0502020204030204" pitchFamily="34" charset="0"/>
              </a:rPr>
              <a:t>). 200 mm . 400 mm  </a:t>
            </a:r>
            <a:r>
              <a:rPr lang="id-ID" altLang="en-US" dirty="0" smtClean="0">
                <a:latin typeface="Calibri" panose="020F0502020204030204" pitchFamily="34" charset="0"/>
              </a:rPr>
              <a:t>=</a:t>
            </a:r>
            <a:r>
              <a:rPr lang="en-US" altLang="en-US" dirty="0" smtClean="0">
                <a:latin typeface="Calibri" panose="020F0502020204030204" pitchFamily="34" charset="0"/>
              </a:rPr>
              <a:t> 66666,67</a:t>
            </a:r>
            <a:r>
              <a:rPr lang="id-ID" dirty="0" smtClean="0"/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N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Ø VC = 0,6 . </a:t>
            </a:r>
            <a:r>
              <a:rPr lang="en-US" altLang="en-US" dirty="0" smtClean="0">
                <a:latin typeface="Calibri" panose="020F0502020204030204" pitchFamily="34" charset="0"/>
              </a:rPr>
              <a:t>66666,67</a:t>
            </a:r>
            <a:r>
              <a:rPr lang="id-ID" dirty="0" smtClean="0"/>
              <a:t> </a:t>
            </a:r>
            <a:r>
              <a:rPr lang="id-ID" dirty="0" smtClean="0"/>
              <a:t>= </a:t>
            </a:r>
            <a:r>
              <a:rPr lang="en-US" dirty="0" smtClean="0"/>
              <a:t>4. 10^4</a:t>
            </a:r>
            <a:r>
              <a:rPr lang="id-ID" dirty="0" smtClean="0"/>
              <a:t>  </a:t>
            </a:r>
            <a:r>
              <a:rPr lang="id-ID" dirty="0" smtClean="0"/>
              <a:t>N</a:t>
            </a:r>
          </a:p>
          <a:p>
            <a:endParaRPr lang="id-ID" dirty="0" smtClean="0"/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VU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&gt;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perlu perhitungan tul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</a:t>
            </a:r>
          </a:p>
          <a:p>
            <a:r>
              <a:rPr lang="en-US" dirty="0" smtClean="0"/>
              <a:t> 6,5805. 10^4   </a:t>
            </a:r>
            <a:r>
              <a:rPr lang="id-ID" dirty="0" smtClean="0"/>
              <a:t>N  </a:t>
            </a:r>
            <a:r>
              <a:rPr lang="id-ID" dirty="0" smtClean="0"/>
              <a:t>&gt; </a:t>
            </a:r>
            <a:r>
              <a:rPr lang="en-US" dirty="0" smtClean="0"/>
              <a:t>4. 10^4</a:t>
            </a:r>
            <a:r>
              <a:rPr lang="en-US" dirty="0" smtClean="0"/>
              <a:t>  </a:t>
            </a:r>
            <a:r>
              <a:rPr lang="id-ID" dirty="0" smtClean="0"/>
              <a:t>N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dirty="0">
              <a:latin typeface="Calibri" panose="020F0502020204030204" pitchFamily="34" charset="0"/>
            </a:endParaRPr>
          </a:p>
          <a:p>
            <a:r>
              <a:rPr lang="id-ID" dirty="0" smtClean="0">
                <a:latin typeface="Calibri" panose="020F0502020204030204" pitchFamily="34" charset="0"/>
              </a:rPr>
              <a:t>Analisa Perhitungan tulangan Geser: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V</a:t>
            </a:r>
            <a:r>
              <a:rPr lang="id-ID" altLang="en-US" baseline="-25000" dirty="0">
                <a:latin typeface="Calibri" panose="020F0502020204030204" pitchFamily="34" charset="0"/>
              </a:rPr>
              <a:t>S perlu </a:t>
            </a:r>
            <a:r>
              <a:rPr lang="id-ID" altLang="en-US" dirty="0">
                <a:latin typeface="Calibri" panose="020F0502020204030204" pitchFamily="34" charset="0"/>
              </a:rPr>
              <a:t>= V</a:t>
            </a:r>
            <a:r>
              <a:rPr lang="id-ID" altLang="en-US" baseline="-25000" dirty="0">
                <a:latin typeface="Calibri" panose="020F0502020204030204" pitchFamily="34" charset="0"/>
              </a:rPr>
              <a:t>U</a:t>
            </a:r>
            <a:r>
              <a:rPr lang="id-ID" altLang="en-US" dirty="0">
                <a:latin typeface="Calibri" panose="020F0502020204030204" pitchFamily="34" charset="0"/>
              </a:rPr>
              <a:t>/Ø – V</a:t>
            </a:r>
            <a:r>
              <a:rPr lang="id-ID" altLang="en-US" baseline="-25000" dirty="0">
                <a:latin typeface="Calibri" panose="020F0502020204030204" pitchFamily="34" charset="0"/>
              </a:rPr>
              <a:t>C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(</a:t>
            </a:r>
            <a:r>
              <a:rPr lang="en-US" altLang="en-US" dirty="0" smtClean="0">
                <a:latin typeface="Calibri" panose="020F0502020204030204" pitchFamily="34" charset="0"/>
              </a:rPr>
              <a:t>6,5805</a:t>
            </a:r>
            <a:r>
              <a:rPr lang="id-ID" dirty="0" smtClean="0"/>
              <a:t>.10^4 </a:t>
            </a:r>
            <a:r>
              <a:rPr lang="id-ID" altLang="en-US" dirty="0" smtClean="0">
                <a:latin typeface="Calibri" panose="020F0502020204030204" pitchFamily="34" charset="0"/>
              </a:rPr>
              <a:t>/0,60</a:t>
            </a:r>
            <a:r>
              <a:rPr lang="id-ID" altLang="en-US" dirty="0">
                <a:latin typeface="Calibri" panose="020F0502020204030204" pitchFamily="34" charset="0"/>
              </a:rPr>
              <a:t>) – </a:t>
            </a:r>
            <a:r>
              <a:rPr lang="en-US" altLang="en-US" dirty="0" smtClean="0">
                <a:latin typeface="Calibri" panose="020F0502020204030204" pitchFamily="34" charset="0"/>
              </a:rPr>
              <a:t>66666,67</a:t>
            </a:r>
            <a:endParaRPr lang="id-ID" dirty="0" smtClean="0"/>
          </a:p>
          <a:p>
            <a:r>
              <a:rPr lang="id-ID" altLang="en-US" dirty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           = </a:t>
            </a:r>
            <a:r>
              <a:rPr lang="en-US" altLang="en-US" dirty="0" smtClean="0">
                <a:latin typeface="Calibri" panose="020F0502020204030204" pitchFamily="34" charset="0"/>
              </a:rPr>
              <a:t>43008</a:t>
            </a:r>
            <a:r>
              <a:rPr lang="id-ID" dirty="0" smtClean="0"/>
              <a:t> </a:t>
            </a:r>
            <a:r>
              <a:rPr lang="id-ID" dirty="0" smtClean="0"/>
              <a:t>N</a:t>
            </a:r>
            <a:endParaRPr lang="id-ID" altLang="en-US" dirty="0">
              <a:latin typeface="Calibri" panose="020F0502020204030204" pitchFamily="34" charset="0"/>
            </a:endParaRPr>
          </a:p>
          <a:p>
            <a:endParaRPr lang="id-ID" dirty="0"/>
          </a:p>
          <a:p>
            <a:r>
              <a:rPr lang="id-ID" altLang="en-US" dirty="0">
                <a:latin typeface="Calibri" panose="020F0502020204030204" pitchFamily="34" charset="0"/>
              </a:rPr>
              <a:t>Bila menggunakan sengkang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  <a:r>
              <a:rPr lang="id-ID" altLang="en-US" dirty="0">
                <a:latin typeface="Calibri" panose="020F0502020204030204" pitchFamily="34" charset="0"/>
              </a:rPr>
              <a:t>maka </a:t>
            </a:r>
            <a:r>
              <a:rPr lang="id-ID" altLang="en-US" dirty="0" smtClean="0">
                <a:latin typeface="Calibri" panose="020F0502020204030204" pitchFamily="34" charset="0"/>
              </a:rPr>
              <a:t>As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=</a:t>
            </a:r>
            <a:r>
              <a:rPr lang="en-US" altLang="en-US" dirty="0" smtClean="0">
                <a:latin typeface="Calibri" panose="020F0502020204030204" pitchFamily="34" charset="0"/>
              </a:rPr>
              <a:t> 50,24</a:t>
            </a:r>
            <a:r>
              <a:rPr lang="id-ID" altLang="en-US" dirty="0" smtClean="0">
                <a:latin typeface="Calibri" panose="020F0502020204030204" pitchFamily="34" charset="0"/>
              </a:rPr>
              <a:t>  </a:t>
            </a:r>
            <a:r>
              <a:rPr lang="id-ID" altLang="en-US" dirty="0" smtClean="0">
                <a:latin typeface="Calibri" panose="020F0502020204030204" pitchFamily="34" charset="0"/>
              </a:rPr>
              <a:t>mm2</a:t>
            </a:r>
          </a:p>
          <a:p>
            <a:endParaRPr lang="id-ID" altLang="en-US" baseline="30000" dirty="0">
              <a:latin typeface="Calibri" panose="020F0502020204030204" pitchFamily="34" charset="0"/>
            </a:endParaRPr>
          </a:p>
          <a:p>
            <a:endParaRPr lang="id-ID" dirty="0" smtClean="0"/>
          </a:p>
          <a:p>
            <a:endParaRPr lang="id-ID" dirty="0" smtClean="0"/>
          </a:p>
          <a:p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alt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540568" y="694636"/>
            <a:ext cx="327307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pPr fontAlgn="b"/>
            <a:r>
              <a:rPr lang="id-ID" dirty="0" smtClean="0"/>
              <a:t>Vu </a:t>
            </a:r>
            <a:r>
              <a:rPr lang="id-ID" dirty="0"/>
              <a:t>= </a:t>
            </a:r>
            <a:r>
              <a:rPr lang="en-ID" dirty="0"/>
              <a:t>6</a:t>
            </a:r>
            <a:r>
              <a:rPr lang="id-ID" dirty="0" smtClean="0"/>
              <a:t>,</a:t>
            </a:r>
            <a:r>
              <a:rPr lang="en-US" dirty="0" smtClean="0"/>
              <a:t>5805</a:t>
            </a:r>
            <a:r>
              <a:rPr lang="id-ID" dirty="0" smtClean="0"/>
              <a:t> </a:t>
            </a:r>
            <a:r>
              <a:rPr lang="id-ID" dirty="0"/>
              <a:t>ton</a:t>
            </a:r>
          </a:p>
          <a:p>
            <a:r>
              <a:rPr lang="id-ID" dirty="0"/>
              <a:t>              = </a:t>
            </a:r>
            <a:r>
              <a:rPr lang="en-US" dirty="0"/>
              <a:t>6</a:t>
            </a:r>
            <a:r>
              <a:rPr lang="id-ID" dirty="0" smtClean="0"/>
              <a:t>,</a:t>
            </a:r>
            <a:r>
              <a:rPr lang="en-US" dirty="0" smtClean="0"/>
              <a:t>5805</a:t>
            </a:r>
            <a:r>
              <a:rPr lang="id-ID" dirty="0" smtClean="0"/>
              <a:t>.10^4 </a:t>
            </a:r>
            <a:r>
              <a:rPr lang="id-ID" dirty="0" smtClean="0"/>
              <a:t>N</a:t>
            </a:r>
          </a:p>
          <a:p>
            <a:r>
              <a:rPr lang="id-ID" dirty="0"/>
              <a:t> </a:t>
            </a:r>
            <a:r>
              <a:rPr lang="id-ID" dirty="0" smtClean="0"/>
              <a:t>            </a:t>
            </a:r>
            <a:endParaRPr lang="id-ID" dirty="0"/>
          </a:p>
          <a:p>
            <a:endParaRPr lang="id-ID" dirty="0"/>
          </a:p>
          <a:p>
            <a:r>
              <a:rPr lang="id-ID" dirty="0" smtClean="0"/>
              <a:t>fc = </a:t>
            </a:r>
            <a:r>
              <a:rPr lang="en-US" dirty="0" smtClean="0"/>
              <a:t>2</a:t>
            </a:r>
            <a:r>
              <a:rPr lang="id-ID" dirty="0" smtClean="0"/>
              <a:t>5 </a:t>
            </a:r>
            <a:r>
              <a:rPr lang="id-ID" dirty="0" smtClean="0"/>
              <a:t>Mpa</a:t>
            </a:r>
          </a:p>
          <a:p>
            <a:r>
              <a:rPr lang="id-ID" dirty="0"/>
              <a:t>f</a:t>
            </a:r>
            <a:r>
              <a:rPr lang="id-ID" dirty="0" smtClean="0"/>
              <a:t>y = </a:t>
            </a:r>
            <a:r>
              <a:rPr lang="id-ID" dirty="0" smtClean="0"/>
              <a:t>2</a:t>
            </a:r>
            <a:r>
              <a:rPr lang="en-US" dirty="0" smtClean="0"/>
              <a:t>4</a:t>
            </a:r>
            <a:r>
              <a:rPr lang="id-ID" dirty="0" smtClean="0"/>
              <a:t>0 </a:t>
            </a:r>
            <a:r>
              <a:rPr lang="id-ID" dirty="0" smtClean="0"/>
              <a:t>MPa</a:t>
            </a:r>
          </a:p>
          <a:p>
            <a:r>
              <a:rPr lang="id-ID" dirty="0" smtClean="0"/>
              <a:t>b = 200 mm</a:t>
            </a:r>
          </a:p>
          <a:p>
            <a:r>
              <a:rPr lang="id-ID" dirty="0"/>
              <a:t>h</a:t>
            </a:r>
            <a:r>
              <a:rPr lang="id-ID" dirty="0" smtClean="0"/>
              <a:t> = 450 mm</a:t>
            </a:r>
          </a:p>
          <a:p>
            <a:r>
              <a:rPr lang="id-ID" dirty="0"/>
              <a:t>d</a:t>
            </a:r>
            <a:r>
              <a:rPr lang="id-ID" dirty="0" smtClean="0"/>
              <a:t>’ = 50 mm</a:t>
            </a:r>
          </a:p>
          <a:p>
            <a:r>
              <a:rPr lang="id-ID" dirty="0"/>
              <a:t>d</a:t>
            </a:r>
            <a:r>
              <a:rPr lang="id-ID" dirty="0" smtClean="0"/>
              <a:t>= h-d’ = 450 – 50 = 400 mm  </a:t>
            </a:r>
          </a:p>
          <a:p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-519948" y="3988035"/>
            <a:ext cx="1667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altLang="id-ID" dirty="0" smtClean="0"/>
              <a:t>1 kg = 10 N</a:t>
            </a:r>
          </a:p>
          <a:p>
            <a:r>
              <a:rPr lang="id-ID" altLang="id-ID" dirty="0" smtClean="0"/>
              <a:t>N/mm^2 </a:t>
            </a:r>
            <a:r>
              <a:rPr lang="id-ID" altLang="id-ID" dirty="0"/>
              <a:t>= MPa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601BFC53-582C-4738-AF3C-89BEF860C1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487384"/>
              </p:ext>
            </p:extLst>
          </p:nvPr>
        </p:nvGraphicFramePr>
        <p:xfrm>
          <a:off x="4943475" y="4856163"/>
          <a:ext cx="46418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3" imgW="3213000" imgH="457200" progId="Equation.3">
                  <p:embed/>
                </p:oleObj>
              </mc:Choice>
              <mc:Fallback>
                <p:oleObj name="Equation" r:id="rId3" imgW="3213000" imgH="457200" progId="Equation.3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601BFC53-582C-4738-AF3C-89BEF860C1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475" y="4856163"/>
                        <a:ext cx="464185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71625" y="5604775"/>
            <a:ext cx="4965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Jadi besi sengkang yang dipakai :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Ø 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– 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110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mm    untuk daerah tumpuan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(1/4 </a:t>
            </a:r>
            <a:r>
              <a:rPr lang="en-US" altLang="en-US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dari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L)</a:t>
            </a:r>
            <a:endParaRPr lang="id-ID" altLang="en-US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8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– 1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50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mm    untuk daerah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lapangan</a:t>
            </a:r>
            <a:endParaRPr lang="id-ID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701" y="4937759"/>
            <a:ext cx="2287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As= 0,25 x </a:t>
            </a:r>
            <a:r>
              <a:rPr lang="el-GR" dirty="0" smtClean="0"/>
              <a:t>π</a:t>
            </a:r>
            <a:r>
              <a:rPr lang="id-ID" dirty="0" smtClean="0"/>
              <a:t> x D^2</a:t>
            </a:r>
          </a:p>
          <a:p>
            <a:r>
              <a:rPr lang="id-ID" dirty="0"/>
              <a:t> </a:t>
            </a:r>
            <a:r>
              <a:rPr lang="id-ID" dirty="0" smtClean="0"/>
              <a:t>    = 0,25. 3,14 . </a:t>
            </a:r>
            <a:r>
              <a:rPr lang="en-US" dirty="0" smtClean="0"/>
              <a:t>8</a:t>
            </a:r>
            <a:r>
              <a:rPr lang="id-ID" dirty="0" smtClean="0"/>
              <a:t>^2</a:t>
            </a:r>
            <a:endParaRPr lang="id-ID" dirty="0" smtClean="0"/>
          </a:p>
          <a:p>
            <a:r>
              <a:rPr lang="id-ID" dirty="0"/>
              <a:t> </a:t>
            </a:r>
            <a:r>
              <a:rPr lang="id-ID" dirty="0" smtClean="0"/>
              <a:t>   = </a:t>
            </a:r>
            <a:r>
              <a:rPr lang="id-ID" dirty="0" smtClean="0"/>
              <a:t> </a:t>
            </a:r>
            <a:r>
              <a:rPr lang="en-US" dirty="0" smtClean="0"/>
              <a:t>50,24 </a:t>
            </a:r>
            <a:r>
              <a:rPr lang="id-ID" dirty="0" smtClean="0"/>
              <a:t>mm^2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85895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D918AAE-1EBD-4C74-89BB-1FBD11992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TERIMA 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205318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2610</TotalTime>
  <Words>743</Words>
  <Application>Microsoft Office PowerPoint</Application>
  <PresentationFormat>On-screen Show (4:3)</PresentationFormat>
  <Paragraphs>102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Constantia</vt:lpstr>
      <vt:lpstr>Wingdings 2</vt:lpstr>
      <vt:lpstr>Flow</vt:lpstr>
      <vt:lpstr>Microsoft Equation 3.0</vt:lpstr>
      <vt:lpstr>PowerPoint Presentation</vt:lpstr>
      <vt:lpstr>PowerPoint Presentation</vt:lpstr>
      <vt:lpstr>Free Body Diagram hasil Analisa strukturnya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QUANTA</cp:lastModifiedBy>
  <cp:revision>216</cp:revision>
  <cp:lastPrinted>2018-02-14T04:11:56Z</cp:lastPrinted>
  <dcterms:created xsi:type="dcterms:W3CDTF">2010-08-20T01:33:42Z</dcterms:created>
  <dcterms:modified xsi:type="dcterms:W3CDTF">2021-11-19T12:19:32Z</dcterms:modified>
</cp:coreProperties>
</file>