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7" d="100"/>
          <a:sy n="77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7B3CBCA-37CC-4F7F-8578-3BC24912F387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086C31-3280-4B1A-8CC4-EA811B433F4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10" y="357166"/>
            <a:ext cx="7772400" cy="1470025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BAB 1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PERAN TRANSPORTASI UDARA DALAM TRANSPORTASI SECARA UMUM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1785926"/>
            <a:ext cx="8429684" cy="4572032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dirty="0" smtClean="0"/>
              <a:t>1.1. </a:t>
            </a:r>
            <a:r>
              <a:rPr lang="en-US" sz="2400" dirty="0" err="1" smtClean="0"/>
              <a:t>Pendahuluan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moda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yang paling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moda-moda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/>
              <a:t>muncul</a:t>
            </a:r>
            <a:r>
              <a:rPr lang="en-US" sz="2400" dirty="0" smtClean="0"/>
              <a:t> </a:t>
            </a:r>
            <a:r>
              <a:rPr lang="en-US" sz="2400" dirty="0" err="1" smtClean="0"/>
              <a:t>serta</a:t>
            </a:r>
            <a:r>
              <a:rPr lang="en-US" sz="2400" dirty="0" smtClean="0"/>
              <a:t> </a:t>
            </a:r>
            <a:r>
              <a:rPr lang="en-US" sz="2400" dirty="0" err="1" smtClean="0"/>
              <a:t>berkembang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abad</a:t>
            </a:r>
            <a:r>
              <a:rPr lang="en-US" sz="2400" dirty="0" smtClean="0"/>
              <a:t> ke-20.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1.2. </a:t>
            </a:r>
            <a:r>
              <a:rPr lang="en-US" sz="2400" dirty="0" err="1" smtClean="0"/>
              <a:t>Sejarah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just"/>
            <a:r>
              <a:rPr lang="en-US" sz="2400" dirty="0" smtClean="0"/>
              <a:t>1.2.1. </a:t>
            </a:r>
            <a:r>
              <a:rPr lang="en-US" sz="2400" dirty="0" err="1" smtClean="0"/>
              <a:t>Sejarah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endParaRPr lang="en-US" sz="2400" dirty="0" smtClean="0"/>
          </a:p>
          <a:p>
            <a:pPr marL="457200" indent="-457200" algn="just">
              <a:buAutoNum type="arabicPeriod"/>
            </a:pPr>
            <a:r>
              <a:rPr lang="en-US" sz="2400" dirty="0" err="1" smtClean="0"/>
              <a:t>Kelahiran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Sipil</a:t>
            </a:r>
            <a:r>
              <a:rPr lang="en-US" sz="2400" dirty="0" smtClean="0"/>
              <a:t> : 1903</a:t>
            </a:r>
          </a:p>
          <a:p>
            <a:pPr algn="just"/>
            <a:r>
              <a:rPr lang="en-US" sz="2400" dirty="0" err="1" smtClean="0"/>
              <a:t>Pada</a:t>
            </a:r>
            <a:r>
              <a:rPr lang="en-US" sz="2400" dirty="0" smtClean="0"/>
              <a:t> 17 </a:t>
            </a:r>
            <a:r>
              <a:rPr lang="en-US" sz="2400" dirty="0" err="1" smtClean="0"/>
              <a:t>Desember</a:t>
            </a:r>
            <a:r>
              <a:rPr lang="en-US" sz="2400" dirty="0" smtClean="0"/>
              <a:t> 1903, Orville </a:t>
            </a:r>
            <a:r>
              <a:rPr lang="en-US" sz="2400" dirty="0" err="1" smtClean="0"/>
              <a:t>dan</a:t>
            </a:r>
            <a:r>
              <a:rPr lang="en-US" sz="2400" dirty="0" smtClean="0"/>
              <a:t> Wilbur Wright </a:t>
            </a:r>
            <a:r>
              <a:rPr lang="en-US" sz="2400" dirty="0" err="1" smtClean="0"/>
              <a:t>berhasil</a:t>
            </a:r>
            <a:r>
              <a:rPr lang="en-US" sz="2400" dirty="0" smtClean="0"/>
              <a:t> </a:t>
            </a:r>
            <a:r>
              <a:rPr lang="en-US" sz="2400" dirty="0" err="1" smtClean="0"/>
              <a:t>mencapai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sayap</a:t>
            </a:r>
            <a:r>
              <a:rPr lang="en-US" sz="2400" dirty="0" smtClean="0"/>
              <a:t> </a:t>
            </a:r>
            <a:r>
              <a:rPr lang="en-US" sz="2400" dirty="0" err="1" smtClean="0"/>
              <a:t>tetap</a:t>
            </a:r>
            <a:r>
              <a:rPr lang="en-US" sz="2400" dirty="0" smtClean="0"/>
              <a:t> (</a:t>
            </a:r>
            <a:r>
              <a:rPr lang="en-US" sz="2400" i="1" dirty="0" smtClean="0"/>
              <a:t>fixed wing</a:t>
            </a:r>
            <a:r>
              <a:rPr lang="en-US" sz="2400" dirty="0" smtClean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kendaraan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lebih</a:t>
            </a:r>
            <a:r>
              <a:rPr lang="en-US" sz="2400" dirty="0" smtClean="0"/>
              <a:t> </a:t>
            </a:r>
            <a:r>
              <a:rPr lang="en-US" sz="2400" dirty="0" err="1" smtClean="0"/>
              <a:t>berat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Kitty Hawk, North Carolina, </a:t>
            </a:r>
            <a:r>
              <a:rPr lang="en-US" sz="2400" dirty="0" err="1" smtClean="0"/>
              <a:t>Amerika</a:t>
            </a:r>
            <a:r>
              <a:rPr lang="en-US" sz="2400" dirty="0" smtClean="0"/>
              <a:t> </a:t>
            </a:r>
            <a:r>
              <a:rPr lang="en-US" sz="2400" dirty="0" err="1" smtClean="0"/>
              <a:t>Serikat</a:t>
            </a:r>
            <a:r>
              <a:rPr lang="en-US" sz="2400" dirty="0" smtClean="0"/>
              <a:t>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400" dirty="0" smtClean="0"/>
              <a:t>2. </a:t>
            </a:r>
            <a:r>
              <a:rPr lang="en-US" sz="2400" dirty="0" err="1" smtClean="0"/>
              <a:t>Perang</a:t>
            </a:r>
            <a:r>
              <a:rPr lang="en-US" sz="2400" dirty="0" smtClean="0"/>
              <a:t> </a:t>
            </a:r>
            <a:r>
              <a:rPr lang="en-US" sz="2400" dirty="0" err="1" smtClean="0"/>
              <a:t>Dunia</a:t>
            </a:r>
            <a:r>
              <a:rPr lang="en-US" sz="2400" dirty="0" smtClean="0"/>
              <a:t> I : 1914 – 1918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3. </a:t>
            </a:r>
            <a:r>
              <a:rPr lang="en-US" sz="2400" dirty="0" err="1" smtClean="0"/>
              <a:t>Pengiriman</a:t>
            </a:r>
            <a:r>
              <a:rPr lang="en-US" sz="2400" dirty="0" smtClean="0"/>
              <a:t> Pos </a:t>
            </a:r>
            <a:r>
              <a:rPr lang="en-US" sz="2400" dirty="0" err="1" smtClean="0"/>
              <a:t>Lewat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: 1919 – 1925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4. Air Commerce Act : 1926 – 1938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5.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Awal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</a:t>
            </a:r>
            <a:r>
              <a:rPr lang="en-US" sz="2400" dirty="0" err="1" smtClean="0"/>
              <a:t>Komersial</a:t>
            </a:r>
            <a:r>
              <a:rPr lang="en-US" sz="2400" dirty="0" smtClean="0"/>
              <a:t> (1920 -1930-an)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6.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Awal</a:t>
            </a:r>
            <a:r>
              <a:rPr lang="en-US" sz="2400" dirty="0" smtClean="0"/>
              <a:t> </a:t>
            </a:r>
            <a:r>
              <a:rPr lang="en-US" sz="2400" dirty="0" err="1" smtClean="0"/>
              <a:t>Maskapai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(1920 – 1930-an)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7.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Teknologi</a:t>
            </a:r>
            <a:r>
              <a:rPr lang="en-US" sz="2400" dirty="0" smtClean="0"/>
              <a:t> Radar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8.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Jet </a:t>
            </a:r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Jauh</a:t>
            </a:r>
            <a:r>
              <a:rPr lang="en-US" sz="2400" dirty="0" smtClean="0"/>
              <a:t> (1950 – 1960-an)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9.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Jet </a:t>
            </a:r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Dekat</a:t>
            </a:r>
            <a:r>
              <a:rPr lang="en-US" sz="2400" dirty="0" smtClean="0"/>
              <a:t> (1960-an)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10.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Bandar </a:t>
            </a:r>
            <a:r>
              <a:rPr lang="en-US" sz="2400" dirty="0" err="1" smtClean="0"/>
              <a:t>Udara</a:t>
            </a:r>
            <a:r>
              <a:rPr lang="en-US" sz="2400" dirty="0" smtClean="0"/>
              <a:t> (1960-an)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11.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</a:t>
            </a:r>
            <a:r>
              <a:rPr lang="en-US" sz="2400" dirty="0" err="1" smtClean="0"/>
              <a:t>Supersonik</a:t>
            </a:r>
            <a:r>
              <a:rPr lang="en-US" sz="2400" dirty="0" smtClean="0"/>
              <a:t> (</a:t>
            </a:r>
            <a:r>
              <a:rPr lang="en-US" sz="2400" dirty="0" err="1" smtClean="0"/>
              <a:t>akhir</a:t>
            </a:r>
            <a:r>
              <a:rPr lang="en-US" sz="2400" dirty="0" smtClean="0"/>
              <a:t> 1960-an)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12.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Jet </a:t>
            </a:r>
            <a:r>
              <a:rPr lang="en-US" sz="2400" dirty="0" err="1" smtClean="0"/>
              <a:t>Kapasitas</a:t>
            </a:r>
            <a:r>
              <a:rPr lang="en-US" sz="2400" dirty="0" smtClean="0"/>
              <a:t> </a:t>
            </a:r>
            <a:r>
              <a:rPr lang="en-US" sz="2400" dirty="0" err="1" smtClean="0"/>
              <a:t>Besar</a:t>
            </a:r>
            <a:r>
              <a:rPr lang="en-US" sz="2400" dirty="0" smtClean="0"/>
              <a:t> (1970-an)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13. </a:t>
            </a:r>
            <a:r>
              <a:rPr lang="en-US" sz="2400" dirty="0" err="1" smtClean="0"/>
              <a:t>Revolusi</a:t>
            </a:r>
            <a:r>
              <a:rPr lang="en-US" sz="2400" dirty="0" smtClean="0"/>
              <a:t> </a:t>
            </a:r>
            <a:r>
              <a:rPr lang="en-US" sz="2400" dirty="0" err="1" smtClean="0"/>
              <a:t>Satelit</a:t>
            </a:r>
            <a:r>
              <a:rPr lang="en-US" sz="2400" dirty="0" smtClean="0"/>
              <a:t> (1990-an)</a:t>
            </a:r>
          </a:p>
          <a:p>
            <a:pPr algn="l">
              <a:tabLst>
                <a:tab pos="5559425" algn="l"/>
              </a:tabLst>
            </a:pPr>
            <a:r>
              <a:rPr lang="en-US" sz="2400" dirty="0" smtClean="0"/>
              <a:t>14.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Jet </a:t>
            </a:r>
            <a:r>
              <a:rPr lang="en-US" sz="2400" dirty="0" err="1" smtClean="0"/>
              <a:t>Jarak</a:t>
            </a:r>
            <a:r>
              <a:rPr lang="en-US" sz="2400" dirty="0" smtClean="0"/>
              <a:t>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Jauh</a:t>
            </a:r>
            <a:r>
              <a:rPr lang="en-US" sz="2400" dirty="0" smtClean="0"/>
              <a:t> (2000-an)</a:t>
            </a:r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/>
              <a:t>1.2.2. </a:t>
            </a:r>
            <a:r>
              <a:rPr lang="en-US" sz="2400" dirty="0" err="1" smtClean="0"/>
              <a:t>Sejarah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</a:t>
            </a:r>
          </a:p>
          <a:p>
            <a:pPr marL="457200" indent="-457200" algn="l">
              <a:buAutoNum type="arabicPeriod"/>
              <a:tabLst>
                <a:tab pos="5559425" algn="l"/>
              </a:tabLst>
            </a:pPr>
            <a:r>
              <a:rPr lang="en-US" sz="2400" dirty="0" err="1" smtClean="0"/>
              <a:t>Pada</a:t>
            </a:r>
            <a:r>
              <a:rPr lang="en-US" sz="2400" dirty="0" smtClean="0"/>
              <a:t> 1913 :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err="1" smtClean="0"/>
              <a:t>Pada</a:t>
            </a:r>
            <a:r>
              <a:rPr lang="en-US" sz="2400" dirty="0" smtClean="0"/>
              <a:t> 19 </a:t>
            </a:r>
            <a:r>
              <a:rPr lang="en-US" sz="2400" dirty="0" err="1" smtClean="0"/>
              <a:t>Februari</a:t>
            </a:r>
            <a:r>
              <a:rPr lang="en-US" sz="2400" dirty="0" smtClean="0"/>
              <a:t> 1913 </a:t>
            </a:r>
            <a:r>
              <a:rPr lang="en-US" sz="2400" dirty="0" err="1" smtClean="0"/>
              <a:t>seorang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</a:t>
            </a:r>
            <a:r>
              <a:rPr lang="en-US" sz="2400" dirty="0" smtClean="0"/>
              <a:t> </a:t>
            </a:r>
            <a:r>
              <a:rPr lang="en-US" sz="2400" dirty="0" err="1" smtClean="0"/>
              <a:t>asal</a:t>
            </a:r>
            <a:r>
              <a:rPr lang="en-US" sz="2400" dirty="0" smtClean="0"/>
              <a:t> </a:t>
            </a:r>
            <a:r>
              <a:rPr lang="en-US" sz="2400" dirty="0" err="1" smtClean="0"/>
              <a:t>Belanda</a:t>
            </a:r>
            <a:r>
              <a:rPr lang="en-US" sz="2400" dirty="0" smtClean="0"/>
              <a:t> </a:t>
            </a:r>
            <a:r>
              <a:rPr lang="en-US" sz="2400" dirty="0" err="1" smtClean="0"/>
              <a:t>bernama</a:t>
            </a:r>
            <a:r>
              <a:rPr lang="en-US" sz="2400" dirty="0" smtClean="0"/>
              <a:t> J.W.E.R </a:t>
            </a:r>
            <a:r>
              <a:rPr lang="en-US" sz="2400" dirty="0" err="1" smtClean="0"/>
              <a:t>Hilger</a:t>
            </a:r>
            <a:r>
              <a:rPr lang="en-US" sz="2400" dirty="0" smtClean="0"/>
              <a:t> </a:t>
            </a:r>
            <a:r>
              <a:rPr lang="en-US" sz="2400" dirty="0" err="1" smtClean="0"/>
              <a:t>berhasil</a:t>
            </a:r>
            <a:r>
              <a:rPr lang="en-US" sz="2400" dirty="0" smtClean="0"/>
              <a:t> </a:t>
            </a:r>
            <a:r>
              <a:rPr lang="en-US" sz="2400" dirty="0" err="1" smtClean="0"/>
              <a:t>menerbangkan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</a:t>
            </a:r>
            <a:r>
              <a:rPr lang="en-US" sz="2400" dirty="0" err="1" smtClean="0"/>
              <a:t>jenis</a:t>
            </a:r>
            <a:r>
              <a:rPr lang="en-US" sz="2400" dirty="0" smtClean="0"/>
              <a:t> Fokker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pameran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berlangsung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Surabaya.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2.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1924 :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Belanda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Jakarta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3.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1928 : </a:t>
            </a:r>
            <a:r>
              <a:rPr lang="en-US" sz="2400" dirty="0" err="1" smtClean="0"/>
              <a:t>Rintisan</a:t>
            </a:r>
            <a:r>
              <a:rPr lang="en-US" sz="2400" dirty="0" smtClean="0"/>
              <a:t> </a:t>
            </a:r>
            <a:r>
              <a:rPr lang="en-US" sz="2400" dirty="0" err="1" smtClean="0"/>
              <a:t>rute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4.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1929 : </a:t>
            </a:r>
            <a:r>
              <a:rPr lang="en-US" sz="2400" dirty="0" err="1" smtClean="0"/>
              <a:t>Awal</a:t>
            </a:r>
            <a:r>
              <a:rPr lang="en-US" sz="2400" dirty="0" smtClean="0"/>
              <a:t> </a:t>
            </a:r>
            <a:r>
              <a:rPr lang="en-US" sz="2400" dirty="0" err="1" smtClean="0"/>
              <a:t>mula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Berjadwal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5.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1948 : </a:t>
            </a:r>
            <a:r>
              <a:rPr lang="en-US" sz="2400" dirty="0" err="1" smtClean="0"/>
              <a:t>Pesawat</a:t>
            </a:r>
            <a:r>
              <a:rPr lang="en-US" sz="2400" dirty="0" smtClean="0"/>
              <a:t> </a:t>
            </a:r>
            <a:r>
              <a:rPr lang="en-US" sz="2400" dirty="0" err="1" smtClean="0"/>
              <a:t>Pertama</a:t>
            </a:r>
            <a:r>
              <a:rPr lang="en-US" sz="2400" dirty="0" smtClean="0"/>
              <a:t> </a:t>
            </a:r>
            <a:r>
              <a:rPr lang="en-US" sz="2400" dirty="0" err="1" smtClean="0"/>
              <a:t>Republik</a:t>
            </a:r>
            <a:r>
              <a:rPr lang="en-US" sz="2400" dirty="0" smtClean="0"/>
              <a:t> Indonesia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6.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1949 : </a:t>
            </a:r>
            <a:r>
              <a:rPr lang="en-US" sz="2400" dirty="0" err="1" smtClean="0"/>
              <a:t>Asal</a:t>
            </a:r>
            <a:r>
              <a:rPr lang="en-US" sz="2400" dirty="0" smtClean="0"/>
              <a:t> </a:t>
            </a:r>
            <a:r>
              <a:rPr lang="en-US" sz="2400" dirty="0" err="1" smtClean="0"/>
              <a:t>Nama</a:t>
            </a:r>
            <a:r>
              <a:rPr lang="en-US" sz="2400" dirty="0" smtClean="0"/>
              <a:t> Garuda Indonesia Airways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7.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1952 : </a:t>
            </a:r>
            <a:r>
              <a:rPr lang="en-US" sz="2400" dirty="0" err="1" smtClean="0"/>
              <a:t>Pembentukan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Djawatan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Sipil</a:t>
            </a:r>
            <a:endParaRPr lang="en-US" sz="2400" dirty="0" smtClean="0"/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8. </a:t>
            </a:r>
            <a:r>
              <a:rPr lang="en-US" sz="2400" dirty="0" err="1" smtClean="0"/>
              <a:t>Pada</a:t>
            </a:r>
            <a:r>
              <a:rPr lang="en-US" sz="2400" dirty="0" smtClean="0"/>
              <a:t> 1963 : </a:t>
            </a: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Sipil</a:t>
            </a:r>
            <a:endParaRPr lang="en-US" sz="2400" dirty="0" smtClean="0"/>
          </a:p>
          <a:p>
            <a:pPr marL="457200" indent="-457200" algn="l">
              <a:buAutoNum type="arabicPeriod"/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 fontScale="92500"/>
          </a:bodyPr>
          <a:lstStyle/>
          <a:p>
            <a:pPr algn="l"/>
            <a:r>
              <a:rPr lang="en-US" sz="2400" dirty="0" smtClean="0"/>
              <a:t>9. 1969 : </a:t>
            </a: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Jenderal</a:t>
            </a:r>
            <a:r>
              <a:rPr lang="en-US" sz="2400" dirty="0" smtClean="0"/>
              <a:t> </a:t>
            </a:r>
            <a:r>
              <a:rPr lang="en-US" sz="2400" dirty="0" err="1" smtClean="0"/>
              <a:t>Perhubungan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l"/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Jenderal</a:t>
            </a:r>
            <a:r>
              <a:rPr lang="en-US" sz="2400" dirty="0" smtClean="0"/>
              <a:t> </a:t>
            </a:r>
            <a:r>
              <a:rPr lang="en-US" sz="2400" dirty="0" err="1" smtClean="0"/>
              <a:t>Perhubungan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:</a:t>
            </a:r>
          </a:p>
          <a:p>
            <a:pPr algn="l">
              <a:buFontTx/>
              <a:buChar char="-"/>
            </a:pPr>
            <a:r>
              <a:rPr lang="en-US" sz="2400" dirty="0" err="1" smtClean="0"/>
              <a:t>Sekretariat</a:t>
            </a:r>
            <a:r>
              <a:rPr lang="en-US" sz="2400" dirty="0" smtClean="0"/>
              <a:t> </a:t>
            </a: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Jenderal</a:t>
            </a:r>
            <a:endParaRPr lang="en-US" sz="2400" dirty="0" smtClean="0"/>
          </a:p>
          <a:p>
            <a:pPr algn="l">
              <a:buFontTx/>
              <a:buChar char="-"/>
            </a:pP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Angkutan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l">
              <a:buFontTx/>
              <a:buChar char="-"/>
            </a:pP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Keselamatan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endParaRPr lang="en-US" sz="2400" dirty="0" smtClean="0"/>
          </a:p>
          <a:p>
            <a:pPr algn="l">
              <a:buFontTx/>
              <a:buChar char="-"/>
            </a:pP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Teknik</a:t>
            </a:r>
            <a:r>
              <a:rPr lang="en-US" sz="2400" dirty="0" smtClean="0"/>
              <a:t> Bandar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l">
              <a:buFontTx/>
              <a:buChar char="-"/>
            </a:pP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Elektronika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Listrik</a:t>
            </a:r>
            <a:endParaRPr lang="en-US" sz="2400" dirty="0" smtClean="0"/>
          </a:p>
          <a:p>
            <a:pPr algn="l">
              <a:buFontTx/>
              <a:buChar char="-"/>
            </a:pP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Sertifikasi</a:t>
            </a:r>
            <a:r>
              <a:rPr lang="en-US" sz="2400" dirty="0" smtClean="0"/>
              <a:t> </a:t>
            </a:r>
            <a:r>
              <a:rPr lang="en-US" sz="2400" dirty="0" err="1" smtClean="0"/>
              <a:t>Kelaikan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l"/>
            <a:r>
              <a:rPr lang="en-US" sz="2400" dirty="0" smtClean="0"/>
              <a:t>10. Pembangunan Bandar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Internasional</a:t>
            </a:r>
            <a:r>
              <a:rPr lang="en-US" sz="2400" dirty="0" smtClean="0"/>
              <a:t> </a:t>
            </a:r>
            <a:r>
              <a:rPr lang="en-US" sz="2400" dirty="0" err="1" smtClean="0"/>
              <a:t>Soekarno</a:t>
            </a:r>
            <a:r>
              <a:rPr lang="en-US" sz="2400" dirty="0" smtClean="0"/>
              <a:t> – </a:t>
            </a:r>
            <a:r>
              <a:rPr lang="en-US" sz="2400" dirty="0" err="1" smtClean="0"/>
              <a:t>Hatta</a:t>
            </a:r>
            <a:endParaRPr lang="en-US" sz="2400" dirty="0" smtClean="0"/>
          </a:p>
          <a:p>
            <a:pPr algn="l"/>
            <a:endParaRPr lang="en-US" sz="2400" dirty="0"/>
          </a:p>
          <a:p>
            <a:pPr algn="l"/>
            <a:r>
              <a:rPr lang="en-US" sz="2400" dirty="0" smtClean="0"/>
              <a:t>1.3. </a:t>
            </a:r>
            <a:r>
              <a:rPr lang="en-US" sz="2400" dirty="0" err="1" smtClean="0"/>
              <a:t>Peran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just"/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mempunyai</a:t>
            </a:r>
            <a:r>
              <a:rPr lang="en-US" sz="2400" dirty="0" smtClean="0"/>
              <a:t> </a:t>
            </a:r>
            <a:r>
              <a:rPr lang="en-US" sz="2400" dirty="0" err="1" smtClean="0"/>
              <a:t>fungsi</a:t>
            </a:r>
            <a:r>
              <a:rPr lang="en-US" sz="2400" dirty="0" smtClean="0"/>
              <a:t> </a:t>
            </a:r>
            <a:r>
              <a:rPr lang="en-US" sz="2400" dirty="0" err="1" smtClean="0"/>
              <a:t>ganda</a:t>
            </a:r>
            <a:r>
              <a:rPr lang="en-US" sz="2400" dirty="0" smtClean="0"/>
              <a:t>, </a:t>
            </a:r>
            <a:r>
              <a:rPr lang="en-US" sz="2400" dirty="0" err="1" smtClean="0"/>
              <a:t>yaitu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unsur</a:t>
            </a:r>
            <a:r>
              <a:rPr lang="en-US" sz="2400" dirty="0" smtClean="0"/>
              <a:t> </a:t>
            </a:r>
            <a:r>
              <a:rPr lang="en-US" sz="2400" dirty="0" err="1" smtClean="0"/>
              <a:t>penunjang</a:t>
            </a:r>
            <a:r>
              <a:rPr lang="en-US" sz="2400" dirty="0" smtClean="0"/>
              <a:t> (</a:t>
            </a:r>
            <a:r>
              <a:rPr lang="en-US" sz="2400" i="1" dirty="0" smtClean="0"/>
              <a:t>service sector</a:t>
            </a:r>
            <a:r>
              <a:rPr lang="en-US" sz="2400" dirty="0" smtClean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unsur</a:t>
            </a:r>
            <a:r>
              <a:rPr lang="en-US" sz="2400" dirty="0" smtClean="0"/>
              <a:t> </a:t>
            </a:r>
            <a:r>
              <a:rPr lang="en-US" sz="2400" dirty="0" err="1" smtClean="0"/>
              <a:t>pendorong</a:t>
            </a:r>
            <a:r>
              <a:rPr lang="en-US" sz="2400" dirty="0" smtClean="0"/>
              <a:t> (</a:t>
            </a:r>
            <a:r>
              <a:rPr lang="en-US" sz="2400" i="1" dirty="0" smtClean="0"/>
              <a:t>promoting sector</a:t>
            </a:r>
            <a:r>
              <a:rPr lang="en-US" sz="2400" dirty="0" smtClean="0"/>
              <a:t>).</a:t>
            </a:r>
          </a:p>
          <a:p>
            <a:pPr marL="457200" indent="-457200" algn="l">
              <a:buAutoNum type="arabicPeriod"/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/>
          </a:bodyPr>
          <a:lstStyle/>
          <a:p>
            <a:pPr algn="just">
              <a:tabLst>
                <a:tab pos="5559425" algn="l"/>
              </a:tabLst>
            </a:pPr>
            <a:r>
              <a:rPr lang="en-US" sz="2400" dirty="0" err="1" smtClean="0"/>
              <a:t>Adapun</a:t>
            </a:r>
            <a:r>
              <a:rPr lang="en-US" sz="2400" dirty="0" smtClean="0"/>
              <a:t> </a:t>
            </a:r>
            <a:r>
              <a:rPr lang="en-US" sz="2400" dirty="0" err="1" smtClean="0"/>
              <a:t>peran</a:t>
            </a:r>
            <a:r>
              <a:rPr lang="en-US" sz="2400" dirty="0" smtClean="0"/>
              <a:t> </a:t>
            </a:r>
            <a:r>
              <a:rPr lang="en-US" sz="2400" dirty="0" err="1" smtClean="0"/>
              <a:t>langsung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 </a:t>
            </a:r>
            <a:r>
              <a:rPr lang="en-US" sz="2400" dirty="0" err="1" smtClean="0"/>
              <a:t>pertahanan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keamanan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sangat</a:t>
            </a:r>
            <a:r>
              <a:rPr lang="en-US" sz="2400" dirty="0" smtClean="0"/>
              <a:t> </a:t>
            </a:r>
            <a:r>
              <a:rPr lang="en-US" sz="2400" dirty="0" err="1" smtClean="0"/>
              <a:t>banyak</a:t>
            </a:r>
            <a:r>
              <a:rPr lang="en-US" sz="2400" dirty="0" smtClean="0"/>
              <a:t>. </a:t>
            </a:r>
            <a:r>
              <a:rPr lang="en-US" sz="2400" dirty="0" err="1" smtClean="0"/>
              <a:t>Salah</a:t>
            </a:r>
            <a:r>
              <a:rPr lang="en-US" sz="2400" dirty="0" smtClean="0"/>
              <a:t> </a:t>
            </a:r>
            <a:r>
              <a:rPr lang="en-US" sz="2400" dirty="0" err="1" smtClean="0"/>
              <a:t>satunya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digunakannya</a:t>
            </a:r>
            <a:r>
              <a:rPr lang="en-US" sz="2400" dirty="0" smtClean="0"/>
              <a:t> radar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sipil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membantu</a:t>
            </a:r>
            <a:r>
              <a:rPr lang="en-US" sz="2400" dirty="0" smtClean="0"/>
              <a:t> radar </a:t>
            </a:r>
            <a:r>
              <a:rPr lang="en-US" sz="2400" dirty="0" err="1" smtClean="0"/>
              <a:t>militer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belum</a:t>
            </a:r>
            <a:r>
              <a:rPr lang="en-US" sz="2400" dirty="0" smtClean="0"/>
              <a:t> </a:t>
            </a:r>
            <a:r>
              <a:rPr lang="en-US" sz="2400" dirty="0" err="1" smtClean="0"/>
              <a:t>mampu</a:t>
            </a:r>
            <a:r>
              <a:rPr lang="en-US" sz="2400" dirty="0" smtClean="0"/>
              <a:t> </a:t>
            </a:r>
            <a:r>
              <a:rPr lang="en-US" sz="2400" dirty="0" err="1" smtClean="0"/>
              <a:t>mengawasi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wilayah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Indonesia.</a:t>
            </a:r>
          </a:p>
          <a:p>
            <a:pPr algn="just">
              <a:tabLst>
                <a:tab pos="5559425" algn="l"/>
              </a:tabLst>
            </a:pPr>
            <a:endParaRPr lang="en-US" sz="2400" dirty="0"/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1.4. </a:t>
            </a:r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just">
              <a:tabLst>
                <a:tab pos="5559425" algn="l"/>
              </a:tabLst>
            </a:pPr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membedakannya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moda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lainnya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keunikannya</a:t>
            </a:r>
            <a:r>
              <a:rPr lang="en-US" sz="2400" dirty="0" smtClean="0"/>
              <a:t> 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memerlukan</a:t>
            </a:r>
            <a:r>
              <a:rPr lang="en-US" sz="2400" dirty="0" smtClean="0"/>
              <a:t> trek </a:t>
            </a:r>
            <a:r>
              <a:rPr lang="en-US" sz="2400" dirty="0" err="1" smtClean="0"/>
              <a:t>fisik</a:t>
            </a:r>
            <a:r>
              <a:rPr lang="en-US" sz="2400" dirty="0" smtClean="0"/>
              <a:t> yang </a:t>
            </a:r>
            <a:r>
              <a:rPr lang="en-US" sz="2400" dirty="0" err="1" smtClean="0"/>
              <a:t>spesifik</a:t>
            </a:r>
            <a:r>
              <a:rPr lang="en-US" sz="2400" dirty="0" smtClean="0"/>
              <a:t>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 err="1" smtClean="0"/>
              <a:t>beroperasi</a:t>
            </a:r>
            <a:r>
              <a:rPr lang="en-US" sz="2400" dirty="0" smtClean="0"/>
              <a:t>.</a:t>
            </a:r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/>
          </a:bodyPr>
          <a:lstStyle/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471" t="32227" r="25878" b="22851"/>
          <a:stretch>
            <a:fillRect/>
          </a:stretch>
        </p:blipFill>
        <p:spPr bwMode="auto">
          <a:xfrm>
            <a:off x="642909" y="500042"/>
            <a:ext cx="7990185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57158" y="3643314"/>
            <a:ext cx="8429684" cy="3714776"/>
          </a:xfrm>
        </p:spPr>
        <p:txBody>
          <a:bodyPr>
            <a:normAutofit/>
          </a:bodyPr>
          <a:lstStyle/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357158" y="4214818"/>
            <a:ext cx="8429684" cy="2000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5559425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1.5.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Transportasi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Udara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 Indonesia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5559425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Indonesia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merupakan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kepulauan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memiliki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lebih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dari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17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ribu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pulau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dengan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total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wilayah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1.904.569 km2.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5559425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5559425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5559425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 descr="C:\Documents and Settings\User\My Documents\IMG_20190418_0005.jpg"/>
          <p:cNvPicPr/>
          <p:nvPr/>
        </p:nvPicPr>
        <p:blipFill>
          <a:blip r:embed="rId2" cstate="print"/>
          <a:srcRect l="19809" t="3695" r="36165" b="52887"/>
          <a:stretch>
            <a:fillRect/>
          </a:stretch>
        </p:blipFill>
        <p:spPr bwMode="auto">
          <a:xfrm rot="5400000">
            <a:off x="2286935" y="-572478"/>
            <a:ext cx="3958056" cy="553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57158" y="285728"/>
            <a:ext cx="8429684" cy="13573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5559425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1.5.1.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Lalu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lintas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Penumpang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Pesawat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5559425" algn="l"/>
              </a:tabLst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Indonesia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merupakan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negara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kepulauan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yang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memiliki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lebih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dari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17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ribu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pulau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dengan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total </a:t>
            </a:r>
            <a:r>
              <a:rPr kumimoji="0" 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wilayah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1.904.569 km2.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5559425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5559425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>
                <a:tab pos="5559425" algn="l"/>
              </a:tabLst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C:\Documents and Settings\User\My Documents\IMG_20190418_0006.jpg"/>
          <p:cNvPicPr/>
          <p:nvPr/>
        </p:nvPicPr>
        <p:blipFill>
          <a:blip r:embed="rId2"/>
          <a:srcRect l="30920" t="55201" r="37641" b="5196"/>
          <a:stretch>
            <a:fillRect/>
          </a:stretch>
        </p:blipFill>
        <p:spPr bwMode="auto">
          <a:xfrm rot="5400000">
            <a:off x="2821768" y="392885"/>
            <a:ext cx="4071967" cy="685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My Documents\IMG_20190418_0006.jpg"/>
          <p:cNvPicPr/>
          <p:nvPr/>
        </p:nvPicPr>
        <p:blipFill>
          <a:blip r:embed="rId2" cstate="print"/>
          <a:srcRect l="10324" t="2309" r="18329" b="53695"/>
          <a:stretch>
            <a:fillRect/>
          </a:stretch>
        </p:blipFill>
        <p:spPr bwMode="auto">
          <a:xfrm rot="5400000">
            <a:off x="2071670" y="428604"/>
            <a:ext cx="564360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 lnSpcReduction="10000"/>
          </a:bodyPr>
          <a:lstStyle/>
          <a:p>
            <a:pPr algn="just">
              <a:tabLst>
                <a:tab pos="5559425" algn="l"/>
              </a:tabLst>
            </a:pPr>
            <a:r>
              <a:rPr lang="en-US" sz="2400" dirty="0" smtClean="0"/>
              <a:t>1.5.2. </a:t>
            </a:r>
            <a:r>
              <a:rPr lang="en-US" sz="2400" dirty="0" err="1" smtClean="0"/>
              <a:t>Kualitas</a:t>
            </a:r>
            <a:r>
              <a:rPr lang="en-US" sz="2400" dirty="0" smtClean="0"/>
              <a:t> </a:t>
            </a:r>
            <a:r>
              <a:rPr lang="en-US" sz="2400" dirty="0" err="1" smtClean="0"/>
              <a:t>Infrastruktur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endParaRPr lang="en-US" sz="2400" dirty="0" smtClean="0"/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Dari </a:t>
            </a:r>
            <a:r>
              <a:rPr lang="en-US" sz="2400" dirty="0" err="1" smtClean="0"/>
              <a:t>segi</a:t>
            </a:r>
            <a:r>
              <a:rPr lang="en-US" sz="2400" dirty="0" smtClean="0"/>
              <a:t> </a:t>
            </a:r>
            <a:r>
              <a:rPr lang="en-US" sz="2400" dirty="0" err="1" smtClean="0"/>
              <a:t>infrastruktur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transportasi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laporan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WEF </a:t>
            </a:r>
            <a:r>
              <a:rPr lang="en-US" sz="2400" i="1" dirty="0" smtClean="0"/>
              <a:t>Global </a:t>
            </a:r>
            <a:r>
              <a:rPr lang="en-US" sz="2400" i="1" dirty="0" err="1" smtClean="0"/>
              <a:t>Competitivenes</a:t>
            </a:r>
            <a:r>
              <a:rPr lang="en-US" sz="2400" i="1" dirty="0" smtClean="0"/>
              <a:t> Report </a:t>
            </a:r>
            <a:r>
              <a:rPr lang="en-US" sz="2400" dirty="0" smtClean="0"/>
              <a:t>2014-2015, Indonesia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peringkat</a:t>
            </a:r>
            <a:r>
              <a:rPr lang="en-US" sz="2400" dirty="0" smtClean="0"/>
              <a:t> 64 </a:t>
            </a:r>
            <a:r>
              <a:rPr lang="en-US" sz="2400" dirty="0" err="1" smtClean="0"/>
              <a:t>dunia</a:t>
            </a:r>
            <a:r>
              <a:rPr lang="en-US" sz="2400" dirty="0" smtClean="0"/>
              <a:t>. </a:t>
            </a:r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1.5.3. Bandar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err="1" smtClean="0"/>
              <a:t>Menurut</a:t>
            </a:r>
            <a:r>
              <a:rPr lang="en-US" sz="2400" dirty="0" smtClean="0"/>
              <a:t> </a:t>
            </a:r>
            <a:r>
              <a:rPr lang="en-US" sz="2400" dirty="0" err="1" smtClean="0"/>
              <a:t>Direktorat</a:t>
            </a:r>
            <a:r>
              <a:rPr lang="en-US" sz="2400" dirty="0" smtClean="0"/>
              <a:t> </a:t>
            </a:r>
            <a:r>
              <a:rPr lang="en-US" sz="2400" dirty="0" err="1" smtClean="0"/>
              <a:t>Jenderal</a:t>
            </a:r>
            <a:r>
              <a:rPr lang="en-US" sz="2400" dirty="0" smtClean="0"/>
              <a:t> </a:t>
            </a:r>
            <a:r>
              <a:rPr lang="en-US" sz="2400" dirty="0" err="1" smtClean="0"/>
              <a:t>Perhubungan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, </a:t>
            </a:r>
            <a:r>
              <a:rPr lang="en-US" sz="2400" dirty="0" err="1" smtClean="0"/>
              <a:t>Kementerian</a:t>
            </a:r>
            <a:r>
              <a:rPr lang="en-US" sz="2400" dirty="0" smtClean="0"/>
              <a:t> </a:t>
            </a:r>
            <a:r>
              <a:rPr lang="en-US" sz="2400" dirty="0" err="1" smtClean="0"/>
              <a:t>Perhubungan</a:t>
            </a:r>
            <a:r>
              <a:rPr lang="en-US" sz="2400" dirty="0" smtClean="0"/>
              <a:t> , </a:t>
            </a:r>
            <a:r>
              <a:rPr lang="en-US" sz="2400" dirty="0" err="1" smtClean="0"/>
              <a:t>hingga</a:t>
            </a:r>
            <a:r>
              <a:rPr lang="en-US" sz="2400" dirty="0" smtClean="0"/>
              <a:t> </a:t>
            </a:r>
            <a:r>
              <a:rPr lang="en-US" sz="2400" dirty="0" err="1" smtClean="0"/>
              <a:t>bulan</a:t>
            </a:r>
            <a:r>
              <a:rPr lang="en-US" sz="2400" dirty="0" smtClean="0"/>
              <a:t> </a:t>
            </a:r>
            <a:r>
              <a:rPr lang="en-US" sz="2400" dirty="0" err="1" smtClean="0"/>
              <a:t>Agustus</a:t>
            </a:r>
            <a:r>
              <a:rPr lang="en-US" sz="2400" dirty="0" smtClean="0"/>
              <a:t> 2015, Indonesia </a:t>
            </a:r>
            <a:r>
              <a:rPr lang="en-US" sz="2400" dirty="0" err="1" smtClean="0"/>
              <a:t>memiliki</a:t>
            </a:r>
            <a:r>
              <a:rPr lang="en-US" sz="2400" dirty="0" smtClean="0"/>
              <a:t> 293 </a:t>
            </a:r>
            <a:r>
              <a:rPr lang="en-US" sz="2400" dirty="0" err="1" smtClean="0"/>
              <a:t>bandar</a:t>
            </a:r>
            <a:r>
              <a:rPr lang="en-US" sz="2400" dirty="0" smtClean="0"/>
              <a:t> </a:t>
            </a:r>
            <a:r>
              <a:rPr lang="en-US" sz="2400" dirty="0" err="1" smtClean="0"/>
              <a:t>udara</a:t>
            </a:r>
            <a:r>
              <a:rPr lang="en-US" sz="2400" dirty="0" smtClean="0"/>
              <a:t>. </a:t>
            </a:r>
            <a:r>
              <a:rPr lang="en-US" sz="2400" dirty="0" err="1" smtClean="0"/>
              <a:t>Pengelolaan</a:t>
            </a:r>
            <a:r>
              <a:rPr lang="en-US" sz="2400" dirty="0" smtClean="0"/>
              <a:t> </a:t>
            </a:r>
            <a:r>
              <a:rPr lang="en-US" sz="2400" dirty="0" err="1" smtClean="0"/>
              <a:t>diselenggarakan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Unit </a:t>
            </a:r>
            <a:r>
              <a:rPr lang="en-US" sz="2400" dirty="0" err="1" smtClean="0"/>
              <a:t>Pelaksana</a:t>
            </a:r>
            <a:r>
              <a:rPr lang="en-US" sz="2400" dirty="0" smtClean="0"/>
              <a:t> </a:t>
            </a:r>
            <a:r>
              <a:rPr lang="en-US" sz="2400" dirty="0" err="1" smtClean="0"/>
              <a:t>Teknis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sebagian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PT </a:t>
            </a:r>
            <a:r>
              <a:rPr lang="en-US" sz="2400" dirty="0" err="1" smtClean="0"/>
              <a:t>Angkasa</a:t>
            </a:r>
            <a:r>
              <a:rPr lang="en-US" sz="2400" dirty="0" smtClean="0"/>
              <a:t> </a:t>
            </a:r>
            <a:r>
              <a:rPr lang="en-US" sz="2400" dirty="0" err="1" smtClean="0"/>
              <a:t>Pura</a:t>
            </a:r>
            <a:r>
              <a:rPr lang="en-US" sz="2400" dirty="0" smtClean="0"/>
              <a:t> I </a:t>
            </a:r>
            <a:r>
              <a:rPr lang="en-US" sz="2400" dirty="0" err="1" smtClean="0"/>
              <a:t>dan</a:t>
            </a:r>
            <a:r>
              <a:rPr lang="en-US" sz="2400" dirty="0" smtClean="0"/>
              <a:t> II.</a:t>
            </a:r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just">
              <a:tabLst>
                <a:tab pos="5559425" algn="l"/>
              </a:tabLst>
            </a:pPr>
            <a:r>
              <a:rPr lang="en-US" sz="2400" dirty="0" smtClean="0"/>
              <a:t>1.5.4. </a:t>
            </a:r>
            <a:r>
              <a:rPr lang="en-US" sz="2400" dirty="0" err="1" smtClean="0"/>
              <a:t>Rute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</a:t>
            </a:r>
          </a:p>
          <a:p>
            <a:pPr algn="just">
              <a:tabLst>
                <a:tab pos="5559425" algn="l"/>
              </a:tabLst>
            </a:pPr>
            <a:r>
              <a:rPr lang="en-US" sz="2400" dirty="0" err="1" smtClean="0"/>
              <a:t>Rute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jaringan</a:t>
            </a:r>
            <a:r>
              <a:rPr lang="en-US" sz="2400" dirty="0" smtClean="0"/>
              <a:t> </a:t>
            </a:r>
            <a:r>
              <a:rPr lang="en-US" sz="2400" dirty="0" err="1" smtClean="0"/>
              <a:t>penerbangan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Indonesia </a:t>
            </a:r>
            <a:r>
              <a:rPr lang="en-US" sz="2400" dirty="0" err="1" smtClean="0"/>
              <a:t>sebagian</a:t>
            </a:r>
            <a:r>
              <a:rPr lang="en-US" sz="2400" dirty="0" smtClean="0"/>
              <a:t> </a:t>
            </a:r>
            <a:r>
              <a:rPr lang="en-US" sz="2400" dirty="0" err="1" smtClean="0"/>
              <a:t>besar</a:t>
            </a:r>
            <a:r>
              <a:rPr lang="en-US" sz="2400" dirty="0" smtClean="0"/>
              <a:t> </a:t>
            </a:r>
            <a:r>
              <a:rPr lang="en-US" sz="2400" dirty="0" err="1" smtClean="0"/>
              <a:t>dikuasai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PT Garuda Indonesia (59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domestik</a:t>
            </a:r>
            <a:r>
              <a:rPr lang="en-US" sz="2400" dirty="0" smtClean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Lion Air (36 </a:t>
            </a: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domestik</a:t>
            </a:r>
            <a:r>
              <a:rPr lang="en-US" sz="2400" dirty="0" smtClean="0"/>
              <a:t>).</a:t>
            </a:r>
            <a:endParaRPr lang="en-US" sz="2400" dirty="0" smtClean="0"/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357158" y="428604"/>
            <a:ext cx="8429684" cy="5715040"/>
          </a:xfrm>
        </p:spPr>
        <p:txBody>
          <a:bodyPr>
            <a:normAutofit/>
          </a:bodyPr>
          <a:lstStyle/>
          <a:p>
            <a:pPr algn="just">
              <a:tabLst>
                <a:tab pos="5559425" algn="l"/>
              </a:tabLst>
            </a:pPr>
            <a:r>
              <a:rPr lang="en-US" sz="2400" dirty="0" smtClean="0"/>
              <a:t>1.5.5. Bandar </a:t>
            </a:r>
            <a:r>
              <a:rPr lang="en-US" sz="2400" dirty="0" err="1" smtClean="0"/>
              <a:t>Udara</a:t>
            </a:r>
            <a:r>
              <a:rPr lang="en-US" sz="2400" dirty="0" smtClean="0"/>
              <a:t> </a:t>
            </a:r>
            <a:r>
              <a:rPr lang="en-US" sz="2400" dirty="0" err="1" smtClean="0"/>
              <a:t>Embarkasi</a:t>
            </a:r>
            <a:r>
              <a:rPr lang="en-US" sz="2400" dirty="0" smtClean="0"/>
              <a:t> </a:t>
            </a:r>
            <a:r>
              <a:rPr lang="en-US" sz="2400" dirty="0" err="1" smtClean="0"/>
              <a:t>Haji</a:t>
            </a:r>
            <a:endParaRPr lang="en-US" sz="2400" dirty="0" smtClean="0"/>
          </a:p>
          <a:p>
            <a:pPr algn="just">
              <a:tabLst>
                <a:tab pos="5559425" algn="l"/>
              </a:tabLst>
            </a:pPr>
            <a:r>
              <a:rPr lang="en-US" sz="2000" dirty="0" err="1" smtClean="0"/>
              <a:t>Tabel</a:t>
            </a:r>
            <a:r>
              <a:rPr lang="en-US" sz="2000" dirty="0" smtClean="0"/>
              <a:t> </a:t>
            </a:r>
            <a:r>
              <a:rPr lang="en-US" sz="2000" dirty="0" err="1" smtClean="0"/>
              <a:t>Bandara</a:t>
            </a:r>
            <a:r>
              <a:rPr lang="en-US" sz="2000" dirty="0" smtClean="0"/>
              <a:t> </a:t>
            </a:r>
            <a:r>
              <a:rPr lang="en-US" sz="2000" dirty="0" err="1" smtClean="0"/>
              <a:t>Embarkasi</a:t>
            </a:r>
            <a:r>
              <a:rPr lang="en-US" sz="2000" dirty="0" smtClean="0"/>
              <a:t> </a:t>
            </a:r>
            <a:r>
              <a:rPr lang="en-US" sz="2000" dirty="0" err="1" smtClean="0"/>
              <a:t>Haji</a:t>
            </a:r>
            <a:r>
              <a:rPr lang="en-US" sz="2000" dirty="0" smtClean="0"/>
              <a:t> Di Indonesia</a:t>
            </a:r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just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l">
              <a:tabLst>
                <a:tab pos="5559425" algn="l"/>
              </a:tabLst>
            </a:pPr>
            <a:endParaRPr lang="en-US" sz="2400" dirty="0" smtClean="0"/>
          </a:p>
          <a:p>
            <a:pPr algn="just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0034" y="1571612"/>
          <a:ext cx="7929615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4"/>
                <a:gridCol w="2857520"/>
                <a:gridCol w="1328745"/>
                <a:gridCol w="1585923"/>
                <a:gridCol w="158592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No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Bandar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>
                          <a:solidFill>
                            <a:srgbClr val="FF0000"/>
                          </a:solidFill>
                        </a:rPr>
                        <a:t>Udara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>
                          <a:solidFill>
                            <a:srgbClr val="FF0000"/>
                          </a:solidFill>
                        </a:rPr>
                        <a:t>Embarkasi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>
                          <a:solidFill>
                            <a:srgbClr val="FF0000"/>
                          </a:solidFill>
                        </a:rPr>
                        <a:t>Haji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Kota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rgbClr val="FF0000"/>
                          </a:solidFill>
                        </a:rPr>
                        <a:t>Panjang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Runway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>
                          <a:solidFill>
                            <a:srgbClr val="FF0000"/>
                          </a:solidFill>
                        </a:rPr>
                        <a:t>Lebar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</a:rPr>
                        <a:t>Runway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Sultan </a:t>
                      </a:r>
                      <a:r>
                        <a:rPr lang="en-US" sz="1200" dirty="0" err="1" smtClean="0"/>
                        <a:t>Iskandar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Muda</a:t>
                      </a:r>
                      <a:r>
                        <a:rPr lang="en-US" sz="1200" dirty="0" smtClean="0"/>
                        <a:t> (BTJ)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Banda Aceh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3.000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Kualanamu</a:t>
                      </a:r>
                      <a:r>
                        <a:rPr lang="en-US" sz="1200" dirty="0" smtClean="0"/>
                        <a:t> (KNO)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Medan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2.900</a:t>
                      </a:r>
                      <a:r>
                        <a:rPr lang="en-US" sz="1200" baseline="0" dirty="0" smtClean="0"/>
                        <a:t>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Hang </a:t>
                      </a:r>
                      <a:r>
                        <a:rPr lang="en-US" sz="1200" dirty="0" err="1" smtClean="0"/>
                        <a:t>Nadim</a:t>
                      </a:r>
                      <a:r>
                        <a:rPr lang="en-US" sz="1200" dirty="0" smtClean="0"/>
                        <a:t> (BTH)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Batam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4.025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Minangkabau</a:t>
                      </a:r>
                      <a:r>
                        <a:rPr lang="en-US" sz="1200" dirty="0" smtClean="0"/>
                        <a:t> (PDG)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Padang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2.750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Sultan Mahmud </a:t>
                      </a:r>
                      <a:r>
                        <a:rPr lang="en-US" sz="1200" dirty="0" err="1" smtClean="0"/>
                        <a:t>Badaruddin</a:t>
                      </a:r>
                      <a:r>
                        <a:rPr lang="en-US" sz="1200" dirty="0" smtClean="0"/>
                        <a:t> II (PLM)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Palembang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3.000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Halim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Perdanakusuma</a:t>
                      </a:r>
                      <a:r>
                        <a:rPr lang="en-US" sz="1200" dirty="0" smtClean="0"/>
                        <a:t> (HLP)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Jakarta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3.000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60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Adisumarmo</a:t>
                      </a:r>
                      <a:r>
                        <a:rPr lang="en-US" sz="1200" dirty="0" smtClean="0"/>
                        <a:t> (SOC)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Solo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2.600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Juanda</a:t>
                      </a:r>
                      <a:r>
                        <a:rPr lang="en-US" sz="1200" dirty="0" smtClean="0"/>
                        <a:t> (SUB)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Surabaya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3.000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Sultan </a:t>
                      </a:r>
                      <a:r>
                        <a:rPr lang="en-US" sz="1200" dirty="0" err="1" smtClean="0"/>
                        <a:t>Aji</a:t>
                      </a:r>
                      <a:r>
                        <a:rPr lang="en-US" sz="1200" dirty="0" smtClean="0"/>
                        <a:t> Muhammad </a:t>
                      </a:r>
                      <a:r>
                        <a:rPr lang="en-US" sz="1200" dirty="0" err="1" smtClean="0"/>
                        <a:t>Sulaiman</a:t>
                      </a:r>
                      <a:r>
                        <a:rPr lang="en-US" sz="1200" dirty="0" smtClean="0"/>
                        <a:t> (BPN)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Balikpapan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2.500</a:t>
                      </a:r>
                      <a:r>
                        <a:rPr lang="en-US" sz="1200" baseline="0" dirty="0" smtClean="0"/>
                        <a:t>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Syamsuddin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Noor</a:t>
                      </a:r>
                      <a:r>
                        <a:rPr lang="en-US" sz="1200" dirty="0" smtClean="0"/>
                        <a:t> (BDJ)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Banjarmasin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2.500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</a:t>
                      </a:r>
                      <a:r>
                        <a:rPr lang="en-US" sz="1200" baseline="0" dirty="0" smtClean="0"/>
                        <a:t>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Hasanuddin</a:t>
                      </a:r>
                      <a:r>
                        <a:rPr lang="en-US" sz="1200" dirty="0" smtClean="0"/>
                        <a:t> (UPG)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Makassar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2.500 m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3.100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45 m</a:t>
                      </a:r>
                    </a:p>
                    <a:p>
                      <a:endParaRPr lang="en-US" sz="1200" dirty="0" smtClean="0"/>
                    </a:p>
                    <a:p>
                      <a:r>
                        <a:rPr lang="en-US" sz="1200" dirty="0" smtClean="0"/>
                        <a:t>45 m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Lombok (LOP)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Lombok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2.750 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60 m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221</TotalTime>
  <Words>755</Words>
  <Application>Microsoft Office PowerPoint</Application>
  <PresentationFormat>On-screen Show (4:3)</PresentationFormat>
  <Paragraphs>152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BAB 1 PERAN TRANSPORTASI UDARA DALAM TRANSPORTASI SECARA UMUM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1 PERAN TRANSPORTASI UDARA DALAM TRANSPORTASI SECARA UMUM</dc:title>
  <dc:creator>user</dc:creator>
  <cp:lastModifiedBy>user</cp:lastModifiedBy>
  <cp:revision>24</cp:revision>
  <dcterms:created xsi:type="dcterms:W3CDTF">2019-04-18T12:55:01Z</dcterms:created>
  <dcterms:modified xsi:type="dcterms:W3CDTF">2019-04-20T16:29:16Z</dcterms:modified>
</cp:coreProperties>
</file>