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61" r:id="rId14"/>
    <p:sldId id="271" r:id="rId15"/>
    <p:sldId id="273" r:id="rId16"/>
    <p:sldId id="274" r:id="rId17"/>
    <p:sldId id="276" r:id="rId18"/>
    <p:sldId id="284" r:id="rId19"/>
    <p:sldId id="277" r:id="rId20"/>
    <p:sldId id="279" r:id="rId21"/>
    <p:sldId id="280" r:id="rId22"/>
    <p:sldId id="282" r:id="rId23"/>
    <p:sldId id="283" r:id="rId24"/>
    <p:sldId id="28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68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00C0-71CA-457B-A67F-24CA0C17E7D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CFA6-C698-45BE-ACD6-1058778348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00C0-71CA-457B-A67F-24CA0C17E7D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CFA6-C698-45BE-ACD6-1058778348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00C0-71CA-457B-A67F-24CA0C17E7D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CFA6-C698-45BE-ACD6-1058778348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00C0-71CA-457B-A67F-24CA0C17E7D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CFA6-C698-45BE-ACD6-1058778348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00C0-71CA-457B-A67F-24CA0C17E7D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CFA6-C698-45BE-ACD6-1058778348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00C0-71CA-457B-A67F-24CA0C17E7D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CFA6-C698-45BE-ACD6-1058778348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00C0-71CA-457B-A67F-24CA0C17E7D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CFA6-C698-45BE-ACD6-1058778348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00C0-71CA-457B-A67F-24CA0C17E7D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CFA6-C698-45BE-ACD6-1058778348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00C0-71CA-457B-A67F-24CA0C17E7D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CFA6-C698-45BE-ACD6-1058778348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00C0-71CA-457B-A67F-24CA0C17E7D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CFA6-C698-45BE-ACD6-1058778348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600C0-71CA-457B-A67F-24CA0C17E7D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6CFA6-C698-45BE-ACD6-1058778348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600C0-71CA-457B-A67F-24CA0C17E7D3}" type="datetimeFigureOut">
              <a:rPr lang="en-US" smtClean="0"/>
              <a:pPr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6CFA6-C698-45BE-ACD6-1058778348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0"/>
            <a:ext cx="9372600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33400" y="685800"/>
            <a:ext cx="7696200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400" u="none" dirty="0"/>
              <a:t>Homeostasis : The central concept in </a:t>
            </a:r>
            <a:r>
              <a:rPr lang="en-US" altLang="en-US" sz="5400" u="none" dirty="0" smtClean="0"/>
              <a:t>physiology</a:t>
            </a:r>
          </a:p>
          <a:p>
            <a:pPr algn="ctr">
              <a:spcBef>
                <a:spcPct val="50000"/>
              </a:spcBef>
            </a:pPr>
            <a:endParaRPr lang="en-US" altLang="en-US" sz="5400" u="none" dirty="0" smtClean="0"/>
          </a:p>
          <a:p>
            <a:pPr algn="r"/>
            <a:r>
              <a:rPr lang="en-US" altLang="en-US" sz="1600" dirty="0" smtClean="0"/>
              <a:t>Lesson by : </a:t>
            </a:r>
          </a:p>
          <a:p>
            <a:pPr algn="r"/>
            <a:r>
              <a:rPr lang="en-US" altLang="en-US" sz="1600" u="none" dirty="0" err="1" smtClean="0"/>
              <a:t>Fibria</a:t>
            </a:r>
            <a:endParaRPr lang="en-US" altLang="en-US" sz="1600" u="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physiology?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Physiology is “the science of normal functioning and phenomena of living things”; its concerns itself how animal 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>
                <a:ea typeface="ＭＳ Ｐゴシック" pitchFamily="34" charset="-128"/>
              </a:rPr>
              <a:t>Specialized cells evolved into tissues, organs, and physiological systems that serve specific functions. </a:t>
            </a:r>
          </a:p>
          <a:p>
            <a:r>
              <a:rPr lang="en-US" altLang="en-US" b="1" dirty="0" smtClean="0">
                <a:ea typeface="ＭＳ Ｐゴシック" pitchFamily="34" charset="-128"/>
              </a:rPr>
              <a:t>Organs</a:t>
            </a:r>
            <a:r>
              <a:rPr lang="en-US" altLang="en-US" dirty="0" smtClean="0">
                <a:ea typeface="ＭＳ Ｐゴシック" pitchFamily="34" charset="-128"/>
              </a:rPr>
              <a:t> are made up of </a:t>
            </a:r>
            <a:r>
              <a:rPr lang="en-US" altLang="en-US" b="1" dirty="0" smtClean="0">
                <a:ea typeface="ＭＳ Ｐゴシック" pitchFamily="34" charset="-128"/>
              </a:rPr>
              <a:t>tissues</a:t>
            </a:r>
            <a:r>
              <a:rPr lang="en-US" altLang="en-US" dirty="0" smtClean="0">
                <a:ea typeface="ＭＳ Ｐゴシック" pitchFamily="34" charset="-128"/>
              </a:rPr>
              <a:t>, which are then made up of cells.</a:t>
            </a:r>
          </a:p>
          <a:p>
            <a:r>
              <a:rPr lang="en-US" altLang="en-US" b="1" dirty="0" smtClean="0">
                <a:ea typeface="ＭＳ Ｐゴシック" pitchFamily="34" charset="-128"/>
              </a:rPr>
              <a:t>Organs</a:t>
            </a:r>
            <a:r>
              <a:rPr lang="en-US" altLang="en-US" dirty="0" smtClean="0">
                <a:ea typeface="ＭＳ Ｐゴシック" pitchFamily="34" charset="-128"/>
              </a:rPr>
              <a:t> consist of multiple tissues, and most have all four types.</a:t>
            </a:r>
          </a:p>
          <a:p>
            <a:r>
              <a:rPr lang="en-US" altLang="en-US" dirty="0" smtClean="0">
                <a:ea typeface="ＭＳ Ｐゴシック" pitchFamily="34" charset="-128"/>
              </a:rPr>
              <a:t>An </a:t>
            </a:r>
            <a:r>
              <a:rPr lang="en-US" altLang="en-US" b="1" dirty="0" smtClean="0">
                <a:ea typeface="ＭＳ Ｐゴシック" pitchFamily="34" charset="-128"/>
              </a:rPr>
              <a:t>organ system</a:t>
            </a:r>
            <a:r>
              <a:rPr lang="en-US" altLang="en-US" dirty="0" smtClean="0">
                <a:ea typeface="ＭＳ Ｐゴシック" pitchFamily="34" charset="-128"/>
              </a:rPr>
              <a:t> is a group of organs that function together.</a:t>
            </a:r>
          </a:p>
          <a:p>
            <a:pPr eaLnBrk="1" hangingPunct="1">
              <a:buFontTx/>
              <a:buNone/>
            </a:pPr>
            <a:endParaRPr lang="en-US" alt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71550" y="1988820"/>
            <a:ext cx="7178040" cy="2743200"/>
          </a:xfrm>
        </p:spPr>
        <p:txBody>
          <a:bodyPr/>
          <a:lstStyle/>
          <a:p>
            <a:pPr marL="630079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Cells are organized into tissues.</a:t>
            </a:r>
          </a:p>
          <a:p>
            <a:pPr marL="938689" lvl="1"/>
            <a:r>
              <a:rPr lang="en-US" sz="3200" dirty="0" smtClean="0">
                <a:solidFill>
                  <a:schemeClr val="tx2"/>
                </a:solidFill>
                <a:latin typeface="Garamond" pitchFamily="18" charset="0"/>
              </a:rPr>
              <a:t>Tissues are organized into organs.</a:t>
            </a:r>
          </a:p>
          <a:p>
            <a:pPr marL="1247299" lvl="2"/>
            <a:r>
              <a:rPr lang="en-US" sz="3200" dirty="0" smtClean="0">
                <a:solidFill>
                  <a:schemeClr val="tx2"/>
                </a:solidFill>
                <a:latin typeface="Garamond" pitchFamily="18" charset="0"/>
              </a:rPr>
              <a:t>Organs are organized into systems.</a:t>
            </a:r>
          </a:p>
          <a:p>
            <a:pPr marL="1567339" lvl="3"/>
            <a:r>
              <a:rPr lang="en-US" sz="3200" dirty="0" smtClean="0">
                <a:solidFill>
                  <a:schemeClr val="tx2"/>
                </a:solidFill>
                <a:latin typeface="Garamond" pitchFamily="18" charset="0"/>
              </a:rPr>
              <a:t>Systems form an organism.</a:t>
            </a:r>
          </a:p>
        </p:txBody>
      </p:sp>
      <p:sp>
        <p:nvSpPr>
          <p:cNvPr id="36867" name="Text Box 4"/>
          <p:cNvSpPr txBox="1">
            <a:spLocks/>
          </p:cNvSpPr>
          <p:nvPr/>
        </p:nvSpPr>
        <p:spPr bwMode="auto">
          <a:xfrm>
            <a:off x="425768" y="232887"/>
            <a:ext cx="8597738" cy="944874"/>
          </a:xfrm>
          <a:prstGeom prst="rect">
            <a:avLst/>
          </a:prstGeom>
          <a:solidFill>
            <a:schemeClr val="folHlink"/>
          </a:solidFill>
          <a:ln w="25400">
            <a:noFill/>
            <a:miter lim="800000"/>
            <a:headEnd/>
            <a:tailEnd/>
          </a:ln>
        </p:spPr>
        <p:txBody>
          <a:bodyPr wrap="none" lIns="82296" tIns="41148" rIns="82296" bIns="41148">
            <a:spAutoFit/>
          </a:bodyPr>
          <a:lstStyle/>
          <a:p>
            <a:r>
              <a:rPr lang="en-US" sz="5600" dirty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</a:rPr>
              <a:t>Organization in Living Things</a:t>
            </a:r>
          </a:p>
        </p:txBody>
      </p:sp>
      <p:sp>
        <p:nvSpPr>
          <p:cNvPr id="36868" name="Line 6"/>
          <p:cNvSpPr>
            <a:spLocks noChangeAspect="1" noChangeShapeType="1"/>
          </p:cNvSpPr>
          <p:nvPr/>
        </p:nvSpPr>
        <p:spPr bwMode="auto">
          <a:xfrm>
            <a:off x="937260" y="2263140"/>
            <a:ext cx="978694" cy="2384584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stealth" w="med" len="med"/>
          </a:ln>
        </p:spPr>
        <p:txBody>
          <a:bodyPr lIns="82296" tIns="41148" rIns="82296" bIns="41148"/>
          <a:lstStyle/>
          <a:p>
            <a:endParaRPr lang="en-US"/>
          </a:p>
        </p:txBody>
      </p:sp>
      <p:pic>
        <p:nvPicPr>
          <p:cNvPr id="36869" name="Picture 7"/>
          <p:cNvPicPr>
            <a:picLocks noChangeAspect="1" noChangeArrowheads="1"/>
          </p:cNvPicPr>
          <p:nvPr/>
        </p:nvPicPr>
        <p:blipFill>
          <a:blip r:embed="rId2"/>
          <a:srcRect b="10500"/>
          <a:stretch>
            <a:fillRect/>
          </a:stretch>
        </p:blipFill>
        <p:spPr bwMode="auto">
          <a:xfrm>
            <a:off x="251460" y="4967764"/>
            <a:ext cx="2023110" cy="14487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6870" name="Picture 8"/>
          <p:cNvPicPr>
            <a:picLocks noChangeAspect="1" noChangeArrowheads="1"/>
          </p:cNvPicPr>
          <p:nvPr/>
        </p:nvPicPr>
        <p:blipFill>
          <a:blip r:embed="rId3" cstate="print"/>
          <a:srcRect b="3770"/>
          <a:stretch>
            <a:fillRect/>
          </a:stretch>
        </p:blipFill>
        <p:spPr bwMode="auto">
          <a:xfrm>
            <a:off x="2446020" y="4869180"/>
            <a:ext cx="2450307" cy="18016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6871" name="Picture 9" descr="Skeletal System"/>
          <p:cNvPicPr>
            <a:picLocks noChangeAspect="1" noChangeArrowheads="1"/>
          </p:cNvPicPr>
          <p:nvPr/>
        </p:nvPicPr>
        <p:blipFill>
          <a:blip r:embed="rId4"/>
          <a:srcRect b="16000"/>
          <a:stretch>
            <a:fillRect/>
          </a:stretch>
        </p:blipFill>
        <p:spPr bwMode="auto">
          <a:xfrm>
            <a:off x="7160895" y="4869180"/>
            <a:ext cx="1663065" cy="1851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10" descr="Circulatory Syste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07807" y="4800600"/>
            <a:ext cx="1253013" cy="192024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00100" y="1234440"/>
            <a:ext cx="2857500" cy="4674870"/>
          </a:xfrm>
        </p:spPr>
        <p:txBody>
          <a:bodyPr/>
          <a:lstStyle/>
          <a:p>
            <a:pPr marL="630079"/>
            <a:r>
              <a:rPr lang="en-US" sz="3400" dirty="0" smtClean="0">
                <a:solidFill>
                  <a:schemeClr val="tx2"/>
                </a:solidFill>
                <a:latin typeface="Garamond" pitchFamily="18" charset="0"/>
              </a:rPr>
              <a:t>Epithelial</a:t>
            </a:r>
          </a:p>
          <a:p>
            <a:pPr marL="630079"/>
            <a:r>
              <a:rPr lang="en-US" sz="3400" dirty="0" smtClean="0">
                <a:solidFill>
                  <a:schemeClr val="tx2"/>
                </a:solidFill>
                <a:latin typeface="Garamond" pitchFamily="18" charset="0"/>
              </a:rPr>
              <a:t>Connective</a:t>
            </a:r>
          </a:p>
          <a:p>
            <a:pPr marL="630079"/>
            <a:r>
              <a:rPr lang="en-US" sz="3400" dirty="0" smtClean="0">
                <a:solidFill>
                  <a:schemeClr val="tx2"/>
                </a:solidFill>
                <a:latin typeface="Garamond" pitchFamily="18" charset="0"/>
              </a:rPr>
              <a:t>Nervous</a:t>
            </a:r>
          </a:p>
          <a:p>
            <a:pPr marL="630079"/>
            <a:r>
              <a:rPr lang="en-US" sz="3400" dirty="0" smtClean="0">
                <a:solidFill>
                  <a:schemeClr val="tx2"/>
                </a:solidFill>
                <a:latin typeface="Garamond" pitchFamily="18" charset="0"/>
              </a:rPr>
              <a:t>Muscular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/>
          <a:srcRect b="10500"/>
          <a:stretch>
            <a:fillRect/>
          </a:stretch>
        </p:blipFill>
        <p:spPr bwMode="auto">
          <a:xfrm>
            <a:off x="3806190" y="1977390"/>
            <a:ext cx="4572000" cy="32732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892" name="Text Box 5"/>
          <p:cNvSpPr txBox="1">
            <a:spLocks/>
          </p:cNvSpPr>
          <p:nvPr/>
        </p:nvSpPr>
        <p:spPr bwMode="auto">
          <a:xfrm>
            <a:off x="388620" y="274320"/>
            <a:ext cx="8366760" cy="905828"/>
          </a:xfrm>
          <a:prstGeom prst="rect">
            <a:avLst/>
          </a:prstGeom>
          <a:solidFill>
            <a:schemeClr val="folHlink"/>
          </a:solidFill>
          <a:ln w="25400">
            <a:noFill/>
            <a:miter lim="800000"/>
            <a:headEnd/>
            <a:tailEnd/>
          </a:ln>
        </p:spPr>
        <p:txBody>
          <a:bodyPr lIns="82296" tIns="41148" rIns="82296" bIns="41148">
            <a:spAutoFit/>
          </a:bodyPr>
          <a:lstStyle/>
          <a:p>
            <a:pPr algn="ctr"/>
            <a:r>
              <a:rPr lang="en-US" sz="5400" dirty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</a:rPr>
              <a:t>Four Tissue Types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en-US" sz="6500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</a:rPr>
              <a:t>Epithelial Tissue</a:t>
            </a: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0040" y="1920240"/>
            <a:ext cx="4251960" cy="4046220"/>
          </a:xfrm>
        </p:spPr>
        <p:txBody>
          <a:bodyPr/>
          <a:lstStyle/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Epithelial cells form the outer covering, line the internal cavities, and make up the glands.</a:t>
            </a:r>
          </a:p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Examples: Skin, mucous membranes.</a:t>
            </a:r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2"/>
          <a:srcRect b="5421"/>
          <a:stretch>
            <a:fillRect/>
          </a:stretch>
        </p:blipFill>
        <p:spPr bwMode="auto">
          <a:xfrm>
            <a:off x="4594860" y="1645920"/>
            <a:ext cx="4229100" cy="45948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en-US" sz="6500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</a:rPr>
              <a:t>Connective Tissue</a:t>
            </a: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1450" y="1954530"/>
            <a:ext cx="3543300" cy="3806190"/>
          </a:xfrm>
        </p:spPr>
        <p:txBody>
          <a:bodyPr/>
          <a:lstStyle/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Consists of living cells in a secreted matrix.</a:t>
            </a:r>
          </a:p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Examples: bone, cartilage, blood.</a:t>
            </a:r>
          </a:p>
        </p:txBody>
      </p:sp>
      <p:pic>
        <p:nvPicPr>
          <p:cNvPr id="39940" name="Picture 3"/>
          <p:cNvPicPr>
            <a:picLocks noChangeAspect="1" noChangeArrowheads="1"/>
          </p:cNvPicPr>
          <p:nvPr/>
        </p:nvPicPr>
        <p:blipFill>
          <a:blip r:embed="rId2"/>
          <a:srcRect b="3615"/>
          <a:stretch>
            <a:fillRect/>
          </a:stretch>
        </p:blipFill>
        <p:spPr bwMode="auto">
          <a:xfrm>
            <a:off x="3730467" y="2078832"/>
            <a:ext cx="5230653" cy="36133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sz="7200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</a:rPr>
              <a:t>Muscular Tissue</a:t>
            </a: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4310" y="1611630"/>
            <a:ext cx="3543300" cy="4674870"/>
          </a:xfrm>
        </p:spPr>
        <p:txBody>
          <a:bodyPr/>
          <a:lstStyle/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Specialized protein fibers allow these cells to contract.</a:t>
            </a:r>
          </a:p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Examples: skeletal muscle, smooth muscle, cardiac muscle.</a:t>
            </a:r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2"/>
          <a:srcRect b="5305"/>
          <a:stretch>
            <a:fillRect/>
          </a:stretch>
        </p:blipFill>
        <p:spPr bwMode="auto">
          <a:xfrm>
            <a:off x="3746183" y="2023110"/>
            <a:ext cx="5009198" cy="4080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en-US" sz="6500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</a:rPr>
              <a:t>Nervous Tissue</a:t>
            </a: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Neurons have the ability to pass an “electrical” signal from one cell to another, or to target cells (muscles, glands, organs).</a:t>
            </a:r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4860" y="2103120"/>
            <a:ext cx="429768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en-US" sz="6500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</a:rPr>
              <a:t>Tissues Form Organs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" y="1611630"/>
            <a:ext cx="4251960" cy="5040630"/>
          </a:xfrm>
        </p:spPr>
        <p:txBody>
          <a:bodyPr/>
          <a:lstStyle/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Nerves</a:t>
            </a:r>
          </a:p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Lymph Glands</a:t>
            </a:r>
          </a:p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Vessels</a:t>
            </a:r>
          </a:p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Lungs</a:t>
            </a:r>
          </a:p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Small Intestine</a:t>
            </a:r>
          </a:p>
          <a:p>
            <a:pPr marL="597218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Skin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/>
          <a:srcRect b="3712"/>
          <a:stretch>
            <a:fillRect/>
          </a:stretch>
        </p:blipFill>
        <p:spPr bwMode="auto">
          <a:xfrm>
            <a:off x="4727734" y="2400300"/>
            <a:ext cx="3821906" cy="281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sz="6500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</a:rPr>
              <a:t>Organs To Organ Systems</a:t>
            </a:r>
          </a:p>
        </p:txBody>
      </p:sp>
      <p:sp>
        <p:nvSpPr>
          <p:cNvPr id="45059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14300" y="1611630"/>
            <a:ext cx="3429000" cy="5040630"/>
          </a:xfrm>
        </p:spPr>
        <p:txBody>
          <a:bodyPr>
            <a:normAutofit fontScale="92500"/>
          </a:bodyPr>
          <a:lstStyle/>
          <a:p>
            <a:pPr marL="211455" indent="-17145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Nervous System</a:t>
            </a:r>
          </a:p>
          <a:p>
            <a:pPr marL="211455" indent="-17145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Endocrine System</a:t>
            </a:r>
          </a:p>
          <a:p>
            <a:pPr marL="211455" indent="-17145"/>
            <a:r>
              <a:rPr lang="en-US" dirty="0" err="1" smtClean="0">
                <a:solidFill>
                  <a:schemeClr val="tx2"/>
                </a:solidFill>
                <a:latin typeface="Garamond" pitchFamily="18" charset="0"/>
              </a:rPr>
              <a:t>Musculo</a:t>
            </a:r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-skeletal System</a:t>
            </a:r>
          </a:p>
          <a:p>
            <a:pPr marL="211455" indent="-17145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Circulatory System</a:t>
            </a:r>
          </a:p>
          <a:p>
            <a:pPr marL="211455" indent="-17145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Respiratory System</a:t>
            </a:r>
          </a:p>
          <a:p>
            <a:pPr marL="211455" indent="-17145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Digestive System</a:t>
            </a:r>
          </a:p>
          <a:p>
            <a:pPr marL="211455" indent="-17145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Immune System</a:t>
            </a:r>
          </a:p>
        </p:txBody>
      </p:sp>
      <p:pic>
        <p:nvPicPr>
          <p:cNvPr id="45060" name="Picture 8" descr="Circulatory Syst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3703320"/>
            <a:ext cx="1878807" cy="288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9" descr="Digestive System"/>
          <p:cNvPicPr>
            <a:picLocks noChangeAspect="1" noChangeArrowheads="1"/>
          </p:cNvPicPr>
          <p:nvPr/>
        </p:nvPicPr>
        <p:blipFill>
          <a:blip r:embed="rId3"/>
          <a:srcRect b="12054"/>
          <a:stretch>
            <a:fillRect/>
          </a:stretch>
        </p:blipFill>
        <p:spPr bwMode="auto">
          <a:xfrm>
            <a:off x="4160520" y="1783080"/>
            <a:ext cx="1851660" cy="1303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10" descr="Endocrine Syste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72300" y="3477578"/>
            <a:ext cx="2000250" cy="2606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3" name="Picture 11" descr="Immune Syste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25052" y="1645920"/>
            <a:ext cx="1258728" cy="1577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4" name="Picture 12" descr="Macrophage Attacking Germ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3500" y="5672138"/>
            <a:ext cx="1417320" cy="1117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5" name="Picture 13" descr="Nervous Syste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500" y="1783080"/>
            <a:ext cx="1228725" cy="1138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6" name="Picture 14" descr="Respiratory System"/>
          <p:cNvPicPr>
            <a:picLocks noChangeAspect="1" noChangeArrowheads="1"/>
          </p:cNvPicPr>
          <p:nvPr/>
        </p:nvPicPr>
        <p:blipFill>
          <a:blip r:embed="rId8"/>
          <a:srcRect b="19827"/>
          <a:stretch>
            <a:fillRect/>
          </a:stretch>
        </p:blipFill>
        <p:spPr bwMode="auto">
          <a:xfrm>
            <a:off x="4903470" y="3408998"/>
            <a:ext cx="2000250" cy="212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7" name="Picture 15" descr="Skeletal System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530942" y="1714500"/>
            <a:ext cx="129301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sz="5900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</a:rPr>
              <a:t>Organ Systems to Organisms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620" y="2263140"/>
            <a:ext cx="2400300" cy="3703320"/>
          </a:xfrm>
        </p:spPr>
        <p:txBody>
          <a:bodyPr/>
          <a:lstStyle/>
          <a:p>
            <a:pPr marL="211455" indent="-17145">
              <a:lnSpc>
                <a:spcPct val="90000"/>
              </a:lnSpc>
            </a:pPr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Mammals</a:t>
            </a:r>
          </a:p>
          <a:p>
            <a:pPr marL="211455" indent="-17145">
              <a:lnSpc>
                <a:spcPct val="90000"/>
              </a:lnSpc>
            </a:pPr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Birds</a:t>
            </a:r>
          </a:p>
          <a:p>
            <a:pPr marL="211455" indent="-17145">
              <a:lnSpc>
                <a:spcPct val="90000"/>
              </a:lnSpc>
            </a:pPr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Amphibians</a:t>
            </a:r>
          </a:p>
          <a:p>
            <a:pPr marL="211455" indent="-17145">
              <a:lnSpc>
                <a:spcPct val="90000"/>
              </a:lnSpc>
            </a:pPr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Reptiles</a:t>
            </a:r>
          </a:p>
          <a:p>
            <a:pPr marL="211455" indent="-17145">
              <a:lnSpc>
                <a:spcPct val="90000"/>
              </a:lnSpc>
            </a:pPr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Fish</a:t>
            </a:r>
          </a:p>
          <a:p>
            <a:pPr marL="211455" indent="-17145">
              <a:lnSpc>
                <a:spcPct val="90000"/>
              </a:lnSpc>
            </a:pPr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Insects</a:t>
            </a:r>
          </a:p>
        </p:txBody>
      </p:sp>
      <p:pic>
        <p:nvPicPr>
          <p:cNvPr id="46084" name="Picture 13" descr="Chris Farley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2420" y="1714500"/>
            <a:ext cx="985838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14" descr="Bald Eagle I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51760" y="3291840"/>
            <a:ext cx="2450307" cy="3327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Picture 15" descr="black-footed_ferre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0760" y="1783080"/>
            <a:ext cx="1798797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16" descr="Right Monkey"/>
          <p:cNvPicPr>
            <a:picLocks noChangeAspect="1" noChangeArrowheads="1"/>
          </p:cNvPicPr>
          <p:nvPr/>
        </p:nvPicPr>
        <p:blipFill>
          <a:blip r:embed="rId5"/>
          <a:srcRect r="43175" b="6569"/>
          <a:stretch>
            <a:fillRect/>
          </a:stretch>
        </p:blipFill>
        <p:spPr bwMode="auto">
          <a:xfrm>
            <a:off x="2103120" y="1645920"/>
            <a:ext cx="2057400" cy="968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17" descr="Amazonian Dismorphia Butterfly II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06440" y="4251960"/>
            <a:ext cx="3108960" cy="233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9" name="Picture 18" descr="Salm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97680" y="1851660"/>
            <a:ext cx="1628775" cy="109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Animal physiology looks at the way different animals deal with common problem, such as : how oxygen can be delivered to cells to meet their metabolic needs and how animals cope with changes in their external environment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2400" dirty="0" smtClean="0"/>
              <a:t>External environment </a:t>
            </a:r>
            <a:r>
              <a:rPr lang="en-US" sz="2400" dirty="0" smtClean="0">
                <a:sym typeface="Wingdings" pitchFamily="2" charset="2"/>
              </a:rPr>
              <a:t>(</a:t>
            </a:r>
            <a:r>
              <a:rPr lang="en-US" sz="2400" dirty="0" err="1" smtClean="0">
                <a:sym typeface="Wingdings" pitchFamily="2" charset="2"/>
              </a:rPr>
              <a:t>terrestrial&amp;aquatic</a:t>
            </a:r>
            <a:r>
              <a:rPr lang="en-US" sz="2400" dirty="0" smtClean="0">
                <a:sym typeface="Wingdings" pitchFamily="2" charset="2"/>
              </a:rPr>
              <a:t>) : rarely </a:t>
            </a:r>
            <a:r>
              <a:rPr lang="en-US" sz="2400" dirty="0" err="1" smtClean="0">
                <a:sym typeface="Wingdings" pitchFamily="2" charset="2"/>
              </a:rPr>
              <a:t>constat</a:t>
            </a:r>
            <a:r>
              <a:rPr lang="en-US" sz="2400" dirty="0" smtClean="0">
                <a:sym typeface="Wingdings" pitchFamily="2" charset="2"/>
              </a:rPr>
              <a:t> </a:t>
            </a:r>
          </a:p>
          <a:p>
            <a:pPr algn="ctr">
              <a:buNone/>
            </a:pPr>
            <a:r>
              <a:rPr lang="en-US" sz="2400" dirty="0" smtClean="0">
                <a:sym typeface="Wingdings" pitchFamily="2" charset="2"/>
              </a:rPr>
              <a:t>ex : temperature, water </a:t>
            </a:r>
            <a:r>
              <a:rPr lang="en-US" sz="2400" dirty="0" err="1" smtClean="0">
                <a:sym typeface="Wingdings" pitchFamily="2" charset="2"/>
              </a:rPr>
              <a:t>avaibility</a:t>
            </a:r>
            <a:r>
              <a:rPr lang="en-US" sz="2400" dirty="0" smtClean="0">
                <a:sym typeface="Wingdings" pitchFamily="2" charset="2"/>
              </a:rPr>
              <a:t>, gas concentration, pH, etc</a:t>
            </a:r>
          </a:p>
          <a:p>
            <a:pPr algn="ctr">
              <a:buNone/>
            </a:pPr>
            <a:endParaRPr lang="en-US" sz="2400" dirty="0" smtClean="0">
              <a:sym typeface="Wingdings" pitchFamily="2" charset="2"/>
            </a:endParaRPr>
          </a:p>
          <a:p>
            <a:pPr algn="ctr">
              <a:buNone/>
            </a:pPr>
            <a:r>
              <a:rPr lang="en-US" sz="2400" dirty="0" smtClean="0">
                <a:sym typeface="Wingdings" pitchFamily="2" charset="2"/>
              </a:rPr>
              <a:t>Biggest challenge that an animal likely to face</a:t>
            </a:r>
          </a:p>
          <a:p>
            <a:pPr algn="ctr">
              <a:buNone/>
            </a:pPr>
            <a:endParaRPr lang="en-US" sz="2400" dirty="0" smtClean="0">
              <a:sym typeface="Wingdings" pitchFamily="2" charset="2"/>
            </a:endParaRPr>
          </a:p>
          <a:p>
            <a:pPr algn="ctr">
              <a:buNone/>
            </a:pPr>
            <a:r>
              <a:rPr lang="en-US" sz="2400" dirty="0" smtClean="0">
                <a:sym typeface="Wingdings" pitchFamily="2" charset="2"/>
              </a:rPr>
              <a:t>Changing the body fluid : e</a:t>
            </a:r>
            <a:r>
              <a:rPr lang="en-US" sz="2400" dirty="0" smtClean="0"/>
              <a:t>xtracellular fluid (ECF) and intracellular fluid (ICF)</a:t>
            </a:r>
          </a:p>
          <a:p>
            <a:pPr algn="ctr">
              <a:buNone/>
            </a:pPr>
            <a:endParaRPr lang="en-US" sz="2400" dirty="0" smtClean="0">
              <a:sym typeface="Wingdings" pitchFamily="2" charset="2"/>
            </a:endParaRPr>
          </a:p>
          <a:p>
            <a:pPr algn="ctr">
              <a:buNone/>
            </a:pPr>
            <a:r>
              <a:rPr lang="en-US" sz="2400" dirty="0" smtClean="0">
                <a:sym typeface="Wingdings" pitchFamily="2" charset="2"/>
              </a:rPr>
              <a:t>What animal must strive to do is to maintain their body fluid?</a:t>
            </a:r>
          </a:p>
          <a:p>
            <a:pPr algn="ctr">
              <a:buNone/>
            </a:pPr>
            <a:endParaRPr lang="en-US" sz="2800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153694" y="27043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4153694" y="36187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229894" y="49141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"/>
          <p:cNvSpPr>
            <a:spLocks noGrp="1" noChangeArrowheads="1"/>
          </p:cNvSpPr>
          <p:nvPr>
            <p:ph type="title"/>
          </p:nvPr>
        </p:nvSpPr>
        <p:spPr>
          <a:solidFill>
            <a:schemeClr val="folHlink"/>
          </a:solidFill>
        </p:spPr>
        <p:txBody>
          <a:bodyPr/>
          <a:lstStyle/>
          <a:p>
            <a:pPr eaLnBrk="1" hangingPunct="1"/>
            <a:r>
              <a:rPr lang="en-US" sz="6500" dirty="0" smtClean="0">
                <a:solidFill>
                  <a:schemeClr val="accent3">
                    <a:lumMod val="75000"/>
                  </a:schemeClr>
                </a:solidFill>
                <a:latin typeface="Garamond" pitchFamily="18" charset="0"/>
              </a:rPr>
              <a:t>Homeostasis</a:t>
            </a: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611630"/>
            <a:ext cx="7566660" cy="4674870"/>
          </a:xfrm>
        </p:spPr>
        <p:txBody>
          <a:bodyPr>
            <a:normAutofit/>
          </a:bodyPr>
          <a:lstStyle/>
          <a:p>
            <a:pPr marL="630079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Homeostasis is the act of keeping the internal environment of a living organism within an acceptable range of conditions.</a:t>
            </a:r>
          </a:p>
          <a:p>
            <a:pPr marL="630079"/>
            <a:r>
              <a:rPr lang="en-US" dirty="0" smtClean="0">
                <a:solidFill>
                  <a:schemeClr val="tx2"/>
                </a:solidFill>
                <a:latin typeface="Garamond" pitchFamily="18" charset="0"/>
              </a:rPr>
              <a:t>Homeostasis controls temperature, pH, blood volume, oxygen levels, blood sugar levels, ionic composition, dissolve gas concentration, nutrient level and other conditions.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2800" dirty="0" smtClean="0"/>
              <a:t>French physiologist Claude Bernard in 1857 </a:t>
            </a:r>
            <a:endParaRPr lang="en-US" sz="2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2800" dirty="0" smtClean="0">
                <a:sym typeface="Wingdings" pitchFamily="2" charset="2"/>
              </a:rPr>
              <a:t>	</a:t>
            </a:r>
          </a:p>
          <a:p>
            <a:pPr algn="ctr">
              <a:buNone/>
            </a:pPr>
            <a:r>
              <a:rPr lang="en-US" sz="2800" dirty="0" smtClean="0">
                <a:sym typeface="Wingdings" pitchFamily="2" charset="2"/>
              </a:rPr>
              <a:t> 	realized the importance of stability in the animal internal environment </a:t>
            </a:r>
          </a:p>
          <a:p>
            <a:pPr>
              <a:buNone/>
            </a:pPr>
            <a:endParaRPr lang="en-US" sz="2800" dirty="0" smtClean="0">
              <a:sym typeface="Wingdings" pitchFamily="2" charset="2"/>
            </a:endParaRPr>
          </a:p>
          <a:p>
            <a:pPr algn="ctr">
              <a:buNone/>
            </a:pPr>
            <a:r>
              <a:rPr lang="en-US" sz="2800" dirty="0" smtClean="0">
                <a:sym typeface="Wingdings" pitchFamily="2" charset="2"/>
              </a:rPr>
              <a:t>	American physiologist Walter Cannon in 1929 </a:t>
            </a:r>
          </a:p>
          <a:p>
            <a:pPr>
              <a:buNone/>
            </a:pPr>
            <a:endParaRPr lang="en-US" sz="2800" dirty="0" smtClean="0">
              <a:sym typeface="Wingdings" pitchFamily="2" charset="2"/>
            </a:endParaRPr>
          </a:p>
          <a:p>
            <a:pPr algn="ctr">
              <a:buNone/>
            </a:pPr>
            <a:r>
              <a:rPr lang="en-US" sz="2800" dirty="0" smtClean="0">
                <a:sym typeface="Wingdings" pitchFamily="2" charset="2"/>
              </a:rPr>
              <a:t>	 the term of Homeostasis was first use</a:t>
            </a:r>
            <a:endParaRPr lang="en-US" sz="2800" dirty="0"/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4153694" y="23233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4153694" y="48379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smtClean="0"/>
              <a:t>FEEDBACK MECHANISMS</a:t>
            </a:r>
            <a:br>
              <a:rPr lang="en-US" altLang="en-US" sz="4000" b="1" smtClean="0"/>
            </a:br>
            <a:endParaRPr lang="en-US" altLang="en-US" sz="4000" b="1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b="1" dirty="0" smtClean="0"/>
              <a:t>Feedback mechanisms are the general mechanism of nervous or hormonal regulation in animals.</a:t>
            </a:r>
            <a:r>
              <a:rPr lang="en-US" altLang="en-US" dirty="0" smtClean="0"/>
              <a:t> </a:t>
            </a:r>
            <a:endParaRPr lang="en-US" altLang="en-US" b="1" dirty="0" smtClean="0"/>
          </a:p>
          <a:p>
            <a:pPr eaLnBrk="1" hangingPunct="1">
              <a:lnSpc>
                <a:spcPct val="90000"/>
              </a:lnSpc>
            </a:pPr>
            <a:endParaRPr lang="en-US" altLang="en-US" b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b="1" dirty="0" smtClean="0"/>
              <a:t>Negative feedback</a:t>
            </a:r>
            <a:r>
              <a:rPr lang="en-US" altLang="en-US" dirty="0" smtClean="0"/>
              <a:t> is when the response diminishes the original </a:t>
            </a:r>
            <a:r>
              <a:rPr lang="en-US" altLang="en-US" dirty="0" smtClean="0"/>
              <a:t>stimulus (</a:t>
            </a:r>
            <a:r>
              <a:rPr lang="en-US" altLang="en-US" dirty="0" err="1" smtClean="0"/>
              <a:t>respon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mengurangi</a:t>
            </a:r>
            <a:r>
              <a:rPr lang="en-US" altLang="en-US" dirty="0" smtClean="0"/>
              <a:t> stimulus).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b="1" dirty="0" smtClean="0"/>
              <a:t>Positive feedback</a:t>
            </a:r>
            <a:r>
              <a:rPr lang="en-US" altLang="en-US" dirty="0" smtClean="0"/>
              <a:t> is when the response enhances the original </a:t>
            </a:r>
            <a:r>
              <a:rPr lang="en-US" altLang="en-US" dirty="0" smtClean="0"/>
              <a:t>stimulus (</a:t>
            </a:r>
            <a:r>
              <a:rPr lang="en-US" altLang="en-US" dirty="0" err="1" smtClean="0"/>
              <a:t>memicu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mekanisme-mekanisme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memperbesar</a:t>
            </a:r>
            <a:r>
              <a:rPr lang="en-US" altLang="en-US" dirty="0" smtClean="0"/>
              <a:t> stimulus). 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sz="2400" dirty="0" smtClean="0"/>
              <a:t>Stimulus</a:t>
            </a:r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Receptors</a:t>
            </a:r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Integrating Center</a:t>
            </a:r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err="1" smtClean="0"/>
              <a:t>Efectors</a:t>
            </a:r>
            <a:endParaRPr lang="en-US" sz="2400" dirty="0" smtClean="0"/>
          </a:p>
          <a:p>
            <a:pPr algn="ctr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Response</a:t>
            </a:r>
            <a:endParaRPr lang="en-US" sz="2400" dirty="0"/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4306094" y="12565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4306094" y="21709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4307718" y="3048018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4306094" y="39235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572000" y="2133600"/>
            <a:ext cx="1371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019800" y="194228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Afferent neurons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0" y="3048000"/>
            <a:ext cx="1371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19800" y="28956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Efferent neurons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hlink"/>
                </a:solidFill>
              </a:rPr>
              <a:t>Negative Feedback</a:t>
            </a:r>
          </a:p>
        </p:txBody>
      </p:sp>
      <p:pic>
        <p:nvPicPr>
          <p:cNvPr id="13315" name="Picture 5" descr="negf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71600"/>
            <a:ext cx="8763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hlink"/>
                </a:solidFill>
              </a:rPr>
              <a:t>Positive Feedback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4340" name="Picture 7" descr="h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50"/>
            <a:ext cx="91440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Examples of Negative Feedback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181600" cy="48006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Exercise creates metabolic heat which raises the body temperature (the stimulus),</a:t>
            </a:r>
          </a:p>
          <a:p>
            <a:pPr eaLnBrk="1" hangingPunct="1"/>
            <a:r>
              <a:rPr lang="en-US" altLang="en-US" sz="2800" smtClean="0"/>
              <a:t>cooling mechanisms such as vasodilatation (flushed skin) and sweating begin (the response), </a:t>
            </a:r>
          </a:p>
          <a:p>
            <a:pPr eaLnBrk="1" hangingPunct="1"/>
            <a:r>
              <a:rPr lang="en-US" altLang="en-US" sz="2800" smtClean="0"/>
              <a:t>body temperature falls (thus decreasing the original stimulus). </a:t>
            </a:r>
          </a:p>
          <a:p>
            <a:pPr eaLnBrk="1" hangingPunct="1"/>
            <a:endParaRPr lang="en-US" altLang="en-US" sz="2800" smtClean="0"/>
          </a:p>
        </p:txBody>
      </p:sp>
      <p:pic>
        <p:nvPicPr>
          <p:cNvPr id="18436" name="Picture 7" descr="en_040722_exercise_su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3857625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9" descr="treadmillrunn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447800"/>
            <a:ext cx="179387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Temperature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20" name="Picture 4" descr="BioPsych4e-Fig-13-03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8" name="Picture 4" descr="BioPsych4e-Fig-13-03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5344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book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Kay, Ian. 1998. Introduction to Animal Physiology. BIOS Scientific Publisher. </a:t>
            </a:r>
            <a:r>
              <a:rPr lang="en-US" sz="2800" dirty="0" err="1" smtClean="0"/>
              <a:t>Manchaster</a:t>
            </a:r>
            <a:r>
              <a:rPr lang="en-US" sz="2800" dirty="0" smtClean="0"/>
              <a:t> United Kingdom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526</Words>
  <Application>Microsoft Office PowerPoint</Application>
  <PresentationFormat>On-screen Show (4:3)</PresentationFormat>
  <Paragraphs>99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What is physiology?</vt:lpstr>
      <vt:lpstr>Slide 3</vt:lpstr>
      <vt:lpstr>Slide 4</vt:lpstr>
      <vt:lpstr>Slide 5</vt:lpstr>
      <vt:lpstr>Epithelial Tissue</vt:lpstr>
      <vt:lpstr>Connective Tissue</vt:lpstr>
      <vt:lpstr>Muscular Tissue</vt:lpstr>
      <vt:lpstr>Nervous Tissue</vt:lpstr>
      <vt:lpstr>Tissues Form Organs</vt:lpstr>
      <vt:lpstr>Organs To Organ Systems</vt:lpstr>
      <vt:lpstr>Organ Systems to Organisms</vt:lpstr>
      <vt:lpstr>Slide 13</vt:lpstr>
      <vt:lpstr>Slide 14</vt:lpstr>
      <vt:lpstr>Homeostasis</vt:lpstr>
      <vt:lpstr>Slide 16</vt:lpstr>
      <vt:lpstr>FEEDBACK MECHANISMS </vt:lpstr>
      <vt:lpstr>Slide 18</vt:lpstr>
      <vt:lpstr>Negative Feedback</vt:lpstr>
      <vt:lpstr>Positive Feedback</vt:lpstr>
      <vt:lpstr>Examples of Negative Feedback</vt:lpstr>
      <vt:lpstr>Temperature </vt:lpstr>
      <vt:lpstr>Slide 23</vt:lpstr>
      <vt:lpstr>Text book 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64</cp:revision>
  <dcterms:created xsi:type="dcterms:W3CDTF">2018-09-02T05:07:58Z</dcterms:created>
  <dcterms:modified xsi:type="dcterms:W3CDTF">2018-09-09T15:06:25Z</dcterms:modified>
</cp:coreProperties>
</file>