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>
        <p:scale>
          <a:sx n="75" d="100"/>
          <a:sy n="75" d="100"/>
        </p:scale>
        <p:origin x="392" y="-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8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0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3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3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48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1CAE-476E-47DF-AD3D-013E55B6D6DF}" type="datetimeFigureOut">
              <a:rPr lang="en-US" smtClean="0"/>
              <a:t>3/9/2021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97911" y="3150185"/>
            <a:ext cx="6991350" cy="1894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4000" i="1" spc="-10" dirty="0">
                <a:solidFill>
                  <a:srgbClr val="FF0000"/>
                </a:solidFill>
                <a:latin typeface="Calibri"/>
                <a:cs typeface="Calibri"/>
              </a:rPr>
              <a:t>Pembebanan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5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Struktur</a:t>
            </a:r>
            <a:r>
              <a:rPr sz="4000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0" dirty="0">
                <a:solidFill>
                  <a:srgbClr val="FF0000"/>
                </a:solidFill>
                <a:latin typeface="Calibri"/>
                <a:cs typeface="Calibri"/>
              </a:rPr>
              <a:t>Beton </a:t>
            </a:r>
            <a:r>
              <a:rPr sz="4000" i="1" spc="-8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Bertulang</a:t>
            </a:r>
            <a:endParaRPr sz="4000">
              <a:latin typeface="Calibri"/>
              <a:cs typeface="Calibri"/>
            </a:endParaRPr>
          </a:p>
          <a:p>
            <a:pPr marR="65405" algn="ctr"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41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7" y="2359913"/>
            <a:ext cx="7179945" cy="3382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Dead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5" dirty="0">
                <a:latin typeface="Calibri"/>
                <a:cs typeface="Calibri"/>
              </a:rPr>
              <a:t>dari semua bagian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dirty="0">
                <a:latin typeface="Calibri"/>
                <a:cs typeface="Calibri"/>
              </a:rPr>
              <a:t>gedung/bangunan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bersifat</a:t>
            </a:r>
            <a:r>
              <a:rPr sz="2400" spc="-15" dirty="0">
                <a:latin typeface="Calibri"/>
                <a:cs typeface="Calibri"/>
              </a:rPr>
              <a:t> tetap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selama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masa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struktur,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termasuk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unsur</a:t>
            </a:r>
            <a:endParaRPr sz="2400" dirty="0">
              <a:latin typeface="Calibri"/>
              <a:cs typeface="Calibri"/>
            </a:endParaRPr>
          </a:p>
          <a:p>
            <a:pPr marL="12700" marR="271145" algn="just"/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unsur tambahan, finishing, </a:t>
            </a:r>
            <a:r>
              <a:rPr sz="2400" dirty="0">
                <a:latin typeface="Calibri"/>
                <a:cs typeface="Calibri"/>
              </a:rPr>
              <a:t>mesin – mesin </a:t>
            </a:r>
            <a:r>
              <a:rPr sz="2400" spc="-5" dirty="0">
                <a:latin typeface="Calibri"/>
                <a:cs typeface="Calibri"/>
              </a:rPr>
              <a:t>serta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peralatan tetap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merupakan bagian </a:t>
            </a:r>
            <a:r>
              <a:rPr sz="2400" spc="-10" dirty="0">
                <a:latin typeface="Calibri"/>
                <a:cs typeface="Calibri"/>
              </a:rPr>
              <a:t>tak terpisahkan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gedung/bangunan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tersebut.</a:t>
            </a:r>
            <a:endParaRPr sz="2400" dirty="0">
              <a:latin typeface="Calibri"/>
              <a:cs typeface="Calibri"/>
            </a:endParaRPr>
          </a:p>
          <a:p>
            <a:pPr marL="12700" marR="330200" algn="just"/>
            <a:r>
              <a:rPr sz="2400" spc="-30" dirty="0">
                <a:latin typeface="Calibri"/>
                <a:cs typeface="Calibri"/>
              </a:rPr>
              <a:t>Termasuk </a:t>
            </a:r>
            <a:r>
              <a:rPr sz="2400" spc="-5" dirty="0">
                <a:latin typeface="Calibri"/>
                <a:cs typeface="Calibri"/>
              </a:rPr>
              <a:t>dalam beban </a:t>
            </a:r>
            <a:r>
              <a:rPr sz="2400" dirty="0">
                <a:latin typeface="Calibri"/>
                <a:cs typeface="Calibri"/>
              </a:rPr>
              <a:t>ini adalah </a:t>
            </a: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30" dirty="0">
                <a:latin typeface="Calibri"/>
                <a:cs typeface="Calibri"/>
              </a:rPr>
              <a:t>struktur, </a:t>
            </a:r>
            <a:r>
              <a:rPr sz="2400" spc="-5" dirty="0">
                <a:latin typeface="Calibri"/>
                <a:cs typeface="Calibri"/>
              </a:rPr>
              <a:t>pipa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pipa, </a:t>
            </a:r>
            <a:r>
              <a:rPr sz="2400" spc="-10" dirty="0">
                <a:latin typeface="Calibri"/>
                <a:cs typeface="Calibri"/>
              </a:rPr>
              <a:t>saluran </a:t>
            </a:r>
            <a:r>
              <a:rPr sz="2400" spc="-5" dirty="0">
                <a:latin typeface="Calibri"/>
                <a:cs typeface="Calibri"/>
              </a:rPr>
              <a:t>listrik, </a:t>
            </a:r>
            <a:r>
              <a:rPr sz="2400" spc="-10" dirty="0">
                <a:latin typeface="Calibri"/>
                <a:cs typeface="Calibri"/>
              </a:rPr>
              <a:t>AC, </a:t>
            </a:r>
            <a:r>
              <a:rPr sz="2400" dirty="0">
                <a:latin typeface="Calibri"/>
                <a:cs typeface="Calibri"/>
              </a:rPr>
              <a:t>lampu – lampu, </a:t>
            </a:r>
            <a:r>
              <a:rPr sz="2400" spc="-5" dirty="0">
                <a:latin typeface="Calibri"/>
                <a:cs typeface="Calibri"/>
              </a:rPr>
              <a:t>penutup </a:t>
            </a:r>
            <a:r>
              <a:rPr sz="2400" spc="-10" dirty="0">
                <a:latin typeface="Calibri"/>
                <a:cs typeface="Calibri"/>
              </a:rPr>
              <a:t>lantai,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plafon.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02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309" y="939342"/>
            <a:ext cx="6895949" cy="537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2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47890" cy="2284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5" dirty="0">
                <a:latin typeface="Calibri"/>
                <a:cs typeface="Calibri"/>
              </a:rPr>
              <a:t>Live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spc="-15" dirty="0">
                <a:latin typeface="Calibri"/>
                <a:cs typeface="Calibri"/>
              </a:rPr>
              <a:t>gravitasi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5" dirty="0">
                <a:latin typeface="Calibri"/>
                <a:cs typeface="Calibri"/>
              </a:rPr>
              <a:t>pada struktur dalam </a:t>
            </a:r>
            <a:r>
              <a:rPr sz="2400" dirty="0">
                <a:latin typeface="Calibri"/>
                <a:cs typeface="Calibri"/>
              </a:rPr>
              <a:t>masa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layannya,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timbul </a:t>
            </a:r>
            <a:r>
              <a:rPr sz="2400" spc="-5" dirty="0">
                <a:latin typeface="Calibri"/>
                <a:cs typeface="Calibri"/>
              </a:rPr>
              <a:t>akibat </a:t>
            </a:r>
            <a:r>
              <a:rPr sz="2400" dirty="0">
                <a:latin typeface="Calibri"/>
                <a:cs typeface="Calibri"/>
              </a:rPr>
              <a:t>penggunaan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spc="-5" dirty="0">
                <a:latin typeface="Calibri"/>
                <a:cs typeface="Calibri"/>
              </a:rPr>
              <a:t>gedung.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Termasuk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dirty="0">
                <a:latin typeface="Calibri"/>
                <a:cs typeface="Calibri"/>
              </a:rPr>
              <a:t>ini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5" dirty="0">
                <a:latin typeface="Calibri"/>
                <a:cs typeface="Calibri"/>
              </a:rPr>
              <a:t> berat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manusia,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perabotan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dipindah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pindah,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kendaraan,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barang</a:t>
            </a:r>
            <a:r>
              <a:rPr sz="2400" dirty="0">
                <a:latin typeface="Calibri"/>
                <a:cs typeface="Calibri"/>
              </a:rPr>
              <a:t> 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lain.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91937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311" y="1532497"/>
            <a:ext cx="7675164" cy="413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7" y="2359913"/>
            <a:ext cx="18567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Wind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6" y="2789682"/>
            <a:ext cx="2719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96950" algn="l"/>
                <a:tab pos="1786889" algn="l"/>
              </a:tabLst>
            </a:pP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spc="-10" dirty="0">
                <a:latin typeface="Calibri"/>
                <a:cs typeface="Calibri"/>
              </a:rPr>
              <a:t>yang	</a:t>
            </a:r>
            <a:r>
              <a:rPr sz="2400" spc="-15" dirty="0">
                <a:latin typeface="Calibri"/>
                <a:cs typeface="Calibri"/>
              </a:rPr>
              <a:t>bekerja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664" y="2789682"/>
            <a:ext cx="63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4052" y="2789682"/>
            <a:ext cx="10140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10" dirty="0">
                <a:latin typeface="Calibri"/>
                <a:cs typeface="Calibri"/>
              </a:rPr>
              <a:t>k</a:t>
            </a:r>
            <a:r>
              <a:rPr sz="2400" spc="-1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9121" y="2789682"/>
            <a:ext cx="786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akib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5338" y="2789682"/>
            <a:ext cx="1380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15390" algn="l"/>
              </a:tabLst>
            </a:pP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–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3155441"/>
            <a:ext cx="306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01750" algn="l"/>
                <a:tab pos="207454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ari	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16956" y="3155441"/>
            <a:ext cx="39293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61085" algn="l"/>
                <a:tab pos="2136775" algn="l"/>
                <a:tab pos="3108325" algn="l"/>
              </a:tabLst>
            </a:pPr>
            <a:r>
              <a:rPr sz="2400" dirty="0">
                <a:latin typeface="Calibri"/>
                <a:cs typeface="Calibri"/>
              </a:rPr>
              <a:t>angin.	</a:t>
            </a: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dirty="0">
                <a:latin typeface="Calibri"/>
                <a:cs typeface="Calibri"/>
              </a:rPr>
              <a:t>angin	</a:t>
            </a:r>
            <a:r>
              <a:rPr sz="2400" spc="-20" dirty="0">
                <a:latin typeface="Calibri"/>
                <a:cs typeface="Calibri"/>
              </a:rPr>
              <a:t>sangat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8306" y="3520897"/>
            <a:ext cx="733679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1275">
              <a:spcBef>
                <a:spcPts val="100"/>
              </a:spcBef>
              <a:tabLst>
                <a:tab pos="1673860" algn="l"/>
                <a:tab pos="2420620" algn="l"/>
                <a:tab pos="3380740" algn="l"/>
                <a:tab pos="4110990" algn="l"/>
                <a:tab pos="5505450" algn="l"/>
                <a:tab pos="625157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tung	</a:t>
            </a:r>
            <a:r>
              <a:rPr sz="2400" spc="-5" dirty="0">
                <a:latin typeface="Calibri"/>
                <a:cs typeface="Calibri"/>
              </a:rPr>
              <a:t>dar</a:t>
            </a:r>
            <a:r>
              <a:rPr sz="2400" dirty="0">
                <a:latin typeface="Calibri"/>
                <a:cs typeface="Calibri"/>
              </a:rPr>
              <a:t>i	l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tingian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spc="-1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3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tu</a:t>
            </a:r>
            <a:r>
              <a:rPr sz="2400" spc="-2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. 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tiup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minimum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sebesar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25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r>
              <a:rPr sz="2400" spc="10" dirty="0">
                <a:latin typeface="Calibri"/>
                <a:cs typeface="Calibri"/>
              </a:rPr>
              <a:t>, </a:t>
            </a:r>
            <a:r>
              <a:rPr sz="2400" spc="-15" dirty="0">
                <a:latin typeface="Calibri"/>
                <a:cs typeface="Calibri"/>
              </a:rPr>
              <a:t>kecuali </a:t>
            </a:r>
            <a:r>
              <a:rPr sz="2400" spc="-10" dirty="0">
                <a:latin typeface="Calibri"/>
                <a:cs typeface="Calibri"/>
              </a:rPr>
              <a:t>untuk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spc="-10" dirty="0">
                <a:latin typeface="Calibri"/>
                <a:cs typeface="Calibri"/>
              </a:rPr>
              <a:t>berikut </a:t>
            </a:r>
            <a:r>
              <a:rPr sz="2400" dirty="0">
                <a:latin typeface="Calibri"/>
                <a:cs typeface="Calibri"/>
              </a:rPr>
              <a:t>: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tiup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tepi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laut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sejauh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km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pantai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 </a:t>
            </a:r>
            <a:r>
              <a:rPr sz="2400" dirty="0">
                <a:latin typeface="Calibri"/>
                <a:cs typeface="Calibri"/>
              </a:rPr>
              <a:t>minimum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40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endParaRPr sz="2400" baseline="24305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61139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59320" cy="191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20" dirty="0">
                <a:latin typeface="Calibri"/>
                <a:cs typeface="Calibri"/>
              </a:rPr>
              <a:t>Earthquake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semua beban </a:t>
            </a:r>
            <a:r>
              <a:rPr sz="2400" spc="-15" dirty="0">
                <a:latin typeface="Calibri"/>
                <a:cs typeface="Calibri"/>
              </a:rPr>
              <a:t>statik </a:t>
            </a:r>
            <a:r>
              <a:rPr sz="2400" spc="-10" dirty="0">
                <a:latin typeface="Calibri"/>
                <a:cs typeface="Calibri"/>
              </a:rPr>
              <a:t>ekivalen 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10" dirty="0">
                <a:latin typeface="Calibri"/>
                <a:cs typeface="Calibri"/>
              </a:rPr>
              <a:t>pada struktur </a:t>
            </a:r>
            <a:r>
              <a:rPr sz="2400" spc="-5" dirty="0">
                <a:latin typeface="Calibri"/>
                <a:cs typeface="Calibri"/>
              </a:rPr>
              <a:t> akibat </a:t>
            </a:r>
            <a:r>
              <a:rPr sz="2400" spc="-20" dirty="0">
                <a:latin typeface="Calibri"/>
                <a:cs typeface="Calibri"/>
              </a:rPr>
              <a:t>adanya pergerakan </a:t>
            </a:r>
            <a:r>
              <a:rPr sz="2400" spc="-5" dirty="0">
                <a:latin typeface="Calibri"/>
                <a:cs typeface="Calibri"/>
              </a:rPr>
              <a:t>tanah </a:t>
            </a:r>
            <a:r>
              <a:rPr sz="2400" spc="-10" dirty="0">
                <a:latin typeface="Calibri"/>
                <a:cs typeface="Calibri"/>
              </a:rPr>
              <a:t>oleh gempa </a:t>
            </a:r>
            <a:r>
              <a:rPr sz="2400" spc="-5" dirty="0">
                <a:latin typeface="Calibri"/>
                <a:cs typeface="Calibri"/>
              </a:rPr>
              <a:t>bumi, baik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pergerakan arah </a:t>
            </a:r>
            <a:r>
              <a:rPr sz="2400" spc="-10" dirty="0">
                <a:latin typeface="Calibri"/>
                <a:cs typeface="Calibri"/>
              </a:rPr>
              <a:t>vertikal </a:t>
            </a:r>
            <a:r>
              <a:rPr sz="2400" dirty="0">
                <a:latin typeface="Calibri"/>
                <a:cs typeface="Calibri"/>
              </a:rPr>
              <a:t>maupun </a:t>
            </a:r>
            <a:r>
              <a:rPr sz="2400" spc="-15" dirty="0">
                <a:latin typeface="Calibri"/>
                <a:cs typeface="Calibri"/>
              </a:rPr>
              <a:t>horizontal. </a:t>
            </a:r>
            <a:r>
              <a:rPr sz="2400" spc="-5" dirty="0">
                <a:latin typeface="Calibri"/>
                <a:cs typeface="Calibri"/>
              </a:rPr>
              <a:t>Namun 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umumnya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percepatan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tanah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horizontal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lebih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besar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5765" y="4252976"/>
            <a:ext cx="1115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sehingga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1305" y="4252976"/>
            <a:ext cx="2209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spcBef>
                <a:spcPts val="100"/>
              </a:spcBef>
              <a:tabLst>
                <a:tab pos="772795" algn="l"/>
                <a:tab pos="102298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ah	</a:t>
            </a:r>
            <a:r>
              <a:rPr sz="2400" spc="-30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4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l</a:t>
            </a:r>
            <a:r>
              <a:rPr sz="2400" spc="-50" dirty="0">
                <a:latin typeface="Calibri"/>
                <a:cs typeface="Calibri"/>
              </a:rPr>
              <a:t>n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a,  </a:t>
            </a:r>
            <a:r>
              <a:rPr sz="2400" spc="-5" dirty="0">
                <a:latin typeface="Calibri"/>
                <a:cs typeface="Calibri"/>
              </a:rPr>
              <a:t>jauh		</a:t>
            </a:r>
            <a:r>
              <a:rPr sz="2400" dirty="0">
                <a:latin typeface="Calibri"/>
                <a:cs typeface="Calibri"/>
              </a:rPr>
              <a:t>lebih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1321" y="4618735"/>
            <a:ext cx="1591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menentukan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5991" y="4252976"/>
            <a:ext cx="1207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aruh  </a:t>
            </a:r>
            <a:r>
              <a:rPr sz="2400" spc="-5" dirty="0">
                <a:latin typeface="Calibri"/>
                <a:cs typeface="Calibri"/>
              </a:rPr>
              <a:t>daripada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7782" y="4252976"/>
            <a:ext cx="8680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  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4252977"/>
            <a:ext cx="12680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daripada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hori</a:t>
            </a:r>
            <a:r>
              <a:rPr sz="2400" spc="-55" dirty="0">
                <a:latin typeface="Calibri"/>
                <a:cs typeface="Calibri"/>
              </a:rPr>
              <a:t>z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al  </a:t>
            </a:r>
            <a:r>
              <a:rPr sz="2400" spc="-10" dirty="0">
                <a:latin typeface="Calibri"/>
                <a:cs typeface="Calibri"/>
              </a:rPr>
              <a:t>vertikal.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22285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375" y="1976987"/>
            <a:ext cx="7258050" cy="37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15030" y="3454985"/>
            <a:ext cx="5358765" cy="158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4000" i="1" spc="-10" dirty="0">
                <a:latin typeface="Calibri"/>
                <a:cs typeface="Calibri"/>
              </a:rPr>
              <a:t>Lentur</a:t>
            </a:r>
            <a:r>
              <a:rPr sz="4000" i="1" spc="5" dirty="0">
                <a:latin typeface="Calibri"/>
                <a:cs typeface="Calibri"/>
              </a:rPr>
              <a:t> </a:t>
            </a:r>
            <a:r>
              <a:rPr sz="4000" i="1" spc="-25" dirty="0">
                <a:latin typeface="Calibri"/>
                <a:cs typeface="Calibri"/>
              </a:rPr>
              <a:t>Pada</a:t>
            </a:r>
            <a:r>
              <a:rPr sz="4000" i="1" spc="-20" dirty="0">
                <a:latin typeface="Calibri"/>
                <a:cs typeface="Calibri"/>
              </a:rPr>
              <a:t> </a:t>
            </a:r>
            <a:r>
              <a:rPr sz="4000" i="1" spc="-5" dirty="0">
                <a:latin typeface="Calibri"/>
                <a:cs typeface="Calibri"/>
              </a:rPr>
              <a:t>Balok</a:t>
            </a:r>
            <a:r>
              <a:rPr sz="4000" i="1" spc="-25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Persegi</a:t>
            </a:r>
            <a:endParaRPr sz="40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400" dirty="0">
              <a:latin typeface="Calibri"/>
              <a:cs typeface="Calibri"/>
            </a:endParaRPr>
          </a:p>
          <a:p>
            <a:pPr marR="66675" algn="ctr"/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3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32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303" y="631063"/>
            <a:ext cx="8065134" cy="3621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1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 :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 Penampang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Persegi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25" dirty="0">
                <a:latin typeface="Calibri"/>
                <a:cs typeface="Calibri"/>
              </a:rPr>
              <a:t>Persegi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Rangkap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95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1" y="1590548"/>
            <a:ext cx="8100695" cy="44164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88900" marR="243204">
              <a:lnSpc>
                <a:spcPts val="192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kekuatan </a:t>
            </a:r>
            <a:r>
              <a:rPr sz="2000" b="1" spc="-43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Strength Design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yang </a:t>
            </a:r>
            <a:r>
              <a:rPr sz="2000" spc="-10" dirty="0">
                <a:latin typeface="Calibri"/>
                <a:cs typeface="Calibri"/>
              </a:rPr>
              <a:t>dikenal </a:t>
            </a:r>
            <a:r>
              <a:rPr sz="2000" dirty="0">
                <a:latin typeface="Calibri"/>
                <a:cs typeface="Calibri"/>
              </a:rPr>
              <a:t>pula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metode ultimit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mengambil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beberapa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asumsi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31800" indent="-342900">
              <a:spcBef>
                <a:spcPts val="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tulangan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adalah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16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10" dirty="0">
                <a:latin typeface="Calibri"/>
                <a:cs typeface="Calibri"/>
              </a:rPr>
              <a:t>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berbanding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lurus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terhadap </a:t>
            </a:r>
            <a:r>
              <a:rPr sz="2000" b="1" spc="-20" dirty="0">
                <a:latin typeface="Calibri"/>
                <a:cs typeface="Calibri"/>
              </a:rPr>
              <a:t>jaraknya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ke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sumbu</a:t>
            </a:r>
            <a:endParaRPr sz="2000">
              <a:latin typeface="Calibri"/>
              <a:cs typeface="Calibri"/>
            </a:endParaRPr>
          </a:p>
          <a:p>
            <a:pPr marL="431165">
              <a:lnSpc>
                <a:spcPts val="2160"/>
              </a:lnSpc>
            </a:pPr>
            <a:r>
              <a:rPr sz="2000" b="1" spc="-10" dirty="0">
                <a:latin typeface="Calibri"/>
                <a:cs typeface="Calibri"/>
              </a:rPr>
              <a:t>netral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penampang</a:t>
            </a:r>
            <a:endParaRPr sz="2000">
              <a:latin typeface="Calibri"/>
              <a:cs typeface="Calibri"/>
            </a:endParaRPr>
          </a:p>
          <a:p>
            <a:pPr marL="431165" marR="93980" indent="-342900">
              <a:lnSpc>
                <a:spcPct val="78400"/>
              </a:lnSpc>
              <a:spcBef>
                <a:spcPts val="5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dirty="0">
                <a:latin typeface="Calibri"/>
                <a:cs typeface="Calibri"/>
              </a:rPr>
              <a:t>Modulus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Elastistisitas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baja,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1950" b="1" i="1" baseline="-21367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1950" b="1" i="1" spc="247" baseline="-21367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=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200.000</a:t>
            </a:r>
            <a:r>
              <a:rPr sz="2000" b="1" spc="-3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MPa</a:t>
            </a:r>
            <a:r>
              <a:rPr sz="2000" b="1" spc="-10" dirty="0">
                <a:latin typeface="Calibri"/>
                <a:cs typeface="Calibri"/>
              </a:rPr>
              <a:t>,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tegangan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timbul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5" dirty="0">
                <a:latin typeface="Calibri"/>
                <a:cs typeface="Calibri"/>
              </a:rPr>
              <a:t>tulangan </a:t>
            </a:r>
            <a:r>
              <a:rPr sz="2000" b="1" dirty="0">
                <a:latin typeface="Calibri"/>
                <a:cs typeface="Calibri"/>
              </a:rPr>
              <a:t>baja dalam </a:t>
            </a:r>
            <a:r>
              <a:rPr sz="2000" b="1" spc="-10" dirty="0">
                <a:latin typeface="Calibri"/>
                <a:cs typeface="Calibri"/>
              </a:rPr>
              <a:t>daerah </a:t>
            </a:r>
            <a:r>
              <a:rPr sz="2000" b="1" spc="-5" dirty="0">
                <a:latin typeface="Calibri"/>
                <a:cs typeface="Calibri"/>
              </a:rPr>
              <a:t>elastis </a:t>
            </a:r>
            <a:r>
              <a:rPr sz="2000" b="1" dirty="0">
                <a:latin typeface="Calibri"/>
                <a:cs typeface="Calibri"/>
              </a:rPr>
              <a:t>sama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nilai </a:t>
            </a:r>
            <a:r>
              <a:rPr sz="2000" b="1" spc="-15" dirty="0">
                <a:latin typeface="Calibri"/>
                <a:cs typeface="Calibri"/>
              </a:rPr>
              <a:t>regangan </a:t>
            </a:r>
            <a:r>
              <a:rPr sz="2000" b="1" spc="-10" dirty="0">
                <a:latin typeface="Calibri"/>
                <a:cs typeface="Calibri"/>
              </a:rPr>
              <a:t> dikalikan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E</a:t>
            </a:r>
            <a:r>
              <a:rPr sz="1950" b="1" i="1" baseline="-21367" dirty="0">
                <a:latin typeface="Calibri"/>
                <a:cs typeface="Calibri"/>
              </a:rPr>
              <a:t>s</a:t>
            </a:r>
            <a:r>
              <a:rPr sz="1950" b="1" i="1" spc="7" baseline="-21367" dirty="0">
                <a:latin typeface="Calibri"/>
                <a:cs typeface="Calibri"/>
              </a:rPr>
              <a:t> </a:t>
            </a:r>
            <a:r>
              <a:rPr sz="2000" b="1" i="1" spc="-35" dirty="0">
                <a:latin typeface="Calibri"/>
                <a:cs typeface="Calibri"/>
              </a:rPr>
              <a:t>(</a:t>
            </a:r>
            <a:r>
              <a:rPr sz="2100" b="1" i="1" spc="-35" dirty="0">
                <a:latin typeface="Symbol"/>
                <a:cs typeface="Symbol"/>
              </a:rPr>
              <a:t></a:t>
            </a:r>
            <a:r>
              <a:rPr sz="21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15" dirty="0">
                <a:latin typeface="Calibri"/>
                <a:cs typeface="Calibri"/>
              </a:rPr>
              <a:t> </a:t>
            </a:r>
            <a:r>
              <a:rPr sz="2100" b="1" i="1" spc="-15" dirty="0">
                <a:latin typeface="Symbol"/>
                <a:cs typeface="Symbol"/>
              </a:rPr>
              <a:t></a:t>
            </a:r>
            <a:r>
              <a:rPr sz="2000" b="1" i="1" spc="-15" dirty="0">
                <a:latin typeface="Calibri"/>
                <a:cs typeface="Calibri"/>
              </a:rPr>
              <a:t>.Es)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38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Penampang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akan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tetap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setelah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terjadi</a:t>
            </a:r>
            <a:r>
              <a:rPr sz="2000" b="1" spc="-5" dirty="0">
                <a:latin typeface="Calibri"/>
                <a:cs typeface="Calibri"/>
              </a:rPr>
              <a:t> lentur</a:t>
            </a:r>
            <a:endParaRPr sz="2000">
              <a:latin typeface="Calibri"/>
              <a:cs typeface="Calibri"/>
            </a:endParaRPr>
          </a:p>
          <a:p>
            <a:pPr marL="431800" indent="-342900"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Kuat</a:t>
            </a:r>
            <a:r>
              <a:rPr sz="2000" b="1" spc="-5" dirty="0">
                <a:latin typeface="Calibri"/>
                <a:cs typeface="Calibri"/>
              </a:rPr>
              <a:t> tarik </a:t>
            </a:r>
            <a:r>
              <a:rPr sz="2000" b="1" dirty="0">
                <a:latin typeface="Calibri"/>
                <a:cs typeface="Calibri"/>
              </a:rPr>
              <a:t>dari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diabaikan</a:t>
            </a:r>
            <a:endParaRPr sz="2000">
              <a:latin typeface="Calibri"/>
              <a:cs typeface="Calibri"/>
            </a:endParaRPr>
          </a:p>
          <a:p>
            <a:pPr marL="431165" marR="31623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0" dirty="0">
                <a:latin typeface="Calibri"/>
                <a:cs typeface="Calibri"/>
              </a:rPr>
              <a:t>Kada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kondisi keruntuhan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maksimum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dirty="0">
                <a:latin typeface="Calibri"/>
                <a:cs typeface="Calibri"/>
              </a:rPr>
              <a:t> pada </a:t>
            </a:r>
            <a:r>
              <a:rPr sz="2000" b="1" spc="-20" dirty="0">
                <a:latin typeface="Calibri"/>
                <a:cs typeface="Calibri"/>
              </a:rPr>
              <a:t>serat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tekan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terluar,</a:t>
            </a:r>
            <a:r>
              <a:rPr sz="2000" b="1" spc="-10" dirty="0">
                <a:latin typeface="Calibri"/>
                <a:cs typeface="Calibri"/>
              </a:rPr>
              <a:t> besarnya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adalah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sama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0AF50"/>
                </a:solidFill>
                <a:latin typeface="Symbol"/>
                <a:cs typeface="Symbol"/>
              </a:rPr>
              <a:t></a:t>
            </a:r>
            <a:r>
              <a:rPr sz="1950" b="1" spc="7" baseline="-21367" dirty="0">
                <a:solidFill>
                  <a:srgbClr val="00AF50"/>
                </a:solidFill>
                <a:latin typeface="Calibri"/>
                <a:cs typeface="Calibri"/>
              </a:rPr>
              <a:t>cu</a:t>
            </a:r>
            <a:r>
              <a:rPr sz="1950" b="1" spc="232" baseline="-21367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= 0,003</a:t>
            </a:r>
            <a:endParaRPr sz="2000">
              <a:latin typeface="Calibri"/>
              <a:cs typeface="Calibri"/>
            </a:endParaRPr>
          </a:p>
          <a:p>
            <a:pPr marL="431165" marR="175260" indent="-342900" algn="just">
              <a:lnSpc>
                <a:spcPct val="80100"/>
              </a:lnSpc>
              <a:spcBef>
                <a:spcPts val="475"/>
              </a:spcBef>
              <a:buFont typeface="Arial"/>
              <a:buChar char="•"/>
              <a:tabLst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Untuk perhitungan </a:t>
            </a:r>
            <a:r>
              <a:rPr sz="2000" b="1" spc="-15" dirty="0">
                <a:latin typeface="Calibri"/>
                <a:cs typeface="Calibri"/>
              </a:rPr>
              <a:t>kuat </a:t>
            </a:r>
            <a:r>
              <a:rPr sz="2000" b="1" spc="-10" dirty="0">
                <a:latin typeface="Calibri"/>
                <a:cs typeface="Calibri"/>
              </a:rPr>
              <a:t>rencana, </a:t>
            </a:r>
            <a:r>
              <a:rPr sz="2000" b="1" spc="-5" dirty="0">
                <a:latin typeface="Calibri"/>
                <a:cs typeface="Calibri"/>
              </a:rPr>
              <a:t>bentuk </a:t>
            </a:r>
            <a:r>
              <a:rPr sz="2000" b="1" dirty="0">
                <a:latin typeface="Calibri"/>
                <a:cs typeface="Calibri"/>
              </a:rPr>
              <a:t>dari distribusi </a:t>
            </a:r>
            <a:r>
              <a:rPr sz="2000" b="1" spc="-15" dirty="0">
                <a:latin typeface="Calibri"/>
                <a:cs typeface="Calibri"/>
              </a:rPr>
              <a:t>tegangan tekan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 diasumsikan </a:t>
            </a:r>
            <a:r>
              <a:rPr sz="2000" b="1" dirty="0">
                <a:latin typeface="Calibri"/>
                <a:cs typeface="Calibri"/>
              </a:rPr>
              <a:t>berupa </a:t>
            </a:r>
            <a:r>
              <a:rPr sz="2000" b="1" spc="-5" dirty="0">
                <a:latin typeface="Calibri"/>
                <a:cs typeface="Calibri"/>
              </a:rPr>
              <a:t>persegi empat, </a:t>
            </a:r>
            <a:r>
              <a:rPr sz="2000" b="1" dirty="0">
                <a:latin typeface="Calibri"/>
                <a:cs typeface="Calibri"/>
              </a:rPr>
              <a:t>sesuai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asumsi </a:t>
            </a:r>
            <a:r>
              <a:rPr sz="2000" b="1" spc="-5" dirty="0">
                <a:latin typeface="Calibri"/>
                <a:cs typeface="Calibri"/>
              </a:rPr>
              <a:t>dalam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SNI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2847:2013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pasal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10.2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41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884868" y="3677222"/>
            <a:ext cx="5993130" cy="2347595"/>
            <a:chOff x="1360868" y="3677221"/>
            <a:chExt cx="5993130" cy="2347595"/>
          </a:xfrm>
        </p:grpSpPr>
        <p:sp>
          <p:nvSpPr>
            <p:cNvPr id="4" name="object 4"/>
            <p:cNvSpPr/>
            <p:nvPr/>
          </p:nvSpPr>
          <p:spPr>
            <a:xfrm>
              <a:off x="1373885" y="4344162"/>
              <a:ext cx="5967095" cy="1390015"/>
            </a:xfrm>
            <a:custGeom>
              <a:avLst/>
              <a:gdLst/>
              <a:ahLst/>
              <a:cxnLst/>
              <a:rect l="l" t="t" r="r" b="b"/>
              <a:pathLst>
                <a:path w="5967095" h="1390014">
                  <a:moveTo>
                    <a:pt x="272795" y="25907"/>
                  </a:moveTo>
                  <a:lnTo>
                    <a:pt x="321118" y="40657"/>
                  </a:lnTo>
                  <a:lnTo>
                    <a:pt x="369443" y="55396"/>
                  </a:lnTo>
                  <a:lnTo>
                    <a:pt x="417772" y="70114"/>
                  </a:lnTo>
                  <a:lnTo>
                    <a:pt x="466108" y="84800"/>
                  </a:lnTo>
                  <a:lnTo>
                    <a:pt x="514452" y="99445"/>
                  </a:lnTo>
                  <a:lnTo>
                    <a:pt x="562807" y="114036"/>
                  </a:lnTo>
                  <a:lnTo>
                    <a:pt x="611175" y="128565"/>
                  </a:lnTo>
                  <a:lnTo>
                    <a:pt x="659558" y="143021"/>
                  </a:lnTo>
                  <a:lnTo>
                    <a:pt x="707959" y="157392"/>
                  </a:lnTo>
                  <a:lnTo>
                    <a:pt x="756379" y="171669"/>
                  </a:lnTo>
                  <a:lnTo>
                    <a:pt x="804820" y="185840"/>
                  </a:lnTo>
                  <a:lnTo>
                    <a:pt x="853285" y="199897"/>
                  </a:lnTo>
                  <a:lnTo>
                    <a:pt x="901776" y="213827"/>
                  </a:lnTo>
                  <a:lnTo>
                    <a:pt x="950296" y="227621"/>
                  </a:lnTo>
                  <a:lnTo>
                    <a:pt x="998845" y="241267"/>
                  </a:lnTo>
                  <a:lnTo>
                    <a:pt x="1047427" y="254756"/>
                  </a:lnTo>
                  <a:lnTo>
                    <a:pt x="1096043" y="268077"/>
                  </a:lnTo>
                  <a:lnTo>
                    <a:pt x="1144696" y="281220"/>
                  </a:lnTo>
                  <a:lnTo>
                    <a:pt x="1193388" y="294173"/>
                  </a:lnTo>
                  <a:lnTo>
                    <a:pt x="1242121" y="306927"/>
                  </a:lnTo>
                  <a:lnTo>
                    <a:pt x="1290898" y="319471"/>
                  </a:lnTo>
                  <a:lnTo>
                    <a:pt x="1339719" y="331794"/>
                  </a:lnTo>
                  <a:lnTo>
                    <a:pt x="1388588" y="343886"/>
                  </a:lnTo>
                  <a:lnTo>
                    <a:pt x="1437507" y="355737"/>
                  </a:lnTo>
                  <a:lnTo>
                    <a:pt x="1486478" y="367336"/>
                  </a:lnTo>
                  <a:lnTo>
                    <a:pt x="1535503" y="378672"/>
                  </a:lnTo>
                  <a:lnTo>
                    <a:pt x="1584583" y="389735"/>
                  </a:lnTo>
                  <a:lnTo>
                    <a:pt x="1633722" y="400514"/>
                  </a:lnTo>
                  <a:lnTo>
                    <a:pt x="1682922" y="410999"/>
                  </a:lnTo>
                  <a:lnTo>
                    <a:pt x="1732184" y="421180"/>
                  </a:lnTo>
                  <a:lnTo>
                    <a:pt x="1781511" y="431046"/>
                  </a:lnTo>
                  <a:lnTo>
                    <a:pt x="1830905" y="440586"/>
                  </a:lnTo>
                  <a:lnTo>
                    <a:pt x="1880368" y="449790"/>
                  </a:lnTo>
                  <a:lnTo>
                    <a:pt x="1929903" y="458647"/>
                  </a:lnTo>
                  <a:lnTo>
                    <a:pt x="1979511" y="467147"/>
                  </a:lnTo>
                  <a:lnTo>
                    <a:pt x="2029194" y="475280"/>
                  </a:lnTo>
                  <a:lnTo>
                    <a:pt x="2078955" y="483034"/>
                  </a:lnTo>
                  <a:lnTo>
                    <a:pt x="2128796" y="490400"/>
                  </a:lnTo>
                  <a:lnTo>
                    <a:pt x="2178719" y="497367"/>
                  </a:lnTo>
                  <a:lnTo>
                    <a:pt x="2228727" y="503925"/>
                  </a:lnTo>
                  <a:lnTo>
                    <a:pt x="2278821" y="510062"/>
                  </a:lnTo>
                  <a:lnTo>
                    <a:pt x="2329003" y="515768"/>
                  </a:lnTo>
                  <a:lnTo>
                    <a:pt x="2379276" y="521034"/>
                  </a:lnTo>
                  <a:lnTo>
                    <a:pt x="2429642" y="525847"/>
                  </a:lnTo>
                  <a:lnTo>
                    <a:pt x="2480103" y="530199"/>
                  </a:lnTo>
                  <a:lnTo>
                    <a:pt x="2530661" y="534078"/>
                  </a:lnTo>
                  <a:lnTo>
                    <a:pt x="2581319" y="537474"/>
                  </a:lnTo>
                  <a:lnTo>
                    <a:pt x="2632078" y="540376"/>
                  </a:lnTo>
                  <a:lnTo>
                    <a:pt x="2682941" y="542774"/>
                  </a:lnTo>
                  <a:lnTo>
                    <a:pt x="2733909" y="544658"/>
                  </a:lnTo>
                  <a:lnTo>
                    <a:pt x="2784986" y="546016"/>
                  </a:lnTo>
                  <a:lnTo>
                    <a:pt x="2836172" y="546839"/>
                  </a:lnTo>
                  <a:lnTo>
                    <a:pt x="2887472" y="547115"/>
                  </a:lnTo>
                  <a:lnTo>
                    <a:pt x="2935273" y="546876"/>
                  </a:lnTo>
                  <a:lnTo>
                    <a:pt x="2983171" y="546164"/>
                  </a:lnTo>
                  <a:lnTo>
                    <a:pt x="3031165" y="544988"/>
                  </a:lnTo>
                  <a:lnTo>
                    <a:pt x="3079253" y="543355"/>
                  </a:lnTo>
                  <a:lnTo>
                    <a:pt x="3127432" y="541276"/>
                  </a:lnTo>
                  <a:lnTo>
                    <a:pt x="3175703" y="538757"/>
                  </a:lnTo>
                  <a:lnTo>
                    <a:pt x="3224061" y="535807"/>
                  </a:lnTo>
                  <a:lnTo>
                    <a:pt x="3272506" y="532436"/>
                  </a:lnTo>
                  <a:lnTo>
                    <a:pt x="3321037" y="528650"/>
                  </a:lnTo>
                  <a:lnTo>
                    <a:pt x="3369651" y="524460"/>
                  </a:lnTo>
                  <a:lnTo>
                    <a:pt x="3418346" y="519872"/>
                  </a:lnTo>
                  <a:lnTo>
                    <a:pt x="3467121" y="514896"/>
                  </a:lnTo>
                  <a:lnTo>
                    <a:pt x="3515975" y="509540"/>
                  </a:lnTo>
                  <a:lnTo>
                    <a:pt x="3564905" y="503813"/>
                  </a:lnTo>
                  <a:lnTo>
                    <a:pt x="3613909" y="497723"/>
                  </a:lnTo>
                  <a:lnTo>
                    <a:pt x="3662987" y="491278"/>
                  </a:lnTo>
                  <a:lnTo>
                    <a:pt x="3712135" y="484487"/>
                  </a:lnTo>
                  <a:lnTo>
                    <a:pt x="3761353" y="477358"/>
                  </a:lnTo>
                  <a:lnTo>
                    <a:pt x="3810639" y="469899"/>
                  </a:lnTo>
                  <a:lnTo>
                    <a:pt x="3859991" y="462120"/>
                  </a:lnTo>
                  <a:lnTo>
                    <a:pt x="3909407" y="454029"/>
                  </a:lnTo>
                  <a:lnTo>
                    <a:pt x="3958886" y="445634"/>
                  </a:lnTo>
                  <a:lnTo>
                    <a:pt x="4008425" y="436943"/>
                  </a:lnTo>
                  <a:lnTo>
                    <a:pt x="4058023" y="427965"/>
                  </a:lnTo>
                  <a:lnTo>
                    <a:pt x="4107679" y="418708"/>
                  </a:lnTo>
                  <a:lnTo>
                    <a:pt x="4157390" y="409182"/>
                  </a:lnTo>
                  <a:lnTo>
                    <a:pt x="4207155" y="399393"/>
                  </a:lnTo>
                  <a:lnTo>
                    <a:pt x="4256972" y="389351"/>
                  </a:lnTo>
                  <a:lnTo>
                    <a:pt x="4306840" y="379065"/>
                  </a:lnTo>
                  <a:lnTo>
                    <a:pt x="4356756" y="368542"/>
                  </a:lnTo>
                  <a:lnTo>
                    <a:pt x="4406719" y="357791"/>
                  </a:lnTo>
                  <a:lnTo>
                    <a:pt x="4456727" y="346820"/>
                  </a:lnTo>
                  <a:lnTo>
                    <a:pt x="4506778" y="335638"/>
                  </a:lnTo>
                  <a:lnTo>
                    <a:pt x="4556872" y="324254"/>
                  </a:lnTo>
                  <a:lnTo>
                    <a:pt x="4607005" y="312676"/>
                  </a:lnTo>
                  <a:lnTo>
                    <a:pt x="4657176" y="300911"/>
                  </a:lnTo>
                  <a:lnTo>
                    <a:pt x="4707384" y="288970"/>
                  </a:lnTo>
                  <a:lnTo>
                    <a:pt x="4757626" y="276860"/>
                  </a:lnTo>
                  <a:lnTo>
                    <a:pt x="4807902" y="264589"/>
                  </a:lnTo>
                  <a:lnTo>
                    <a:pt x="4858209" y="252166"/>
                  </a:lnTo>
                  <a:lnTo>
                    <a:pt x="4908545" y="239600"/>
                  </a:lnTo>
                  <a:lnTo>
                    <a:pt x="4958909" y="226898"/>
                  </a:lnTo>
                  <a:lnTo>
                    <a:pt x="5009299" y="214070"/>
                  </a:lnTo>
                  <a:lnTo>
                    <a:pt x="5059714" y="201124"/>
                  </a:lnTo>
                  <a:lnTo>
                    <a:pt x="5110151" y="188068"/>
                  </a:lnTo>
                  <a:lnTo>
                    <a:pt x="5160609" y="174911"/>
                  </a:lnTo>
                  <a:lnTo>
                    <a:pt x="5211086" y="161660"/>
                  </a:lnTo>
                  <a:lnTo>
                    <a:pt x="5261580" y="148326"/>
                  </a:lnTo>
                  <a:lnTo>
                    <a:pt x="5312090" y="134915"/>
                  </a:lnTo>
                  <a:lnTo>
                    <a:pt x="5362614" y="121437"/>
                  </a:lnTo>
                  <a:lnTo>
                    <a:pt x="5413150" y="107900"/>
                  </a:lnTo>
                  <a:lnTo>
                    <a:pt x="5463696" y="94312"/>
                  </a:lnTo>
                  <a:lnTo>
                    <a:pt x="5514251" y="80681"/>
                  </a:lnTo>
                  <a:lnTo>
                    <a:pt x="5564813" y="67018"/>
                  </a:lnTo>
                  <a:lnTo>
                    <a:pt x="5615380" y="53328"/>
                  </a:lnTo>
                  <a:lnTo>
                    <a:pt x="5665951" y="39622"/>
                  </a:lnTo>
                  <a:lnTo>
                    <a:pt x="5716523" y="25907"/>
                  </a:lnTo>
                </a:path>
                <a:path w="5967095" h="1390014">
                  <a:moveTo>
                    <a:pt x="0" y="816863"/>
                  </a:moveTo>
                  <a:lnTo>
                    <a:pt x="48387" y="830381"/>
                  </a:lnTo>
                  <a:lnTo>
                    <a:pt x="96752" y="843980"/>
                  </a:lnTo>
                  <a:lnTo>
                    <a:pt x="145097" y="857650"/>
                  </a:lnTo>
                  <a:lnTo>
                    <a:pt x="193424" y="871379"/>
                  </a:lnTo>
                  <a:lnTo>
                    <a:pt x="241736" y="885156"/>
                  </a:lnTo>
                  <a:lnTo>
                    <a:pt x="290036" y="898969"/>
                  </a:lnTo>
                  <a:lnTo>
                    <a:pt x="338327" y="912809"/>
                  </a:lnTo>
                  <a:lnTo>
                    <a:pt x="386611" y="926662"/>
                  </a:lnTo>
                  <a:lnTo>
                    <a:pt x="434891" y="940519"/>
                  </a:lnTo>
                  <a:lnTo>
                    <a:pt x="483169" y="954368"/>
                  </a:lnTo>
                  <a:lnTo>
                    <a:pt x="531448" y="968197"/>
                  </a:lnTo>
                  <a:lnTo>
                    <a:pt x="579732" y="981996"/>
                  </a:lnTo>
                  <a:lnTo>
                    <a:pt x="628022" y="995754"/>
                  </a:lnTo>
                  <a:lnTo>
                    <a:pt x="676322" y="1009458"/>
                  </a:lnTo>
                  <a:lnTo>
                    <a:pt x="724633" y="1023099"/>
                  </a:lnTo>
                  <a:lnTo>
                    <a:pt x="772960" y="1036664"/>
                  </a:lnTo>
                  <a:lnTo>
                    <a:pt x="821303" y="1050142"/>
                  </a:lnTo>
                  <a:lnTo>
                    <a:pt x="869667" y="1063523"/>
                  </a:lnTo>
                  <a:lnTo>
                    <a:pt x="918054" y="1076795"/>
                  </a:lnTo>
                  <a:lnTo>
                    <a:pt x="966466" y="1089947"/>
                  </a:lnTo>
                  <a:lnTo>
                    <a:pt x="1014906" y="1102967"/>
                  </a:lnTo>
                  <a:lnTo>
                    <a:pt x="1063377" y="1115845"/>
                  </a:lnTo>
                  <a:lnTo>
                    <a:pt x="1111881" y="1128569"/>
                  </a:lnTo>
                  <a:lnTo>
                    <a:pt x="1160422" y="1141128"/>
                  </a:lnTo>
                  <a:lnTo>
                    <a:pt x="1209001" y="1153510"/>
                  </a:lnTo>
                  <a:lnTo>
                    <a:pt x="1257623" y="1165705"/>
                  </a:lnTo>
                  <a:lnTo>
                    <a:pt x="1306288" y="1177702"/>
                  </a:lnTo>
                  <a:lnTo>
                    <a:pt x="1355000" y="1189489"/>
                  </a:lnTo>
                  <a:lnTo>
                    <a:pt x="1403762" y="1201054"/>
                  </a:lnTo>
                  <a:lnTo>
                    <a:pt x="1452577" y="1212388"/>
                  </a:lnTo>
                  <a:lnTo>
                    <a:pt x="1501446" y="1223478"/>
                  </a:lnTo>
                  <a:lnTo>
                    <a:pt x="1550373" y="1234313"/>
                  </a:lnTo>
                  <a:lnTo>
                    <a:pt x="1599360" y="1244882"/>
                  </a:lnTo>
                  <a:lnTo>
                    <a:pt x="1648411" y="1255174"/>
                  </a:lnTo>
                  <a:lnTo>
                    <a:pt x="1697527" y="1265178"/>
                  </a:lnTo>
                  <a:lnTo>
                    <a:pt x="1746712" y="1274882"/>
                  </a:lnTo>
                  <a:lnTo>
                    <a:pt x="1795968" y="1284275"/>
                  </a:lnTo>
                  <a:lnTo>
                    <a:pt x="1845297" y="1293346"/>
                  </a:lnTo>
                  <a:lnTo>
                    <a:pt x="1894703" y="1302084"/>
                  </a:lnTo>
                  <a:lnTo>
                    <a:pt x="1944189" y="1310478"/>
                  </a:lnTo>
                  <a:lnTo>
                    <a:pt x="1993756" y="1318516"/>
                  </a:lnTo>
                  <a:lnTo>
                    <a:pt x="2043408" y="1326188"/>
                  </a:lnTo>
                  <a:lnTo>
                    <a:pt x="2093147" y="1333481"/>
                  </a:lnTo>
                  <a:lnTo>
                    <a:pt x="2142976" y="1340385"/>
                  </a:lnTo>
                  <a:lnTo>
                    <a:pt x="2192897" y="1346888"/>
                  </a:lnTo>
                  <a:lnTo>
                    <a:pt x="2242914" y="1352980"/>
                  </a:lnTo>
                  <a:lnTo>
                    <a:pt x="2293029" y="1358649"/>
                  </a:lnTo>
                  <a:lnTo>
                    <a:pt x="2343245" y="1363883"/>
                  </a:lnTo>
                  <a:lnTo>
                    <a:pt x="2393564" y="1368673"/>
                  </a:lnTo>
                  <a:lnTo>
                    <a:pt x="2443989" y="1373006"/>
                  </a:lnTo>
                  <a:lnTo>
                    <a:pt x="2494523" y="1376871"/>
                  </a:lnTo>
                  <a:lnTo>
                    <a:pt x="2545168" y="1380257"/>
                  </a:lnTo>
                  <a:lnTo>
                    <a:pt x="2595928" y="1383153"/>
                  </a:lnTo>
                  <a:lnTo>
                    <a:pt x="2646804" y="1385547"/>
                  </a:lnTo>
                  <a:lnTo>
                    <a:pt x="2697800" y="1387429"/>
                  </a:lnTo>
                  <a:lnTo>
                    <a:pt x="2748917" y="1388788"/>
                  </a:lnTo>
                  <a:lnTo>
                    <a:pt x="2800160" y="1389611"/>
                  </a:lnTo>
                  <a:lnTo>
                    <a:pt x="2851530" y="1389888"/>
                  </a:lnTo>
                  <a:lnTo>
                    <a:pt x="2898938" y="1389653"/>
                  </a:lnTo>
                  <a:lnTo>
                    <a:pt x="2946454" y="1388954"/>
                  </a:lnTo>
                  <a:lnTo>
                    <a:pt x="2994076" y="1387801"/>
                  </a:lnTo>
                  <a:lnTo>
                    <a:pt x="3041803" y="1386201"/>
                  </a:lnTo>
                  <a:lnTo>
                    <a:pt x="3089631" y="1384164"/>
                  </a:lnTo>
                  <a:lnTo>
                    <a:pt x="3137559" y="1381698"/>
                  </a:lnTo>
                  <a:lnTo>
                    <a:pt x="3185585" y="1378812"/>
                  </a:lnTo>
                  <a:lnTo>
                    <a:pt x="3233707" y="1375515"/>
                  </a:lnTo>
                  <a:lnTo>
                    <a:pt x="3281922" y="1371815"/>
                  </a:lnTo>
                  <a:lnTo>
                    <a:pt x="3330229" y="1367722"/>
                  </a:lnTo>
                  <a:lnTo>
                    <a:pt x="3378626" y="1363243"/>
                  </a:lnTo>
                  <a:lnTo>
                    <a:pt x="3427109" y="1358389"/>
                  </a:lnTo>
                  <a:lnTo>
                    <a:pt x="3475678" y="1353166"/>
                  </a:lnTo>
                  <a:lnTo>
                    <a:pt x="3524330" y="1347586"/>
                  </a:lnTo>
                  <a:lnTo>
                    <a:pt x="3573063" y="1341655"/>
                  </a:lnTo>
                  <a:lnTo>
                    <a:pt x="3621875" y="1335383"/>
                  </a:lnTo>
                  <a:lnTo>
                    <a:pt x="3670764" y="1328778"/>
                  </a:lnTo>
                  <a:lnTo>
                    <a:pt x="3719728" y="1321850"/>
                  </a:lnTo>
                  <a:lnTo>
                    <a:pt x="3768764" y="1314606"/>
                  </a:lnTo>
                  <a:lnTo>
                    <a:pt x="3817871" y="1307057"/>
                  </a:lnTo>
                  <a:lnTo>
                    <a:pt x="3867046" y="1299209"/>
                  </a:lnTo>
                  <a:lnTo>
                    <a:pt x="3916288" y="1291074"/>
                  </a:lnTo>
                  <a:lnTo>
                    <a:pt x="3965594" y="1282658"/>
                  </a:lnTo>
                  <a:lnTo>
                    <a:pt x="4014962" y="1273971"/>
                  </a:lnTo>
                  <a:lnTo>
                    <a:pt x="4064390" y="1265021"/>
                  </a:lnTo>
                  <a:lnTo>
                    <a:pt x="4113876" y="1255818"/>
                  </a:lnTo>
                  <a:lnTo>
                    <a:pt x="4163418" y="1246369"/>
                  </a:lnTo>
                  <a:lnTo>
                    <a:pt x="4213014" y="1236685"/>
                  </a:lnTo>
                  <a:lnTo>
                    <a:pt x="4262661" y="1226773"/>
                  </a:lnTo>
                  <a:lnTo>
                    <a:pt x="4312358" y="1216642"/>
                  </a:lnTo>
                  <a:lnTo>
                    <a:pt x="4362103" y="1206301"/>
                  </a:lnTo>
                  <a:lnTo>
                    <a:pt x="4411893" y="1195759"/>
                  </a:lnTo>
                  <a:lnTo>
                    <a:pt x="4461726" y="1185024"/>
                  </a:lnTo>
                  <a:lnTo>
                    <a:pt x="4511601" y="1174106"/>
                  </a:lnTo>
                  <a:lnTo>
                    <a:pt x="4561514" y="1163012"/>
                  </a:lnTo>
                  <a:lnTo>
                    <a:pt x="4611465" y="1151753"/>
                  </a:lnTo>
                  <a:lnTo>
                    <a:pt x="4661450" y="1140335"/>
                  </a:lnTo>
                  <a:lnTo>
                    <a:pt x="4711468" y="1128769"/>
                  </a:lnTo>
                  <a:lnTo>
                    <a:pt x="4761518" y="1117063"/>
                  </a:lnTo>
                  <a:lnTo>
                    <a:pt x="4811595" y="1105226"/>
                  </a:lnTo>
                  <a:lnTo>
                    <a:pt x="4861699" y="1093266"/>
                  </a:lnTo>
                  <a:lnTo>
                    <a:pt x="4911828" y="1081193"/>
                  </a:lnTo>
                  <a:lnTo>
                    <a:pt x="4961979" y="1069014"/>
                  </a:lnTo>
                  <a:lnTo>
                    <a:pt x="5012150" y="1056739"/>
                  </a:lnTo>
                  <a:lnTo>
                    <a:pt x="5062339" y="1044377"/>
                  </a:lnTo>
                  <a:lnTo>
                    <a:pt x="5112545" y="1031936"/>
                  </a:lnTo>
                  <a:lnTo>
                    <a:pt x="5162764" y="1019425"/>
                  </a:lnTo>
                  <a:lnTo>
                    <a:pt x="5212995" y="1006853"/>
                  </a:lnTo>
                  <a:lnTo>
                    <a:pt x="5263236" y="994228"/>
                  </a:lnTo>
                  <a:lnTo>
                    <a:pt x="5313485" y="981559"/>
                  </a:lnTo>
                  <a:lnTo>
                    <a:pt x="5363739" y="968855"/>
                  </a:lnTo>
                  <a:lnTo>
                    <a:pt x="5413997" y="956125"/>
                  </a:lnTo>
                  <a:lnTo>
                    <a:pt x="5464256" y="943378"/>
                  </a:lnTo>
                  <a:lnTo>
                    <a:pt x="5514514" y="930621"/>
                  </a:lnTo>
                  <a:lnTo>
                    <a:pt x="5564769" y="917865"/>
                  </a:lnTo>
                  <a:lnTo>
                    <a:pt x="5615020" y="905118"/>
                  </a:lnTo>
                  <a:lnTo>
                    <a:pt x="5665263" y="892387"/>
                  </a:lnTo>
                  <a:lnTo>
                    <a:pt x="5715498" y="879683"/>
                  </a:lnTo>
                  <a:lnTo>
                    <a:pt x="5765721" y="867015"/>
                  </a:lnTo>
                  <a:lnTo>
                    <a:pt x="5815931" y="854389"/>
                  </a:lnTo>
                  <a:lnTo>
                    <a:pt x="5866125" y="841817"/>
                  </a:lnTo>
                  <a:lnTo>
                    <a:pt x="5916302" y="829305"/>
                  </a:lnTo>
                  <a:lnTo>
                    <a:pt x="5966460" y="816863"/>
                  </a:lnTo>
                </a:path>
                <a:path w="5967095" h="1390014">
                  <a:moveTo>
                    <a:pt x="272669" y="25907"/>
                  </a:moveTo>
                  <a:lnTo>
                    <a:pt x="0" y="816737"/>
                  </a:lnTo>
                </a:path>
                <a:path w="5967095" h="1390014">
                  <a:moveTo>
                    <a:pt x="5736336" y="0"/>
                  </a:moveTo>
                  <a:lnTo>
                    <a:pt x="5966587" y="816863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7047" y="5041392"/>
              <a:ext cx="5684520" cy="556260"/>
            </a:xfrm>
            <a:custGeom>
              <a:avLst/>
              <a:gdLst/>
              <a:ahLst/>
              <a:cxnLst/>
              <a:rect l="l" t="t" r="r" b="b"/>
              <a:pathLst>
                <a:path w="5684520" h="556260">
                  <a:moveTo>
                    <a:pt x="0" y="8000"/>
                  </a:moveTo>
                  <a:lnTo>
                    <a:pt x="50844" y="22896"/>
                  </a:lnTo>
                  <a:lnTo>
                    <a:pt x="101553" y="37751"/>
                  </a:lnTo>
                  <a:lnTo>
                    <a:pt x="152131" y="52559"/>
                  </a:lnTo>
                  <a:lnTo>
                    <a:pt x="202581" y="67311"/>
                  </a:lnTo>
                  <a:lnTo>
                    <a:pt x="252909" y="81999"/>
                  </a:lnTo>
                  <a:lnTo>
                    <a:pt x="303119" y="96615"/>
                  </a:lnTo>
                  <a:lnTo>
                    <a:pt x="353214" y="111150"/>
                  </a:lnTo>
                  <a:lnTo>
                    <a:pt x="403199" y="125598"/>
                  </a:lnTo>
                  <a:lnTo>
                    <a:pt x="453078" y="139948"/>
                  </a:lnTo>
                  <a:lnTo>
                    <a:pt x="502856" y="154194"/>
                  </a:lnTo>
                  <a:lnTo>
                    <a:pt x="552537" y="168328"/>
                  </a:lnTo>
                  <a:lnTo>
                    <a:pt x="602125" y="182340"/>
                  </a:lnTo>
                  <a:lnTo>
                    <a:pt x="651624" y="196224"/>
                  </a:lnTo>
                  <a:lnTo>
                    <a:pt x="701039" y="209970"/>
                  </a:lnTo>
                  <a:lnTo>
                    <a:pt x="750374" y="223572"/>
                  </a:lnTo>
                  <a:lnTo>
                    <a:pt x="799633" y="237020"/>
                  </a:lnTo>
                  <a:lnTo>
                    <a:pt x="848820" y="250306"/>
                  </a:lnTo>
                  <a:lnTo>
                    <a:pt x="897940" y="263423"/>
                  </a:lnTo>
                  <a:lnTo>
                    <a:pt x="946996" y="276363"/>
                  </a:lnTo>
                  <a:lnTo>
                    <a:pt x="995994" y="289117"/>
                  </a:lnTo>
                  <a:lnTo>
                    <a:pt x="1044937" y="301676"/>
                  </a:lnTo>
                  <a:lnTo>
                    <a:pt x="1093830" y="314034"/>
                  </a:lnTo>
                  <a:lnTo>
                    <a:pt x="1142676" y="326182"/>
                  </a:lnTo>
                  <a:lnTo>
                    <a:pt x="1191481" y="338112"/>
                  </a:lnTo>
                  <a:lnTo>
                    <a:pt x="1240249" y="349815"/>
                  </a:lnTo>
                  <a:lnTo>
                    <a:pt x="1288983" y="361284"/>
                  </a:lnTo>
                  <a:lnTo>
                    <a:pt x="1337687" y="372510"/>
                  </a:lnTo>
                  <a:lnTo>
                    <a:pt x="1386368" y="383485"/>
                  </a:lnTo>
                  <a:lnTo>
                    <a:pt x="1435027" y="394202"/>
                  </a:lnTo>
                  <a:lnTo>
                    <a:pt x="1483670" y="404652"/>
                  </a:lnTo>
                  <a:lnTo>
                    <a:pt x="1532302" y="414827"/>
                  </a:lnTo>
                  <a:lnTo>
                    <a:pt x="1580925" y="424719"/>
                  </a:lnTo>
                  <a:lnTo>
                    <a:pt x="1629545" y="434319"/>
                  </a:lnTo>
                  <a:lnTo>
                    <a:pt x="1678166" y="443620"/>
                  </a:lnTo>
                  <a:lnTo>
                    <a:pt x="1726792" y="452614"/>
                  </a:lnTo>
                  <a:lnTo>
                    <a:pt x="1775427" y="461292"/>
                  </a:lnTo>
                  <a:lnTo>
                    <a:pt x="1824075" y="469647"/>
                  </a:lnTo>
                  <a:lnTo>
                    <a:pt x="1872741" y="477669"/>
                  </a:lnTo>
                  <a:lnTo>
                    <a:pt x="1921430" y="485352"/>
                  </a:lnTo>
                  <a:lnTo>
                    <a:pt x="1970145" y="492686"/>
                  </a:lnTo>
                  <a:lnTo>
                    <a:pt x="2018890" y="499665"/>
                  </a:lnTo>
                  <a:lnTo>
                    <a:pt x="2067670" y="506279"/>
                  </a:lnTo>
                  <a:lnTo>
                    <a:pt x="2116489" y="512521"/>
                  </a:lnTo>
                  <a:lnTo>
                    <a:pt x="2165352" y="518382"/>
                  </a:lnTo>
                  <a:lnTo>
                    <a:pt x="2214262" y="523854"/>
                  </a:lnTo>
                  <a:lnTo>
                    <a:pt x="2263224" y="528930"/>
                  </a:lnTo>
                  <a:lnTo>
                    <a:pt x="2312242" y="533601"/>
                  </a:lnTo>
                  <a:lnTo>
                    <a:pt x="2361320" y="537859"/>
                  </a:lnTo>
                  <a:lnTo>
                    <a:pt x="2410463" y="541696"/>
                  </a:lnTo>
                  <a:lnTo>
                    <a:pt x="2459675" y="545104"/>
                  </a:lnTo>
                  <a:lnTo>
                    <a:pt x="2508960" y="548075"/>
                  </a:lnTo>
                  <a:lnTo>
                    <a:pt x="2558323" y="550600"/>
                  </a:lnTo>
                  <a:lnTo>
                    <a:pt x="2607767" y="552671"/>
                  </a:lnTo>
                  <a:lnTo>
                    <a:pt x="2657297" y="554281"/>
                  </a:lnTo>
                  <a:lnTo>
                    <a:pt x="2706917" y="555421"/>
                  </a:lnTo>
                  <a:lnTo>
                    <a:pt x="2756632" y="556083"/>
                  </a:lnTo>
                  <a:lnTo>
                    <a:pt x="2806446" y="556259"/>
                  </a:lnTo>
                  <a:lnTo>
                    <a:pt x="2855506" y="555942"/>
                  </a:lnTo>
                  <a:lnTo>
                    <a:pt x="2904675" y="555132"/>
                  </a:lnTo>
                  <a:lnTo>
                    <a:pt x="2953948" y="553839"/>
                  </a:lnTo>
                  <a:lnTo>
                    <a:pt x="3003320" y="552072"/>
                  </a:lnTo>
                  <a:lnTo>
                    <a:pt x="3052787" y="549840"/>
                  </a:lnTo>
                  <a:lnTo>
                    <a:pt x="3102343" y="547152"/>
                  </a:lnTo>
                  <a:lnTo>
                    <a:pt x="3151985" y="544016"/>
                  </a:lnTo>
                  <a:lnTo>
                    <a:pt x="3201706" y="540443"/>
                  </a:lnTo>
                  <a:lnTo>
                    <a:pt x="3251503" y="536439"/>
                  </a:lnTo>
                  <a:lnTo>
                    <a:pt x="3301370" y="532015"/>
                  </a:lnTo>
                  <a:lnTo>
                    <a:pt x="3351303" y="527180"/>
                  </a:lnTo>
                  <a:lnTo>
                    <a:pt x="3401297" y="521942"/>
                  </a:lnTo>
                  <a:lnTo>
                    <a:pt x="3451347" y="516310"/>
                  </a:lnTo>
                  <a:lnTo>
                    <a:pt x="3501449" y="510293"/>
                  </a:lnTo>
                  <a:lnTo>
                    <a:pt x="3551597" y="503900"/>
                  </a:lnTo>
                  <a:lnTo>
                    <a:pt x="3601788" y="497141"/>
                  </a:lnTo>
                  <a:lnTo>
                    <a:pt x="3652016" y="490023"/>
                  </a:lnTo>
                  <a:lnTo>
                    <a:pt x="3702276" y="482556"/>
                  </a:lnTo>
                  <a:lnTo>
                    <a:pt x="3752563" y="474749"/>
                  </a:lnTo>
                  <a:lnTo>
                    <a:pt x="3802874" y="466611"/>
                  </a:lnTo>
                  <a:lnTo>
                    <a:pt x="3853203" y="458150"/>
                  </a:lnTo>
                  <a:lnTo>
                    <a:pt x="3903545" y="449376"/>
                  </a:lnTo>
                  <a:lnTo>
                    <a:pt x="3953895" y="440297"/>
                  </a:lnTo>
                  <a:lnTo>
                    <a:pt x="4004250" y="430922"/>
                  </a:lnTo>
                  <a:lnTo>
                    <a:pt x="4054603" y="421261"/>
                  </a:lnTo>
                  <a:lnTo>
                    <a:pt x="4104951" y="411322"/>
                  </a:lnTo>
                  <a:lnTo>
                    <a:pt x="4155288" y="401114"/>
                  </a:lnTo>
                  <a:lnTo>
                    <a:pt x="4205610" y="390647"/>
                  </a:lnTo>
                  <a:lnTo>
                    <a:pt x="4255912" y="379928"/>
                  </a:lnTo>
                  <a:lnTo>
                    <a:pt x="4306190" y="368967"/>
                  </a:lnTo>
                  <a:lnTo>
                    <a:pt x="4356437" y="357773"/>
                  </a:lnTo>
                  <a:lnTo>
                    <a:pt x="4406650" y="346355"/>
                  </a:lnTo>
                  <a:lnTo>
                    <a:pt x="4456825" y="334721"/>
                  </a:lnTo>
                  <a:lnTo>
                    <a:pt x="4506955" y="322881"/>
                  </a:lnTo>
                  <a:lnTo>
                    <a:pt x="4557036" y="310844"/>
                  </a:lnTo>
                  <a:lnTo>
                    <a:pt x="4607065" y="298618"/>
                  </a:lnTo>
                  <a:lnTo>
                    <a:pt x="4657035" y="286212"/>
                  </a:lnTo>
                  <a:lnTo>
                    <a:pt x="4706942" y="273636"/>
                  </a:lnTo>
                  <a:lnTo>
                    <a:pt x="4756781" y="260898"/>
                  </a:lnTo>
                  <a:lnTo>
                    <a:pt x="4806548" y="248007"/>
                  </a:lnTo>
                  <a:lnTo>
                    <a:pt x="4856237" y="234972"/>
                  </a:lnTo>
                  <a:lnTo>
                    <a:pt x="4905845" y="221802"/>
                  </a:lnTo>
                  <a:lnTo>
                    <a:pt x="4955366" y="208506"/>
                  </a:lnTo>
                  <a:lnTo>
                    <a:pt x="5004795" y="195093"/>
                  </a:lnTo>
                  <a:lnTo>
                    <a:pt x="5054128" y="181571"/>
                  </a:lnTo>
                  <a:lnTo>
                    <a:pt x="5103360" y="167950"/>
                  </a:lnTo>
                  <a:lnTo>
                    <a:pt x="5152486" y="154239"/>
                  </a:lnTo>
                  <a:lnTo>
                    <a:pt x="5201501" y="140446"/>
                  </a:lnTo>
                  <a:lnTo>
                    <a:pt x="5250401" y="126581"/>
                  </a:lnTo>
                  <a:lnTo>
                    <a:pt x="5299180" y="112652"/>
                  </a:lnTo>
                  <a:lnTo>
                    <a:pt x="5347835" y="98668"/>
                  </a:lnTo>
                  <a:lnTo>
                    <a:pt x="5396360" y="84639"/>
                  </a:lnTo>
                  <a:lnTo>
                    <a:pt x="5444751" y="70572"/>
                  </a:lnTo>
                  <a:lnTo>
                    <a:pt x="5493002" y="56478"/>
                  </a:lnTo>
                  <a:lnTo>
                    <a:pt x="5541109" y="42365"/>
                  </a:lnTo>
                  <a:lnTo>
                    <a:pt x="5589068" y="28241"/>
                  </a:lnTo>
                  <a:lnTo>
                    <a:pt x="5636873" y="14116"/>
                  </a:lnTo>
                  <a:lnTo>
                    <a:pt x="5684520" y="0"/>
                  </a:lnTo>
                </a:path>
              </a:pathLst>
            </a:custGeom>
            <a:ln w="5791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3963" y="3681984"/>
              <a:ext cx="224154" cy="915669"/>
            </a:xfrm>
            <a:custGeom>
              <a:avLst/>
              <a:gdLst/>
              <a:ahLst/>
              <a:cxnLst/>
              <a:rect l="l" t="t" r="r" b="b"/>
              <a:pathLst>
                <a:path w="224154" h="915670">
                  <a:moveTo>
                    <a:pt x="0" y="16764"/>
                  </a:moveTo>
                  <a:lnTo>
                    <a:pt x="8382" y="915289"/>
                  </a:lnTo>
                </a:path>
                <a:path w="224154" h="915670">
                  <a:moveTo>
                    <a:pt x="216408" y="0"/>
                  </a:moveTo>
                  <a:lnTo>
                    <a:pt x="224155" y="826516"/>
                  </a:lnTo>
                </a:path>
              </a:pathLst>
            </a:custGeom>
            <a:ln w="9144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53483" y="4329684"/>
              <a:ext cx="344170" cy="1690370"/>
            </a:xfrm>
            <a:custGeom>
              <a:avLst/>
              <a:gdLst/>
              <a:ahLst/>
              <a:cxnLst/>
              <a:rect l="l" t="t" r="r" b="b"/>
              <a:pathLst>
                <a:path w="344170" h="1690370">
                  <a:moveTo>
                    <a:pt x="144017" y="0"/>
                  </a:moveTo>
                  <a:lnTo>
                    <a:pt x="0" y="1690090"/>
                  </a:lnTo>
                </a:path>
                <a:path w="344170" h="1690370">
                  <a:moveTo>
                    <a:pt x="199643" y="0"/>
                  </a:moveTo>
                  <a:lnTo>
                    <a:pt x="343662" y="1688553"/>
                  </a:lnTo>
                </a:path>
              </a:pathLst>
            </a:custGeom>
            <a:ln w="914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5111" y="5298948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>
                  <a:moveTo>
                    <a:pt x="0" y="0"/>
                  </a:moveTo>
                  <a:lnTo>
                    <a:pt x="208279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96739" y="4351909"/>
              <a:ext cx="780415" cy="530860"/>
            </a:xfrm>
            <a:custGeom>
              <a:avLst/>
              <a:gdLst/>
              <a:ahLst/>
              <a:cxnLst/>
              <a:rect l="l" t="t" r="r" b="b"/>
              <a:pathLst>
                <a:path w="780414" h="530860">
                  <a:moveTo>
                    <a:pt x="41783" y="456438"/>
                  </a:moveTo>
                  <a:lnTo>
                    <a:pt x="0" y="530733"/>
                  </a:lnTo>
                  <a:lnTo>
                    <a:pt x="84455" y="519557"/>
                  </a:lnTo>
                  <a:lnTo>
                    <a:pt x="71490" y="500380"/>
                  </a:lnTo>
                  <a:lnTo>
                    <a:pt x="56134" y="500380"/>
                  </a:lnTo>
                  <a:lnTo>
                    <a:pt x="49022" y="489839"/>
                  </a:lnTo>
                  <a:lnTo>
                    <a:pt x="59549" y="482717"/>
                  </a:lnTo>
                  <a:lnTo>
                    <a:pt x="41783" y="456438"/>
                  </a:lnTo>
                  <a:close/>
                </a:path>
                <a:path w="780414" h="530860">
                  <a:moveTo>
                    <a:pt x="59549" y="482717"/>
                  </a:moveTo>
                  <a:lnTo>
                    <a:pt x="49022" y="489839"/>
                  </a:lnTo>
                  <a:lnTo>
                    <a:pt x="56134" y="500380"/>
                  </a:lnTo>
                  <a:lnTo>
                    <a:pt x="66670" y="493250"/>
                  </a:lnTo>
                  <a:lnTo>
                    <a:pt x="59549" y="482717"/>
                  </a:lnTo>
                  <a:close/>
                </a:path>
                <a:path w="780414" h="530860">
                  <a:moveTo>
                    <a:pt x="66670" y="493250"/>
                  </a:moveTo>
                  <a:lnTo>
                    <a:pt x="56134" y="500380"/>
                  </a:lnTo>
                  <a:lnTo>
                    <a:pt x="71490" y="500380"/>
                  </a:lnTo>
                  <a:lnTo>
                    <a:pt x="66670" y="493250"/>
                  </a:lnTo>
                  <a:close/>
                </a:path>
                <a:path w="780414" h="530860">
                  <a:moveTo>
                    <a:pt x="773176" y="0"/>
                  </a:moveTo>
                  <a:lnTo>
                    <a:pt x="59549" y="482717"/>
                  </a:lnTo>
                  <a:lnTo>
                    <a:pt x="66670" y="493250"/>
                  </a:lnTo>
                  <a:lnTo>
                    <a:pt x="780288" y="10414"/>
                  </a:lnTo>
                  <a:lnTo>
                    <a:pt x="77317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85026" y="4076445"/>
            <a:ext cx="259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-10" dirty="0">
                <a:latin typeface="Calibri"/>
                <a:cs typeface="Calibri"/>
              </a:rPr>
              <a:t> beton </a:t>
            </a:r>
            <a:r>
              <a:rPr dirty="0">
                <a:latin typeface="Calibri"/>
                <a:cs typeface="Calibri"/>
              </a:rPr>
              <a:t>memendek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4278" y="6036361"/>
            <a:ext cx="23431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8686" y="4559554"/>
            <a:ext cx="596265" cy="1475105"/>
            <a:chOff x="3964685" y="4559553"/>
            <a:chExt cx="596265" cy="1475105"/>
          </a:xfrm>
        </p:grpSpPr>
        <p:sp>
          <p:nvSpPr>
            <p:cNvPr id="13" name="object 13"/>
            <p:cNvSpPr/>
            <p:nvPr/>
          </p:nvSpPr>
          <p:spPr>
            <a:xfrm>
              <a:off x="4411217" y="5625083"/>
              <a:ext cx="149860" cy="409575"/>
            </a:xfrm>
            <a:custGeom>
              <a:avLst/>
              <a:gdLst/>
              <a:ahLst/>
              <a:cxnLst/>
              <a:rect l="l" t="t" r="r" b="b"/>
              <a:pathLst>
                <a:path w="149860" h="409575">
                  <a:moveTo>
                    <a:pt x="42238" y="70636"/>
                  </a:moveTo>
                  <a:lnTo>
                    <a:pt x="30169" y="74508"/>
                  </a:lnTo>
                  <a:lnTo>
                    <a:pt x="137414" y="408978"/>
                  </a:lnTo>
                  <a:lnTo>
                    <a:pt x="149479" y="405091"/>
                  </a:lnTo>
                  <a:lnTo>
                    <a:pt x="42238" y="70636"/>
                  </a:lnTo>
                  <a:close/>
                </a:path>
                <a:path w="149860" h="409575">
                  <a:moveTo>
                    <a:pt x="12954" y="0"/>
                  </a:moveTo>
                  <a:lnTo>
                    <a:pt x="0" y="84188"/>
                  </a:lnTo>
                  <a:lnTo>
                    <a:pt x="30169" y="74508"/>
                  </a:lnTo>
                  <a:lnTo>
                    <a:pt x="26289" y="62407"/>
                  </a:lnTo>
                  <a:lnTo>
                    <a:pt x="38354" y="58521"/>
                  </a:lnTo>
                  <a:lnTo>
                    <a:pt x="70170" y="58521"/>
                  </a:lnTo>
                  <a:lnTo>
                    <a:pt x="12954" y="0"/>
                  </a:lnTo>
                  <a:close/>
                </a:path>
                <a:path w="149860" h="409575">
                  <a:moveTo>
                    <a:pt x="38354" y="58521"/>
                  </a:moveTo>
                  <a:lnTo>
                    <a:pt x="26289" y="62407"/>
                  </a:lnTo>
                  <a:lnTo>
                    <a:pt x="30169" y="74508"/>
                  </a:lnTo>
                  <a:lnTo>
                    <a:pt x="42238" y="70636"/>
                  </a:lnTo>
                  <a:lnTo>
                    <a:pt x="38354" y="58521"/>
                  </a:lnTo>
                  <a:close/>
                </a:path>
                <a:path w="149860" h="409575">
                  <a:moveTo>
                    <a:pt x="70170" y="58521"/>
                  </a:moveTo>
                  <a:lnTo>
                    <a:pt x="38354" y="58521"/>
                  </a:lnTo>
                  <a:lnTo>
                    <a:pt x="42238" y="70636"/>
                  </a:lnTo>
                  <a:lnTo>
                    <a:pt x="72517" y="60921"/>
                  </a:lnTo>
                  <a:lnTo>
                    <a:pt x="70170" y="5852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4685" y="4559553"/>
              <a:ext cx="466090" cy="741680"/>
            </a:xfrm>
            <a:custGeom>
              <a:avLst/>
              <a:gdLst/>
              <a:ahLst/>
              <a:cxnLst/>
              <a:rect l="l" t="t" r="r" b="b"/>
              <a:pathLst>
                <a:path w="466089" h="741679">
                  <a:moveTo>
                    <a:pt x="420147" y="680389"/>
                  </a:moveTo>
                  <a:lnTo>
                    <a:pt x="393191" y="697230"/>
                  </a:lnTo>
                  <a:lnTo>
                    <a:pt x="465836" y="741680"/>
                  </a:lnTo>
                  <a:lnTo>
                    <a:pt x="461068" y="691134"/>
                  </a:lnTo>
                  <a:lnTo>
                    <a:pt x="426847" y="691134"/>
                  </a:lnTo>
                  <a:lnTo>
                    <a:pt x="420147" y="680389"/>
                  </a:lnTo>
                  <a:close/>
                </a:path>
                <a:path w="466089" h="741679">
                  <a:moveTo>
                    <a:pt x="430933" y="673650"/>
                  </a:moveTo>
                  <a:lnTo>
                    <a:pt x="420147" y="680389"/>
                  </a:lnTo>
                  <a:lnTo>
                    <a:pt x="426847" y="691134"/>
                  </a:lnTo>
                  <a:lnTo>
                    <a:pt x="437641" y="684403"/>
                  </a:lnTo>
                  <a:lnTo>
                    <a:pt x="430933" y="673650"/>
                  </a:lnTo>
                  <a:close/>
                </a:path>
                <a:path w="466089" h="741679">
                  <a:moveTo>
                    <a:pt x="457835" y="656844"/>
                  </a:moveTo>
                  <a:lnTo>
                    <a:pt x="430933" y="673650"/>
                  </a:lnTo>
                  <a:lnTo>
                    <a:pt x="437641" y="684403"/>
                  </a:lnTo>
                  <a:lnTo>
                    <a:pt x="426847" y="691134"/>
                  </a:lnTo>
                  <a:lnTo>
                    <a:pt x="461068" y="691134"/>
                  </a:lnTo>
                  <a:lnTo>
                    <a:pt x="457835" y="656844"/>
                  </a:lnTo>
                  <a:close/>
                </a:path>
                <a:path w="466089" h="741679">
                  <a:moveTo>
                    <a:pt x="10667" y="0"/>
                  </a:moveTo>
                  <a:lnTo>
                    <a:pt x="0" y="6604"/>
                  </a:lnTo>
                  <a:lnTo>
                    <a:pt x="420147" y="680389"/>
                  </a:lnTo>
                  <a:lnTo>
                    <a:pt x="430933" y="673650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59124" y="3807967"/>
            <a:ext cx="13290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netral,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regangan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nol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4916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616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9839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262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962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185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20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2907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597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60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7301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037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283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5323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60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4578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62771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131820" y="1988820"/>
          <a:ext cx="5473699" cy="1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577">
                <a:tc gridSpan="2">
                  <a:txBody>
                    <a:bodyPr/>
                    <a:lstStyle/>
                    <a:p>
                      <a:pPr marR="9969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FF0000"/>
                      </a:solidFill>
                      <a:prstDash val="solid"/>
                    </a:lnL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tabLst>
                          <a:tab pos="2287905" algn="l"/>
                        </a:tabLst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Tulangan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beton	</a:t>
                      </a:r>
                      <a:r>
                        <a:rPr sz="2700" baseline="-15432" dirty="0">
                          <a:latin typeface="Calibri"/>
                          <a:cs typeface="Calibri"/>
                        </a:rPr>
                        <a:t>A</a:t>
                      </a:r>
                      <a:endParaRPr sz="2700" baseline="-15432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685">
                        <a:lnSpc>
                          <a:spcPts val="2105"/>
                        </a:lnSpc>
                        <a:spcBef>
                          <a:spcPts val="1565"/>
                        </a:spcBef>
                      </a:pPr>
                      <a:r>
                        <a:rPr sz="1800" spc="-70" dirty="0">
                          <a:latin typeface="Calibri"/>
                          <a:cs typeface="Calibri"/>
                        </a:rPr>
                        <a:t>A’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9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4" name="object 34"/>
          <p:cNvGrpSpPr/>
          <p:nvPr/>
        </p:nvGrpSpPr>
        <p:grpSpPr>
          <a:xfrm>
            <a:off x="3275076" y="3371088"/>
            <a:ext cx="387350" cy="242570"/>
            <a:chOff x="1751076" y="3371088"/>
            <a:chExt cx="387350" cy="242570"/>
          </a:xfrm>
        </p:grpSpPr>
        <p:sp>
          <p:nvSpPr>
            <p:cNvPr id="35" name="object 35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180594" y="0"/>
                  </a:moveTo>
                  <a:lnTo>
                    <a:pt x="0" y="216408"/>
                  </a:lnTo>
                  <a:lnTo>
                    <a:pt x="361188" y="216408"/>
                  </a:lnTo>
                  <a:lnTo>
                    <a:pt x="18059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0" y="216408"/>
                  </a:moveTo>
                  <a:lnTo>
                    <a:pt x="180594" y="0"/>
                  </a:lnTo>
                  <a:lnTo>
                    <a:pt x="361188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100059" y="3371088"/>
            <a:ext cx="386080" cy="242570"/>
            <a:chOff x="6576059" y="3371088"/>
            <a:chExt cx="386080" cy="242570"/>
          </a:xfrm>
        </p:grpSpPr>
        <p:sp>
          <p:nvSpPr>
            <p:cNvPr id="38" name="object 38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179831" y="0"/>
                  </a:moveTo>
                  <a:lnTo>
                    <a:pt x="0" y="216408"/>
                  </a:lnTo>
                  <a:lnTo>
                    <a:pt x="359663" y="216408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216408"/>
                  </a:moveTo>
                  <a:lnTo>
                    <a:pt x="179831" y="0"/>
                  </a:lnTo>
                  <a:lnTo>
                    <a:pt x="359663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59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14474" y="1858214"/>
            <a:ext cx="2324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regangan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840673"/>
            <a:ext cx="2853690" cy="2402205"/>
            <a:chOff x="1174813" y="284067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853690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798314"/>
              <a:ext cx="237744" cy="2148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798314"/>
              <a:ext cx="238125" cy="215265"/>
            </a:xfrm>
            <a:custGeom>
              <a:avLst/>
              <a:gdLst/>
              <a:ahLst/>
              <a:cxnLst/>
              <a:rect l="l" t="t" r="r" b="b"/>
              <a:pathLst>
                <a:path w="238125" h="215264">
                  <a:moveTo>
                    <a:pt x="0" y="107442"/>
                  </a:moveTo>
                  <a:lnTo>
                    <a:pt x="9340" y="65633"/>
                  </a:lnTo>
                  <a:lnTo>
                    <a:pt x="34813" y="31480"/>
                  </a:lnTo>
                  <a:lnTo>
                    <a:pt x="72598" y="8447"/>
                  </a:lnTo>
                  <a:lnTo>
                    <a:pt x="118871" y="0"/>
                  </a:lnTo>
                  <a:lnTo>
                    <a:pt x="165145" y="8447"/>
                  </a:lnTo>
                  <a:lnTo>
                    <a:pt x="202930" y="31480"/>
                  </a:lnTo>
                  <a:lnTo>
                    <a:pt x="228403" y="65633"/>
                  </a:lnTo>
                  <a:lnTo>
                    <a:pt x="237744" y="107442"/>
                  </a:lnTo>
                  <a:lnTo>
                    <a:pt x="228403" y="149250"/>
                  </a:lnTo>
                  <a:lnTo>
                    <a:pt x="202930" y="183403"/>
                  </a:lnTo>
                  <a:lnTo>
                    <a:pt x="165145" y="206436"/>
                  </a:lnTo>
                  <a:lnTo>
                    <a:pt x="118871" y="214884"/>
                  </a:lnTo>
                  <a:lnTo>
                    <a:pt x="72598" y="206436"/>
                  </a:lnTo>
                  <a:lnTo>
                    <a:pt x="34813" y="183403"/>
                  </a:lnTo>
                  <a:lnTo>
                    <a:pt x="9340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789170"/>
              <a:ext cx="236219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789170"/>
              <a:ext cx="236219" cy="2164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933444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29355" y="3628770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8577" y="3903091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0125" y="3220973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76016" y="5420867"/>
            <a:ext cx="1645920" cy="458470"/>
            <a:chOff x="1652016" y="5420867"/>
            <a:chExt cx="1645920" cy="458470"/>
          </a:xfrm>
        </p:grpSpPr>
        <p:sp>
          <p:nvSpPr>
            <p:cNvPr id="17" name="object 17"/>
            <p:cNvSpPr/>
            <p:nvPr/>
          </p:nvSpPr>
          <p:spPr>
            <a:xfrm>
              <a:off x="1677924" y="5420867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41"/>
                  </a:lnTo>
                </a:path>
                <a:path w="1615439" h="458470">
                  <a:moveTo>
                    <a:pt x="0" y="25907"/>
                  </a:moveTo>
                  <a:lnTo>
                    <a:pt x="0" y="457961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52016" y="5611482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6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5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5" y="103403"/>
                  </a:lnTo>
                  <a:lnTo>
                    <a:pt x="1612556" y="58051"/>
                  </a:lnTo>
                  <a:lnTo>
                    <a:pt x="1610868" y="58051"/>
                  </a:lnTo>
                  <a:lnTo>
                    <a:pt x="1610868" y="57188"/>
                  </a:lnTo>
                  <a:lnTo>
                    <a:pt x="1607693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8" y="45351"/>
                  </a:lnTo>
                  <a:lnTo>
                    <a:pt x="1610868" y="58051"/>
                  </a:lnTo>
                  <a:lnTo>
                    <a:pt x="1612556" y="58051"/>
                  </a:lnTo>
                  <a:lnTo>
                    <a:pt x="1623441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3" y="46215"/>
                  </a:moveTo>
                  <a:lnTo>
                    <a:pt x="1598285" y="51701"/>
                  </a:lnTo>
                  <a:lnTo>
                    <a:pt x="1607693" y="57188"/>
                  </a:lnTo>
                  <a:lnTo>
                    <a:pt x="1607693" y="46215"/>
                  </a:lnTo>
                  <a:close/>
                </a:path>
                <a:path w="1623695" h="103504">
                  <a:moveTo>
                    <a:pt x="1610868" y="46215"/>
                  </a:moveTo>
                  <a:lnTo>
                    <a:pt x="1607693" y="46215"/>
                  </a:lnTo>
                  <a:lnTo>
                    <a:pt x="1607693" y="57188"/>
                  </a:lnTo>
                  <a:lnTo>
                    <a:pt x="1610868" y="57188"/>
                  </a:lnTo>
                  <a:lnTo>
                    <a:pt x="1610868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5" y="10972"/>
                  </a:lnTo>
                  <a:lnTo>
                    <a:pt x="1598285" y="51701"/>
                  </a:lnTo>
                  <a:lnTo>
                    <a:pt x="1607693" y="46215"/>
                  </a:lnTo>
                  <a:lnTo>
                    <a:pt x="1610868" y="46215"/>
                  </a:lnTo>
                  <a:lnTo>
                    <a:pt x="1610868" y="45351"/>
                  </a:lnTo>
                  <a:lnTo>
                    <a:pt x="1612553" y="45351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987105" y="2807018"/>
            <a:ext cx="5241290" cy="2103755"/>
            <a:chOff x="463105" y="2807017"/>
            <a:chExt cx="5241290" cy="2103755"/>
          </a:xfrm>
        </p:grpSpPr>
        <p:sp>
          <p:nvSpPr>
            <p:cNvPr id="20" name="object 20"/>
            <p:cNvSpPr/>
            <p:nvPr/>
          </p:nvSpPr>
          <p:spPr>
            <a:xfrm>
              <a:off x="611123" y="285292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1"/>
                  </a:moveTo>
                  <a:lnTo>
                    <a:pt x="102374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80986" y="284073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1701" y="1980946"/>
                  </a:lnTo>
                  <a:lnTo>
                    <a:pt x="58039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9435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7868" y="2811779"/>
              <a:ext cx="5231765" cy="2094230"/>
            </a:xfrm>
            <a:custGeom>
              <a:avLst/>
              <a:gdLst/>
              <a:ahLst/>
              <a:cxnLst/>
              <a:rect l="l" t="t" r="r" b="b"/>
              <a:pathLst>
                <a:path w="5231765" h="2094229">
                  <a:moveTo>
                    <a:pt x="0" y="2093976"/>
                  </a:moveTo>
                  <a:lnTo>
                    <a:pt x="1419733" y="2093976"/>
                  </a:lnTo>
                </a:path>
                <a:path w="5231765" h="2094229">
                  <a:moveTo>
                    <a:pt x="2999232" y="0"/>
                  </a:moveTo>
                  <a:lnTo>
                    <a:pt x="5231510" y="0"/>
                  </a:lnTo>
                </a:path>
                <a:path w="5231765" h="2094229">
                  <a:moveTo>
                    <a:pt x="2880360" y="2043684"/>
                  </a:moveTo>
                  <a:lnTo>
                    <a:pt x="5112639" y="2043684"/>
                  </a:lnTo>
                </a:path>
                <a:path w="5231765" h="2094229">
                  <a:moveTo>
                    <a:pt x="4114800" y="0"/>
                  </a:moveTo>
                  <a:lnTo>
                    <a:pt x="4114800" y="2052193"/>
                  </a:lnTo>
                </a:path>
                <a:path w="5231765" h="2094229">
                  <a:moveTo>
                    <a:pt x="4846320" y="0"/>
                  </a:moveTo>
                  <a:lnTo>
                    <a:pt x="3550920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793617" y="5301233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5342" y="349313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7629" y="4462653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61940" y="2442464"/>
            <a:ext cx="110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cu</a:t>
            </a:r>
            <a:r>
              <a:rPr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00700" y="4835779"/>
            <a:ext cx="266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495416" y="3954780"/>
            <a:ext cx="103505" cy="909319"/>
          </a:xfrm>
          <a:custGeom>
            <a:avLst/>
            <a:gdLst/>
            <a:ahLst/>
            <a:cxnLst/>
            <a:rect l="l" t="t" r="r" b="b"/>
            <a:pathLst>
              <a:path w="103504" h="909320">
                <a:moveTo>
                  <a:pt x="7112" y="813054"/>
                </a:moveTo>
                <a:lnTo>
                  <a:pt x="1015" y="816610"/>
                </a:lnTo>
                <a:lnTo>
                  <a:pt x="0" y="820547"/>
                </a:lnTo>
                <a:lnTo>
                  <a:pt x="51688" y="909193"/>
                </a:lnTo>
                <a:lnTo>
                  <a:pt x="59020" y="896620"/>
                </a:lnTo>
                <a:lnTo>
                  <a:pt x="45338" y="896620"/>
                </a:lnTo>
                <a:lnTo>
                  <a:pt x="45338" y="873070"/>
                </a:lnTo>
                <a:lnTo>
                  <a:pt x="12700" y="817118"/>
                </a:lnTo>
                <a:lnTo>
                  <a:pt x="10922" y="814197"/>
                </a:lnTo>
                <a:lnTo>
                  <a:pt x="7112" y="813054"/>
                </a:lnTo>
                <a:close/>
              </a:path>
              <a:path w="103504" h="909320">
                <a:moveTo>
                  <a:pt x="45338" y="873070"/>
                </a:moveTo>
                <a:lnTo>
                  <a:pt x="45338" y="896620"/>
                </a:lnTo>
                <a:lnTo>
                  <a:pt x="58038" y="896620"/>
                </a:lnTo>
                <a:lnTo>
                  <a:pt x="58038" y="893318"/>
                </a:lnTo>
                <a:lnTo>
                  <a:pt x="46227" y="893318"/>
                </a:lnTo>
                <a:lnTo>
                  <a:pt x="51688" y="883956"/>
                </a:lnTo>
                <a:lnTo>
                  <a:pt x="45338" y="873070"/>
                </a:lnTo>
                <a:close/>
              </a:path>
              <a:path w="103504" h="909320">
                <a:moveTo>
                  <a:pt x="96265" y="813054"/>
                </a:moveTo>
                <a:lnTo>
                  <a:pt x="92456" y="814197"/>
                </a:lnTo>
                <a:lnTo>
                  <a:pt x="90677" y="817118"/>
                </a:lnTo>
                <a:lnTo>
                  <a:pt x="58038" y="873070"/>
                </a:lnTo>
                <a:lnTo>
                  <a:pt x="58038" y="896620"/>
                </a:lnTo>
                <a:lnTo>
                  <a:pt x="59020" y="896620"/>
                </a:lnTo>
                <a:lnTo>
                  <a:pt x="103377" y="820547"/>
                </a:lnTo>
                <a:lnTo>
                  <a:pt x="102362" y="816610"/>
                </a:lnTo>
                <a:lnTo>
                  <a:pt x="96265" y="813054"/>
                </a:lnTo>
                <a:close/>
              </a:path>
              <a:path w="103504" h="909320">
                <a:moveTo>
                  <a:pt x="51688" y="883956"/>
                </a:moveTo>
                <a:lnTo>
                  <a:pt x="46227" y="893318"/>
                </a:lnTo>
                <a:lnTo>
                  <a:pt x="57150" y="893318"/>
                </a:lnTo>
                <a:lnTo>
                  <a:pt x="51688" y="883956"/>
                </a:lnTo>
                <a:close/>
              </a:path>
              <a:path w="103504" h="909320">
                <a:moveTo>
                  <a:pt x="58038" y="873070"/>
                </a:moveTo>
                <a:lnTo>
                  <a:pt x="51688" y="883956"/>
                </a:lnTo>
                <a:lnTo>
                  <a:pt x="57150" y="893318"/>
                </a:lnTo>
                <a:lnTo>
                  <a:pt x="58038" y="893318"/>
                </a:lnTo>
                <a:lnTo>
                  <a:pt x="58038" y="873070"/>
                </a:lnTo>
                <a:close/>
              </a:path>
              <a:path w="103504" h="909320">
                <a:moveTo>
                  <a:pt x="51688" y="25109"/>
                </a:moveTo>
                <a:lnTo>
                  <a:pt x="45338" y="35995"/>
                </a:lnTo>
                <a:lnTo>
                  <a:pt x="45338" y="873070"/>
                </a:lnTo>
                <a:lnTo>
                  <a:pt x="51688" y="883956"/>
                </a:lnTo>
                <a:lnTo>
                  <a:pt x="58038" y="873070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909320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909320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6" y="94996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4" h="909320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909320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909320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626733" y="4280661"/>
            <a:ext cx="41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84977" y="3927348"/>
            <a:ext cx="1024255" cy="635"/>
          </a:xfrm>
          <a:custGeom>
            <a:avLst/>
            <a:gdLst/>
            <a:ahLst/>
            <a:cxnLst/>
            <a:rect l="l" t="t" r="r" b="b"/>
            <a:pathLst>
              <a:path w="1024254" h="635">
                <a:moveTo>
                  <a:pt x="0" y="381"/>
                </a:moveTo>
                <a:lnTo>
                  <a:pt x="1023747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358339" y="6184798"/>
            <a:ext cx="7499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Jenis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penampang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pada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balok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dibedakan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menurut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kondisi</a:t>
            </a:r>
            <a:r>
              <a:rPr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regangan</a:t>
            </a:r>
            <a:r>
              <a:rPr b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yang terjadi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83883" y="1863091"/>
            <a:ext cx="2168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Regangan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 maksimum </a:t>
            </a:r>
            <a:r>
              <a:rPr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pada</a:t>
            </a:r>
            <a:r>
              <a:rPr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serat</a:t>
            </a:r>
            <a:r>
              <a:rPr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00444" y="2162048"/>
            <a:ext cx="508000" cy="297180"/>
          </a:xfrm>
          <a:custGeom>
            <a:avLst/>
            <a:gdLst/>
            <a:ahLst/>
            <a:cxnLst/>
            <a:rect l="l" t="t" r="r" b="b"/>
            <a:pathLst>
              <a:path w="508000" h="297180">
                <a:moveTo>
                  <a:pt x="57150" y="203580"/>
                </a:moveTo>
                <a:lnTo>
                  <a:pt x="52450" y="204850"/>
                </a:lnTo>
                <a:lnTo>
                  <a:pt x="50418" y="208534"/>
                </a:lnTo>
                <a:lnTo>
                  <a:pt x="0" y="296417"/>
                </a:lnTo>
                <a:lnTo>
                  <a:pt x="101218" y="297052"/>
                </a:lnTo>
                <a:lnTo>
                  <a:pt x="105409" y="297052"/>
                </a:lnTo>
                <a:lnTo>
                  <a:pt x="107060" y="295401"/>
                </a:lnTo>
                <a:lnTo>
                  <a:pt x="16890" y="295401"/>
                </a:lnTo>
                <a:lnTo>
                  <a:pt x="9270" y="282193"/>
                </a:lnTo>
                <a:lnTo>
                  <a:pt x="33760" y="268118"/>
                </a:lnTo>
                <a:lnTo>
                  <a:pt x="63626" y="216153"/>
                </a:lnTo>
                <a:lnTo>
                  <a:pt x="65658" y="212471"/>
                </a:lnTo>
                <a:lnTo>
                  <a:pt x="64388" y="207772"/>
                </a:lnTo>
                <a:lnTo>
                  <a:pt x="60832" y="205739"/>
                </a:lnTo>
                <a:lnTo>
                  <a:pt x="57150" y="203580"/>
                </a:lnTo>
                <a:close/>
              </a:path>
              <a:path w="508000" h="297180">
                <a:moveTo>
                  <a:pt x="33760" y="268118"/>
                </a:moveTo>
                <a:lnTo>
                  <a:pt x="9270" y="282193"/>
                </a:lnTo>
                <a:lnTo>
                  <a:pt x="16890" y="295401"/>
                </a:lnTo>
                <a:lnTo>
                  <a:pt x="21752" y="292607"/>
                </a:lnTo>
                <a:lnTo>
                  <a:pt x="19684" y="292607"/>
                </a:lnTo>
                <a:lnTo>
                  <a:pt x="13080" y="281177"/>
                </a:lnTo>
                <a:lnTo>
                  <a:pt x="26254" y="281177"/>
                </a:lnTo>
                <a:lnTo>
                  <a:pt x="33760" y="268118"/>
                </a:lnTo>
                <a:close/>
              </a:path>
              <a:path w="508000" h="297180">
                <a:moveTo>
                  <a:pt x="41285" y="281380"/>
                </a:moveTo>
                <a:lnTo>
                  <a:pt x="16890" y="295401"/>
                </a:lnTo>
                <a:lnTo>
                  <a:pt x="107060" y="295401"/>
                </a:lnTo>
                <a:lnTo>
                  <a:pt x="108838" y="293624"/>
                </a:lnTo>
                <a:lnTo>
                  <a:pt x="108965" y="285241"/>
                </a:lnTo>
                <a:lnTo>
                  <a:pt x="105536" y="281813"/>
                </a:lnTo>
                <a:lnTo>
                  <a:pt x="101345" y="281813"/>
                </a:lnTo>
                <a:lnTo>
                  <a:pt x="41285" y="281380"/>
                </a:lnTo>
                <a:close/>
              </a:path>
              <a:path w="508000" h="297180">
                <a:moveTo>
                  <a:pt x="13080" y="281177"/>
                </a:moveTo>
                <a:lnTo>
                  <a:pt x="19684" y="292607"/>
                </a:lnTo>
                <a:lnTo>
                  <a:pt x="26200" y="281272"/>
                </a:lnTo>
                <a:lnTo>
                  <a:pt x="13080" y="281177"/>
                </a:lnTo>
                <a:close/>
              </a:path>
              <a:path w="508000" h="297180">
                <a:moveTo>
                  <a:pt x="26200" y="281272"/>
                </a:moveTo>
                <a:lnTo>
                  <a:pt x="19684" y="292607"/>
                </a:lnTo>
                <a:lnTo>
                  <a:pt x="21752" y="292607"/>
                </a:lnTo>
                <a:lnTo>
                  <a:pt x="41285" y="281380"/>
                </a:lnTo>
                <a:lnTo>
                  <a:pt x="26200" y="281272"/>
                </a:lnTo>
                <a:close/>
              </a:path>
              <a:path w="508000" h="297180">
                <a:moveTo>
                  <a:pt x="500252" y="0"/>
                </a:moveTo>
                <a:lnTo>
                  <a:pt x="33760" y="268118"/>
                </a:lnTo>
                <a:lnTo>
                  <a:pt x="26200" y="281272"/>
                </a:lnTo>
                <a:lnTo>
                  <a:pt x="41285" y="281380"/>
                </a:lnTo>
                <a:lnTo>
                  <a:pt x="507872" y="13207"/>
                </a:lnTo>
                <a:lnTo>
                  <a:pt x="500252" y="0"/>
                </a:lnTo>
                <a:close/>
              </a:path>
              <a:path w="508000" h="297180">
                <a:moveTo>
                  <a:pt x="26254" y="281177"/>
                </a:moveTo>
                <a:lnTo>
                  <a:pt x="13080" y="281177"/>
                </a:lnTo>
                <a:lnTo>
                  <a:pt x="26200" y="2812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329807" y="5032376"/>
            <a:ext cx="3638550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spc="-15" dirty="0">
                <a:solidFill>
                  <a:srgbClr val="006FC0"/>
                </a:solidFill>
                <a:latin typeface="Calibri"/>
                <a:cs typeface="Calibri"/>
              </a:rPr>
              <a:t>Regangan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pada</a:t>
            </a:r>
            <a:r>
              <a:rPr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baja.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dikatakan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luluh/leleh</a:t>
            </a:r>
            <a:r>
              <a:rPr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apabila</a:t>
            </a:r>
            <a:endParaRPr>
              <a:latin typeface="Calibri"/>
              <a:cs typeface="Calibri"/>
            </a:endParaRPr>
          </a:p>
          <a:p>
            <a:pPr marL="89535">
              <a:spcBef>
                <a:spcPts val="20"/>
              </a:spcBef>
            </a:pP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/E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520690" y="2828545"/>
            <a:ext cx="1296670" cy="2771775"/>
            <a:chOff x="3996690" y="2828544"/>
            <a:chExt cx="1296670" cy="2771775"/>
          </a:xfrm>
        </p:grpSpPr>
        <p:sp>
          <p:nvSpPr>
            <p:cNvPr id="36" name="object 36"/>
            <p:cNvSpPr/>
            <p:nvPr/>
          </p:nvSpPr>
          <p:spPr>
            <a:xfrm>
              <a:off x="4572762" y="2853690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89">
                  <a:moveTo>
                    <a:pt x="0" y="0"/>
                  </a:moveTo>
                  <a:lnTo>
                    <a:pt x="720089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96690" y="4869942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>
                  <a:moveTo>
                    <a:pt x="0" y="0"/>
                  </a:moveTo>
                  <a:lnTo>
                    <a:pt x="576072" y="0"/>
                  </a:lnTo>
                </a:path>
              </a:pathLst>
            </a:custGeom>
            <a:ln w="5029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6354" y="5229605"/>
              <a:ext cx="511809" cy="370840"/>
            </a:xfrm>
            <a:custGeom>
              <a:avLst/>
              <a:gdLst/>
              <a:ahLst/>
              <a:cxnLst/>
              <a:rect l="l" t="t" r="r" b="b"/>
              <a:pathLst>
                <a:path w="511810" h="370839">
                  <a:moveTo>
                    <a:pt x="41736" y="29846"/>
                  </a:moveTo>
                  <a:lnTo>
                    <a:pt x="52259" y="53204"/>
                  </a:lnTo>
                  <a:lnTo>
                    <a:pt x="496570" y="370586"/>
                  </a:lnTo>
                  <a:lnTo>
                    <a:pt x="511556" y="349504"/>
                  </a:lnTo>
                  <a:lnTo>
                    <a:pt x="67500" y="32221"/>
                  </a:lnTo>
                  <a:lnTo>
                    <a:pt x="41736" y="29846"/>
                  </a:lnTo>
                  <a:close/>
                </a:path>
                <a:path w="511810" h="370839">
                  <a:moveTo>
                    <a:pt x="0" y="0"/>
                  </a:moveTo>
                  <a:lnTo>
                    <a:pt x="45974" y="102235"/>
                  </a:lnTo>
                  <a:lnTo>
                    <a:pt x="48895" y="108839"/>
                  </a:lnTo>
                  <a:lnTo>
                    <a:pt x="56515" y="111760"/>
                  </a:lnTo>
                  <a:lnTo>
                    <a:pt x="69596" y="105918"/>
                  </a:lnTo>
                  <a:lnTo>
                    <a:pt x="72517" y="98171"/>
                  </a:lnTo>
                  <a:lnTo>
                    <a:pt x="52259" y="53204"/>
                  </a:lnTo>
                  <a:lnTo>
                    <a:pt x="13335" y="25400"/>
                  </a:lnTo>
                  <a:lnTo>
                    <a:pt x="28448" y="4318"/>
                  </a:lnTo>
                  <a:lnTo>
                    <a:pt x="46858" y="4318"/>
                  </a:lnTo>
                  <a:lnTo>
                    <a:pt x="0" y="0"/>
                  </a:lnTo>
                  <a:close/>
                </a:path>
                <a:path w="511810" h="370839">
                  <a:moveTo>
                    <a:pt x="28448" y="4318"/>
                  </a:moveTo>
                  <a:lnTo>
                    <a:pt x="13335" y="25400"/>
                  </a:lnTo>
                  <a:lnTo>
                    <a:pt x="52259" y="53204"/>
                  </a:lnTo>
                  <a:lnTo>
                    <a:pt x="41736" y="29846"/>
                  </a:lnTo>
                  <a:lnTo>
                    <a:pt x="19685" y="27813"/>
                  </a:lnTo>
                  <a:lnTo>
                    <a:pt x="32638" y="9652"/>
                  </a:lnTo>
                  <a:lnTo>
                    <a:pt x="35913" y="9652"/>
                  </a:lnTo>
                  <a:lnTo>
                    <a:pt x="28448" y="4318"/>
                  </a:lnTo>
                  <a:close/>
                </a:path>
                <a:path w="511810" h="370839">
                  <a:moveTo>
                    <a:pt x="46858" y="4318"/>
                  </a:moveTo>
                  <a:lnTo>
                    <a:pt x="28448" y="4318"/>
                  </a:lnTo>
                  <a:lnTo>
                    <a:pt x="67500" y="32221"/>
                  </a:lnTo>
                  <a:lnTo>
                    <a:pt x="116459" y="36703"/>
                  </a:lnTo>
                  <a:lnTo>
                    <a:pt x="122682" y="31496"/>
                  </a:lnTo>
                  <a:lnTo>
                    <a:pt x="123317" y="24384"/>
                  </a:lnTo>
                  <a:lnTo>
                    <a:pt x="124079" y="17272"/>
                  </a:lnTo>
                  <a:lnTo>
                    <a:pt x="118745" y="10922"/>
                  </a:lnTo>
                  <a:lnTo>
                    <a:pt x="46858" y="4318"/>
                  </a:lnTo>
                  <a:close/>
                </a:path>
                <a:path w="511810" h="370839">
                  <a:moveTo>
                    <a:pt x="35913" y="9652"/>
                  </a:moveTo>
                  <a:lnTo>
                    <a:pt x="32638" y="9652"/>
                  </a:lnTo>
                  <a:lnTo>
                    <a:pt x="41736" y="29846"/>
                  </a:lnTo>
                  <a:lnTo>
                    <a:pt x="67500" y="32221"/>
                  </a:lnTo>
                  <a:lnTo>
                    <a:pt x="35913" y="9652"/>
                  </a:lnTo>
                  <a:close/>
                </a:path>
                <a:path w="511810" h="370839">
                  <a:moveTo>
                    <a:pt x="32638" y="9652"/>
                  </a:moveTo>
                  <a:lnTo>
                    <a:pt x="19685" y="27813"/>
                  </a:lnTo>
                  <a:lnTo>
                    <a:pt x="41736" y="29846"/>
                  </a:lnTo>
                  <a:lnTo>
                    <a:pt x="32638" y="9652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520940" y="2837688"/>
            <a:ext cx="320040" cy="2048510"/>
            <a:chOff x="5996940" y="2837688"/>
            <a:chExt cx="320040" cy="2048510"/>
          </a:xfrm>
        </p:grpSpPr>
        <p:sp>
          <p:nvSpPr>
            <p:cNvPr id="40" name="object 40"/>
            <p:cNvSpPr/>
            <p:nvPr/>
          </p:nvSpPr>
          <p:spPr>
            <a:xfrm>
              <a:off x="6012942" y="2853690"/>
              <a:ext cx="288290" cy="1080770"/>
            </a:xfrm>
            <a:custGeom>
              <a:avLst/>
              <a:gdLst/>
              <a:ahLst/>
              <a:cxnLst/>
              <a:rect l="l" t="t" r="r" b="b"/>
              <a:pathLst>
                <a:path w="288289" h="1080770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2"/>
                  </a:lnTo>
                  <a:lnTo>
                    <a:pt x="144018" y="516255"/>
                  </a:lnTo>
                  <a:lnTo>
                    <a:pt x="155340" y="525577"/>
                  </a:lnTo>
                  <a:lnTo>
                    <a:pt x="186213" y="533209"/>
                  </a:lnTo>
                  <a:lnTo>
                    <a:pt x="231993" y="538364"/>
                  </a:lnTo>
                  <a:lnTo>
                    <a:pt x="288036" y="540258"/>
                  </a:lnTo>
                  <a:lnTo>
                    <a:pt x="231993" y="542151"/>
                  </a:lnTo>
                  <a:lnTo>
                    <a:pt x="186213" y="547306"/>
                  </a:lnTo>
                  <a:lnTo>
                    <a:pt x="155340" y="554938"/>
                  </a:lnTo>
                  <a:lnTo>
                    <a:pt x="144018" y="564261"/>
                  </a:lnTo>
                  <a:lnTo>
                    <a:pt x="144018" y="1056513"/>
                  </a:lnTo>
                  <a:lnTo>
                    <a:pt x="132695" y="1065835"/>
                  </a:lnTo>
                  <a:lnTo>
                    <a:pt x="101822" y="1073467"/>
                  </a:lnTo>
                  <a:lnTo>
                    <a:pt x="56042" y="1078622"/>
                  </a:lnTo>
                  <a:lnTo>
                    <a:pt x="0" y="1080516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12942" y="3934205"/>
              <a:ext cx="288290" cy="935990"/>
            </a:xfrm>
            <a:custGeom>
              <a:avLst/>
              <a:gdLst/>
              <a:ahLst/>
              <a:cxnLst/>
              <a:rect l="l" t="t" r="r" b="b"/>
              <a:pathLst>
                <a:path w="288289" h="935989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3"/>
                  </a:lnTo>
                  <a:lnTo>
                    <a:pt x="144018" y="443865"/>
                  </a:lnTo>
                  <a:lnTo>
                    <a:pt x="155340" y="453187"/>
                  </a:lnTo>
                  <a:lnTo>
                    <a:pt x="186213" y="460819"/>
                  </a:lnTo>
                  <a:lnTo>
                    <a:pt x="231993" y="465974"/>
                  </a:lnTo>
                  <a:lnTo>
                    <a:pt x="288036" y="467868"/>
                  </a:lnTo>
                  <a:lnTo>
                    <a:pt x="231993" y="469761"/>
                  </a:lnTo>
                  <a:lnTo>
                    <a:pt x="186213" y="474916"/>
                  </a:lnTo>
                  <a:lnTo>
                    <a:pt x="155340" y="482548"/>
                  </a:lnTo>
                  <a:lnTo>
                    <a:pt x="144018" y="491871"/>
                  </a:lnTo>
                  <a:lnTo>
                    <a:pt x="144018" y="911733"/>
                  </a:lnTo>
                  <a:lnTo>
                    <a:pt x="132695" y="921055"/>
                  </a:lnTo>
                  <a:lnTo>
                    <a:pt x="101822" y="928687"/>
                  </a:lnTo>
                  <a:lnTo>
                    <a:pt x="56042" y="933842"/>
                  </a:lnTo>
                  <a:lnTo>
                    <a:pt x="0" y="935736"/>
                  </a:lnTo>
                </a:path>
              </a:pathLst>
            </a:custGeom>
            <a:ln w="3200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119998" y="3231641"/>
            <a:ext cx="1233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19998" y="4239895"/>
            <a:ext cx="1137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TARIK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335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9840" y="1645107"/>
            <a:ext cx="7821930" cy="4483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33655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Ketentuan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mengenai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-5" dirty="0">
                <a:latin typeface="Calibri"/>
                <a:cs typeface="Calibri"/>
              </a:rPr>
              <a:t> bertulang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biasa</a:t>
            </a:r>
            <a:r>
              <a:rPr sz="2000" dirty="0">
                <a:latin typeface="Calibri"/>
                <a:cs typeface="Calibri"/>
              </a:rPr>
              <a:t> maupun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 </a:t>
            </a:r>
            <a:r>
              <a:rPr sz="2000" spc="-5" dirty="0">
                <a:latin typeface="Calibri"/>
                <a:cs typeface="Calibri"/>
              </a:rPr>
              <a:t>dalam 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10.3,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konsep </a:t>
            </a:r>
            <a:r>
              <a:rPr sz="2000" spc="-10" dirty="0">
                <a:latin typeface="Calibri"/>
                <a:cs typeface="Calibri"/>
              </a:rPr>
              <a:t> regangan yang </a:t>
            </a:r>
            <a:r>
              <a:rPr sz="2000" spc="-5" dirty="0">
                <a:latin typeface="Calibri"/>
                <a:cs typeface="Calibri"/>
              </a:rPr>
              <a:t>terjadi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tulangan baja.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umum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10" dirty="0">
                <a:latin typeface="Calibri"/>
                <a:cs typeface="Calibri"/>
              </a:rPr>
              <a:t> (tiga)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10" dirty="0">
                <a:latin typeface="Calibri"/>
                <a:cs typeface="Calibri"/>
              </a:rPr>
              <a:t>Kondisi</a:t>
            </a:r>
            <a:r>
              <a:rPr sz="2000" spc="-15" dirty="0">
                <a:latin typeface="Calibri"/>
                <a:cs typeface="Calibri"/>
              </a:rPr>
              <a:t> 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balanced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strain</a:t>
            </a:r>
            <a:r>
              <a:rPr sz="20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condition</a:t>
            </a:r>
            <a:r>
              <a:rPr sz="2000" i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4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compression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algn="just">
              <a:spcBef>
                <a:spcPts val="60"/>
              </a:spcBef>
            </a:pPr>
            <a:endParaRPr sz="3150" dirty="0">
              <a:latin typeface="Calibri"/>
              <a:cs typeface="Calibri"/>
            </a:endParaRPr>
          </a:p>
          <a:p>
            <a:pPr marL="116839" marR="43180" algn="just">
              <a:lnSpc>
                <a:spcPct val="98900"/>
              </a:lnSpc>
            </a:pP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lain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penampang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dinamakan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 samping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ditambahkan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pula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regangan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tarik,</a:t>
            </a:r>
            <a:r>
              <a:rPr u="heavy" spc="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900" i="1"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Symbol"/>
                <a:cs typeface="Symbol"/>
              </a:rPr>
              <a:t></a:t>
            </a:r>
            <a:r>
              <a:rPr i="1" u="heavy" spc="-22" baseline="-2083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,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pada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kuat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nominal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di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daerah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transisi,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tidak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boleh</a:t>
            </a:r>
            <a:r>
              <a:rPr u="heavy" spc="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kurang </a:t>
            </a:r>
            <a:r>
              <a:rPr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dari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0,004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untuk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setiap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komponen</a:t>
            </a:r>
            <a:r>
              <a:rPr u="heavy" spc="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struktur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lentur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tanpa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beban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aksial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ataupun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bila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 </a:t>
            </a:r>
            <a:r>
              <a:rPr spc="-5" dirty="0">
                <a:latin typeface="Calibri"/>
                <a:cs typeface="Calibri"/>
              </a:rPr>
              <a:t>beban aksial tidak melebihi </a:t>
            </a:r>
            <a:r>
              <a:rPr dirty="0">
                <a:latin typeface="Calibri"/>
                <a:cs typeface="Calibri"/>
              </a:rPr>
              <a:t>0,10∙</a:t>
            </a:r>
            <a:r>
              <a:rPr i="1" dirty="0">
                <a:latin typeface="Calibri"/>
                <a:cs typeface="Calibri"/>
              </a:rPr>
              <a:t>f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i="1" baseline="-20833" dirty="0">
                <a:latin typeface="Calibri"/>
                <a:cs typeface="Calibri"/>
              </a:rPr>
              <a:t>c </a:t>
            </a:r>
            <a:r>
              <a:rPr spc="-5" dirty="0">
                <a:latin typeface="Calibri"/>
                <a:cs typeface="Calibri"/>
              </a:rPr>
              <a:t>∙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g</a:t>
            </a:r>
            <a:r>
              <a:rPr spc="-5" dirty="0">
                <a:latin typeface="Calibri"/>
                <a:cs typeface="Calibri"/>
              </a:rPr>
              <a:t>.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g</a:t>
            </a:r>
            <a:r>
              <a:rPr i="1" spc="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spc="-10" dirty="0">
                <a:latin typeface="Calibri"/>
                <a:cs typeface="Calibri"/>
              </a:rPr>
              <a:t>gross </a:t>
            </a:r>
            <a:r>
              <a:rPr spc="-5" dirty="0">
                <a:latin typeface="Calibri"/>
                <a:cs typeface="Calibri"/>
              </a:rPr>
              <a:t> penampang </a:t>
            </a:r>
            <a:r>
              <a:rPr spc="-10" dirty="0">
                <a:latin typeface="Calibri"/>
                <a:cs typeface="Calibri"/>
              </a:rPr>
              <a:t>beton.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87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1741" y="1645107"/>
            <a:ext cx="8009255" cy="44170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05765" marR="68580" indent="-342900" algn="just">
              <a:lnSpc>
                <a:spcPct val="98400"/>
              </a:lnSpc>
              <a:spcBef>
                <a:spcPts val="14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Kondisi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regangan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seimbang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balanced strain condition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100" i="1" spc="-15" dirty="0">
                <a:latin typeface="Symbol"/>
                <a:cs typeface="Symbol"/>
              </a:rPr>
              <a:t></a:t>
            </a:r>
            <a:r>
              <a:rPr sz="1950" i="1" spc="-22" baseline="-21367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sedangkan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tertekan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 0,003.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demikian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dinamakan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</a:t>
            </a:r>
            <a:endParaRPr sz="2000" dirty="0">
              <a:latin typeface="Calibri"/>
              <a:cs typeface="Calibri"/>
            </a:endParaRPr>
          </a:p>
          <a:p>
            <a:pPr marL="405765" marR="221615" indent="-342900" algn="just"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dominasi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tekan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EF"/>
                </a:solidFill>
                <a:latin typeface="Calibri"/>
                <a:cs typeface="Calibri"/>
              </a:rPr>
              <a:t>compression controlled section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solidFill>
                  <a:srgbClr val="00AFEF"/>
                </a:solidFill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terjadi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terluar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batasan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 yang diijinkan, </a:t>
            </a:r>
            <a:r>
              <a:rPr sz="2000" spc="-5" dirty="0">
                <a:latin typeface="Calibri"/>
                <a:cs typeface="Calibri"/>
              </a:rPr>
              <a:t>sedangkan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mencapai </a:t>
            </a:r>
            <a:r>
              <a:rPr sz="2000" spc="-10" dirty="0">
                <a:latin typeface="Calibri"/>
                <a:cs typeface="Calibri"/>
              </a:rPr>
              <a:t>regangan </a:t>
            </a:r>
            <a:r>
              <a:rPr sz="2000" spc="-5" dirty="0">
                <a:latin typeface="Calibri"/>
                <a:cs typeface="Calibri"/>
              </a:rPr>
              <a:t>ultimit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0,003. </a:t>
            </a:r>
            <a:r>
              <a:rPr sz="2000" spc="-5" dirty="0">
                <a:latin typeface="Calibri"/>
                <a:cs typeface="Calibri"/>
              </a:rPr>
              <a:t>Untuk tulangan baja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400 </a:t>
            </a:r>
            <a:r>
              <a:rPr sz="2000" spc="-15" dirty="0">
                <a:latin typeface="Calibri"/>
                <a:cs typeface="Calibri"/>
              </a:rPr>
              <a:t>MPa, </a:t>
            </a:r>
            <a:r>
              <a:rPr sz="2000" spc="-10" dirty="0">
                <a:latin typeface="Calibri"/>
                <a:cs typeface="Calibri"/>
              </a:rPr>
              <a:t>maka batasan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0,002.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Kasus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menerima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aksial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lentur</a:t>
            </a:r>
            <a:endParaRPr sz="2000" dirty="0">
              <a:latin typeface="Calibri"/>
              <a:cs typeface="Calibri"/>
            </a:endParaRPr>
          </a:p>
          <a:p>
            <a:pPr marL="405765" marR="437515" indent="-342900" algn="just">
              <a:spcBef>
                <a:spcPts val="48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dominan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tarik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50"/>
                </a:solidFill>
                <a:latin typeface="Calibri"/>
                <a:cs typeface="Calibri"/>
              </a:rPr>
              <a:t>tension controlled section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</a:t>
            </a:r>
            <a:r>
              <a:rPr sz="2000" spc="-20" dirty="0">
                <a:latin typeface="Calibri"/>
                <a:cs typeface="Calibri"/>
              </a:rPr>
              <a:t>ketika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dirty="0">
                <a:latin typeface="Calibri"/>
                <a:cs typeface="Calibri"/>
              </a:rPr>
              <a:t>mencapai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0,003</a:t>
            </a:r>
          </a:p>
        </p:txBody>
      </p:sp>
    </p:spTree>
    <p:extLst>
      <p:ext uri="{BB962C8B-B14F-4D97-AF65-F5344CB8AC3E}">
        <p14:creationId xmlns:p14="http://schemas.microsoft.com/office/powerpoint/2010/main" val="2566609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5292" y="2227711"/>
            <a:ext cx="6515100" cy="23911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2072" y="4939560"/>
            <a:ext cx="6448804" cy="15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1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7174"/>
            <a:ext cx="7916545" cy="46545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algn="just">
              <a:spcBef>
                <a:spcPts val="630"/>
              </a:spcBef>
            </a:pP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2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50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200" dirty="0">
              <a:latin typeface="Calibri"/>
              <a:cs typeface="Calibri"/>
            </a:endParaRPr>
          </a:p>
          <a:p>
            <a:pPr marL="354965" marR="10922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Hubungan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berdasarkan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kurva</a:t>
            </a:r>
            <a:r>
              <a:rPr sz="2200" spc="-10" dirty="0">
                <a:latin typeface="Calibri"/>
                <a:cs typeface="Calibri"/>
              </a:rPr>
              <a:t> pengujian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tegangan-regangan,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 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diasumsikan berbentuk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empat,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trapesium,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parabola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bentuk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merepresentasikan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penampang.</a:t>
            </a:r>
            <a:endParaRPr sz="2200" dirty="0">
              <a:latin typeface="Calibri"/>
              <a:cs typeface="Calibri"/>
            </a:endParaRPr>
          </a:p>
          <a:p>
            <a:pPr marL="354965" marR="5080" indent="-342900" algn="just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Guna </a:t>
            </a:r>
            <a:r>
              <a:rPr sz="2200" spc="-10" dirty="0">
                <a:latin typeface="Calibri"/>
                <a:cs typeface="Calibri"/>
              </a:rPr>
              <a:t>penyederhanaan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dalam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maupun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disain</a:t>
            </a:r>
            <a:r>
              <a:rPr sz="2200" spc="-10" dirty="0">
                <a:latin typeface="Calibri"/>
                <a:cs typeface="Calibri"/>
              </a:rPr>
              <a:t> penampang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beton, maka </a:t>
            </a:r>
            <a:r>
              <a:rPr sz="2200" spc="-5" dirty="0">
                <a:latin typeface="Calibri"/>
                <a:cs typeface="Calibri"/>
              </a:rPr>
              <a:t>dalam SNI 2847:2013 pasal 10.2.7, </a:t>
            </a:r>
            <a:r>
              <a:rPr sz="2200" spc="-10" dirty="0">
                <a:latin typeface="Calibri"/>
                <a:cs typeface="Calibri"/>
              </a:rPr>
              <a:t>diijinkan untuk </a:t>
            </a:r>
            <a:r>
              <a:rPr sz="2200" spc="-5" dirty="0">
                <a:latin typeface="Calibri"/>
                <a:cs typeface="Calibri"/>
              </a:rPr>
              <a:t> menggunakan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berbentuk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AF50"/>
                </a:solidFill>
                <a:latin typeface="Calibri"/>
                <a:cs typeface="Calibri"/>
              </a:rPr>
              <a:t>empat </a:t>
            </a:r>
            <a:r>
              <a:rPr sz="2200" b="1" spc="-48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persegi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panjang</a:t>
            </a:r>
            <a:r>
              <a:rPr sz="2200" b="1" spc="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perhitungan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nominal.</a:t>
            </a:r>
            <a:endParaRPr sz="2200" dirty="0">
              <a:latin typeface="Calibri"/>
              <a:cs typeface="Calibri"/>
            </a:endParaRPr>
          </a:p>
          <a:p>
            <a:pPr marL="354965" marR="13970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Model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sering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juga dikenal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Blok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FF0000"/>
                </a:solidFill>
                <a:latin typeface="Calibri"/>
                <a:cs typeface="Calibri"/>
              </a:rPr>
              <a:t>Tegangan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Whitney</a:t>
            </a:r>
            <a:r>
              <a:rPr sz="2200" spc="-10" dirty="0">
                <a:latin typeface="Calibri"/>
                <a:cs typeface="Calibri"/>
              </a:rPr>
              <a:t>,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kali diperkenalkan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jurnal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ACI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tahun</a:t>
            </a:r>
            <a:r>
              <a:rPr sz="2200" spc="-5" dirty="0">
                <a:latin typeface="Calibri"/>
                <a:cs typeface="Calibri"/>
              </a:rPr>
              <a:t> 1937.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366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3480"/>
            <a:ext cx="6055995" cy="743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5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500" b="1" spc="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55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5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5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</a:pPr>
            <a:r>
              <a:rPr sz="2200" spc="-5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didefinisikan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5235" y="2453386"/>
            <a:ext cx="10223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b="1" i="1" spc="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2291842"/>
            <a:ext cx="77317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  <a:tab pos="4860925" algn="l"/>
              </a:tabLst>
            </a:pP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0,85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75" b="1" spc="7" baseline="24904" dirty="0">
                <a:solidFill>
                  <a:srgbClr val="FF0000"/>
                </a:solidFill>
                <a:latin typeface="Calibri"/>
                <a:cs typeface="Calibri"/>
              </a:rPr>
              <a:t>/	</a:t>
            </a:r>
            <a:r>
              <a:rPr sz="2200" spc="-10" dirty="0">
                <a:latin typeface="Calibri"/>
                <a:cs typeface="Calibri"/>
              </a:rPr>
              <a:t>diasumsikan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terdistribusi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1" y="2560066"/>
            <a:ext cx="67538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daerah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dibatasi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oleh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tepi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91740" y="2828289"/>
            <a:ext cx="8008620" cy="183896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5765" marR="17780">
              <a:lnSpc>
                <a:spcPct val="78300"/>
              </a:lnSpc>
              <a:spcBef>
                <a:spcPts val="665"/>
              </a:spcBef>
            </a:pP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garis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sejajar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sejarak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a</a:t>
            </a:r>
            <a:r>
              <a:rPr sz="2200" b="1" i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300" b="1" i="1" spc="-20" dirty="0">
                <a:solidFill>
                  <a:srgbClr val="00AF50"/>
                </a:solidFill>
                <a:latin typeface="Symbol"/>
                <a:cs typeface="Symbol"/>
              </a:rPr>
              <a:t></a:t>
            </a:r>
            <a:r>
              <a:rPr sz="2175" b="1" spc="-30" baseline="-21072" dirty="0">
                <a:solidFill>
                  <a:srgbClr val="00AF50"/>
                </a:solidFill>
                <a:latin typeface="Calibri"/>
                <a:cs typeface="Calibri"/>
              </a:rPr>
              <a:t>1</a:t>
            </a:r>
            <a:r>
              <a:rPr sz="2200" b="1" i="1" spc="-20" dirty="0">
                <a:solidFill>
                  <a:srgbClr val="00AF50"/>
                </a:solidFill>
                <a:latin typeface="Calibri"/>
                <a:cs typeface="Calibri"/>
              </a:rPr>
              <a:t>c</a:t>
            </a:r>
            <a:r>
              <a:rPr sz="2200" b="1" i="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mengalami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 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endParaRPr sz="2200">
              <a:latin typeface="Calibri"/>
              <a:cs typeface="Calibri"/>
            </a:endParaRPr>
          </a:p>
          <a:p>
            <a:pPr marL="405765" marR="5384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c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ke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spc="-15" dirty="0">
                <a:latin typeface="Calibri"/>
                <a:cs typeface="Calibri"/>
              </a:rPr>
              <a:t> diukur</a:t>
            </a:r>
            <a:r>
              <a:rPr sz="2200" spc="-20" dirty="0">
                <a:latin typeface="Calibri"/>
                <a:cs typeface="Calibri"/>
              </a:rPr>
              <a:t> tegak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endParaRPr sz="2200">
              <a:latin typeface="Calibri"/>
              <a:cs typeface="Calibri"/>
            </a:endParaRPr>
          </a:p>
          <a:p>
            <a:pPr marL="406400" indent="-342900">
              <a:lnSpc>
                <a:spcPts val="2660"/>
              </a:lnSpc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20" dirty="0">
                <a:latin typeface="Calibri"/>
                <a:cs typeface="Calibri"/>
              </a:rPr>
              <a:t>Faktor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300" i="1" spc="-30" dirty="0">
                <a:latin typeface="Symbol"/>
                <a:cs typeface="Symbol"/>
              </a:rPr>
              <a:t></a:t>
            </a:r>
            <a:r>
              <a:rPr sz="2175" spc="-44" baseline="-21072" dirty="0">
                <a:latin typeface="Calibri"/>
                <a:cs typeface="Calibri"/>
              </a:rPr>
              <a:t>1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sebagai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4340" y="4700397"/>
            <a:ext cx="4173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</a:t>
            </a:r>
            <a:r>
              <a:rPr sz="1300" i="1" spc="-5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990" y="468663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65930" y="5229225"/>
            <a:ext cx="958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300" i="1" spc="10" dirty="0"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4341" y="5081398"/>
            <a:ext cx="33324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  </a:t>
            </a:r>
            <a:r>
              <a:rPr sz="1950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4341" y="5706568"/>
            <a:ext cx="32505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 </a:t>
            </a:r>
            <a:r>
              <a:rPr sz="1950" i="1" spc="42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04990" y="569280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0,65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33792" y="5329043"/>
            <a:ext cx="655320" cy="0"/>
          </a:xfrm>
          <a:custGeom>
            <a:avLst/>
            <a:gdLst/>
            <a:ahLst/>
            <a:cxnLst/>
            <a:rect l="l" t="t" r="r" b="b"/>
            <a:pathLst>
              <a:path w="655320">
                <a:moveTo>
                  <a:pt x="0" y="0"/>
                </a:moveTo>
                <a:lnTo>
                  <a:pt x="655226" y="0"/>
                </a:lnTo>
              </a:path>
            </a:pathLst>
          </a:custGeom>
          <a:ln w="10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593919" y="5323675"/>
            <a:ext cx="13779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30" dirty="0">
                <a:latin typeface="Times New Roman"/>
                <a:cs typeface="Times New Roman"/>
              </a:rPr>
              <a:t>7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40115" y="5272395"/>
            <a:ext cx="10413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spc="1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9498" y="5139644"/>
            <a:ext cx="140017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77495" algn="l"/>
              </a:tabLst>
            </a:pPr>
            <a:r>
              <a:rPr i="1" spc="-25" dirty="0">
                <a:latin typeface="Symbol"/>
                <a:cs typeface="Symbol"/>
              </a:rPr>
              <a:t></a:t>
            </a:r>
            <a:r>
              <a:rPr spc="-25" dirty="0">
                <a:latin typeface="Times New Roman"/>
                <a:cs typeface="Times New Roman"/>
              </a:rPr>
              <a:t>	</a:t>
            </a:r>
            <a:r>
              <a:rPr sz="1700" spc="30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5" dirty="0">
                <a:latin typeface="Times New Roman"/>
                <a:cs typeface="Times New Roman"/>
              </a:rPr>
              <a:t>8</a:t>
            </a:r>
            <a:r>
              <a:rPr sz="1700" spc="30" dirty="0">
                <a:latin typeface="Times New Roman"/>
                <a:cs typeface="Times New Roman"/>
              </a:rPr>
              <a:t>5</a:t>
            </a:r>
            <a:r>
              <a:rPr sz="1700" spc="-19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7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5" dirty="0">
                <a:latin typeface="Times New Roman"/>
                <a:cs typeface="Times New Roman"/>
              </a:rPr>
              <a:t>,05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93858" y="4995255"/>
            <a:ext cx="8128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1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56448" y="5128478"/>
            <a:ext cx="8255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i="1" spc="-24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0616" y="5008098"/>
            <a:ext cx="61277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2288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f	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28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485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80587" y="4348988"/>
            <a:ext cx="67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</a:t>
            </a:r>
            <a:r>
              <a:rPr dirty="0">
                <a:latin typeface="Calibri"/>
                <a:cs typeface="Calibri"/>
              </a:rPr>
              <a:t>m</a:t>
            </a:r>
            <a:r>
              <a:rPr spc="-5" dirty="0">
                <a:latin typeface="Calibri"/>
                <a:cs typeface="Calibri"/>
              </a:rPr>
              <a:t>bu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276793"/>
            <a:ext cx="2853690" cy="2402205"/>
            <a:chOff x="1174813" y="227679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289809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234433"/>
              <a:ext cx="237744" cy="216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234433"/>
              <a:ext cx="238125" cy="216535"/>
            </a:xfrm>
            <a:custGeom>
              <a:avLst/>
              <a:gdLst/>
              <a:ahLst/>
              <a:cxnLst/>
              <a:rect l="l" t="t" r="r" b="b"/>
              <a:pathLst>
                <a:path w="238125" h="216535">
                  <a:moveTo>
                    <a:pt x="0" y="108204"/>
                  </a:moveTo>
                  <a:lnTo>
                    <a:pt x="9340" y="66061"/>
                  </a:lnTo>
                  <a:lnTo>
                    <a:pt x="34813" y="31670"/>
                  </a:lnTo>
                  <a:lnTo>
                    <a:pt x="72598" y="8495"/>
                  </a:lnTo>
                  <a:lnTo>
                    <a:pt x="118871" y="0"/>
                  </a:lnTo>
                  <a:lnTo>
                    <a:pt x="165145" y="8495"/>
                  </a:lnTo>
                  <a:lnTo>
                    <a:pt x="202930" y="31670"/>
                  </a:lnTo>
                  <a:lnTo>
                    <a:pt x="228403" y="66061"/>
                  </a:lnTo>
                  <a:lnTo>
                    <a:pt x="237744" y="108204"/>
                  </a:lnTo>
                  <a:lnTo>
                    <a:pt x="228403" y="150346"/>
                  </a:lnTo>
                  <a:lnTo>
                    <a:pt x="202930" y="184737"/>
                  </a:lnTo>
                  <a:lnTo>
                    <a:pt x="165145" y="207912"/>
                  </a:lnTo>
                  <a:lnTo>
                    <a:pt x="118871" y="216408"/>
                  </a:lnTo>
                  <a:lnTo>
                    <a:pt x="72598" y="207912"/>
                  </a:lnTo>
                  <a:lnTo>
                    <a:pt x="34813" y="184737"/>
                  </a:lnTo>
                  <a:lnTo>
                    <a:pt x="9340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225289"/>
              <a:ext cx="236219" cy="2164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225289"/>
              <a:ext cx="236219" cy="2164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369563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770125" y="2657094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76016" y="4856988"/>
            <a:ext cx="1645920" cy="458470"/>
            <a:chOff x="1652016" y="4856988"/>
            <a:chExt cx="1645920" cy="458470"/>
          </a:xfrm>
        </p:grpSpPr>
        <p:sp>
          <p:nvSpPr>
            <p:cNvPr id="15" name="object 15"/>
            <p:cNvSpPr/>
            <p:nvPr/>
          </p:nvSpPr>
          <p:spPr>
            <a:xfrm>
              <a:off x="1677924" y="4856988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53"/>
                  </a:lnTo>
                </a:path>
                <a:path w="1615439" h="458470">
                  <a:moveTo>
                    <a:pt x="0" y="25907"/>
                  </a:moveTo>
                  <a:lnTo>
                    <a:pt x="0" y="45796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52016" y="5047615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689"/>
                  </a:lnTo>
                  <a:lnTo>
                    <a:pt x="88645" y="103378"/>
                  </a:lnTo>
                  <a:lnTo>
                    <a:pt x="92456" y="102362"/>
                  </a:lnTo>
                  <a:lnTo>
                    <a:pt x="96011" y="96266"/>
                  </a:lnTo>
                  <a:lnTo>
                    <a:pt x="94995" y="92456"/>
                  </a:lnTo>
                  <a:lnTo>
                    <a:pt x="35995" y="58039"/>
                  </a:lnTo>
                  <a:lnTo>
                    <a:pt x="12572" y="58039"/>
                  </a:lnTo>
                  <a:lnTo>
                    <a:pt x="12572" y="45339"/>
                  </a:lnTo>
                  <a:lnTo>
                    <a:pt x="35995" y="45339"/>
                  </a:lnTo>
                  <a:lnTo>
                    <a:pt x="94995" y="10922"/>
                  </a:lnTo>
                  <a:lnTo>
                    <a:pt x="96011" y="7112"/>
                  </a:lnTo>
                  <a:lnTo>
                    <a:pt x="92456" y="1016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331" y="51689"/>
                  </a:moveTo>
                  <a:lnTo>
                    <a:pt x="1528445" y="92456"/>
                  </a:lnTo>
                  <a:lnTo>
                    <a:pt x="1527428" y="96266"/>
                  </a:lnTo>
                  <a:lnTo>
                    <a:pt x="1530984" y="102362"/>
                  </a:lnTo>
                  <a:lnTo>
                    <a:pt x="1534795" y="103378"/>
                  </a:lnTo>
                  <a:lnTo>
                    <a:pt x="1612550" y="58039"/>
                  </a:lnTo>
                  <a:lnTo>
                    <a:pt x="1610868" y="58039"/>
                  </a:lnTo>
                  <a:lnTo>
                    <a:pt x="1610868" y="57150"/>
                  </a:lnTo>
                  <a:lnTo>
                    <a:pt x="1607693" y="57150"/>
                  </a:lnTo>
                  <a:lnTo>
                    <a:pt x="1598331" y="51689"/>
                  </a:lnTo>
                  <a:close/>
                </a:path>
                <a:path w="1623695" h="103504">
                  <a:moveTo>
                    <a:pt x="35995" y="45339"/>
                  </a:moveTo>
                  <a:lnTo>
                    <a:pt x="12572" y="45339"/>
                  </a:lnTo>
                  <a:lnTo>
                    <a:pt x="12572" y="58039"/>
                  </a:lnTo>
                  <a:lnTo>
                    <a:pt x="35995" y="58039"/>
                  </a:lnTo>
                  <a:lnTo>
                    <a:pt x="34471" y="57150"/>
                  </a:lnTo>
                  <a:lnTo>
                    <a:pt x="15747" y="57150"/>
                  </a:lnTo>
                  <a:lnTo>
                    <a:pt x="15747" y="46228"/>
                  </a:lnTo>
                  <a:lnTo>
                    <a:pt x="34471" y="46228"/>
                  </a:lnTo>
                  <a:lnTo>
                    <a:pt x="35995" y="45339"/>
                  </a:lnTo>
                  <a:close/>
                </a:path>
                <a:path w="1623695" h="103504">
                  <a:moveTo>
                    <a:pt x="1587445" y="45339"/>
                  </a:moveTo>
                  <a:lnTo>
                    <a:pt x="35995" y="45339"/>
                  </a:lnTo>
                  <a:lnTo>
                    <a:pt x="25109" y="51689"/>
                  </a:lnTo>
                  <a:lnTo>
                    <a:pt x="35995" y="58039"/>
                  </a:lnTo>
                  <a:lnTo>
                    <a:pt x="1587445" y="58039"/>
                  </a:lnTo>
                  <a:lnTo>
                    <a:pt x="1598331" y="51689"/>
                  </a:lnTo>
                  <a:lnTo>
                    <a:pt x="1587445" y="45339"/>
                  </a:lnTo>
                  <a:close/>
                </a:path>
                <a:path w="1623695" h="103504">
                  <a:moveTo>
                    <a:pt x="1612550" y="45339"/>
                  </a:moveTo>
                  <a:lnTo>
                    <a:pt x="1610868" y="45339"/>
                  </a:lnTo>
                  <a:lnTo>
                    <a:pt x="1610868" y="58039"/>
                  </a:lnTo>
                  <a:lnTo>
                    <a:pt x="1612550" y="58039"/>
                  </a:lnTo>
                  <a:lnTo>
                    <a:pt x="1623441" y="51689"/>
                  </a:lnTo>
                  <a:lnTo>
                    <a:pt x="1612550" y="45339"/>
                  </a:lnTo>
                  <a:close/>
                </a:path>
                <a:path w="1623695" h="103504">
                  <a:moveTo>
                    <a:pt x="15747" y="46228"/>
                  </a:moveTo>
                  <a:lnTo>
                    <a:pt x="15747" y="57150"/>
                  </a:lnTo>
                  <a:lnTo>
                    <a:pt x="25109" y="51689"/>
                  </a:lnTo>
                  <a:lnTo>
                    <a:pt x="15747" y="46228"/>
                  </a:lnTo>
                  <a:close/>
                </a:path>
                <a:path w="1623695" h="103504">
                  <a:moveTo>
                    <a:pt x="25109" y="51689"/>
                  </a:moveTo>
                  <a:lnTo>
                    <a:pt x="15747" y="57150"/>
                  </a:lnTo>
                  <a:lnTo>
                    <a:pt x="34471" y="57150"/>
                  </a:lnTo>
                  <a:lnTo>
                    <a:pt x="25109" y="51689"/>
                  </a:lnTo>
                  <a:close/>
                </a:path>
                <a:path w="1623695" h="103504">
                  <a:moveTo>
                    <a:pt x="1607693" y="46228"/>
                  </a:moveTo>
                  <a:lnTo>
                    <a:pt x="1598331" y="51689"/>
                  </a:lnTo>
                  <a:lnTo>
                    <a:pt x="1607693" y="57150"/>
                  </a:lnTo>
                  <a:lnTo>
                    <a:pt x="1607693" y="46228"/>
                  </a:lnTo>
                  <a:close/>
                </a:path>
                <a:path w="1623695" h="103504">
                  <a:moveTo>
                    <a:pt x="1610868" y="46228"/>
                  </a:moveTo>
                  <a:lnTo>
                    <a:pt x="1607693" y="46228"/>
                  </a:lnTo>
                  <a:lnTo>
                    <a:pt x="1607693" y="57150"/>
                  </a:lnTo>
                  <a:lnTo>
                    <a:pt x="1610868" y="57150"/>
                  </a:lnTo>
                  <a:lnTo>
                    <a:pt x="1610868" y="46228"/>
                  </a:lnTo>
                  <a:close/>
                </a:path>
                <a:path w="1623695" h="103504">
                  <a:moveTo>
                    <a:pt x="34471" y="46228"/>
                  </a:moveTo>
                  <a:lnTo>
                    <a:pt x="15747" y="46228"/>
                  </a:lnTo>
                  <a:lnTo>
                    <a:pt x="25109" y="51689"/>
                  </a:lnTo>
                  <a:lnTo>
                    <a:pt x="34471" y="46228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16"/>
                  </a:lnTo>
                  <a:lnTo>
                    <a:pt x="1527428" y="7112"/>
                  </a:lnTo>
                  <a:lnTo>
                    <a:pt x="1528445" y="10922"/>
                  </a:lnTo>
                  <a:lnTo>
                    <a:pt x="1598331" y="51689"/>
                  </a:lnTo>
                  <a:lnTo>
                    <a:pt x="1607693" y="46228"/>
                  </a:lnTo>
                  <a:lnTo>
                    <a:pt x="1610868" y="46228"/>
                  </a:lnTo>
                  <a:lnTo>
                    <a:pt x="1610868" y="45339"/>
                  </a:lnTo>
                  <a:lnTo>
                    <a:pt x="1612550" y="45339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991868" y="2272284"/>
            <a:ext cx="4837430" cy="2384425"/>
            <a:chOff x="467868" y="2272283"/>
            <a:chExt cx="4837430" cy="2384425"/>
          </a:xfrm>
        </p:grpSpPr>
        <p:sp>
          <p:nvSpPr>
            <p:cNvPr id="18" name="object 18"/>
            <p:cNvSpPr/>
            <p:nvPr/>
          </p:nvSpPr>
          <p:spPr>
            <a:xfrm>
              <a:off x="611123" y="228904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6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0986" y="227685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868" y="4341876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7556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7556" y="2276855"/>
              <a:ext cx="855980" cy="1096010"/>
            </a:xfrm>
            <a:custGeom>
              <a:avLst/>
              <a:gdLst/>
              <a:ahLst/>
              <a:cxnLst/>
              <a:rect l="l" t="t" r="r" b="b"/>
              <a:pathLst>
                <a:path w="855979" h="1096010">
                  <a:moveTo>
                    <a:pt x="0" y="0"/>
                  </a:moveTo>
                  <a:lnTo>
                    <a:pt x="648081" y="0"/>
                  </a:lnTo>
                </a:path>
                <a:path w="855979" h="1096010">
                  <a:moveTo>
                    <a:pt x="639572" y="0"/>
                  </a:moveTo>
                  <a:lnTo>
                    <a:pt x="657355" y="24076"/>
                  </a:lnTo>
                  <a:lnTo>
                    <a:pt x="691005" y="60569"/>
                  </a:lnTo>
                  <a:lnTo>
                    <a:pt x="731094" y="106628"/>
                  </a:lnTo>
                  <a:lnTo>
                    <a:pt x="768189" y="159398"/>
                  </a:lnTo>
                  <a:lnTo>
                    <a:pt x="792861" y="216027"/>
                  </a:lnTo>
                  <a:lnTo>
                    <a:pt x="803869" y="248836"/>
                  </a:lnTo>
                  <a:lnTo>
                    <a:pt x="818089" y="283298"/>
                  </a:lnTo>
                  <a:lnTo>
                    <a:pt x="832964" y="319475"/>
                  </a:lnTo>
                  <a:lnTo>
                    <a:pt x="845939" y="357430"/>
                  </a:lnTo>
                  <a:lnTo>
                    <a:pt x="854458" y="397226"/>
                  </a:lnTo>
                  <a:lnTo>
                    <a:pt x="855965" y="438926"/>
                  </a:lnTo>
                  <a:lnTo>
                    <a:pt x="847905" y="482591"/>
                  </a:lnTo>
                  <a:lnTo>
                    <a:pt x="827722" y="528286"/>
                  </a:lnTo>
                  <a:lnTo>
                    <a:pt x="792861" y="576072"/>
                  </a:lnTo>
                  <a:lnTo>
                    <a:pt x="743669" y="624771"/>
                  </a:lnTo>
                  <a:lnTo>
                    <a:pt x="713289" y="650707"/>
                  </a:lnTo>
                  <a:lnTo>
                    <a:pt x="679542" y="677523"/>
                  </a:lnTo>
                  <a:lnTo>
                    <a:pt x="642793" y="705089"/>
                  </a:lnTo>
                  <a:lnTo>
                    <a:pt x="603409" y="733272"/>
                  </a:lnTo>
                  <a:lnTo>
                    <a:pt x="561757" y="761940"/>
                  </a:lnTo>
                  <a:lnTo>
                    <a:pt x="518202" y="790961"/>
                  </a:lnTo>
                  <a:lnTo>
                    <a:pt x="473111" y="820203"/>
                  </a:lnTo>
                  <a:lnTo>
                    <a:pt x="426849" y="849534"/>
                  </a:lnTo>
                  <a:lnTo>
                    <a:pt x="379785" y="878823"/>
                  </a:lnTo>
                  <a:lnTo>
                    <a:pt x="332282" y="907937"/>
                  </a:lnTo>
                  <a:lnTo>
                    <a:pt x="284709" y="936744"/>
                  </a:lnTo>
                  <a:lnTo>
                    <a:pt x="237431" y="965113"/>
                  </a:lnTo>
                  <a:lnTo>
                    <a:pt x="190814" y="992911"/>
                  </a:lnTo>
                  <a:lnTo>
                    <a:pt x="145225" y="1020006"/>
                  </a:lnTo>
                  <a:lnTo>
                    <a:pt x="101030" y="1046266"/>
                  </a:lnTo>
                  <a:lnTo>
                    <a:pt x="58596" y="1071560"/>
                  </a:lnTo>
                  <a:lnTo>
                    <a:pt x="18288" y="109575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55186" y="4623307"/>
            <a:ext cx="622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145" dirty="0">
                <a:latin typeface="Calibri"/>
                <a:cs typeface="Calibri"/>
              </a:rPr>
              <a:t>n</a:t>
            </a:r>
            <a:r>
              <a:rPr sz="2700" spc="-217" baseline="-27777" dirty="0">
                <a:latin typeface="Calibri"/>
                <a:cs typeface="Calibri"/>
              </a:rPr>
              <a:t>b</a:t>
            </a:r>
            <a:r>
              <a:rPr spc="-145" dirty="0">
                <a:latin typeface="Calibri"/>
                <a:cs typeface="Calibri"/>
              </a:rPr>
              <a:t>etral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55342" y="292925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7629" y="3898772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24291" y="1863090"/>
            <a:ext cx="64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85</a:t>
            </a: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740333" y="2267649"/>
            <a:ext cx="1250315" cy="2393315"/>
            <a:chOff x="6216332" y="2267648"/>
            <a:chExt cx="1250315" cy="2393315"/>
          </a:xfrm>
        </p:grpSpPr>
        <p:sp>
          <p:nvSpPr>
            <p:cNvPr id="30" name="object 30"/>
            <p:cNvSpPr/>
            <p:nvPr/>
          </p:nvSpPr>
          <p:spPr>
            <a:xfrm>
              <a:off x="6228588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9350" y="2280665"/>
              <a:ext cx="864107" cy="7574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29350" y="2280665"/>
              <a:ext cx="864235" cy="757555"/>
            </a:xfrm>
            <a:custGeom>
              <a:avLst/>
              <a:gdLst/>
              <a:ahLst/>
              <a:cxnLst/>
              <a:rect l="l" t="t" r="r" b="b"/>
              <a:pathLst>
                <a:path w="864234" h="757555">
                  <a:moveTo>
                    <a:pt x="0" y="757427"/>
                  </a:moveTo>
                  <a:lnTo>
                    <a:pt x="864107" y="757427"/>
                  </a:lnTo>
                  <a:lnTo>
                    <a:pt x="864107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16395" y="2657855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1" y="1519174"/>
                  </a:moveTo>
                  <a:lnTo>
                    <a:pt x="1015" y="1522730"/>
                  </a:lnTo>
                  <a:lnTo>
                    <a:pt x="0" y="1526667"/>
                  </a:lnTo>
                  <a:lnTo>
                    <a:pt x="51688" y="1615313"/>
                  </a:lnTo>
                  <a:lnTo>
                    <a:pt x="59020" y="1602740"/>
                  </a:lnTo>
                  <a:lnTo>
                    <a:pt x="45338" y="1602740"/>
                  </a:lnTo>
                  <a:lnTo>
                    <a:pt x="45338" y="1579190"/>
                  </a:lnTo>
                  <a:lnTo>
                    <a:pt x="10922" y="1520190"/>
                  </a:lnTo>
                  <a:lnTo>
                    <a:pt x="7111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8" y="1602740"/>
                  </a:lnTo>
                  <a:lnTo>
                    <a:pt x="58038" y="1602740"/>
                  </a:lnTo>
                  <a:lnTo>
                    <a:pt x="58038" y="1599438"/>
                  </a:lnTo>
                  <a:lnTo>
                    <a:pt x="46227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5" y="1519174"/>
                  </a:moveTo>
                  <a:lnTo>
                    <a:pt x="92455" y="1520190"/>
                  </a:lnTo>
                  <a:lnTo>
                    <a:pt x="58038" y="1579190"/>
                  </a:lnTo>
                  <a:lnTo>
                    <a:pt x="58038" y="1602740"/>
                  </a:lnTo>
                  <a:lnTo>
                    <a:pt x="59020" y="1602740"/>
                  </a:lnTo>
                  <a:lnTo>
                    <a:pt x="103377" y="1526667"/>
                  </a:lnTo>
                  <a:lnTo>
                    <a:pt x="102361" y="1522730"/>
                  </a:lnTo>
                  <a:lnTo>
                    <a:pt x="96265" y="1519174"/>
                  </a:lnTo>
                  <a:close/>
                </a:path>
                <a:path w="103504" h="1615439">
                  <a:moveTo>
                    <a:pt x="51689" y="1590076"/>
                  </a:moveTo>
                  <a:lnTo>
                    <a:pt x="46227" y="1599438"/>
                  </a:lnTo>
                  <a:lnTo>
                    <a:pt x="57150" y="1599438"/>
                  </a:lnTo>
                  <a:lnTo>
                    <a:pt x="51689" y="1590076"/>
                  </a:lnTo>
                  <a:close/>
                </a:path>
                <a:path w="103504" h="1615439">
                  <a:moveTo>
                    <a:pt x="58038" y="1579190"/>
                  </a:moveTo>
                  <a:lnTo>
                    <a:pt x="51689" y="1590076"/>
                  </a:lnTo>
                  <a:lnTo>
                    <a:pt x="57150" y="1599438"/>
                  </a:lnTo>
                  <a:lnTo>
                    <a:pt x="58038" y="1599438"/>
                  </a:lnTo>
                  <a:lnTo>
                    <a:pt x="58038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8" y="35995"/>
                  </a:lnTo>
                  <a:lnTo>
                    <a:pt x="45339" y="1579190"/>
                  </a:lnTo>
                  <a:lnTo>
                    <a:pt x="51689" y="1590076"/>
                  </a:lnTo>
                  <a:lnTo>
                    <a:pt x="58038" y="1579190"/>
                  </a:lnTo>
                  <a:lnTo>
                    <a:pt x="58038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8" y="0"/>
                  </a:moveTo>
                  <a:lnTo>
                    <a:pt x="0" y="88646"/>
                  </a:lnTo>
                  <a:lnTo>
                    <a:pt x="1015" y="92456"/>
                  </a:lnTo>
                  <a:lnTo>
                    <a:pt x="7111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5" y="94996"/>
                  </a:lnTo>
                  <a:lnTo>
                    <a:pt x="96265" y="96012"/>
                  </a:lnTo>
                  <a:lnTo>
                    <a:pt x="102361" y="92456"/>
                  </a:lnTo>
                  <a:lnTo>
                    <a:pt x="103377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7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1615439">
                  <a:moveTo>
                    <a:pt x="58038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7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000746" y="4458970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091172" y="2275332"/>
            <a:ext cx="372745" cy="762000"/>
            <a:chOff x="5567171" y="2275332"/>
            <a:chExt cx="372745" cy="762000"/>
          </a:xfrm>
        </p:grpSpPr>
        <p:sp>
          <p:nvSpPr>
            <p:cNvPr id="38" name="object 38"/>
            <p:cNvSpPr/>
            <p:nvPr/>
          </p:nvSpPr>
          <p:spPr>
            <a:xfrm>
              <a:off x="5579363" y="2279904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9030" y="2279904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19">
                  <a:moveTo>
                    <a:pt x="7112" y="660908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2"/>
                  </a:lnTo>
                  <a:lnTo>
                    <a:pt x="51689" y="756920"/>
                  </a:lnTo>
                  <a:lnTo>
                    <a:pt x="59020" y="744347"/>
                  </a:lnTo>
                  <a:lnTo>
                    <a:pt x="45339" y="744347"/>
                  </a:lnTo>
                  <a:lnTo>
                    <a:pt x="45339" y="720924"/>
                  </a:lnTo>
                  <a:lnTo>
                    <a:pt x="10922" y="661924"/>
                  </a:lnTo>
                  <a:lnTo>
                    <a:pt x="7112" y="660908"/>
                  </a:lnTo>
                  <a:close/>
                </a:path>
                <a:path w="103504" h="756919">
                  <a:moveTo>
                    <a:pt x="45339" y="720924"/>
                  </a:moveTo>
                  <a:lnTo>
                    <a:pt x="45339" y="744347"/>
                  </a:lnTo>
                  <a:lnTo>
                    <a:pt x="58039" y="744347"/>
                  </a:lnTo>
                  <a:lnTo>
                    <a:pt x="58039" y="741172"/>
                  </a:lnTo>
                  <a:lnTo>
                    <a:pt x="46228" y="741172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19">
                  <a:moveTo>
                    <a:pt x="96266" y="660908"/>
                  </a:moveTo>
                  <a:lnTo>
                    <a:pt x="92456" y="661924"/>
                  </a:lnTo>
                  <a:lnTo>
                    <a:pt x="58039" y="720924"/>
                  </a:lnTo>
                  <a:lnTo>
                    <a:pt x="58039" y="744347"/>
                  </a:lnTo>
                  <a:lnTo>
                    <a:pt x="59020" y="744347"/>
                  </a:lnTo>
                  <a:lnTo>
                    <a:pt x="101600" y="671322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8"/>
                  </a:lnTo>
                  <a:close/>
                </a:path>
                <a:path w="103504" h="756919">
                  <a:moveTo>
                    <a:pt x="51689" y="731810"/>
                  </a:moveTo>
                  <a:lnTo>
                    <a:pt x="46228" y="741172"/>
                  </a:lnTo>
                  <a:lnTo>
                    <a:pt x="57150" y="741172"/>
                  </a:lnTo>
                  <a:lnTo>
                    <a:pt x="51689" y="731810"/>
                  </a:lnTo>
                  <a:close/>
                </a:path>
                <a:path w="103504" h="756919">
                  <a:moveTo>
                    <a:pt x="58039" y="720924"/>
                  </a:moveTo>
                  <a:lnTo>
                    <a:pt x="51689" y="731810"/>
                  </a:lnTo>
                  <a:lnTo>
                    <a:pt x="57150" y="741172"/>
                  </a:lnTo>
                  <a:lnTo>
                    <a:pt x="58039" y="741172"/>
                  </a:lnTo>
                  <a:lnTo>
                    <a:pt x="58039" y="720924"/>
                  </a:lnTo>
                  <a:close/>
                </a:path>
                <a:path w="103504" h="756919">
                  <a:moveTo>
                    <a:pt x="51689" y="25109"/>
                  </a:moveTo>
                  <a:lnTo>
                    <a:pt x="45339" y="35995"/>
                  </a:lnTo>
                  <a:lnTo>
                    <a:pt x="45339" y="720924"/>
                  </a:lnTo>
                  <a:lnTo>
                    <a:pt x="51689" y="731810"/>
                  </a:lnTo>
                  <a:lnTo>
                    <a:pt x="58038" y="720924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4" h="75691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75691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1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756919">
                  <a:moveTo>
                    <a:pt x="58039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756919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7171" y="2999232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478773" y="3378834"/>
            <a:ext cx="891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d-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9976" y="2295271"/>
            <a:ext cx="18313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0,85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 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67855" y="2517394"/>
            <a:ext cx="786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955280" y="2552700"/>
            <a:ext cx="2533015" cy="2316480"/>
            <a:chOff x="6431279" y="2552700"/>
            <a:chExt cx="2533015" cy="2316480"/>
          </a:xfrm>
        </p:grpSpPr>
        <p:sp>
          <p:nvSpPr>
            <p:cNvPr id="45" name="object 45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58673" y="0"/>
                  </a:move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lnTo>
                    <a:pt x="58673" y="29337"/>
                  </a:lnTo>
                  <a:lnTo>
                    <a:pt x="5867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1225295" y="29337"/>
                  </a:moveTo>
                  <a:lnTo>
                    <a:pt x="58673" y="29337"/>
                  </a:lnTo>
                  <a:lnTo>
                    <a:pt x="58673" y="0"/>
                  </a:ln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3987" y="3645408"/>
              <a:ext cx="1440179" cy="1223771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887339" y="1575053"/>
            <a:ext cx="243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40095" y="4458970"/>
            <a:ext cx="957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586984" y="1772411"/>
            <a:ext cx="944880" cy="432434"/>
            <a:chOff x="4062984" y="1772411"/>
            <a:chExt cx="944880" cy="432434"/>
          </a:xfrm>
        </p:grpSpPr>
        <p:sp>
          <p:nvSpPr>
            <p:cNvPr id="51" name="object 51"/>
            <p:cNvSpPr/>
            <p:nvPr/>
          </p:nvSpPr>
          <p:spPr>
            <a:xfrm>
              <a:off x="4067556" y="1772411"/>
              <a:ext cx="935990" cy="432434"/>
            </a:xfrm>
            <a:custGeom>
              <a:avLst/>
              <a:gdLst/>
              <a:ahLst/>
              <a:cxnLst/>
              <a:rect l="l" t="t" r="r" b="b"/>
              <a:pathLst>
                <a:path w="935989" h="432435">
                  <a:moveTo>
                    <a:pt x="0" y="432053"/>
                  </a:moveTo>
                  <a:lnTo>
                    <a:pt x="0" y="0"/>
                  </a:lnTo>
                </a:path>
                <a:path w="935989" h="432435">
                  <a:moveTo>
                    <a:pt x="935736" y="432053"/>
                  </a:moveTo>
                  <a:lnTo>
                    <a:pt x="93573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67556" y="1937257"/>
              <a:ext cx="936625" cy="104775"/>
            </a:xfrm>
            <a:custGeom>
              <a:avLst/>
              <a:gdLst/>
              <a:ahLst/>
              <a:cxnLst/>
              <a:rect l="l" t="t" r="r" b="b"/>
              <a:pathLst>
                <a:path w="936625" h="104775">
                  <a:moveTo>
                    <a:pt x="847598" y="1269"/>
                  </a:moveTo>
                  <a:lnTo>
                    <a:pt x="843661" y="2286"/>
                  </a:lnTo>
                  <a:lnTo>
                    <a:pt x="840105" y="8381"/>
                  </a:lnTo>
                  <a:lnTo>
                    <a:pt x="841121" y="12318"/>
                  </a:lnTo>
                  <a:lnTo>
                    <a:pt x="844169" y="13969"/>
                  </a:lnTo>
                  <a:lnTo>
                    <a:pt x="900112" y="46696"/>
                  </a:lnTo>
                  <a:lnTo>
                    <a:pt x="923544" y="46736"/>
                  </a:lnTo>
                  <a:lnTo>
                    <a:pt x="923544" y="59436"/>
                  </a:lnTo>
                  <a:lnTo>
                    <a:pt x="900033" y="59436"/>
                  </a:lnTo>
                  <a:lnTo>
                    <a:pt x="840994" y="93725"/>
                  </a:lnTo>
                  <a:lnTo>
                    <a:pt x="839978" y="97662"/>
                  </a:lnTo>
                  <a:lnTo>
                    <a:pt x="841756" y="100583"/>
                  </a:lnTo>
                  <a:lnTo>
                    <a:pt x="843534" y="103631"/>
                  </a:lnTo>
                  <a:lnTo>
                    <a:pt x="847471" y="104647"/>
                  </a:lnTo>
                  <a:lnTo>
                    <a:pt x="850392" y="102996"/>
                  </a:lnTo>
                  <a:lnTo>
                    <a:pt x="925401" y="59436"/>
                  </a:lnTo>
                  <a:lnTo>
                    <a:pt x="923544" y="59436"/>
                  </a:lnTo>
                  <a:lnTo>
                    <a:pt x="925468" y="59396"/>
                  </a:lnTo>
                  <a:lnTo>
                    <a:pt x="936117" y="53212"/>
                  </a:lnTo>
                  <a:lnTo>
                    <a:pt x="847598" y="1269"/>
                  </a:lnTo>
                  <a:close/>
                </a:path>
                <a:path w="936625" h="104775">
                  <a:moveTo>
                    <a:pt x="88646" y="0"/>
                  </a:moveTo>
                  <a:lnTo>
                    <a:pt x="0" y="51562"/>
                  </a:lnTo>
                  <a:lnTo>
                    <a:pt x="88519" y="103377"/>
                  </a:lnTo>
                  <a:lnTo>
                    <a:pt x="92456" y="102362"/>
                  </a:lnTo>
                  <a:lnTo>
                    <a:pt x="94234" y="99313"/>
                  </a:lnTo>
                  <a:lnTo>
                    <a:pt x="95885" y="96392"/>
                  </a:lnTo>
                  <a:lnTo>
                    <a:pt x="94869" y="92455"/>
                  </a:lnTo>
                  <a:lnTo>
                    <a:pt x="91948" y="90677"/>
                  </a:lnTo>
                  <a:lnTo>
                    <a:pt x="36004" y="57951"/>
                  </a:lnTo>
                  <a:lnTo>
                    <a:pt x="12573" y="57912"/>
                  </a:lnTo>
                  <a:lnTo>
                    <a:pt x="12573" y="45212"/>
                  </a:lnTo>
                  <a:lnTo>
                    <a:pt x="36087" y="45212"/>
                  </a:lnTo>
                  <a:lnTo>
                    <a:pt x="92075" y="12700"/>
                  </a:lnTo>
                  <a:lnTo>
                    <a:pt x="95123" y="11049"/>
                  </a:lnTo>
                  <a:lnTo>
                    <a:pt x="96139" y="7112"/>
                  </a:lnTo>
                  <a:lnTo>
                    <a:pt x="92583" y="1015"/>
                  </a:lnTo>
                  <a:lnTo>
                    <a:pt x="88646" y="0"/>
                  </a:lnTo>
                  <a:close/>
                </a:path>
                <a:path w="936625" h="104775">
                  <a:moveTo>
                    <a:pt x="911000" y="53066"/>
                  </a:moveTo>
                  <a:lnTo>
                    <a:pt x="900100" y="59396"/>
                  </a:lnTo>
                  <a:lnTo>
                    <a:pt x="923544" y="59436"/>
                  </a:lnTo>
                  <a:lnTo>
                    <a:pt x="923544" y="58546"/>
                  </a:lnTo>
                  <a:lnTo>
                    <a:pt x="920369" y="58546"/>
                  </a:lnTo>
                  <a:lnTo>
                    <a:pt x="911000" y="53066"/>
                  </a:lnTo>
                  <a:close/>
                </a:path>
                <a:path w="936625" h="104775">
                  <a:moveTo>
                    <a:pt x="36019" y="45251"/>
                  </a:moveTo>
                  <a:lnTo>
                    <a:pt x="25117" y="51582"/>
                  </a:lnTo>
                  <a:lnTo>
                    <a:pt x="36004" y="57951"/>
                  </a:lnTo>
                  <a:lnTo>
                    <a:pt x="900100" y="59396"/>
                  </a:lnTo>
                  <a:lnTo>
                    <a:pt x="911000" y="53066"/>
                  </a:lnTo>
                  <a:lnTo>
                    <a:pt x="900112" y="46696"/>
                  </a:lnTo>
                  <a:lnTo>
                    <a:pt x="36019" y="45251"/>
                  </a:lnTo>
                  <a:close/>
                </a:path>
                <a:path w="936625" h="104775">
                  <a:moveTo>
                    <a:pt x="920369" y="47625"/>
                  </a:moveTo>
                  <a:lnTo>
                    <a:pt x="911000" y="53066"/>
                  </a:lnTo>
                  <a:lnTo>
                    <a:pt x="920369" y="58546"/>
                  </a:lnTo>
                  <a:lnTo>
                    <a:pt x="920369" y="47625"/>
                  </a:lnTo>
                  <a:close/>
                </a:path>
                <a:path w="936625" h="104775">
                  <a:moveTo>
                    <a:pt x="923544" y="47625"/>
                  </a:moveTo>
                  <a:lnTo>
                    <a:pt x="920369" y="47625"/>
                  </a:lnTo>
                  <a:lnTo>
                    <a:pt x="920369" y="58546"/>
                  </a:lnTo>
                  <a:lnTo>
                    <a:pt x="923544" y="58546"/>
                  </a:lnTo>
                  <a:lnTo>
                    <a:pt x="923544" y="47625"/>
                  </a:lnTo>
                  <a:close/>
                </a:path>
                <a:path w="936625" h="104775">
                  <a:moveTo>
                    <a:pt x="12573" y="45212"/>
                  </a:moveTo>
                  <a:lnTo>
                    <a:pt x="12573" y="57912"/>
                  </a:lnTo>
                  <a:lnTo>
                    <a:pt x="36004" y="57951"/>
                  </a:lnTo>
                  <a:lnTo>
                    <a:pt x="34418" y="57022"/>
                  </a:lnTo>
                  <a:lnTo>
                    <a:pt x="15748" y="57022"/>
                  </a:lnTo>
                  <a:lnTo>
                    <a:pt x="15748" y="46100"/>
                  </a:lnTo>
                  <a:lnTo>
                    <a:pt x="34556" y="46100"/>
                  </a:lnTo>
                  <a:lnTo>
                    <a:pt x="36019" y="45251"/>
                  </a:lnTo>
                  <a:lnTo>
                    <a:pt x="12573" y="45212"/>
                  </a:lnTo>
                  <a:close/>
                </a:path>
                <a:path w="936625" h="104775">
                  <a:moveTo>
                    <a:pt x="15748" y="46100"/>
                  </a:moveTo>
                  <a:lnTo>
                    <a:pt x="15748" y="57022"/>
                  </a:lnTo>
                  <a:lnTo>
                    <a:pt x="25117" y="51582"/>
                  </a:lnTo>
                  <a:lnTo>
                    <a:pt x="15748" y="46100"/>
                  </a:lnTo>
                  <a:close/>
                </a:path>
                <a:path w="936625" h="104775">
                  <a:moveTo>
                    <a:pt x="25117" y="51582"/>
                  </a:moveTo>
                  <a:lnTo>
                    <a:pt x="15748" y="57022"/>
                  </a:lnTo>
                  <a:lnTo>
                    <a:pt x="34418" y="57022"/>
                  </a:lnTo>
                  <a:lnTo>
                    <a:pt x="25117" y="51582"/>
                  </a:lnTo>
                  <a:close/>
                </a:path>
                <a:path w="936625" h="104775">
                  <a:moveTo>
                    <a:pt x="900112" y="46696"/>
                  </a:moveTo>
                  <a:lnTo>
                    <a:pt x="911000" y="53066"/>
                  </a:lnTo>
                  <a:lnTo>
                    <a:pt x="920369" y="47625"/>
                  </a:lnTo>
                  <a:lnTo>
                    <a:pt x="923544" y="47625"/>
                  </a:lnTo>
                  <a:lnTo>
                    <a:pt x="923544" y="46736"/>
                  </a:lnTo>
                  <a:lnTo>
                    <a:pt x="900112" y="46696"/>
                  </a:lnTo>
                  <a:close/>
                </a:path>
                <a:path w="936625" h="104775">
                  <a:moveTo>
                    <a:pt x="34556" y="46100"/>
                  </a:moveTo>
                  <a:lnTo>
                    <a:pt x="15748" y="46100"/>
                  </a:lnTo>
                  <a:lnTo>
                    <a:pt x="25117" y="51582"/>
                  </a:lnTo>
                  <a:lnTo>
                    <a:pt x="34556" y="46100"/>
                  </a:lnTo>
                  <a:close/>
                </a:path>
                <a:path w="936625" h="104775">
                  <a:moveTo>
                    <a:pt x="36087" y="45212"/>
                  </a:moveTo>
                  <a:lnTo>
                    <a:pt x="12573" y="45212"/>
                  </a:lnTo>
                  <a:lnTo>
                    <a:pt x="36019" y="4525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887340" y="5032375"/>
            <a:ext cx="614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Actual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76109" y="5032375"/>
            <a:ext cx="813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Whitney</a:t>
            </a:r>
            <a:endParaRPr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14473" y="1642060"/>
            <a:ext cx="23202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9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72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28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Calibri"/>
                <a:cs typeface="Calibri"/>
              </a:rPr>
              <a:t>Persegi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51633"/>
            <a:ext cx="275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(Kondisi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Balanced)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4680" y="2865964"/>
            <a:ext cx="4979159" cy="23648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42697" y="2597686"/>
            <a:ext cx="812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1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9328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9328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9328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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4105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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4105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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94105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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1250" y="2316314"/>
            <a:ext cx="135953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1160145" algn="l"/>
              </a:tabLst>
            </a:pPr>
            <a:r>
              <a:rPr sz="2100" i="1" spc="7" baseline="-11904" dirty="0">
                <a:latin typeface="Times New Roman"/>
                <a:cs typeface="Times New Roman"/>
              </a:rPr>
              <a:t>c</a:t>
            </a:r>
            <a:r>
              <a:rPr sz="1500" i="1" spc="7" baseline="-38888" dirty="0">
                <a:latin typeface="Times New Roman"/>
                <a:cs typeface="Times New Roman"/>
              </a:rPr>
              <a:t>b </a:t>
            </a:r>
            <a:r>
              <a:rPr sz="1500" i="1" spc="104" baseline="-38888" dirty="0">
                <a:latin typeface="Times New Roman"/>
                <a:cs typeface="Times New Roman"/>
              </a:rPr>
              <a:t> </a:t>
            </a:r>
            <a:r>
              <a:rPr sz="2100" baseline="-11904" dirty="0">
                <a:latin typeface="Symbol"/>
                <a:cs typeface="Symbol"/>
              </a:rPr>
              <a:t></a:t>
            </a:r>
            <a:r>
              <a:rPr sz="2100" spc="-30" baseline="-119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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10" dirty="0">
                <a:latin typeface="Symbol"/>
                <a:cs typeface="Symbol"/>
              </a:rPr>
              <a:t></a:t>
            </a:r>
            <a:r>
              <a:rPr sz="2100" i="1" spc="15" baseline="-11904" dirty="0">
                <a:latin typeface="Times New Roman"/>
                <a:cs typeface="Times New Roman"/>
              </a:rPr>
              <a:t>d</a:t>
            </a:r>
            <a:endParaRPr sz="2100" baseline="-11904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6786" y="2498412"/>
            <a:ext cx="543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1018" y="2243207"/>
            <a:ext cx="289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684823" y="3173299"/>
            <a:ext cx="657860" cy="0"/>
          </a:xfrm>
          <a:custGeom>
            <a:avLst/>
            <a:gdLst/>
            <a:ahLst/>
            <a:cxnLst/>
            <a:rect l="l" t="t" r="r" b="b"/>
            <a:pathLst>
              <a:path w="657859">
                <a:moveTo>
                  <a:pt x="0" y="0"/>
                </a:moveTo>
                <a:lnTo>
                  <a:pt x="657761" y="0"/>
                </a:lnTo>
              </a:path>
            </a:pathLst>
          </a:custGeom>
          <a:ln w="8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731036" y="2890923"/>
            <a:ext cx="55816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i="1" spc="-40" dirty="0">
                <a:latin typeface="Times New Roman"/>
                <a:cs typeface="Times New Roman"/>
              </a:rPr>
              <a:t>A</a:t>
            </a:r>
            <a:r>
              <a:rPr sz="1425" i="1" spc="60" baseline="-20467" dirty="0">
                <a:latin typeface="Times New Roman"/>
                <a:cs typeface="Times New Roman"/>
              </a:rPr>
              <a:t>s</a:t>
            </a:r>
            <a:r>
              <a:rPr sz="1425" i="1" spc="15" baseline="-20467" dirty="0">
                <a:latin typeface="Times New Roman"/>
                <a:cs typeface="Times New Roman"/>
              </a:rPr>
              <a:t>b</a:t>
            </a:r>
            <a:r>
              <a:rPr sz="1425" i="1" spc="97" baseline="-20467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Symbol"/>
                <a:cs typeface="Symbol"/>
              </a:rPr>
              <a:t></a:t>
            </a:r>
            <a:r>
              <a:rPr sz="1350" spc="95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-145" dirty="0">
                <a:latin typeface="Times New Roman"/>
                <a:cs typeface="Times New Roman"/>
              </a:rPr>
              <a:t> </a:t>
            </a:r>
            <a:r>
              <a:rPr sz="1425" i="1" spc="15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7121" y="3248946"/>
            <a:ext cx="80645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58888" y="3183666"/>
            <a:ext cx="7112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spc="-15" dirty="0">
                <a:latin typeface="Times New Roman"/>
                <a:cs typeface="Times New Roman"/>
              </a:rPr>
              <a:t>0</a:t>
            </a:r>
            <a:r>
              <a:rPr sz="1350" spc="-40" dirty="0">
                <a:latin typeface="Times New Roman"/>
                <a:cs typeface="Times New Roman"/>
              </a:rPr>
              <a:t>,</a:t>
            </a:r>
            <a:r>
              <a:rPr sz="1350" spc="10" dirty="0">
                <a:latin typeface="Times New Roman"/>
                <a:cs typeface="Times New Roman"/>
              </a:rPr>
              <a:t>8</a:t>
            </a:r>
            <a:r>
              <a:rPr sz="1350" spc="2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70" dirty="0">
                <a:latin typeface="Times New Roman"/>
                <a:cs typeface="Times New Roman"/>
              </a:rPr>
              <a:t> </a:t>
            </a:r>
            <a:r>
              <a:rPr sz="1425" spc="7" baseline="35087" dirty="0">
                <a:latin typeface="Times New Roman"/>
                <a:cs typeface="Times New Roman"/>
              </a:rPr>
              <a:t>/</a:t>
            </a:r>
            <a:r>
              <a:rPr sz="1425" baseline="35087" dirty="0">
                <a:latin typeface="Times New Roman"/>
                <a:cs typeface="Times New Roman"/>
              </a:rPr>
              <a:t>  </a:t>
            </a:r>
            <a:r>
              <a:rPr sz="1425" spc="-142" baseline="3508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2395" y="3125952"/>
            <a:ext cx="87630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b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13464" y="3030320"/>
            <a:ext cx="33909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2860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a	</a:t>
            </a:r>
            <a:r>
              <a:rPr sz="1350" spc="2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06944" y="3896860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323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429623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29623" y="3583853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42389" y="3849963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42388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42389" y="3702611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09784" y="3992140"/>
            <a:ext cx="7048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98588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71631" y="3889988"/>
            <a:ext cx="948055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  <a:tabLst>
                <a:tab pos="375920" algn="l"/>
              </a:tabLst>
            </a:pPr>
            <a:r>
              <a:rPr sz="1450" i="1" dirty="0">
                <a:latin typeface="Times New Roman"/>
                <a:cs typeface="Times New Roman"/>
              </a:rPr>
              <a:t>f</a:t>
            </a:r>
            <a:r>
              <a:rPr sz="1450" i="1" spc="-140" dirty="0">
                <a:latin typeface="Times New Roman"/>
                <a:cs typeface="Times New Roman"/>
              </a:rPr>
              <a:t> </a:t>
            </a:r>
            <a:r>
              <a:rPr sz="1500" i="1" spc="7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-15" dirty="0">
                <a:latin typeface="Times New Roman"/>
                <a:cs typeface="Times New Roman"/>
              </a:rPr>
              <a:t>60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37581" y="3627385"/>
            <a:ext cx="28448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spc="-1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0966" y="3543821"/>
            <a:ext cx="42037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2175" i="1" baseline="-24904" dirty="0">
                <a:latin typeface="Times New Roman"/>
                <a:cs typeface="Times New Roman"/>
              </a:rPr>
              <a:t>f</a:t>
            </a:r>
            <a:r>
              <a:rPr sz="2175" i="1" spc="127" baseline="-249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c</a:t>
            </a:r>
            <a:r>
              <a:rPr sz="1500" i="1" baseline="-41666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 </a:t>
            </a:r>
            <a:r>
              <a:rPr sz="2175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00235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7068" y="3734483"/>
            <a:ext cx="923925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250825" algn="l"/>
              </a:tabLst>
            </a:pPr>
            <a:r>
              <a:rPr sz="1550" i="1" spc="-55" dirty="0">
                <a:latin typeface="Symbol"/>
                <a:cs typeface="Symbol"/>
              </a:rPr>
              <a:t></a:t>
            </a:r>
            <a:r>
              <a:rPr sz="1550" spc="-55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-55" dirty="0">
                <a:latin typeface="Times New Roman"/>
                <a:cs typeface="Times New Roman"/>
              </a:rPr>
              <a:t>,</a:t>
            </a:r>
            <a:r>
              <a:rPr sz="1450" spc="-15" dirty="0">
                <a:latin typeface="Times New Roman"/>
                <a:cs typeface="Times New Roman"/>
              </a:rPr>
              <a:t>8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550" i="1" spc="-55" dirty="0">
                <a:latin typeface="Symbol"/>
                <a:cs typeface="Symbol"/>
              </a:rPr>
              <a:t>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235190" y="3559302"/>
            <a:ext cx="2321560" cy="675640"/>
          </a:xfrm>
          <a:custGeom>
            <a:avLst/>
            <a:gdLst/>
            <a:ahLst/>
            <a:cxnLst/>
            <a:rect l="l" t="t" r="r" b="b"/>
            <a:pathLst>
              <a:path w="2321559" h="675639">
                <a:moveTo>
                  <a:pt x="0" y="675132"/>
                </a:moveTo>
                <a:lnTo>
                  <a:pt x="2321052" y="675132"/>
                </a:lnTo>
                <a:lnTo>
                  <a:pt x="2321052" y="0"/>
                </a:lnTo>
                <a:lnTo>
                  <a:pt x="0" y="0"/>
                </a:lnTo>
                <a:lnTo>
                  <a:pt x="0" y="675132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179064" y="5733288"/>
            <a:ext cx="2016760" cy="593752"/>
          </a:xfrm>
          <a:prstGeom prst="rect">
            <a:avLst/>
          </a:prstGeom>
          <a:solidFill>
            <a:srgbClr val="94B3D6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spcBef>
                <a:spcPts val="310"/>
              </a:spcBef>
            </a:pP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T</a:t>
            </a:r>
            <a:endParaRPr>
              <a:latin typeface="Times New Roman"/>
              <a:cs typeface="Times New Roman"/>
            </a:endParaRPr>
          </a:p>
          <a:p>
            <a:pPr marL="90805"/>
            <a:r>
              <a:rPr dirty="0">
                <a:latin typeface="Times New Roman"/>
                <a:cs typeface="Times New Roman"/>
              </a:rPr>
              <a:t>0,85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7" baseline="25462" dirty="0">
                <a:latin typeface="Times New Roman"/>
                <a:cs typeface="Times New Roman"/>
              </a:rPr>
              <a:t>/</a:t>
            </a:r>
            <a:r>
              <a:rPr i="1" spc="-7" baseline="-20833" dirty="0">
                <a:latin typeface="Times New Roman"/>
                <a:cs typeface="Times New Roman"/>
              </a:rPr>
              <a:t>c</a:t>
            </a: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7" baseline="-20833" dirty="0">
                <a:latin typeface="Times New Roman"/>
                <a:cs typeface="Times New Roman"/>
              </a:rPr>
              <a:t>b</a:t>
            </a:r>
            <a:r>
              <a:rPr i="1" spc="-5" dirty="0">
                <a:latin typeface="Times New Roman"/>
                <a:cs typeface="Times New Roman"/>
              </a:rPr>
              <a:t>b</a:t>
            </a:r>
            <a:r>
              <a:rPr i="1" dirty="0">
                <a:latin typeface="Times New Roman"/>
                <a:cs typeface="Times New Roman"/>
              </a:rPr>
              <a:t> =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A</a:t>
            </a:r>
            <a:r>
              <a:rPr i="1" baseline="-20833" dirty="0">
                <a:latin typeface="Times New Roman"/>
                <a:cs typeface="Times New Roman"/>
              </a:rPr>
              <a:t>sb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baseline="-20833" dirty="0">
                <a:latin typeface="Times New Roman"/>
                <a:cs typeface="Times New Roman"/>
              </a:rPr>
              <a:t>y</a:t>
            </a:r>
            <a:endParaRPr baseline="-20833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458774" y="3161709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722" y="0"/>
                </a:lnTo>
              </a:path>
            </a:pathLst>
          </a:custGeom>
          <a:ln w="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486027" y="3154489"/>
            <a:ext cx="193675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00" i="1" spc="5" dirty="0">
                <a:latin typeface="Times New Roman"/>
                <a:cs typeface="Times New Roman"/>
              </a:rPr>
              <a:t>bd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79211" y="2956998"/>
            <a:ext cx="457834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950" spc="30" baseline="-23504" dirty="0">
                <a:latin typeface="Symbol"/>
                <a:cs typeface="Symbol"/>
              </a:rPr>
              <a:t></a:t>
            </a:r>
            <a:r>
              <a:rPr sz="1950" spc="300" baseline="-23504" dirty="0">
                <a:latin typeface="Times New Roman"/>
                <a:cs typeface="Times New Roman"/>
              </a:rPr>
              <a:t> </a:t>
            </a:r>
            <a:r>
              <a:rPr sz="1950" i="1" spc="37" baseline="12820" dirty="0">
                <a:latin typeface="Times New Roman"/>
                <a:cs typeface="Times New Roman"/>
              </a:rPr>
              <a:t>A</a:t>
            </a:r>
            <a:r>
              <a:rPr sz="900" i="1" spc="25" dirty="0">
                <a:latin typeface="Times New Roman"/>
                <a:cs typeface="Times New Roman"/>
              </a:rPr>
              <a:t>sb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74746" y="3116077"/>
            <a:ext cx="8509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spc="1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71651" y="3016784"/>
            <a:ext cx="11874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-10" dirty="0">
                <a:latin typeface="Symbol"/>
                <a:cs typeface="Symbol"/>
              </a:rPr>
              <a:t>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9603" y="5467604"/>
            <a:ext cx="4299585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pc="-15" dirty="0">
                <a:latin typeface="Calibri"/>
                <a:cs typeface="Calibri"/>
              </a:rPr>
              <a:t>Parameter </a:t>
            </a:r>
            <a:r>
              <a:rPr dirty="0">
                <a:latin typeface="Symbol"/>
                <a:cs typeface="Symbol"/>
              </a:rPr>
              <a:t>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disebut sebagai </a:t>
            </a:r>
            <a:r>
              <a:rPr spc="-10" dirty="0">
                <a:latin typeface="Calibri"/>
                <a:cs typeface="Calibri"/>
              </a:rPr>
              <a:t>rasio </a:t>
            </a:r>
            <a:r>
              <a:rPr spc="-5" dirty="0">
                <a:latin typeface="Calibri"/>
                <a:cs typeface="Calibri"/>
              </a:rPr>
              <a:t>tulangan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dirty="0">
                <a:latin typeface="Calibri"/>
                <a:cs typeface="Calibri"/>
              </a:rPr>
              <a:t>sama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dibagi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efektif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57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0373" y="2766823"/>
            <a:ext cx="3143250" cy="23526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29841" y="1544253"/>
            <a:ext cx="8080375" cy="326009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54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 dirty="0">
              <a:latin typeface="Calibri"/>
              <a:cs typeface="Calibri"/>
            </a:endParaRPr>
          </a:p>
          <a:p>
            <a:pPr marL="254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3.1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 dirty="0">
              <a:latin typeface="Calibri"/>
              <a:cs typeface="Calibri"/>
            </a:endParaRPr>
          </a:p>
          <a:p>
            <a:pPr marL="3412490">
              <a:spcBef>
                <a:spcPts val="114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Hitunglah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dirty="0">
              <a:latin typeface="Calibri"/>
              <a:cs typeface="Calibri"/>
            </a:endParaRPr>
          </a:p>
          <a:p>
            <a:pPr marL="3755390" indent="-343535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15" dirty="0">
                <a:latin typeface="Calibri"/>
                <a:cs typeface="Calibri"/>
              </a:rPr>
              <a:t>kondisi</a:t>
            </a:r>
            <a:r>
              <a:rPr dirty="0">
                <a:latin typeface="Calibri"/>
                <a:cs typeface="Calibri"/>
              </a:rPr>
              <a:t> seimbang,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sb</a:t>
            </a:r>
            <a:endParaRPr baseline="-20833" dirty="0">
              <a:latin typeface="Calibri"/>
              <a:cs typeface="Calibri"/>
            </a:endParaRPr>
          </a:p>
          <a:p>
            <a:pPr marL="3755390" marR="68580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diijinkan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agar </a:t>
            </a:r>
            <a:r>
              <a:rPr spc="-5" dirty="0">
                <a:latin typeface="Calibri"/>
                <a:cs typeface="Calibri"/>
              </a:rPr>
              <a:t> penampang merupakan penampang dominan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</a:t>
            </a:r>
            <a:endParaRPr dirty="0">
              <a:latin typeface="Calibri"/>
              <a:cs typeface="Calibri"/>
            </a:endParaRPr>
          </a:p>
          <a:p>
            <a:pPr marL="3755390" marR="753745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posisi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</a:t>
            </a:r>
            <a:r>
              <a:rPr spc="-10" dirty="0">
                <a:latin typeface="Calibri"/>
                <a:cs typeface="Calibri"/>
              </a:rPr>
              <a:t> netral,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,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tinggi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blok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ekuivalen,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 err="1">
                <a:latin typeface="Calibri"/>
                <a:cs typeface="Calibri"/>
              </a:rPr>
              <a:t>soal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lang="en-US" dirty="0">
                <a:latin typeface="Calibri"/>
                <a:cs typeface="Calibri"/>
              </a:rPr>
              <a:t>2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972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844" y="2572060"/>
            <a:ext cx="107950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00" b="1" dirty="0">
                <a:latin typeface="Times New Roman"/>
                <a:cs typeface="Times New Roman"/>
              </a:rPr>
              <a:t>Penyelesaian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1788" y="3094245"/>
            <a:ext cx="149923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24815" algn="l"/>
              </a:tabLst>
            </a:pPr>
            <a:r>
              <a:rPr sz="2250" baseline="1851" dirty="0">
                <a:latin typeface="Times New Roman"/>
                <a:cs typeface="Times New Roman"/>
              </a:rPr>
              <a:t>1.	</a:t>
            </a:r>
            <a:r>
              <a:rPr sz="1550" i="1" spc="75" dirty="0">
                <a:latin typeface="Symbol"/>
                <a:cs typeface="Symbol"/>
              </a:rPr>
              <a:t></a:t>
            </a:r>
            <a:r>
              <a:rPr sz="1500" i="1" spc="52" baseline="-19444" dirty="0">
                <a:latin typeface="Times New Roman"/>
                <a:cs typeface="Times New Roman"/>
              </a:rPr>
              <a:t>b</a:t>
            </a:r>
            <a:r>
              <a:rPr sz="1500" i="1" baseline="-19444" dirty="0">
                <a:latin typeface="Times New Roman"/>
                <a:cs typeface="Times New Roman"/>
              </a:rPr>
              <a:t> 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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8</a:t>
            </a:r>
            <a:r>
              <a:rPr sz="1450" spc="40" dirty="0">
                <a:latin typeface="Times New Roman"/>
                <a:cs typeface="Times New Roman"/>
              </a:rPr>
              <a:t>5</a:t>
            </a:r>
            <a:r>
              <a:rPr sz="1450" spc="-17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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Symbol"/>
                <a:cs typeface="Symbol"/>
              </a:rPr>
              <a:t></a:t>
            </a:r>
            <a:r>
              <a:rPr sz="1500" spc="52" baseline="-19444" dirty="0">
                <a:latin typeface="Times New Roman"/>
                <a:cs typeface="Times New Roman"/>
              </a:rPr>
              <a:t>1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7000" y="3259646"/>
            <a:ext cx="327025" cy="0"/>
          </a:xfrm>
          <a:custGeom>
            <a:avLst/>
            <a:gdLst/>
            <a:ahLst/>
            <a:cxnLst/>
            <a:rect l="l" t="t" r="r" b="b"/>
            <a:pathLst>
              <a:path w="327025">
                <a:moveTo>
                  <a:pt x="0" y="0"/>
                </a:moveTo>
                <a:lnTo>
                  <a:pt x="326575" y="0"/>
                </a:lnTo>
              </a:path>
            </a:pathLst>
          </a:custGeom>
          <a:ln w="9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53439" y="2942347"/>
            <a:ext cx="10096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3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9601" y="3212259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9601" y="3062803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9601" y="3332718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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26503" y="3356468"/>
            <a:ext cx="863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000" i="1" spc="3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4317" y="3252857"/>
            <a:ext cx="101346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409575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f</a:t>
            </a:r>
            <a:r>
              <a:rPr sz="1450" i="1" spc="-130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25" dirty="0">
                <a:latin typeface="Times New Roman"/>
                <a:cs typeface="Times New Roman"/>
              </a:rPr>
              <a:t>60</a:t>
            </a:r>
            <a:r>
              <a:rPr sz="1450" spc="40" dirty="0">
                <a:latin typeface="Times New Roman"/>
                <a:cs typeface="Times New Roman"/>
              </a:rPr>
              <a:t>0</a:t>
            </a:r>
            <a:r>
              <a:rPr sz="1450" spc="-80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2268" y="2986502"/>
            <a:ext cx="31369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2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1248" y="2901744"/>
            <a:ext cx="45465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2175" i="1" spc="30" baseline="-24904" dirty="0">
                <a:latin typeface="Times New Roman"/>
                <a:cs typeface="Times New Roman"/>
              </a:rPr>
              <a:t>f</a:t>
            </a:r>
            <a:r>
              <a:rPr sz="2175" i="1" spc="165" baseline="-24904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/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500" i="1" spc="44" baseline="-44444" dirty="0">
                <a:latin typeface="Times New Roman"/>
                <a:cs typeface="Times New Roman"/>
              </a:rPr>
              <a:t>c</a:t>
            </a:r>
            <a:r>
              <a:rPr sz="1500" i="1" baseline="-44444" dirty="0">
                <a:latin typeface="Times New Roman"/>
                <a:cs typeface="Times New Roman"/>
              </a:rPr>
              <a:t> </a:t>
            </a:r>
            <a:r>
              <a:rPr sz="1500" i="1" spc="60" baseline="-44444" dirty="0">
                <a:latin typeface="Times New Roman"/>
                <a:cs typeface="Times New Roman"/>
              </a:rPr>
              <a:t> </a:t>
            </a:r>
            <a:r>
              <a:rPr sz="2175" spc="44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5589" y="3669875"/>
            <a:ext cx="45021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Karena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425" i="1" spc="22" baseline="32163" dirty="0">
                <a:latin typeface="Times New Roman"/>
                <a:cs typeface="Times New Roman"/>
              </a:rPr>
              <a:t>/</a:t>
            </a:r>
            <a:r>
              <a:rPr sz="1425" i="1" spc="22" baseline="-8771" dirty="0">
                <a:latin typeface="Times New Roman"/>
                <a:cs typeface="Times New Roman"/>
              </a:rPr>
              <a:t>c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25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MPa,</a:t>
            </a:r>
            <a:r>
              <a:rPr sz="1500" spc="37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f</a:t>
            </a:r>
            <a:r>
              <a:rPr sz="1425" i="1" spc="15" baseline="-8771" dirty="0">
                <a:latin typeface="Times New Roman"/>
                <a:cs typeface="Times New Roman"/>
              </a:rPr>
              <a:t>y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MPa dan </a:t>
            </a:r>
            <a:r>
              <a:rPr sz="1600" i="1" spc="-20" dirty="0">
                <a:latin typeface="Symbol"/>
                <a:cs typeface="Symbol"/>
              </a:rPr>
              <a:t></a:t>
            </a:r>
            <a:r>
              <a:rPr sz="1425" spc="-30" baseline="-8771" dirty="0">
                <a:latin typeface="Times New Roman"/>
                <a:cs typeface="Times New Roman"/>
              </a:rPr>
              <a:t>1</a:t>
            </a:r>
            <a:r>
              <a:rPr sz="1425" spc="209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0,85,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maka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01025" y="4332220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3916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42915" y="4332220"/>
            <a:ext cx="786130" cy="0"/>
          </a:xfrm>
          <a:custGeom>
            <a:avLst/>
            <a:gdLst/>
            <a:ahLst/>
            <a:cxnLst/>
            <a:rect l="l" t="t" r="r" b="b"/>
            <a:pathLst>
              <a:path w="786129">
                <a:moveTo>
                  <a:pt x="0" y="0"/>
                </a:moveTo>
                <a:lnTo>
                  <a:pt x="786063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30997" y="4183881"/>
            <a:ext cx="10096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9144" y="4325668"/>
            <a:ext cx="13881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05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</a:t>
            </a:r>
            <a:r>
              <a:rPr sz="2325" spc="-150" baseline="-7168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60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</a:t>
            </a:r>
            <a:endParaRPr sz="2325" baseline="-7168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81056" y="4046753"/>
            <a:ext cx="31369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600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02334" y="4279294"/>
            <a:ext cx="94615" cy="17953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050" i="1" spc="1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58691" y="4160739"/>
            <a:ext cx="1698625" cy="2635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04165" algn="l"/>
              </a:tabLst>
            </a:pP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600" spc="-3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Symbol"/>
                <a:cs typeface="Symbol"/>
              </a:rPr>
              <a:t></a:t>
            </a:r>
            <a:r>
              <a:rPr sz="1550" spc="-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0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spc="-20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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5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75" dirty="0">
                <a:latin typeface="Times New Roman"/>
                <a:cs typeface="Times New Roman"/>
              </a:rPr>
              <a:t> </a:t>
            </a:r>
            <a:r>
              <a:rPr sz="2325" spc="-37" baseline="35842" dirty="0">
                <a:latin typeface="Times New Roman"/>
                <a:cs typeface="Times New Roman"/>
              </a:rPr>
              <a:t>2</a:t>
            </a:r>
            <a:r>
              <a:rPr sz="2325" spc="-7" baseline="35842" dirty="0">
                <a:latin typeface="Times New Roman"/>
                <a:cs typeface="Times New Roman"/>
              </a:rPr>
              <a:t>5</a:t>
            </a:r>
            <a:r>
              <a:rPr sz="2325" baseline="35842" dirty="0">
                <a:latin typeface="Times New Roman"/>
                <a:cs typeface="Times New Roman"/>
              </a:rPr>
              <a:t> 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spc="-7" baseline="32258" dirty="0">
                <a:latin typeface="Symbol"/>
                <a:cs typeface="Symbol"/>
              </a:rPr>
              <a:t></a:t>
            </a:r>
            <a:endParaRPr sz="2325" baseline="32258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02300" y="4179504"/>
            <a:ext cx="88963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944"/>
              </a:lnSpc>
              <a:spcBef>
                <a:spcPts val="105"/>
              </a:spcBef>
            </a:pPr>
            <a:r>
              <a:rPr sz="2325" spc="-7" baseline="34050" dirty="0">
                <a:latin typeface="Symbol"/>
                <a:cs typeface="Symbol"/>
              </a:rPr>
              <a:t></a:t>
            </a:r>
            <a:r>
              <a:rPr sz="2325" spc="-217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02</a:t>
            </a:r>
            <a:r>
              <a:rPr sz="1500" spc="-40" dirty="0">
                <a:latin typeface="Times New Roman"/>
                <a:cs typeface="Times New Roman"/>
              </a:rPr>
              <a:t>7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ts val="944"/>
              </a:lnSpc>
            </a:pPr>
            <a:r>
              <a:rPr sz="1550" spc="-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15589" y="4600852"/>
            <a:ext cx="5619750" cy="69913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</a:pPr>
            <a:r>
              <a:rPr sz="1500" dirty="0">
                <a:latin typeface="Times New Roman"/>
                <a:cs typeface="Times New Roman"/>
              </a:rPr>
              <a:t>Luas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yang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diperlukan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untuk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mencapai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kondisi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seimbang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adalah</a:t>
            </a:r>
            <a:endParaRPr sz="1500">
              <a:latin typeface="Times New Roman"/>
              <a:cs typeface="Times New Roman"/>
            </a:endParaRPr>
          </a:p>
          <a:p>
            <a:pPr marL="724535">
              <a:spcBef>
                <a:spcPts val="805"/>
              </a:spcBef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425" i="1" spc="22" baseline="-8771" dirty="0">
                <a:latin typeface="Times New Roman"/>
                <a:cs typeface="Times New Roman"/>
              </a:rPr>
              <a:t>sb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bd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0,0271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650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7.046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r>
              <a:rPr sz="1425" spc="7" baseline="32163" dirty="0">
                <a:latin typeface="Times New Roman"/>
                <a:cs typeface="Times New Roman"/>
              </a:rPr>
              <a:t>2</a:t>
            </a:r>
            <a:endParaRPr sz="1425" baseline="32163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2214" y="1495306"/>
            <a:ext cx="4286250" cy="184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38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84572" y="2004492"/>
            <a:ext cx="8059420" cy="20008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79095" marR="106680" indent="-328930">
              <a:lnSpc>
                <a:spcPct val="144200"/>
              </a:lnSpc>
              <a:spcBef>
                <a:spcPts val="165"/>
              </a:spcBef>
              <a:buAutoNum type="arabicPeriod" startAt="2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terkendali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tarik,</a:t>
            </a:r>
            <a:r>
              <a:rPr sz="1450" spc="23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157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0,625</a:t>
            </a:r>
            <a:r>
              <a:rPr sz="1500" i="1" spc="-10" dirty="0">
                <a:latin typeface="Symbol"/>
                <a:cs typeface="Symbol"/>
              </a:rPr>
              <a:t></a:t>
            </a:r>
            <a:r>
              <a:rPr sz="1350" i="1" spc="-15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0,625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170" dirty="0">
                <a:latin typeface="Arial"/>
                <a:cs typeface="Arial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0,0271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0,01693,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(atau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dapat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dilihat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pada</a:t>
            </a:r>
            <a:r>
              <a:rPr sz="1450" spc="-20" dirty="0">
                <a:latin typeface="Times New Roman"/>
                <a:cs typeface="Times New Roman"/>
              </a:rPr>
              <a:t> Tabel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3.2)</a:t>
            </a:r>
            <a:endParaRPr sz="1450">
              <a:latin typeface="Times New Roman"/>
              <a:cs typeface="Times New Roman"/>
            </a:endParaRPr>
          </a:p>
          <a:p>
            <a:pPr marL="387985" marR="1012190" indent="656590">
              <a:lnSpc>
                <a:spcPts val="2650"/>
              </a:lnSpc>
              <a:spcBef>
                <a:spcPts val="135"/>
              </a:spcBef>
              <a:tabLst>
                <a:tab pos="6303010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15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15" baseline="-9259" dirty="0">
                <a:latin typeface="Times New Roman"/>
                <a:cs typeface="Times New Roman"/>
              </a:rPr>
              <a:t>s</a:t>
            </a:r>
            <a:r>
              <a:rPr sz="1350" baseline="-9259" dirty="0">
                <a:latin typeface="Times New Roman"/>
                <a:cs typeface="Times New Roman"/>
              </a:rPr>
              <a:t> </a:t>
            </a:r>
            <a:r>
              <a:rPr sz="1350" spc="-135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00" i="1" spc="-70" dirty="0">
                <a:latin typeface="Symbol"/>
                <a:cs typeface="Symbol"/>
              </a:rPr>
              <a:t>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60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-15" baseline="-9259" dirty="0">
                <a:latin typeface="Times New Roman"/>
                <a:cs typeface="Times New Roman"/>
              </a:rPr>
              <a:t>s</a:t>
            </a:r>
            <a:r>
              <a:rPr sz="1450" i="1" spc="-5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01</a:t>
            </a:r>
            <a:r>
              <a:rPr sz="1450" spc="-10" dirty="0">
                <a:latin typeface="Times New Roman"/>
                <a:cs typeface="Times New Roman"/>
              </a:rPr>
              <a:t>6</a:t>
            </a:r>
            <a:r>
              <a:rPr sz="1450" dirty="0">
                <a:latin typeface="Times New Roman"/>
                <a:cs typeface="Times New Roman"/>
              </a:rPr>
              <a:t>93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4</a:t>
            </a:r>
            <a:r>
              <a:rPr sz="1450" dirty="0">
                <a:latin typeface="Times New Roman"/>
                <a:cs typeface="Times New Roman"/>
              </a:rPr>
              <a:t>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</a:t>
            </a:r>
            <a:r>
              <a:rPr sz="1450" spc="-25" dirty="0">
                <a:latin typeface="Times New Roman"/>
                <a:cs typeface="Times New Roman"/>
              </a:rPr>
              <a:t>.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-4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m</a:t>
            </a:r>
            <a:r>
              <a:rPr sz="1450" spc="15" dirty="0">
                <a:latin typeface="Times New Roman"/>
                <a:cs typeface="Times New Roman"/>
              </a:rPr>
              <a:t>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Times New Roman"/>
                <a:cs typeface="Times New Roman"/>
              </a:rPr>
              <a:t>(</a:t>
            </a:r>
            <a:r>
              <a:rPr sz="1500" i="1" spc="-30" dirty="0">
                <a:latin typeface="Symbol"/>
                <a:cs typeface="Symbol"/>
              </a:rPr>
              <a:t>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90)  </a:t>
            </a: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 </a:t>
            </a:r>
            <a:r>
              <a:rPr sz="1450" spc="-15" dirty="0">
                <a:latin typeface="Times New Roman"/>
                <a:cs typeface="Times New Roman"/>
              </a:rPr>
              <a:t>daerah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transisi,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0,714</a:t>
            </a:r>
            <a:r>
              <a:rPr sz="1500" i="1" spc="-15" dirty="0">
                <a:latin typeface="Symbol"/>
                <a:cs typeface="Symbol"/>
              </a:rPr>
              <a:t></a:t>
            </a:r>
            <a:r>
              <a:rPr sz="1350" i="1" spc="-22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0,714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0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0,0271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0,01935</a:t>
            </a:r>
            <a:endParaRPr sz="1450">
              <a:latin typeface="Times New Roman"/>
              <a:cs typeface="Times New Roman"/>
            </a:endParaRPr>
          </a:p>
          <a:p>
            <a:pPr marL="1045210">
              <a:spcBef>
                <a:spcPts val="620"/>
              </a:spcBef>
              <a:tabLst>
                <a:tab pos="56457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0,01935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5.031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350" baseline="30864" dirty="0">
                <a:latin typeface="Times New Roman"/>
                <a:cs typeface="Times New Roman"/>
              </a:rPr>
              <a:t>2	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00" i="1" dirty="0">
                <a:latin typeface="Symbol"/>
                <a:cs typeface="Symbol"/>
              </a:rPr>
              <a:t></a:t>
            </a:r>
            <a:r>
              <a:rPr sz="1500" i="1" spc="-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-10" dirty="0">
                <a:latin typeface="Times New Roman"/>
                <a:cs typeface="Times New Roman"/>
              </a:rPr>
              <a:t>0,817)</a:t>
            </a:r>
            <a:endParaRPr sz="1450">
              <a:latin typeface="Times New Roman"/>
              <a:cs typeface="Times New Roman"/>
            </a:endParaRPr>
          </a:p>
          <a:p>
            <a:pPr marL="379095" indent="-328930">
              <a:spcBef>
                <a:spcPts val="760"/>
              </a:spcBef>
              <a:buAutoNum type="arabicPeriod" startAt="3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blok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tegangan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ekuivalen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dihitung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-15" dirty="0">
                <a:latin typeface="Times New Roman"/>
                <a:cs typeface="Times New Roman"/>
              </a:rPr>
              <a:t> menggunakan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-7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9231" y="4310380"/>
            <a:ext cx="2730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spc="-15" dirty="0">
                <a:latin typeface="Times New Roman"/>
                <a:cs typeface="Times New Roman"/>
              </a:rPr>
              <a:t>m</a:t>
            </a:r>
            <a:r>
              <a:rPr sz="900" spc="10" dirty="0">
                <a:latin typeface="Times New Roman"/>
                <a:cs typeface="Times New Roman"/>
              </a:rPr>
              <a:t>a</a:t>
            </a:r>
            <a:r>
              <a:rPr sz="900" spc="30" dirty="0">
                <a:latin typeface="Times New Roman"/>
                <a:cs typeface="Times New Roman"/>
              </a:rPr>
              <a:t>k</a:t>
            </a:r>
            <a:r>
              <a:rPr sz="900" spc="1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7261" y="4226612"/>
            <a:ext cx="5156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98145" algn="l"/>
              </a:tabLst>
            </a:pPr>
            <a:r>
              <a:rPr sz="1450" i="1" dirty="0">
                <a:latin typeface="Times New Roman"/>
                <a:cs typeface="Times New Roman"/>
              </a:rPr>
              <a:t>a	</a:t>
            </a:r>
            <a:r>
              <a:rPr sz="1450" dirty="0">
                <a:latin typeface="Times New Roman"/>
                <a:cs typeface="Times New Roman"/>
              </a:rPr>
              <a:t>=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02998" y="4380403"/>
            <a:ext cx="697230" cy="0"/>
          </a:xfrm>
          <a:custGeom>
            <a:avLst/>
            <a:gdLst/>
            <a:ahLst/>
            <a:cxnLst/>
            <a:rect l="l" t="t" r="r" b="b"/>
            <a:pathLst>
              <a:path w="697230">
                <a:moveTo>
                  <a:pt x="0" y="0"/>
                </a:moveTo>
                <a:lnTo>
                  <a:pt x="696634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10975" y="4380403"/>
            <a:ext cx="1102995" cy="0"/>
          </a:xfrm>
          <a:custGeom>
            <a:avLst/>
            <a:gdLst/>
            <a:ahLst/>
            <a:cxnLst/>
            <a:rect l="l" t="t" r="r" b="b"/>
            <a:pathLst>
              <a:path w="1102995">
                <a:moveTo>
                  <a:pt x="0" y="0"/>
                </a:moveTo>
                <a:lnTo>
                  <a:pt x="110250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11070" y="4373728"/>
            <a:ext cx="110553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400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252" y="4394434"/>
            <a:ext cx="7505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f</a:t>
            </a:r>
            <a:r>
              <a:rPr sz="1400" i="1" spc="100" dirty="0">
                <a:latin typeface="Times New Roman"/>
                <a:cs typeface="Times New Roman"/>
              </a:rPr>
              <a:t> </a:t>
            </a:r>
            <a:r>
              <a:rPr sz="1425" spc="30" baseline="38011" dirty="0">
                <a:latin typeface="Times New Roman"/>
                <a:cs typeface="Times New Roman"/>
              </a:rPr>
              <a:t>/</a:t>
            </a:r>
            <a:r>
              <a:rPr sz="1425" baseline="38011" dirty="0">
                <a:latin typeface="Times New Roman"/>
                <a:cs typeface="Times New Roman"/>
              </a:rPr>
              <a:t>  </a:t>
            </a:r>
            <a:r>
              <a:rPr sz="1425" spc="-22" baseline="38011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4290" y="4233433"/>
            <a:ext cx="1282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35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701" y="4127830"/>
            <a:ext cx="30905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997585" algn="l"/>
              </a:tabLst>
            </a:pPr>
            <a:r>
              <a:rPr sz="2100" i="1" spc="-15" baseline="13888" dirty="0">
                <a:latin typeface="Times New Roman"/>
                <a:cs typeface="Times New Roman"/>
              </a:rPr>
              <a:t>A</a:t>
            </a:r>
            <a:r>
              <a:rPr sz="950" i="1" spc="55" dirty="0">
                <a:latin typeface="Times New Roman"/>
                <a:cs typeface="Times New Roman"/>
              </a:rPr>
              <a:t>s</a:t>
            </a:r>
            <a:r>
              <a:rPr sz="950" i="1" spc="30" dirty="0">
                <a:latin typeface="Times New Roman"/>
                <a:cs typeface="Times New Roman"/>
              </a:rPr>
              <a:t>m</a:t>
            </a:r>
            <a:r>
              <a:rPr sz="950" i="1" spc="95" dirty="0">
                <a:latin typeface="Times New Roman"/>
                <a:cs typeface="Times New Roman"/>
              </a:rPr>
              <a:t>a</a:t>
            </a:r>
            <a:r>
              <a:rPr sz="950" i="1" dirty="0">
                <a:latin typeface="Times New Roman"/>
                <a:cs typeface="Times New Roman"/>
              </a:rPr>
              <a:t>k</a:t>
            </a:r>
            <a:r>
              <a:rPr sz="950" i="1" spc="30" dirty="0">
                <a:latin typeface="Times New Roman"/>
                <a:cs typeface="Times New Roman"/>
              </a:rPr>
              <a:t>s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2100" i="1" spc="22" baseline="13888" dirty="0">
                <a:latin typeface="Times New Roman"/>
                <a:cs typeface="Times New Roman"/>
              </a:rPr>
              <a:t>f</a:t>
            </a:r>
            <a:r>
              <a:rPr sz="2100" i="1" spc="-187" baseline="13888" dirty="0">
                <a:latin typeface="Times New Roman"/>
                <a:cs typeface="Times New Roman"/>
              </a:rPr>
              <a:t> </a:t>
            </a:r>
            <a:r>
              <a:rPr sz="950" i="1" spc="30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2100" spc="15" baseline="3968" dirty="0">
                <a:latin typeface="Times New Roman"/>
                <a:cs typeface="Times New Roman"/>
              </a:rPr>
              <a:t>4</a:t>
            </a:r>
            <a:r>
              <a:rPr sz="2100" spc="7" baseline="3968" dirty="0">
                <a:latin typeface="Times New Roman"/>
                <a:cs typeface="Times New Roman"/>
              </a:rPr>
              <a:t>.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-179" baseline="3968" dirty="0">
                <a:latin typeface="Times New Roman"/>
                <a:cs typeface="Times New Roman"/>
              </a:rPr>
              <a:t>1</a:t>
            </a:r>
            <a:r>
              <a:rPr sz="2100" spc="-60" baseline="3968" dirty="0">
                <a:latin typeface="Times New Roman"/>
                <a:cs typeface="Times New Roman"/>
              </a:rPr>
              <a:t>,</a:t>
            </a:r>
            <a:r>
              <a:rPr sz="2100" spc="44" baseline="3968" dirty="0">
                <a:latin typeface="Times New Roman"/>
                <a:cs typeface="Times New Roman"/>
              </a:rPr>
              <a:t>8</a:t>
            </a:r>
            <a:r>
              <a:rPr sz="2100" spc="-292" baseline="3968" dirty="0">
                <a:latin typeface="Times New Roman"/>
                <a:cs typeface="Times New Roman"/>
              </a:rPr>
              <a:t> </a:t>
            </a:r>
            <a:r>
              <a:rPr sz="2100" spc="52" baseline="3968" dirty="0">
                <a:latin typeface="Symbol"/>
                <a:cs typeface="Symbol"/>
              </a:rPr>
              <a:t></a:t>
            </a:r>
            <a:r>
              <a:rPr sz="2100" spc="-157" baseline="3968" dirty="0">
                <a:latin typeface="Times New Roman"/>
                <a:cs typeface="Times New Roman"/>
              </a:rPr>
              <a:t> 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44" baseline="3968" dirty="0">
                <a:latin typeface="Times New Roman"/>
                <a:cs typeface="Times New Roman"/>
              </a:rPr>
              <a:t>0</a:t>
            </a:r>
            <a:r>
              <a:rPr sz="2100" baseline="3968" dirty="0">
                <a:latin typeface="Times New Roman"/>
                <a:cs typeface="Times New Roman"/>
              </a:rPr>
              <a:t> </a:t>
            </a:r>
            <a:r>
              <a:rPr sz="2100" spc="142" baseline="3968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=</a:t>
            </a:r>
            <a:r>
              <a:rPr sz="2175" spc="30" baseline="-30651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20</a:t>
            </a:r>
            <a:r>
              <a:rPr sz="2175" spc="-60" baseline="-30651" dirty="0">
                <a:latin typeface="Times New Roman"/>
                <a:cs typeface="Times New Roman"/>
              </a:rPr>
              <a:t>7</a:t>
            </a:r>
            <a:r>
              <a:rPr sz="2175" spc="15" baseline="-30651" dirty="0">
                <a:latin typeface="Times New Roman"/>
                <a:cs typeface="Times New Roman"/>
              </a:rPr>
              <a:t>,</a:t>
            </a:r>
            <a:r>
              <a:rPr sz="2175" baseline="-30651" dirty="0">
                <a:latin typeface="Times New Roman"/>
                <a:cs typeface="Times New Roman"/>
              </a:rPr>
              <a:t>14</a:t>
            </a:r>
            <a:r>
              <a:rPr sz="2175" spc="-37" baseline="-30651" dirty="0">
                <a:latin typeface="Times New Roman"/>
                <a:cs typeface="Times New Roman"/>
              </a:rPr>
              <a:t> </a:t>
            </a:r>
            <a:r>
              <a:rPr sz="2175" spc="-44" baseline="-30651" dirty="0">
                <a:latin typeface="Times New Roman"/>
                <a:cs typeface="Times New Roman"/>
              </a:rPr>
              <a:t>m</a:t>
            </a:r>
            <a:r>
              <a:rPr sz="2175" baseline="-30651" dirty="0">
                <a:latin typeface="Times New Roman"/>
                <a:cs typeface="Times New Roman"/>
              </a:rPr>
              <a:t>m</a:t>
            </a:r>
            <a:endParaRPr sz="2175" baseline="-30651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3992" y="4461289"/>
            <a:ext cx="8382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i="1" spc="3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43312" y="5351824"/>
            <a:ext cx="502284" cy="0"/>
          </a:xfrm>
          <a:custGeom>
            <a:avLst/>
            <a:gdLst/>
            <a:ahLst/>
            <a:cxnLst/>
            <a:rect l="l" t="t" r="r" b="b"/>
            <a:pathLst>
              <a:path w="502285">
                <a:moveTo>
                  <a:pt x="0" y="0"/>
                </a:moveTo>
                <a:lnTo>
                  <a:pt x="502232" y="0"/>
                </a:lnTo>
              </a:path>
            </a:pathLst>
          </a:custGeom>
          <a:ln w="8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31568" y="5344971"/>
            <a:ext cx="332105" cy="2237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50" spc="5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5" dirty="0">
                <a:latin typeface="Times New Roman"/>
                <a:cs typeface="Times New Roman"/>
              </a:rPr>
              <a:t>85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4934" y="4754116"/>
            <a:ext cx="5211445" cy="684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450" spc="-5" dirty="0">
                <a:latin typeface="Times New Roman"/>
                <a:cs typeface="Times New Roman"/>
              </a:rPr>
              <a:t>Jarak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dari serat</a:t>
            </a:r>
            <a:r>
              <a:rPr sz="1450" spc="-5" dirty="0">
                <a:latin typeface="Times New Roman"/>
                <a:cs typeface="Times New Roman"/>
              </a:rPr>
              <a:t> atas</a:t>
            </a:r>
            <a:r>
              <a:rPr sz="1450" dirty="0">
                <a:latin typeface="Times New Roman"/>
                <a:cs typeface="Times New Roman"/>
              </a:rPr>
              <a:t> ke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netral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adalah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spc="-15" dirty="0">
                <a:latin typeface="Times New Roman"/>
                <a:cs typeface="Times New Roman"/>
              </a:rPr>
              <a:t>/</a:t>
            </a:r>
            <a:r>
              <a:rPr sz="1500" i="1" spc="-15" dirty="0">
                <a:latin typeface="Symbol"/>
                <a:cs typeface="Symbol"/>
              </a:rPr>
              <a:t></a:t>
            </a:r>
            <a:r>
              <a:rPr sz="1350" spc="-22" baseline="-9259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Symbol"/>
                <a:cs typeface="Symbol"/>
              </a:rPr>
              <a:t></a:t>
            </a:r>
            <a:r>
              <a:rPr sz="1350" spc="-15" baseline="-9259" dirty="0">
                <a:latin typeface="Times New Roman"/>
                <a:cs typeface="Times New Roman"/>
              </a:rPr>
              <a:t>1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694690"/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025" spc="7" baseline="32921" dirty="0">
                <a:latin typeface="Times New Roman"/>
                <a:cs typeface="Times New Roman"/>
              </a:rPr>
              <a:t>207,14</a:t>
            </a:r>
            <a:r>
              <a:rPr sz="2025" spc="-7" baseline="3292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243,69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3525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01895" y="5603849"/>
            <a:ext cx="17233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M</a:t>
            </a:r>
            <a:r>
              <a:rPr sz="2400" b="1" spc="-7" baseline="-20833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400" b="1" spc="240" baseline="-20833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C.z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70" dirty="0">
                <a:solidFill>
                  <a:srgbClr val="6F2F9F"/>
                </a:solidFill>
                <a:latin typeface="Calibri"/>
                <a:cs typeface="Calibri"/>
              </a:rPr>
              <a:t>T.z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9074" y="6234479"/>
            <a:ext cx="59175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Dalam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desain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balok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harus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dipenuhi</a:t>
            </a:r>
            <a:r>
              <a:rPr sz="20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i="1" spc="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7" baseline="-21021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2775" b="1" i="1" spc="330" baseline="-2102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950" b="1" i="1" spc="-25" dirty="0">
                <a:solidFill>
                  <a:srgbClr val="FF0000"/>
                </a:solidFill>
                <a:latin typeface="Symbol"/>
                <a:cs typeface="Symbol"/>
              </a:rPr>
              <a:t></a:t>
            </a:r>
            <a:r>
              <a:rPr sz="2800" b="1" i="1" spc="-2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-37" baseline="-2102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2775" baseline="-21021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0441" y="3057081"/>
            <a:ext cx="2853690" cy="2402205"/>
            <a:chOff x="1246441" y="3057080"/>
            <a:chExt cx="2853690" cy="2402205"/>
          </a:xfrm>
        </p:grpSpPr>
        <p:sp>
          <p:nvSpPr>
            <p:cNvPr id="6" name="object 6"/>
            <p:cNvSpPr/>
            <p:nvPr/>
          </p:nvSpPr>
          <p:spPr>
            <a:xfrm>
              <a:off x="1764029" y="3070097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59" y="2375916"/>
                  </a:lnTo>
                  <a:lnTo>
                    <a:pt x="1584959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0625" y="5013197"/>
              <a:ext cx="236219" cy="216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60625" y="5013197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545" y="5005577"/>
              <a:ext cx="236220" cy="2148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44545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20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109" y="5005577"/>
              <a:ext cx="236219" cy="2148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04109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09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09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1203" y="4148327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00983" y="3844797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0586" y="4119117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24145" y="3057144"/>
            <a:ext cx="1426845" cy="2388870"/>
            <a:chOff x="4200144" y="3057144"/>
            <a:chExt cx="1426845" cy="2388870"/>
          </a:xfrm>
        </p:grpSpPr>
        <p:sp>
          <p:nvSpPr>
            <p:cNvPr id="17" name="object 17"/>
            <p:cNvSpPr/>
            <p:nvPr/>
          </p:nvSpPr>
          <p:spPr>
            <a:xfrm>
              <a:off x="4212336" y="3069336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3098" y="3070098"/>
              <a:ext cx="1078991" cy="7559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13098" y="3070098"/>
              <a:ext cx="1079500" cy="756285"/>
            </a:xfrm>
            <a:custGeom>
              <a:avLst/>
              <a:gdLst/>
              <a:ahLst/>
              <a:cxnLst/>
              <a:rect l="l" t="t" r="r" b="b"/>
              <a:pathLst>
                <a:path w="1079500" h="756285">
                  <a:moveTo>
                    <a:pt x="0" y="755903"/>
                  </a:moveTo>
                  <a:lnTo>
                    <a:pt x="1078991" y="755903"/>
                  </a:lnTo>
                  <a:lnTo>
                    <a:pt x="1078991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57912" y="0"/>
                  </a:move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1223771" y="28956"/>
                  </a:moveTo>
                  <a:lnTo>
                    <a:pt x="57912" y="28956"/>
                  </a:lnTo>
                  <a:lnTo>
                    <a:pt x="57912" y="0"/>
                  </a:ln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00143" y="3447288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2" y="1519174"/>
                  </a:moveTo>
                  <a:lnTo>
                    <a:pt x="1016" y="1522730"/>
                  </a:lnTo>
                  <a:lnTo>
                    <a:pt x="0" y="1526667"/>
                  </a:lnTo>
                  <a:lnTo>
                    <a:pt x="51689" y="1615313"/>
                  </a:lnTo>
                  <a:lnTo>
                    <a:pt x="59020" y="1602739"/>
                  </a:lnTo>
                  <a:lnTo>
                    <a:pt x="45339" y="1602739"/>
                  </a:lnTo>
                  <a:lnTo>
                    <a:pt x="45339" y="1579190"/>
                  </a:lnTo>
                  <a:lnTo>
                    <a:pt x="10922" y="1520189"/>
                  </a:lnTo>
                  <a:lnTo>
                    <a:pt x="7112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9" y="1602739"/>
                  </a:lnTo>
                  <a:lnTo>
                    <a:pt x="58039" y="1602739"/>
                  </a:lnTo>
                  <a:lnTo>
                    <a:pt x="58039" y="1599438"/>
                  </a:lnTo>
                  <a:lnTo>
                    <a:pt x="46228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6" y="1519174"/>
                  </a:moveTo>
                  <a:lnTo>
                    <a:pt x="92456" y="1520189"/>
                  </a:lnTo>
                  <a:lnTo>
                    <a:pt x="58039" y="1579190"/>
                  </a:lnTo>
                  <a:lnTo>
                    <a:pt x="58039" y="1602739"/>
                  </a:lnTo>
                  <a:lnTo>
                    <a:pt x="59020" y="1602739"/>
                  </a:lnTo>
                  <a:lnTo>
                    <a:pt x="103378" y="1526667"/>
                  </a:lnTo>
                  <a:lnTo>
                    <a:pt x="102362" y="1522730"/>
                  </a:lnTo>
                  <a:lnTo>
                    <a:pt x="96266" y="1519174"/>
                  </a:lnTo>
                  <a:close/>
                </a:path>
                <a:path w="103504" h="1615439">
                  <a:moveTo>
                    <a:pt x="51688" y="1590076"/>
                  </a:moveTo>
                  <a:lnTo>
                    <a:pt x="46228" y="1599438"/>
                  </a:lnTo>
                  <a:lnTo>
                    <a:pt x="57150" y="1599438"/>
                  </a:lnTo>
                  <a:lnTo>
                    <a:pt x="51688" y="1590076"/>
                  </a:lnTo>
                  <a:close/>
                </a:path>
                <a:path w="103504" h="1615439">
                  <a:moveTo>
                    <a:pt x="58039" y="1579190"/>
                  </a:moveTo>
                  <a:lnTo>
                    <a:pt x="51688" y="1590076"/>
                  </a:lnTo>
                  <a:lnTo>
                    <a:pt x="57150" y="1599438"/>
                  </a:lnTo>
                  <a:lnTo>
                    <a:pt x="58039" y="1599438"/>
                  </a:lnTo>
                  <a:lnTo>
                    <a:pt x="58039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579190"/>
                  </a:lnTo>
                  <a:lnTo>
                    <a:pt x="51688" y="1590076"/>
                  </a:lnTo>
                  <a:lnTo>
                    <a:pt x="58038" y="1579190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1615439">
                  <a:moveTo>
                    <a:pt x="58039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8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984240" y="5248402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083873" y="3064573"/>
            <a:ext cx="369570" cy="762000"/>
            <a:chOff x="3559873" y="3064573"/>
            <a:chExt cx="369570" cy="762000"/>
          </a:xfrm>
        </p:grpSpPr>
        <p:sp>
          <p:nvSpPr>
            <p:cNvPr id="27" name="object 27"/>
            <p:cNvSpPr/>
            <p:nvPr/>
          </p:nvSpPr>
          <p:spPr>
            <a:xfrm>
              <a:off x="3564635" y="3069335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2778" y="3069335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20">
                  <a:moveTo>
                    <a:pt x="7112" y="660907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1"/>
                  </a:lnTo>
                  <a:lnTo>
                    <a:pt x="51688" y="756919"/>
                  </a:lnTo>
                  <a:lnTo>
                    <a:pt x="59020" y="744346"/>
                  </a:lnTo>
                  <a:lnTo>
                    <a:pt x="45338" y="744346"/>
                  </a:lnTo>
                  <a:lnTo>
                    <a:pt x="45338" y="720924"/>
                  </a:lnTo>
                  <a:lnTo>
                    <a:pt x="10922" y="661924"/>
                  </a:lnTo>
                  <a:lnTo>
                    <a:pt x="7112" y="660907"/>
                  </a:lnTo>
                  <a:close/>
                </a:path>
                <a:path w="103504" h="756920">
                  <a:moveTo>
                    <a:pt x="45339" y="720924"/>
                  </a:moveTo>
                  <a:lnTo>
                    <a:pt x="45338" y="744346"/>
                  </a:lnTo>
                  <a:lnTo>
                    <a:pt x="58038" y="744346"/>
                  </a:lnTo>
                  <a:lnTo>
                    <a:pt x="58038" y="741171"/>
                  </a:lnTo>
                  <a:lnTo>
                    <a:pt x="46228" y="741171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20">
                  <a:moveTo>
                    <a:pt x="96266" y="660907"/>
                  </a:moveTo>
                  <a:lnTo>
                    <a:pt x="92456" y="661924"/>
                  </a:lnTo>
                  <a:lnTo>
                    <a:pt x="58038" y="720924"/>
                  </a:lnTo>
                  <a:lnTo>
                    <a:pt x="58038" y="744346"/>
                  </a:lnTo>
                  <a:lnTo>
                    <a:pt x="59020" y="744346"/>
                  </a:lnTo>
                  <a:lnTo>
                    <a:pt x="101600" y="671321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7"/>
                  </a:lnTo>
                  <a:close/>
                </a:path>
                <a:path w="103504" h="756920">
                  <a:moveTo>
                    <a:pt x="51688" y="731810"/>
                  </a:moveTo>
                  <a:lnTo>
                    <a:pt x="46228" y="741171"/>
                  </a:lnTo>
                  <a:lnTo>
                    <a:pt x="57150" y="741171"/>
                  </a:lnTo>
                  <a:lnTo>
                    <a:pt x="51688" y="731810"/>
                  </a:lnTo>
                  <a:close/>
                </a:path>
                <a:path w="103504" h="756920">
                  <a:moveTo>
                    <a:pt x="58038" y="720924"/>
                  </a:moveTo>
                  <a:lnTo>
                    <a:pt x="51688" y="731810"/>
                  </a:lnTo>
                  <a:lnTo>
                    <a:pt x="57150" y="741171"/>
                  </a:lnTo>
                  <a:lnTo>
                    <a:pt x="58038" y="741171"/>
                  </a:lnTo>
                  <a:lnTo>
                    <a:pt x="58038" y="720924"/>
                  </a:lnTo>
                  <a:close/>
                </a:path>
                <a:path w="103504" h="756920">
                  <a:moveTo>
                    <a:pt x="51689" y="25109"/>
                  </a:moveTo>
                  <a:lnTo>
                    <a:pt x="45338" y="35995"/>
                  </a:lnTo>
                  <a:lnTo>
                    <a:pt x="45339" y="720924"/>
                  </a:lnTo>
                  <a:lnTo>
                    <a:pt x="51688" y="731810"/>
                  </a:lnTo>
                  <a:lnTo>
                    <a:pt x="58038" y="720924"/>
                  </a:lnTo>
                  <a:lnTo>
                    <a:pt x="58038" y="35995"/>
                  </a:lnTo>
                  <a:lnTo>
                    <a:pt x="51689" y="25109"/>
                  </a:lnTo>
                  <a:close/>
                </a:path>
                <a:path w="103504" h="756920">
                  <a:moveTo>
                    <a:pt x="51688" y="0"/>
                  </a:moveTo>
                  <a:lnTo>
                    <a:pt x="0" y="88646"/>
                  </a:lnTo>
                  <a:lnTo>
                    <a:pt x="1016" y="92455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756920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5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20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756920">
                  <a:moveTo>
                    <a:pt x="58038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756920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842006" y="3437001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2141" y="416788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336" y="3070099"/>
            <a:ext cx="1080135" cy="75628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4450" algn="r">
              <a:spcBef>
                <a:spcPts val="1425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02698" y="3501644"/>
            <a:ext cx="149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0,85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14474" y="1471760"/>
            <a:ext cx="5768975" cy="148082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spcBef>
                <a:spcPts val="875"/>
              </a:spcBef>
            </a:pP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Kapasitas</a:t>
            </a:r>
            <a:r>
              <a:rPr sz="24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Momen</a:t>
            </a:r>
            <a:r>
              <a:rPr sz="24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Nominal</a:t>
            </a:r>
            <a:r>
              <a:rPr sz="24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400" b="1" dirty="0">
                <a:solidFill>
                  <a:srgbClr val="00AF50"/>
                </a:solidFill>
                <a:latin typeface="Calibri"/>
                <a:cs typeface="Calibri"/>
              </a:rPr>
              <a:t>Balok</a:t>
            </a:r>
            <a:endParaRPr sz="2400">
              <a:latin typeface="Calibri"/>
              <a:cs typeface="Calibri"/>
            </a:endParaRPr>
          </a:p>
          <a:p>
            <a:pPr marL="3668395" marR="1238250">
              <a:spcBef>
                <a:spcPts val="585"/>
              </a:spcBef>
            </a:pPr>
            <a:r>
              <a:rPr spc="-10" dirty="0">
                <a:latin typeface="Calibri"/>
                <a:cs typeface="Calibri"/>
              </a:rPr>
              <a:t>Diagram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e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endParaRPr>
              <a:latin typeface="Calibri"/>
              <a:cs typeface="Calibri"/>
            </a:endParaRPr>
          </a:p>
          <a:p>
            <a:pPr marL="3705860">
              <a:spcBef>
                <a:spcPts val="735"/>
              </a:spcBef>
            </a:pPr>
            <a:r>
              <a:rPr spc="-10" dirty="0">
                <a:latin typeface="Calibri"/>
                <a:cs typeface="Calibri"/>
              </a:rPr>
              <a:t>0,85f’c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63495" y="3057145"/>
            <a:ext cx="3371850" cy="2068195"/>
            <a:chOff x="539495" y="3057144"/>
            <a:chExt cx="3371850" cy="2068195"/>
          </a:xfrm>
        </p:grpSpPr>
        <p:sp>
          <p:nvSpPr>
            <p:cNvPr id="35" name="object 35"/>
            <p:cNvSpPr/>
            <p:nvPr/>
          </p:nvSpPr>
          <p:spPr>
            <a:xfrm>
              <a:off x="684275" y="3067812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7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55546" y="3057144"/>
              <a:ext cx="103505" cy="1092835"/>
            </a:xfrm>
            <a:custGeom>
              <a:avLst/>
              <a:gdLst/>
              <a:ahLst/>
              <a:cxnLst/>
              <a:rect l="l" t="t" r="r" b="b"/>
              <a:pathLst>
                <a:path w="103505" h="1092835">
                  <a:moveTo>
                    <a:pt x="7112" y="996441"/>
                  </a:moveTo>
                  <a:lnTo>
                    <a:pt x="1015" y="999997"/>
                  </a:lnTo>
                  <a:lnTo>
                    <a:pt x="0" y="1003807"/>
                  </a:lnTo>
                  <a:lnTo>
                    <a:pt x="51689" y="1092453"/>
                  </a:lnTo>
                  <a:lnTo>
                    <a:pt x="59020" y="1079880"/>
                  </a:lnTo>
                  <a:lnTo>
                    <a:pt x="45339" y="1079880"/>
                  </a:lnTo>
                  <a:lnTo>
                    <a:pt x="45339" y="1056458"/>
                  </a:lnTo>
                  <a:lnTo>
                    <a:pt x="10921" y="997457"/>
                  </a:lnTo>
                  <a:lnTo>
                    <a:pt x="7112" y="996441"/>
                  </a:lnTo>
                  <a:close/>
                </a:path>
                <a:path w="103505" h="1092835">
                  <a:moveTo>
                    <a:pt x="45339" y="1056458"/>
                  </a:moveTo>
                  <a:lnTo>
                    <a:pt x="45339" y="1079880"/>
                  </a:lnTo>
                  <a:lnTo>
                    <a:pt x="58039" y="1079880"/>
                  </a:lnTo>
                  <a:lnTo>
                    <a:pt x="58039" y="1076705"/>
                  </a:lnTo>
                  <a:lnTo>
                    <a:pt x="46228" y="1076705"/>
                  </a:lnTo>
                  <a:lnTo>
                    <a:pt x="51688" y="1067344"/>
                  </a:lnTo>
                  <a:lnTo>
                    <a:pt x="45339" y="1056458"/>
                  </a:lnTo>
                  <a:close/>
                </a:path>
                <a:path w="103505" h="1092835">
                  <a:moveTo>
                    <a:pt x="96265" y="996441"/>
                  </a:moveTo>
                  <a:lnTo>
                    <a:pt x="92456" y="997457"/>
                  </a:lnTo>
                  <a:lnTo>
                    <a:pt x="58039" y="1056458"/>
                  </a:lnTo>
                  <a:lnTo>
                    <a:pt x="58039" y="1079880"/>
                  </a:lnTo>
                  <a:lnTo>
                    <a:pt x="59020" y="1079880"/>
                  </a:lnTo>
                  <a:lnTo>
                    <a:pt x="103378" y="1003807"/>
                  </a:lnTo>
                  <a:lnTo>
                    <a:pt x="102362" y="999997"/>
                  </a:lnTo>
                  <a:lnTo>
                    <a:pt x="96265" y="996441"/>
                  </a:lnTo>
                  <a:close/>
                </a:path>
                <a:path w="103505" h="1092835">
                  <a:moveTo>
                    <a:pt x="51689" y="1067344"/>
                  </a:moveTo>
                  <a:lnTo>
                    <a:pt x="46228" y="1076705"/>
                  </a:lnTo>
                  <a:lnTo>
                    <a:pt x="57150" y="1076705"/>
                  </a:lnTo>
                  <a:lnTo>
                    <a:pt x="51689" y="1067344"/>
                  </a:lnTo>
                  <a:close/>
                </a:path>
                <a:path w="103505" h="1092835">
                  <a:moveTo>
                    <a:pt x="58039" y="1056458"/>
                  </a:moveTo>
                  <a:lnTo>
                    <a:pt x="51689" y="1067344"/>
                  </a:lnTo>
                  <a:lnTo>
                    <a:pt x="57150" y="1076705"/>
                  </a:lnTo>
                  <a:lnTo>
                    <a:pt x="58039" y="1076705"/>
                  </a:lnTo>
                  <a:lnTo>
                    <a:pt x="58039" y="1056458"/>
                  </a:lnTo>
                  <a:close/>
                </a:path>
                <a:path w="103505" h="1092835">
                  <a:moveTo>
                    <a:pt x="51689" y="25109"/>
                  </a:moveTo>
                  <a:lnTo>
                    <a:pt x="45339" y="35995"/>
                  </a:lnTo>
                  <a:lnTo>
                    <a:pt x="45339" y="1056458"/>
                  </a:lnTo>
                  <a:lnTo>
                    <a:pt x="51689" y="1067344"/>
                  </a:lnTo>
                  <a:lnTo>
                    <a:pt x="58038" y="1056458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5" h="1092835">
                  <a:moveTo>
                    <a:pt x="51689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1"/>
                  </a:lnTo>
                  <a:lnTo>
                    <a:pt x="10921" y="94995"/>
                  </a:lnTo>
                  <a:lnTo>
                    <a:pt x="45339" y="35995"/>
                  </a:lnTo>
                  <a:lnTo>
                    <a:pt x="45339" y="12572"/>
                  </a:lnTo>
                  <a:lnTo>
                    <a:pt x="59020" y="12572"/>
                  </a:lnTo>
                  <a:lnTo>
                    <a:pt x="51689" y="0"/>
                  </a:lnTo>
                  <a:close/>
                </a:path>
                <a:path w="103505" h="1092835">
                  <a:moveTo>
                    <a:pt x="59020" y="12572"/>
                  </a:moveTo>
                  <a:lnTo>
                    <a:pt x="58039" y="12572"/>
                  </a:lnTo>
                  <a:lnTo>
                    <a:pt x="58039" y="35995"/>
                  </a:lnTo>
                  <a:lnTo>
                    <a:pt x="92456" y="94995"/>
                  </a:lnTo>
                  <a:lnTo>
                    <a:pt x="96265" y="96011"/>
                  </a:lnTo>
                  <a:lnTo>
                    <a:pt x="102362" y="92455"/>
                  </a:lnTo>
                  <a:lnTo>
                    <a:pt x="103378" y="88645"/>
                  </a:lnTo>
                  <a:lnTo>
                    <a:pt x="59020" y="12572"/>
                  </a:lnTo>
                  <a:close/>
                </a:path>
                <a:path w="103505" h="1092835">
                  <a:moveTo>
                    <a:pt x="58039" y="12572"/>
                  </a:moveTo>
                  <a:lnTo>
                    <a:pt x="45339" y="12572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7"/>
                  </a:lnTo>
                  <a:lnTo>
                    <a:pt x="58039" y="15747"/>
                  </a:lnTo>
                  <a:lnTo>
                    <a:pt x="58039" y="12572"/>
                  </a:lnTo>
                  <a:close/>
                </a:path>
                <a:path w="103505" h="1092835">
                  <a:moveTo>
                    <a:pt x="58039" y="15747"/>
                  </a:moveTo>
                  <a:lnTo>
                    <a:pt x="57150" y="15747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7"/>
                  </a:lnTo>
                  <a:close/>
                </a:path>
                <a:path w="103505" h="1092835">
                  <a:moveTo>
                    <a:pt x="57150" y="15747"/>
                  </a:moveTo>
                  <a:lnTo>
                    <a:pt x="46228" y="15747"/>
                  </a:lnTo>
                  <a:lnTo>
                    <a:pt x="51689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50919" y="3787140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52614" y="3057144"/>
              <a:ext cx="103505" cy="2006600"/>
            </a:xfrm>
            <a:custGeom>
              <a:avLst/>
              <a:gdLst/>
              <a:ahLst/>
              <a:cxnLst/>
              <a:rect l="l" t="t" r="r" b="b"/>
              <a:pathLst>
                <a:path w="103505" h="2006600">
                  <a:moveTo>
                    <a:pt x="7086" y="1910079"/>
                  </a:moveTo>
                  <a:lnTo>
                    <a:pt x="4051" y="1911857"/>
                  </a:lnTo>
                  <a:lnTo>
                    <a:pt x="1028" y="1913508"/>
                  </a:lnTo>
                  <a:lnTo>
                    <a:pt x="0" y="1917445"/>
                  </a:lnTo>
                  <a:lnTo>
                    <a:pt x="51701" y="2006091"/>
                  </a:lnTo>
                  <a:lnTo>
                    <a:pt x="59036" y="1993518"/>
                  </a:lnTo>
                  <a:lnTo>
                    <a:pt x="45351" y="1993518"/>
                  </a:lnTo>
                  <a:lnTo>
                    <a:pt x="45351" y="1970047"/>
                  </a:lnTo>
                  <a:lnTo>
                    <a:pt x="10972" y="1911095"/>
                  </a:lnTo>
                  <a:lnTo>
                    <a:pt x="7086" y="1910079"/>
                  </a:lnTo>
                  <a:close/>
                </a:path>
                <a:path w="103505" h="2006600">
                  <a:moveTo>
                    <a:pt x="45351" y="1970047"/>
                  </a:moveTo>
                  <a:lnTo>
                    <a:pt x="45351" y="1993518"/>
                  </a:lnTo>
                  <a:lnTo>
                    <a:pt x="58051" y="1993518"/>
                  </a:lnTo>
                  <a:lnTo>
                    <a:pt x="58051" y="1990343"/>
                  </a:lnTo>
                  <a:lnTo>
                    <a:pt x="46215" y="1990343"/>
                  </a:lnTo>
                  <a:lnTo>
                    <a:pt x="51701" y="1980936"/>
                  </a:lnTo>
                  <a:lnTo>
                    <a:pt x="45351" y="1970047"/>
                  </a:lnTo>
                  <a:close/>
                </a:path>
                <a:path w="103505" h="2006600">
                  <a:moveTo>
                    <a:pt x="96316" y="1910079"/>
                  </a:moveTo>
                  <a:lnTo>
                    <a:pt x="92430" y="1911095"/>
                  </a:lnTo>
                  <a:lnTo>
                    <a:pt x="58051" y="1970047"/>
                  </a:lnTo>
                  <a:lnTo>
                    <a:pt x="58051" y="1993518"/>
                  </a:lnTo>
                  <a:lnTo>
                    <a:pt x="59036" y="1993518"/>
                  </a:lnTo>
                  <a:lnTo>
                    <a:pt x="103403" y="1917445"/>
                  </a:lnTo>
                  <a:lnTo>
                    <a:pt x="102387" y="1913508"/>
                  </a:lnTo>
                  <a:lnTo>
                    <a:pt x="99352" y="1911857"/>
                  </a:lnTo>
                  <a:lnTo>
                    <a:pt x="96316" y="1910079"/>
                  </a:lnTo>
                  <a:close/>
                </a:path>
                <a:path w="103505" h="2006600">
                  <a:moveTo>
                    <a:pt x="51701" y="1980936"/>
                  </a:moveTo>
                  <a:lnTo>
                    <a:pt x="46215" y="1990343"/>
                  </a:lnTo>
                  <a:lnTo>
                    <a:pt x="57188" y="1990343"/>
                  </a:lnTo>
                  <a:lnTo>
                    <a:pt x="51701" y="1980936"/>
                  </a:lnTo>
                  <a:close/>
                </a:path>
                <a:path w="103505" h="2006600">
                  <a:moveTo>
                    <a:pt x="58051" y="1970047"/>
                  </a:moveTo>
                  <a:lnTo>
                    <a:pt x="51701" y="1980936"/>
                  </a:lnTo>
                  <a:lnTo>
                    <a:pt x="57188" y="1990343"/>
                  </a:lnTo>
                  <a:lnTo>
                    <a:pt x="58051" y="1990343"/>
                  </a:lnTo>
                  <a:lnTo>
                    <a:pt x="58051" y="1970047"/>
                  </a:lnTo>
                  <a:close/>
                </a:path>
                <a:path w="103505" h="2006600">
                  <a:moveTo>
                    <a:pt x="51701" y="25155"/>
                  </a:moveTo>
                  <a:lnTo>
                    <a:pt x="45351" y="36044"/>
                  </a:lnTo>
                  <a:lnTo>
                    <a:pt x="45351" y="1970047"/>
                  </a:lnTo>
                  <a:lnTo>
                    <a:pt x="51701" y="1980936"/>
                  </a:lnTo>
                  <a:lnTo>
                    <a:pt x="58051" y="1970047"/>
                  </a:lnTo>
                  <a:lnTo>
                    <a:pt x="58051" y="36044"/>
                  </a:lnTo>
                  <a:lnTo>
                    <a:pt x="51701" y="25155"/>
                  </a:lnTo>
                  <a:close/>
                </a:path>
                <a:path w="103505" h="2006600">
                  <a:moveTo>
                    <a:pt x="51701" y="0"/>
                  </a:moveTo>
                  <a:lnTo>
                    <a:pt x="0" y="88645"/>
                  </a:lnTo>
                  <a:lnTo>
                    <a:pt x="1028" y="92455"/>
                  </a:lnTo>
                  <a:lnTo>
                    <a:pt x="7086" y="96011"/>
                  </a:lnTo>
                  <a:lnTo>
                    <a:pt x="10972" y="94995"/>
                  </a:lnTo>
                  <a:lnTo>
                    <a:pt x="45351" y="36044"/>
                  </a:lnTo>
                  <a:lnTo>
                    <a:pt x="45351" y="12572"/>
                  </a:lnTo>
                  <a:lnTo>
                    <a:pt x="59034" y="12572"/>
                  </a:lnTo>
                  <a:lnTo>
                    <a:pt x="51701" y="0"/>
                  </a:lnTo>
                  <a:close/>
                </a:path>
                <a:path w="103505" h="2006600">
                  <a:moveTo>
                    <a:pt x="59034" y="12572"/>
                  </a:moveTo>
                  <a:lnTo>
                    <a:pt x="58051" y="12572"/>
                  </a:lnTo>
                  <a:lnTo>
                    <a:pt x="58051" y="36044"/>
                  </a:lnTo>
                  <a:lnTo>
                    <a:pt x="92430" y="94995"/>
                  </a:lnTo>
                  <a:lnTo>
                    <a:pt x="96316" y="96011"/>
                  </a:lnTo>
                  <a:lnTo>
                    <a:pt x="102374" y="92455"/>
                  </a:lnTo>
                  <a:lnTo>
                    <a:pt x="103403" y="88645"/>
                  </a:lnTo>
                  <a:lnTo>
                    <a:pt x="59034" y="12572"/>
                  </a:lnTo>
                  <a:close/>
                </a:path>
                <a:path w="103505" h="2006600">
                  <a:moveTo>
                    <a:pt x="58051" y="12572"/>
                  </a:moveTo>
                  <a:lnTo>
                    <a:pt x="45351" y="12572"/>
                  </a:lnTo>
                  <a:lnTo>
                    <a:pt x="45351" y="36044"/>
                  </a:lnTo>
                  <a:lnTo>
                    <a:pt x="51701" y="25155"/>
                  </a:lnTo>
                  <a:lnTo>
                    <a:pt x="46215" y="15747"/>
                  </a:lnTo>
                  <a:lnTo>
                    <a:pt x="58051" y="15747"/>
                  </a:lnTo>
                  <a:lnTo>
                    <a:pt x="58051" y="12572"/>
                  </a:lnTo>
                  <a:close/>
                </a:path>
                <a:path w="103505" h="2006600">
                  <a:moveTo>
                    <a:pt x="58051" y="15747"/>
                  </a:moveTo>
                  <a:lnTo>
                    <a:pt x="57188" y="15747"/>
                  </a:lnTo>
                  <a:lnTo>
                    <a:pt x="51701" y="25155"/>
                  </a:lnTo>
                  <a:lnTo>
                    <a:pt x="58051" y="36044"/>
                  </a:lnTo>
                  <a:lnTo>
                    <a:pt x="58051" y="15747"/>
                  </a:lnTo>
                  <a:close/>
                </a:path>
                <a:path w="103505" h="2006600">
                  <a:moveTo>
                    <a:pt x="57188" y="15747"/>
                  </a:moveTo>
                  <a:lnTo>
                    <a:pt x="46215" y="15747"/>
                  </a:lnTo>
                  <a:lnTo>
                    <a:pt x="51701" y="25155"/>
                  </a:lnTo>
                  <a:lnTo>
                    <a:pt x="57188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9495" y="5120639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51222" y="3306268"/>
            <a:ext cx="786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249167" y="5635752"/>
            <a:ext cx="1644650" cy="459740"/>
            <a:chOff x="1725167" y="5635752"/>
            <a:chExt cx="1644650" cy="459740"/>
          </a:xfrm>
        </p:grpSpPr>
        <p:sp>
          <p:nvSpPr>
            <p:cNvPr id="42" name="object 42"/>
            <p:cNvSpPr/>
            <p:nvPr/>
          </p:nvSpPr>
          <p:spPr>
            <a:xfrm>
              <a:off x="1749551" y="5635752"/>
              <a:ext cx="1615440" cy="459740"/>
            </a:xfrm>
            <a:custGeom>
              <a:avLst/>
              <a:gdLst/>
              <a:ahLst/>
              <a:cxnLst/>
              <a:rect l="l" t="t" r="r" b="b"/>
              <a:pathLst>
                <a:path w="1615439" h="459739">
                  <a:moveTo>
                    <a:pt x="1615439" y="0"/>
                  </a:moveTo>
                  <a:lnTo>
                    <a:pt x="1615439" y="432054"/>
                  </a:lnTo>
                </a:path>
                <a:path w="1615439" h="459739">
                  <a:moveTo>
                    <a:pt x="0" y="27432"/>
                  </a:moveTo>
                  <a:lnTo>
                    <a:pt x="0" y="45948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25167" y="5827890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5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4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4" y="103403"/>
                  </a:lnTo>
                  <a:lnTo>
                    <a:pt x="1612556" y="58051"/>
                  </a:lnTo>
                  <a:lnTo>
                    <a:pt x="1610867" y="58051"/>
                  </a:lnTo>
                  <a:lnTo>
                    <a:pt x="1610867" y="57188"/>
                  </a:lnTo>
                  <a:lnTo>
                    <a:pt x="1607692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7" y="45351"/>
                  </a:lnTo>
                  <a:lnTo>
                    <a:pt x="1610867" y="58051"/>
                  </a:lnTo>
                  <a:lnTo>
                    <a:pt x="1612556" y="58051"/>
                  </a:lnTo>
                  <a:lnTo>
                    <a:pt x="1623440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2" y="46215"/>
                  </a:moveTo>
                  <a:lnTo>
                    <a:pt x="1598285" y="51701"/>
                  </a:lnTo>
                  <a:lnTo>
                    <a:pt x="1607692" y="57188"/>
                  </a:lnTo>
                  <a:lnTo>
                    <a:pt x="1607692" y="46215"/>
                  </a:lnTo>
                  <a:close/>
                </a:path>
                <a:path w="1623695" h="103504">
                  <a:moveTo>
                    <a:pt x="1610867" y="46215"/>
                  </a:moveTo>
                  <a:lnTo>
                    <a:pt x="1607692" y="46215"/>
                  </a:lnTo>
                  <a:lnTo>
                    <a:pt x="1607692" y="57188"/>
                  </a:lnTo>
                  <a:lnTo>
                    <a:pt x="1610867" y="57188"/>
                  </a:lnTo>
                  <a:lnTo>
                    <a:pt x="1610867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4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4" y="10972"/>
                  </a:lnTo>
                  <a:lnTo>
                    <a:pt x="1598285" y="51701"/>
                  </a:lnTo>
                  <a:lnTo>
                    <a:pt x="1607692" y="46215"/>
                  </a:lnTo>
                  <a:lnTo>
                    <a:pt x="1610867" y="46215"/>
                  </a:lnTo>
                  <a:lnTo>
                    <a:pt x="1610867" y="45351"/>
                  </a:lnTo>
                  <a:lnTo>
                    <a:pt x="1612553" y="45351"/>
                  </a:lnTo>
                  <a:lnTo>
                    <a:pt x="153479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865879" y="5517286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7580" y="3709161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69766" y="4678807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455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1" y="1544253"/>
            <a:ext cx="7736205" cy="191135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spcBef>
                <a:spcPts val="53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nominal</a:t>
            </a:r>
            <a:r>
              <a:rPr sz="2000" dirty="0">
                <a:latin typeface="Calibri"/>
                <a:cs typeface="Calibri"/>
              </a:rPr>
              <a:t> dari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persegi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tunggal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mengalikan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spc="-10" dirty="0">
                <a:latin typeface="Calibri"/>
                <a:cs typeface="Calibri"/>
              </a:rPr>
              <a:t> kedua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endParaRPr sz="2000">
              <a:latin typeface="Calibri"/>
              <a:cs typeface="Calibri"/>
            </a:endParaRPr>
          </a:p>
          <a:p>
            <a:pPr marL="195580">
              <a:spcBef>
                <a:spcPts val="1265"/>
              </a:spcBef>
            </a:pPr>
            <a:r>
              <a:rPr sz="1450" i="1" spc="210" dirty="0">
                <a:latin typeface="Times New Roman"/>
                <a:cs typeface="Times New Roman"/>
              </a:rPr>
              <a:t>M</a:t>
            </a:r>
            <a:r>
              <a:rPr sz="1500" i="1" spc="22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60" baseline="-19444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55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C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r>
              <a:rPr sz="1450" i="1" spc="5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T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03710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73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0258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91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93092" y="3844290"/>
            <a:ext cx="6203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534670" algn="l"/>
              </a:tabLst>
            </a:pPr>
            <a:r>
              <a:rPr sz="1450" spc="10" dirty="0">
                <a:latin typeface="Symbol"/>
                <a:cs typeface="Symbol"/>
              </a:rPr>
              <a:t>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6579" y="3844290"/>
            <a:ext cx="9779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7692" y="3565229"/>
            <a:ext cx="6838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274320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2175" spc="22" baseline="-32567" dirty="0">
                <a:latin typeface="Symbol"/>
                <a:cs typeface="Symbol"/>
              </a:rPr>
              <a:t></a:t>
            </a:r>
            <a:r>
              <a:rPr sz="2175" spc="-7" baseline="-32567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a</a:t>
            </a:r>
            <a:r>
              <a:rPr sz="2175" i="1" spc="-135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3305" y="3683933"/>
            <a:ext cx="713105" cy="383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10"/>
              </a:spcBef>
              <a:tabLst>
                <a:tab pos="62738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b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R="111760" algn="r">
              <a:lnSpc>
                <a:spcPts val="1400"/>
              </a:lnSpc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49738" y="3672864"/>
            <a:ext cx="238633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spcBef>
                <a:spcPts val="110"/>
              </a:spcBef>
              <a:tabLst>
                <a:tab pos="365760" algn="l"/>
                <a:tab pos="1515745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M	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0,85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15" dirty="0">
                <a:latin typeface="Times New Roman"/>
                <a:cs typeface="Times New Roman"/>
              </a:rPr>
              <a:t> </a:t>
            </a:r>
            <a:r>
              <a:rPr sz="2175" spc="-22" baseline="3831" dirty="0">
                <a:latin typeface="Symbol"/>
                <a:cs typeface="Symbol"/>
              </a:rPr>
              <a:t>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i="1" spc="-15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</a:t>
            </a:r>
            <a:r>
              <a:rPr sz="2175" spc="15" baseline="32567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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a</a:t>
            </a:r>
            <a:r>
              <a:rPr sz="2175" i="1" spc="-120" baseline="36398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</a:t>
            </a:r>
            <a:r>
              <a:rPr sz="2175" spc="-37" baseline="32567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A</a:t>
            </a:r>
            <a:r>
              <a:rPr sz="1450" i="1" spc="33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466" y="3683933"/>
            <a:ext cx="833119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59309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22" baseline="-16666" dirty="0">
                <a:latin typeface="Times New Roman"/>
                <a:cs typeface="Times New Roman"/>
              </a:rPr>
              <a:t>y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2175" spc="22" baseline="-40229" dirty="0">
                <a:latin typeface="Times New Roman"/>
                <a:cs typeface="Times New Roman"/>
              </a:rPr>
              <a:t>2</a:t>
            </a:r>
            <a:r>
              <a:rPr sz="2175" spc="-135" baseline="-4022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4899" y="3774842"/>
            <a:ext cx="7683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i="1" spc="1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68513" y="3774842"/>
            <a:ext cx="78105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0929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n	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6618" y="3745806"/>
            <a:ext cx="526415" cy="66865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54610" algn="ctr">
              <a:spcBef>
                <a:spcPts val="885"/>
              </a:spcBef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  <a:p>
            <a:pPr algn="ctr">
              <a:spcBef>
                <a:spcPts val="790"/>
              </a:spcBef>
            </a:pPr>
            <a:r>
              <a:rPr sz="1450" i="1" spc="-55" dirty="0">
                <a:latin typeface="Times New Roman"/>
                <a:cs typeface="Times New Roman"/>
              </a:rPr>
              <a:t>A</a:t>
            </a:r>
            <a:r>
              <a:rPr sz="1500" i="1" spc="22" baseline="-19444" dirty="0">
                <a:latin typeface="Times New Roman"/>
                <a:cs typeface="Times New Roman"/>
              </a:rPr>
              <a:t>s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165" dirty="0">
                <a:latin typeface="Times New Roman"/>
                <a:cs typeface="Times New Roman"/>
              </a:rPr>
              <a:t> </a:t>
            </a:r>
            <a:r>
              <a:rPr sz="1500" i="1" spc="30" baseline="-19444" dirty="0">
                <a:latin typeface="Times New Roman"/>
                <a:cs typeface="Times New Roman"/>
              </a:rPr>
              <a:t>y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67519" y="4466839"/>
            <a:ext cx="592455" cy="0"/>
          </a:xfrm>
          <a:custGeom>
            <a:avLst/>
            <a:gdLst/>
            <a:ahLst/>
            <a:cxnLst/>
            <a:rect l="l" t="t" r="r" b="b"/>
            <a:pathLst>
              <a:path w="592455">
                <a:moveTo>
                  <a:pt x="0" y="0"/>
                </a:moveTo>
                <a:lnTo>
                  <a:pt x="592313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94790" y="4466839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414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63189" y="4294726"/>
            <a:ext cx="94043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853440" algn="l"/>
              </a:tabLst>
            </a:pPr>
            <a:r>
              <a:rPr sz="1450" spc="15" dirty="0">
                <a:latin typeface="Symbol"/>
                <a:cs typeface="Symbol"/>
              </a:rPr>
              <a:t></a:t>
            </a:r>
            <a:r>
              <a:rPr sz="1450" spc="15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3188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9240" y="4449419"/>
            <a:ext cx="730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7275" y="4516659"/>
            <a:ext cx="2159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i="1" spc="30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043" y="4294726"/>
            <a:ext cx="99060" cy="4705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10"/>
              </a:spcBef>
            </a:pP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70043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80414" y="4294726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80414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80414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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91629" y="4416565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77656" y="4460845"/>
            <a:ext cx="42354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4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058" y="4165515"/>
            <a:ext cx="107696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92125" algn="l"/>
              </a:tabLst>
            </a:pPr>
            <a:r>
              <a:rPr sz="1500" spc="37" baseline="-25000" dirty="0">
                <a:latin typeface="Times New Roman"/>
                <a:cs typeface="Times New Roman"/>
              </a:rPr>
              <a:t>2</a:t>
            </a:r>
            <a:r>
              <a:rPr sz="1500" spc="-157" baseline="-2500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325" i="1" spc="-44" baseline="3584" dirty="0">
                <a:latin typeface="Symbol"/>
                <a:cs typeface="Symbol"/>
              </a:rPr>
              <a:t></a:t>
            </a:r>
            <a:r>
              <a:rPr sz="2325" spc="-165" baseline="3584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</a:t>
            </a:r>
            <a:r>
              <a:rPr sz="2175" spc="142" baseline="3831" dirty="0">
                <a:latin typeface="Times New Roman"/>
                <a:cs typeface="Times New Roman"/>
              </a:rPr>
              <a:t> </a:t>
            </a:r>
            <a:r>
              <a:rPr sz="2175" i="1" spc="15" baseline="3831" dirty="0">
                <a:latin typeface="Times New Roman"/>
                <a:cs typeface="Times New Roman"/>
              </a:rPr>
              <a:t>f</a:t>
            </a:r>
            <a:r>
              <a:rPr sz="2175" i="1" spc="-247" baseline="3831" dirty="0">
                <a:latin typeface="Times New Roman"/>
                <a:cs typeface="Times New Roman"/>
              </a:rPr>
              <a:t> </a:t>
            </a:r>
            <a:r>
              <a:rPr sz="1500" i="1" spc="30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86999" y="4303956"/>
            <a:ext cx="108775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1060" algn="l"/>
              </a:tabLst>
            </a:pP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Symbol"/>
                <a:cs typeface="Symbol"/>
              </a:rPr>
              <a:t></a:t>
            </a:r>
            <a:r>
              <a:rPr sz="1550" i="1" spc="-75" dirty="0">
                <a:latin typeface="Symbol"/>
                <a:cs typeface="Symbol"/>
              </a:rPr>
              <a:t>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125" dirty="0">
                <a:latin typeface="Times New Roman"/>
                <a:cs typeface="Times New Roman"/>
              </a:rPr>
              <a:t>1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0117" y="4562469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49848" y="4460845"/>
            <a:ext cx="61214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35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6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20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</a:t>
            </a:r>
            <a:r>
              <a:rPr sz="2175" spc="-232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-229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12330" y="4416565"/>
            <a:ext cx="36893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29654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s	</a:t>
            </a: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44102" y="4416565"/>
            <a:ext cx="9271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288" y="4303956"/>
            <a:ext cx="147637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21005" algn="l"/>
                <a:tab pos="1215390" algn="l"/>
              </a:tabLst>
            </a:pPr>
            <a:r>
              <a:rPr sz="1550" i="1" spc="-20" dirty="0">
                <a:latin typeface="Symbol"/>
                <a:cs typeface="Symbol"/>
              </a:rPr>
              <a:t></a:t>
            </a:r>
            <a:r>
              <a:rPr sz="1450" i="1" spc="-20" dirty="0">
                <a:latin typeface="Times New Roman"/>
                <a:cs typeface="Times New Roman"/>
              </a:rPr>
              <a:t>M	</a:t>
            </a: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</a:t>
            </a:r>
            <a:r>
              <a:rPr sz="1450" i="1" spc="-25" dirty="0">
                <a:latin typeface="Times New Roman"/>
                <a:cs typeface="Times New Roman"/>
              </a:rPr>
              <a:t>A</a:t>
            </a:r>
            <a:r>
              <a:rPr sz="1450" i="1" spc="3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	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spc="-5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90504" y="5546603"/>
            <a:ext cx="491490" cy="0"/>
          </a:xfrm>
          <a:custGeom>
            <a:avLst/>
            <a:gdLst/>
            <a:ahLst/>
            <a:cxnLst/>
            <a:rect l="l" t="t" r="r" b="b"/>
            <a:pathLst>
              <a:path w="491489">
                <a:moveTo>
                  <a:pt x="0" y="0"/>
                </a:moveTo>
                <a:lnTo>
                  <a:pt x="491139" y="0"/>
                </a:lnTo>
              </a:path>
            </a:pathLst>
          </a:custGeom>
          <a:ln w="92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63674" y="5376846"/>
            <a:ext cx="92456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84010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63674" y="5595741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07505" y="5529197"/>
            <a:ext cx="711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75970" y="5595741"/>
            <a:ext cx="212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i="1" spc="7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44507" y="4896561"/>
            <a:ext cx="109220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450" i="1" spc="190" dirty="0">
                <a:latin typeface="Times New Roman"/>
                <a:cs typeface="Times New Roman"/>
              </a:rPr>
              <a:t>M</a:t>
            </a:r>
            <a:r>
              <a:rPr sz="1500" i="1" spc="7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40" dirty="0">
                <a:latin typeface="Times New Roman"/>
                <a:cs typeface="Times New Roman"/>
              </a:rPr>
              <a:t>R</a:t>
            </a:r>
            <a:r>
              <a:rPr sz="1500" i="1" spc="7" baseline="-19444" dirty="0">
                <a:latin typeface="Times New Roman"/>
                <a:cs typeface="Times New Roman"/>
              </a:rPr>
              <a:t>u</a:t>
            </a:r>
            <a:r>
              <a:rPr sz="1500" i="1" spc="-240" baseline="-19444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35" dirty="0">
                <a:latin typeface="Times New Roman"/>
                <a:cs typeface="Times New Roman"/>
              </a:rPr>
              <a:t> </a:t>
            </a:r>
            <a:r>
              <a:rPr sz="1500" spc="7" baseline="36111" dirty="0">
                <a:latin typeface="Times New Roman"/>
                <a:cs typeface="Times New Roman"/>
              </a:rPr>
              <a:t>2</a:t>
            </a:r>
            <a:endParaRPr sz="1500" baseline="3611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46869" y="5497329"/>
            <a:ext cx="61785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4673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u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72911" y="5540142"/>
            <a:ext cx="41719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-14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7</a:t>
            </a:r>
            <a:r>
              <a:rPr sz="1450" spc="-1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38274" y="5249422"/>
            <a:ext cx="97536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00685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250" i="1" spc="-37" baseline="3703" dirty="0">
                <a:latin typeface="Symbol"/>
                <a:cs typeface="Symbol"/>
              </a:rPr>
              <a:t>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</a:t>
            </a:r>
            <a:r>
              <a:rPr sz="2175" spc="13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81413" y="5386018"/>
            <a:ext cx="178752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9620" algn="l"/>
                <a:tab pos="1014730" algn="l"/>
                <a:tab pos="1566545" algn="l"/>
              </a:tabLst>
            </a:pPr>
            <a:r>
              <a:rPr sz="1450" spc="-10" dirty="0">
                <a:latin typeface="Times New Roman"/>
                <a:cs typeface="Times New Roman"/>
              </a:rPr>
              <a:t>d</a:t>
            </a:r>
            <a:r>
              <a:rPr sz="1450" spc="-75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ng</a:t>
            </a:r>
            <a:r>
              <a:rPr sz="1450" spc="-75" dirty="0">
                <a:latin typeface="Times New Roman"/>
                <a:cs typeface="Times New Roman"/>
              </a:rPr>
              <a:t>a</a:t>
            </a:r>
            <a:r>
              <a:rPr sz="1450" dirty="0">
                <a:latin typeface="Times New Roman"/>
                <a:cs typeface="Times New Roman"/>
              </a:rPr>
              <a:t>n	</a:t>
            </a:r>
            <a:r>
              <a:rPr sz="1450" i="1" dirty="0">
                <a:latin typeface="Times New Roman"/>
                <a:cs typeface="Times New Roman"/>
              </a:rPr>
              <a:t>R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500" i="1" spc="-60" dirty="0">
                <a:latin typeface="Symbol"/>
                <a:cs typeface="Symbol"/>
              </a:rPr>
              <a:t></a:t>
            </a:r>
            <a:r>
              <a:rPr sz="1450" i="1" dirty="0">
                <a:latin typeface="Times New Roman"/>
                <a:cs typeface="Times New Roman"/>
              </a:rPr>
              <a:t>f	</a:t>
            </a:r>
            <a:r>
              <a:rPr sz="1450" spc="11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34554" y="3519679"/>
            <a:ext cx="18821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Symbol"/>
                <a:cs typeface="Symbol"/>
              </a:rPr>
              <a:t>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/bd</a:t>
            </a:r>
            <a:endParaRPr>
              <a:latin typeface="Calibri"/>
              <a:cs typeface="Calibri"/>
            </a:endParaRPr>
          </a:p>
          <a:p>
            <a:pPr marL="38100"/>
            <a:r>
              <a:rPr dirty="0">
                <a:latin typeface="Calibri"/>
                <a:cs typeface="Calibri"/>
              </a:rPr>
              <a:t>a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As.fy/(0,85f’c.b)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46165" y="5251450"/>
            <a:ext cx="313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Saat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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</a:t>
            </a:r>
            <a:r>
              <a:rPr baseline="-20833" dirty="0">
                <a:latin typeface="Calibri"/>
                <a:cs typeface="Calibri"/>
              </a:rPr>
              <a:t>u</a:t>
            </a:r>
            <a:r>
              <a:rPr spc="187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endParaRPr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35447" y="5655361"/>
            <a:ext cx="106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71565" y="5522772"/>
            <a:ext cx="2811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07390" algn="l"/>
              </a:tabLst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	</a:t>
            </a:r>
            <a:r>
              <a:rPr spc="-5" dirty="0">
                <a:latin typeface="Calibri"/>
                <a:cs typeface="Calibri"/>
              </a:rPr>
              <a:t>maks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ditabelkan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241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65095"/>
            <a:ext cx="7506970" cy="2429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spcBef>
                <a:spcPts val="705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</a:t>
            </a: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509"/>
              </a:spcBef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lentur,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puntir),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berlaku,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dikalikan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faktor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reduksi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satu.</a:t>
            </a:r>
            <a:endParaRPr sz="2000">
              <a:latin typeface="Calibri"/>
              <a:cs typeface="Calibri"/>
            </a:endParaRPr>
          </a:p>
          <a:p>
            <a:pPr marL="12700" marR="104775">
              <a:lnSpc>
                <a:spcPts val="2420"/>
              </a:lnSpc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SNI 2847:2013,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9.3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spc="-10" dirty="0">
                <a:latin typeface="Calibri"/>
                <a:cs typeface="Calibri"/>
              </a:rPr>
              <a:t>beberapa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spc="-15" dirty="0">
                <a:latin typeface="Calibri"/>
                <a:cs typeface="Calibri"/>
              </a:rPr>
              <a:t>faktor </a:t>
            </a:r>
            <a:r>
              <a:rPr sz="2000" spc="-10" dirty="0">
                <a:latin typeface="Calibri"/>
                <a:cs typeface="Calibri"/>
              </a:rPr>
              <a:t>reduksi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kekuatan,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100" i="1" spc="-45" dirty="0">
                <a:latin typeface="Symbol"/>
                <a:cs typeface="Symbol"/>
              </a:rPr>
              <a:t></a:t>
            </a:r>
            <a:r>
              <a:rPr sz="2000" spc="-45" dirty="0">
                <a:latin typeface="Calibri"/>
                <a:cs typeface="Calibri"/>
              </a:rPr>
              <a:t>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3968979"/>
            <a:ext cx="4191635" cy="22180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55600" indent="-342900"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0" dirty="0">
                <a:latin typeface="Calibri"/>
                <a:cs typeface="Calibri"/>
              </a:rPr>
              <a:t> tarik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5" dirty="0">
                <a:latin typeface="Calibri"/>
                <a:cs typeface="Calibri"/>
              </a:rPr>
              <a:t> tekan</a:t>
            </a:r>
            <a:endParaRPr sz="2000">
              <a:latin typeface="Calibri"/>
              <a:cs typeface="Calibri"/>
            </a:endParaRPr>
          </a:p>
          <a:p>
            <a:pPr marL="1841500" marR="5080">
              <a:lnSpc>
                <a:spcPct val="120000"/>
              </a:lnSpc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non-spiral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9906" y="4012771"/>
            <a:ext cx="85026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90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9905" y="4700712"/>
            <a:ext cx="850900" cy="150489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75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0,</a:t>
            </a:r>
            <a:r>
              <a:rPr sz="2000" spc="5" dirty="0">
                <a:latin typeface="Calibri"/>
                <a:cs typeface="Calibri"/>
              </a:rPr>
              <a:t>7</a:t>
            </a:r>
            <a:r>
              <a:rPr sz="2000" dirty="0">
                <a:latin typeface="Calibri"/>
                <a:cs typeface="Calibri"/>
              </a:rPr>
              <a:t>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2691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42060"/>
            <a:ext cx="3136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5084" y="2243726"/>
            <a:ext cx="7109594" cy="34873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21637" y="5936216"/>
            <a:ext cx="7075805" cy="5835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100" marR="30480">
              <a:lnSpc>
                <a:spcPts val="2140"/>
              </a:lnSpc>
              <a:spcBef>
                <a:spcPts val="285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Untuk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komponen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struktur lentur beton bertulang,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nilai </a:t>
            </a:r>
            <a:r>
              <a:rPr sz="1900" b="1" i="1" spc="-2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b="1" i="1" spc="-30" baseline="-20833" dirty="0">
                <a:solidFill>
                  <a:srgbClr val="FF0000"/>
                </a:solidFill>
                <a:latin typeface="Calibri"/>
                <a:cs typeface="Calibri"/>
              </a:rPr>
              <a:t>t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harus sama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atau </a:t>
            </a:r>
            <a:r>
              <a:rPr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lebih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besar</a:t>
            </a:r>
            <a:r>
              <a:rPr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daripada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0,004</a:t>
            </a:r>
            <a:r>
              <a:rPr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0660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63312"/>
            <a:ext cx="7526020" cy="12253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8100">
              <a:spcBef>
                <a:spcPts val="6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80365" marR="30480" indent="-342900">
              <a:lnSpc>
                <a:spcPts val="2380"/>
              </a:lnSpc>
              <a:spcBef>
                <a:spcPts val="65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5" dirty="0">
                <a:latin typeface="Calibri"/>
                <a:cs typeface="Calibri"/>
              </a:rPr>
              <a:t>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10.3.5 </a:t>
            </a:r>
            <a:r>
              <a:rPr sz="2000" spc="-15" dirty="0">
                <a:latin typeface="Calibri"/>
                <a:cs typeface="Calibri"/>
              </a:rPr>
              <a:t>mensyaratkan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kondisi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9579" y="2996590"/>
            <a:ext cx="6222135" cy="202416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640852" y="5342932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89990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5175" y="5342932"/>
            <a:ext cx="784860" cy="0"/>
          </a:xfrm>
          <a:custGeom>
            <a:avLst/>
            <a:gdLst/>
            <a:ahLst/>
            <a:cxnLst/>
            <a:rect l="l" t="t" r="r" b="b"/>
            <a:pathLst>
              <a:path w="784860">
                <a:moveTo>
                  <a:pt x="0" y="0"/>
                </a:moveTo>
                <a:lnTo>
                  <a:pt x="784686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84178" y="534293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3833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36878" y="5445982"/>
            <a:ext cx="1054100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981075" algn="l"/>
              </a:tabLst>
            </a:pPr>
            <a:r>
              <a:rPr sz="900" spc="20" dirty="0">
                <a:latin typeface="Times New Roman"/>
                <a:cs typeface="Times New Roman"/>
              </a:rPr>
              <a:t>1	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8348" y="5429588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spc="2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5575" y="5326967"/>
            <a:ext cx="1200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0506" y="5296440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i="1" spc="20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8823" y="5343362"/>
            <a:ext cx="16694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006475" algn="l"/>
              </a:tabLst>
            </a:pP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5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72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300" i="1" spc="20" dirty="0">
                <a:latin typeface="Times New Roman"/>
                <a:cs typeface="Times New Roman"/>
              </a:rPr>
              <a:t>b</a:t>
            </a:r>
            <a:r>
              <a:rPr sz="1300" i="1" dirty="0">
                <a:latin typeface="Times New Roman"/>
                <a:cs typeface="Times New Roman"/>
              </a:rPr>
              <a:t>	</a:t>
            </a: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0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65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4568" y="5203174"/>
            <a:ext cx="120014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22358" y="5057857"/>
            <a:ext cx="14795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1002030" algn="l"/>
              </a:tabLst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60" baseline="-21604" dirty="0">
                <a:latin typeface="Times New Roman"/>
                <a:cs typeface="Times New Roman"/>
              </a:rPr>
              <a:t>s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89" baseline="-21604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Symbol"/>
                <a:cs typeface="Symbol"/>
              </a:rPr>
              <a:t>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22" baseline="-21604" dirty="0">
                <a:latin typeface="Times New Roman"/>
                <a:cs typeface="Times New Roman"/>
              </a:rPr>
              <a:t>y</a:t>
            </a:r>
            <a:r>
              <a:rPr sz="1350" i="1" baseline="-21604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165" baseline="-21604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187" baseline="-21604" dirty="0">
                <a:latin typeface="Times New Roman"/>
                <a:cs typeface="Times New Roman"/>
              </a:rPr>
              <a:t>y</a:t>
            </a:r>
            <a:r>
              <a:rPr sz="1300" i="1" spc="20" dirty="0">
                <a:latin typeface="Times New Roman"/>
                <a:cs typeface="Times New Roman"/>
              </a:rPr>
              <a:t>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70162" y="5203174"/>
            <a:ext cx="7410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c 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r>
              <a:rPr sz="1300" spc="100" dirty="0">
                <a:latin typeface="Times New Roman"/>
                <a:cs typeface="Times New Roman"/>
              </a:rPr>
              <a:t> </a:t>
            </a:r>
            <a:r>
              <a:rPr sz="1950" i="1" spc="30" baseline="38461" dirty="0">
                <a:latin typeface="Times New Roman"/>
                <a:cs typeface="Times New Roman"/>
              </a:rPr>
              <a:t>a</a:t>
            </a:r>
            <a:r>
              <a:rPr sz="1350" i="1" spc="30" baseline="33950" dirty="0">
                <a:latin typeface="Times New Roman"/>
                <a:cs typeface="Times New Roman"/>
              </a:rPr>
              <a:t>b </a:t>
            </a:r>
            <a:r>
              <a:rPr sz="1350" i="1" spc="187" baseline="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35286" y="6041012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434" y="0"/>
                </a:lnTo>
              </a:path>
            </a:pathLst>
          </a:custGeom>
          <a:ln w="7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95296" y="6132649"/>
            <a:ext cx="7937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06934" y="6025961"/>
            <a:ext cx="55244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/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004" y="5782925"/>
            <a:ext cx="47815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250" i="1" spc="-25" dirty="0">
                <a:latin typeface="Symbol"/>
                <a:cs typeface="Symbol"/>
              </a:rPr>
              <a:t></a:t>
            </a:r>
            <a:r>
              <a:rPr sz="125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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35" dirty="0">
                <a:latin typeface="Times New Roman"/>
                <a:cs typeface="Times New Roman"/>
              </a:rPr>
              <a:t> </a:t>
            </a:r>
            <a:r>
              <a:rPr sz="1275" i="1" spc="142" baseline="-19607" dirty="0">
                <a:latin typeface="Times New Roman"/>
                <a:cs typeface="Times New Roman"/>
              </a:rPr>
              <a:t>y</a:t>
            </a:r>
            <a:r>
              <a:rPr sz="1200" i="1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0038" y="6105978"/>
            <a:ext cx="7302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c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3091" y="6040278"/>
            <a:ext cx="58864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90855" algn="l"/>
              </a:tabLst>
            </a:pPr>
            <a:r>
              <a:rPr sz="1200" spc="-30" dirty="0">
                <a:latin typeface="Times New Roman"/>
                <a:cs typeface="Times New Roman"/>
              </a:rPr>
              <a:t>0</a:t>
            </a:r>
            <a:r>
              <a:rPr sz="1200" spc="-45" dirty="0">
                <a:latin typeface="Times New Roman"/>
                <a:cs typeface="Times New Roman"/>
              </a:rPr>
              <a:t>,</a:t>
            </a:r>
            <a:r>
              <a:rPr sz="1200" spc="-10" dirty="0">
                <a:latin typeface="Times New Roman"/>
                <a:cs typeface="Times New Roman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	</a:t>
            </a:r>
            <a:r>
              <a:rPr sz="1250" i="1" spc="-25" dirty="0">
                <a:latin typeface="Symbol"/>
                <a:cs typeface="Symbol"/>
              </a:rPr>
              <a:t>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2562" y="5913782"/>
            <a:ext cx="216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c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25479" y="5678993"/>
            <a:ext cx="204470" cy="0"/>
          </a:xfrm>
          <a:custGeom>
            <a:avLst/>
            <a:gdLst/>
            <a:ahLst/>
            <a:cxnLst/>
            <a:rect l="l" t="t" r="r" b="b"/>
            <a:pathLst>
              <a:path w="204470">
                <a:moveTo>
                  <a:pt x="0" y="0"/>
                </a:moveTo>
                <a:lnTo>
                  <a:pt x="204394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23307" y="5678993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>
                <a:moveTo>
                  <a:pt x="0" y="0"/>
                </a:moveTo>
                <a:lnTo>
                  <a:pt x="240357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00099" y="5662544"/>
            <a:ext cx="66230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4500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r>
              <a:rPr sz="1500" i="1" spc="37" baseline="-19444" dirty="0">
                <a:latin typeface="Times New Roman"/>
                <a:cs typeface="Times New Roman"/>
              </a:rPr>
              <a:t>b	</a:t>
            </a:r>
            <a:r>
              <a:rPr sz="1550" i="1" spc="25" dirty="0">
                <a:latin typeface="Symbol"/>
                <a:cs typeface="Symbol"/>
              </a:rPr>
              <a:t></a:t>
            </a:r>
            <a:r>
              <a:rPr sz="1500" i="1" spc="37" baseline="-19444" dirty="0">
                <a:latin typeface="Times New Roman"/>
                <a:cs typeface="Times New Roman"/>
              </a:rPr>
              <a:t>b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3307" y="5397755"/>
            <a:ext cx="53213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6559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c	</a:t>
            </a:r>
            <a:r>
              <a:rPr sz="1550" i="1" spc="-50" dirty="0">
                <a:latin typeface="Symbol"/>
                <a:cs typeface="Symbol"/>
              </a:rPr>
              <a:t>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4980" y="5526094"/>
            <a:ext cx="12763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50" spc="5" dirty="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01362" y="5229605"/>
            <a:ext cx="215265" cy="935990"/>
          </a:xfrm>
          <a:custGeom>
            <a:avLst/>
            <a:gdLst/>
            <a:ahLst/>
            <a:cxnLst/>
            <a:rect l="l" t="t" r="r" b="b"/>
            <a:pathLst>
              <a:path w="215264" h="935989">
                <a:moveTo>
                  <a:pt x="0" y="0"/>
                </a:moveTo>
                <a:lnTo>
                  <a:pt x="41808" y="1404"/>
                </a:lnTo>
                <a:lnTo>
                  <a:pt x="75961" y="5238"/>
                </a:lnTo>
                <a:lnTo>
                  <a:pt x="98994" y="10929"/>
                </a:lnTo>
                <a:lnTo>
                  <a:pt x="107441" y="17907"/>
                </a:lnTo>
                <a:lnTo>
                  <a:pt x="107441" y="449961"/>
                </a:lnTo>
                <a:lnTo>
                  <a:pt x="115889" y="456932"/>
                </a:lnTo>
                <a:lnTo>
                  <a:pt x="138922" y="462624"/>
                </a:lnTo>
                <a:lnTo>
                  <a:pt x="173075" y="466461"/>
                </a:lnTo>
                <a:lnTo>
                  <a:pt x="214884" y="467868"/>
                </a:lnTo>
                <a:lnTo>
                  <a:pt x="173075" y="469274"/>
                </a:lnTo>
                <a:lnTo>
                  <a:pt x="138922" y="473111"/>
                </a:lnTo>
                <a:lnTo>
                  <a:pt x="115889" y="478803"/>
                </a:lnTo>
                <a:lnTo>
                  <a:pt x="107441" y="485775"/>
                </a:lnTo>
                <a:lnTo>
                  <a:pt x="107441" y="917829"/>
                </a:lnTo>
                <a:lnTo>
                  <a:pt x="98994" y="924800"/>
                </a:lnTo>
                <a:lnTo>
                  <a:pt x="75961" y="930492"/>
                </a:lnTo>
                <a:lnTo>
                  <a:pt x="41808" y="934329"/>
                </a:lnTo>
                <a:lnTo>
                  <a:pt x="0" y="935736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34085" y="5697468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832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52650" y="5697468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216028" y="0"/>
                </a:lnTo>
              </a:path>
              <a:path w="432435">
                <a:moveTo>
                  <a:pt x="248848" y="0"/>
                </a:moveTo>
                <a:lnTo>
                  <a:pt x="432056" y="0"/>
                </a:lnTo>
              </a:path>
            </a:pathLst>
          </a:custGeom>
          <a:ln w="8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56664" y="5697468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011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084361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84361" y="576317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84361" y="5406316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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43875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81058" y="5628188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55659" y="5516432"/>
            <a:ext cx="1345565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240790" algn="l"/>
              </a:tabLst>
            </a:pPr>
            <a:r>
              <a:rPr sz="2025" spc="-22" baseline="-8230" dirty="0">
                <a:latin typeface="Symbol"/>
                <a:cs typeface="Symbol"/>
              </a:rPr>
              <a:t></a:t>
            </a:r>
            <a:r>
              <a:rPr sz="1350" spc="-15" dirty="0">
                <a:latin typeface="Symbol"/>
                <a:cs typeface="Symbol"/>
              </a:rPr>
              <a:t></a:t>
            </a:r>
            <a:r>
              <a:rPr sz="13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24282" y="5541316"/>
            <a:ext cx="22479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25" spc="-7" baseline="-4115" dirty="0">
                <a:latin typeface="Symbol"/>
                <a:cs typeface="Symbol"/>
              </a:rPr>
              <a:t></a:t>
            </a:r>
            <a:r>
              <a:rPr sz="2025" spc="-44" baseline="-41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98493" y="5555173"/>
            <a:ext cx="11938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79464" y="5784889"/>
            <a:ext cx="3733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3690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32221" y="5738707"/>
            <a:ext cx="52832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46379" algn="l"/>
              </a:tabLst>
            </a:pPr>
            <a:r>
              <a:rPr sz="1350" spc="-5" dirty="0">
                <a:latin typeface="Symbol"/>
                <a:cs typeface="Symbol"/>
              </a:rPr>
              <a:t></a:t>
            </a:r>
            <a:r>
              <a:rPr sz="1350" spc="-5" dirty="0">
                <a:latin typeface="Times New Roman"/>
                <a:cs typeface="Times New Roman"/>
              </a:rPr>
              <a:t>	</a:t>
            </a:r>
            <a:r>
              <a:rPr sz="1425" i="1" spc="-7" baseline="2923" dirty="0">
                <a:latin typeface="Times New Roman"/>
                <a:cs typeface="Times New Roman"/>
              </a:rPr>
              <a:t>b</a:t>
            </a:r>
            <a:r>
              <a:rPr sz="1425" i="1" spc="202" baseline="2923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</a:t>
            </a:r>
            <a:r>
              <a:rPr sz="2025" spc="-22" baseline="-8230" dirty="0">
                <a:latin typeface="Symbol"/>
                <a:cs typeface="Symbol"/>
              </a:rPr>
              <a:t></a:t>
            </a:r>
            <a:endParaRPr sz="2025" baseline="-823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09765" y="5680993"/>
            <a:ext cx="75882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6131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d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425" i="1" spc="22" baseline="-20467" dirty="0">
                <a:latin typeface="Times New Roman"/>
                <a:cs typeface="Times New Roman"/>
              </a:rPr>
              <a:t>b  </a:t>
            </a:r>
            <a:r>
              <a:rPr sz="1425" i="1" spc="82" baseline="-20467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d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20302" y="5437502"/>
            <a:ext cx="76898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9179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c	</a:t>
            </a: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i="1" spc="420" dirty="0">
                <a:latin typeface="Times New Roman"/>
                <a:cs typeface="Times New Roman"/>
              </a:rPr>
              <a:t> </a:t>
            </a:r>
            <a:r>
              <a:rPr sz="2025" i="1" baseline="2057" dirty="0">
                <a:latin typeface="Times New Roman"/>
                <a:cs typeface="Times New Roman"/>
              </a:rPr>
              <a:t>c</a:t>
            </a:r>
            <a:r>
              <a:rPr sz="1425" i="1" baseline="-17543" dirty="0">
                <a:latin typeface="Times New Roman"/>
                <a:cs typeface="Times New Roman"/>
              </a:rPr>
              <a:t>b</a:t>
            </a:r>
            <a:endParaRPr sz="1425" baseline="-17543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63382" y="5446680"/>
            <a:ext cx="40005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63403" y="5680993"/>
            <a:ext cx="133540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90525" algn="l"/>
                <a:tab pos="1134745" algn="l"/>
              </a:tabLst>
            </a:pP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spc="-30" dirty="0">
                <a:latin typeface="Times New Roman"/>
                <a:cs typeface="Times New Roman"/>
              </a:rPr>
              <a:t>	</a:t>
            </a: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</a:t>
            </a:r>
            <a:r>
              <a:rPr sz="1350" spc="-5" dirty="0">
                <a:latin typeface="Times New Roman"/>
                <a:cs typeface="Times New Roman"/>
              </a:rPr>
              <a:t>3</a:t>
            </a:r>
            <a:r>
              <a:rPr sz="1350" spc="-13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</a:t>
            </a:r>
            <a:r>
              <a:rPr sz="1350" dirty="0">
                <a:latin typeface="Times New Roman"/>
                <a:cs typeface="Times New Roman"/>
              </a:rPr>
              <a:t> </a:t>
            </a:r>
            <a:r>
              <a:rPr sz="1350" spc="-14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f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Times New Roman"/>
                <a:cs typeface="Times New Roman"/>
              </a:rPr>
              <a:t>/</a:t>
            </a:r>
            <a:r>
              <a:rPr sz="1350" spc="-6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32221" y="5422005"/>
            <a:ext cx="52832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spc="-5" dirty="0">
                <a:latin typeface="Symbol"/>
                <a:cs typeface="Symbol"/>
              </a:rPr>
              <a:t></a:t>
            </a:r>
            <a:r>
              <a:rPr sz="1350" spc="254" dirty="0">
                <a:latin typeface="Times New Roman"/>
                <a:cs typeface="Times New Roman"/>
              </a:rPr>
              <a:t> </a:t>
            </a:r>
            <a:r>
              <a:rPr sz="2100" i="1" spc="-44" baseline="-3968" dirty="0">
                <a:latin typeface="Symbol"/>
                <a:cs typeface="Symbol"/>
              </a:rPr>
              <a:t></a:t>
            </a:r>
            <a:r>
              <a:rPr sz="2100" i="1" spc="397" baseline="-3968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</a:t>
            </a:r>
            <a:r>
              <a:rPr sz="2025" spc="-22" baseline="8230" dirty="0">
                <a:latin typeface="Symbol"/>
                <a:cs typeface="Symbol"/>
              </a:rPr>
              <a:t></a:t>
            </a:r>
            <a:endParaRPr sz="2025" baseline="8230">
              <a:latin typeface="Symbol"/>
              <a:cs typeface="Symbo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527291" y="6164580"/>
            <a:ext cx="1477010" cy="504825"/>
            <a:chOff x="5003291" y="6164579"/>
            <a:chExt cx="1477010" cy="504825"/>
          </a:xfrm>
        </p:grpSpPr>
        <p:sp>
          <p:nvSpPr>
            <p:cNvPr id="48" name="object 48"/>
            <p:cNvSpPr/>
            <p:nvPr/>
          </p:nvSpPr>
          <p:spPr>
            <a:xfrm>
              <a:off x="5003291" y="6164579"/>
              <a:ext cx="1477010" cy="504825"/>
            </a:xfrm>
            <a:custGeom>
              <a:avLst/>
              <a:gdLst/>
              <a:ahLst/>
              <a:cxnLst/>
              <a:rect l="l" t="t" r="r" b="b"/>
              <a:pathLst>
                <a:path w="1477010" h="504825">
                  <a:moveTo>
                    <a:pt x="1476756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76756" y="504444"/>
                  </a:lnTo>
                  <a:lnTo>
                    <a:pt x="1476756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36144" y="6416803"/>
              <a:ext cx="1397000" cy="0"/>
            </a:xfrm>
            <a:custGeom>
              <a:avLst/>
              <a:gdLst/>
              <a:ahLst/>
              <a:cxnLst/>
              <a:rect l="l" t="t" r="r" b="b"/>
              <a:pathLst>
                <a:path w="1397000">
                  <a:moveTo>
                    <a:pt x="0" y="0"/>
                  </a:moveTo>
                  <a:lnTo>
                    <a:pt x="209389" y="0"/>
                  </a:lnTo>
                </a:path>
                <a:path w="1397000">
                  <a:moveTo>
                    <a:pt x="394223" y="0"/>
                  </a:moveTo>
                  <a:lnTo>
                    <a:pt x="1396407" y="0"/>
                  </a:lnTo>
                </a:path>
              </a:pathLst>
            </a:custGeom>
            <a:ln w="8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28344" y="6088664"/>
            <a:ext cx="1444625" cy="54292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88900">
              <a:spcBef>
                <a:spcPts val="515"/>
              </a:spcBef>
            </a:pPr>
            <a:r>
              <a:rPr sz="2025" i="1" spc="-30" baseline="-10288" dirty="0">
                <a:latin typeface="Symbol"/>
                <a:cs typeface="Symbol"/>
              </a:rPr>
              <a:t></a:t>
            </a:r>
            <a:r>
              <a:rPr sz="2025" spc="-30" baseline="-10288" dirty="0">
                <a:latin typeface="Times New Roman"/>
                <a:cs typeface="Times New Roman"/>
              </a:rPr>
              <a:t>  </a:t>
            </a:r>
            <a:r>
              <a:rPr sz="2025" spc="-240" baseline="-10288" dirty="0">
                <a:latin typeface="Times New Roman"/>
                <a:cs typeface="Times New Roman"/>
              </a:rPr>
              <a:t> </a:t>
            </a:r>
            <a:r>
              <a:rPr sz="1875" spc="52" baseline="-46666" dirty="0">
                <a:latin typeface="Symbol"/>
                <a:cs typeface="Symbol"/>
              </a:rPr>
              <a:t></a:t>
            </a:r>
            <a:r>
              <a:rPr sz="1875" spc="179" baseline="-46666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-114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f</a:t>
            </a:r>
            <a:r>
              <a:rPr sz="1250" i="1" spc="-120" dirty="0">
                <a:latin typeface="Times New Roman"/>
                <a:cs typeface="Times New Roman"/>
              </a:rPr>
              <a:t> </a:t>
            </a:r>
            <a:r>
              <a:rPr sz="1350" i="1" spc="15" baseline="-18518" dirty="0">
                <a:latin typeface="Times New Roman"/>
                <a:cs typeface="Times New Roman"/>
              </a:rPr>
              <a:t>y</a:t>
            </a:r>
            <a:r>
              <a:rPr sz="1350" i="1" baseline="-18518" dirty="0">
                <a:latin typeface="Times New Roman"/>
                <a:cs typeface="Times New Roman"/>
              </a:rPr>
              <a:t> </a:t>
            </a:r>
            <a:r>
              <a:rPr sz="1350" i="1" spc="-89" baseline="-18518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/</a:t>
            </a:r>
            <a:r>
              <a:rPr sz="1250" spc="-55" dirty="0">
                <a:latin typeface="Times New Roman"/>
                <a:cs typeface="Times New Roman"/>
              </a:rPr>
              <a:t> </a:t>
            </a:r>
            <a:r>
              <a:rPr sz="1250" i="1" spc="90" dirty="0">
                <a:latin typeface="Times New Roman"/>
                <a:cs typeface="Times New Roman"/>
              </a:rPr>
              <a:t>E</a:t>
            </a:r>
            <a:r>
              <a:rPr sz="1350" i="1" spc="7" baseline="-18518" dirty="0">
                <a:latin typeface="Times New Roman"/>
                <a:cs typeface="Times New Roman"/>
              </a:rPr>
              <a:t>s</a:t>
            </a:r>
            <a:endParaRPr sz="1350" baseline="-18518">
              <a:latin typeface="Times New Roman"/>
              <a:cs typeface="Times New Roman"/>
            </a:endParaRPr>
          </a:p>
          <a:p>
            <a:pPr marL="50800">
              <a:spcBef>
                <a:spcPts val="415"/>
              </a:spcBef>
              <a:tabLst>
                <a:tab pos="596900" algn="l"/>
              </a:tabLst>
            </a:pPr>
            <a:r>
              <a:rPr sz="1350" i="1" spc="40" dirty="0">
                <a:latin typeface="Symbol"/>
                <a:cs typeface="Symbol"/>
              </a:rPr>
              <a:t></a:t>
            </a:r>
            <a:r>
              <a:rPr sz="1350" i="1" spc="15" baseline="-18518" dirty="0">
                <a:latin typeface="Times New Roman"/>
                <a:cs typeface="Times New Roman"/>
              </a:rPr>
              <a:t>b</a:t>
            </a:r>
            <a:r>
              <a:rPr sz="1350" i="1" baseline="-18518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0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spc="-110" dirty="0">
                <a:latin typeface="Times New Roman"/>
                <a:cs typeface="Times New Roman"/>
              </a:rPr>
              <a:t> </a:t>
            </a:r>
            <a:r>
              <a:rPr sz="1350" i="1" spc="-15" dirty="0">
                <a:latin typeface="Symbol"/>
                <a:cs typeface="Symbol"/>
              </a:rPr>
              <a:t></a:t>
            </a:r>
            <a:r>
              <a:rPr sz="1350" spc="-210" dirty="0">
                <a:latin typeface="Times New Roman"/>
                <a:cs typeface="Times New Roman"/>
              </a:rPr>
              <a:t> </a:t>
            </a:r>
            <a:r>
              <a:rPr sz="1350" i="1" spc="7" baseline="-18518" dirty="0">
                <a:latin typeface="Times New Roman"/>
                <a:cs typeface="Times New Roman"/>
              </a:rPr>
              <a:t>t</a:t>
            </a:r>
            <a:endParaRPr sz="1350" baseline="-18518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517386" y="6154673"/>
            <a:ext cx="1496695" cy="524510"/>
          </a:xfrm>
          <a:custGeom>
            <a:avLst/>
            <a:gdLst/>
            <a:ahLst/>
            <a:cxnLst/>
            <a:rect l="l" t="t" r="r" b="b"/>
            <a:pathLst>
              <a:path w="1496695" h="524509">
                <a:moveTo>
                  <a:pt x="0" y="524255"/>
                </a:moveTo>
                <a:lnTo>
                  <a:pt x="1496567" y="524255"/>
                </a:lnTo>
                <a:lnTo>
                  <a:pt x="1496567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6083809" y="5612892"/>
            <a:ext cx="277495" cy="170815"/>
            <a:chOff x="4559808" y="5612891"/>
            <a:chExt cx="277495" cy="170815"/>
          </a:xfrm>
        </p:grpSpPr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762" y="5625845"/>
              <a:ext cx="251460" cy="14477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572762" y="5625845"/>
              <a:ext cx="251460" cy="144780"/>
            </a:xfrm>
            <a:custGeom>
              <a:avLst/>
              <a:gdLst/>
              <a:ahLst/>
              <a:cxnLst/>
              <a:rect l="l" t="t" r="r" b="b"/>
              <a:pathLst>
                <a:path w="251460" h="144779">
                  <a:moveTo>
                    <a:pt x="0" y="36194"/>
                  </a:moveTo>
                  <a:lnTo>
                    <a:pt x="179070" y="36194"/>
                  </a:lnTo>
                  <a:lnTo>
                    <a:pt x="179070" y="0"/>
                  </a:lnTo>
                  <a:lnTo>
                    <a:pt x="251460" y="72389"/>
                  </a:lnTo>
                  <a:lnTo>
                    <a:pt x="179070" y="144779"/>
                  </a:lnTo>
                  <a:lnTo>
                    <a:pt x="179070" y="108584"/>
                  </a:lnTo>
                  <a:lnTo>
                    <a:pt x="0" y="108584"/>
                  </a:lnTo>
                  <a:lnTo>
                    <a:pt x="0" y="3619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0293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44254"/>
            <a:ext cx="7825740" cy="15297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lnSpc>
                <a:spcPct val="97600"/>
              </a:lnSpc>
              <a:spcBef>
                <a:spcPts val="5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lainnya,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batas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spc="-5" dirty="0">
                <a:latin typeface="Calibri"/>
                <a:cs typeface="Calibri"/>
              </a:rPr>
              <a:t>tulangan dapat diambil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7603" y="3285744"/>
            <a:ext cx="2291080" cy="647700"/>
            <a:chOff x="1403603" y="3285744"/>
            <a:chExt cx="2291080" cy="647700"/>
          </a:xfrm>
        </p:grpSpPr>
        <p:sp>
          <p:nvSpPr>
            <p:cNvPr id="5" name="object 5"/>
            <p:cNvSpPr/>
            <p:nvPr/>
          </p:nvSpPr>
          <p:spPr>
            <a:xfrm>
              <a:off x="1403603" y="3285744"/>
              <a:ext cx="2291080" cy="647700"/>
            </a:xfrm>
            <a:custGeom>
              <a:avLst/>
              <a:gdLst/>
              <a:ahLst/>
              <a:cxnLst/>
              <a:rect l="l" t="t" r="r" b="b"/>
              <a:pathLst>
                <a:path w="2291079" h="647700">
                  <a:moveTo>
                    <a:pt x="2290572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290572" y="647699"/>
                  </a:lnTo>
                  <a:lnTo>
                    <a:pt x="2290572" y="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5330" y="3609590"/>
              <a:ext cx="1176655" cy="0"/>
            </a:xfrm>
            <a:custGeom>
              <a:avLst/>
              <a:gdLst/>
              <a:ahLst/>
              <a:cxnLst/>
              <a:rect l="l" t="t" r="r" b="b"/>
              <a:pathLst>
                <a:path w="1176654">
                  <a:moveTo>
                    <a:pt x="0" y="0"/>
                  </a:moveTo>
                  <a:lnTo>
                    <a:pt x="1176449" y="0"/>
                  </a:lnTo>
                </a:path>
              </a:pathLst>
            </a:custGeom>
            <a:ln w="97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03061" y="3557168"/>
            <a:ext cx="8318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2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1231" y="3399655"/>
            <a:ext cx="408940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340995" algn="l"/>
              </a:tabLst>
            </a:pPr>
            <a:r>
              <a:rPr sz="1050" i="1" spc="20" dirty="0">
                <a:latin typeface="Times New Roman"/>
                <a:cs typeface="Times New Roman"/>
              </a:rPr>
              <a:t>y	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0946" y="3557168"/>
            <a:ext cx="30289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5" dirty="0">
                <a:latin typeface="Times New Roman"/>
                <a:cs typeface="Times New Roman"/>
              </a:rPr>
              <a:t>m</a:t>
            </a:r>
            <a:r>
              <a:rPr sz="1050" i="1" spc="90" dirty="0">
                <a:latin typeface="Times New Roman"/>
                <a:cs typeface="Times New Roman"/>
              </a:rPr>
              <a:t>a</a:t>
            </a:r>
            <a:r>
              <a:rPr sz="1050" i="1" spc="-10" dirty="0">
                <a:latin typeface="Times New Roman"/>
                <a:cs typeface="Times New Roman"/>
              </a:rPr>
              <a:t>k</a:t>
            </a:r>
            <a:r>
              <a:rPr sz="1050" i="1" spc="20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6124" y="3438271"/>
            <a:ext cx="12255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0409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98490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9743" y="3438271"/>
            <a:ext cx="60007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  <a:tabLst>
                <a:tab pos="477520" algn="l"/>
              </a:tabLst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600" spc="-15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1473" y="3603980"/>
            <a:ext cx="451484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50" spc="-30" dirty="0">
                <a:latin typeface="Times New Roman"/>
                <a:cs typeface="Times New Roman"/>
              </a:rPr>
              <a:t>0</a:t>
            </a:r>
            <a:r>
              <a:rPr sz="1550" spc="-5" dirty="0">
                <a:latin typeface="Times New Roman"/>
                <a:cs typeface="Times New Roman"/>
              </a:rPr>
              <a:t>,008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8489" y="3302892"/>
            <a:ext cx="13919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  <a:tabLst>
                <a:tab pos="961390" algn="l"/>
              </a:tabLst>
            </a:pPr>
            <a:r>
              <a:rPr sz="1550" spc="5" dirty="0">
                <a:latin typeface="Symbol"/>
                <a:cs typeface="Symbol"/>
              </a:rPr>
              <a:t></a:t>
            </a:r>
            <a:r>
              <a:rPr sz="1550" spc="-95" dirty="0">
                <a:latin typeface="Times New Roman"/>
                <a:cs typeface="Times New Roman"/>
              </a:rPr>
              <a:t> </a:t>
            </a:r>
            <a:r>
              <a:rPr sz="2325" spc="-44" baseline="3584" dirty="0">
                <a:latin typeface="Times New Roman"/>
                <a:cs typeface="Times New Roman"/>
              </a:rPr>
              <a:t>0</a:t>
            </a:r>
            <a:r>
              <a:rPr sz="2325" spc="-7" baseline="3584" dirty="0">
                <a:latin typeface="Times New Roman"/>
                <a:cs typeface="Times New Roman"/>
              </a:rPr>
              <a:t>,00</a:t>
            </a:r>
            <a:r>
              <a:rPr sz="2325" spc="15" baseline="3584" dirty="0">
                <a:latin typeface="Times New Roman"/>
                <a:cs typeface="Times New Roman"/>
              </a:rPr>
              <a:t>3</a:t>
            </a:r>
            <a:r>
              <a:rPr sz="2325" spc="-300" baseline="3584" dirty="0">
                <a:latin typeface="Times New Roman"/>
                <a:cs typeface="Times New Roman"/>
              </a:rPr>
              <a:t> </a:t>
            </a:r>
            <a:r>
              <a:rPr sz="2325" spc="15" baseline="3584" dirty="0">
                <a:latin typeface="Symbol"/>
                <a:cs typeface="Symbol"/>
              </a:rPr>
              <a:t></a:t>
            </a:r>
            <a:r>
              <a:rPr sz="2325" spc="270" baseline="3584" dirty="0">
                <a:latin typeface="Times New Roman"/>
                <a:cs typeface="Times New Roman"/>
              </a:rPr>
              <a:t> </a:t>
            </a:r>
            <a:r>
              <a:rPr sz="2325" i="1" spc="7" baseline="3584" dirty="0">
                <a:latin typeface="Times New Roman"/>
                <a:cs typeface="Times New Roman"/>
              </a:rPr>
              <a:t>f</a:t>
            </a:r>
            <a:r>
              <a:rPr sz="2325" i="1" baseline="3584" dirty="0">
                <a:latin typeface="Times New Roman"/>
                <a:cs typeface="Times New Roman"/>
              </a:rPr>
              <a:t>	</a:t>
            </a:r>
            <a:r>
              <a:rPr sz="2325" spc="7" baseline="3584" dirty="0">
                <a:latin typeface="Times New Roman"/>
                <a:cs typeface="Times New Roman"/>
              </a:rPr>
              <a:t>/</a:t>
            </a:r>
            <a:r>
              <a:rPr sz="2325" spc="-120" baseline="3584" dirty="0">
                <a:latin typeface="Times New Roman"/>
                <a:cs typeface="Times New Roman"/>
              </a:rPr>
              <a:t> </a:t>
            </a:r>
            <a:r>
              <a:rPr sz="2325" i="1" spc="15" baseline="3584" dirty="0">
                <a:latin typeface="Times New Roman"/>
                <a:cs typeface="Times New Roman"/>
              </a:rPr>
              <a:t>E</a:t>
            </a:r>
            <a:r>
              <a:rPr sz="2325" i="1" baseline="3584" dirty="0">
                <a:latin typeface="Times New Roman"/>
                <a:cs typeface="Times New Roman"/>
              </a:rPr>
              <a:t>  </a:t>
            </a:r>
            <a:r>
              <a:rPr sz="2325" i="1" spc="-284" baseline="3584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917698" y="3275838"/>
            <a:ext cx="2310765" cy="668020"/>
          </a:xfrm>
          <a:custGeom>
            <a:avLst/>
            <a:gdLst/>
            <a:ahLst/>
            <a:cxnLst/>
            <a:rect l="l" t="t" r="r" b="b"/>
            <a:pathLst>
              <a:path w="2310765" h="668020">
                <a:moveTo>
                  <a:pt x="0" y="667512"/>
                </a:moveTo>
                <a:lnTo>
                  <a:pt x="2310383" y="667512"/>
                </a:lnTo>
                <a:lnTo>
                  <a:pt x="2310383" y="0"/>
                </a:lnTo>
                <a:lnTo>
                  <a:pt x="0" y="0"/>
                </a:lnTo>
                <a:lnTo>
                  <a:pt x="0" y="667512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6447" y="4288132"/>
            <a:ext cx="6276975" cy="203764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436109" y="3488436"/>
            <a:ext cx="527685" cy="314325"/>
            <a:chOff x="3912108" y="3488435"/>
            <a:chExt cx="527685" cy="314325"/>
          </a:xfrm>
        </p:grpSpPr>
        <p:sp>
          <p:nvSpPr>
            <p:cNvPr id="19" name="object 19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357377" y="0"/>
                  </a:moveTo>
                  <a:lnTo>
                    <a:pt x="357377" y="72009"/>
                  </a:lnTo>
                  <a:lnTo>
                    <a:pt x="0" y="72009"/>
                  </a:lnTo>
                  <a:lnTo>
                    <a:pt x="0" y="216027"/>
                  </a:lnTo>
                  <a:lnTo>
                    <a:pt x="357377" y="216027"/>
                  </a:lnTo>
                  <a:lnTo>
                    <a:pt x="357377" y="288036"/>
                  </a:lnTo>
                  <a:lnTo>
                    <a:pt x="501396" y="144018"/>
                  </a:lnTo>
                  <a:lnTo>
                    <a:pt x="3573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0" y="72009"/>
                  </a:moveTo>
                  <a:lnTo>
                    <a:pt x="357377" y="72009"/>
                  </a:lnTo>
                  <a:lnTo>
                    <a:pt x="357377" y="0"/>
                  </a:lnTo>
                  <a:lnTo>
                    <a:pt x="501396" y="144018"/>
                  </a:lnTo>
                  <a:lnTo>
                    <a:pt x="357377" y="288036"/>
                  </a:lnTo>
                  <a:lnTo>
                    <a:pt x="357377" y="216027"/>
                  </a:lnTo>
                  <a:lnTo>
                    <a:pt x="0" y="216027"/>
                  </a:lnTo>
                  <a:lnTo>
                    <a:pt x="0" y="72009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114035" y="3153867"/>
            <a:ext cx="3579495" cy="9442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spc="-10" dirty="0">
                <a:latin typeface="Calibri"/>
                <a:cs typeface="Calibri"/>
              </a:rPr>
              <a:t> mempunyai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  <a:p>
            <a:pPr marL="38100"/>
            <a:r>
              <a:rPr sz="2000" dirty="0">
                <a:latin typeface="Calibri"/>
                <a:cs typeface="Calibri"/>
              </a:rPr>
              <a:t>400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spc="5" dirty="0">
                <a:latin typeface="Calibri"/>
                <a:cs typeface="Calibri"/>
              </a:rPr>
              <a:t>E</a:t>
            </a:r>
            <a:r>
              <a:rPr sz="1950" i="1" spc="7" baseline="-21367" dirty="0">
                <a:latin typeface="Calibri"/>
                <a:cs typeface="Calibri"/>
              </a:rPr>
              <a:t>s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200.000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endParaRPr sz="200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Symbol"/>
                <a:cs typeface="Symbol"/>
              </a:rPr>
              <a:t></a:t>
            </a:r>
            <a:r>
              <a:rPr sz="1950" b="1" spc="15" baseline="-21367" dirty="0">
                <a:latin typeface="Calibri"/>
                <a:cs typeface="Calibri"/>
              </a:rPr>
              <a:t>maks</a:t>
            </a:r>
            <a:r>
              <a:rPr sz="1950" b="1" spc="217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0,625</a:t>
            </a:r>
            <a:r>
              <a:rPr sz="2000" b="1" spc="5" dirty="0">
                <a:latin typeface="Symbol"/>
                <a:cs typeface="Symbol"/>
              </a:rPr>
              <a:t></a:t>
            </a:r>
            <a:r>
              <a:rPr sz="1950" b="1" spc="7" baseline="-21367" dirty="0">
                <a:latin typeface="Calibri"/>
                <a:cs typeface="Calibri"/>
              </a:rPr>
              <a:t>b</a:t>
            </a:r>
            <a:endParaRPr sz="1950" baseline="-213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584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3"/>
            <a:ext cx="7832725" cy="1834514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terfaktor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cukup </a:t>
            </a:r>
            <a:r>
              <a:rPr sz="2000" spc="-15" dirty="0">
                <a:latin typeface="Calibri"/>
                <a:cs typeface="Calibri"/>
              </a:rPr>
              <a:t>kecil,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 luas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dibutuhkan</a:t>
            </a:r>
            <a:r>
              <a:rPr sz="2000" spc="-10" dirty="0">
                <a:latin typeface="Calibri"/>
                <a:cs typeface="Calibri"/>
              </a:rPr>
              <a:t> juga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sedikit,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peraturan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(SNI 2847:2013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10.5.1)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disyaratkan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perlunya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minimum,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4145102"/>
            <a:ext cx="5800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Atau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dinyatakan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spc="-10" dirty="0">
                <a:latin typeface="Calibri"/>
                <a:cs typeface="Calibri"/>
              </a:rPr>
              <a:t> 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757" y="3543183"/>
            <a:ext cx="363220" cy="295910"/>
            <a:chOff x="2286757" y="3543183"/>
            <a:chExt cx="363220" cy="295910"/>
          </a:xfrm>
        </p:grpSpPr>
        <p:sp>
          <p:nvSpPr>
            <p:cNvPr id="6" name="object 6"/>
            <p:cNvSpPr/>
            <p:nvPr/>
          </p:nvSpPr>
          <p:spPr>
            <a:xfrm>
              <a:off x="2310271" y="3706891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46"/>
                  </a:moveTo>
                  <a:lnTo>
                    <a:pt x="23985" y="0"/>
                  </a:lnTo>
                </a:path>
              </a:pathLst>
            </a:custGeom>
            <a:ln w="9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4256" y="3711854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3953"/>
                  </a:lnTo>
                </a:path>
              </a:pathLst>
            </a:custGeom>
            <a:ln w="188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6757" y="3548022"/>
              <a:ext cx="363220" cy="285750"/>
            </a:xfrm>
            <a:custGeom>
              <a:avLst/>
              <a:gdLst/>
              <a:ahLst/>
              <a:cxnLst/>
              <a:rect l="l" t="t" r="r" b="b"/>
              <a:pathLst>
                <a:path w="363219" h="285750">
                  <a:moveTo>
                    <a:pt x="85763" y="247786"/>
                  </a:moveTo>
                  <a:lnTo>
                    <a:pt x="133262" y="0"/>
                  </a:lnTo>
                </a:path>
                <a:path w="363219" h="285750">
                  <a:moveTo>
                    <a:pt x="133262" y="0"/>
                  </a:moveTo>
                  <a:lnTo>
                    <a:pt x="343977" y="0"/>
                  </a:lnTo>
                </a:path>
                <a:path w="363219" h="285750">
                  <a:moveTo>
                    <a:pt x="0" y="285697"/>
                  </a:moveTo>
                  <a:lnTo>
                    <a:pt x="362882" y="285697"/>
                  </a:lnTo>
                </a:path>
              </a:pathLst>
            </a:custGeom>
            <a:ln w="9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815022" y="3833719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414" y="0"/>
                </a:lnTo>
              </a:path>
            </a:pathLst>
          </a:custGeom>
          <a:ln w="9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54429" y="3827907"/>
            <a:ext cx="800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6172" y="3725453"/>
            <a:ext cx="6438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4610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1757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45204" y="3932731"/>
            <a:ext cx="975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01700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3872" y="3533173"/>
            <a:ext cx="3822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90073" y="3678059"/>
            <a:ext cx="11195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9105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30788" y="3827907"/>
            <a:ext cx="2139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741282" y="4695457"/>
            <a:ext cx="363220" cy="296545"/>
            <a:chOff x="2217282" y="4695456"/>
            <a:chExt cx="363220" cy="296545"/>
          </a:xfrm>
        </p:grpSpPr>
        <p:sp>
          <p:nvSpPr>
            <p:cNvPr id="19" name="object 19"/>
            <p:cNvSpPr/>
            <p:nvPr/>
          </p:nvSpPr>
          <p:spPr>
            <a:xfrm>
              <a:off x="2241144" y="4859518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881" y="0"/>
                  </a:lnTo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5025" y="4864493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057" y="84151"/>
                  </a:lnTo>
                </a:path>
              </a:pathLst>
            </a:custGeom>
            <a:ln w="19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7282" y="4700274"/>
              <a:ext cx="363220" cy="286385"/>
            </a:xfrm>
            <a:custGeom>
              <a:avLst/>
              <a:gdLst/>
              <a:ahLst/>
              <a:cxnLst/>
              <a:rect l="l" t="t" r="r" b="b"/>
              <a:pathLst>
                <a:path w="363219" h="286385">
                  <a:moveTo>
                    <a:pt x="85840" y="248370"/>
                  </a:moveTo>
                  <a:lnTo>
                    <a:pt x="133583" y="0"/>
                  </a:lnTo>
                </a:path>
                <a:path w="363219" h="286385">
                  <a:moveTo>
                    <a:pt x="133583" y="0"/>
                  </a:moveTo>
                  <a:lnTo>
                    <a:pt x="344319" y="0"/>
                  </a:lnTo>
                </a:path>
                <a:path w="363219" h="286385">
                  <a:moveTo>
                    <a:pt x="0" y="286371"/>
                  </a:moveTo>
                  <a:lnTo>
                    <a:pt x="363142" y="286371"/>
                  </a:lnTo>
                </a:path>
              </a:pathLst>
            </a:custGeom>
            <a:ln w="9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311457" y="4986646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382" y="0"/>
                </a:lnTo>
              </a:path>
            </a:pathLst>
          </a:custGeom>
          <a:ln w="9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976023" y="5085920"/>
            <a:ext cx="54102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7359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50637" y="4980849"/>
            <a:ext cx="7937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61170" y="4980849"/>
            <a:ext cx="2139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10" dirty="0">
                <a:latin typeface="Times New Roman"/>
                <a:cs typeface="Times New Roman"/>
              </a:rPr>
              <a:t>4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84528" y="4708942"/>
            <a:ext cx="6870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-52" baseline="7407" dirty="0">
                <a:latin typeface="Times New Roman"/>
                <a:cs typeface="Times New Roman"/>
              </a:rPr>
              <a:t>f</a:t>
            </a:r>
            <a:r>
              <a:rPr sz="1575" i="1" spc="-52" baseline="-10582" dirty="0">
                <a:latin typeface="Times New Roman"/>
                <a:cs typeface="Times New Roman"/>
              </a:rPr>
              <a:t>c</a:t>
            </a:r>
            <a:r>
              <a:rPr sz="2250" spc="-52" baseline="9259" dirty="0">
                <a:latin typeface="Symbol"/>
                <a:cs typeface="Symbol"/>
              </a:rPr>
              <a:t></a:t>
            </a:r>
            <a:r>
              <a:rPr sz="2250" spc="390" baseline="9259" dirty="0">
                <a:latin typeface="Times New Roman"/>
                <a:cs typeface="Times New Roman"/>
              </a:rPr>
              <a:t> </a:t>
            </a:r>
            <a:r>
              <a:rPr sz="2250" spc="15" baseline="-35185" dirty="0">
                <a:latin typeface="Symbol"/>
                <a:cs typeface="Symbol"/>
              </a:rPr>
              <a:t></a:t>
            </a:r>
            <a:r>
              <a:rPr sz="2250" spc="-60" baseline="-35185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1,4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0614" y="4935719"/>
            <a:ext cx="2266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2629" y="4820042"/>
            <a:ext cx="532130" cy="2564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412750" algn="l"/>
              </a:tabLst>
            </a:pPr>
            <a:r>
              <a:rPr sz="1550" i="1" spc="-15" dirty="0">
                <a:latin typeface="Symbol"/>
                <a:cs typeface="Symbol"/>
              </a:rPr>
              <a:t></a:t>
            </a:r>
            <a:r>
              <a:rPr sz="1550" spc="-15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130229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00958"/>
              </p:ext>
            </p:extLst>
          </p:nvPr>
        </p:nvGraphicFramePr>
        <p:xfrm>
          <a:off x="2002057" y="1925054"/>
          <a:ext cx="8046719" cy="360947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5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600" spc="-5" dirty="0"/>
                        <a:t>Diameter</a:t>
                      </a:r>
                      <a:r>
                        <a:rPr sz="1600" spc="-35" dirty="0"/>
                        <a:t> </a:t>
                      </a:r>
                      <a:r>
                        <a:rPr sz="1600" spc="-10" dirty="0"/>
                        <a:t>(mm)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23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6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132.7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201.1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283.5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380.1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490.9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265.5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402.1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567.1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760.3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981.7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1321.0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1608.5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398.2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603.2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850.6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1140.4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1472.6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1981.6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2412.7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530.9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1134.1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1520.5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1963.5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2642.1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3217.0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663.7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1005.3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1417.6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1900.7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2454.4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3302.6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4021.2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37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44254"/>
            <a:ext cx="6061710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81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 dirty="0">
              <a:latin typeface="Calibri"/>
              <a:cs typeface="Calibri"/>
            </a:endParaRPr>
          </a:p>
          <a:p>
            <a:pPr marL="38100">
              <a:spcBef>
                <a:spcPts val="535"/>
              </a:spcBef>
              <a:tabLst>
                <a:tab pos="1593850" algn="l"/>
              </a:tabLst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3.2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700" spc="-44" baseline="1543" dirty="0">
                <a:latin typeface="Calibri"/>
                <a:cs typeface="Calibri"/>
              </a:rPr>
              <a:t>Tentukan</a:t>
            </a:r>
            <a:r>
              <a:rPr sz="2700" spc="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besarnya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kuat</a:t>
            </a:r>
            <a:r>
              <a:rPr sz="2700" spc="-22" baseline="1543" dirty="0">
                <a:latin typeface="Calibri"/>
                <a:cs typeface="Calibri"/>
              </a:rPr>
              <a:t> </a:t>
            </a:r>
            <a:r>
              <a:rPr sz="2700" baseline="1543" dirty="0">
                <a:latin typeface="Calibri"/>
                <a:cs typeface="Calibri"/>
              </a:rPr>
              <a:t>momen</a:t>
            </a:r>
            <a:r>
              <a:rPr sz="2700" spc="15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rencana,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850" i="1" spc="-52" baseline="1461" dirty="0">
                <a:latin typeface="Symbol"/>
                <a:cs typeface="Symbol"/>
              </a:rPr>
              <a:t></a:t>
            </a:r>
            <a:r>
              <a:rPr sz="2700" i="1" spc="-52" baseline="1543" dirty="0">
                <a:latin typeface="Calibri"/>
                <a:cs typeface="Calibri"/>
              </a:rPr>
              <a:t>M</a:t>
            </a:r>
            <a:r>
              <a:rPr i="1" spc="-52" baseline="-18518" dirty="0">
                <a:latin typeface="Calibri"/>
                <a:cs typeface="Calibri"/>
              </a:rPr>
              <a:t>n</a:t>
            </a:r>
            <a:endParaRPr baseline="-18518" dirty="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55691" y="2560320"/>
            <a:ext cx="3014980" cy="378460"/>
            <a:chOff x="3631691" y="2560320"/>
            <a:chExt cx="3014980" cy="378460"/>
          </a:xfrm>
        </p:grpSpPr>
        <p:sp>
          <p:nvSpPr>
            <p:cNvPr id="5" name="object 5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26558" y="251472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0266" y="2715895"/>
            <a:ext cx="1593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51193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6090" y="2583307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1107" y="2722246"/>
            <a:ext cx="2381977" cy="23621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85867" y="3087066"/>
            <a:ext cx="4636135" cy="3916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15" baseline="-20833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.f</a:t>
            </a:r>
            <a:r>
              <a:rPr spc="-15" baseline="-20833" dirty="0">
                <a:latin typeface="Calibri"/>
                <a:cs typeface="Calibri"/>
              </a:rPr>
              <a:t>y</a:t>
            </a:r>
            <a:r>
              <a:rPr spc="-10" dirty="0">
                <a:latin typeface="Calibri"/>
                <a:cs typeface="Calibri"/>
              </a:rPr>
              <a:t>/(0,85f’c.b)</a:t>
            </a:r>
            <a:endParaRPr dirty="0">
              <a:latin typeface="Calibri"/>
              <a:cs typeface="Calibri"/>
            </a:endParaRPr>
          </a:p>
          <a:p>
            <a:pPr marL="38100" marR="407670" indent="156845">
              <a:lnSpc>
                <a:spcPts val="2180"/>
              </a:lnSpc>
              <a:spcBef>
                <a:spcPts val="6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1981,6(400)/(0,85x20x300)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155,42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 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</a:t>
            </a:r>
            <a:r>
              <a:rPr dirty="0">
                <a:latin typeface="Symbol"/>
                <a:cs typeface="Symbol"/>
              </a:rPr>
              <a:t></a:t>
            </a:r>
            <a:r>
              <a:rPr baseline="-20833" dirty="0">
                <a:latin typeface="Calibri"/>
                <a:cs typeface="Calibri"/>
              </a:rPr>
              <a:t>1</a:t>
            </a:r>
            <a:r>
              <a:rPr spc="22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155,42/0,85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</a:p>
          <a:p>
            <a:pPr marL="38100">
              <a:lnSpc>
                <a:spcPts val="2065"/>
              </a:lnSpc>
            </a:pPr>
            <a:r>
              <a:rPr spc="-5" dirty="0">
                <a:latin typeface="Calibri"/>
                <a:cs typeface="Calibri"/>
              </a:rPr>
              <a:t>c/d</a:t>
            </a:r>
            <a:r>
              <a:rPr spc="-7" baseline="-20833" dirty="0">
                <a:latin typeface="Calibri"/>
                <a:cs typeface="Calibri"/>
              </a:rPr>
              <a:t>t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182,85/550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0,3324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&lt; </a:t>
            </a:r>
            <a:r>
              <a:rPr spc="-5" dirty="0">
                <a:latin typeface="Calibri"/>
                <a:cs typeface="Calibri"/>
              </a:rPr>
              <a:t>0,375</a:t>
            </a:r>
            <a:endParaRPr dirty="0">
              <a:latin typeface="Calibri"/>
              <a:cs typeface="Calibri"/>
            </a:endParaRPr>
          </a:p>
          <a:p>
            <a:pPr marL="351790">
              <a:lnSpc>
                <a:spcPts val="2150"/>
              </a:lnSpc>
              <a:spcBef>
                <a:spcPts val="25"/>
              </a:spcBef>
            </a:pPr>
            <a:r>
              <a:rPr spc="-10" dirty="0">
                <a:latin typeface="Calibri"/>
                <a:cs typeface="Calibri"/>
              </a:rPr>
              <a:t>(tension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controlled)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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0,90</a:t>
            </a:r>
            <a:endParaRPr dirty="0">
              <a:latin typeface="Calibri"/>
              <a:cs typeface="Calibri"/>
            </a:endParaRPr>
          </a:p>
          <a:p>
            <a:pPr marL="38100">
              <a:lnSpc>
                <a:spcPts val="2150"/>
              </a:lnSpc>
            </a:pPr>
            <a:r>
              <a:rPr spc="-5" dirty="0">
                <a:latin typeface="Calibri"/>
                <a:cs typeface="Calibri"/>
              </a:rPr>
              <a:t>M</a:t>
            </a:r>
            <a:r>
              <a:rPr spc="-7" baseline="-20833" dirty="0">
                <a:latin typeface="Calibri"/>
                <a:cs typeface="Calibri"/>
              </a:rPr>
              <a:t>n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.f</a:t>
            </a:r>
            <a:r>
              <a:rPr spc="-7" baseline="-20833" dirty="0">
                <a:latin typeface="Calibri"/>
                <a:cs typeface="Calibri"/>
              </a:rPr>
              <a:t>y</a:t>
            </a:r>
            <a:r>
              <a:rPr spc="179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(d-a/2)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1981,6x400(550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(155,42/2))</a:t>
            </a:r>
            <a:endParaRPr dirty="0">
              <a:latin typeface="Calibri"/>
              <a:cs typeface="Calibri"/>
            </a:endParaRPr>
          </a:p>
          <a:p>
            <a:pPr marL="405130"/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374.355.945,6 </a:t>
            </a:r>
            <a:r>
              <a:rPr dirty="0">
                <a:latin typeface="Calibri"/>
                <a:cs typeface="Calibri"/>
              </a:rPr>
              <a:t>N.mm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374,35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kN.m</a:t>
            </a:r>
          </a:p>
          <a:p>
            <a:pPr marL="38100">
              <a:spcBef>
                <a:spcPts val="25"/>
              </a:spcBef>
            </a:pPr>
            <a:r>
              <a:rPr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M</a:t>
            </a:r>
            <a:r>
              <a:rPr spc="-22" baseline="-20833" dirty="0">
                <a:latin typeface="Calibri"/>
                <a:cs typeface="Calibri"/>
              </a:rPr>
              <a:t>n</a:t>
            </a:r>
            <a:r>
              <a:rPr spc="24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0,90(374,35)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336,91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 err="1" smtClean="0">
                <a:latin typeface="Calibri"/>
                <a:cs typeface="Calibri"/>
              </a:rPr>
              <a:t>kN.m</a:t>
            </a: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 smtClean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lang="en-US" dirty="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796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420821"/>
            <a:ext cx="7656195" cy="140716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38100">
              <a:spcBef>
                <a:spcPts val="1814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09855" marR="30480">
              <a:spcBef>
                <a:spcPts val="12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3.3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data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Contoh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3.2,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dirubah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3D32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2.412,74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r>
              <a:rPr baseline="25462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5906" y="3146799"/>
            <a:ext cx="22352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-10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59611" y="328992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430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3929" y="3289927"/>
            <a:ext cx="962025" cy="0"/>
          </a:xfrm>
          <a:custGeom>
            <a:avLst/>
            <a:gdLst/>
            <a:ahLst/>
            <a:cxnLst/>
            <a:rect l="l" t="t" r="r" b="b"/>
            <a:pathLst>
              <a:path w="962025">
                <a:moveTo>
                  <a:pt x="0" y="0"/>
                </a:moveTo>
                <a:lnTo>
                  <a:pt x="961803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52420" y="3282452"/>
            <a:ext cx="96774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00" spc="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8</a:t>
            </a:r>
            <a:r>
              <a:rPr sz="1200" spc="40" dirty="0">
                <a:latin typeface="Times New Roman"/>
                <a:cs typeface="Times New Roman"/>
              </a:rPr>
              <a:t>5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300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1120" y="3056794"/>
            <a:ext cx="205993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67" baseline="-34722" dirty="0">
                <a:latin typeface="Symbol"/>
                <a:cs typeface="Symbol"/>
              </a:rPr>
              <a:t></a:t>
            </a:r>
            <a:r>
              <a:rPr spc="67" baseline="-34722" dirty="0">
                <a:latin typeface="Times New Roman"/>
                <a:cs typeface="Times New Roman"/>
              </a:rPr>
              <a:t> </a:t>
            </a:r>
            <a:r>
              <a:rPr spc="-187" baseline="-34722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.</a:t>
            </a:r>
            <a:r>
              <a:rPr sz="1200" spc="25" dirty="0">
                <a:latin typeface="Times New Roman"/>
                <a:cs typeface="Times New Roman"/>
              </a:rPr>
              <a:t>41</a:t>
            </a:r>
            <a:r>
              <a:rPr sz="1200" spc="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7</a:t>
            </a:r>
            <a:r>
              <a:rPr sz="1200" spc="40" dirty="0">
                <a:latin typeface="Times New Roman"/>
                <a:cs typeface="Times New Roman"/>
              </a:rPr>
              <a:t>4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40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=</a:t>
            </a:r>
            <a:r>
              <a:rPr sz="1875" spc="-7" baseline="-31111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18</a:t>
            </a:r>
            <a:r>
              <a:rPr sz="1875" spc="-44" baseline="-31111" dirty="0">
                <a:latin typeface="Times New Roman"/>
                <a:cs typeface="Times New Roman"/>
              </a:rPr>
              <a:t>9</a:t>
            </a:r>
            <a:r>
              <a:rPr sz="1875" spc="15" baseline="-31111" dirty="0">
                <a:latin typeface="Times New Roman"/>
                <a:cs typeface="Times New Roman"/>
              </a:rPr>
              <a:t>,</a:t>
            </a:r>
            <a:r>
              <a:rPr sz="1875" spc="7" baseline="-31111" dirty="0">
                <a:latin typeface="Times New Roman"/>
                <a:cs typeface="Times New Roman"/>
              </a:rPr>
              <a:t>23</a:t>
            </a:r>
            <a:r>
              <a:rPr sz="1875" spc="-22" baseline="-31111" dirty="0">
                <a:latin typeface="Times New Roman"/>
                <a:cs typeface="Times New Roman"/>
              </a:rPr>
              <a:t> m</a:t>
            </a:r>
            <a:r>
              <a:rPr sz="1875" spc="15" baseline="-31111" dirty="0">
                <a:latin typeface="Times New Roman"/>
                <a:cs typeface="Times New Roman"/>
              </a:rPr>
              <a:t>m</a:t>
            </a:r>
            <a:endParaRPr sz="1875" baseline="-31111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32319" y="3311761"/>
            <a:ext cx="666115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7" baseline="4629" dirty="0">
                <a:latin typeface="Times New Roman"/>
                <a:cs typeface="Times New Roman"/>
              </a:rPr>
              <a:t>0</a:t>
            </a:r>
            <a:r>
              <a:rPr spc="-37" baseline="4629" dirty="0">
                <a:latin typeface="Times New Roman"/>
                <a:cs typeface="Times New Roman"/>
              </a:rPr>
              <a:t>,</a:t>
            </a:r>
            <a:r>
              <a:rPr spc="37" baseline="4629" dirty="0">
                <a:latin typeface="Times New Roman"/>
                <a:cs typeface="Times New Roman"/>
              </a:rPr>
              <a:t>8</a:t>
            </a:r>
            <a:r>
              <a:rPr spc="60" baseline="4629" dirty="0">
                <a:latin typeface="Times New Roman"/>
                <a:cs typeface="Times New Roman"/>
              </a:rPr>
              <a:t>5</a:t>
            </a:r>
            <a:r>
              <a:rPr spc="-120" baseline="4629" dirty="0">
                <a:latin typeface="Times New Roman"/>
                <a:cs typeface="Times New Roman"/>
              </a:rPr>
              <a:t> </a:t>
            </a:r>
            <a:r>
              <a:rPr i="1" spc="30" baseline="4629" dirty="0">
                <a:latin typeface="Times New Roman"/>
                <a:cs typeface="Times New Roman"/>
              </a:rPr>
              <a:t>f</a:t>
            </a:r>
            <a:r>
              <a:rPr i="1" spc="142" baseline="4629" dirty="0">
                <a:latin typeface="Times New Roman"/>
                <a:cs typeface="Times New Roman"/>
              </a:rPr>
              <a:t> </a:t>
            </a:r>
            <a:r>
              <a:rPr sz="1275" spc="15" baseline="42483" dirty="0">
                <a:latin typeface="Times New Roman"/>
                <a:cs typeface="Times New Roman"/>
              </a:rPr>
              <a:t>/</a:t>
            </a:r>
            <a:r>
              <a:rPr sz="1275" spc="-120" baseline="42483" dirty="0">
                <a:latin typeface="Times New Roman"/>
                <a:cs typeface="Times New Roman"/>
              </a:rPr>
              <a:t> </a:t>
            </a:r>
            <a:r>
              <a:rPr sz="850" i="1" spc="95" dirty="0">
                <a:latin typeface="Times New Roman"/>
                <a:cs typeface="Times New Roman"/>
              </a:rPr>
              <a:t>c</a:t>
            </a:r>
            <a:r>
              <a:rPr i="1" spc="60" baseline="4629" dirty="0">
                <a:latin typeface="Times New Roman"/>
                <a:cs typeface="Times New Roman"/>
              </a:rPr>
              <a:t>b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8955" y="3034417"/>
            <a:ext cx="38227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00" i="1" spc="5" dirty="0">
                <a:latin typeface="Times New Roman"/>
                <a:cs typeface="Times New Roman"/>
              </a:rPr>
              <a:t>A</a:t>
            </a:r>
            <a:r>
              <a:rPr sz="1275" i="1" spc="22" baseline="-19607" dirty="0">
                <a:latin typeface="Times New Roman"/>
                <a:cs typeface="Times New Roman"/>
              </a:rPr>
              <a:t>s</a:t>
            </a:r>
            <a:r>
              <a:rPr sz="1275" i="1" baseline="-19607" dirty="0">
                <a:latin typeface="Times New Roman"/>
                <a:cs typeface="Times New Roman"/>
              </a:rPr>
              <a:t> </a:t>
            </a:r>
            <a:r>
              <a:rPr sz="1275" i="1" spc="-97" baseline="-19607" dirty="0">
                <a:latin typeface="Times New Roman"/>
                <a:cs typeface="Times New Roman"/>
              </a:rPr>
              <a:t> </a:t>
            </a:r>
            <a:r>
              <a:rPr sz="1200" i="1" spc="20" dirty="0">
                <a:latin typeface="Times New Roman"/>
                <a:cs typeface="Times New Roman"/>
              </a:rPr>
              <a:t>f</a:t>
            </a:r>
            <a:r>
              <a:rPr sz="1200" i="1" spc="-105" dirty="0">
                <a:latin typeface="Times New Roman"/>
                <a:cs typeface="Times New Roman"/>
              </a:rPr>
              <a:t> </a:t>
            </a:r>
            <a:r>
              <a:rPr sz="1275" i="1" spc="30" baseline="-19607" dirty="0">
                <a:latin typeface="Times New Roman"/>
                <a:cs typeface="Times New Roman"/>
              </a:rPr>
              <a:t>y</a:t>
            </a:r>
            <a:endParaRPr sz="1275" baseline="-1960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5907" y="3704486"/>
            <a:ext cx="22732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c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63560" y="384563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414" y="0"/>
                </a:lnTo>
              </a:path>
            </a:pathLst>
          </a:custGeom>
          <a:ln w="7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61920" y="3838195"/>
            <a:ext cx="30353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35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6883" y="3616043"/>
            <a:ext cx="10668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i="1" spc="3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92071" y="3704486"/>
            <a:ext cx="88455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222,62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6437" y="3704486"/>
            <a:ext cx="111887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00" i="1" spc="7" baseline="-6944" dirty="0">
                <a:latin typeface="Times New Roman"/>
                <a:cs typeface="Times New Roman"/>
              </a:rPr>
              <a:t>t</a:t>
            </a:r>
            <a:r>
              <a:rPr sz="1200" i="1" spc="22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2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550</a:t>
            </a:r>
            <a:r>
              <a:rPr sz="1250" spc="-60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8115" y="3704486"/>
            <a:ext cx="151765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dirty="0">
                <a:latin typeface="Times New Roman"/>
                <a:cs typeface="Times New Roman"/>
              </a:rPr>
              <a:t>c</a:t>
            </a: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i="1" dirty="0">
                <a:latin typeface="Times New Roman"/>
                <a:cs typeface="Times New Roman"/>
              </a:rPr>
              <a:t>d</a:t>
            </a:r>
            <a:r>
              <a:rPr sz="1200" i="1" baseline="-6944" dirty="0">
                <a:latin typeface="Times New Roman"/>
                <a:cs typeface="Times New Roman"/>
              </a:rPr>
              <a:t>t</a:t>
            </a:r>
            <a:r>
              <a:rPr sz="1200" i="1" spc="150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0,40476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&gt;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0,375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63803" y="4406932"/>
            <a:ext cx="343535" cy="0"/>
          </a:xfrm>
          <a:custGeom>
            <a:avLst/>
            <a:gdLst/>
            <a:ahLst/>
            <a:cxnLst/>
            <a:rect l="l" t="t" r="r" b="b"/>
            <a:pathLst>
              <a:path w="343535">
                <a:moveTo>
                  <a:pt x="0" y="0"/>
                </a:moveTo>
                <a:lnTo>
                  <a:pt x="343390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48638" y="4412537"/>
            <a:ext cx="861694" cy="0"/>
          </a:xfrm>
          <a:custGeom>
            <a:avLst/>
            <a:gdLst/>
            <a:ahLst/>
            <a:cxnLst/>
            <a:rect l="l" t="t" r="r" b="b"/>
            <a:pathLst>
              <a:path w="861695">
                <a:moveTo>
                  <a:pt x="0" y="0"/>
                </a:moveTo>
                <a:lnTo>
                  <a:pt x="861502" y="0"/>
                </a:lnTo>
              </a:path>
            </a:pathLst>
          </a:custGeom>
          <a:ln w="7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44748" y="4289981"/>
            <a:ext cx="236220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854" algn="l"/>
                <a:tab pos="681990" algn="l"/>
                <a:tab pos="1319530" algn="l"/>
                <a:tab pos="2285365" algn="l"/>
              </a:tabLst>
            </a:pPr>
            <a:r>
              <a:rPr sz="800" i="1" dirty="0">
                <a:latin typeface="Times New Roman"/>
                <a:cs typeface="Times New Roman"/>
              </a:rPr>
              <a:t>t	</a:t>
            </a:r>
            <a:r>
              <a:rPr sz="1950" spc="-30" baseline="2136" dirty="0">
                <a:latin typeface="Symbol"/>
                <a:cs typeface="Symbol"/>
              </a:rPr>
              <a:t>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950" spc="-30" baseline="2136" dirty="0">
                <a:latin typeface="Symbol"/>
                <a:cs typeface="Symbol"/>
              </a:rPr>
              <a:t>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</a:t>
            </a:r>
            <a:r>
              <a:rPr sz="1875" spc="22" baseline="4444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</a:t>
            </a:r>
            <a:endParaRPr sz="1875" baseline="4444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9574" y="4431753"/>
            <a:ext cx="213741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57200" algn="l"/>
                <a:tab pos="1094740" algn="l"/>
                <a:tab pos="2060575" algn="l"/>
              </a:tabLst>
            </a:pPr>
            <a:r>
              <a:rPr sz="1950" spc="-30" baseline="4273" dirty="0">
                <a:latin typeface="Symbol"/>
                <a:cs typeface="Symbol"/>
              </a:rPr>
              <a:t>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950" spc="-30" baseline="4273" dirty="0">
                <a:latin typeface="Symbol"/>
                <a:cs typeface="Symbol"/>
              </a:rPr>
              <a:t>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</a:t>
            </a:r>
            <a:r>
              <a:rPr sz="1250" spc="15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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87113" y="4400771"/>
            <a:ext cx="163004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172210" algn="l"/>
              </a:tabLst>
            </a:pPr>
            <a:r>
              <a:rPr sz="1300" i="1" spc="-25" dirty="0">
                <a:latin typeface="Times New Roman"/>
                <a:cs typeface="Times New Roman"/>
              </a:rPr>
              <a:t>c	</a:t>
            </a:r>
            <a:r>
              <a:rPr sz="1250" spc="5" dirty="0">
                <a:latin typeface="Times New Roman"/>
                <a:cs typeface="Times New Roman"/>
              </a:rPr>
              <a:t>22</a:t>
            </a:r>
            <a:r>
              <a:rPr sz="1250" spc="-10" dirty="0">
                <a:latin typeface="Times New Roman"/>
                <a:cs typeface="Times New Roman"/>
              </a:rPr>
              <a:t>2</a:t>
            </a:r>
            <a:r>
              <a:rPr sz="1250" spc="5" dirty="0">
                <a:latin typeface="Times New Roman"/>
                <a:cs typeface="Times New Roman"/>
              </a:rPr>
              <a:t>,62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0507" y="4269063"/>
            <a:ext cx="3565525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0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</a:t>
            </a:r>
            <a:r>
              <a:rPr sz="1950" spc="-89" baseline="32051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d</a:t>
            </a:r>
            <a:r>
              <a:rPr sz="1950" i="1" spc="89" baseline="36324" dirty="0">
                <a:latin typeface="Times New Roman"/>
                <a:cs typeface="Times New Roman"/>
              </a:rPr>
              <a:t> </a:t>
            </a:r>
            <a:r>
              <a:rPr sz="1950" spc="-37" baseline="36324" dirty="0">
                <a:latin typeface="Symbol"/>
                <a:cs typeface="Symbol"/>
              </a:rPr>
              <a:t></a:t>
            </a:r>
            <a:r>
              <a:rPr sz="1950" spc="-127" baseline="36324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c</a:t>
            </a:r>
            <a:r>
              <a:rPr sz="1950" i="1" spc="-112" baseline="36324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</a:t>
            </a:r>
            <a:r>
              <a:rPr sz="1950" spc="-209" baseline="32051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</a:t>
            </a:r>
            <a:r>
              <a:rPr sz="1875" spc="-127" baseline="35555" dirty="0">
                <a:latin typeface="Times New Roman"/>
                <a:cs typeface="Times New Roman"/>
              </a:rPr>
              <a:t> </a:t>
            </a:r>
            <a:r>
              <a:rPr sz="1875" spc="15" baseline="35555" dirty="0">
                <a:latin typeface="Times New Roman"/>
                <a:cs typeface="Times New Roman"/>
              </a:rPr>
              <a:t>550</a:t>
            </a:r>
            <a:r>
              <a:rPr sz="1875" spc="-97" baseline="35555" dirty="0">
                <a:latin typeface="Times New Roman"/>
                <a:cs typeface="Times New Roman"/>
              </a:rPr>
              <a:t> </a:t>
            </a:r>
            <a:r>
              <a:rPr sz="1875" spc="37" baseline="35555" dirty="0">
                <a:latin typeface="Symbol"/>
                <a:cs typeface="Symbol"/>
              </a:rPr>
              <a:t></a:t>
            </a:r>
            <a:r>
              <a:rPr sz="1875" spc="-75" baseline="35555" dirty="0">
                <a:latin typeface="Times New Roman"/>
                <a:cs typeface="Times New Roman"/>
              </a:rPr>
              <a:t> </a:t>
            </a:r>
            <a:r>
              <a:rPr sz="1875" spc="7" baseline="35555" dirty="0">
                <a:latin typeface="Times New Roman"/>
                <a:cs typeface="Times New Roman"/>
              </a:rPr>
              <a:t>222,62</a:t>
            </a:r>
            <a:r>
              <a:rPr sz="1875" spc="-142" baseline="3555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</a:t>
            </a:r>
            <a:r>
              <a:rPr sz="1875" spc="-89" baseline="355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0,00441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02227" y="4731611"/>
            <a:ext cx="674115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dirty="0">
                <a:latin typeface="Times New Roman"/>
                <a:cs typeface="Times New Roman"/>
              </a:rPr>
              <a:t>Nilai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ini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kurang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0,005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tapi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masih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lebih</a:t>
            </a:r>
            <a:r>
              <a:rPr sz="1250" spc="31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besar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daripada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0,004.</a:t>
            </a:r>
            <a:r>
              <a:rPr sz="1250" spc="36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Penampang</a:t>
            </a:r>
            <a:r>
              <a:rPr sz="1250" spc="29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berada</a:t>
            </a:r>
            <a:r>
              <a:rPr sz="1250" spc="26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pada</a:t>
            </a:r>
            <a:r>
              <a:rPr sz="1250" spc="30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daerah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02420" y="5220156"/>
            <a:ext cx="5461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3386" y="527576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01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925703" y="5290272"/>
            <a:ext cx="4635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87350" algn="l"/>
              </a:tabLst>
            </a:pPr>
            <a:r>
              <a:rPr sz="1300" spc="-5" dirty="0">
                <a:latin typeface="Symbol"/>
                <a:cs typeface="Symbol"/>
              </a:rPr>
              <a:t>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6915" y="5267804"/>
            <a:ext cx="1079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4127" y="5138475"/>
            <a:ext cx="308546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5"/>
              </a:lnSpc>
              <a:spcBef>
                <a:spcPts val="140"/>
              </a:spcBef>
            </a:pPr>
            <a:r>
              <a:rPr sz="1250" spc="-25" dirty="0">
                <a:latin typeface="Times New Roman"/>
                <a:cs typeface="Times New Roman"/>
              </a:rPr>
              <a:t>t</a:t>
            </a:r>
            <a:r>
              <a:rPr sz="1250" spc="25" dirty="0">
                <a:latin typeface="Times New Roman"/>
                <a:cs typeface="Times New Roman"/>
              </a:rPr>
              <a:t>r</a:t>
            </a:r>
            <a:r>
              <a:rPr sz="1250" spc="-15" dirty="0">
                <a:latin typeface="Times New Roman"/>
                <a:cs typeface="Times New Roman"/>
              </a:rPr>
              <a:t>a</a:t>
            </a:r>
            <a:r>
              <a:rPr sz="1250" spc="30" dirty="0">
                <a:latin typeface="Times New Roman"/>
                <a:cs typeface="Times New Roman"/>
              </a:rPr>
              <a:t>n</a:t>
            </a:r>
            <a:r>
              <a:rPr sz="1250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spc="-4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dirty="0">
                <a:latin typeface="Times New Roman"/>
                <a:cs typeface="Times New Roman"/>
              </a:rPr>
              <a:t>, </a:t>
            </a:r>
            <a:r>
              <a:rPr sz="1250" spc="-65" dirty="0">
                <a:latin typeface="Times New Roman"/>
                <a:cs typeface="Times New Roman"/>
              </a:rPr>
              <a:t> </a:t>
            </a:r>
            <a:r>
              <a:rPr sz="1300" i="1" spc="-20" dirty="0">
                <a:latin typeface="Symbol"/>
                <a:cs typeface="Symbol"/>
              </a:rPr>
              <a:t></a:t>
            </a:r>
            <a:r>
              <a:rPr sz="1300" spc="-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65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+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(</a:t>
            </a: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dirty="0">
                <a:latin typeface="Times New Roman"/>
                <a:cs typeface="Times New Roman"/>
              </a:rPr>
              <a:t> </a:t>
            </a:r>
            <a:r>
              <a:rPr sz="130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–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2)</a:t>
            </a:r>
            <a:r>
              <a:rPr sz="1250" spc="-135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</a:t>
            </a:r>
            <a:r>
              <a:rPr sz="1950" spc="-75" baseline="34188" dirty="0">
                <a:latin typeface="Times New Roman"/>
                <a:cs typeface="Times New Roman"/>
              </a:rPr>
              <a:t> </a:t>
            </a:r>
            <a:r>
              <a:rPr sz="1950" spc="-7" baseline="36324" dirty="0">
                <a:latin typeface="Times New Roman"/>
                <a:cs typeface="Times New Roman"/>
              </a:rPr>
              <a:t>250</a:t>
            </a:r>
            <a:r>
              <a:rPr sz="1950" spc="-142" baseline="36324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</a:t>
            </a:r>
            <a:r>
              <a:rPr sz="1950" spc="-14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851</a:t>
            </a:r>
            <a:endParaRPr sz="1250">
              <a:latin typeface="Times New Roman"/>
              <a:cs typeface="Times New Roman"/>
            </a:endParaRPr>
          </a:p>
          <a:p>
            <a:pPr marR="565150" algn="r">
              <a:lnSpc>
                <a:spcPts val="805"/>
              </a:lnSpc>
              <a:tabLst>
                <a:tab pos="374650" algn="l"/>
              </a:tabLst>
            </a:pPr>
            <a:r>
              <a:rPr sz="1300" spc="-5" dirty="0">
                <a:latin typeface="Symbol"/>
                <a:cs typeface="Symbol"/>
              </a:rPr>
              <a:t>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12575" y="5797127"/>
            <a:ext cx="7747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spc="5" dirty="0">
                <a:latin typeface="Times New Roman"/>
                <a:cs typeface="Times New Roman"/>
              </a:rPr>
              <a:t>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329541" y="5852354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>
                <a:moveTo>
                  <a:pt x="0" y="0"/>
                </a:moveTo>
                <a:lnTo>
                  <a:pt x="106644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984067" y="5866859"/>
            <a:ext cx="8699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06326" y="5852354"/>
            <a:ext cx="436880" cy="0"/>
          </a:xfrm>
          <a:custGeom>
            <a:avLst/>
            <a:gdLst/>
            <a:ahLst/>
            <a:cxnLst/>
            <a:rect l="l" t="t" r="r" b="b"/>
            <a:pathLst>
              <a:path w="436879">
                <a:moveTo>
                  <a:pt x="0" y="0"/>
                </a:moveTo>
                <a:lnTo>
                  <a:pt x="436356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14982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6077" y="5736364"/>
            <a:ext cx="252666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69925" algn="l"/>
                <a:tab pos="2451735" algn="l"/>
              </a:tabLst>
            </a:pPr>
            <a:r>
              <a:rPr sz="800" i="1" spc="5" dirty="0">
                <a:latin typeface="Times New Roman"/>
                <a:cs typeface="Times New Roman"/>
              </a:rPr>
              <a:t>s   </a:t>
            </a:r>
            <a:r>
              <a:rPr sz="800" i="1" spc="-95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y</a:t>
            </a:r>
            <a:r>
              <a:rPr sz="800" i="1" spc="-30" dirty="0">
                <a:latin typeface="Times New Roman"/>
                <a:cs typeface="Times New Roman"/>
              </a:rPr>
              <a:t> 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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endParaRPr sz="1950" baseline="4273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2523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94634" y="5844777"/>
            <a:ext cx="271208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2592070" algn="l"/>
              </a:tabLst>
            </a:pPr>
            <a:r>
              <a:rPr sz="1300" spc="-20" dirty="0">
                <a:latin typeface="Times New Roman"/>
                <a:cs typeface="Times New Roman"/>
              </a:rPr>
              <a:t>2</a:t>
            </a:r>
            <a:r>
              <a:rPr sz="1300" spc="-85" dirty="0">
                <a:latin typeface="Times New Roman"/>
                <a:cs typeface="Times New Roman"/>
              </a:rPr>
              <a:t> </a:t>
            </a:r>
            <a:r>
              <a:rPr sz="1950" spc="-22" baseline="-6410" dirty="0">
                <a:latin typeface="Symbol"/>
                <a:cs typeface="Symbol"/>
              </a:rPr>
              <a:t></a:t>
            </a:r>
            <a:r>
              <a:rPr sz="1950" spc="-22" baseline="-6410" dirty="0">
                <a:latin typeface="Times New Roman"/>
                <a:cs typeface="Times New Roman"/>
              </a:rPr>
              <a:t>	</a:t>
            </a:r>
            <a:r>
              <a:rPr sz="1300" spc="-1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64127" y="5715446"/>
            <a:ext cx="442404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0"/>
              </a:lnSpc>
              <a:spcBef>
                <a:spcPts val="140"/>
              </a:spcBef>
              <a:tabLst>
                <a:tab pos="624205" algn="l"/>
              </a:tabLst>
            </a:pPr>
            <a:r>
              <a:rPr sz="1300" i="1" spc="-80" dirty="0">
                <a:latin typeface="Symbol"/>
                <a:cs typeface="Symbol"/>
              </a:rPr>
              <a:t></a:t>
            </a:r>
            <a:r>
              <a:rPr sz="1250" i="1" spc="10" dirty="0">
                <a:latin typeface="Times New Roman"/>
                <a:cs typeface="Times New Roman"/>
              </a:rPr>
              <a:t>M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300" i="1" spc="-75" dirty="0">
                <a:latin typeface="Symbol"/>
                <a:cs typeface="Symbol"/>
              </a:rPr>
              <a:t></a:t>
            </a: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∙</a:t>
            </a:r>
            <a:r>
              <a:rPr sz="1250" i="1" dirty="0">
                <a:latin typeface="Times New Roman"/>
                <a:cs typeface="Times New Roman"/>
              </a:rPr>
              <a:t>f 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</a:t>
            </a:r>
            <a:r>
              <a:rPr sz="1950" spc="-277" baseline="34188" dirty="0">
                <a:latin typeface="Times New Roman"/>
                <a:cs typeface="Times New Roman"/>
              </a:rPr>
              <a:t> </a:t>
            </a:r>
            <a:r>
              <a:rPr sz="1950" i="1" spc="-30" baseline="2136" dirty="0">
                <a:latin typeface="Times New Roman"/>
                <a:cs typeface="Times New Roman"/>
              </a:rPr>
              <a:t>d</a:t>
            </a:r>
            <a:r>
              <a:rPr sz="1950" i="1" spc="89" baseline="2136" dirty="0">
                <a:latin typeface="Times New Roman"/>
                <a:cs typeface="Times New Roman"/>
              </a:rPr>
              <a:t> </a:t>
            </a:r>
            <a:r>
              <a:rPr sz="1950" spc="-37" baseline="2136" dirty="0">
                <a:latin typeface="Symbol"/>
                <a:cs typeface="Symbol"/>
              </a:rPr>
              <a:t></a:t>
            </a:r>
            <a:r>
              <a:rPr sz="1950" spc="97" baseline="2136" dirty="0">
                <a:latin typeface="Times New Roman"/>
                <a:cs typeface="Times New Roman"/>
              </a:rPr>
              <a:t> </a:t>
            </a:r>
            <a:r>
              <a:rPr sz="1950" i="1" spc="-30" baseline="36324" dirty="0">
                <a:latin typeface="Times New Roman"/>
                <a:cs typeface="Times New Roman"/>
              </a:rPr>
              <a:t>a</a:t>
            </a:r>
            <a:r>
              <a:rPr sz="1950" i="1" spc="-104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r>
              <a:rPr sz="1950" spc="-17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-30" dirty="0">
                <a:latin typeface="Times New Roman"/>
                <a:cs typeface="Times New Roman"/>
              </a:rPr>
              <a:t>8</a:t>
            </a:r>
            <a:r>
              <a:rPr sz="1250" spc="5" dirty="0">
                <a:latin typeface="Times New Roman"/>
                <a:cs typeface="Times New Roman"/>
              </a:rPr>
              <a:t>51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2</a:t>
            </a:r>
            <a:r>
              <a:rPr sz="1250" spc="-2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412</a:t>
            </a:r>
            <a:r>
              <a:rPr sz="1250" spc="-2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74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400</a:t>
            </a:r>
            <a:r>
              <a:rPr sz="1250" spc="155" dirty="0">
                <a:latin typeface="Times New Roman"/>
                <a:cs typeface="Times New Roman"/>
              </a:rPr>
              <a:t> </a:t>
            </a:r>
            <a:r>
              <a:rPr sz="1950" spc="120" baseline="34188" dirty="0">
                <a:latin typeface="Symbol"/>
                <a:cs typeface="Symbol"/>
              </a:rPr>
              <a:t></a:t>
            </a:r>
            <a:r>
              <a:rPr sz="1950" spc="-44" baseline="2136" dirty="0">
                <a:latin typeface="Times New Roman"/>
                <a:cs typeface="Times New Roman"/>
              </a:rPr>
              <a:t>55</a:t>
            </a:r>
            <a:r>
              <a:rPr sz="1950" spc="-22" baseline="2136" dirty="0">
                <a:latin typeface="Times New Roman"/>
                <a:cs typeface="Times New Roman"/>
              </a:rPr>
              <a:t>0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22" baseline="2136" dirty="0">
                <a:latin typeface="Symbol"/>
                <a:cs typeface="Symbol"/>
              </a:rPr>
              <a:t>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44" baseline="36324" dirty="0">
                <a:latin typeface="Times New Roman"/>
                <a:cs typeface="Times New Roman"/>
              </a:rPr>
              <a:t>18</a:t>
            </a:r>
            <a:r>
              <a:rPr sz="1950" spc="-67" baseline="36324" dirty="0">
                <a:latin typeface="Times New Roman"/>
                <a:cs typeface="Times New Roman"/>
              </a:rPr>
              <a:t>9</a:t>
            </a:r>
            <a:r>
              <a:rPr sz="1950" baseline="36324" dirty="0">
                <a:latin typeface="Times New Roman"/>
                <a:cs typeface="Times New Roman"/>
              </a:rPr>
              <a:t>,</a:t>
            </a:r>
            <a:r>
              <a:rPr sz="1950" spc="-44" baseline="36324" dirty="0">
                <a:latin typeface="Times New Roman"/>
                <a:cs typeface="Times New Roman"/>
              </a:rPr>
              <a:t>2</a:t>
            </a:r>
            <a:r>
              <a:rPr sz="1950" spc="-22" baseline="36324" dirty="0">
                <a:latin typeface="Times New Roman"/>
                <a:cs typeface="Times New Roman"/>
              </a:rPr>
              <a:t>3</a:t>
            </a:r>
            <a:r>
              <a:rPr sz="1950" spc="-232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endParaRPr sz="1950" baseline="34188">
              <a:latin typeface="Symbol"/>
              <a:cs typeface="Symbol"/>
            </a:endParaRPr>
          </a:p>
          <a:p>
            <a:pPr marR="55880" algn="r">
              <a:lnSpc>
                <a:spcPts val="800"/>
              </a:lnSpc>
            </a:pPr>
            <a:r>
              <a:rPr sz="1300" spc="-1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75907" y="6158839"/>
            <a:ext cx="260032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374.006.195,91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N∙mm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374,01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kN∙m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1575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5202" y="3866016"/>
            <a:ext cx="4860745" cy="23457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544254"/>
            <a:ext cx="6156325" cy="127444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3.4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4455">
              <a:spcBef>
                <a:spcPts val="630"/>
              </a:spcBef>
              <a:tabLst>
                <a:tab pos="980440" algn="l"/>
                <a:tab pos="1695450" algn="l"/>
                <a:tab pos="2834005" algn="l"/>
                <a:tab pos="3583940" algn="l"/>
                <a:tab pos="4695190" algn="l"/>
                <a:tab pos="5853430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Se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h	b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ok	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le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er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rt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ep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j</a:t>
            </a: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836" y="2518409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1795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m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memiliki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4474" y="2792730"/>
            <a:ext cx="747775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penampang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persegi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dengan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penulangannya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seperti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ditunjukkan pada </a:t>
            </a:r>
            <a:r>
              <a:rPr b="1" spc="-30" dirty="0">
                <a:solidFill>
                  <a:srgbClr val="006FC0"/>
                </a:solidFill>
                <a:latin typeface="Calibri"/>
                <a:cs typeface="Calibri"/>
              </a:rPr>
              <a:t>Gambar. 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Balok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beban </a:t>
            </a:r>
            <a:r>
              <a:rPr b="1" spc="-5" dirty="0" err="1">
                <a:solidFill>
                  <a:srgbClr val="006FC0"/>
                </a:solidFill>
                <a:latin typeface="Calibri"/>
                <a:cs typeface="Calibri"/>
              </a:rPr>
              <a:t>mati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(</a:t>
            </a:r>
            <a:r>
              <a:rPr b="1" spc="-10" dirty="0" err="1" smtClean="0">
                <a:solidFill>
                  <a:srgbClr val="006FC0"/>
                </a:solidFill>
                <a:latin typeface="Calibri"/>
                <a:cs typeface="Calibri"/>
              </a:rPr>
              <a:t>termasuk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5" dirty="0" err="1" smtClean="0">
                <a:solidFill>
                  <a:srgbClr val="006FC0"/>
                </a:solidFill>
                <a:latin typeface="Calibri"/>
                <a:cs typeface="Calibri"/>
              </a:rPr>
              <a:t>berat</a:t>
            </a:r>
            <a:r>
              <a:rPr b="1" spc="-1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 err="1" smtClean="0">
                <a:solidFill>
                  <a:srgbClr val="006FC0"/>
                </a:solidFill>
                <a:latin typeface="Calibri"/>
                <a:cs typeface="Calibri"/>
              </a:rPr>
              <a:t>sendiri</a:t>
            </a:r>
            <a:r>
              <a:rPr b="1" spc="-10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 err="1" smtClean="0">
                <a:solidFill>
                  <a:srgbClr val="006FC0"/>
                </a:solidFill>
                <a:latin typeface="Calibri"/>
                <a:cs typeface="Calibri"/>
              </a:rPr>
              <a:t>balok</a:t>
            </a:r>
            <a:r>
              <a:rPr b="1" spc="-5" dirty="0" smtClean="0">
                <a:solidFill>
                  <a:srgbClr val="006FC0"/>
                </a:solidFill>
                <a:latin typeface="Calibri"/>
                <a:cs typeface="Calibri"/>
              </a:rPr>
              <a:t>) </a:t>
            </a:r>
            <a:r>
              <a:rPr b="1" spc="-5" dirty="0" err="1" smtClean="0">
                <a:solidFill>
                  <a:srgbClr val="006FC0"/>
                </a:solidFill>
                <a:latin typeface="Calibri"/>
                <a:cs typeface="Calibri"/>
              </a:rPr>
              <a:t>sebesar</a:t>
            </a:r>
            <a:r>
              <a:rPr b="1" spc="-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20 </a:t>
            </a:r>
            <a:r>
              <a:rPr b="1" dirty="0" err="1" smtClean="0">
                <a:solidFill>
                  <a:srgbClr val="006FC0"/>
                </a:solidFill>
                <a:latin typeface="Calibri"/>
                <a:cs typeface="Calibri"/>
              </a:rPr>
              <a:t>kN</a:t>
            </a:r>
            <a:r>
              <a:rPr b="1" dirty="0" smtClean="0">
                <a:solidFill>
                  <a:srgbClr val="006FC0"/>
                </a:solidFill>
                <a:latin typeface="Calibri"/>
                <a:cs typeface="Calibri"/>
              </a:rPr>
              <a:t>/m, </a:t>
            </a:r>
            <a:r>
              <a:rPr b="1" spc="5" dirty="0" smtClean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dan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hidup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sebesar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13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kN/m.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Periksalah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apakah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balok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cukup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untuk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</a:t>
            </a:r>
            <a:r>
              <a:rPr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yang bekerja.</a:t>
            </a:r>
            <a:endParaRPr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45608" y="5826252"/>
            <a:ext cx="3014980" cy="378460"/>
            <a:chOff x="3721608" y="5826252"/>
            <a:chExt cx="3014980" cy="378460"/>
          </a:xfrm>
        </p:grpSpPr>
        <p:sp>
          <p:nvSpPr>
            <p:cNvPr id="8" name="object 8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17109" y="5781243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0816" y="5982411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33005" y="5982411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6640" y="5849823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669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70759" y="1869949"/>
            <a:ext cx="2857500" cy="960119"/>
            <a:chOff x="746759" y="1869948"/>
            <a:chExt cx="2857500" cy="9601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759" y="1869948"/>
              <a:ext cx="121919" cy="9601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68679" y="1869948"/>
              <a:ext cx="0" cy="960119"/>
            </a:xfrm>
            <a:custGeom>
              <a:avLst/>
              <a:gdLst/>
              <a:ahLst/>
              <a:cxnLst/>
              <a:rect l="l" t="t" r="r" b="b"/>
              <a:pathLst>
                <a:path h="960119">
                  <a:moveTo>
                    <a:pt x="0" y="0"/>
                  </a:moveTo>
                  <a:lnTo>
                    <a:pt x="0" y="96011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679" y="2260092"/>
              <a:ext cx="2710180" cy="147955"/>
            </a:xfrm>
            <a:custGeom>
              <a:avLst/>
              <a:gdLst/>
              <a:ahLst/>
              <a:cxnLst/>
              <a:rect l="l" t="t" r="r" b="b"/>
              <a:pathLst>
                <a:path w="2710179" h="147955">
                  <a:moveTo>
                    <a:pt x="0" y="147827"/>
                  </a:moveTo>
                  <a:lnTo>
                    <a:pt x="2709672" y="147827"/>
                  </a:lnTo>
                  <a:lnTo>
                    <a:pt x="2709672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6328" y="2019299"/>
              <a:ext cx="2757805" cy="241935"/>
            </a:xfrm>
            <a:custGeom>
              <a:avLst/>
              <a:gdLst/>
              <a:ahLst/>
              <a:cxnLst/>
              <a:rect l="l" t="t" r="r" b="b"/>
              <a:pathLst>
                <a:path w="2757804" h="241935">
                  <a:moveTo>
                    <a:pt x="50800" y="191135"/>
                  </a:moveTo>
                  <a:lnTo>
                    <a:pt x="31750" y="191135"/>
                  </a:lnTo>
                  <a:lnTo>
                    <a:pt x="31750" y="7620"/>
                  </a:lnTo>
                  <a:lnTo>
                    <a:pt x="19050" y="7620"/>
                  </a:lnTo>
                  <a:lnTo>
                    <a:pt x="19050" y="191135"/>
                  </a:lnTo>
                  <a:lnTo>
                    <a:pt x="0" y="191135"/>
                  </a:lnTo>
                  <a:lnTo>
                    <a:pt x="25400" y="241935"/>
                  </a:lnTo>
                  <a:lnTo>
                    <a:pt x="44450" y="203835"/>
                  </a:lnTo>
                  <a:lnTo>
                    <a:pt x="50800" y="191135"/>
                  </a:lnTo>
                  <a:close/>
                </a:path>
                <a:path w="2757804" h="241935">
                  <a:moveTo>
                    <a:pt x="259588" y="185039"/>
                  </a:moveTo>
                  <a:lnTo>
                    <a:pt x="240538" y="185039"/>
                  </a:lnTo>
                  <a:lnTo>
                    <a:pt x="240538" y="1524"/>
                  </a:lnTo>
                  <a:lnTo>
                    <a:pt x="227838" y="1524"/>
                  </a:lnTo>
                  <a:lnTo>
                    <a:pt x="227838" y="185039"/>
                  </a:lnTo>
                  <a:lnTo>
                    <a:pt x="208788" y="185039"/>
                  </a:lnTo>
                  <a:lnTo>
                    <a:pt x="234188" y="235839"/>
                  </a:lnTo>
                  <a:lnTo>
                    <a:pt x="253238" y="197739"/>
                  </a:lnTo>
                  <a:lnTo>
                    <a:pt x="259588" y="185039"/>
                  </a:lnTo>
                  <a:close/>
                </a:path>
                <a:path w="2757804" h="241935">
                  <a:moveTo>
                    <a:pt x="468376" y="191135"/>
                  </a:moveTo>
                  <a:lnTo>
                    <a:pt x="449326" y="191135"/>
                  </a:lnTo>
                  <a:lnTo>
                    <a:pt x="449326" y="7620"/>
                  </a:lnTo>
                  <a:lnTo>
                    <a:pt x="436626" y="7620"/>
                  </a:lnTo>
                  <a:lnTo>
                    <a:pt x="436626" y="191135"/>
                  </a:lnTo>
                  <a:lnTo>
                    <a:pt x="417576" y="191135"/>
                  </a:lnTo>
                  <a:lnTo>
                    <a:pt x="442976" y="241935"/>
                  </a:lnTo>
                  <a:lnTo>
                    <a:pt x="462026" y="203835"/>
                  </a:lnTo>
                  <a:lnTo>
                    <a:pt x="468376" y="191135"/>
                  </a:lnTo>
                  <a:close/>
                </a:path>
                <a:path w="2757804" h="241935">
                  <a:moveTo>
                    <a:pt x="678688" y="185039"/>
                  </a:moveTo>
                  <a:lnTo>
                    <a:pt x="659638" y="185039"/>
                  </a:lnTo>
                  <a:lnTo>
                    <a:pt x="659638" y="1524"/>
                  </a:lnTo>
                  <a:lnTo>
                    <a:pt x="646938" y="1524"/>
                  </a:lnTo>
                  <a:lnTo>
                    <a:pt x="646938" y="185039"/>
                  </a:lnTo>
                  <a:lnTo>
                    <a:pt x="627888" y="185039"/>
                  </a:lnTo>
                  <a:lnTo>
                    <a:pt x="653288" y="235839"/>
                  </a:lnTo>
                  <a:lnTo>
                    <a:pt x="672338" y="197739"/>
                  </a:lnTo>
                  <a:lnTo>
                    <a:pt x="678688" y="185039"/>
                  </a:lnTo>
                  <a:close/>
                </a:path>
                <a:path w="2757804" h="241935">
                  <a:moveTo>
                    <a:pt x="876808" y="191135"/>
                  </a:moveTo>
                  <a:lnTo>
                    <a:pt x="857758" y="191135"/>
                  </a:lnTo>
                  <a:lnTo>
                    <a:pt x="857758" y="7620"/>
                  </a:lnTo>
                  <a:lnTo>
                    <a:pt x="845058" y="7620"/>
                  </a:lnTo>
                  <a:lnTo>
                    <a:pt x="845058" y="191135"/>
                  </a:lnTo>
                  <a:lnTo>
                    <a:pt x="826008" y="191135"/>
                  </a:lnTo>
                  <a:lnTo>
                    <a:pt x="851408" y="241935"/>
                  </a:lnTo>
                  <a:lnTo>
                    <a:pt x="870458" y="203835"/>
                  </a:lnTo>
                  <a:lnTo>
                    <a:pt x="876808" y="191135"/>
                  </a:lnTo>
                  <a:close/>
                </a:path>
                <a:path w="2757804" h="241935">
                  <a:moveTo>
                    <a:pt x="1087120" y="185039"/>
                  </a:moveTo>
                  <a:lnTo>
                    <a:pt x="1068070" y="185039"/>
                  </a:lnTo>
                  <a:lnTo>
                    <a:pt x="1068070" y="1524"/>
                  </a:lnTo>
                  <a:lnTo>
                    <a:pt x="1055370" y="1524"/>
                  </a:lnTo>
                  <a:lnTo>
                    <a:pt x="1055370" y="185039"/>
                  </a:lnTo>
                  <a:lnTo>
                    <a:pt x="1036320" y="185039"/>
                  </a:lnTo>
                  <a:lnTo>
                    <a:pt x="1061720" y="235839"/>
                  </a:lnTo>
                  <a:lnTo>
                    <a:pt x="1080770" y="197739"/>
                  </a:lnTo>
                  <a:lnTo>
                    <a:pt x="1087120" y="185039"/>
                  </a:lnTo>
                  <a:close/>
                </a:path>
                <a:path w="2757804" h="241935">
                  <a:moveTo>
                    <a:pt x="1295908" y="191135"/>
                  </a:moveTo>
                  <a:lnTo>
                    <a:pt x="1276858" y="191135"/>
                  </a:lnTo>
                  <a:lnTo>
                    <a:pt x="1276858" y="7620"/>
                  </a:lnTo>
                  <a:lnTo>
                    <a:pt x="1264158" y="7620"/>
                  </a:lnTo>
                  <a:lnTo>
                    <a:pt x="1264158" y="191135"/>
                  </a:lnTo>
                  <a:lnTo>
                    <a:pt x="1245108" y="191135"/>
                  </a:lnTo>
                  <a:lnTo>
                    <a:pt x="1270508" y="241935"/>
                  </a:lnTo>
                  <a:lnTo>
                    <a:pt x="1289558" y="203835"/>
                  </a:lnTo>
                  <a:lnTo>
                    <a:pt x="1295908" y="191135"/>
                  </a:lnTo>
                  <a:close/>
                </a:path>
                <a:path w="2757804" h="241935">
                  <a:moveTo>
                    <a:pt x="1504696" y="185039"/>
                  </a:moveTo>
                  <a:lnTo>
                    <a:pt x="1485646" y="185039"/>
                  </a:lnTo>
                  <a:lnTo>
                    <a:pt x="1485646" y="1524"/>
                  </a:lnTo>
                  <a:lnTo>
                    <a:pt x="1472946" y="1524"/>
                  </a:lnTo>
                  <a:lnTo>
                    <a:pt x="1472946" y="185039"/>
                  </a:lnTo>
                  <a:lnTo>
                    <a:pt x="1453896" y="185039"/>
                  </a:lnTo>
                  <a:lnTo>
                    <a:pt x="1479296" y="235839"/>
                  </a:lnTo>
                  <a:lnTo>
                    <a:pt x="1498346" y="197739"/>
                  </a:lnTo>
                  <a:lnTo>
                    <a:pt x="1504696" y="185039"/>
                  </a:lnTo>
                  <a:close/>
                </a:path>
                <a:path w="2757804" h="241935">
                  <a:moveTo>
                    <a:pt x="1715008" y="191135"/>
                  </a:moveTo>
                  <a:lnTo>
                    <a:pt x="1695958" y="191135"/>
                  </a:lnTo>
                  <a:lnTo>
                    <a:pt x="1695958" y="7620"/>
                  </a:lnTo>
                  <a:lnTo>
                    <a:pt x="1683258" y="7620"/>
                  </a:lnTo>
                  <a:lnTo>
                    <a:pt x="1683258" y="191135"/>
                  </a:lnTo>
                  <a:lnTo>
                    <a:pt x="1664208" y="191135"/>
                  </a:lnTo>
                  <a:lnTo>
                    <a:pt x="1689608" y="241935"/>
                  </a:lnTo>
                  <a:lnTo>
                    <a:pt x="1708658" y="203835"/>
                  </a:lnTo>
                  <a:lnTo>
                    <a:pt x="1715008" y="191135"/>
                  </a:lnTo>
                  <a:close/>
                </a:path>
                <a:path w="2757804" h="241935">
                  <a:moveTo>
                    <a:pt x="1923796" y="185039"/>
                  </a:moveTo>
                  <a:lnTo>
                    <a:pt x="1904746" y="185039"/>
                  </a:lnTo>
                  <a:lnTo>
                    <a:pt x="1904746" y="1524"/>
                  </a:lnTo>
                  <a:lnTo>
                    <a:pt x="1892046" y="1524"/>
                  </a:lnTo>
                  <a:lnTo>
                    <a:pt x="1892046" y="185039"/>
                  </a:lnTo>
                  <a:lnTo>
                    <a:pt x="1872996" y="185039"/>
                  </a:lnTo>
                  <a:lnTo>
                    <a:pt x="1898396" y="235839"/>
                  </a:lnTo>
                  <a:lnTo>
                    <a:pt x="1917446" y="197739"/>
                  </a:lnTo>
                  <a:lnTo>
                    <a:pt x="1923796" y="185039"/>
                  </a:lnTo>
                  <a:close/>
                </a:path>
                <a:path w="2757804" h="241935">
                  <a:moveTo>
                    <a:pt x="2134108" y="191135"/>
                  </a:moveTo>
                  <a:lnTo>
                    <a:pt x="2115058" y="191135"/>
                  </a:lnTo>
                  <a:lnTo>
                    <a:pt x="2115058" y="7620"/>
                  </a:lnTo>
                  <a:lnTo>
                    <a:pt x="2102358" y="7620"/>
                  </a:lnTo>
                  <a:lnTo>
                    <a:pt x="2102358" y="191135"/>
                  </a:lnTo>
                  <a:lnTo>
                    <a:pt x="2083308" y="191135"/>
                  </a:lnTo>
                  <a:lnTo>
                    <a:pt x="2108708" y="241935"/>
                  </a:lnTo>
                  <a:lnTo>
                    <a:pt x="2127758" y="203835"/>
                  </a:lnTo>
                  <a:lnTo>
                    <a:pt x="2134108" y="191135"/>
                  </a:lnTo>
                  <a:close/>
                </a:path>
                <a:path w="2757804" h="241935">
                  <a:moveTo>
                    <a:pt x="2342896" y="185039"/>
                  </a:moveTo>
                  <a:lnTo>
                    <a:pt x="2323846" y="185039"/>
                  </a:lnTo>
                  <a:lnTo>
                    <a:pt x="2323846" y="1524"/>
                  </a:lnTo>
                  <a:lnTo>
                    <a:pt x="2311146" y="1524"/>
                  </a:lnTo>
                  <a:lnTo>
                    <a:pt x="2311146" y="185039"/>
                  </a:lnTo>
                  <a:lnTo>
                    <a:pt x="2292096" y="185039"/>
                  </a:lnTo>
                  <a:lnTo>
                    <a:pt x="2317496" y="235839"/>
                  </a:lnTo>
                  <a:lnTo>
                    <a:pt x="2336546" y="197739"/>
                  </a:lnTo>
                  <a:lnTo>
                    <a:pt x="2342896" y="185039"/>
                  </a:lnTo>
                  <a:close/>
                </a:path>
                <a:path w="2757804" h="241935">
                  <a:moveTo>
                    <a:pt x="2548636" y="189611"/>
                  </a:moveTo>
                  <a:lnTo>
                    <a:pt x="2529586" y="189611"/>
                  </a:lnTo>
                  <a:lnTo>
                    <a:pt x="2529586" y="6096"/>
                  </a:lnTo>
                  <a:lnTo>
                    <a:pt x="2516886" y="6096"/>
                  </a:lnTo>
                  <a:lnTo>
                    <a:pt x="2516886" y="189611"/>
                  </a:lnTo>
                  <a:lnTo>
                    <a:pt x="2497836" y="189611"/>
                  </a:lnTo>
                  <a:lnTo>
                    <a:pt x="2523236" y="240411"/>
                  </a:lnTo>
                  <a:lnTo>
                    <a:pt x="2542286" y="202311"/>
                  </a:lnTo>
                  <a:lnTo>
                    <a:pt x="2548636" y="189611"/>
                  </a:lnTo>
                  <a:close/>
                </a:path>
                <a:path w="2757804" h="241935">
                  <a:moveTo>
                    <a:pt x="2757424" y="183515"/>
                  </a:moveTo>
                  <a:lnTo>
                    <a:pt x="2738374" y="183515"/>
                  </a:lnTo>
                  <a:lnTo>
                    <a:pt x="2738374" y="0"/>
                  </a:lnTo>
                  <a:lnTo>
                    <a:pt x="2725674" y="0"/>
                  </a:lnTo>
                  <a:lnTo>
                    <a:pt x="2725674" y="183515"/>
                  </a:lnTo>
                  <a:lnTo>
                    <a:pt x="2706624" y="183515"/>
                  </a:lnTo>
                  <a:lnTo>
                    <a:pt x="2732024" y="234315"/>
                  </a:lnTo>
                  <a:lnTo>
                    <a:pt x="2751074" y="196215"/>
                  </a:lnTo>
                  <a:lnTo>
                    <a:pt x="2757424" y="1835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8679" y="2019300"/>
              <a:ext cx="2710815" cy="5080"/>
            </a:xfrm>
            <a:custGeom>
              <a:avLst/>
              <a:gdLst/>
              <a:ahLst/>
              <a:cxnLst/>
              <a:rect l="l" t="t" r="r" b="b"/>
              <a:pathLst>
                <a:path w="2710815" h="5080">
                  <a:moveTo>
                    <a:pt x="0" y="5079"/>
                  </a:moveTo>
                  <a:lnTo>
                    <a:pt x="27106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387918" y="3082862"/>
            <a:ext cx="2719705" cy="394335"/>
            <a:chOff x="863917" y="3082861"/>
            <a:chExt cx="2719705" cy="394335"/>
          </a:xfrm>
        </p:grpSpPr>
        <p:sp>
          <p:nvSpPr>
            <p:cNvPr id="10" name="object 10"/>
            <p:cNvSpPr/>
            <p:nvPr/>
          </p:nvSpPr>
          <p:spPr>
            <a:xfrm>
              <a:off x="868680" y="3087623"/>
              <a:ext cx="2710180" cy="384810"/>
            </a:xfrm>
            <a:custGeom>
              <a:avLst/>
              <a:gdLst/>
              <a:ahLst/>
              <a:cxnLst/>
              <a:rect l="l" t="t" r="r" b="b"/>
              <a:pathLst>
                <a:path w="2710179" h="384810">
                  <a:moveTo>
                    <a:pt x="0" y="0"/>
                  </a:moveTo>
                  <a:lnTo>
                    <a:pt x="0" y="384683"/>
                  </a:lnTo>
                </a:path>
                <a:path w="2710179" h="384810">
                  <a:moveTo>
                    <a:pt x="2709672" y="0"/>
                  </a:moveTo>
                  <a:lnTo>
                    <a:pt x="2709672" y="3846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8680" y="3261867"/>
              <a:ext cx="2710815" cy="50800"/>
            </a:xfrm>
            <a:custGeom>
              <a:avLst/>
              <a:gdLst/>
              <a:ahLst/>
              <a:cxnLst/>
              <a:rect l="l" t="t" r="r" b="b"/>
              <a:pathLst>
                <a:path w="2710815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2710815" h="50800">
                  <a:moveTo>
                    <a:pt x="2583560" y="0"/>
                  </a:moveTo>
                  <a:lnTo>
                    <a:pt x="2583560" y="50800"/>
                  </a:lnTo>
                  <a:lnTo>
                    <a:pt x="2678810" y="31750"/>
                  </a:lnTo>
                  <a:lnTo>
                    <a:pt x="2596260" y="31750"/>
                  </a:lnTo>
                  <a:lnTo>
                    <a:pt x="2596260" y="19050"/>
                  </a:lnTo>
                  <a:lnTo>
                    <a:pt x="2678810" y="19050"/>
                  </a:lnTo>
                  <a:lnTo>
                    <a:pt x="2583560" y="0"/>
                  </a:lnTo>
                  <a:close/>
                </a:path>
                <a:path w="2710815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2710815" h="50800">
                  <a:moveTo>
                    <a:pt x="258356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2583560" y="31750"/>
                  </a:lnTo>
                  <a:lnTo>
                    <a:pt x="2583560" y="19050"/>
                  </a:lnTo>
                  <a:close/>
                </a:path>
                <a:path w="2710815" h="50800">
                  <a:moveTo>
                    <a:pt x="2678810" y="19050"/>
                  </a:moveTo>
                  <a:lnTo>
                    <a:pt x="2596260" y="19050"/>
                  </a:lnTo>
                  <a:lnTo>
                    <a:pt x="2596260" y="31750"/>
                  </a:lnTo>
                  <a:lnTo>
                    <a:pt x="2678810" y="31750"/>
                  </a:lnTo>
                  <a:lnTo>
                    <a:pt x="2710560" y="25400"/>
                  </a:lnTo>
                  <a:lnTo>
                    <a:pt x="267881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43834" y="2963036"/>
            <a:ext cx="9150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L</a:t>
            </a:r>
            <a:r>
              <a:rPr sz="1600" i="1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2,50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2102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27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95020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704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69668" y="1604010"/>
            <a:ext cx="7536815" cy="961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ts val="1730"/>
              </a:lnSpc>
              <a:spcBef>
                <a:spcPts val="95"/>
              </a:spcBef>
            </a:pP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D</a:t>
            </a:r>
            <a:r>
              <a:rPr sz="1575" i="1" spc="202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 ;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L</a:t>
            </a:r>
            <a:r>
              <a:rPr sz="1575" i="1" spc="179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13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</a:t>
            </a:r>
            <a:endParaRPr sz="1600">
              <a:latin typeface="Times New Roman"/>
              <a:cs typeface="Times New Roman"/>
            </a:endParaRPr>
          </a:p>
          <a:p>
            <a:pPr marL="2839720">
              <a:lnSpc>
                <a:spcPts val="1789"/>
              </a:lnSpc>
            </a:pP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D</a:t>
            </a:r>
            <a:r>
              <a:rPr sz="1575" i="1" spc="254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</a:t>
            </a:r>
            <a:r>
              <a:rPr sz="1650" i="1" spc="45" dirty="0">
                <a:latin typeface="Times New Roman"/>
                <a:cs typeface="Times New Roman"/>
              </a:rPr>
              <a:t>q</a:t>
            </a:r>
            <a:r>
              <a:rPr sz="1575" i="1" spc="67" baseline="-13227" dirty="0">
                <a:latin typeface="Times New Roman"/>
                <a:cs typeface="Times New Roman"/>
              </a:rPr>
              <a:t>L</a:t>
            </a:r>
            <a:r>
              <a:rPr sz="1575" i="1" spc="277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1,2(20)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1,6(13)</a:t>
            </a:r>
            <a:r>
              <a:rPr sz="1650" spc="3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44,8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kN/m</a:t>
            </a:r>
            <a:endParaRPr sz="1650">
              <a:latin typeface="Times New Roman"/>
              <a:cs typeface="Times New Roman"/>
            </a:endParaRPr>
          </a:p>
          <a:p>
            <a:pPr marL="2839720">
              <a:lnSpc>
                <a:spcPts val="1695"/>
              </a:lnSpc>
              <a:spcBef>
                <a:spcPts val="1115"/>
              </a:spcBef>
            </a:pPr>
            <a:r>
              <a:rPr sz="1650" i="1" spc="70" dirty="0">
                <a:latin typeface="Times New Roman"/>
                <a:cs typeface="Times New Roman"/>
              </a:rPr>
              <a:t>M</a:t>
            </a:r>
            <a:r>
              <a:rPr sz="1575" i="1" spc="104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65" dirty="0">
                <a:latin typeface="Times New Roman"/>
                <a:cs typeface="Times New Roman"/>
              </a:rPr>
              <a:t> </a:t>
            </a:r>
            <a:r>
              <a:rPr sz="1650" spc="-37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650" i="1" spc="50" dirty="0">
                <a:latin typeface="Times New Roman"/>
                <a:cs typeface="Times New Roman"/>
              </a:rPr>
              <a:t>L</a:t>
            </a:r>
            <a:r>
              <a:rPr sz="1575" spc="75" baseline="39682" dirty="0">
                <a:latin typeface="Times New Roman"/>
                <a:cs typeface="Times New Roman"/>
              </a:rPr>
              <a:t>2</a:t>
            </a:r>
            <a:r>
              <a:rPr sz="1575" spc="270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75" dirty="0">
                <a:latin typeface="Times New Roman"/>
                <a:cs typeface="Times New Roman"/>
              </a:rPr>
              <a:t> </a:t>
            </a:r>
            <a:r>
              <a:rPr sz="1650" spc="-30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(44,8)(2,5)</a:t>
            </a:r>
            <a:r>
              <a:rPr sz="1575" spc="67" baseline="39682" dirty="0">
                <a:latin typeface="Times New Roman"/>
                <a:cs typeface="Times New Roman"/>
              </a:rPr>
              <a:t>2</a:t>
            </a:r>
            <a:r>
              <a:rPr sz="1575" spc="254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60" dirty="0">
                <a:latin typeface="Times New Roman"/>
                <a:cs typeface="Times New Roman"/>
              </a:rPr>
              <a:t>140</a:t>
            </a:r>
            <a:r>
              <a:rPr sz="1650" spc="10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kN∙m</a:t>
            </a:r>
            <a:endParaRPr sz="1650">
              <a:latin typeface="Times New Roman"/>
              <a:cs typeface="Times New Roman"/>
            </a:endParaRPr>
          </a:p>
          <a:p>
            <a:pPr marL="37465" algn="ctr">
              <a:lnSpc>
                <a:spcPts val="1035"/>
              </a:lnSpc>
              <a:tabLst>
                <a:tab pos="800100" algn="l"/>
              </a:tabLst>
            </a:pPr>
            <a:r>
              <a:rPr sz="1100" spc="-25" dirty="0">
                <a:latin typeface="Times New Roman"/>
                <a:cs typeface="Times New Roman"/>
              </a:rPr>
              <a:t>2	</a:t>
            </a:r>
            <a:r>
              <a:rPr sz="1100" spc="-2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3808" y="4143883"/>
            <a:ext cx="9271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3D22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54044" y="4686680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d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400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5362" y="5953455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b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64663" y="5698235"/>
            <a:ext cx="944880" cy="255904"/>
            <a:chOff x="740663" y="5698235"/>
            <a:chExt cx="944880" cy="255904"/>
          </a:xfrm>
        </p:grpSpPr>
        <p:sp>
          <p:nvSpPr>
            <p:cNvPr id="20" name="object 20"/>
            <p:cNvSpPr/>
            <p:nvPr/>
          </p:nvSpPr>
          <p:spPr>
            <a:xfrm>
              <a:off x="745235" y="5698235"/>
              <a:ext cx="935990" cy="255904"/>
            </a:xfrm>
            <a:custGeom>
              <a:avLst/>
              <a:gdLst/>
              <a:ahLst/>
              <a:cxnLst/>
              <a:rect l="l" t="t" r="r" b="b"/>
              <a:pathLst>
                <a:path w="935989" h="255904">
                  <a:moveTo>
                    <a:pt x="0" y="25907"/>
                  </a:moveTo>
                  <a:lnTo>
                    <a:pt x="0" y="255333"/>
                  </a:lnTo>
                </a:path>
                <a:path w="935989" h="255904">
                  <a:moveTo>
                    <a:pt x="935736" y="0"/>
                  </a:moveTo>
                  <a:lnTo>
                    <a:pt x="935736" y="2294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5235" y="5819139"/>
              <a:ext cx="935990" cy="50800"/>
            </a:xfrm>
            <a:custGeom>
              <a:avLst/>
              <a:gdLst/>
              <a:ahLst/>
              <a:cxnLst/>
              <a:rect l="l" t="t" r="r" b="b"/>
              <a:pathLst>
                <a:path w="935989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935989" h="50800">
                  <a:moveTo>
                    <a:pt x="808990" y="0"/>
                  </a:moveTo>
                  <a:lnTo>
                    <a:pt x="808990" y="50800"/>
                  </a:lnTo>
                  <a:lnTo>
                    <a:pt x="904239" y="31750"/>
                  </a:lnTo>
                  <a:lnTo>
                    <a:pt x="821689" y="31750"/>
                  </a:lnTo>
                  <a:lnTo>
                    <a:pt x="821689" y="19050"/>
                  </a:lnTo>
                  <a:lnTo>
                    <a:pt x="904239" y="19050"/>
                  </a:lnTo>
                  <a:lnTo>
                    <a:pt x="808990" y="0"/>
                  </a:lnTo>
                  <a:close/>
                </a:path>
                <a:path w="935989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935989" h="50800">
                  <a:moveTo>
                    <a:pt x="80899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808990" y="31750"/>
                  </a:lnTo>
                  <a:lnTo>
                    <a:pt x="808990" y="19050"/>
                  </a:lnTo>
                  <a:close/>
                </a:path>
                <a:path w="935989" h="50800">
                  <a:moveTo>
                    <a:pt x="904239" y="19050"/>
                  </a:moveTo>
                  <a:lnTo>
                    <a:pt x="821689" y="19050"/>
                  </a:lnTo>
                  <a:lnTo>
                    <a:pt x="821689" y="31750"/>
                  </a:lnTo>
                  <a:lnTo>
                    <a:pt x="904239" y="31750"/>
                  </a:lnTo>
                  <a:lnTo>
                    <a:pt x="935989" y="25400"/>
                  </a:lnTo>
                  <a:lnTo>
                    <a:pt x="904239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028445" y="3883153"/>
            <a:ext cx="1323975" cy="1742439"/>
            <a:chOff x="504444" y="3883152"/>
            <a:chExt cx="1323975" cy="1742439"/>
          </a:xfrm>
        </p:grpSpPr>
        <p:sp>
          <p:nvSpPr>
            <p:cNvPr id="23" name="object 23"/>
            <p:cNvSpPr/>
            <p:nvPr/>
          </p:nvSpPr>
          <p:spPr>
            <a:xfrm>
              <a:off x="745236" y="3887724"/>
              <a:ext cx="935990" cy="1732914"/>
            </a:xfrm>
            <a:custGeom>
              <a:avLst/>
              <a:gdLst/>
              <a:ahLst/>
              <a:cxnLst/>
              <a:rect l="l" t="t" r="r" b="b"/>
              <a:pathLst>
                <a:path w="935989" h="1732914">
                  <a:moveTo>
                    <a:pt x="0" y="1732788"/>
                  </a:moveTo>
                  <a:lnTo>
                    <a:pt x="935736" y="1732788"/>
                  </a:lnTo>
                  <a:lnTo>
                    <a:pt x="935736" y="0"/>
                  </a:lnTo>
                  <a:lnTo>
                    <a:pt x="0" y="0"/>
                  </a:lnTo>
                  <a:lnTo>
                    <a:pt x="0" y="17327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064" y="4047744"/>
              <a:ext cx="83819" cy="914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2812" y="4047744"/>
              <a:ext cx="83819" cy="9144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7988" y="4047744"/>
              <a:ext cx="83820" cy="914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4444" y="4102608"/>
              <a:ext cx="1323975" cy="0"/>
            </a:xfrm>
            <a:custGeom>
              <a:avLst/>
              <a:gdLst/>
              <a:ahLst/>
              <a:cxnLst/>
              <a:rect l="l" t="t" r="r" b="b"/>
              <a:pathLst>
                <a:path w="1323975">
                  <a:moveTo>
                    <a:pt x="0" y="0"/>
                  </a:moveTo>
                  <a:lnTo>
                    <a:pt x="132372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474721" y="4110229"/>
            <a:ext cx="233679" cy="1511935"/>
            <a:chOff x="1950720" y="4110228"/>
            <a:chExt cx="233679" cy="1511935"/>
          </a:xfrm>
        </p:grpSpPr>
        <p:sp>
          <p:nvSpPr>
            <p:cNvPr id="29" name="object 29"/>
            <p:cNvSpPr/>
            <p:nvPr/>
          </p:nvSpPr>
          <p:spPr>
            <a:xfrm>
              <a:off x="1950720" y="5620512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25904" y="4110228"/>
              <a:ext cx="50800" cy="1511300"/>
            </a:xfrm>
            <a:custGeom>
              <a:avLst/>
              <a:gdLst/>
              <a:ahLst/>
              <a:cxnLst/>
              <a:rect l="l" t="t" r="r" b="b"/>
              <a:pathLst>
                <a:path w="50800" h="1511300">
                  <a:moveTo>
                    <a:pt x="19050" y="1383792"/>
                  </a:moveTo>
                  <a:lnTo>
                    <a:pt x="0" y="1383792"/>
                  </a:lnTo>
                  <a:lnTo>
                    <a:pt x="25400" y="1510792"/>
                  </a:lnTo>
                  <a:lnTo>
                    <a:pt x="48260" y="1396492"/>
                  </a:lnTo>
                  <a:lnTo>
                    <a:pt x="19050" y="1396492"/>
                  </a:lnTo>
                  <a:lnTo>
                    <a:pt x="19050" y="1383792"/>
                  </a:lnTo>
                  <a:close/>
                </a:path>
                <a:path w="50800" h="1511300">
                  <a:moveTo>
                    <a:pt x="31750" y="114300"/>
                  </a:moveTo>
                  <a:lnTo>
                    <a:pt x="19050" y="114300"/>
                  </a:lnTo>
                  <a:lnTo>
                    <a:pt x="19050" y="1396492"/>
                  </a:lnTo>
                  <a:lnTo>
                    <a:pt x="31750" y="1396492"/>
                  </a:lnTo>
                  <a:lnTo>
                    <a:pt x="31750" y="114300"/>
                  </a:lnTo>
                  <a:close/>
                </a:path>
                <a:path w="50800" h="1511300">
                  <a:moveTo>
                    <a:pt x="50800" y="1383792"/>
                  </a:moveTo>
                  <a:lnTo>
                    <a:pt x="31750" y="1383792"/>
                  </a:lnTo>
                  <a:lnTo>
                    <a:pt x="31750" y="1396492"/>
                  </a:lnTo>
                  <a:lnTo>
                    <a:pt x="48260" y="1396492"/>
                  </a:lnTo>
                  <a:lnTo>
                    <a:pt x="50800" y="1383792"/>
                  </a:lnTo>
                  <a:close/>
                </a:path>
                <a:path w="50800" h="1511300">
                  <a:moveTo>
                    <a:pt x="25400" y="0"/>
                  </a:moveTo>
                  <a:lnTo>
                    <a:pt x="0" y="127000"/>
                  </a:lnTo>
                  <a:lnTo>
                    <a:pt x="19050" y="127000"/>
                  </a:lnTo>
                  <a:lnTo>
                    <a:pt x="19050" y="114300"/>
                  </a:lnTo>
                  <a:lnTo>
                    <a:pt x="48260" y="114300"/>
                  </a:lnTo>
                  <a:lnTo>
                    <a:pt x="25400" y="0"/>
                  </a:lnTo>
                  <a:close/>
                </a:path>
                <a:path w="50800" h="1511300">
                  <a:moveTo>
                    <a:pt x="48260" y="114300"/>
                  </a:moveTo>
                  <a:lnTo>
                    <a:pt x="31750" y="114300"/>
                  </a:lnTo>
                  <a:lnTo>
                    <a:pt x="31750" y="127000"/>
                  </a:lnTo>
                  <a:lnTo>
                    <a:pt x="50800" y="127000"/>
                  </a:lnTo>
                  <a:lnTo>
                    <a:pt x="48260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474721" y="3471671"/>
            <a:ext cx="233679" cy="417830"/>
            <a:chOff x="1950720" y="3471671"/>
            <a:chExt cx="233679" cy="417830"/>
          </a:xfrm>
        </p:grpSpPr>
        <p:sp>
          <p:nvSpPr>
            <p:cNvPr id="32" name="object 32"/>
            <p:cNvSpPr/>
            <p:nvPr/>
          </p:nvSpPr>
          <p:spPr>
            <a:xfrm>
              <a:off x="1950720" y="3887723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25904" y="3471671"/>
              <a:ext cx="50800" cy="416559"/>
            </a:xfrm>
            <a:custGeom>
              <a:avLst/>
              <a:gdLst/>
              <a:ahLst/>
              <a:cxnLst/>
              <a:rect l="l" t="t" r="r" b="b"/>
              <a:pathLst>
                <a:path w="50800" h="416560">
                  <a:moveTo>
                    <a:pt x="19050" y="289178"/>
                  </a:moveTo>
                  <a:lnTo>
                    <a:pt x="0" y="289178"/>
                  </a:lnTo>
                  <a:lnTo>
                    <a:pt x="25400" y="416178"/>
                  </a:lnTo>
                  <a:lnTo>
                    <a:pt x="48260" y="301878"/>
                  </a:lnTo>
                  <a:lnTo>
                    <a:pt x="19050" y="301878"/>
                  </a:lnTo>
                  <a:lnTo>
                    <a:pt x="19050" y="289178"/>
                  </a:lnTo>
                  <a:close/>
                </a:path>
                <a:path w="50800" h="416560">
                  <a:moveTo>
                    <a:pt x="31750" y="0"/>
                  </a:moveTo>
                  <a:lnTo>
                    <a:pt x="19050" y="0"/>
                  </a:lnTo>
                  <a:lnTo>
                    <a:pt x="19050" y="301878"/>
                  </a:lnTo>
                  <a:lnTo>
                    <a:pt x="31750" y="301878"/>
                  </a:lnTo>
                  <a:lnTo>
                    <a:pt x="31750" y="0"/>
                  </a:lnTo>
                  <a:close/>
                </a:path>
                <a:path w="50800" h="416560">
                  <a:moveTo>
                    <a:pt x="50800" y="289178"/>
                  </a:moveTo>
                  <a:lnTo>
                    <a:pt x="31750" y="289178"/>
                  </a:lnTo>
                  <a:lnTo>
                    <a:pt x="31750" y="301878"/>
                  </a:lnTo>
                  <a:lnTo>
                    <a:pt x="48260" y="301878"/>
                  </a:lnTo>
                  <a:lnTo>
                    <a:pt x="50800" y="289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462021" y="3853078"/>
            <a:ext cx="452755" cy="58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</a:t>
            </a:r>
            <a:r>
              <a:rPr sz="1600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8905">
              <a:spcBef>
                <a:spcPts val="290"/>
              </a:spcBef>
            </a:pP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56576" y="2765526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16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730486" y="2964026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388" y="0"/>
                </a:lnTo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687629" y="2965246"/>
            <a:ext cx="1694180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779780" algn="l"/>
              </a:tabLst>
            </a:pP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7" baseline="2314" dirty="0">
                <a:latin typeface="Times New Roman"/>
                <a:cs typeface="Times New Roman"/>
              </a:rPr>
              <a:t>5</a:t>
            </a:r>
            <a:r>
              <a:rPr spc="-135" baseline="2314" dirty="0">
                <a:latin typeface="Times New Roman"/>
                <a:cs typeface="Times New Roman"/>
              </a:rPr>
              <a:t> </a:t>
            </a:r>
            <a:r>
              <a:rPr i="1" baseline="2314" dirty="0">
                <a:latin typeface="Times New Roman"/>
                <a:cs typeface="Times New Roman"/>
              </a:rPr>
              <a:t>f</a:t>
            </a:r>
            <a:r>
              <a:rPr i="1" spc="135" baseline="2314" dirty="0">
                <a:latin typeface="Times New Roman"/>
                <a:cs typeface="Times New Roman"/>
              </a:rPr>
              <a:t> </a:t>
            </a:r>
            <a:r>
              <a:rPr sz="1050" i="1" baseline="47619" dirty="0">
                <a:latin typeface="Times New Roman"/>
                <a:cs typeface="Times New Roman"/>
              </a:rPr>
              <a:t>/</a:t>
            </a:r>
            <a:r>
              <a:rPr sz="1050" i="1" spc="15" baseline="47619" dirty="0">
                <a:latin typeface="Times New Roman"/>
                <a:cs typeface="Times New Roman"/>
              </a:rPr>
              <a:t> </a:t>
            </a:r>
            <a:r>
              <a:rPr sz="700" i="1" spc="65" dirty="0">
                <a:latin typeface="Times New Roman"/>
                <a:cs typeface="Times New Roman"/>
              </a:rPr>
              <a:t>c</a:t>
            </a:r>
            <a:r>
              <a:rPr i="1" spc="7" baseline="2314" dirty="0">
                <a:latin typeface="Times New Roman"/>
                <a:cs typeface="Times New Roman"/>
              </a:rPr>
              <a:t>b</a:t>
            </a:r>
            <a:r>
              <a:rPr i="1" baseline="2314" dirty="0">
                <a:latin typeface="Times New Roman"/>
                <a:cs typeface="Times New Roman"/>
              </a:rPr>
              <a:t>	</a:t>
            </a: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87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95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200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97841" y="2765526"/>
            <a:ext cx="2346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7" baseline="2314" dirty="0">
                <a:latin typeface="Symbol"/>
                <a:cs typeface="Symbol"/>
              </a:rPr>
              <a:t></a:t>
            </a:r>
            <a:r>
              <a:rPr spc="7" baseline="2314" dirty="0">
                <a:latin typeface="Times New Roman"/>
                <a:cs typeface="Times New Roman"/>
              </a:rPr>
              <a:t> 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-3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114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spc="-26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u="sng" spc="-19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89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pc="-52" baseline="37037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107,29</a:t>
            </a:r>
            <a:r>
              <a:rPr spc="-15" dirty="0">
                <a:latin typeface="Times New Roman"/>
                <a:cs typeface="Times New Roman"/>
              </a:rPr>
              <a:t> m</a:t>
            </a:r>
            <a:r>
              <a:rPr spc="-5" dirty="0">
                <a:latin typeface="Times New Roman"/>
                <a:cs typeface="Times New Roman"/>
              </a:rPr>
              <a:t>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35661" y="2713238"/>
            <a:ext cx="344805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200" i="1" spc="-50" dirty="0">
                <a:latin typeface="Times New Roman"/>
                <a:cs typeface="Times New Roman"/>
              </a:rPr>
              <a:t>A</a:t>
            </a:r>
            <a:r>
              <a:rPr sz="1050" i="1" baseline="-23809" dirty="0">
                <a:latin typeface="Times New Roman"/>
                <a:cs typeface="Times New Roman"/>
              </a:rPr>
              <a:t>s </a:t>
            </a:r>
            <a:r>
              <a:rPr sz="1050" i="1" spc="-30" baseline="-23809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40" dirty="0">
                <a:latin typeface="Times New Roman"/>
                <a:cs typeface="Times New Roman"/>
              </a:rPr>
              <a:t> </a:t>
            </a:r>
            <a:r>
              <a:rPr sz="1050" i="1" baseline="-23809" dirty="0">
                <a:latin typeface="Times New Roman"/>
                <a:cs typeface="Times New Roman"/>
              </a:rPr>
              <a:t>y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56576" y="3325006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38308" y="3530359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73" y="0"/>
                </a:lnTo>
              </a:path>
            </a:pathLst>
          </a:custGeom>
          <a:ln w="6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733735" y="3522159"/>
            <a:ext cx="28384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spc="45" dirty="0">
                <a:latin typeface="Times New Roman"/>
                <a:cs typeface="Times New Roman"/>
              </a:rPr>
              <a:t>0</a:t>
            </a:r>
            <a:r>
              <a:rPr sz="1200" i="1" spc="-13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21921" y="3308852"/>
            <a:ext cx="10223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i="1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20236" y="3325006"/>
            <a:ext cx="320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82800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126,22</a:t>
            </a:r>
            <a:r>
              <a:rPr spc="-10" dirty="0">
                <a:latin typeface="Times New Roman"/>
                <a:cs typeface="Times New Roman"/>
              </a:rPr>
              <a:t> mm	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400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56577" y="3829706"/>
            <a:ext cx="192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spc="-5" dirty="0">
                <a:latin typeface="Times New Roman"/>
                <a:cs typeface="Times New Roman"/>
              </a:rPr>
              <a:t>/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 </a:t>
            </a:r>
            <a:r>
              <a:rPr spc="-10" dirty="0">
                <a:latin typeface="Times New Roman"/>
                <a:cs typeface="Times New Roman"/>
              </a:rPr>
              <a:t>0,3155</a:t>
            </a:r>
            <a:r>
              <a:rPr spc="-5" dirty="0">
                <a:latin typeface="Times New Roman"/>
                <a:cs typeface="Times New Roman"/>
              </a:rPr>
              <a:t> &lt;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0,375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56816" y="4361810"/>
            <a:ext cx="660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i="1" spc="-5" dirty="0">
                <a:latin typeface="Times New Roman"/>
                <a:cs typeface="Times New Roman"/>
              </a:rPr>
              <a:t>t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56577" y="4235244"/>
            <a:ext cx="1956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900" i="1" spc="-50" dirty="0">
                <a:latin typeface="Symbol"/>
                <a:cs typeface="Symbol"/>
              </a:rPr>
              <a:t></a:t>
            </a:r>
            <a:r>
              <a:rPr sz="1900" i="1" spc="2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(d-c)/c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×</a:t>
            </a:r>
            <a:r>
              <a:rPr spc="-10" dirty="0">
                <a:latin typeface="Times New Roman"/>
                <a:cs typeface="Times New Roman"/>
              </a:rPr>
              <a:t> 0,003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64547" y="4353786"/>
            <a:ext cx="74295" cy="2971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050"/>
              </a:lnSpc>
              <a:spcBef>
                <a:spcPts val="135"/>
              </a:spcBef>
            </a:pPr>
            <a:r>
              <a:rPr sz="950" b="1" spc="15" dirty="0">
                <a:latin typeface="Symbol"/>
                <a:cs typeface="Symbol"/>
              </a:rPr>
              <a:t></a:t>
            </a:r>
            <a:endParaRPr sz="950">
              <a:latin typeface="Symbol"/>
              <a:cs typeface="Symbol"/>
            </a:endParaRPr>
          </a:p>
          <a:p>
            <a:pPr marL="12700">
              <a:lnSpc>
                <a:spcPts val="1050"/>
              </a:lnSpc>
            </a:pPr>
            <a:r>
              <a:rPr sz="950" spc="15" dirty="0">
                <a:latin typeface="Symbol"/>
                <a:cs typeface="Symbol"/>
              </a:rPr>
              <a:t>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51760" y="4274376"/>
            <a:ext cx="52070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u="sng" spc="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950" spc="-150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12</a:t>
            </a:r>
            <a:r>
              <a:rPr sz="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spc="-65" dirty="0">
                <a:latin typeface="Times New Roman"/>
                <a:cs typeface="Times New Roman"/>
              </a:rPr>
              <a:t> </a:t>
            </a:r>
            <a:r>
              <a:rPr sz="950" spc="15" dirty="0">
                <a:latin typeface="Symbol"/>
                <a:cs typeface="Symbol"/>
              </a:rPr>
              <a:t>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64547" y="4274376"/>
            <a:ext cx="31305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5" dirty="0">
                <a:latin typeface="Symbol"/>
                <a:cs typeface="Symbol"/>
              </a:rPr>
              <a:t></a:t>
            </a:r>
            <a:r>
              <a:rPr sz="950" spc="-35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098295" y="4250307"/>
            <a:ext cx="608965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5"/>
              </a:lnSpc>
              <a:spcBef>
                <a:spcPts val="100"/>
              </a:spcBef>
            </a:pPr>
            <a:r>
              <a:rPr sz="950" b="1" spc="15" dirty="0">
                <a:latin typeface="Symbol"/>
                <a:cs typeface="Symbol"/>
              </a:rPr>
              <a:t></a:t>
            </a:r>
            <a:r>
              <a:rPr sz="950" spc="-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0,003</a:t>
            </a:r>
            <a:endParaRPr>
              <a:latin typeface="Times New Roman"/>
              <a:cs typeface="Times New Roman"/>
            </a:endParaRPr>
          </a:p>
          <a:p>
            <a:pPr marL="12700">
              <a:lnSpc>
                <a:spcPts val="965"/>
              </a:lnSpc>
            </a:pPr>
            <a:r>
              <a:rPr sz="950" spc="15" dirty="0">
                <a:latin typeface="Symbol"/>
                <a:cs typeface="Symbol"/>
              </a:rPr>
              <a:t>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79582" y="4451196"/>
            <a:ext cx="36893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0" dirty="0">
                <a:latin typeface="Times New Roman"/>
                <a:cs typeface="Times New Roman"/>
              </a:rPr>
              <a:t>12</a:t>
            </a:r>
            <a:r>
              <a:rPr sz="950" spc="-5" dirty="0">
                <a:latin typeface="Times New Roman"/>
                <a:cs typeface="Times New Roman"/>
              </a:rPr>
              <a:t>6</a:t>
            </a:r>
            <a:r>
              <a:rPr sz="950" spc="20" dirty="0">
                <a:latin typeface="Times New Roman"/>
                <a:cs typeface="Times New Roman"/>
              </a:rPr>
              <a:t>,</a:t>
            </a:r>
            <a:r>
              <a:rPr sz="950" spc="10" dirty="0">
                <a:latin typeface="Times New Roman"/>
                <a:cs typeface="Times New Roman"/>
              </a:rPr>
              <a:t>22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56576" y="4763996"/>
            <a:ext cx="2899410" cy="592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894205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0,00651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&gt;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</a:t>
            </a:r>
            <a:r>
              <a:rPr spc="-20" dirty="0">
                <a:latin typeface="Times New Roman"/>
                <a:cs typeface="Times New Roman"/>
              </a:rPr>
              <a:t>0</a:t>
            </a:r>
            <a:r>
              <a:rPr spc="-5" dirty="0">
                <a:latin typeface="Times New Roman"/>
                <a:cs typeface="Times New Roman"/>
              </a:rPr>
              <a:t>05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z="1900" i="1" spc="-60" dirty="0">
                <a:latin typeface="Symbol"/>
                <a:cs typeface="Symbol"/>
              </a:rPr>
              <a:t>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0,90</a:t>
            </a:r>
            <a:endParaRPr>
              <a:latin typeface="Times New Roman"/>
              <a:cs typeface="Times New Roman"/>
            </a:endParaRPr>
          </a:p>
          <a:p>
            <a:pPr marL="414020">
              <a:spcBef>
                <a:spcPts val="25"/>
              </a:spcBef>
            </a:pP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14148" y="5744775"/>
            <a:ext cx="7366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spc="30" dirty="0">
                <a:latin typeface="Symbol"/>
                <a:cs typeface="Symbol"/>
              </a:rPr>
              <a:t>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8295" y="5744775"/>
            <a:ext cx="223202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70430" algn="l"/>
              </a:tabLst>
            </a:pPr>
            <a:r>
              <a:rPr sz="900" spc="40" dirty="0">
                <a:latin typeface="Symbol"/>
                <a:cs typeface="Symbol"/>
              </a:rPr>
              <a:t>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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70421" y="5729036"/>
            <a:ext cx="254063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2439035" algn="l"/>
              </a:tabLst>
            </a:pPr>
            <a:r>
              <a:rPr sz="900" spc="55" dirty="0">
                <a:latin typeface="Times New Roman"/>
                <a:cs typeface="Times New Roman"/>
              </a:rPr>
              <a:t>2</a:t>
            </a:r>
            <a:r>
              <a:rPr sz="900" spc="-35" dirty="0">
                <a:latin typeface="Times New Roman"/>
                <a:cs typeface="Times New Roman"/>
              </a:rPr>
              <a:t> </a:t>
            </a:r>
            <a:r>
              <a:rPr sz="1350" spc="60" baseline="-6172" dirty="0">
                <a:latin typeface="Symbol"/>
                <a:cs typeface="Symbol"/>
              </a:rPr>
              <a:t></a:t>
            </a:r>
            <a:r>
              <a:rPr sz="1350" spc="60" baseline="-6172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01604" y="5565880"/>
            <a:ext cx="4137025" cy="232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00">
              <a:lnSpc>
                <a:spcPts val="1180"/>
              </a:lnSpc>
              <a:spcBef>
                <a:spcPts val="114"/>
              </a:spcBef>
            </a:pPr>
            <a:r>
              <a:rPr sz="1500" i="1" spc="65" dirty="0">
                <a:latin typeface="Symbol"/>
                <a:cs typeface="Symbol"/>
              </a:rPr>
              <a:t></a:t>
            </a:r>
            <a:r>
              <a:rPr sz="1400" i="1" spc="65" dirty="0">
                <a:latin typeface="Times New Roman"/>
                <a:cs typeface="Times New Roman"/>
              </a:rPr>
              <a:t>M</a:t>
            </a:r>
            <a:r>
              <a:rPr sz="1425" i="1" spc="97" baseline="-11695" dirty="0">
                <a:latin typeface="Times New Roman"/>
                <a:cs typeface="Times New Roman"/>
              </a:rPr>
              <a:t>n  </a:t>
            </a:r>
            <a:r>
              <a:rPr sz="1425" i="1" spc="104" baseline="-1169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500" i="1" spc="40" dirty="0">
                <a:latin typeface="Symbol"/>
                <a:cs typeface="Symbol"/>
              </a:rPr>
              <a:t></a:t>
            </a:r>
            <a:r>
              <a:rPr sz="1400" i="1" spc="40" dirty="0">
                <a:latin typeface="Times New Roman"/>
                <a:cs typeface="Times New Roman"/>
              </a:rPr>
              <a:t>A</a:t>
            </a:r>
            <a:r>
              <a:rPr sz="1425" i="1" spc="60" baseline="-11695" dirty="0">
                <a:latin typeface="Times New Roman"/>
                <a:cs typeface="Times New Roman"/>
              </a:rPr>
              <a:t>s</a:t>
            </a:r>
            <a:r>
              <a:rPr sz="1400" spc="40" dirty="0">
                <a:latin typeface="Times New Roman"/>
                <a:cs typeface="Times New Roman"/>
              </a:rPr>
              <a:t>∙</a:t>
            </a:r>
            <a:r>
              <a:rPr sz="1400" i="1" spc="40" dirty="0">
                <a:latin typeface="Times New Roman"/>
                <a:cs typeface="Times New Roman"/>
              </a:rPr>
              <a:t>f</a:t>
            </a:r>
            <a:r>
              <a:rPr sz="1425" i="1" spc="60" baseline="-11695" dirty="0">
                <a:latin typeface="Times New Roman"/>
                <a:cs typeface="Times New Roman"/>
              </a:rPr>
              <a:t>y</a:t>
            </a:r>
            <a:r>
              <a:rPr sz="1425" i="1" spc="-104" baseline="-11695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i="1" spc="82" baseline="3086" dirty="0">
                <a:latin typeface="Times New Roman"/>
                <a:cs typeface="Times New Roman"/>
              </a:rPr>
              <a:t>d</a:t>
            </a:r>
            <a:r>
              <a:rPr sz="1350" i="1" spc="127" baseline="3086" dirty="0">
                <a:latin typeface="Times New Roman"/>
                <a:cs typeface="Times New Roman"/>
              </a:rPr>
              <a:t> </a:t>
            </a:r>
            <a:r>
              <a:rPr sz="1350" spc="89" baseline="3086" dirty="0">
                <a:latin typeface="Symbol"/>
                <a:cs typeface="Symbol"/>
              </a:rPr>
              <a:t></a:t>
            </a:r>
            <a:r>
              <a:rPr sz="1350" spc="135" baseline="3086" dirty="0">
                <a:latin typeface="Times New Roman"/>
                <a:cs typeface="Times New Roman"/>
              </a:rPr>
              <a:t> </a:t>
            </a:r>
            <a:r>
              <a:rPr sz="1350" i="1" u="sng" spc="8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350" i="1" spc="-30" baseline="37037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</a:t>
            </a:r>
            <a:r>
              <a:rPr sz="1350" spc="-75" baseline="33950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0,90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1140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400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spc="52" baseline="3086" dirty="0">
                <a:latin typeface="Times New Roman"/>
                <a:cs typeface="Times New Roman"/>
              </a:rPr>
              <a:t>400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spc="67" baseline="3086" dirty="0">
                <a:latin typeface="Symbol"/>
                <a:cs typeface="Symbol"/>
              </a:rPr>
              <a:t>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u="sng" spc="5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107,29</a:t>
            </a:r>
            <a:r>
              <a:rPr sz="1350" spc="-82" baseline="37037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</a:t>
            </a:r>
            <a:endParaRPr sz="1350" baseline="33950">
              <a:latin typeface="Symbol"/>
              <a:cs typeface="Symbol"/>
            </a:endParaRPr>
          </a:p>
          <a:p>
            <a:pPr marL="1139190">
              <a:lnSpc>
                <a:spcPts val="530"/>
              </a:lnSpc>
              <a:tabLst>
                <a:tab pos="1508125" algn="l"/>
                <a:tab pos="3296920" algn="l"/>
                <a:tab pos="4024629" algn="l"/>
              </a:tabLst>
            </a:pPr>
            <a:r>
              <a:rPr sz="900" spc="40" dirty="0">
                <a:latin typeface="Symbol"/>
                <a:cs typeface="Symbol"/>
              </a:rPr>
              <a:t>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Symbol"/>
                <a:cs typeface="Symbol"/>
              </a:rPr>
              <a:t>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</a:t>
            </a:r>
            <a:r>
              <a:rPr sz="900" spc="3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77734" y="5892438"/>
            <a:ext cx="3506470" cy="65151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">
              <a:spcBef>
                <a:spcPts val="880"/>
              </a:spcBef>
            </a:pP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142.144.092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Times New Roman"/>
                <a:cs typeface="Times New Roman"/>
              </a:rPr>
              <a:t>N∙mm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142,14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kN∙m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&gt;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M</a:t>
            </a:r>
            <a:r>
              <a:rPr sz="1425" i="1" spc="142" baseline="-14619" dirty="0">
                <a:latin typeface="Times New Roman"/>
                <a:cs typeface="Times New Roman"/>
              </a:rPr>
              <a:t>u</a:t>
            </a:r>
            <a:endParaRPr sz="1425" baseline="-14619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</a:pPr>
            <a:r>
              <a:rPr sz="1400" spc="85" dirty="0">
                <a:latin typeface="Times New Roman"/>
                <a:cs typeface="Times New Roman"/>
              </a:rPr>
              <a:t>(penampang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mencukupi)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5314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477759" cy="188785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 algn="just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 algn="just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3.5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56210" marR="5080" algn="just">
              <a:spcBef>
                <a:spcPts val="114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tertumpu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sederhana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Tentukan 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5" dirty="0">
                <a:latin typeface="Calibri"/>
                <a:cs typeface="Calibri"/>
              </a:rPr>
              <a:t>beban hidup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0" dirty="0">
                <a:latin typeface="Calibri"/>
                <a:cs typeface="Calibri"/>
              </a:rPr>
              <a:t>bekerja </a:t>
            </a:r>
            <a:r>
              <a:rPr spc="-5" dirty="0">
                <a:latin typeface="Calibri"/>
                <a:cs typeface="Calibri"/>
              </a:rPr>
              <a:t>pada balok, dengan asumsi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mati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hanya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berasal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sendiri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balok.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70486" y="3624843"/>
            <a:ext cx="5845175" cy="2381885"/>
            <a:chOff x="1546485" y="3624842"/>
            <a:chExt cx="5845175" cy="23818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6485" y="3624842"/>
              <a:ext cx="5782043" cy="2381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72175" y="5308472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5883" y="5509666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7945" y="5509666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1707" y="5377078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12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33346"/>
            <a:ext cx="12998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3.6</a:t>
            </a:r>
            <a:r>
              <a:rPr sz="2000" b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3235" y="3115110"/>
            <a:ext cx="2599970" cy="23914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34000" y="3352800"/>
            <a:ext cx="3014980" cy="378460"/>
            <a:chOff x="3810000" y="3352800"/>
            <a:chExt cx="3014980" cy="378460"/>
          </a:xfrm>
        </p:grpSpPr>
        <p:sp>
          <p:nvSpPr>
            <p:cNvPr id="7" name="object 7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05501" y="330720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9209" y="3508375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1397" y="3508375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5033" y="3375786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1185" y="2152097"/>
            <a:ext cx="43434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pc="-30" dirty="0">
                <a:latin typeface="Calibri"/>
                <a:cs typeface="Calibri"/>
              </a:rPr>
              <a:t>Tentukan</a:t>
            </a:r>
            <a:r>
              <a:rPr spc="-10" dirty="0">
                <a:latin typeface="Calibri"/>
                <a:cs typeface="Calibri"/>
              </a:rPr>
              <a:t> besarnya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M</a:t>
            </a:r>
            <a:r>
              <a:rPr i="1" spc="-52" baseline="-20833" dirty="0">
                <a:latin typeface="Calibri"/>
                <a:cs typeface="Calibri"/>
              </a:rPr>
              <a:t>n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15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9251</TotalTime>
  <Words>2308</Words>
  <Application>Microsoft Office PowerPoint</Application>
  <PresentationFormat>Widescreen</PresentationFormat>
  <Paragraphs>503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Tw Cen MT</vt:lpstr>
      <vt:lpstr>Office Theme</vt:lpstr>
      <vt:lpstr>PowerPoint Presentation</vt:lpstr>
      <vt:lpstr>Gravity Load</vt:lpstr>
      <vt:lpstr>PowerPoint Presentation</vt:lpstr>
      <vt:lpstr>Gravity Load</vt:lpstr>
      <vt:lpstr>PowerPoint Presentation</vt:lpstr>
      <vt:lpstr>Lateral Load</vt:lpstr>
      <vt:lpstr>Lateral 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Penampang Persegi Bertulangan Tunggal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9</cp:revision>
  <dcterms:created xsi:type="dcterms:W3CDTF">2021-03-01T15:34:00Z</dcterms:created>
  <dcterms:modified xsi:type="dcterms:W3CDTF">2021-03-12T04:27:38Z</dcterms:modified>
</cp:coreProperties>
</file>