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4" r:id="rId9"/>
    <p:sldId id="265" r:id="rId10"/>
    <p:sldId id="266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>
            <a:extLst>
              <a:ext uri="{FF2B5EF4-FFF2-40B4-BE49-F238E27FC236}">
                <a16:creationId xmlns:a16="http://schemas.microsoft.com/office/drawing/2014/main" id="{C0A0958B-E2E3-4B5E-AB8E-EB50E03BE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395011"/>
            <a:ext cx="9144000" cy="916953"/>
          </a:xfrm>
        </p:spPr>
        <p:txBody>
          <a:bodyPr>
            <a:normAutofit/>
          </a:bodyPr>
          <a:lstStyle/>
          <a:p>
            <a:r>
              <a:rPr lang="en-US" dirty="0"/>
              <a:t>PERHITUNGAN BALOK</a:t>
            </a:r>
          </a:p>
          <a:p>
            <a:r>
              <a:rPr lang="en-US" dirty="0"/>
              <a:t> DENGAN BEBAN MERATA DAN TERPUSAT</a:t>
            </a:r>
            <a:endParaRPr lang="en-ID" dirty="0"/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51C34DF2-2F56-43A5-918E-578AFC28CD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9" t="29749" r="45870" b="17279"/>
          <a:stretch/>
        </p:blipFill>
        <p:spPr>
          <a:xfrm>
            <a:off x="940904" y="1311964"/>
            <a:ext cx="9144000" cy="4359966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5414AC1-04BB-42E4-ABC8-11D9C8A39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45218"/>
              </p:ext>
            </p:extLst>
          </p:nvPr>
        </p:nvGraphicFramePr>
        <p:xfrm>
          <a:off x="1364974" y="5796133"/>
          <a:ext cx="3865492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219">
                  <a:extLst>
                    <a:ext uri="{9D8B030D-6E8A-4147-A177-3AD203B41FA5}">
                      <a16:colId xmlns:a16="http://schemas.microsoft.com/office/drawing/2014/main" val="2799504885"/>
                    </a:ext>
                  </a:extLst>
                </a:gridCol>
                <a:gridCol w="2259054">
                  <a:extLst>
                    <a:ext uri="{9D8B030D-6E8A-4147-A177-3AD203B41FA5}">
                      <a16:colId xmlns:a16="http://schemas.microsoft.com/office/drawing/2014/main" val="1344033773"/>
                    </a:ext>
                  </a:extLst>
                </a:gridCol>
                <a:gridCol w="803219">
                  <a:extLst>
                    <a:ext uri="{9D8B030D-6E8A-4147-A177-3AD203B41FA5}">
                      <a16:colId xmlns:a16="http://schemas.microsoft.com/office/drawing/2014/main" val="33386627"/>
                    </a:ext>
                  </a:extLst>
                </a:gridCol>
              </a:tblGrid>
              <a:tr h="222285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Hitung :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1. Momen ultimite max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629074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 dirty="0">
                          <a:effectLst/>
                        </a:rPr>
                        <a:t>2. </a:t>
                      </a:r>
                      <a:r>
                        <a:rPr lang="en-ID" sz="1600" u="none" strike="noStrike" dirty="0" err="1">
                          <a:effectLst/>
                        </a:rPr>
                        <a:t>Dimensi</a:t>
                      </a:r>
                      <a:r>
                        <a:rPr lang="en-ID" sz="1600" u="none" strike="noStrike" dirty="0">
                          <a:effectLst/>
                        </a:rPr>
                        <a:t> dan </a:t>
                      </a:r>
                      <a:r>
                        <a:rPr lang="en-ID" sz="1600" u="none" strike="noStrike" dirty="0" err="1">
                          <a:effectLst/>
                        </a:rPr>
                        <a:t>Penulangan</a:t>
                      </a:r>
                      <a:r>
                        <a:rPr lang="en-ID" sz="1600" u="none" strike="noStrike" dirty="0">
                          <a:effectLst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</a:rPr>
                        <a:t>balok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1047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3. Gambar penulangan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82467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327506"/>
              </p:ext>
            </p:extLst>
          </p:nvPr>
        </p:nvGraphicFramePr>
        <p:xfrm>
          <a:off x="874645" y="864704"/>
          <a:ext cx="8958467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1/9 x 4,00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0,45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0,20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450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0,2x0,45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2400=  216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kg/m'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 dirty="0">
                          <a:effectLst/>
                        </a:rPr>
                        <a:t>0,216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ton/m'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1,2 Wd + 1,6 Wl + 1,2 Wbs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4,26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Pu1=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1,2 P1 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Pu1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3,60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Pu2=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1,2 P2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Pu2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4,80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ambar 16">
            <a:extLst>
              <a:ext uri="{FF2B5EF4-FFF2-40B4-BE49-F238E27FC236}">
                <a16:creationId xmlns:a16="http://schemas.microsoft.com/office/drawing/2014/main" id="{9D1512D5-5C7D-43FE-ACD6-C440BC32DE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64" t="34890" r="33478" b="31815"/>
          <a:stretch/>
        </p:blipFill>
        <p:spPr>
          <a:xfrm>
            <a:off x="6585290" y="2773310"/>
            <a:ext cx="5181600" cy="2970174"/>
          </a:xfrm>
          <a:prstGeom prst="rect">
            <a:avLst/>
          </a:prstGeom>
        </p:spPr>
      </p:pic>
      <p:graphicFrame>
        <p:nvGraphicFramePr>
          <p:cNvPr id="18" name="Tabel 17">
            <a:extLst>
              <a:ext uri="{FF2B5EF4-FFF2-40B4-BE49-F238E27FC236}">
                <a16:creationId xmlns:a16="http://schemas.microsoft.com/office/drawing/2014/main" id="{0FD4C6FD-2C50-49C2-B953-923972D55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821844"/>
              </p:ext>
            </p:extLst>
          </p:nvPr>
        </p:nvGraphicFramePr>
        <p:xfrm>
          <a:off x="437322" y="1975192"/>
          <a:ext cx="6028699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535">
                  <a:extLst>
                    <a:ext uri="{9D8B030D-6E8A-4147-A177-3AD203B41FA5}">
                      <a16:colId xmlns:a16="http://schemas.microsoft.com/office/drawing/2014/main" val="4208896976"/>
                    </a:ext>
                  </a:extLst>
                </a:gridCol>
                <a:gridCol w="1102421">
                  <a:extLst>
                    <a:ext uri="{9D8B030D-6E8A-4147-A177-3AD203B41FA5}">
                      <a16:colId xmlns:a16="http://schemas.microsoft.com/office/drawing/2014/main" val="3302777831"/>
                    </a:ext>
                  </a:extLst>
                </a:gridCol>
                <a:gridCol w="1773461">
                  <a:extLst>
                    <a:ext uri="{9D8B030D-6E8A-4147-A177-3AD203B41FA5}">
                      <a16:colId xmlns:a16="http://schemas.microsoft.com/office/drawing/2014/main" val="2421283418"/>
                    </a:ext>
                  </a:extLst>
                </a:gridCol>
                <a:gridCol w="1022535">
                  <a:extLst>
                    <a:ext uri="{9D8B030D-6E8A-4147-A177-3AD203B41FA5}">
                      <a16:colId xmlns:a16="http://schemas.microsoft.com/office/drawing/2014/main" val="2377056746"/>
                    </a:ext>
                  </a:extLst>
                </a:gridCol>
                <a:gridCol w="1107747">
                  <a:extLst>
                    <a:ext uri="{9D8B030D-6E8A-4147-A177-3AD203B41FA5}">
                      <a16:colId xmlns:a16="http://schemas.microsoft.com/office/drawing/2014/main" val="3831432909"/>
                    </a:ext>
                  </a:extLst>
                </a:gridCol>
              </a:tblGrid>
              <a:tr h="2491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3. </a:t>
                      </a:r>
                      <a:r>
                        <a:rPr lang="en-ID" sz="1800" u="none" strike="noStrike" dirty="0" err="1">
                          <a:effectLst/>
                        </a:rPr>
                        <a:t>Reaksi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Tumpuan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35819341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a.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>
                          <a:effectLst/>
                        </a:rPr>
                        <a:t>Σ </a:t>
                      </a:r>
                      <a:r>
                        <a:rPr lang="en-ID" sz="1800" u="none" strike="noStrike">
                          <a:effectLst/>
                        </a:rPr>
                        <a:t>M B = 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9619979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>
                          <a:effectLst/>
                        </a:rPr>
                        <a:t>RA . 4 -(Wu . 4 . 2) - (Pu1 . 2) - (Pu2 . 1) = 0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374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RA 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11,52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ton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463760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451894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>
                          <a:effectLst/>
                        </a:rPr>
                        <a:t>Σ </a:t>
                      </a:r>
                      <a:r>
                        <a:rPr lang="en-ID" sz="1800" u="none" strike="noStrike">
                          <a:effectLst/>
                        </a:rPr>
                        <a:t>M A = 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73423403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-RB . 4 +(Wu . 4 . 2) + (Pu1. 2) + (Pu2 . 3) = 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27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RB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13,92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ton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734659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7832822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Kontrol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74549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RA + RB       =             (Wu* L) + Pu1 + Pu2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94908200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25,44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        25,44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898907"/>
                  </a:ext>
                </a:extLst>
              </a:tr>
            </a:tbl>
          </a:graphicData>
        </a:graphic>
      </p:graphicFrame>
      <p:pic>
        <p:nvPicPr>
          <p:cNvPr id="5" name="Gambar 4">
            <a:extLst>
              <a:ext uri="{FF2B5EF4-FFF2-40B4-BE49-F238E27FC236}">
                <a16:creationId xmlns:a16="http://schemas.microsoft.com/office/drawing/2014/main" id="{7133E66C-93A8-4A6C-8EAC-6D71A285F1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" t="31359" r="63770" b="44530"/>
          <a:stretch/>
        </p:blipFill>
        <p:spPr>
          <a:xfrm>
            <a:off x="6466021" y="441545"/>
            <a:ext cx="4916554" cy="1984513"/>
          </a:xfrm>
          <a:prstGeom prst="rect">
            <a:avLst/>
          </a:prstGeom>
        </p:spPr>
      </p:pic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FE6FF19B-56A7-4E91-A58F-30610ED0158C}"/>
              </a:ext>
            </a:extLst>
          </p:cNvPr>
          <p:cNvSpPr/>
          <p:nvPr/>
        </p:nvSpPr>
        <p:spPr>
          <a:xfrm>
            <a:off x="7434471" y="820888"/>
            <a:ext cx="530087" cy="371808"/>
          </a:xfrm>
          <a:custGeom>
            <a:avLst/>
            <a:gdLst>
              <a:gd name="connsiteX0" fmla="*/ 0 w 530087"/>
              <a:gd name="connsiteY0" fmla="*/ 371808 h 371808"/>
              <a:gd name="connsiteX1" fmla="*/ 66261 w 530087"/>
              <a:gd name="connsiteY1" fmla="*/ 318799 h 371808"/>
              <a:gd name="connsiteX2" fmla="*/ 92766 w 530087"/>
              <a:gd name="connsiteY2" fmla="*/ 292295 h 371808"/>
              <a:gd name="connsiteX3" fmla="*/ 106018 w 530087"/>
              <a:gd name="connsiteY3" fmla="*/ 252538 h 371808"/>
              <a:gd name="connsiteX4" fmla="*/ 132522 w 530087"/>
              <a:gd name="connsiteY4" fmla="*/ 212782 h 371808"/>
              <a:gd name="connsiteX5" fmla="*/ 172279 w 530087"/>
              <a:gd name="connsiteY5" fmla="*/ 146521 h 371808"/>
              <a:gd name="connsiteX6" fmla="*/ 251792 w 530087"/>
              <a:gd name="connsiteY6" fmla="*/ 40504 h 371808"/>
              <a:gd name="connsiteX7" fmla="*/ 265044 w 530087"/>
              <a:gd name="connsiteY7" fmla="*/ 747 h 371808"/>
              <a:gd name="connsiteX8" fmla="*/ 371061 w 530087"/>
              <a:gd name="connsiteY8" fmla="*/ 27251 h 371808"/>
              <a:gd name="connsiteX9" fmla="*/ 463827 w 530087"/>
              <a:gd name="connsiteY9" fmla="*/ 13999 h 371808"/>
              <a:gd name="connsiteX10" fmla="*/ 530087 w 530087"/>
              <a:gd name="connsiteY10" fmla="*/ 747 h 37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0087" h="371808">
                <a:moveTo>
                  <a:pt x="0" y="371808"/>
                </a:moveTo>
                <a:cubicBezTo>
                  <a:pt x="22087" y="354138"/>
                  <a:pt x="44785" y="337207"/>
                  <a:pt x="66261" y="318799"/>
                </a:cubicBezTo>
                <a:cubicBezTo>
                  <a:pt x="75747" y="310668"/>
                  <a:pt x="86338" y="303009"/>
                  <a:pt x="92766" y="292295"/>
                </a:cubicBezTo>
                <a:cubicBezTo>
                  <a:pt x="99953" y="280317"/>
                  <a:pt x="99771" y="265032"/>
                  <a:pt x="106018" y="252538"/>
                </a:cubicBezTo>
                <a:cubicBezTo>
                  <a:pt x="113141" y="238292"/>
                  <a:pt x="123687" y="226034"/>
                  <a:pt x="132522" y="212782"/>
                </a:cubicBezTo>
                <a:cubicBezTo>
                  <a:pt x="157861" y="136763"/>
                  <a:pt x="128619" y="204734"/>
                  <a:pt x="172279" y="146521"/>
                </a:cubicBezTo>
                <a:cubicBezTo>
                  <a:pt x="262188" y="26643"/>
                  <a:pt x="191007" y="101287"/>
                  <a:pt x="251792" y="40504"/>
                </a:cubicBezTo>
                <a:cubicBezTo>
                  <a:pt x="256209" y="27252"/>
                  <a:pt x="251792" y="5165"/>
                  <a:pt x="265044" y="747"/>
                </a:cubicBezTo>
                <a:cubicBezTo>
                  <a:pt x="281036" y="-4584"/>
                  <a:pt x="349606" y="20099"/>
                  <a:pt x="371061" y="27251"/>
                </a:cubicBezTo>
                <a:cubicBezTo>
                  <a:pt x="401983" y="22834"/>
                  <a:pt x="433095" y="19587"/>
                  <a:pt x="463827" y="13999"/>
                </a:cubicBezTo>
                <a:cubicBezTo>
                  <a:pt x="542607" y="-324"/>
                  <a:pt x="493411" y="747"/>
                  <a:pt x="530087" y="74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E2268B07-0A3A-4E98-A365-54F0F6BDCBF2}"/>
              </a:ext>
            </a:extLst>
          </p:cNvPr>
          <p:cNvSpPr txBox="1"/>
          <p:nvPr/>
        </p:nvSpPr>
        <p:spPr>
          <a:xfrm>
            <a:off x="7922724" y="627974"/>
            <a:ext cx="6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Wu</a:t>
            </a:r>
            <a:endParaRPr lang="en-ID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5E4DC0CB-88B9-435E-8D04-8B018491DBB1}"/>
              </a:ext>
            </a:extLst>
          </p:cNvPr>
          <p:cNvSpPr txBox="1"/>
          <p:nvPr/>
        </p:nvSpPr>
        <p:spPr>
          <a:xfrm>
            <a:off x="9028937" y="409385"/>
            <a:ext cx="62423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Pu1</a:t>
            </a:r>
            <a:endParaRPr lang="en-ID" dirty="0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6AC98CE9-E55F-4039-A83B-C7C96DE6F7C2}"/>
              </a:ext>
            </a:extLst>
          </p:cNvPr>
          <p:cNvSpPr txBox="1"/>
          <p:nvPr/>
        </p:nvSpPr>
        <p:spPr>
          <a:xfrm>
            <a:off x="9830691" y="396133"/>
            <a:ext cx="6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Pu2</a:t>
            </a:r>
            <a:endParaRPr lang="en-ID" dirty="0"/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0AA45661-6A44-4613-92E2-D434EE23DC89}"/>
              </a:ext>
            </a:extLst>
          </p:cNvPr>
          <p:cNvSpPr txBox="1"/>
          <p:nvPr/>
        </p:nvSpPr>
        <p:spPr>
          <a:xfrm>
            <a:off x="8710885" y="3113559"/>
            <a:ext cx="187518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11,52-(Wux2,00)</a:t>
            </a:r>
            <a:endParaRPr lang="en-ID" dirty="0"/>
          </a:p>
        </p:txBody>
      </p:sp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857165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4,26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Pu1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3,60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Pu2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4,80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sp>
        <p:nvSpPr>
          <p:cNvPr id="20" name="Kotak Teks 19">
            <a:extLst>
              <a:ext uri="{FF2B5EF4-FFF2-40B4-BE49-F238E27FC236}">
                <a16:creationId xmlns:a16="http://schemas.microsoft.com/office/drawing/2014/main" id="{E5CC0EA4-F386-4158-A353-610DAA294EEF}"/>
              </a:ext>
            </a:extLst>
          </p:cNvPr>
          <p:cNvSpPr txBox="1"/>
          <p:nvPr/>
        </p:nvSpPr>
        <p:spPr>
          <a:xfrm>
            <a:off x="4558742" y="47795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audio</a:t>
            </a:r>
            <a:endParaRPr lang="en-ID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8242663" y="2521131"/>
            <a:ext cx="13063" cy="3670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328266" y="5146766"/>
            <a:ext cx="897552" cy="7445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040983" y="2634342"/>
            <a:ext cx="13063" cy="3670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951495" y="3174273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7,26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9C2FD6F-0238-4358-94D7-EF2E762A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715410"/>
              </p:ext>
            </p:extLst>
          </p:nvPr>
        </p:nvGraphicFramePr>
        <p:xfrm>
          <a:off x="304230" y="505211"/>
          <a:ext cx="6639908" cy="3634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07">
                  <a:extLst>
                    <a:ext uri="{9D8B030D-6E8A-4147-A177-3AD203B41FA5}">
                      <a16:colId xmlns:a16="http://schemas.microsoft.com/office/drawing/2014/main" val="2925122170"/>
                    </a:ext>
                  </a:extLst>
                </a:gridCol>
                <a:gridCol w="804719">
                  <a:extLst>
                    <a:ext uri="{9D8B030D-6E8A-4147-A177-3AD203B41FA5}">
                      <a16:colId xmlns:a16="http://schemas.microsoft.com/office/drawing/2014/main" val="2805070878"/>
                    </a:ext>
                  </a:extLst>
                </a:gridCol>
                <a:gridCol w="1576958">
                  <a:extLst>
                    <a:ext uri="{9D8B030D-6E8A-4147-A177-3AD203B41FA5}">
                      <a16:colId xmlns:a16="http://schemas.microsoft.com/office/drawing/2014/main" val="2406614885"/>
                    </a:ext>
                  </a:extLst>
                </a:gridCol>
                <a:gridCol w="238539">
                  <a:extLst>
                    <a:ext uri="{9D8B030D-6E8A-4147-A177-3AD203B41FA5}">
                      <a16:colId xmlns:a16="http://schemas.microsoft.com/office/drawing/2014/main" val="2193801727"/>
                    </a:ext>
                  </a:extLst>
                </a:gridCol>
                <a:gridCol w="1008664">
                  <a:extLst>
                    <a:ext uri="{9D8B030D-6E8A-4147-A177-3AD203B41FA5}">
                      <a16:colId xmlns:a16="http://schemas.microsoft.com/office/drawing/2014/main" val="269874875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280578664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639879932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3101910568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2190519410"/>
                    </a:ext>
                  </a:extLst>
                </a:gridCol>
              </a:tblGrid>
              <a:tr h="466192">
                <a:tc gridSpan="4"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4. </a:t>
                      </a:r>
                      <a:r>
                        <a:rPr lang="it-IT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Momen Maximum terjadi di   Pu1</a:t>
                      </a:r>
                      <a:endParaRPr lang="it-IT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6630600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M max = RA . 2 -  0,5*Wu*2^2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791469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043505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M max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        14,52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ton.m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4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3206978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14.518,40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kg.m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1 kg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>
                          <a:effectLst/>
                        </a:rPr>
                        <a:t>10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4679137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145.184,00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N.m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9804200"/>
                  </a:ext>
                </a:extLst>
              </a:tr>
              <a:tr h="699289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145.184.000,00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N.mm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3430425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atau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1,452E+08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8647162"/>
                  </a:ext>
                </a:extLst>
              </a:tr>
            </a:tbl>
          </a:graphicData>
        </a:graphic>
      </p:graphicFrame>
      <p:pic>
        <p:nvPicPr>
          <p:cNvPr id="3" name="Gambar 2">
            <a:extLst>
              <a:ext uri="{FF2B5EF4-FFF2-40B4-BE49-F238E27FC236}">
                <a16:creationId xmlns:a16="http://schemas.microsoft.com/office/drawing/2014/main" id="{397A59E2-386C-4824-A035-75F670C8C4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64" t="34890" r="33478" b="31815"/>
          <a:stretch/>
        </p:blipFill>
        <p:spPr>
          <a:xfrm>
            <a:off x="6506296" y="2654485"/>
            <a:ext cx="5381474" cy="2970174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641FBBE9-A62F-4C42-A35C-73EC5833D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" t="31359" r="63770" b="44530"/>
          <a:stretch/>
        </p:blipFill>
        <p:spPr>
          <a:xfrm>
            <a:off x="6506295" y="430489"/>
            <a:ext cx="4876279" cy="1984513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8378456" y="1297172"/>
            <a:ext cx="0" cy="42530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19836" y="1592625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Q=wu.2</a:t>
            </a:r>
            <a:endParaRPr lang="id-ID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283302" y="1212112"/>
            <a:ext cx="2169042" cy="8506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283302" y="1212112"/>
            <a:ext cx="2169042" cy="8506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57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86">
            <a:extLst>
              <a:ext uri="{63B3BB69-23CF-44E3-9099-C40C66FF867C}">
                <a14:compatExt xmlns:a14="http://schemas.microsoft.com/office/drawing/2010/main" spid="_x0000_s1026"/>
              </a:ext>
              <a:ext uri="{FF2B5EF4-FFF2-40B4-BE49-F238E27FC236}">
                <a16:creationId xmlns:a16="http://schemas.microsoft.com/office/drawing/2014/main" id="{00000000-0008-0000-0000-00000204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525" y="16079788"/>
            <a:ext cx="2676525" cy="390525"/>
          </a:xfrm>
          <a:prstGeom prst="rect">
            <a:avLst/>
          </a:prstGeom>
        </p:spPr>
      </p:pic>
      <p:cxnSp>
        <p:nvCxnSpPr>
          <p:cNvPr id="4" name="Straight Arrow Connector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CxnSpPr/>
          <p:nvPr/>
        </p:nvCxnSpPr>
        <p:spPr>
          <a:xfrm>
            <a:off x="6604000" y="14965363"/>
            <a:ext cx="6000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Gambar 4">
            <a:extLst>
              <a:ext uri="{FF2B5EF4-FFF2-40B4-BE49-F238E27FC236}">
                <a16:creationId xmlns:a16="http://schemas.microsoft.com/office/drawing/2014/main" id="{629556D2-6C77-4ECA-B23A-E7B2C530A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9" t="29749" r="48370" b="16699"/>
          <a:stretch/>
        </p:blipFill>
        <p:spPr>
          <a:xfrm>
            <a:off x="616916" y="825492"/>
            <a:ext cx="7421217" cy="5261099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91898657-C95A-4F97-B6D0-E99ECDD4B8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9" t="55473" r="79239" b="18373"/>
          <a:stretch/>
        </p:blipFill>
        <p:spPr>
          <a:xfrm>
            <a:off x="7752522" y="825492"/>
            <a:ext cx="3617844" cy="21529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9712" y="5018567"/>
            <a:ext cx="385086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Bila </a:t>
            </a:r>
            <a:r>
              <a:rPr lang="el-GR" dirty="0" smtClean="0">
                <a:solidFill>
                  <a:srgbClr val="FF0000"/>
                </a:solidFill>
              </a:rPr>
              <a:t>ρ</a:t>
            </a:r>
            <a:r>
              <a:rPr lang="id-ID" dirty="0" smtClean="0">
                <a:solidFill>
                  <a:srgbClr val="FF0000"/>
                </a:solidFill>
              </a:rPr>
              <a:t> &lt; </a:t>
            </a:r>
            <a:r>
              <a:rPr lang="el-GR" dirty="0" smtClean="0">
                <a:solidFill>
                  <a:srgbClr val="FF0000"/>
                </a:solidFill>
              </a:rPr>
              <a:t>ρ</a:t>
            </a:r>
            <a:r>
              <a:rPr lang="id-ID" sz="1400" dirty="0" smtClean="0">
                <a:solidFill>
                  <a:srgbClr val="FF0000"/>
                </a:solidFill>
              </a:rPr>
              <a:t>min</a:t>
            </a:r>
            <a:r>
              <a:rPr lang="id-ID" dirty="0" smtClean="0">
                <a:solidFill>
                  <a:srgbClr val="FF0000"/>
                </a:solidFill>
              </a:rPr>
              <a:t> maka dipakai nilai </a:t>
            </a:r>
            <a:r>
              <a:rPr lang="el-GR" dirty="0" smtClean="0">
                <a:solidFill>
                  <a:srgbClr val="FF0000"/>
                </a:solidFill>
              </a:rPr>
              <a:t>ρ</a:t>
            </a:r>
            <a:r>
              <a:rPr lang="id-ID" sz="1400" dirty="0" smtClean="0">
                <a:solidFill>
                  <a:srgbClr val="FF0000"/>
                </a:solidFill>
              </a:rPr>
              <a:t>min</a:t>
            </a:r>
          </a:p>
          <a:p>
            <a:r>
              <a:rPr lang="id-ID" sz="1400" dirty="0">
                <a:solidFill>
                  <a:srgbClr val="FF0000"/>
                </a:solidFill>
              </a:rPr>
              <a:t>Bila </a:t>
            </a:r>
            <a:r>
              <a:rPr lang="el-GR" sz="1400" dirty="0">
                <a:solidFill>
                  <a:srgbClr val="FF0000"/>
                </a:solidFill>
              </a:rPr>
              <a:t>ρ</a:t>
            </a:r>
            <a:r>
              <a:rPr lang="id-ID" sz="1400" dirty="0">
                <a:solidFill>
                  <a:srgbClr val="FF0000"/>
                </a:solidFill>
              </a:rPr>
              <a:t> </a:t>
            </a:r>
            <a:r>
              <a:rPr lang="id-ID" sz="1400" dirty="0" smtClean="0">
                <a:solidFill>
                  <a:srgbClr val="FF0000"/>
                </a:solidFill>
              </a:rPr>
              <a:t>&gt; </a:t>
            </a:r>
            <a:r>
              <a:rPr lang="el-GR" sz="1400" dirty="0">
                <a:solidFill>
                  <a:srgbClr val="FF0000"/>
                </a:solidFill>
              </a:rPr>
              <a:t>ρ</a:t>
            </a:r>
            <a:r>
              <a:rPr lang="id-ID" sz="1100" dirty="0" smtClean="0">
                <a:solidFill>
                  <a:srgbClr val="FF0000"/>
                </a:solidFill>
              </a:rPr>
              <a:t>max</a:t>
            </a:r>
            <a:r>
              <a:rPr lang="id-ID" sz="1400" dirty="0" smtClean="0">
                <a:solidFill>
                  <a:srgbClr val="FF0000"/>
                </a:solidFill>
              </a:rPr>
              <a:t> </a:t>
            </a:r>
            <a:r>
              <a:rPr lang="id-ID" sz="1400" dirty="0">
                <a:solidFill>
                  <a:srgbClr val="FF0000"/>
                </a:solidFill>
              </a:rPr>
              <a:t>maka </a:t>
            </a:r>
            <a:r>
              <a:rPr lang="id-ID" sz="1400" dirty="0" smtClean="0">
                <a:solidFill>
                  <a:srgbClr val="FF0000"/>
                </a:solidFill>
              </a:rPr>
              <a:t>dimensi balok harus diperbesar</a:t>
            </a:r>
            <a:endParaRPr lang="id-ID" sz="1100" dirty="0">
              <a:solidFill>
                <a:srgbClr val="FF0000"/>
              </a:solidFill>
            </a:endParaRPr>
          </a:p>
          <a:p>
            <a:endParaRPr lang="id-ID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764465" y="1020725"/>
            <a:ext cx="885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= 1,4/250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val="26820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506176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450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400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35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0,0056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0,0342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971490"/>
              </p:ext>
            </p:extLst>
          </p:nvPr>
        </p:nvGraphicFramePr>
        <p:xfrm>
          <a:off x="5342021" y="487734"/>
          <a:ext cx="5041232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r:id="rId3" imgW="1536480" imgH="1803240" progId="">
                  <p:embed/>
                </p:oleObj>
              </mc:Choice>
              <mc:Fallback>
                <p:oleObj r:id="rId3" imgW="1536480" imgH="1803240" progId="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2021" y="487734"/>
                        <a:ext cx="5041232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344660"/>
              </p:ext>
            </p:extLst>
          </p:nvPr>
        </p:nvGraphicFramePr>
        <p:xfrm>
          <a:off x="6087979" y="3249201"/>
          <a:ext cx="5895474" cy="2032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387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0,02539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0,0342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162661"/>
              </p:ext>
            </p:extLst>
          </p:nvPr>
        </p:nvGraphicFramePr>
        <p:xfrm>
          <a:off x="490333" y="5522298"/>
          <a:ext cx="2824161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958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24720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145.184.000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1,452E+08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07506" y="3624572"/>
            <a:ext cx="457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Jarak sisi luar antar tulangan pokok min 25 mm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6C9A54F7-5B70-47E4-97EF-FA5846055C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93" t="38671" r="46975" b="29924"/>
          <a:stretch/>
        </p:blipFill>
        <p:spPr>
          <a:xfrm>
            <a:off x="927657" y="581820"/>
            <a:ext cx="6851375" cy="2542380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CBF11CE9-154F-4AD3-837C-397E279054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8" t="42895" r="28696" b="27912"/>
          <a:stretch/>
        </p:blipFill>
        <p:spPr>
          <a:xfrm>
            <a:off x="636110" y="3694682"/>
            <a:ext cx="10098157" cy="254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3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916" y="1311443"/>
            <a:ext cx="2394284" cy="3814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val 2"/>
          <p:cNvSpPr/>
          <p:nvPr/>
        </p:nvSpPr>
        <p:spPr>
          <a:xfrm>
            <a:off x="1910510" y="4455695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Oval 3"/>
          <p:cNvSpPr/>
          <p:nvPr/>
        </p:nvSpPr>
        <p:spPr>
          <a:xfrm>
            <a:off x="2579267" y="4437637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Oval 4"/>
          <p:cNvSpPr/>
          <p:nvPr/>
        </p:nvSpPr>
        <p:spPr>
          <a:xfrm>
            <a:off x="3216444" y="4443659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998621" y="5931568"/>
            <a:ext cx="32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91916" y="5621144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5556977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03187" y="5896673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b</a:t>
            </a:r>
            <a:r>
              <a:rPr lang="id-ID" sz="1400" dirty="0" smtClean="0"/>
              <a:t>=200 mm</a:t>
            </a:r>
            <a:endParaRPr lang="id-ID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82408" y="3064559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h=450 mm</a:t>
            </a:r>
            <a:endParaRPr lang="id-ID" sz="1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66675" y="1082842"/>
            <a:ext cx="0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3919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73166" y="512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59974" y="1082842"/>
            <a:ext cx="12022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385507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367475" y="4620327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361454" y="5105602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59974" y="2746857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d = 400 mm</a:t>
            </a:r>
            <a:endParaRPr lang="id-ID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559974" y="467506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d</a:t>
            </a:r>
            <a:r>
              <a:rPr lang="id-ID" sz="1400" dirty="0" smtClean="0"/>
              <a:t>’=50 mm</a:t>
            </a:r>
            <a:endParaRPr lang="id-ID" sz="14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2209796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79267" y="3993758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86570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203802" y="3948635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060153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858071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217449" y="4006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35739" y="4037734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910510" y="1684421"/>
            <a:ext cx="1605220" cy="310053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4" name="Straight Connector 43"/>
          <p:cNvCxnSpPr/>
          <p:nvPr/>
        </p:nvCxnSpPr>
        <p:spPr>
          <a:xfrm>
            <a:off x="3392899" y="830179"/>
            <a:ext cx="5775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886200" y="709863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515730" y="709856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549328" y="530602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 25 mm</a:t>
            </a:r>
            <a:endParaRPr lang="id-ID" sz="1400" dirty="0"/>
          </a:p>
        </p:txBody>
      </p:sp>
      <p:graphicFrame>
        <p:nvGraphicFramePr>
          <p:cNvPr id="35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433775"/>
              </p:ext>
            </p:extLst>
          </p:nvPr>
        </p:nvGraphicFramePr>
        <p:xfrm>
          <a:off x="5826722" y="714195"/>
          <a:ext cx="5895474" cy="2032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387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0,02539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0,0342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65669" y="3372336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=( 200 – (2. 25 + 2. 8  + 3. 25))/(3-1) </a:t>
            </a:r>
          </a:p>
          <a:p>
            <a:r>
              <a:rPr lang="id-ID" dirty="0" smtClean="0"/>
              <a:t>S = (200 – (50 +16 +75)) /2</a:t>
            </a:r>
          </a:p>
          <a:p>
            <a:r>
              <a:rPr lang="id-ID" dirty="0" smtClean="0"/>
              <a:t>S = (200- 141)/2</a:t>
            </a:r>
          </a:p>
          <a:p>
            <a:r>
              <a:rPr lang="id-ID" dirty="0" smtClean="0"/>
              <a:t>S = 29,5 mm   &gt;  syarat 25 mm (oke)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6155795" y="4636674"/>
            <a:ext cx="4152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=( 200 – (2. 25 + 2. 8  + 4. 25))/(4-1) </a:t>
            </a:r>
          </a:p>
          <a:p>
            <a:r>
              <a:rPr lang="id-ID" dirty="0" smtClean="0"/>
              <a:t>S = (200 – (50 +16 +100)) /3</a:t>
            </a:r>
          </a:p>
          <a:p>
            <a:r>
              <a:rPr lang="id-ID" dirty="0" smtClean="0"/>
              <a:t>S = (200- 166)/</a:t>
            </a:r>
            <a:r>
              <a:rPr lang="id-ID" dirty="0"/>
              <a:t>3</a:t>
            </a:r>
            <a:endParaRPr lang="id-ID" dirty="0" smtClean="0"/>
          </a:p>
          <a:p>
            <a:r>
              <a:rPr lang="id-ID" dirty="0" smtClean="0"/>
              <a:t>S = 11,33 mm   &lt;  syarat 25 mm (tidak oke)</a:t>
            </a:r>
            <a:endParaRPr lang="id-ID" dirty="0"/>
          </a:p>
        </p:txBody>
      </p:sp>
      <p:sp>
        <p:nvSpPr>
          <p:cNvPr id="42" name="Oval 41"/>
          <p:cNvSpPr/>
          <p:nvPr/>
        </p:nvSpPr>
        <p:spPr>
          <a:xfrm>
            <a:off x="1916750" y="3928906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Oval 42"/>
          <p:cNvSpPr/>
          <p:nvPr/>
        </p:nvSpPr>
        <p:spPr>
          <a:xfrm>
            <a:off x="3171721" y="3919014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Connector 12"/>
          <p:cNvCxnSpPr/>
          <p:nvPr/>
        </p:nvCxnSpPr>
        <p:spPr>
          <a:xfrm>
            <a:off x="-147641" y="3274782"/>
            <a:ext cx="588859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2" idx="3"/>
          </p:cNvCxnSpPr>
          <p:nvPr/>
        </p:nvCxnSpPr>
        <p:spPr>
          <a:xfrm flipH="1">
            <a:off x="352525" y="4209951"/>
            <a:ext cx="1608054" cy="3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495054" y="4441118"/>
            <a:ext cx="1608054" cy="3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125628" y="4133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424165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1970" y="164999"/>
            <a:ext cx="317099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>
                <a:solidFill>
                  <a:srgbClr val="FF0000"/>
                </a:solidFill>
              </a:rPr>
              <a:t>Perhitungan Tulangan Geser 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Daerah </a:t>
            </a:r>
            <a:r>
              <a:rPr lang="en-US" dirty="0" err="1" smtClean="0"/>
              <a:t>tumpuan</a:t>
            </a:r>
            <a:r>
              <a:rPr lang="en-US" dirty="0" smtClean="0"/>
              <a:t>:</a:t>
            </a:r>
            <a:endParaRPr lang="id-ID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03520" y="365054"/>
            <a:ext cx="607422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&gt; Ø Vc → perlu tul. Geser sengkang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&lt; Ø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tidak perlu perhitungan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tul.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 cukup memakai tul geser praktis- </a:t>
            </a:r>
            <a:r>
              <a:rPr lang="el-GR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Φ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8 – 200 mm)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V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 </a:t>
            </a:r>
            <a:r>
              <a:rPr lang="id-ID" altLang="en-US" dirty="0" smtClean="0">
                <a:latin typeface="Calibri" panose="020F0502020204030204" pitchFamily="34" charset="0"/>
              </a:rPr>
              <a:t>= 1/6 x 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f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</a:t>
            </a:r>
            <a:r>
              <a:rPr lang="id-ID" altLang="en-US" dirty="0" smtClean="0">
                <a:latin typeface="Calibri" panose="020F0502020204030204" pitchFamily="34" charset="0"/>
              </a:rPr>
              <a:t>’) xb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W</a:t>
            </a:r>
            <a:r>
              <a:rPr lang="id-ID" altLang="en-US" dirty="0" smtClean="0">
                <a:latin typeface="Calibri" panose="020F0502020204030204" pitchFamily="34" charset="0"/>
              </a:rPr>
              <a:t>x d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     = 1/6(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35). 200 mm . 400 mm  =</a:t>
            </a:r>
            <a:r>
              <a:rPr lang="id-ID" dirty="0"/>
              <a:t>78881,06 </a:t>
            </a:r>
            <a:r>
              <a:rPr lang="id-ID" altLang="en-US" dirty="0" smtClean="0">
                <a:latin typeface="Calibri" panose="020F0502020204030204" pitchFamily="34" charset="0"/>
              </a:rPr>
              <a:t> N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Ø VC = 0,6 . </a:t>
            </a:r>
            <a:r>
              <a:rPr lang="id-ID" dirty="0"/>
              <a:t>78881,06 </a:t>
            </a:r>
            <a:r>
              <a:rPr lang="id-ID" dirty="0" smtClean="0"/>
              <a:t>= </a:t>
            </a:r>
            <a:r>
              <a:rPr lang="id-ID" dirty="0"/>
              <a:t>47328,64 </a:t>
            </a:r>
            <a:r>
              <a:rPr lang="id-ID" dirty="0" smtClean="0"/>
              <a:t> N</a:t>
            </a:r>
          </a:p>
          <a:p>
            <a:endParaRPr lang="id-ID" dirty="0" smtClean="0"/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VU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&gt;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perlu perhitungan tul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</a:t>
            </a:r>
          </a:p>
          <a:p>
            <a:r>
              <a:rPr lang="id-ID" dirty="0" smtClean="0"/>
              <a:t>13,92.10^4 N  &gt; </a:t>
            </a:r>
            <a:r>
              <a:rPr lang="id-ID" dirty="0"/>
              <a:t>47328,64 </a:t>
            </a:r>
            <a:r>
              <a:rPr lang="id-ID" dirty="0" smtClean="0"/>
              <a:t>N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</a:p>
          <a:p>
            <a:endParaRPr lang="id-ID" dirty="0">
              <a:latin typeface="Calibri" panose="020F0502020204030204" pitchFamily="34" charset="0"/>
            </a:endParaRPr>
          </a:p>
          <a:p>
            <a:r>
              <a:rPr lang="id-ID" dirty="0" smtClean="0">
                <a:latin typeface="Calibri" panose="020F0502020204030204" pitchFamily="34" charset="0"/>
              </a:rPr>
              <a:t>Analisa Perhitungan tulangan Geser: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V</a:t>
            </a:r>
            <a:r>
              <a:rPr lang="id-ID" altLang="en-US" baseline="-25000" dirty="0">
                <a:latin typeface="Calibri" panose="020F0502020204030204" pitchFamily="34" charset="0"/>
              </a:rPr>
              <a:t>S perlu </a:t>
            </a:r>
            <a:r>
              <a:rPr lang="id-ID" altLang="en-US" dirty="0">
                <a:latin typeface="Calibri" panose="020F0502020204030204" pitchFamily="34" charset="0"/>
              </a:rPr>
              <a:t>= V</a:t>
            </a:r>
            <a:r>
              <a:rPr lang="id-ID" altLang="en-US" baseline="-25000" dirty="0">
                <a:latin typeface="Calibri" panose="020F0502020204030204" pitchFamily="34" charset="0"/>
              </a:rPr>
              <a:t>U</a:t>
            </a:r>
            <a:r>
              <a:rPr lang="id-ID" altLang="en-US" dirty="0">
                <a:latin typeface="Calibri" panose="020F0502020204030204" pitchFamily="34" charset="0"/>
              </a:rPr>
              <a:t>/Ø – V</a:t>
            </a:r>
            <a:r>
              <a:rPr lang="id-ID" altLang="en-US" baseline="-25000" dirty="0">
                <a:latin typeface="Calibri" panose="020F0502020204030204" pitchFamily="34" charset="0"/>
              </a:rPr>
              <a:t>C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(</a:t>
            </a:r>
            <a:r>
              <a:rPr lang="id-ID" dirty="0"/>
              <a:t>13,92.10^4 </a:t>
            </a:r>
            <a:r>
              <a:rPr lang="id-ID" altLang="en-US" dirty="0" smtClean="0">
                <a:latin typeface="Calibri" panose="020F0502020204030204" pitchFamily="34" charset="0"/>
              </a:rPr>
              <a:t>/0,60</a:t>
            </a:r>
            <a:r>
              <a:rPr lang="id-ID" altLang="en-US" dirty="0">
                <a:latin typeface="Calibri" panose="020F0502020204030204" pitchFamily="34" charset="0"/>
              </a:rPr>
              <a:t>) – </a:t>
            </a:r>
            <a:r>
              <a:rPr lang="id-ID" dirty="0" smtClean="0"/>
              <a:t>78881,06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           = </a:t>
            </a:r>
            <a:r>
              <a:rPr lang="id-ID" dirty="0"/>
              <a:t>153118,9 </a:t>
            </a:r>
            <a:r>
              <a:rPr lang="id-ID" dirty="0" smtClean="0"/>
              <a:t>N</a:t>
            </a:r>
            <a:endParaRPr lang="id-ID" altLang="en-US" dirty="0">
              <a:latin typeface="Calibri" panose="020F0502020204030204" pitchFamily="34" charset="0"/>
            </a:endParaRPr>
          </a:p>
          <a:p>
            <a:endParaRPr lang="id-ID" dirty="0"/>
          </a:p>
          <a:p>
            <a:r>
              <a:rPr lang="id-ID" altLang="en-US" dirty="0">
                <a:latin typeface="Calibri" panose="020F0502020204030204" pitchFamily="34" charset="0"/>
              </a:rPr>
              <a:t>Bila menggunakan sengkang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</a:t>
            </a:r>
            <a:r>
              <a:rPr lang="id-ID" altLang="en-US" dirty="0" smtClean="0">
                <a:latin typeface="Calibri" panose="020F0502020204030204" pitchFamily="34" charset="0"/>
              </a:rPr>
              <a:t>12 </a:t>
            </a:r>
            <a:r>
              <a:rPr lang="id-ID" altLang="en-US" dirty="0">
                <a:latin typeface="Calibri" panose="020F0502020204030204" pitchFamily="34" charset="0"/>
              </a:rPr>
              <a:t>maka </a:t>
            </a:r>
            <a:r>
              <a:rPr lang="id-ID" altLang="en-US" dirty="0" smtClean="0">
                <a:latin typeface="Calibri" panose="020F0502020204030204" pitchFamily="34" charset="0"/>
              </a:rPr>
              <a:t>As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 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113,04 mm2</a:t>
            </a:r>
          </a:p>
          <a:p>
            <a:endParaRPr lang="id-ID" altLang="en-US" baseline="30000" dirty="0">
              <a:latin typeface="Calibri" panose="020F0502020204030204" pitchFamily="34" charset="0"/>
            </a:endParaRPr>
          </a:p>
          <a:p>
            <a:endParaRPr lang="id-ID" dirty="0" smtClean="0"/>
          </a:p>
          <a:p>
            <a:endParaRPr lang="id-ID" dirty="0" smtClean="0"/>
          </a:p>
          <a:p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alt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1350" y="694636"/>
            <a:ext cx="29738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pPr fontAlgn="b"/>
            <a:r>
              <a:rPr lang="en-ID" dirty="0"/>
              <a:t>Av =</a:t>
            </a:r>
            <a:r>
              <a:rPr lang="id-ID" dirty="0"/>
              <a:t> Vu = </a:t>
            </a:r>
            <a:r>
              <a:rPr lang="en-ID" dirty="0"/>
              <a:t>13</a:t>
            </a:r>
            <a:r>
              <a:rPr lang="id-ID" dirty="0"/>
              <a:t>,92 ton</a:t>
            </a:r>
          </a:p>
          <a:p>
            <a:r>
              <a:rPr lang="id-ID" dirty="0"/>
              <a:t>              = 13,92.10^4 </a:t>
            </a:r>
            <a:r>
              <a:rPr lang="id-ID" dirty="0" smtClean="0"/>
              <a:t>N</a:t>
            </a:r>
          </a:p>
          <a:p>
            <a:r>
              <a:rPr lang="id-ID" dirty="0"/>
              <a:t> </a:t>
            </a:r>
            <a:r>
              <a:rPr lang="id-ID" dirty="0" smtClean="0"/>
              <a:t>            = 139200 N</a:t>
            </a:r>
            <a:endParaRPr lang="id-ID" dirty="0"/>
          </a:p>
          <a:p>
            <a:endParaRPr lang="id-ID" dirty="0"/>
          </a:p>
          <a:p>
            <a:r>
              <a:rPr lang="id-ID" dirty="0" smtClean="0"/>
              <a:t>fc = 35 Mpa</a:t>
            </a:r>
          </a:p>
          <a:p>
            <a:r>
              <a:rPr lang="id-ID" dirty="0"/>
              <a:t>f</a:t>
            </a:r>
            <a:r>
              <a:rPr lang="id-ID" dirty="0" smtClean="0"/>
              <a:t>y = 250 MPa</a:t>
            </a:r>
          </a:p>
          <a:p>
            <a:r>
              <a:rPr lang="id-ID" dirty="0" smtClean="0"/>
              <a:t>b = 200 mm</a:t>
            </a:r>
          </a:p>
          <a:p>
            <a:r>
              <a:rPr lang="id-ID" dirty="0"/>
              <a:t>h</a:t>
            </a:r>
            <a:r>
              <a:rPr lang="id-ID" dirty="0" smtClean="0"/>
              <a:t> = 450 mm</a:t>
            </a:r>
          </a:p>
          <a:p>
            <a:r>
              <a:rPr lang="id-ID" dirty="0"/>
              <a:t>d</a:t>
            </a:r>
            <a:r>
              <a:rPr lang="id-ID" dirty="0" smtClean="0"/>
              <a:t>’ = 50 mm</a:t>
            </a:r>
          </a:p>
          <a:p>
            <a:r>
              <a:rPr lang="id-ID" dirty="0"/>
              <a:t>d</a:t>
            </a:r>
            <a:r>
              <a:rPr lang="id-ID" dirty="0" smtClean="0"/>
              <a:t>= h-d’ = 450 – 50 = 400 mm  </a:t>
            </a:r>
          </a:p>
          <a:p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661970" y="3988035"/>
            <a:ext cx="1667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altLang="id-ID" dirty="0" smtClean="0"/>
              <a:t>1 kg = 10 N</a:t>
            </a:r>
          </a:p>
          <a:p>
            <a:r>
              <a:rPr lang="id-ID" altLang="id-ID" dirty="0" smtClean="0"/>
              <a:t>N/mm^2 </a:t>
            </a:r>
            <a:r>
              <a:rPr lang="id-ID" altLang="id-ID" dirty="0"/>
              <a:t>= MPa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601BFC53-582C-4738-AF3C-89BEF860C1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21364"/>
              </p:ext>
            </p:extLst>
          </p:nvPr>
        </p:nvGraphicFramePr>
        <p:xfrm>
          <a:off x="6226175" y="4855713"/>
          <a:ext cx="444023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3" imgW="3073320" imgH="457200" progId="Equation.3">
                  <p:embed/>
                </p:oleObj>
              </mc:Choice>
              <mc:Fallback>
                <p:oleObj name="Equation" r:id="rId3" imgW="3073320" imgH="457200" progId="Equation.3">
                  <p:embed/>
                  <p:pic>
                    <p:nvPicPr>
                      <p:cNvPr id="17412" name="Object 2">
                        <a:extLst>
                          <a:ext uri="{FF2B5EF4-FFF2-40B4-BE49-F238E27FC236}">
                            <a16:creationId xmlns:a16="http://schemas.microsoft.com/office/drawing/2014/main" id="{601BFC53-582C-4738-AF3C-89BEF860C1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6175" y="4855713"/>
                        <a:ext cx="4440238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53543" y="5604775"/>
            <a:ext cx="4919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Jadi besi sengkang yang dipakai :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Ø 12 – 70 mm    untuk daerah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tumpuan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(1/4 </a:t>
            </a:r>
            <a:r>
              <a:rPr lang="en-US" altLang="en-US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dari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L)</a:t>
            </a:r>
            <a:endParaRPr lang="id-ID" altLang="en-US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12 –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100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mm    untuk daerah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lapangan</a:t>
            </a:r>
            <a:endParaRPr lang="id-ID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9619" y="4937759"/>
            <a:ext cx="2175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As= 0,25 x </a:t>
            </a:r>
            <a:r>
              <a:rPr lang="el-GR" dirty="0" smtClean="0"/>
              <a:t>π</a:t>
            </a:r>
            <a:r>
              <a:rPr lang="id-ID" dirty="0" smtClean="0"/>
              <a:t> x D^2</a:t>
            </a:r>
          </a:p>
          <a:p>
            <a:r>
              <a:rPr lang="id-ID" dirty="0"/>
              <a:t> </a:t>
            </a:r>
            <a:r>
              <a:rPr lang="id-ID" dirty="0" smtClean="0"/>
              <a:t>    = 0,25. 3,14 . 12^2</a:t>
            </a:r>
          </a:p>
          <a:p>
            <a:r>
              <a:rPr lang="id-ID" dirty="0"/>
              <a:t> </a:t>
            </a:r>
            <a:r>
              <a:rPr lang="id-ID" dirty="0" smtClean="0"/>
              <a:t>   = 113,04 mm^2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46101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1970" y="164999"/>
            <a:ext cx="317099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>
                <a:solidFill>
                  <a:srgbClr val="FF0000"/>
                </a:solidFill>
              </a:rPr>
              <a:t>Perhitungan Tulangan Geser 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Daerah </a:t>
            </a:r>
            <a:r>
              <a:rPr lang="en-US" dirty="0" err="1" smtClean="0"/>
              <a:t>lapangan</a:t>
            </a:r>
            <a:r>
              <a:rPr lang="en-US" dirty="0" smtClean="0"/>
              <a:t>:</a:t>
            </a:r>
            <a:endParaRPr lang="id-ID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03520" y="365054"/>
            <a:ext cx="607422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&gt; Ø Vc → perlu tul. Geser sengkang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&lt; Ø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tidak perlu perhitungan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tul.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 cukup memakai tul geser praktis- </a:t>
            </a:r>
            <a:r>
              <a:rPr lang="el-GR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Φ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8 – 200 mm)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V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 </a:t>
            </a:r>
            <a:r>
              <a:rPr lang="id-ID" altLang="en-US" dirty="0" smtClean="0">
                <a:latin typeface="Calibri" panose="020F0502020204030204" pitchFamily="34" charset="0"/>
              </a:rPr>
              <a:t>= 1/6 x 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f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</a:t>
            </a:r>
            <a:r>
              <a:rPr lang="id-ID" altLang="en-US" dirty="0" smtClean="0">
                <a:latin typeface="Calibri" panose="020F0502020204030204" pitchFamily="34" charset="0"/>
              </a:rPr>
              <a:t>’) xb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W</a:t>
            </a:r>
            <a:r>
              <a:rPr lang="id-ID" altLang="en-US" dirty="0" smtClean="0">
                <a:latin typeface="Calibri" panose="020F0502020204030204" pitchFamily="34" charset="0"/>
              </a:rPr>
              <a:t>x d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     = 1/6(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35). 200 mm . 400 mm  =</a:t>
            </a:r>
            <a:r>
              <a:rPr lang="id-ID" dirty="0"/>
              <a:t>78881,06 </a:t>
            </a:r>
            <a:r>
              <a:rPr lang="id-ID" altLang="en-US" dirty="0" smtClean="0">
                <a:latin typeface="Calibri" panose="020F0502020204030204" pitchFamily="34" charset="0"/>
              </a:rPr>
              <a:t> N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Ø VC = 0,6 . </a:t>
            </a:r>
            <a:r>
              <a:rPr lang="id-ID" dirty="0"/>
              <a:t>78881,06 </a:t>
            </a:r>
            <a:r>
              <a:rPr lang="id-ID" dirty="0" smtClean="0"/>
              <a:t>= </a:t>
            </a:r>
            <a:r>
              <a:rPr lang="id-ID" dirty="0"/>
              <a:t>47328,64 </a:t>
            </a:r>
            <a:r>
              <a:rPr lang="id-ID" dirty="0" smtClean="0"/>
              <a:t> N</a:t>
            </a:r>
          </a:p>
          <a:p>
            <a:endParaRPr lang="id-ID" dirty="0" smtClean="0"/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VU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&gt;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perlu perhitungan tul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</a:t>
            </a:r>
          </a:p>
          <a:p>
            <a:r>
              <a:rPr lang="en-US" dirty="0" smtClean="0"/>
              <a:t>7,26.1</a:t>
            </a:r>
            <a:r>
              <a:rPr lang="id-ID" dirty="0" smtClean="0"/>
              <a:t>0^4 </a:t>
            </a:r>
            <a:r>
              <a:rPr lang="id-ID" dirty="0" smtClean="0"/>
              <a:t>N  &gt; </a:t>
            </a:r>
            <a:r>
              <a:rPr lang="id-ID" dirty="0"/>
              <a:t>47328,64 </a:t>
            </a:r>
            <a:r>
              <a:rPr lang="id-ID" dirty="0" smtClean="0"/>
              <a:t>N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</a:p>
          <a:p>
            <a:endParaRPr lang="id-ID" dirty="0">
              <a:latin typeface="Calibri" panose="020F0502020204030204" pitchFamily="34" charset="0"/>
            </a:endParaRPr>
          </a:p>
          <a:p>
            <a:r>
              <a:rPr lang="id-ID" dirty="0" smtClean="0">
                <a:latin typeface="Calibri" panose="020F0502020204030204" pitchFamily="34" charset="0"/>
              </a:rPr>
              <a:t>Analisa Perhitungan tulangan Geser: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V</a:t>
            </a:r>
            <a:r>
              <a:rPr lang="id-ID" altLang="en-US" baseline="-25000" dirty="0">
                <a:latin typeface="Calibri" panose="020F0502020204030204" pitchFamily="34" charset="0"/>
              </a:rPr>
              <a:t>S perlu </a:t>
            </a:r>
            <a:r>
              <a:rPr lang="id-ID" altLang="en-US" dirty="0">
                <a:latin typeface="Calibri" panose="020F0502020204030204" pitchFamily="34" charset="0"/>
              </a:rPr>
              <a:t>= V</a:t>
            </a:r>
            <a:r>
              <a:rPr lang="id-ID" altLang="en-US" baseline="-25000" dirty="0">
                <a:latin typeface="Calibri" panose="020F0502020204030204" pitchFamily="34" charset="0"/>
              </a:rPr>
              <a:t>U</a:t>
            </a:r>
            <a:r>
              <a:rPr lang="id-ID" altLang="en-US" dirty="0">
                <a:latin typeface="Calibri" panose="020F0502020204030204" pitchFamily="34" charset="0"/>
              </a:rPr>
              <a:t>/Ø – V</a:t>
            </a:r>
            <a:r>
              <a:rPr lang="id-ID" altLang="en-US" baseline="-25000" dirty="0">
                <a:latin typeface="Calibri" panose="020F0502020204030204" pitchFamily="34" charset="0"/>
              </a:rPr>
              <a:t>C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(</a:t>
            </a:r>
            <a:r>
              <a:rPr lang="en-US" altLang="en-US" dirty="0" smtClean="0">
                <a:latin typeface="Calibri" panose="020F0502020204030204" pitchFamily="34" charset="0"/>
              </a:rPr>
              <a:t>7,26</a:t>
            </a:r>
            <a:r>
              <a:rPr lang="id-ID" dirty="0" smtClean="0"/>
              <a:t>.10^4 </a:t>
            </a:r>
            <a:r>
              <a:rPr lang="id-ID" altLang="en-US" dirty="0" smtClean="0">
                <a:latin typeface="Calibri" panose="020F0502020204030204" pitchFamily="34" charset="0"/>
              </a:rPr>
              <a:t>/0,60</a:t>
            </a:r>
            <a:r>
              <a:rPr lang="id-ID" altLang="en-US" dirty="0">
                <a:latin typeface="Calibri" panose="020F0502020204030204" pitchFamily="34" charset="0"/>
              </a:rPr>
              <a:t>) – </a:t>
            </a:r>
            <a:r>
              <a:rPr lang="id-ID" dirty="0" smtClean="0"/>
              <a:t>78881,06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           = </a:t>
            </a:r>
            <a:r>
              <a:rPr lang="en-US" altLang="en-US" dirty="0" smtClean="0">
                <a:latin typeface="Calibri" panose="020F0502020204030204" pitchFamily="34" charset="0"/>
              </a:rPr>
              <a:t> 42118,94</a:t>
            </a:r>
            <a:r>
              <a:rPr lang="id-ID" dirty="0" smtClean="0"/>
              <a:t> </a:t>
            </a:r>
            <a:r>
              <a:rPr lang="id-ID" dirty="0" smtClean="0"/>
              <a:t>N</a:t>
            </a:r>
            <a:endParaRPr lang="id-ID" altLang="en-US" dirty="0">
              <a:latin typeface="Calibri" panose="020F0502020204030204" pitchFamily="34" charset="0"/>
            </a:endParaRPr>
          </a:p>
          <a:p>
            <a:endParaRPr lang="id-ID" dirty="0"/>
          </a:p>
          <a:p>
            <a:r>
              <a:rPr lang="id-ID" altLang="en-US" dirty="0">
                <a:latin typeface="Calibri" panose="020F0502020204030204" pitchFamily="34" charset="0"/>
              </a:rPr>
              <a:t>Bila menggunakan sengkang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</a:t>
            </a:r>
            <a:r>
              <a:rPr lang="id-ID" altLang="en-US" dirty="0" smtClean="0">
                <a:latin typeface="Calibri" panose="020F0502020204030204" pitchFamily="34" charset="0"/>
              </a:rPr>
              <a:t>12 </a:t>
            </a:r>
            <a:r>
              <a:rPr lang="id-ID" altLang="en-US" dirty="0">
                <a:latin typeface="Calibri" panose="020F0502020204030204" pitchFamily="34" charset="0"/>
              </a:rPr>
              <a:t>maka </a:t>
            </a:r>
            <a:r>
              <a:rPr lang="id-ID" altLang="en-US" dirty="0" smtClean="0">
                <a:latin typeface="Calibri" panose="020F0502020204030204" pitchFamily="34" charset="0"/>
              </a:rPr>
              <a:t>As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 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113,04 mm2</a:t>
            </a:r>
          </a:p>
          <a:p>
            <a:endParaRPr lang="id-ID" altLang="en-US" baseline="30000" dirty="0">
              <a:latin typeface="Calibri" panose="020F0502020204030204" pitchFamily="34" charset="0"/>
            </a:endParaRPr>
          </a:p>
          <a:p>
            <a:endParaRPr lang="id-ID" dirty="0" smtClean="0"/>
          </a:p>
          <a:p>
            <a:endParaRPr lang="id-ID" dirty="0" smtClean="0"/>
          </a:p>
          <a:p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alt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1350" y="694636"/>
            <a:ext cx="297389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pPr fontAlgn="b"/>
            <a:r>
              <a:rPr lang="id-ID" dirty="0" smtClean="0"/>
              <a:t> </a:t>
            </a:r>
            <a:r>
              <a:rPr lang="id-ID" dirty="0"/>
              <a:t>Vu = </a:t>
            </a:r>
            <a:r>
              <a:rPr lang="en-US" dirty="0" smtClean="0"/>
              <a:t>7,26</a:t>
            </a:r>
            <a:r>
              <a:rPr lang="id-ID" dirty="0" smtClean="0"/>
              <a:t> </a:t>
            </a:r>
            <a:r>
              <a:rPr lang="id-ID" dirty="0"/>
              <a:t>ton</a:t>
            </a:r>
          </a:p>
          <a:p>
            <a:r>
              <a:rPr lang="id-ID" dirty="0"/>
              <a:t>              = </a:t>
            </a:r>
            <a:r>
              <a:rPr lang="en-US" dirty="0" smtClean="0"/>
              <a:t>7,26 . 10^4     </a:t>
            </a:r>
            <a:r>
              <a:rPr lang="id-ID" dirty="0" smtClean="0"/>
              <a:t>N</a:t>
            </a:r>
            <a:endParaRPr lang="id-ID" dirty="0"/>
          </a:p>
          <a:p>
            <a:endParaRPr lang="id-ID" dirty="0"/>
          </a:p>
          <a:p>
            <a:r>
              <a:rPr lang="id-ID" dirty="0" smtClean="0"/>
              <a:t>fc = 35 Mpa</a:t>
            </a:r>
          </a:p>
          <a:p>
            <a:r>
              <a:rPr lang="id-ID" dirty="0"/>
              <a:t>f</a:t>
            </a:r>
            <a:r>
              <a:rPr lang="id-ID" dirty="0" smtClean="0"/>
              <a:t>y = 250 MPa</a:t>
            </a:r>
          </a:p>
          <a:p>
            <a:r>
              <a:rPr lang="id-ID" dirty="0" smtClean="0"/>
              <a:t>b = 200 mm</a:t>
            </a:r>
          </a:p>
          <a:p>
            <a:r>
              <a:rPr lang="id-ID" dirty="0"/>
              <a:t>h</a:t>
            </a:r>
            <a:r>
              <a:rPr lang="id-ID" dirty="0" smtClean="0"/>
              <a:t> = 450 mm</a:t>
            </a:r>
          </a:p>
          <a:p>
            <a:r>
              <a:rPr lang="id-ID" dirty="0"/>
              <a:t>d</a:t>
            </a:r>
            <a:r>
              <a:rPr lang="id-ID" dirty="0" smtClean="0"/>
              <a:t>’ = 50 mm</a:t>
            </a:r>
          </a:p>
          <a:p>
            <a:r>
              <a:rPr lang="id-ID" dirty="0"/>
              <a:t>d</a:t>
            </a:r>
            <a:r>
              <a:rPr lang="id-ID" dirty="0" smtClean="0"/>
              <a:t>= h-d’ = 450 – 50 = 400 mm  </a:t>
            </a:r>
          </a:p>
          <a:p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661970" y="3988035"/>
            <a:ext cx="1667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altLang="id-ID" dirty="0" smtClean="0"/>
              <a:t>1 kg = 10 N</a:t>
            </a:r>
          </a:p>
          <a:p>
            <a:r>
              <a:rPr lang="id-ID" altLang="id-ID" dirty="0" smtClean="0"/>
              <a:t>N/mm^2 </a:t>
            </a:r>
            <a:r>
              <a:rPr lang="id-ID" altLang="id-ID" dirty="0"/>
              <a:t>= MPa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601BFC53-582C-4738-AF3C-89BEF860C1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1528505"/>
              </p:ext>
            </p:extLst>
          </p:nvPr>
        </p:nvGraphicFramePr>
        <p:xfrm>
          <a:off x="6051550" y="4856163"/>
          <a:ext cx="478948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3" imgW="3314520" imgH="457200" progId="Equation.3">
                  <p:embed/>
                </p:oleObj>
              </mc:Choice>
              <mc:Fallback>
                <p:oleObj name="Equation" r:id="rId3" imgW="3314520" imgH="457200" progId="Equation.3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601BFC53-582C-4738-AF3C-89BEF860C1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1550" y="4856163"/>
                        <a:ext cx="4789488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53543" y="5604775"/>
            <a:ext cx="4919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Jadi besi sengkang yang dipakai :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Ø 12 – 70 mm    untuk daerah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tumpuan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(1/4 </a:t>
            </a:r>
            <a:r>
              <a:rPr lang="en-US" altLang="en-US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dari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L)</a:t>
            </a:r>
            <a:endParaRPr lang="id-ID" altLang="en-US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12 – 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250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mm   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untuk daerah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lapangan</a:t>
            </a:r>
            <a:endParaRPr lang="id-ID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9619" y="4937759"/>
            <a:ext cx="2175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As= 0,25 x </a:t>
            </a:r>
            <a:r>
              <a:rPr lang="el-GR" dirty="0" smtClean="0"/>
              <a:t>π</a:t>
            </a:r>
            <a:r>
              <a:rPr lang="id-ID" dirty="0" smtClean="0"/>
              <a:t> x D^2</a:t>
            </a:r>
          </a:p>
          <a:p>
            <a:r>
              <a:rPr lang="id-ID" dirty="0"/>
              <a:t> </a:t>
            </a:r>
            <a:r>
              <a:rPr lang="id-ID" dirty="0" smtClean="0"/>
              <a:t>    = 0,25. 3,14 . 12^2</a:t>
            </a:r>
          </a:p>
          <a:p>
            <a:r>
              <a:rPr lang="id-ID" dirty="0"/>
              <a:t> </a:t>
            </a:r>
            <a:r>
              <a:rPr lang="id-ID" dirty="0" smtClean="0"/>
              <a:t>   = 113,04 mm^2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61383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1029</Words>
  <Application>Microsoft Office PowerPoint</Application>
  <PresentationFormat>Widescreen</PresentationFormat>
  <Paragraphs>252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Tema Office</vt:lpstr>
      <vt:lpstr>Equation</vt:lpstr>
      <vt:lpstr>Microsoft Equation 3.0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QUANTA</cp:lastModifiedBy>
  <cp:revision>39</cp:revision>
  <dcterms:created xsi:type="dcterms:W3CDTF">2020-04-02T14:28:39Z</dcterms:created>
  <dcterms:modified xsi:type="dcterms:W3CDTF">2021-11-12T12:56:33Z</dcterms:modified>
</cp:coreProperties>
</file>