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6" r:id="rId57"/>
    <p:sldId id="317" r:id="rId5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p>
          </p:txBody>
        </p:sp>
      </p:grpSp>
      <p:sp>
        <p:nvSpPr>
          <p:cNvPr id="21515"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2151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smtClean="0"/>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smtClean="0"/>
            </a:lvl1pPr>
          </a:lstStyle>
          <a:p>
            <a:pPr>
              <a:defRPr/>
            </a:pPr>
            <a:endParaRPr lang="en-US"/>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fld id="{EB4EFDE2-29DC-4380-902C-B13A8057A2BF}" type="slidenum">
              <a:rPr lang="en-US" altLang="id-ID"/>
              <a:pPr/>
              <a:t>‹#›</a:t>
            </a:fld>
            <a:endParaRPr lang="en-US" altLang="id-ID"/>
          </a:p>
        </p:txBody>
      </p:sp>
    </p:spTree>
    <p:extLst>
      <p:ext uri="{BB962C8B-B14F-4D97-AF65-F5344CB8AC3E}">
        <p14:creationId xmlns:p14="http://schemas.microsoft.com/office/powerpoint/2010/main" val="861403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9AF35079-B423-462D-89CC-10241302DD04}" type="slidenum">
              <a:rPr lang="en-US" altLang="id-ID"/>
              <a:pPr/>
              <a:t>‹#›</a:t>
            </a:fld>
            <a:endParaRPr lang="en-US" altLang="id-ID"/>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60625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17326640-8E00-436C-A2DD-52B6B2771DA8}" type="slidenum">
              <a:rPr lang="en-US" altLang="id-ID"/>
              <a:pPr/>
              <a:t>‹#›</a:t>
            </a:fld>
            <a:endParaRPr lang="en-US" altLang="id-ID"/>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10886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6EC558CC-DEFD-4A71-A0D2-634C1CB6F3AB}" type="slidenum">
              <a:rPr lang="en-US" altLang="id-ID"/>
              <a:pPr/>
              <a:t>‹#›</a:t>
            </a:fld>
            <a:endParaRPr lang="en-US" altLang="id-ID"/>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15261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fld id="{3AE9AD31-5709-4406-9CB4-14EA5AEDE677}" type="slidenum">
              <a:rPr lang="en-US" altLang="id-ID"/>
              <a:pPr/>
              <a:t>‹#›</a:t>
            </a:fld>
            <a:endParaRPr lang="en-US" altLang="id-ID"/>
          </a:p>
        </p:txBody>
      </p:sp>
      <p:sp>
        <p:nvSpPr>
          <p:cNvPr id="9"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32859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fld id="{B4236191-84D9-451A-88A2-0617DA534346}" type="slidenum">
              <a:rPr lang="en-US" altLang="id-ID"/>
              <a:pPr/>
              <a:t>‹#›</a:t>
            </a:fld>
            <a:endParaRPr lang="en-US" altLang="id-ID"/>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4197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fld id="{4FEE72E1-A8D0-4EAE-9FB3-324F7492D7E4}" type="slidenum">
              <a:rPr lang="en-US" altLang="id-ID"/>
              <a:pPr/>
              <a:t>‹#›</a:t>
            </a:fld>
            <a:endParaRPr lang="en-US" altLang="id-ID"/>
          </a:p>
        </p:txBody>
      </p:sp>
      <p:sp>
        <p:nvSpPr>
          <p:cNvPr id="4"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93888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FC3CC46F-92E9-4F6B-9DED-49FDF690B7C8}" type="slidenum">
              <a:rPr lang="en-US" altLang="id-ID"/>
              <a:pPr/>
              <a:t>‹#›</a:t>
            </a:fld>
            <a:endParaRPr lang="en-US" altLang="id-ID"/>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7879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B5C0F8D2-805A-47F6-98D9-199C44804ADE}" type="slidenum">
              <a:rPr lang="en-US" altLang="id-ID"/>
              <a:pPr/>
              <a:t>‹#›</a:t>
            </a:fld>
            <a:endParaRPr lang="en-US" altLang="id-ID"/>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50037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F77EB62D-CE5F-4A6A-BCEB-A442DDF4C579}" type="slidenum">
              <a:rPr lang="en-US" altLang="id-ID"/>
              <a:pPr/>
              <a:t>‹#›</a:t>
            </a:fld>
            <a:endParaRPr lang="en-US" altLang="id-ID"/>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8628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4D1655EC-E015-436E-82EB-8AE0680B366B}" type="slidenum">
              <a:rPr lang="en-US" altLang="id-ID"/>
              <a:pPr/>
              <a:t>‹#›</a:t>
            </a:fld>
            <a:endParaRPr lang="en-US" altLang="id-ID"/>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89581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fld id="{DBF1A5C7-F2F8-437A-873E-341C95CFE401}" type="slidenum">
              <a:rPr lang="en-US" altLang="id-ID"/>
              <a:pPr/>
              <a:t>‹#›</a:t>
            </a:fld>
            <a:endParaRPr lang="en-US" altLang="id-ID"/>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34609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fld id="{1D812D4F-ABEF-4275-A55D-59ABB4BB2FCF}" type="slidenum">
              <a:rPr lang="en-US" altLang="id-ID"/>
              <a:pPr/>
              <a:t>‹#›</a:t>
            </a:fld>
            <a:endParaRPr lang="en-US" altLang="id-ID"/>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0070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2048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72544048-2399-4967-B799-7957728F2C91}" type="slidenum">
              <a:rPr lang="en-US" altLang="id-ID"/>
              <a:pPr/>
              <a:t>‹#›</a:t>
            </a:fld>
            <a:endParaRPr lang="en-US" altLang="id-ID"/>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2048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p>
            </p:txBody>
          </p:sp>
          <p:sp>
            <p:nvSpPr>
              <p:cNvPr id="2048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p>
            </p:txBody>
          </p:sp>
          <p:sp>
            <p:nvSpPr>
              <p:cNvPr id="2048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p>
            </p:txBody>
          </p:sp>
          <p:sp>
            <p:nvSpPr>
              <p:cNvPr id="2048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p>
            </p:txBody>
          </p:sp>
          <p:sp>
            <p:nvSpPr>
              <p:cNvPr id="2049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p>
            </p:txBody>
          </p:sp>
        </p:grpSp>
        <p:sp>
          <p:nvSpPr>
            <p:cNvPr id="2049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p>
          </p:txBody>
        </p:sp>
        <p:sp>
          <p:nvSpPr>
            <p:cNvPr id="2049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p>
          </p:txBody>
        </p:sp>
      </p:grpSp>
      <p:sp>
        <p:nvSpPr>
          <p:cNvPr id="2049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49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latin typeface="Arial" charset="0"/>
              </a:defRPr>
            </a:lvl1pPr>
          </a:lstStyle>
          <a:p>
            <a:pPr>
              <a:defRPr/>
            </a:pPr>
            <a:endParaRPr lang="en-US"/>
          </a:p>
        </p:txBody>
      </p:sp>
      <p:sp>
        <p:nvSpPr>
          <p:cNvPr id="2049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76"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sz="7200"/>
              <a:t>Daya guna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a:xfrm>
            <a:off x="457200" y="0"/>
            <a:ext cx="8229600" cy="715963"/>
          </a:xfrm>
        </p:spPr>
        <p:txBody>
          <a:bodyPr/>
          <a:lstStyle/>
          <a:p>
            <a:pPr eaLnBrk="1" hangingPunct="1">
              <a:defRPr/>
            </a:pPr>
            <a:r>
              <a:rPr lang="en-US" sz="4000"/>
              <a:t>Daya guna</a:t>
            </a:r>
          </a:p>
        </p:txBody>
      </p:sp>
      <p:sp>
        <p:nvSpPr>
          <p:cNvPr id="3075" name="Rectangle 3"/>
          <p:cNvSpPr>
            <a:spLocks noGrp="1" noChangeArrowheads="1"/>
          </p:cNvSpPr>
          <p:nvPr>
            <p:ph type="body" idx="1"/>
          </p:nvPr>
        </p:nvSpPr>
        <p:spPr>
          <a:xfrm>
            <a:off x="457200" y="762000"/>
            <a:ext cx="8229600" cy="5638800"/>
          </a:xfrm>
        </p:spPr>
        <p:txBody>
          <a:bodyPr/>
          <a:lstStyle/>
          <a:p>
            <a:pPr eaLnBrk="1" hangingPunct="1">
              <a:defRPr/>
            </a:pPr>
            <a:r>
              <a:rPr lang="en-US" sz="2800"/>
              <a:t>adalah : </a:t>
            </a:r>
          </a:p>
          <a:p>
            <a:pPr lvl="1" eaLnBrk="1" hangingPunct="1">
              <a:defRPr/>
            </a:pPr>
            <a:r>
              <a:rPr lang="en-US"/>
              <a:t>tingkat produk dapat digunakan yang ditetapkan oleh user untuk mencapai tujuan secara efektif dan tingkat kepuasan dalam menggunakannya (ISO, 1998).</a:t>
            </a:r>
          </a:p>
          <a:p>
            <a:pPr lvl="1" eaLnBrk="1" hangingPunct="1">
              <a:defRPr/>
            </a:pPr>
            <a:endParaRPr lang="en-US"/>
          </a:p>
          <a:p>
            <a:pPr eaLnBrk="1" hangingPunct="1">
              <a:defRPr/>
            </a:pPr>
            <a:r>
              <a:rPr lang="en-US" sz="2800"/>
              <a:t>Daya guna merupakan salah satu faktor yang digunakan untuk mengukur sejauh mana penerimaan pengguna terhadap sistem</a:t>
            </a:r>
          </a:p>
          <a:p>
            <a:pPr eaLnBrk="1" hangingPunct="1">
              <a:defRPr/>
            </a:pPr>
            <a:endParaRPr lang="en-US" sz="2800"/>
          </a:p>
          <a:p>
            <a:pPr eaLnBrk="1" hangingPunct="1">
              <a:defRPr/>
            </a:pPr>
            <a:r>
              <a:rPr lang="en-US" sz="2800"/>
              <a:t>Ukuran daya guna suatu sistem adalah sesuatu yang subyektif.</a:t>
            </a:r>
          </a:p>
          <a:p>
            <a:pPr eaLnBrk="1" hangingPunct="1">
              <a:defRPr/>
            </a:pPr>
            <a:endParaRPr lang="en-US"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xfrm>
            <a:off x="457200" y="152400"/>
            <a:ext cx="8229600" cy="762000"/>
          </a:xfrm>
        </p:spPr>
        <p:txBody>
          <a:bodyPr/>
          <a:lstStyle/>
          <a:p>
            <a:pPr eaLnBrk="1" hangingPunct="1">
              <a:defRPr/>
            </a:pPr>
            <a:r>
              <a:rPr lang="en-US"/>
              <a:t>Daya guna</a:t>
            </a:r>
          </a:p>
        </p:txBody>
      </p:sp>
      <p:sp>
        <p:nvSpPr>
          <p:cNvPr id="4099" name="Rectangle 3"/>
          <p:cNvSpPr>
            <a:spLocks noGrp="1" noChangeArrowheads="1"/>
          </p:cNvSpPr>
          <p:nvPr>
            <p:ph type="body" idx="1"/>
          </p:nvPr>
        </p:nvSpPr>
        <p:spPr>
          <a:xfrm>
            <a:off x="457200" y="990600"/>
            <a:ext cx="8229600" cy="5257800"/>
          </a:xfrm>
        </p:spPr>
        <p:txBody>
          <a:bodyPr/>
          <a:lstStyle/>
          <a:p>
            <a:pPr eaLnBrk="1" hangingPunct="1">
              <a:defRPr/>
            </a:pPr>
            <a:r>
              <a:rPr lang="en-US" sz="2800"/>
              <a:t>atribut daya guna (ISO 1998) terdiri dari:</a:t>
            </a:r>
          </a:p>
          <a:p>
            <a:pPr lvl="1" eaLnBrk="1" hangingPunct="1">
              <a:defRPr/>
            </a:pPr>
            <a:r>
              <a:rPr lang="en-US"/>
              <a:t>Efektivitas :</a:t>
            </a:r>
          </a:p>
          <a:p>
            <a:pPr lvl="2" eaLnBrk="1" hangingPunct="1">
              <a:defRPr/>
            </a:pPr>
            <a:r>
              <a:rPr lang="en-US" sz="2800"/>
              <a:t>ketelitian dan kelengkapan dimana user mencapai tujuan </a:t>
            </a:r>
          </a:p>
          <a:p>
            <a:pPr lvl="1" eaLnBrk="1" hangingPunct="1">
              <a:defRPr/>
            </a:pPr>
            <a:r>
              <a:rPr lang="en-US"/>
              <a:t>Efisiensi :</a:t>
            </a:r>
          </a:p>
          <a:p>
            <a:pPr lvl="2" eaLnBrk="1" hangingPunct="1">
              <a:defRPr/>
            </a:pPr>
            <a:r>
              <a:rPr lang="en-US" sz="2800"/>
              <a:t>sumber daya pembelajaran dalam hubungannya dengan ketelitian dan kelengkapan untuk user</a:t>
            </a:r>
          </a:p>
          <a:p>
            <a:pPr lvl="1" eaLnBrk="1" hangingPunct="1">
              <a:defRPr/>
            </a:pPr>
            <a:r>
              <a:rPr lang="en-US"/>
              <a:t>Kepuasan :</a:t>
            </a:r>
          </a:p>
          <a:p>
            <a:pPr lvl="2" eaLnBrk="1" hangingPunct="1">
              <a:defRPr/>
            </a:pPr>
            <a:r>
              <a:rPr lang="en-US" sz="2800"/>
              <a:t>bebas dari ketidak-nyamanan dan sikap positif dalam menggunakan produk.</a:t>
            </a:r>
          </a:p>
          <a:p>
            <a:pPr lvl="1" eaLnBrk="1" hangingPunct="1">
              <a:defRPr/>
            </a:pPr>
            <a:endParaRPr lang="en-US"/>
          </a:p>
          <a:p>
            <a:pPr eaLnBrk="1" hangingPunct="1">
              <a:defRPr/>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457200" y="0"/>
            <a:ext cx="8229600" cy="762000"/>
          </a:xfrm>
        </p:spPr>
        <p:txBody>
          <a:bodyPr/>
          <a:lstStyle/>
          <a:p>
            <a:pPr eaLnBrk="1" hangingPunct="1">
              <a:defRPr/>
            </a:pPr>
            <a:r>
              <a:rPr lang="en-US"/>
              <a:t>Faktor daya guna</a:t>
            </a:r>
          </a:p>
        </p:txBody>
      </p:sp>
      <p:sp>
        <p:nvSpPr>
          <p:cNvPr id="6147" name="Rectangle 3"/>
          <p:cNvSpPr>
            <a:spLocks noGrp="1" noChangeArrowheads="1"/>
          </p:cNvSpPr>
          <p:nvPr>
            <p:ph type="body" idx="1"/>
          </p:nvPr>
        </p:nvSpPr>
        <p:spPr>
          <a:xfrm>
            <a:off x="0" y="762000"/>
            <a:ext cx="9144000" cy="6096000"/>
          </a:xfrm>
        </p:spPr>
        <p:txBody>
          <a:bodyPr/>
          <a:lstStyle/>
          <a:p>
            <a:pPr eaLnBrk="1" hangingPunct="1">
              <a:defRPr/>
            </a:pPr>
            <a:r>
              <a:rPr lang="en-US" sz="2000" b="1"/>
              <a:t>Beberapa faktor yang menentukan bahwa suatu sistem itu “usable” (boleh digunakan) :</a:t>
            </a:r>
          </a:p>
          <a:p>
            <a:pPr lvl="1" eaLnBrk="1" hangingPunct="1">
              <a:defRPr/>
            </a:pPr>
            <a:r>
              <a:rPr lang="en-US" sz="2000">
                <a:latin typeface="Tahoma" charset="0"/>
              </a:rPr>
              <a:t>Efektifitas : </a:t>
            </a:r>
          </a:p>
          <a:p>
            <a:pPr lvl="2" eaLnBrk="1" hangingPunct="1">
              <a:defRPr/>
            </a:pPr>
            <a:r>
              <a:rPr lang="en-US" sz="2000">
                <a:latin typeface="Tahoma" charset="0"/>
              </a:rPr>
              <a:t>ketelitian dan kelengkapan dimana pengguna mencapai gol mereka</a:t>
            </a:r>
          </a:p>
          <a:p>
            <a:pPr lvl="1" eaLnBrk="1" hangingPunct="1">
              <a:defRPr/>
            </a:pPr>
            <a:r>
              <a:rPr lang="en-US" sz="2000">
                <a:latin typeface="Tahoma" charset="0"/>
              </a:rPr>
              <a:t>Learnabilitas :</a:t>
            </a:r>
          </a:p>
          <a:p>
            <a:pPr lvl="2" eaLnBrk="1" hangingPunct="1">
              <a:defRPr/>
            </a:pPr>
            <a:r>
              <a:rPr lang="en-US" sz="2000">
                <a:latin typeface="Tahoma" charset="0"/>
              </a:rPr>
              <a:t>mudah untuk dipelajari oleh user baru</a:t>
            </a:r>
          </a:p>
          <a:p>
            <a:pPr lvl="1" eaLnBrk="1" hangingPunct="1">
              <a:defRPr/>
            </a:pPr>
            <a:r>
              <a:rPr lang="en-US" sz="2000">
                <a:latin typeface="Tahoma" charset="0"/>
              </a:rPr>
              <a:t>Efisiensi : </a:t>
            </a:r>
          </a:p>
          <a:p>
            <a:pPr lvl="2" eaLnBrk="1" hangingPunct="1">
              <a:defRPr/>
            </a:pPr>
            <a:r>
              <a:rPr lang="en-US" sz="2000">
                <a:latin typeface="Tahoma" charset="0"/>
              </a:rPr>
              <a:t>steady-state / keadaan kemantapan penampilan pengguna ahli.</a:t>
            </a:r>
          </a:p>
          <a:p>
            <a:pPr lvl="1" eaLnBrk="1" hangingPunct="1">
              <a:defRPr/>
            </a:pPr>
            <a:r>
              <a:rPr lang="en-US" sz="2000">
                <a:latin typeface="Tahoma" charset="0"/>
              </a:rPr>
              <a:t>Memorabilitas : </a:t>
            </a:r>
          </a:p>
          <a:p>
            <a:pPr lvl="2" eaLnBrk="1" hangingPunct="1">
              <a:defRPr/>
            </a:pPr>
            <a:r>
              <a:rPr lang="en-US" sz="2000">
                <a:latin typeface="Tahoma" charset="0"/>
              </a:rPr>
              <a:t>mudah di dalam menggunakan sistem dan perintah-perintahnya mudah diingat.</a:t>
            </a:r>
          </a:p>
          <a:p>
            <a:pPr lvl="1" eaLnBrk="1" hangingPunct="1">
              <a:defRPr/>
            </a:pPr>
            <a:r>
              <a:rPr lang="en-US" sz="2000">
                <a:latin typeface="Tahoma" charset="0"/>
              </a:rPr>
              <a:t>Kesalahan : </a:t>
            </a:r>
          </a:p>
          <a:p>
            <a:pPr lvl="2" eaLnBrk="1" hangingPunct="1">
              <a:defRPr/>
            </a:pPr>
            <a:r>
              <a:rPr lang="en-US" sz="2000">
                <a:latin typeface="Tahoma" charset="0"/>
              </a:rPr>
              <a:t>tingkat kesalahan yang kecil.</a:t>
            </a:r>
          </a:p>
          <a:p>
            <a:pPr lvl="1" eaLnBrk="1" hangingPunct="1">
              <a:defRPr/>
            </a:pPr>
            <a:r>
              <a:rPr lang="en-US" sz="2000">
                <a:latin typeface="Tahoma" charset="0"/>
              </a:rPr>
              <a:t>Kepuasan subjektif : </a:t>
            </a:r>
          </a:p>
          <a:p>
            <a:pPr lvl="2" eaLnBrk="1" hangingPunct="1">
              <a:defRPr/>
            </a:pPr>
            <a:r>
              <a:rPr lang="en-US" sz="2000">
                <a:latin typeface="Tahoma" charset="0"/>
              </a:rPr>
              <a:t>bagaimana sistem nyaman digunakan.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457200" y="274638"/>
            <a:ext cx="8229600" cy="639762"/>
          </a:xfrm>
        </p:spPr>
        <p:txBody>
          <a:bodyPr/>
          <a:lstStyle/>
          <a:p>
            <a:pPr eaLnBrk="1" hangingPunct="1">
              <a:defRPr/>
            </a:pPr>
            <a:r>
              <a:rPr lang="en-US" sz="4000"/>
              <a:t>Mengukur daya guna</a:t>
            </a:r>
          </a:p>
        </p:txBody>
      </p:sp>
      <p:sp>
        <p:nvSpPr>
          <p:cNvPr id="7171" name="Rectangle 3"/>
          <p:cNvSpPr>
            <a:spLocks noGrp="1" noChangeArrowheads="1"/>
          </p:cNvSpPr>
          <p:nvPr>
            <p:ph type="body" sz="half" idx="1"/>
          </p:nvPr>
        </p:nvSpPr>
        <p:spPr/>
        <p:txBody>
          <a:bodyPr/>
          <a:lstStyle/>
          <a:p>
            <a:pPr eaLnBrk="1" hangingPunct="1">
              <a:defRPr/>
            </a:pPr>
            <a:r>
              <a:rPr lang="en-US"/>
              <a:t>Pembelajaran (learnability)</a:t>
            </a:r>
          </a:p>
          <a:p>
            <a:pPr eaLnBrk="1" hangingPunct="1">
              <a:defRPr/>
            </a:pPr>
            <a:r>
              <a:rPr lang="en-US"/>
              <a:t>Keefisienan (efficiency)</a:t>
            </a:r>
          </a:p>
          <a:p>
            <a:pPr eaLnBrk="1" hangingPunct="1">
              <a:defRPr/>
            </a:pPr>
            <a:r>
              <a:rPr lang="en-US"/>
              <a:t>Kemampuan mengingat (memorability)</a:t>
            </a:r>
          </a:p>
          <a:p>
            <a:pPr eaLnBrk="1" hangingPunct="1">
              <a:defRPr/>
            </a:pPr>
            <a:r>
              <a:rPr lang="en-US"/>
              <a:t>Kadar kesalahan (errors)</a:t>
            </a:r>
          </a:p>
          <a:p>
            <a:pPr eaLnBrk="1" hangingPunct="1">
              <a:defRPr/>
            </a:pPr>
            <a:r>
              <a:rPr lang="en-US"/>
              <a:t>Kepuasan (satisfaction)</a:t>
            </a:r>
          </a:p>
        </p:txBody>
      </p:sp>
      <p:sp>
        <p:nvSpPr>
          <p:cNvPr id="7172" name="Rectangle 4"/>
          <p:cNvSpPr>
            <a:spLocks noGrp="1" noChangeArrowheads="1"/>
          </p:cNvSpPr>
          <p:nvPr>
            <p:ph type="body" sz="half" idx="2"/>
          </p:nvPr>
        </p:nvSpPr>
        <p:spPr/>
        <p:txBody>
          <a:bodyPr/>
          <a:lstStyle/>
          <a:p>
            <a:pPr eaLnBrk="1" hangingPunct="1">
              <a:defRPr/>
            </a:pPr>
            <a:r>
              <a:rPr lang="en-US"/>
              <a:t>Presentasi (presentation)</a:t>
            </a:r>
          </a:p>
          <a:p>
            <a:pPr eaLnBrk="1" hangingPunct="1">
              <a:defRPr/>
            </a:pPr>
            <a:r>
              <a:rPr lang="en-US"/>
              <a:t>Susunan layar (screen layout)</a:t>
            </a:r>
          </a:p>
          <a:p>
            <a:pPr eaLnBrk="1" hangingPunct="1">
              <a:defRPr/>
            </a:pPr>
            <a:r>
              <a:rPr lang="en-US"/>
              <a:t>Istilah yang digunakan dan perintah yang disediakan oleh sistem</a:t>
            </a:r>
          </a:p>
          <a:p>
            <a:pPr eaLnBrk="1" hangingPunct="1">
              <a:defRPr/>
            </a:pPr>
            <a:r>
              <a:rPr lang="en-US"/>
              <a:t>Kemampuan sistem (system capabilities).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Grp="1" noRot="1" noChangeArrowheads="1"/>
          </p:cNvSpPr>
          <p:nvPr>
            <p:ph type="title"/>
          </p:nvPr>
        </p:nvSpPr>
        <p:spPr>
          <a:xfrm>
            <a:off x="457200" y="0"/>
            <a:ext cx="8229600" cy="685800"/>
          </a:xfrm>
        </p:spPr>
        <p:txBody>
          <a:bodyPr/>
          <a:lstStyle/>
          <a:p>
            <a:pPr eaLnBrk="1" hangingPunct="1">
              <a:defRPr/>
            </a:pPr>
            <a:r>
              <a:rPr lang="en-US" sz="3200"/>
              <a:t>Metode Pengukuran Rekayasa Daya Guna</a:t>
            </a:r>
          </a:p>
        </p:txBody>
      </p:sp>
      <p:pic>
        <p:nvPicPr>
          <p:cNvPr id="8195" name="Picture 4" descr="scan"/>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762000"/>
            <a:ext cx="8534400" cy="5715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457200" y="0"/>
            <a:ext cx="8229600" cy="563563"/>
          </a:xfrm>
        </p:spPr>
        <p:txBody>
          <a:bodyPr/>
          <a:lstStyle/>
          <a:p>
            <a:pPr eaLnBrk="1" hangingPunct="1">
              <a:defRPr/>
            </a:pPr>
            <a:r>
              <a:rPr lang="en-US" sz="3200"/>
              <a:t>Metode Pengukuran Rekayasa Daya Guna</a:t>
            </a:r>
          </a:p>
        </p:txBody>
      </p:sp>
      <p:sp>
        <p:nvSpPr>
          <p:cNvPr id="11267" name="Rectangle 3"/>
          <p:cNvSpPr>
            <a:spLocks noGrp="1" noChangeArrowheads="1"/>
          </p:cNvSpPr>
          <p:nvPr>
            <p:ph type="body" idx="1"/>
          </p:nvPr>
        </p:nvSpPr>
        <p:spPr>
          <a:xfrm>
            <a:off x="457200" y="838200"/>
            <a:ext cx="8229600" cy="5562600"/>
          </a:xfrm>
        </p:spPr>
        <p:txBody>
          <a:bodyPr/>
          <a:lstStyle/>
          <a:p>
            <a:pPr eaLnBrk="1" hangingPunct="1">
              <a:defRPr/>
            </a:pPr>
            <a:r>
              <a:rPr lang="en-US" sz="2800"/>
              <a:t>Pembangunan sistem komputer biasanya melibatkan dua proses pengumpulan data :</a:t>
            </a:r>
          </a:p>
          <a:p>
            <a:pPr lvl="1" eaLnBrk="1" hangingPunct="1">
              <a:defRPr/>
            </a:pPr>
            <a:r>
              <a:rPr lang="en-US"/>
              <a:t>Pembahasan :</a:t>
            </a:r>
          </a:p>
          <a:p>
            <a:pPr lvl="2" eaLnBrk="1" hangingPunct="1">
              <a:defRPr/>
            </a:pPr>
            <a:r>
              <a:rPr lang="en-US" sz="2800"/>
              <a:t>Untuk membantu dalam membuat keputusan awal atas rekayasa bentuk antarmuka pengguna yang dilakukan pada awal fase.</a:t>
            </a:r>
          </a:p>
          <a:p>
            <a:pPr lvl="1" eaLnBrk="1" hangingPunct="1">
              <a:defRPr/>
            </a:pPr>
            <a:r>
              <a:rPr lang="en-US"/>
              <a:t>Pengujian :</a:t>
            </a:r>
          </a:p>
          <a:p>
            <a:pPr lvl="2" eaLnBrk="1" hangingPunct="1">
              <a:defRPr/>
            </a:pPr>
            <a:r>
              <a:rPr lang="en-US" sz="2800"/>
              <a:t>Untuk menilai keputusan rekayasa bentuk yang telah dibuat sebagai prototipe sistem, serta meningkatkan daya guna sistem dengan mengurangi masalah pada daya guna.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457200" y="274638"/>
            <a:ext cx="8229600" cy="639762"/>
          </a:xfrm>
        </p:spPr>
        <p:txBody>
          <a:bodyPr/>
          <a:lstStyle/>
          <a:p>
            <a:pPr eaLnBrk="1" hangingPunct="1">
              <a:defRPr/>
            </a:pPr>
            <a:r>
              <a:rPr lang="en-US" sz="3200"/>
              <a:t>Metode Pengukuran Rekayasa Daya Guna</a:t>
            </a:r>
          </a:p>
        </p:txBody>
      </p:sp>
      <p:sp>
        <p:nvSpPr>
          <p:cNvPr id="12291" name="Rectangle 3"/>
          <p:cNvSpPr>
            <a:spLocks noGrp="1" noChangeArrowheads="1"/>
          </p:cNvSpPr>
          <p:nvPr>
            <p:ph type="body" idx="1"/>
          </p:nvPr>
        </p:nvSpPr>
        <p:spPr>
          <a:xfrm>
            <a:off x="457200" y="1295400"/>
            <a:ext cx="8229600" cy="5105400"/>
          </a:xfrm>
        </p:spPr>
        <p:txBody>
          <a:bodyPr/>
          <a:lstStyle/>
          <a:p>
            <a:pPr eaLnBrk="1" hangingPunct="1">
              <a:defRPr/>
            </a:pPr>
            <a:r>
              <a:rPr lang="en-US"/>
              <a:t>Pembahasan dan pengujian daya guna yang dilakukan dengan benar akan memberi manfaat penghematan biaya pembangunan sistem.</a:t>
            </a:r>
          </a:p>
          <a:p>
            <a:pPr eaLnBrk="1" hangingPunct="1">
              <a:defRPr/>
            </a:pPr>
            <a:endParaRPr lang="en-US"/>
          </a:p>
          <a:p>
            <a:pPr eaLnBrk="1" hangingPunct="1">
              <a:defRPr/>
            </a:pPr>
            <a:r>
              <a:rPr lang="en-US"/>
              <a:t>Sistem yang mempunyai daya guna tinggi dapat mengurangi biaya pelatihan, support consume dan meningkatkan kepuasan pengguna.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457200" y="0"/>
            <a:ext cx="8229600" cy="563563"/>
          </a:xfrm>
        </p:spPr>
        <p:txBody>
          <a:bodyPr/>
          <a:lstStyle/>
          <a:p>
            <a:pPr eaLnBrk="1" hangingPunct="1">
              <a:defRPr/>
            </a:pPr>
            <a:r>
              <a:rPr lang="en-US" sz="3600"/>
              <a:t>Daya guna domain penerimaan sistem</a:t>
            </a:r>
          </a:p>
        </p:txBody>
      </p:sp>
      <p:sp>
        <p:nvSpPr>
          <p:cNvPr id="13315" name="Rectangle 3"/>
          <p:cNvSpPr>
            <a:spLocks noGrp="1" noChangeArrowheads="1"/>
          </p:cNvSpPr>
          <p:nvPr>
            <p:ph type="body" idx="1"/>
          </p:nvPr>
        </p:nvSpPr>
        <p:spPr>
          <a:xfrm>
            <a:off x="76200" y="762000"/>
            <a:ext cx="8991600" cy="5791200"/>
          </a:xfrm>
        </p:spPr>
        <p:txBody>
          <a:bodyPr/>
          <a:lstStyle/>
          <a:p>
            <a:pPr eaLnBrk="1" hangingPunct="1">
              <a:lnSpc>
                <a:spcPct val="90000"/>
              </a:lnSpc>
              <a:defRPr/>
            </a:pPr>
            <a:r>
              <a:rPr lang="en-US" sz="2400" b="1"/>
              <a:t>Penerimaan suatu sistem dibagi dua :</a:t>
            </a:r>
          </a:p>
          <a:p>
            <a:pPr lvl="1" eaLnBrk="1" hangingPunct="1">
              <a:lnSpc>
                <a:spcPct val="90000"/>
              </a:lnSpc>
              <a:defRPr/>
            </a:pPr>
            <a:r>
              <a:rPr lang="en-US" sz="2400" b="1"/>
              <a:t>Penerimaan aspek sosial :</a:t>
            </a:r>
          </a:p>
          <a:p>
            <a:pPr lvl="2" eaLnBrk="1" hangingPunct="1">
              <a:lnSpc>
                <a:spcPct val="90000"/>
              </a:lnSpc>
              <a:defRPr/>
            </a:pPr>
            <a:r>
              <a:rPr lang="en-US" b="1"/>
              <a:t>Bergantung kepada kepercayaan dan kehidupan sosial dari user.</a:t>
            </a:r>
          </a:p>
          <a:p>
            <a:pPr lvl="1" eaLnBrk="1" hangingPunct="1">
              <a:lnSpc>
                <a:spcPct val="90000"/>
              </a:lnSpc>
              <a:defRPr/>
            </a:pPr>
            <a:r>
              <a:rPr lang="en-US" sz="2400" b="1"/>
              <a:t>Penerimaan praktek :</a:t>
            </a:r>
          </a:p>
          <a:p>
            <a:pPr lvl="2" eaLnBrk="1" hangingPunct="1">
              <a:lnSpc>
                <a:spcPct val="90000"/>
              </a:lnSpc>
              <a:defRPr/>
            </a:pPr>
            <a:r>
              <a:rPr lang="en-US">
                <a:latin typeface="Tahoma" charset="0"/>
              </a:rPr>
              <a:t>Usefulnes :</a:t>
            </a:r>
          </a:p>
          <a:p>
            <a:pPr lvl="3" eaLnBrk="1" hangingPunct="1">
              <a:lnSpc>
                <a:spcPct val="90000"/>
              </a:lnSpc>
              <a:defRPr/>
            </a:pPr>
            <a:r>
              <a:rPr lang="en-US" sz="2400">
                <a:latin typeface="Tahoma" charset="0"/>
              </a:rPr>
              <a:t>Merujuk kepada sejauh mana suatu sistem mancapai tujuan</a:t>
            </a:r>
          </a:p>
          <a:p>
            <a:pPr lvl="3" eaLnBrk="1" hangingPunct="1">
              <a:lnSpc>
                <a:spcPct val="90000"/>
              </a:lnSpc>
              <a:defRPr/>
            </a:pPr>
            <a:r>
              <a:rPr lang="en-US" sz="2400">
                <a:latin typeface="Tahoma" charset="0"/>
              </a:rPr>
              <a:t>Dua kategorinya :</a:t>
            </a:r>
          </a:p>
          <a:p>
            <a:pPr lvl="4" eaLnBrk="1" hangingPunct="1">
              <a:lnSpc>
                <a:spcPct val="90000"/>
              </a:lnSpc>
              <a:defRPr/>
            </a:pPr>
            <a:r>
              <a:rPr lang="en-US" sz="2400">
                <a:latin typeface="Tahoma" charset="0"/>
              </a:rPr>
              <a:t>Utilitas yang merujuk kepada fungsi sistem</a:t>
            </a:r>
          </a:p>
          <a:p>
            <a:pPr lvl="4" eaLnBrk="1" hangingPunct="1">
              <a:lnSpc>
                <a:spcPct val="90000"/>
              </a:lnSpc>
              <a:defRPr/>
            </a:pPr>
            <a:r>
              <a:rPr lang="en-US" sz="2400">
                <a:latin typeface="Tahoma" charset="0"/>
              </a:rPr>
              <a:t>Daya guna</a:t>
            </a:r>
          </a:p>
          <a:p>
            <a:pPr lvl="2" eaLnBrk="1" hangingPunct="1">
              <a:lnSpc>
                <a:spcPct val="90000"/>
              </a:lnSpc>
              <a:defRPr/>
            </a:pPr>
            <a:r>
              <a:rPr lang="en-US">
                <a:latin typeface="Tahoma" charset="0"/>
              </a:rPr>
              <a:t>Cost : biaya</a:t>
            </a:r>
          </a:p>
          <a:p>
            <a:pPr lvl="2" eaLnBrk="1" hangingPunct="1">
              <a:lnSpc>
                <a:spcPct val="90000"/>
              </a:lnSpc>
              <a:defRPr/>
            </a:pPr>
            <a:r>
              <a:rPr lang="en-US">
                <a:latin typeface="Tahoma" charset="0"/>
              </a:rPr>
              <a:t>Reliability : kehandalan</a:t>
            </a:r>
          </a:p>
          <a:p>
            <a:pPr lvl="2" eaLnBrk="1" hangingPunct="1">
              <a:lnSpc>
                <a:spcPct val="90000"/>
              </a:lnSpc>
              <a:defRPr/>
            </a:pPr>
            <a:r>
              <a:rPr lang="en-US">
                <a:latin typeface="Tahoma" charset="0"/>
              </a:rPr>
              <a:t>Compability : kesesuaian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457200" y="0"/>
            <a:ext cx="8229600" cy="1417638"/>
          </a:xfrm>
        </p:spPr>
        <p:txBody>
          <a:bodyPr/>
          <a:lstStyle/>
          <a:p>
            <a:pPr algn="l" eaLnBrk="1" hangingPunct="1">
              <a:defRPr/>
            </a:pPr>
            <a:r>
              <a:rPr lang="en-US" sz="2800"/>
              <a:t>Daya guna HEURISTIK</a:t>
            </a:r>
            <a:br>
              <a:rPr lang="en-US" sz="2800"/>
            </a:br>
            <a:r>
              <a:rPr lang="en-US" sz="2800"/>
              <a:t>merupakan prinsip atau panduan untuk merekayasa bentuk user interface dengan 10 prinsip :</a:t>
            </a:r>
          </a:p>
        </p:txBody>
      </p:sp>
      <p:sp>
        <p:nvSpPr>
          <p:cNvPr id="14339" name="Rectangle 3"/>
          <p:cNvSpPr>
            <a:spLocks noGrp="1" noChangeArrowheads="1"/>
          </p:cNvSpPr>
          <p:nvPr>
            <p:ph type="body" sz="half" idx="1"/>
          </p:nvPr>
        </p:nvSpPr>
        <p:spPr>
          <a:xfrm>
            <a:off x="0" y="1447800"/>
            <a:ext cx="4495800" cy="5105400"/>
          </a:xfrm>
        </p:spPr>
        <p:txBody>
          <a:bodyPr/>
          <a:lstStyle/>
          <a:p>
            <a:pPr eaLnBrk="1" hangingPunct="1">
              <a:lnSpc>
                <a:spcPct val="90000"/>
              </a:lnSpc>
              <a:defRPr/>
            </a:pPr>
            <a:r>
              <a:rPr lang="en-US"/>
              <a:t>Dialog yang sederhana dan alami (</a:t>
            </a:r>
            <a:r>
              <a:rPr lang="en-US" i="1"/>
              <a:t>simple and natural dialogue</a:t>
            </a:r>
            <a:r>
              <a:rPr lang="en-US"/>
              <a:t>)</a:t>
            </a:r>
          </a:p>
          <a:p>
            <a:pPr eaLnBrk="1" hangingPunct="1">
              <a:lnSpc>
                <a:spcPct val="90000"/>
              </a:lnSpc>
              <a:defRPr/>
            </a:pPr>
            <a:r>
              <a:rPr lang="en-US"/>
              <a:t>Berbicara dengan bahasa user (</a:t>
            </a:r>
            <a:r>
              <a:rPr lang="en-US" i="1"/>
              <a:t>speak the user language</a:t>
            </a:r>
            <a:r>
              <a:rPr lang="en-US"/>
              <a:t>)</a:t>
            </a:r>
          </a:p>
          <a:p>
            <a:pPr eaLnBrk="1" hangingPunct="1">
              <a:lnSpc>
                <a:spcPct val="90000"/>
              </a:lnSpc>
              <a:defRPr/>
            </a:pPr>
            <a:r>
              <a:rPr lang="en-US"/>
              <a:t>Mengurangi beban ingatan user (</a:t>
            </a:r>
            <a:r>
              <a:rPr lang="en-US" i="1"/>
              <a:t>minimize user memory load</a:t>
            </a:r>
            <a:r>
              <a:rPr lang="en-US"/>
              <a:t>)</a:t>
            </a:r>
          </a:p>
          <a:p>
            <a:pPr eaLnBrk="1" hangingPunct="1">
              <a:lnSpc>
                <a:spcPct val="90000"/>
              </a:lnSpc>
              <a:defRPr/>
            </a:pPr>
            <a:r>
              <a:rPr lang="en-US"/>
              <a:t>Konsisten (</a:t>
            </a:r>
            <a:r>
              <a:rPr lang="en-US" i="1"/>
              <a:t>consistency</a:t>
            </a:r>
            <a:r>
              <a:rPr lang="en-US"/>
              <a:t>)</a:t>
            </a:r>
          </a:p>
          <a:p>
            <a:pPr eaLnBrk="1" hangingPunct="1">
              <a:lnSpc>
                <a:spcPct val="90000"/>
              </a:lnSpc>
              <a:defRPr/>
            </a:pPr>
            <a:r>
              <a:rPr lang="en-US"/>
              <a:t>Sistem timbal balik (</a:t>
            </a:r>
            <a:r>
              <a:rPr lang="en-US" i="1"/>
              <a:t>system feedback</a:t>
            </a:r>
            <a:r>
              <a:rPr lang="en-US"/>
              <a:t>)</a:t>
            </a:r>
          </a:p>
          <a:p>
            <a:pPr eaLnBrk="1" hangingPunct="1">
              <a:lnSpc>
                <a:spcPct val="90000"/>
              </a:lnSpc>
              <a:defRPr/>
            </a:pPr>
            <a:endParaRPr lang="en-US"/>
          </a:p>
        </p:txBody>
      </p:sp>
      <p:sp>
        <p:nvSpPr>
          <p:cNvPr id="14340" name="Rectangle 4"/>
          <p:cNvSpPr>
            <a:spLocks noGrp="1" noChangeArrowheads="1"/>
          </p:cNvSpPr>
          <p:nvPr>
            <p:ph type="body" sz="half" idx="2"/>
          </p:nvPr>
        </p:nvSpPr>
        <p:spPr>
          <a:xfrm>
            <a:off x="4648200" y="1600200"/>
            <a:ext cx="4495800" cy="4953000"/>
          </a:xfrm>
        </p:spPr>
        <p:txBody>
          <a:bodyPr/>
          <a:lstStyle/>
          <a:p>
            <a:pPr eaLnBrk="1" hangingPunct="1">
              <a:lnSpc>
                <a:spcPct val="90000"/>
              </a:lnSpc>
              <a:defRPr/>
            </a:pPr>
            <a:r>
              <a:rPr lang="en-US"/>
              <a:t>Jalan keluar yang jelas (</a:t>
            </a:r>
            <a:r>
              <a:rPr lang="en-US" i="1"/>
              <a:t>clearly mark exit</a:t>
            </a:r>
            <a:r>
              <a:rPr lang="en-US"/>
              <a:t>)</a:t>
            </a:r>
          </a:p>
          <a:p>
            <a:pPr eaLnBrk="1" hangingPunct="1">
              <a:lnSpc>
                <a:spcPct val="90000"/>
              </a:lnSpc>
              <a:defRPr/>
            </a:pPr>
            <a:r>
              <a:rPr lang="en-US"/>
              <a:t>Jalan pintas (</a:t>
            </a:r>
            <a:r>
              <a:rPr lang="en-US" i="1"/>
              <a:t>shortcut</a:t>
            </a:r>
            <a:r>
              <a:rPr lang="en-US"/>
              <a:t>)</a:t>
            </a:r>
          </a:p>
          <a:p>
            <a:pPr eaLnBrk="1" hangingPunct="1">
              <a:lnSpc>
                <a:spcPct val="90000"/>
              </a:lnSpc>
              <a:defRPr/>
            </a:pPr>
            <a:r>
              <a:rPr lang="en-US"/>
              <a:t>Pesan-pesan kesalahan yang baik (</a:t>
            </a:r>
            <a:r>
              <a:rPr lang="en-US" i="1"/>
              <a:t>good error message</a:t>
            </a:r>
            <a:r>
              <a:rPr lang="en-US"/>
              <a:t>)</a:t>
            </a:r>
          </a:p>
          <a:p>
            <a:pPr eaLnBrk="1" hangingPunct="1">
              <a:lnSpc>
                <a:spcPct val="90000"/>
              </a:lnSpc>
              <a:defRPr/>
            </a:pPr>
            <a:r>
              <a:rPr lang="en-US"/>
              <a:t>Mencegah kesalahan (</a:t>
            </a:r>
            <a:r>
              <a:rPr lang="en-US" i="1"/>
              <a:t>prevent errors</a:t>
            </a:r>
            <a:r>
              <a:rPr lang="en-US"/>
              <a:t>)</a:t>
            </a:r>
          </a:p>
          <a:p>
            <a:pPr eaLnBrk="1" hangingPunct="1">
              <a:lnSpc>
                <a:spcPct val="90000"/>
              </a:lnSpc>
              <a:defRPr/>
            </a:pPr>
            <a:r>
              <a:rPr lang="en-US"/>
              <a:t>Bantuan dan dokumentasi (</a:t>
            </a:r>
            <a:r>
              <a:rPr lang="en-US" i="1"/>
              <a:t>help and documentation</a:t>
            </a:r>
            <a:r>
              <a:rPr lang="en-US"/>
              <a:t>)</a:t>
            </a:r>
          </a:p>
          <a:p>
            <a:pPr eaLnBrk="1" hangingPunct="1">
              <a:lnSpc>
                <a:spcPct val="90000"/>
              </a:lnSpc>
              <a:defRPr/>
            </a:pP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457200" y="0"/>
            <a:ext cx="8229600" cy="1066800"/>
          </a:xfrm>
        </p:spPr>
        <p:txBody>
          <a:bodyPr/>
          <a:lstStyle/>
          <a:p>
            <a:pPr algn="l" eaLnBrk="1" hangingPunct="1">
              <a:defRPr/>
            </a:pPr>
            <a:r>
              <a:rPr lang="en-US" sz="3600"/>
              <a:t>Daya guna HEURISTIK :</a:t>
            </a:r>
            <a:br>
              <a:rPr lang="en-US" sz="3600"/>
            </a:br>
            <a:r>
              <a:rPr lang="en-US" sz="3600"/>
              <a:t>1. Dialog yang Sederhana dan Alami</a:t>
            </a:r>
          </a:p>
        </p:txBody>
      </p:sp>
      <p:sp>
        <p:nvSpPr>
          <p:cNvPr id="16387" name="Rectangle 3"/>
          <p:cNvSpPr>
            <a:spLocks noGrp="1" noChangeArrowheads="1"/>
          </p:cNvSpPr>
          <p:nvPr>
            <p:ph type="body" idx="1"/>
          </p:nvPr>
        </p:nvSpPr>
        <p:spPr>
          <a:xfrm>
            <a:off x="457200" y="1219200"/>
            <a:ext cx="8229600" cy="4906963"/>
          </a:xfrm>
        </p:spPr>
        <p:txBody>
          <a:bodyPr/>
          <a:lstStyle/>
          <a:p>
            <a:pPr eaLnBrk="1" hangingPunct="1">
              <a:defRPr/>
            </a:pPr>
            <a:r>
              <a:rPr lang="en-US"/>
              <a:t>User interface harus seringkas mungkin  dan bersifat natural.</a:t>
            </a:r>
          </a:p>
          <a:p>
            <a:pPr eaLnBrk="1" hangingPunct="1">
              <a:defRPr/>
            </a:pPr>
            <a:r>
              <a:rPr lang="en-US"/>
              <a:t>Setiap dialog seharusnya menghindari perintah-perintah yang tidak perlu dan tidak ada hubungannya dengan interface.</a:t>
            </a:r>
          </a:p>
          <a:p>
            <a:pPr eaLnBrk="1" hangingPunct="1">
              <a:defRPr/>
            </a:pPr>
            <a:r>
              <a:rPr lang="en-US"/>
              <a:t>Setiap ciri atau elemen baru yang ditambahkan berarti satu masalah baru yang harus dipelajari oleh pengguna.</a:t>
            </a:r>
          </a:p>
          <a:p>
            <a:pPr eaLnBrk="1" hangingPunct="1">
              <a:defRPr/>
            </a:pP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a:xfrm>
            <a:off x="0" y="152400"/>
            <a:ext cx="9144000" cy="914400"/>
          </a:xfrm>
        </p:spPr>
        <p:txBody>
          <a:bodyPr/>
          <a:lstStyle/>
          <a:p>
            <a:pPr algn="l" eaLnBrk="1" hangingPunct="1">
              <a:defRPr/>
            </a:pPr>
            <a:r>
              <a:rPr lang="en-US" sz="2400"/>
              <a:t>Daya guna HEURISTIK : Dialog yang Sederhana dan Alami </a:t>
            </a:r>
            <a:br>
              <a:rPr lang="en-US" sz="2400"/>
            </a:br>
            <a:r>
              <a:rPr lang="en-US" sz="2200"/>
              <a:t>1. Dialog yang Sederhana dan Alami :Pendekatan yang harus digunakan</a:t>
            </a:r>
          </a:p>
        </p:txBody>
      </p:sp>
      <p:sp>
        <p:nvSpPr>
          <p:cNvPr id="17411" name="Rectangle 3"/>
          <p:cNvSpPr>
            <a:spLocks noGrp="1" noChangeArrowheads="1"/>
          </p:cNvSpPr>
          <p:nvPr>
            <p:ph type="body" idx="1"/>
          </p:nvPr>
        </p:nvSpPr>
        <p:spPr/>
        <p:txBody>
          <a:bodyPr/>
          <a:lstStyle/>
          <a:p>
            <a:pPr eaLnBrk="1" hangingPunct="1">
              <a:defRPr/>
            </a:pPr>
            <a:r>
              <a:rPr lang="en-US"/>
              <a:t>Hanya menampilkan perintah yang diperlukan </a:t>
            </a:r>
          </a:p>
          <a:p>
            <a:pPr eaLnBrk="1" hangingPunct="1">
              <a:defRPr/>
            </a:pPr>
            <a:r>
              <a:rPr lang="en-US"/>
              <a:t>Memperhatikan bentuk elemen grafik (user interface modern)</a:t>
            </a:r>
          </a:p>
          <a:p>
            <a:pPr eaLnBrk="1" hangingPunct="1">
              <a:defRPr/>
            </a:pPr>
            <a:r>
              <a:rPr lang="en-US"/>
              <a:t>Penggunaan warna yang baik dan tidak berlebihan (sbg kategori, pembeda, penonjolan objek tertentu)</a:t>
            </a:r>
          </a:p>
          <a:p>
            <a:pPr eaLnBrk="1" hangingPunct="1">
              <a:defRPr/>
            </a:pPr>
            <a:r>
              <a:rPr lang="en-US"/>
              <a:t>Desain layar dalam bentuk yang lebih ringkas</a:t>
            </a:r>
          </a:p>
          <a:p>
            <a:pPr eaLnBrk="1" hangingPunct="1">
              <a:defRPr/>
            </a:pPr>
            <a:r>
              <a:rPr lang="en-US"/>
              <a:t>Dialog yang natural</a:t>
            </a:r>
          </a:p>
          <a:p>
            <a:pPr eaLnBrk="1" hangingPunct="1">
              <a:defRPr/>
            </a:pP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0" y="76200"/>
            <a:ext cx="8686800" cy="1066800"/>
          </a:xfrm>
        </p:spPr>
        <p:txBody>
          <a:bodyPr/>
          <a:lstStyle/>
          <a:p>
            <a:pPr algn="l" eaLnBrk="1" hangingPunct="1">
              <a:defRPr/>
            </a:pPr>
            <a:r>
              <a:rPr lang="en-US" sz="3200"/>
              <a:t>Daya guna HEURISTIK : </a:t>
            </a:r>
            <a:br>
              <a:rPr lang="en-US" sz="3200"/>
            </a:br>
            <a:r>
              <a:rPr lang="en-US" sz="3200"/>
              <a:t>2. Berbicara dengan Bahasa Pengguna</a:t>
            </a:r>
          </a:p>
        </p:txBody>
      </p:sp>
      <p:sp>
        <p:nvSpPr>
          <p:cNvPr id="18435" name="Rectangle 3"/>
          <p:cNvSpPr>
            <a:spLocks noGrp="1" noChangeArrowheads="1"/>
          </p:cNvSpPr>
          <p:nvPr>
            <p:ph type="body" sz="half" idx="1"/>
          </p:nvPr>
        </p:nvSpPr>
        <p:spPr>
          <a:xfrm>
            <a:off x="0" y="1219200"/>
            <a:ext cx="4495800" cy="5638800"/>
          </a:xfrm>
        </p:spPr>
        <p:txBody>
          <a:bodyPr/>
          <a:lstStyle/>
          <a:p>
            <a:pPr eaLnBrk="1" hangingPunct="1">
              <a:lnSpc>
                <a:spcPct val="80000"/>
              </a:lnSpc>
              <a:defRPr/>
            </a:pPr>
            <a:r>
              <a:rPr lang="en-US">
                <a:latin typeface="Tahoma" charset="0"/>
              </a:rPr>
              <a:t>Dialog seharusnya menggunakan bahasa yang dipahami oleh user. </a:t>
            </a:r>
          </a:p>
          <a:p>
            <a:pPr eaLnBrk="1" hangingPunct="1">
              <a:lnSpc>
                <a:spcPct val="80000"/>
              </a:lnSpc>
              <a:defRPr/>
            </a:pPr>
            <a:r>
              <a:rPr lang="en-US">
                <a:latin typeface="Tahoma" charset="0"/>
              </a:rPr>
              <a:t>Perintah-perintah yang berorientasi mesin mestinya tidak digunakan sama sekali. </a:t>
            </a:r>
          </a:p>
          <a:p>
            <a:pPr eaLnBrk="1" hangingPunct="1">
              <a:lnSpc>
                <a:spcPct val="80000"/>
              </a:lnSpc>
              <a:defRPr/>
            </a:pPr>
            <a:r>
              <a:rPr lang="en-US">
                <a:latin typeface="Tahoma" charset="0"/>
              </a:rPr>
              <a:t>Selain itu frasa-frasa yang digunakan harus mudah dipahami kebanyakan user, bukan hanya segelintir saja. </a:t>
            </a:r>
          </a:p>
        </p:txBody>
      </p:sp>
      <p:sp>
        <p:nvSpPr>
          <p:cNvPr id="18436" name="Rectangle 4"/>
          <p:cNvSpPr>
            <a:spLocks noGrp="1" noChangeArrowheads="1"/>
          </p:cNvSpPr>
          <p:nvPr>
            <p:ph type="body" sz="half" idx="2"/>
          </p:nvPr>
        </p:nvSpPr>
        <p:spPr>
          <a:xfrm>
            <a:off x="4648200" y="1219200"/>
            <a:ext cx="4495800" cy="5638800"/>
          </a:xfrm>
        </p:spPr>
        <p:txBody>
          <a:bodyPr/>
          <a:lstStyle/>
          <a:p>
            <a:pPr eaLnBrk="1" hangingPunct="1">
              <a:lnSpc>
                <a:spcPct val="80000"/>
              </a:lnSpc>
              <a:defRPr/>
            </a:pPr>
            <a:r>
              <a:rPr lang="en-US" sz="2400">
                <a:latin typeface="Tahoma" charset="0"/>
              </a:rPr>
              <a:t>Penggunaan singkatan dan bahasa yang tidak jelas juga harus dihindari karena dapat disalah tafsirkan sehingga membuat user keliru</a:t>
            </a:r>
          </a:p>
          <a:p>
            <a:pPr eaLnBrk="1" hangingPunct="1">
              <a:lnSpc>
                <a:spcPct val="80000"/>
              </a:lnSpc>
              <a:defRPr/>
            </a:pPr>
            <a:r>
              <a:rPr lang="en-US" sz="2400">
                <a:latin typeface="Tahoma" charset="0"/>
              </a:rPr>
              <a:t>Penggunaan </a:t>
            </a:r>
            <a:r>
              <a:rPr lang="en-US" sz="2400" i="1">
                <a:latin typeface="Tahoma" charset="0"/>
              </a:rPr>
              <a:t>metafora</a:t>
            </a:r>
            <a:r>
              <a:rPr lang="en-US" sz="2400">
                <a:latin typeface="Tahoma" charset="0"/>
              </a:rPr>
              <a:t> merupakan salah satu pendekatan yang boleh digunakan. </a:t>
            </a:r>
          </a:p>
          <a:p>
            <a:pPr eaLnBrk="1" hangingPunct="1">
              <a:lnSpc>
                <a:spcPct val="80000"/>
              </a:lnSpc>
              <a:defRPr/>
            </a:pPr>
            <a:r>
              <a:rPr lang="en-US" sz="2400">
                <a:latin typeface="Tahoma" charset="0"/>
              </a:rPr>
              <a:t>Objek yang tampil di layar, jenis perintah, jenis interaksi pengguna, cara sistem memberikan feedback dan sebagainya adalah berdasarkan frasa yang biasa digunakan, misalnya </a:t>
            </a:r>
            <a:r>
              <a:rPr lang="en-US" sz="2400" i="1">
                <a:latin typeface="Tahoma" charset="0"/>
              </a:rPr>
              <a:t>desktop, icon, menu, cut, copy and paste</a:t>
            </a:r>
            <a:r>
              <a:rPr lang="en-US" sz="2400">
                <a:latin typeface="Tahoma" charset="0"/>
              </a:rPr>
              <a:t>.</a:t>
            </a:r>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304800" y="0"/>
            <a:ext cx="8229600" cy="1219200"/>
          </a:xfrm>
        </p:spPr>
        <p:txBody>
          <a:bodyPr/>
          <a:lstStyle/>
          <a:p>
            <a:pPr algn="l" eaLnBrk="1" hangingPunct="1">
              <a:defRPr/>
            </a:pPr>
            <a:r>
              <a:rPr lang="en-US" sz="3600"/>
              <a:t>Daya guna HEURISTIK :</a:t>
            </a:r>
            <a:br>
              <a:rPr lang="en-US" sz="3600"/>
            </a:br>
            <a:r>
              <a:rPr lang="en-US" sz="3600"/>
              <a:t>3. Mengurangi Beban Ingatan Pengguna</a:t>
            </a:r>
          </a:p>
        </p:txBody>
      </p:sp>
      <p:sp>
        <p:nvSpPr>
          <p:cNvPr id="23555" name="Rectangle 3"/>
          <p:cNvSpPr>
            <a:spLocks noGrp="1" noChangeArrowheads="1"/>
          </p:cNvSpPr>
          <p:nvPr>
            <p:ph type="body" idx="1"/>
          </p:nvPr>
        </p:nvSpPr>
        <p:spPr/>
        <p:txBody>
          <a:bodyPr/>
          <a:lstStyle/>
          <a:p>
            <a:pPr eaLnBrk="1" hangingPunct="1">
              <a:lnSpc>
                <a:spcPct val="90000"/>
              </a:lnSpc>
              <a:defRPr/>
            </a:pPr>
            <a:r>
              <a:rPr lang="en-US" sz="2800"/>
              <a:t>User seharusnya tidak dibebani untuk mengingat atau menghapal pada saat berinteraksi dengan sistem.</a:t>
            </a:r>
          </a:p>
          <a:p>
            <a:pPr eaLnBrk="1" hangingPunct="1">
              <a:lnSpc>
                <a:spcPct val="90000"/>
              </a:lnSpc>
              <a:defRPr/>
            </a:pPr>
            <a:r>
              <a:rPr lang="en-US" sz="2800"/>
              <a:t>Sebagai contoh penggunaan menu dapat mengurangi beban user dibandingkan penggunaan baris perintah.</a:t>
            </a:r>
          </a:p>
          <a:p>
            <a:pPr eaLnBrk="1" hangingPunct="1">
              <a:lnSpc>
                <a:spcPct val="90000"/>
              </a:lnSpc>
              <a:defRPr/>
            </a:pPr>
            <a:r>
              <a:rPr lang="en-US" sz="2800"/>
              <a:t>Aplikasi yang menggunakan menu lebih memuaskan dan fleksibel.</a:t>
            </a:r>
          </a:p>
          <a:p>
            <a:pPr eaLnBrk="1" hangingPunct="1">
              <a:lnSpc>
                <a:spcPct val="90000"/>
              </a:lnSpc>
              <a:defRPr/>
            </a:pPr>
            <a:r>
              <a:rPr lang="en-US" sz="2800"/>
              <a:t>Dalam kasus-kasus tertentu format perintah perlu disampaikan dengan jelas, misalnya perintah DOS untuk menghapus dengan </a:t>
            </a:r>
            <a:r>
              <a:rPr lang="en-US" sz="2800" i="1"/>
              <a:t>del </a:t>
            </a:r>
            <a:r>
              <a:rPr lang="en-US" sz="2800"/>
              <a:t> dan membuat duplikasi dengan perintah </a:t>
            </a:r>
            <a:r>
              <a:rPr lang="en-US" sz="2800" i="1"/>
              <a:t>copy</a:t>
            </a:r>
          </a:p>
          <a:p>
            <a:pPr eaLnBrk="1" hangingPunct="1">
              <a:lnSpc>
                <a:spcPct val="90000"/>
              </a:lnSpc>
              <a:defRPr/>
            </a:pPr>
            <a:endParaRPr lang="en-US" sz="3100">
              <a:latin typeface="Tahoma"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pPr algn="l" eaLnBrk="1" hangingPunct="1">
              <a:defRPr/>
            </a:pPr>
            <a:r>
              <a:rPr lang="en-US" sz="4000"/>
              <a:t>Daya guna HEURISTIK :</a:t>
            </a:r>
            <a:br>
              <a:rPr lang="en-US" sz="4000"/>
            </a:br>
            <a:r>
              <a:rPr lang="en-US" sz="4000"/>
              <a:t>4. Konsisten </a:t>
            </a:r>
          </a:p>
        </p:txBody>
      </p:sp>
      <p:sp>
        <p:nvSpPr>
          <p:cNvPr id="25603" name="Rectangle 3"/>
          <p:cNvSpPr>
            <a:spLocks noGrp="1" noChangeArrowheads="1"/>
          </p:cNvSpPr>
          <p:nvPr>
            <p:ph type="body" idx="1"/>
          </p:nvPr>
        </p:nvSpPr>
        <p:spPr/>
        <p:txBody>
          <a:bodyPr/>
          <a:lstStyle/>
          <a:p>
            <a:pPr eaLnBrk="1" hangingPunct="1">
              <a:defRPr/>
            </a:pPr>
            <a:r>
              <a:rPr lang="en-US"/>
              <a:t>Ciri-ciri konsisten adalah dapat menghindarkan user dari rasa was-was atau ragu-ragu di saat menggunakan suatu perintah atau fungsi.</a:t>
            </a:r>
          </a:p>
          <a:p>
            <a:pPr eaLnBrk="1" hangingPunct="1">
              <a:defRPr/>
            </a:pPr>
            <a:endParaRPr lang="en-US"/>
          </a:p>
          <a:p>
            <a:pPr eaLnBrk="1" hangingPunct="1">
              <a:defRPr/>
            </a:pPr>
            <a:r>
              <a:rPr lang="en-US"/>
              <a:t>Disamping itu juga dapat mempercepat interaksi, misalnya perintah cetak dari windows dengan </a:t>
            </a:r>
            <a:r>
              <a:rPr lang="en-US" i="1"/>
              <a:t>File &gt; Print</a:t>
            </a:r>
            <a:r>
              <a:rPr lang="en-US" b="1"/>
              <a:t>.</a:t>
            </a:r>
          </a:p>
          <a:p>
            <a:pPr eaLnBrk="1" hangingPunct="1">
              <a:defRPr/>
            </a:pP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5"/>
          <p:cNvSpPr>
            <a:spLocks noGrp="1" noRot="1" noChangeArrowheads="1"/>
          </p:cNvSpPr>
          <p:nvPr>
            <p:ph type="title"/>
          </p:nvPr>
        </p:nvSpPr>
        <p:spPr/>
        <p:txBody>
          <a:bodyPr/>
          <a:lstStyle/>
          <a:p>
            <a:pPr algn="l" eaLnBrk="1" hangingPunct="1">
              <a:defRPr/>
            </a:pPr>
            <a:r>
              <a:rPr lang="en-US" sz="4000"/>
              <a:t>Daya guna HEURISTIK :</a:t>
            </a:r>
            <a:br>
              <a:rPr lang="en-US" sz="4000"/>
            </a:br>
            <a:r>
              <a:rPr lang="en-US" sz="4000"/>
              <a:t>5. Sistem Timbal Balik</a:t>
            </a:r>
          </a:p>
        </p:txBody>
      </p:sp>
      <p:sp>
        <p:nvSpPr>
          <p:cNvPr id="28675" name="Rectangle 3"/>
          <p:cNvSpPr>
            <a:spLocks noGrp="1" noChangeArrowheads="1"/>
          </p:cNvSpPr>
          <p:nvPr>
            <p:ph type="body" sz="half" idx="1"/>
          </p:nvPr>
        </p:nvSpPr>
        <p:spPr>
          <a:xfrm>
            <a:off x="457200" y="1600200"/>
            <a:ext cx="8153400" cy="4525963"/>
          </a:xfrm>
        </p:spPr>
        <p:txBody>
          <a:bodyPr/>
          <a:lstStyle/>
          <a:p>
            <a:pPr eaLnBrk="1" hangingPunct="1">
              <a:defRPr/>
            </a:pPr>
            <a:r>
              <a:rPr lang="en-US" sz="2800"/>
              <a:t>Sistem seharusnya memberitahu pengguna segala aktifitas yang sedang berlaku atau status dari sistem (menunggu input dari pengguna, memproses input, menampilkan output, dan sebagainya).</a:t>
            </a:r>
          </a:p>
          <a:p>
            <a:pPr eaLnBrk="1" hangingPunct="1">
              <a:defRPr/>
            </a:pPr>
            <a:r>
              <a:rPr lang="en-US" sz="2800"/>
              <a:t>Jangka waktu suatu umpan balik bergantung pada kondisi dan fungsi yang memerlukannya.</a:t>
            </a:r>
          </a:p>
          <a:p>
            <a:pPr eaLnBrk="1" hangingPunct="1">
              <a:defRPr/>
            </a:pPr>
            <a:r>
              <a:rPr lang="en-US" sz="2800"/>
              <a:t>Dalam fungsi dan operasi, user interface juga akan memberitahu status suatu sistem jika terjadi suatu kerusakan, misalnya </a:t>
            </a:r>
            <a:r>
              <a:rPr lang="en-US" sz="2800" i="1"/>
              <a:t>status bar  </a:t>
            </a:r>
            <a:r>
              <a:rPr lang="en-US" sz="2800"/>
              <a:t>pada Microsoft word. </a:t>
            </a:r>
          </a:p>
          <a:p>
            <a:pPr eaLnBrk="1" hangingPunct="1">
              <a:buFont typeface="Wingdings" panose="05000000000000000000" pitchFamily="2" charset="2"/>
              <a:buNone/>
              <a:defRPr/>
            </a:pPr>
            <a:endParaRPr lang="en-US" sz="2800"/>
          </a:p>
        </p:txBody>
      </p:sp>
      <p:pic>
        <p:nvPicPr>
          <p:cNvPr id="18436" name="Picture 4"/>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04800" y="5943600"/>
            <a:ext cx="8382000" cy="5334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Rot="1" noChangeArrowheads="1"/>
          </p:cNvSpPr>
          <p:nvPr>
            <p:ph type="title"/>
          </p:nvPr>
        </p:nvSpPr>
        <p:spPr>
          <a:xfrm>
            <a:off x="457200" y="76200"/>
            <a:ext cx="8229600" cy="1143000"/>
          </a:xfrm>
        </p:spPr>
        <p:txBody>
          <a:bodyPr/>
          <a:lstStyle/>
          <a:p>
            <a:pPr algn="l" eaLnBrk="1" hangingPunct="1">
              <a:defRPr/>
            </a:pPr>
            <a:r>
              <a:rPr lang="en-US" sz="3600"/>
              <a:t>Daya guna HEURISTIK :</a:t>
            </a:r>
            <a:br>
              <a:rPr lang="en-US" sz="3600"/>
            </a:br>
            <a:r>
              <a:rPr lang="en-US" sz="3600"/>
              <a:t>6. Jalan Keluar yang Jelas</a:t>
            </a:r>
          </a:p>
        </p:txBody>
      </p:sp>
      <p:sp>
        <p:nvSpPr>
          <p:cNvPr id="30723" name="Rectangle 3"/>
          <p:cNvSpPr>
            <a:spLocks noGrp="1" noChangeArrowheads="1"/>
          </p:cNvSpPr>
          <p:nvPr>
            <p:ph type="body" sz="half" idx="1"/>
          </p:nvPr>
        </p:nvSpPr>
        <p:spPr>
          <a:xfrm>
            <a:off x="457200" y="1219200"/>
            <a:ext cx="8153400" cy="3733800"/>
          </a:xfrm>
        </p:spPr>
        <p:txBody>
          <a:bodyPr/>
          <a:lstStyle/>
          <a:p>
            <a:pPr eaLnBrk="1" hangingPunct="1">
              <a:defRPr/>
            </a:pPr>
            <a:r>
              <a:rPr lang="en-US" sz="2800"/>
              <a:t>Sistem seharusnya dapat memberikan penjelasan tentang kondisi dan solusi untuk menghindari user terperangkap dalam aktivitas/situasi, dan tampilan-tampilan yang tidak diinginkan, pada saat berinteraksi dengan sistem.</a:t>
            </a:r>
          </a:p>
          <a:p>
            <a:pPr eaLnBrk="1" hangingPunct="1">
              <a:defRPr/>
            </a:pPr>
            <a:r>
              <a:rPr lang="en-US" sz="2800"/>
              <a:t>Apabila user melakukan kesalahan dalam memilih perintah maka ia dapat keluar dari kesalahan tanpa ada masalah, misalnya perintah </a:t>
            </a:r>
            <a:r>
              <a:rPr lang="en-US" sz="2800" i="1"/>
              <a:t>Undo.</a:t>
            </a:r>
            <a:endParaRPr lang="en-US" sz="2800"/>
          </a:p>
        </p:txBody>
      </p:sp>
      <p:pic>
        <p:nvPicPr>
          <p:cNvPr id="19460" name="Picture 5"/>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3400" y="4876800"/>
            <a:ext cx="7848600" cy="16002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Grp="1" noRot="1" noChangeArrowheads="1"/>
          </p:cNvSpPr>
          <p:nvPr>
            <p:ph type="title"/>
          </p:nvPr>
        </p:nvSpPr>
        <p:spPr>
          <a:xfrm>
            <a:off x="457200" y="76200"/>
            <a:ext cx="8229600" cy="838200"/>
          </a:xfrm>
        </p:spPr>
        <p:txBody>
          <a:bodyPr/>
          <a:lstStyle/>
          <a:p>
            <a:pPr algn="l" eaLnBrk="1" hangingPunct="1">
              <a:defRPr/>
            </a:pPr>
            <a:r>
              <a:rPr lang="en-US" sz="3200"/>
              <a:t>Daya guna HEURISTIK :</a:t>
            </a:r>
            <a:br>
              <a:rPr lang="en-US" sz="3200"/>
            </a:br>
            <a:r>
              <a:rPr lang="en-US" sz="3200"/>
              <a:t>7. Jalan Pintas</a:t>
            </a:r>
          </a:p>
        </p:txBody>
      </p:sp>
      <p:sp>
        <p:nvSpPr>
          <p:cNvPr id="32771" name="Rectangle 3"/>
          <p:cNvSpPr>
            <a:spLocks noGrp="1" noChangeArrowheads="1"/>
          </p:cNvSpPr>
          <p:nvPr>
            <p:ph type="body" sz="half" idx="1"/>
          </p:nvPr>
        </p:nvSpPr>
        <p:spPr>
          <a:xfrm>
            <a:off x="457200" y="1066800"/>
            <a:ext cx="7924800" cy="3962400"/>
          </a:xfrm>
        </p:spPr>
        <p:txBody>
          <a:bodyPr/>
          <a:lstStyle/>
          <a:p>
            <a:pPr eaLnBrk="1" hangingPunct="1">
              <a:defRPr/>
            </a:pPr>
            <a:r>
              <a:rPr lang="en-US" sz="2800"/>
              <a:t>Demi kemudahan dan kecepatan interaksi di dalam menggunakan suatu sistem maka sudah seharusnya bila tersedia </a:t>
            </a:r>
            <a:r>
              <a:rPr lang="en-US" sz="2800" i="1"/>
              <a:t>shortcut</a:t>
            </a:r>
            <a:r>
              <a:rPr lang="en-US" sz="2800"/>
              <a:t>.</a:t>
            </a:r>
          </a:p>
          <a:p>
            <a:pPr eaLnBrk="1" hangingPunct="1">
              <a:defRPr/>
            </a:pPr>
            <a:r>
              <a:rPr lang="en-US" sz="2800"/>
              <a:t>Berguna untuk membantu user agar dapat menggunakan berbagai fungsi dengan mudah.</a:t>
            </a:r>
          </a:p>
          <a:p>
            <a:pPr eaLnBrk="1" hangingPunct="1">
              <a:defRPr/>
            </a:pPr>
            <a:r>
              <a:rPr lang="en-US" sz="2800"/>
              <a:t>Jalan pintas yang sering digunakan adalah seperti aplikasi yang tersedia di desktop yang dengan double click mouse maka aplikasi bisa dijalankan.</a:t>
            </a:r>
          </a:p>
        </p:txBody>
      </p:sp>
      <p:pic>
        <p:nvPicPr>
          <p:cNvPr id="20484" name="Picture 5"/>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85800" y="5181600"/>
            <a:ext cx="7543800" cy="147637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533400" y="1066800"/>
            <a:ext cx="8077200" cy="5562600"/>
          </a:xfrm>
        </p:spPr>
        <p:txBody>
          <a:bodyPr/>
          <a:lstStyle/>
          <a:p>
            <a:pPr eaLnBrk="1" hangingPunct="1">
              <a:lnSpc>
                <a:spcPct val="80000"/>
              </a:lnSpc>
              <a:defRPr/>
            </a:pPr>
            <a:r>
              <a:rPr lang="en-US" sz="3000"/>
              <a:t>Menyediakan mekanisme pemberitahuan kesalahan dan menunjukkan situasi bahwa user berada dalam kondisi bermasalah serta membantu user untuk lebih memahami sistem.</a:t>
            </a:r>
          </a:p>
          <a:p>
            <a:pPr eaLnBrk="1" hangingPunct="1">
              <a:lnSpc>
                <a:spcPct val="80000"/>
              </a:lnSpc>
              <a:defRPr/>
            </a:pPr>
            <a:r>
              <a:rPr lang="en-US" sz="3000"/>
              <a:t>Terdapat empat peraturan yang harus diikuti dalam penggunaan pesan kesalahan, yaitu :</a:t>
            </a:r>
          </a:p>
          <a:p>
            <a:pPr lvl="1" eaLnBrk="1" hangingPunct="1">
              <a:lnSpc>
                <a:spcPct val="80000"/>
              </a:lnSpc>
              <a:defRPr/>
            </a:pPr>
            <a:r>
              <a:rPr lang="en-US" sz="3000"/>
              <a:t>Pesan kesalahan yang digunakan harus jelas dan mudah dipahami, disampaikan dalam bentuk teks, frasa atau konsep yang mudah dipahami</a:t>
            </a:r>
          </a:p>
          <a:p>
            <a:pPr lvl="1" eaLnBrk="1" hangingPunct="1">
              <a:lnSpc>
                <a:spcPct val="80000"/>
              </a:lnSpc>
              <a:defRPr/>
            </a:pPr>
            <a:r>
              <a:rPr lang="en-US" sz="3000"/>
              <a:t>Pesan yang disampaikan bersifat khusus</a:t>
            </a:r>
          </a:p>
          <a:p>
            <a:pPr lvl="1" eaLnBrk="1" hangingPunct="1">
              <a:lnSpc>
                <a:spcPct val="80000"/>
              </a:lnSpc>
              <a:defRPr/>
            </a:pPr>
            <a:r>
              <a:rPr lang="en-US" sz="3000"/>
              <a:t>Pesan kesalahan yang disampaikan sebaiknya menyediakan cadangan penyelesaian atas kesalahan</a:t>
            </a:r>
          </a:p>
          <a:p>
            <a:pPr lvl="1" eaLnBrk="1" hangingPunct="1">
              <a:lnSpc>
                <a:spcPct val="80000"/>
              </a:lnSpc>
              <a:defRPr/>
            </a:pPr>
            <a:r>
              <a:rPr lang="en-US" sz="3000"/>
              <a:t>Penyampaian kesalahan dilakukan secara sopan.</a:t>
            </a:r>
          </a:p>
        </p:txBody>
      </p:sp>
      <p:sp>
        <p:nvSpPr>
          <p:cNvPr id="34820" name="Rectangle 4"/>
          <p:cNvSpPr>
            <a:spLocks noGrp="1" noRot="1" noChangeArrowheads="1"/>
          </p:cNvSpPr>
          <p:nvPr>
            <p:ph type="title"/>
          </p:nvPr>
        </p:nvSpPr>
        <p:spPr>
          <a:xfrm>
            <a:off x="457200" y="76200"/>
            <a:ext cx="8229600" cy="838200"/>
          </a:xfrm>
        </p:spPr>
        <p:txBody>
          <a:bodyPr/>
          <a:lstStyle/>
          <a:p>
            <a:pPr algn="l" eaLnBrk="1" hangingPunct="1">
              <a:defRPr/>
            </a:pPr>
            <a:r>
              <a:rPr lang="en-US" sz="3200"/>
              <a:t>Daya guna HEURISTIK :</a:t>
            </a:r>
            <a:br>
              <a:rPr lang="en-US" sz="3200"/>
            </a:br>
            <a:r>
              <a:rPr lang="en-US" sz="3200"/>
              <a:t>8. Pesan Kesalahan yang Baik (error message)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5"/>
          <p:cNvSpPr>
            <a:spLocks noGrp="1" noRot="1" noChangeArrowheads="1"/>
          </p:cNvSpPr>
          <p:nvPr>
            <p:ph type="title"/>
          </p:nvPr>
        </p:nvSpPr>
        <p:spPr/>
        <p:txBody>
          <a:bodyPr/>
          <a:lstStyle/>
          <a:p>
            <a:pPr eaLnBrk="1" hangingPunct="1">
              <a:defRPr/>
            </a:pPr>
            <a:r>
              <a:rPr lang="en-US"/>
              <a:t>contoh Error Message</a:t>
            </a:r>
          </a:p>
        </p:txBody>
      </p:sp>
      <p:pic>
        <p:nvPicPr>
          <p:cNvPr id="22531" name="Picture 4"/>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676400"/>
            <a:ext cx="8153400" cy="46482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Rot="1" noChangeArrowheads="1"/>
          </p:cNvSpPr>
          <p:nvPr>
            <p:ph type="title"/>
          </p:nvPr>
        </p:nvSpPr>
        <p:spPr/>
        <p:txBody>
          <a:bodyPr/>
          <a:lstStyle/>
          <a:p>
            <a:pPr algn="l" eaLnBrk="1" hangingPunct="1">
              <a:defRPr/>
            </a:pPr>
            <a:r>
              <a:rPr lang="en-US" sz="3200"/>
              <a:t>Daya guna HEURISTIK :</a:t>
            </a:r>
            <a:br>
              <a:rPr lang="en-US" sz="3200"/>
            </a:br>
            <a:r>
              <a:rPr lang="en-US" sz="3200"/>
              <a:t>9. Mencegah Kesalahan</a:t>
            </a:r>
          </a:p>
        </p:txBody>
      </p:sp>
      <p:sp>
        <p:nvSpPr>
          <p:cNvPr id="37891" name="Rectangle 3"/>
          <p:cNvSpPr>
            <a:spLocks noGrp="1" noChangeArrowheads="1"/>
          </p:cNvSpPr>
          <p:nvPr>
            <p:ph type="body" sz="half" idx="1"/>
          </p:nvPr>
        </p:nvSpPr>
        <p:spPr>
          <a:xfrm>
            <a:off x="457200" y="1600200"/>
            <a:ext cx="3733800" cy="4525963"/>
          </a:xfrm>
        </p:spPr>
        <p:txBody>
          <a:bodyPr/>
          <a:lstStyle/>
          <a:p>
            <a:pPr eaLnBrk="1" hangingPunct="1">
              <a:defRPr/>
            </a:pPr>
            <a:r>
              <a:rPr lang="en-US" sz="2800"/>
              <a:t>Rekayasa interface yang baik seharusnya mampu membuat user menghindari kesalahan.</a:t>
            </a:r>
          </a:p>
          <a:p>
            <a:pPr eaLnBrk="1" hangingPunct="1">
              <a:defRPr/>
            </a:pPr>
            <a:r>
              <a:rPr lang="en-US" sz="2800"/>
              <a:t>Misalnya interaksi dengan menggunakan menu.</a:t>
            </a:r>
          </a:p>
        </p:txBody>
      </p:sp>
      <p:pic>
        <p:nvPicPr>
          <p:cNvPr id="23556" name="Picture 5"/>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267200" y="1447800"/>
            <a:ext cx="4343400" cy="48006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Rot="1" noChangeArrowheads="1"/>
          </p:cNvSpPr>
          <p:nvPr>
            <p:ph type="title"/>
          </p:nvPr>
        </p:nvSpPr>
        <p:spPr/>
        <p:txBody>
          <a:bodyPr/>
          <a:lstStyle/>
          <a:p>
            <a:pPr algn="l" eaLnBrk="1" hangingPunct="1">
              <a:defRPr/>
            </a:pPr>
            <a:r>
              <a:rPr lang="en-US" sz="3600"/>
              <a:t>Daya guna HEURISTIK :</a:t>
            </a:r>
            <a:br>
              <a:rPr lang="en-US" sz="3600"/>
            </a:br>
            <a:r>
              <a:rPr lang="en-US" sz="3600"/>
              <a:t>10. Bantuan dan Dokumentasi</a:t>
            </a:r>
          </a:p>
        </p:txBody>
      </p:sp>
      <p:sp>
        <p:nvSpPr>
          <p:cNvPr id="39939" name="Rectangle 3"/>
          <p:cNvSpPr>
            <a:spLocks noGrp="1" noChangeArrowheads="1"/>
          </p:cNvSpPr>
          <p:nvPr>
            <p:ph type="body" sz="half" idx="1"/>
          </p:nvPr>
        </p:nvSpPr>
        <p:spPr/>
        <p:txBody>
          <a:bodyPr/>
          <a:lstStyle/>
          <a:p>
            <a:pPr eaLnBrk="1" hangingPunct="1">
              <a:defRPr/>
            </a:pPr>
            <a:r>
              <a:rPr lang="en-US" sz="2800"/>
              <a:t>Merupakan kemudahan yang diberikan dalam kebanyakan sistem, menjelaskan cara menggunakan sistem, ciri-ciri khusus sistem, dan membolehkan user untuk mengendalikan sistem dengan lebih baik.</a:t>
            </a:r>
          </a:p>
        </p:txBody>
      </p:sp>
      <p:pic>
        <p:nvPicPr>
          <p:cNvPr id="24580" name="Picture 5"/>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l="30565" r="53963" b="73207"/>
          <a:stretch>
            <a:fillRect/>
          </a:stretch>
        </p:blipFill>
        <p:spPr>
          <a:xfrm>
            <a:off x="5029200" y="1676400"/>
            <a:ext cx="3505200" cy="3810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457200" y="152400"/>
            <a:ext cx="8229600" cy="563563"/>
          </a:xfrm>
        </p:spPr>
        <p:txBody>
          <a:bodyPr/>
          <a:lstStyle/>
          <a:p>
            <a:pPr eaLnBrk="1" hangingPunct="1">
              <a:defRPr/>
            </a:pPr>
            <a:r>
              <a:rPr lang="en-US" sz="3600" b="0"/>
              <a:t>TEKNIK DAYA GUNA SIKLUS HIDUP</a:t>
            </a:r>
          </a:p>
        </p:txBody>
      </p:sp>
      <p:sp>
        <p:nvSpPr>
          <p:cNvPr id="40963" name="Rectangle 3"/>
          <p:cNvSpPr>
            <a:spLocks noGrp="1" noChangeArrowheads="1"/>
          </p:cNvSpPr>
          <p:nvPr>
            <p:ph type="body" idx="1"/>
          </p:nvPr>
        </p:nvSpPr>
        <p:spPr>
          <a:xfrm>
            <a:off x="457200" y="1066800"/>
            <a:ext cx="8229600" cy="5059363"/>
          </a:xfrm>
        </p:spPr>
        <p:txBody>
          <a:bodyPr/>
          <a:lstStyle/>
          <a:p>
            <a:pPr eaLnBrk="1" hangingPunct="1">
              <a:lnSpc>
                <a:spcPct val="90000"/>
              </a:lnSpc>
              <a:defRPr/>
            </a:pPr>
            <a:r>
              <a:rPr lang="en-US"/>
              <a:t>Siklus hidup suatu daya guna memiliki tujuh elemen, antara lain :</a:t>
            </a:r>
          </a:p>
          <a:p>
            <a:pPr lvl="1" eaLnBrk="1" hangingPunct="1">
              <a:lnSpc>
                <a:spcPct val="90000"/>
              </a:lnSpc>
              <a:defRPr/>
            </a:pPr>
            <a:r>
              <a:rPr lang="en-US"/>
              <a:t>Kenali Pengguna (Know the user)</a:t>
            </a:r>
          </a:p>
          <a:p>
            <a:pPr lvl="1" eaLnBrk="1" hangingPunct="1">
              <a:lnSpc>
                <a:spcPct val="90000"/>
              </a:lnSpc>
              <a:defRPr/>
            </a:pPr>
            <a:r>
              <a:rPr lang="en-US"/>
              <a:t>Daya guna Benchmarking</a:t>
            </a:r>
          </a:p>
          <a:p>
            <a:pPr lvl="1" eaLnBrk="1" hangingPunct="1">
              <a:lnSpc>
                <a:spcPct val="90000"/>
              </a:lnSpc>
              <a:defRPr/>
            </a:pPr>
            <a:r>
              <a:rPr lang="en-US"/>
              <a:t>Desain Interaksi Berorientasi Tujuan (Goal-Oriented Interaction Design)</a:t>
            </a:r>
          </a:p>
          <a:p>
            <a:pPr lvl="1" eaLnBrk="1" hangingPunct="1">
              <a:lnSpc>
                <a:spcPct val="90000"/>
              </a:lnSpc>
              <a:defRPr/>
            </a:pPr>
            <a:r>
              <a:rPr lang="en-US"/>
              <a:t>Interactive Design</a:t>
            </a:r>
          </a:p>
          <a:p>
            <a:pPr lvl="1" eaLnBrk="1" hangingPunct="1">
              <a:lnSpc>
                <a:spcPct val="90000"/>
              </a:lnSpc>
              <a:defRPr/>
            </a:pPr>
            <a:r>
              <a:rPr lang="en-US"/>
              <a:t>Prototyping</a:t>
            </a:r>
          </a:p>
          <a:p>
            <a:pPr lvl="1" eaLnBrk="1" hangingPunct="1">
              <a:lnSpc>
                <a:spcPct val="90000"/>
              </a:lnSpc>
              <a:defRPr/>
            </a:pPr>
            <a:r>
              <a:rPr lang="en-US"/>
              <a:t>Daya guna evaluasi (Inspection and Testing)</a:t>
            </a:r>
          </a:p>
          <a:p>
            <a:pPr lvl="1" eaLnBrk="1" hangingPunct="1">
              <a:lnSpc>
                <a:spcPct val="90000"/>
              </a:lnSpc>
              <a:defRPr/>
            </a:pPr>
            <a:r>
              <a:rPr lang="en-US"/>
              <a:t>Studi Lanjutan (Follow-Up Studies</a:t>
            </a:r>
            <a:r>
              <a:rPr lang="en-US" i="1"/>
              <a:t>)</a:t>
            </a:r>
          </a:p>
          <a:p>
            <a:pPr eaLnBrk="1" hangingPunct="1">
              <a:lnSpc>
                <a:spcPct val="90000"/>
              </a:lnSpc>
              <a:defRPr/>
            </a:pP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a:xfrm>
            <a:off x="457200" y="76200"/>
            <a:ext cx="8229600" cy="838200"/>
          </a:xfrm>
        </p:spPr>
        <p:txBody>
          <a:bodyPr/>
          <a:lstStyle/>
          <a:p>
            <a:pPr algn="l" eaLnBrk="1" hangingPunct="1">
              <a:defRPr/>
            </a:pPr>
            <a:r>
              <a:rPr lang="en-US" sz="3200" b="0"/>
              <a:t>TEKNIK DAYA GUNA SIKLUS HIDUP</a:t>
            </a:r>
            <a:br>
              <a:rPr lang="en-US" sz="3200" b="0"/>
            </a:br>
            <a:r>
              <a:rPr lang="en-US" sz="3200" b="0"/>
              <a:t>1. Kenali Pengguna (Know the User)</a:t>
            </a:r>
          </a:p>
        </p:txBody>
      </p:sp>
      <p:sp>
        <p:nvSpPr>
          <p:cNvPr id="43011" name="Rectangle 3"/>
          <p:cNvSpPr>
            <a:spLocks noGrp="1" noChangeArrowheads="1"/>
          </p:cNvSpPr>
          <p:nvPr>
            <p:ph type="body" idx="1"/>
          </p:nvPr>
        </p:nvSpPr>
        <p:spPr>
          <a:xfrm>
            <a:off x="457200" y="1143000"/>
            <a:ext cx="7924800" cy="4983163"/>
          </a:xfrm>
        </p:spPr>
        <p:txBody>
          <a:bodyPr/>
          <a:lstStyle/>
          <a:p>
            <a:pPr eaLnBrk="1" hangingPunct="1">
              <a:defRPr/>
            </a:pPr>
            <a:r>
              <a:rPr lang="en-US"/>
              <a:t>Mengenal siapa user adalah langkah pertama dalam pembahasan daya guna.</a:t>
            </a:r>
          </a:p>
          <a:p>
            <a:pPr eaLnBrk="1" hangingPunct="1">
              <a:defRPr/>
            </a:pPr>
            <a:r>
              <a:rPr lang="en-US"/>
              <a:t>Bertujuan untuk :</a:t>
            </a:r>
          </a:p>
          <a:p>
            <a:pPr lvl="1" eaLnBrk="1" hangingPunct="1">
              <a:defRPr/>
            </a:pPr>
            <a:r>
              <a:rPr lang="en-US"/>
              <a:t>Mempelajari, mengenali dan memahami pengguna yang akan menggunakan sistem</a:t>
            </a:r>
          </a:p>
          <a:p>
            <a:pPr lvl="1" eaLnBrk="1" hangingPunct="1">
              <a:defRPr/>
            </a:pPr>
            <a:r>
              <a:rPr lang="en-US"/>
              <a:t>Merangkum keperluan user</a:t>
            </a:r>
          </a:p>
          <a:p>
            <a:pPr lvl="1" eaLnBrk="1" hangingPunct="1">
              <a:defRPr/>
            </a:pPr>
            <a:r>
              <a:rPr lang="en-US"/>
              <a:t>Kepuasan</a:t>
            </a:r>
          </a:p>
          <a:p>
            <a:pPr lvl="1" eaLnBrk="1" hangingPunct="1">
              <a:defRPr/>
            </a:pPr>
            <a:r>
              <a:rPr lang="en-US"/>
              <a:t>Kemahiran komputer</a:t>
            </a:r>
          </a:p>
          <a:p>
            <a:pPr eaLnBrk="1" hangingPunct="1">
              <a:defRPr/>
            </a:pP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a:xfrm>
            <a:off x="457200" y="1066800"/>
            <a:ext cx="8229600" cy="5562600"/>
          </a:xfrm>
        </p:spPr>
        <p:txBody>
          <a:bodyPr/>
          <a:lstStyle/>
          <a:p>
            <a:pPr eaLnBrk="1" hangingPunct="1">
              <a:lnSpc>
                <a:spcPct val="90000"/>
              </a:lnSpc>
              <a:defRPr/>
            </a:pPr>
            <a:r>
              <a:rPr lang="en-US" sz="2800"/>
              <a:t>Masalah yang sering dihadapi dalam “mengenali pengguna” adalah kesulitan untuk mendapatkan sasaran. </a:t>
            </a:r>
          </a:p>
          <a:p>
            <a:pPr eaLnBrk="1" hangingPunct="1">
              <a:lnSpc>
                <a:spcPct val="90000"/>
              </a:lnSpc>
              <a:defRPr/>
            </a:pPr>
            <a:r>
              <a:rPr lang="en-US" sz="2800"/>
              <a:t>Pengetahuan tentang tingkat pendidikan, umur, pengalaman kerja dan pengetahuan umum komputer adalah penting untuk memahami user.</a:t>
            </a:r>
          </a:p>
          <a:p>
            <a:pPr eaLnBrk="1" hangingPunct="1">
              <a:lnSpc>
                <a:spcPct val="90000"/>
              </a:lnSpc>
              <a:defRPr/>
            </a:pPr>
            <a:r>
              <a:rPr lang="en-US" sz="2800"/>
              <a:t>Oleh karena itu perlu dilakukan hal-hal sebagai berikut :</a:t>
            </a:r>
          </a:p>
          <a:p>
            <a:pPr lvl="1" eaLnBrk="1" hangingPunct="1">
              <a:lnSpc>
                <a:spcPct val="90000"/>
              </a:lnSpc>
              <a:defRPr/>
            </a:pPr>
            <a:r>
              <a:rPr lang="en-US" sz="2400"/>
              <a:t>Riset kualitatif seperti pengamatan dan wawancara</a:t>
            </a:r>
          </a:p>
          <a:p>
            <a:pPr lvl="1" eaLnBrk="1" hangingPunct="1">
              <a:lnSpc>
                <a:spcPct val="90000"/>
              </a:lnSpc>
              <a:defRPr/>
            </a:pPr>
            <a:r>
              <a:rPr lang="en-US" sz="2400"/>
              <a:t>Mengklasifikasikan user berdasarkan perilaku dan variabel </a:t>
            </a:r>
            <a:r>
              <a:rPr lang="en-US" sz="2400" i="1"/>
              <a:t>demografis</a:t>
            </a:r>
            <a:r>
              <a:rPr lang="en-US" sz="2400"/>
              <a:t> (lingkungan)</a:t>
            </a:r>
          </a:p>
          <a:p>
            <a:pPr lvl="1" eaLnBrk="1" hangingPunct="1">
              <a:lnSpc>
                <a:spcPct val="90000"/>
              </a:lnSpc>
              <a:defRPr/>
            </a:pPr>
            <a:r>
              <a:rPr lang="en-US" sz="2400"/>
              <a:t>Identifikasi tujuan user dan </a:t>
            </a:r>
            <a:r>
              <a:rPr lang="en-US" sz="2400" i="1"/>
              <a:t>attitude</a:t>
            </a:r>
          </a:p>
          <a:p>
            <a:pPr lvl="1" eaLnBrk="1" hangingPunct="1">
              <a:lnSpc>
                <a:spcPct val="90000"/>
              </a:lnSpc>
              <a:defRPr/>
            </a:pPr>
            <a:r>
              <a:rPr lang="en-US" sz="2400"/>
              <a:t>Menganalisa aliran kerja dan konteks kerja</a:t>
            </a:r>
          </a:p>
          <a:p>
            <a:pPr lvl="1" eaLnBrk="1" hangingPunct="1">
              <a:lnSpc>
                <a:spcPct val="90000"/>
              </a:lnSpc>
              <a:defRPr/>
            </a:pPr>
            <a:r>
              <a:rPr lang="en-US" sz="2400"/>
              <a:t>Menyusun tipikal skenario user</a:t>
            </a:r>
          </a:p>
        </p:txBody>
      </p:sp>
      <p:sp>
        <p:nvSpPr>
          <p:cNvPr id="44036" name="Rectangle 4"/>
          <p:cNvSpPr>
            <a:spLocks noGrp="1" noRot="1" noChangeArrowheads="1"/>
          </p:cNvSpPr>
          <p:nvPr>
            <p:ph type="title"/>
          </p:nvPr>
        </p:nvSpPr>
        <p:spPr>
          <a:xfrm>
            <a:off x="457200" y="76200"/>
            <a:ext cx="8229600" cy="838200"/>
          </a:xfrm>
        </p:spPr>
        <p:txBody>
          <a:bodyPr/>
          <a:lstStyle/>
          <a:p>
            <a:pPr algn="l" eaLnBrk="1" hangingPunct="1">
              <a:defRPr/>
            </a:pPr>
            <a:r>
              <a:rPr lang="en-US" sz="3200" b="0"/>
              <a:t>TEKNIK DAYA GUNA SIKLUS HIDUP</a:t>
            </a:r>
            <a:br>
              <a:rPr lang="en-US" sz="3200" b="0"/>
            </a:br>
            <a:r>
              <a:rPr lang="en-US" sz="3200" b="0"/>
              <a:t>1. Kenali Pengguna (Know the User)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457200" y="1219200"/>
            <a:ext cx="8229600" cy="4906963"/>
          </a:xfrm>
        </p:spPr>
        <p:txBody>
          <a:bodyPr/>
          <a:lstStyle/>
          <a:p>
            <a:pPr eaLnBrk="1" hangingPunct="1">
              <a:defRPr/>
            </a:pPr>
            <a:r>
              <a:rPr lang="en-US" sz="2800"/>
              <a:t>User dapat diklasifikasikan menjadi sebagai berikut :</a:t>
            </a:r>
          </a:p>
          <a:p>
            <a:pPr lvl="1" eaLnBrk="1" hangingPunct="1">
              <a:defRPr/>
            </a:pPr>
            <a:r>
              <a:rPr lang="en-US" sz="2400"/>
              <a:t>Pengalaman</a:t>
            </a:r>
          </a:p>
          <a:p>
            <a:pPr lvl="1" eaLnBrk="1" hangingPunct="1">
              <a:defRPr/>
            </a:pPr>
            <a:r>
              <a:rPr lang="en-US" sz="2400"/>
              <a:t>Tingkat pendidikan</a:t>
            </a:r>
          </a:p>
          <a:p>
            <a:pPr lvl="1" eaLnBrk="1" hangingPunct="1">
              <a:defRPr/>
            </a:pPr>
            <a:r>
              <a:rPr lang="en-US" sz="2400"/>
              <a:t>Umur</a:t>
            </a:r>
          </a:p>
          <a:p>
            <a:pPr lvl="1" eaLnBrk="1" hangingPunct="1">
              <a:defRPr/>
            </a:pPr>
            <a:r>
              <a:rPr lang="en-US" sz="2400"/>
              <a:t>Statistik pengguna sistem yang sudah ditraining</a:t>
            </a:r>
          </a:p>
          <a:p>
            <a:pPr eaLnBrk="1" hangingPunct="1">
              <a:defRPr/>
            </a:pPr>
            <a:r>
              <a:rPr lang="en-US" sz="2800"/>
              <a:t>Tiga kategori utama pengalaman user yang selalu berubah-rubah :</a:t>
            </a:r>
          </a:p>
          <a:p>
            <a:pPr lvl="1" eaLnBrk="1" hangingPunct="1">
              <a:defRPr/>
            </a:pPr>
            <a:r>
              <a:rPr lang="en-US" sz="2400"/>
              <a:t>Pengalaman berkomputer secara umum</a:t>
            </a:r>
          </a:p>
          <a:p>
            <a:pPr lvl="1" eaLnBrk="1" hangingPunct="1">
              <a:defRPr/>
            </a:pPr>
            <a:r>
              <a:rPr lang="en-US" sz="2400"/>
              <a:t>Mengetahui dan paham akan tugas domain (masalah)</a:t>
            </a:r>
          </a:p>
          <a:p>
            <a:pPr lvl="1" eaLnBrk="1" hangingPunct="1">
              <a:defRPr/>
            </a:pPr>
            <a:r>
              <a:rPr lang="en-US" sz="2400"/>
              <a:t>Pengguna sistem yang spesifik.</a:t>
            </a:r>
          </a:p>
        </p:txBody>
      </p:sp>
      <p:sp>
        <p:nvSpPr>
          <p:cNvPr id="45060" name="Rectangle 4"/>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1. Kenali Pengguna (Know the User)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457200" y="1219200"/>
            <a:ext cx="8229600" cy="4906963"/>
          </a:xfrm>
        </p:spPr>
        <p:txBody>
          <a:bodyPr/>
          <a:lstStyle/>
          <a:p>
            <a:pPr eaLnBrk="1" hangingPunct="1">
              <a:defRPr/>
            </a:pPr>
            <a:r>
              <a:rPr lang="en-US"/>
              <a:t>Kurva pembelajaran :</a:t>
            </a:r>
          </a:p>
          <a:p>
            <a:pPr lvl="1" eaLnBrk="1" hangingPunct="1">
              <a:defRPr/>
            </a:pPr>
            <a:r>
              <a:rPr lang="en-US"/>
              <a:t>Mendesain sistem difokuskan kepada user yang sudah berpengalaman</a:t>
            </a:r>
          </a:p>
          <a:p>
            <a:pPr lvl="1" eaLnBrk="1" hangingPunct="1">
              <a:defRPr/>
            </a:pPr>
            <a:r>
              <a:rPr lang="en-US"/>
              <a:t>Menekankan pada pengguna yang berpengalaman</a:t>
            </a:r>
          </a:p>
          <a:p>
            <a:pPr lvl="1" eaLnBrk="1" hangingPunct="1">
              <a:defRPr/>
            </a:pPr>
            <a:r>
              <a:rPr lang="en-US"/>
              <a:t>Dalam beberapa kasus perlu dipelajari tentang pengguna baru  dengan memberikan menu, dialog dan perintah (</a:t>
            </a:r>
            <a:r>
              <a:rPr lang="en-US" i="1"/>
              <a:t>scripting language</a:t>
            </a:r>
            <a:r>
              <a:rPr lang="en-US"/>
              <a:t>) yang banyak untuk mengarahkan user baru ke user berpengalaman.</a:t>
            </a:r>
          </a:p>
        </p:txBody>
      </p:sp>
      <p:sp>
        <p:nvSpPr>
          <p:cNvPr id="46084" name="Rectangle 4"/>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1. Kenali Pengguna (Know the User)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457200" y="1295400"/>
            <a:ext cx="8229600" cy="5410200"/>
          </a:xfrm>
        </p:spPr>
        <p:txBody>
          <a:bodyPr/>
          <a:lstStyle/>
          <a:p>
            <a:pPr eaLnBrk="1" hangingPunct="1">
              <a:defRPr/>
            </a:pPr>
            <a:r>
              <a:rPr lang="en-US"/>
              <a:t>Riset merupakan kerangka acuan untuk mendesain suatu perangkat lunak, oleh karena itu perlu dilakukan wawancara terhadap :</a:t>
            </a:r>
          </a:p>
          <a:p>
            <a:pPr lvl="1" eaLnBrk="1" hangingPunct="1">
              <a:defRPr/>
            </a:pPr>
            <a:r>
              <a:rPr lang="en-US"/>
              <a:t>Staf proyek (manajer, pembuat program, bagian pemasaran),  siapa yang bertanggung jawab terhadap pengembangan perangkat lunak.</a:t>
            </a:r>
          </a:p>
          <a:p>
            <a:pPr lvl="1" eaLnBrk="1" hangingPunct="1">
              <a:defRPr/>
            </a:pPr>
            <a:r>
              <a:rPr lang="en-US"/>
              <a:t>Subject matter dan domain expert.</a:t>
            </a:r>
          </a:p>
          <a:p>
            <a:pPr lvl="1" eaLnBrk="1" hangingPunct="1">
              <a:defRPr/>
            </a:pPr>
            <a:r>
              <a:rPr lang="en-US"/>
              <a:t>Pelanggan (pembeli produk, tidak harus end user) menentukan nilai dan kualitas produk.</a:t>
            </a:r>
          </a:p>
        </p:txBody>
      </p:sp>
      <p:sp>
        <p:nvSpPr>
          <p:cNvPr id="47108" name="Rectangle 4"/>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1. Kenali Pengguna (Know the User)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idx="1"/>
          </p:nvPr>
        </p:nvSpPr>
        <p:spPr/>
        <p:txBody>
          <a:bodyPr/>
          <a:lstStyle/>
          <a:p>
            <a:pPr eaLnBrk="1" hangingPunct="1">
              <a:defRPr/>
            </a:pPr>
            <a:r>
              <a:rPr lang="en-US"/>
              <a:t>Tujuan wawancara dengan staf proyek:</a:t>
            </a:r>
          </a:p>
          <a:p>
            <a:pPr lvl="1" eaLnBrk="1" hangingPunct="1">
              <a:defRPr/>
            </a:pPr>
            <a:r>
              <a:rPr lang="en-US"/>
              <a:t>Visi produk</a:t>
            </a:r>
          </a:p>
          <a:p>
            <a:pPr lvl="1" eaLnBrk="1" hangingPunct="1">
              <a:defRPr/>
            </a:pPr>
            <a:r>
              <a:rPr lang="en-US"/>
              <a:t>Anggaran belanja dan jadwal</a:t>
            </a:r>
          </a:p>
          <a:p>
            <a:pPr lvl="1" eaLnBrk="1" hangingPunct="1">
              <a:defRPr/>
            </a:pPr>
            <a:r>
              <a:rPr lang="en-US"/>
              <a:t>Teknik yang digunakan</a:t>
            </a:r>
          </a:p>
          <a:p>
            <a:pPr lvl="1" eaLnBrk="1" hangingPunct="1">
              <a:defRPr/>
            </a:pPr>
            <a:r>
              <a:rPr lang="en-US"/>
              <a:t>Persepsi tentang siapa penggunanya</a:t>
            </a:r>
          </a:p>
          <a:p>
            <a:pPr eaLnBrk="1" hangingPunct="1">
              <a:defRPr/>
            </a:pPr>
            <a:endParaRPr lang="en-US"/>
          </a:p>
        </p:txBody>
      </p:sp>
      <p:sp>
        <p:nvSpPr>
          <p:cNvPr id="48132" name="Rectangle 4"/>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1. Kenali Pengguna (Know the User)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p:txBody>
          <a:bodyPr/>
          <a:lstStyle/>
          <a:p>
            <a:pPr eaLnBrk="1" hangingPunct="1">
              <a:defRPr/>
            </a:pPr>
            <a:r>
              <a:rPr lang="en-US"/>
              <a:t>Tujuan wawancara dengan subject matter /pelaku permasalahan dan domain expert /ahli di bidangnya karena mereka memiliki :</a:t>
            </a:r>
          </a:p>
          <a:p>
            <a:pPr lvl="1" eaLnBrk="1" hangingPunct="1">
              <a:defRPr/>
            </a:pPr>
            <a:r>
              <a:rPr lang="en-US"/>
              <a:t>Pengetahuan tentang domain yang kompleks, regulasi, pengalaman dalam bidang industri</a:t>
            </a:r>
          </a:p>
          <a:p>
            <a:pPr lvl="1" eaLnBrk="1" hangingPunct="1">
              <a:defRPr/>
            </a:pPr>
            <a:r>
              <a:rPr lang="en-US"/>
              <a:t>Cenderung untuk pengguna ahli daripada pengguna menengah</a:t>
            </a:r>
          </a:p>
          <a:p>
            <a:pPr lvl="1" eaLnBrk="1" hangingPunct="1">
              <a:defRPr/>
            </a:pPr>
            <a:r>
              <a:rPr lang="en-US"/>
              <a:t>Sering disewa secara eksternal untuk manager proyek</a:t>
            </a:r>
          </a:p>
        </p:txBody>
      </p:sp>
      <p:sp>
        <p:nvSpPr>
          <p:cNvPr id="49155"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1. Kenali Pengguna (Know the User)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xfrm>
            <a:off x="457200" y="1295400"/>
            <a:ext cx="8229600" cy="4830763"/>
          </a:xfrm>
        </p:spPr>
        <p:txBody>
          <a:bodyPr/>
          <a:lstStyle/>
          <a:p>
            <a:pPr eaLnBrk="1" hangingPunct="1">
              <a:defRPr/>
            </a:pPr>
            <a:r>
              <a:rPr lang="en-US" sz="2800"/>
              <a:t>Tujuan wawancara dengan pelanggan karena:</a:t>
            </a:r>
          </a:p>
          <a:p>
            <a:pPr lvl="1" eaLnBrk="1" hangingPunct="1">
              <a:defRPr/>
            </a:pPr>
            <a:r>
              <a:rPr lang="en-US" sz="2400"/>
              <a:t>Pelanggan adalah orang yang membuat keputusan untuk membeli</a:t>
            </a:r>
          </a:p>
          <a:p>
            <a:pPr lvl="1" eaLnBrk="1" hangingPunct="1">
              <a:defRPr/>
            </a:pPr>
            <a:r>
              <a:rPr lang="en-US" sz="2400"/>
              <a:t>Untuk masalah pelanggan produk, sama dengan pengguna</a:t>
            </a:r>
          </a:p>
          <a:p>
            <a:pPr lvl="1" eaLnBrk="1" hangingPunct="1">
              <a:defRPr/>
            </a:pPr>
            <a:r>
              <a:rPr lang="en-US" sz="2400"/>
              <a:t>Untuk masalah bisnis, pelanggan jarang menggunakan produk</a:t>
            </a:r>
          </a:p>
          <a:p>
            <a:pPr lvl="1" eaLnBrk="1" hangingPunct="1">
              <a:defRPr/>
            </a:pPr>
            <a:r>
              <a:rPr lang="en-US" sz="2400"/>
              <a:t>Tujuan membeli produk</a:t>
            </a:r>
          </a:p>
          <a:p>
            <a:pPr lvl="1" eaLnBrk="1" hangingPunct="1">
              <a:defRPr/>
            </a:pPr>
            <a:r>
              <a:rPr lang="en-US" sz="2400"/>
              <a:t>Proses mengambil keputusan untuk membeli</a:t>
            </a:r>
          </a:p>
          <a:p>
            <a:pPr lvl="1" eaLnBrk="1" hangingPunct="1">
              <a:defRPr/>
            </a:pPr>
            <a:r>
              <a:rPr lang="en-US" sz="2400"/>
              <a:t>Mempunyai peran untuk melakukan instalasi dan pemeliharaan produk.</a:t>
            </a:r>
          </a:p>
          <a:p>
            <a:pPr eaLnBrk="1" hangingPunct="1">
              <a:defRPr/>
            </a:pPr>
            <a:endParaRPr lang="en-US" sz="2800"/>
          </a:p>
        </p:txBody>
      </p:sp>
      <p:sp>
        <p:nvSpPr>
          <p:cNvPr id="50179"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1. Kenali Pengguna (Know the User)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xfrm>
            <a:off x="457200" y="1600200"/>
            <a:ext cx="8229600" cy="5029200"/>
          </a:xfrm>
        </p:spPr>
        <p:txBody>
          <a:bodyPr/>
          <a:lstStyle/>
          <a:p>
            <a:pPr eaLnBrk="1" hangingPunct="1">
              <a:lnSpc>
                <a:spcPct val="90000"/>
              </a:lnSpc>
              <a:defRPr/>
            </a:pPr>
            <a:r>
              <a:rPr lang="en-US" sz="2800"/>
              <a:t>Untuk mengetahui keinginan end user, maka perlu dilakukan riset dengan cara :</a:t>
            </a:r>
          </a:p>
          <a:p>
            <a:pPr lvl="1" eaLnBrk="1" hangingPunct="1">
              <a:lnSpc>
                <a:spcPct val="90000"/>
              </a:lnSpc>
              <a:defRPr/>
            </a:pPr>
            <a:r>
              <a:rPr lang="en-US" sz="2400"/>
              <a:t>Tools observasi apa yang sering mereka gunakan dalam lingkungan kerja</a:t>
            </a:r>
          </a:p>
          <a:p>
            <a:pPr lvl="1" eaLnBrk="1" hangingPunct="1">
              <a:lnSpc>
                <a:spcPct val="90000"/>
              </a:lnSpc>
              <a:defRPr/>
            </a:pPr>
            <a:r>
              <a:rPr lang="en-US" sz="2400"/>
              <a:t>Wawancara dengan asumsi untuk belajar dari mereka</a:t>
            </a:r>
          </a:p>
          <a:p>
            <a:pPr lvl="1" eaLnBrk="1" hangingPunct="1">
              <a:lnSpc>
                <a:spcPct val="90000"/>
              </a:lnSpc>
              <a:defRPr/>
            </a:pPr>
            <a:r>
              <a:rPr lang="en-US" sz="2400"/>
              <a:t>Alternatif antara observasi kerja dan diskusi struktur dan detail dari suatu produk</a:t>
            </a:r>
          </a:p>
          <a:p>
            <a:pPr eaLnBrk="1" hangingPunct="1">
              <a:lnSpc>
                <a:spcPct val="90000"/>
              </a:lnSpc>
              <a:defRPr/>
            </a:pPr>
            <a:r>
              <a:rPr lang="en-US" sz="2800"/>
              <a:t>Lakukan wawancara etnografik, dengan cara :</a:t>
            </a:r>
          </a:p>
          <a:p>
            <a:pPr lvl="1" eaLnBrk="1" hangingPunct="1">
              <a:lnSpc>
                <a:spcPct val="90000"/>
              </a:lnSpc>
              <a:defRPr/>
            </a:pPr>
            <a:r>
              <a:rPr lang="en-US" sz="2400"/>
              <a:t>Dilakukan di lingkungan kerja selama 45 – 60 menit</a:t>
            </a:r>
          </a:p>
          <a:p>
            <a:pPr lvl="1" eaLnBrk="1" hangingPunct="1">
              <a:lnSpc>
                <a:spcPct val="90000"/>
              </a:lnSpc>
              <a:defRPr/>
            </a:pPr>
            <a:r>
              <a:rPr lang="en-US" sz="2400"/>
              <a:t>Fokus untuk pemahaman terhadap tujuan umum, task yang benar, hal ketidak leluasaan dan pengecualian, solusi dari masalah, pengembangan, isu domain, kosa kata serta mengambil foto user di tempat kerja</a:t>
            </a:r>
          </a:p>
        </p:txBody>
      </p:sp>
      <p:sp>
        <p:nvSpPr>
          <p:cNvPr id="52227" name="Rectangle 3"/>
          <p:cNvSpPr>
            <a:spLocks noGrp="1" noRot="1" noChangeArrowheads="1"/>
          </p:cNvSpPr>
          <p:nvPr>
            <p:ph type="title"/>
          </p:nvPr>
        </p:nvSpPr>
        <p:spPr>
          <a:xfrm>
            <a:off x="457200" y="0"/>
            <a:ext cx="8229600" cy="1447800"/>
          </a:xfrm>
        </p:spPr>
        <p:txBody>
          <a:bodyPr/>
          <a:lstStyle/>
          <a:p>
            <a:pPr algn="l" eaLnBrk="1" hangingPunct="1">
              <a:defRPr/>
            </a:pPr>
            <a:r>
              <a:rPr lang="en-US" sz="3200" b="0"/>
              <a:t>TEKNIK DAYA GUNA SIKLUS HIDUP</a:t>
            </a:r>
            <a:br>
              <a:rPr lang="en-US" sz="3200" b="0"/>
            </a:br>
            <a:r>
              <a:rPr lang="en-US" sz="3200" b="0"/>
              <a:t>1. Kenali Pengguna (Know the User) :</a:t>
            </a:r>
            <a:br>
              <a:rPr lang="en-US" sz="3200" b="0"/>
            </a:br>
            <a:r>
              <a:rPr lang="en-US" sz="2800"/>
              <a:t>Riset terhadap pengguna akhir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a:xfrm>
            <a:off x="457200" y="1600200"/>
            <a:ext cx="8229600" cy="5029200"/>
          </a:xfrm>
        </p:spPr>
        <p:txBody>
          <a:bodyPr/>
          <a:lstStyle/>
          <a:p>
            <a:pPr eaLnBrk="1" hangingPunct="1">
              <a:lnSpc>
                <a:spcPct val="90000"/>
              </a:lnSpc>
              <a:defRPr/>
            </a:pPr>
            <a:r>
              <a:rPr lang="en-US"/>
              <a:t>Setelah wawancara dan observasi terhadap user secara umum dan end user secara khusus, maka akan didapat gambaran terhadap calon pengguna dari suatu sistem.</a:t>
            </a:r>
          </a:p>
          <a:p>
            <a:pPr eaLnBrk="1" hangingPunct="1">
              <a:lnSpc>
                <a:spcPct val="90000"/>
              </a:lnSpc>
              <a:defRPr/>
            </a:pPr>
            <a:r>
              <a:rPr lang="en-US"/>
              <a:t>Perlu diperhatikan siapa yang akan menggunakan produk yang sedang dibuat :</a:t>
            </a:r>
          </a:p>
          <a:p>
            <a:pPr lvl="1" eaLnBrk="1" hangingPunct="1">
              <a:lnSpc>
                <a:spcPct val="90000"/>
              </a:lnSpc>
              <a:defRPr/>
            </a:pPr>
            <a:r>
              <a:rPr lang="en-US"/>
              <a:t>Siapa tipe user yang menggunakan produk?</a:t>
            </a:r>
          </a:p>
          <a:p>
            <a:pPr lvl="1" eaLnBrk="1" hangingPunct="1">
              <a:lnSpc>
                <a:spcPct val="90000"/>
              </a:lnSpc>
              <a:defRPr/>
            </a:pPr>
            <a:r>
              <a:rPr lang="en-US"/>
              <a:t>Apa-apa yang mereka butuhkan dari suatu produk?</a:t>
            </a:r>
          </a:p>
          <a:p>
            <a:pPr lvl="1" eaLnBrk="1" hangingPunct="1">
              <a:lnSpc>
                <a:spcPct val="90000"/>
              </a:lnSpc>
              <a:defRPr/>
            </a:pPr>
            <a:r>
              <a:rPr lang="en-US"/>
              <a:t>Di lingkungan mana produk digunakan</a:t>
            </a:r>
          </a:p>
          <a:p>
            <a:pPr lvl="1" eaLnBrk="1" hangingPunct="1">
              <a:lnSpc>
                <a:spcPct val="90000"/>
              </a:lnSpc>
              <a:defRPr/>
            </a:pPr>
            <a:r>
              <a:rPr lang="en-US"/>
              <a:t>Apa yang perlu difokuskan dari suatu produk</a:t>
            </a:r>
          </a:p>
        </p:txBody>
      </p:sp>
      <p:sp>
        <p:nvSpPr>
          <p:cNvPr id="54275" name="Rectangle 3"/>
          <p:cNvSpPr>
            <a:spLocks noGrp="1" noRot="1" noChangeArrowheads="1"/>
          </p:cNvSpPr>
          <p:nvPr>
            <p:ph type="title"/>
          </p:nvPr>
        </p:nvSpPr>
        <p:spPr>
          <a:xfrm>
            <a:off x="457200" y="0"/>
            <a:ext cx="8229600" cy="1447800"/>
          </a:xfrm>
        </p:spPr>
        <p:txBody>
          <a:bodyPr/>
          <a:lstStyle/>
          <a:p>
            <a:pPr algn="l" eaLnBrk="1" hangingPunct="1">
              <a:defRPr/>
            </a:pPr>
            <a:r>
              <a:rPr lang="en-US" sz="3200" b="0"/>
              <a:t>TEKNIK DAYA GUNA SIKLUS HIDUP</a:t>
            </a:r>
            <a:br>
              <a:rPr lang="en-US" sz="3200" b="0"/>
            </a:br>
            <a:r>
              <a:rPr lang="en-US" sz="3200" b="0"/>
              <a:t>1. Kenali Pengguna (Know the User) :</a:t>
            </a:r>
            <a:br>
              <a:rPr lang="en-US" sz="3200" b="0"/>
            </a:br>
            <a:r>
              <a:rPr lang="en-US" sz="2800"/>
              <a:t>Riset terhadap pengguna akhir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xfrm>
            <a:off x="457200" y="1295400"/>
            <a:ext cx="8229600" cy="5105400"/>
          </a:xfrm>
        </p:spPr>
        <p:txBody>
          <a:bodyPr/>
          <a:lstStyle/>
          <a:p>
            <a:pPr eaLnBrk="1" hangingPunct="1">
              <a:lnSpc>
                <a:spcPct val="90000"/>
              </a:lnSpc>
              <a:buFont typeface="Wingdings" panose="05000000000000000000" pitchFamily="2" charset="2"/>
              <a:buChar char="§"/>
              <a:defRPr/>
            </a:pPr>
            <a:r>
              <a:rPr lang="en-US"/>
              <a:t>Produk-produk kompetitif atau produk yang telah ada perlu dipelajari untuk memperbaiki sistem yang sedang dibangun. </a:t>
            </a:r>
          </a:p>
          <a:p>
            <a:pPr eaLnBrk="1" hangingPunct="1">
              <a:lnSpc>
                <a:spcPct val="90000"/>
              </a:lnSpc>
              <a:buFont typeface="Wingdings" panose="05000000000000000000" pitchFamily="2" charset="2"/>
              <a:buChar char="§"/>
              <a:defRPr/>
            </a:pPr>
            <a:r>
              <a:rPr lang="en-US"/>
              <a:t>Produk tersebut bisa dijadikan prototipe terbaik untuk membangun suatu produk.</a:t>
            </a:r>
          </a:p>
          <a:p>
            <a:pPr eaLnBrk="1" hangingPunct="1">
              <a:lnSpc>
                <a:spcPct val="90000"/>
              </a:lnSpc>
              <a:buFont typeface="Wingdings" panose="05000000000000000000" pitchFamily="2" charset="2"/>
              <a:buChar char="§"/>
              <a:defRPr/>
            </a:pPr>
            <a:r>
              <a:rPr lang="en-US"/>
              <a:t>Analisis perbandingan di antara beberapa produk bisa menghasilkan keputusan yang lebih baik, bahkan bisa menghasilkan panduan baru dan memberi cadangan ide yang lebih baik terhadap rekayasa bentuk.</a:t>
            </a:r>
          </a:p>
        </p:txBody>
      </p:sp>
      <p:sp>
        <p:nvSpPr>
          <p:cNvPr id="55299"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2. Daya guna Benchmarking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xfrm>
            <a:off x="457200" y="1295400"/>
            <a:ext cx="8229600" cy="5105400"/>
          </a:xfrm>
        </p:spPr>
        <p:txBody>
          <a:bodyPr/>
          <a:lstStyle/>
          <a:p>
            <a:pPr eaLnBrk="1" hangingPunct="1">
              <a:buFont typeface="Wingdings" panose="05000000000000000000" pitchFamily="2" charset="2"/>
              <a:buChar char="§"/>
              <a:defRPr/>
            </a:pPr>
            <a:r>
              <a:rPr lang="en-US"/>
              <a:t>Menganalisa produk kompetitif dan heuristical interface dilakukan dengan jalan :</a:t>
            </a:r>
          </a:p>
          <a:p>
            <a:pPr lvl="1" eaLnBrk="1" hangingPunct="1">
              <a:buFont typeface="Wingdings" panose="05000000000000000000" pitchFamily="2" charset="2"/>
              <a:buChar char="§"/>
              <a:defRPr/>
            </a:pPr>
            <a:r>
              <a:rPr lang="en-US"/>
              <a:t>Menentukan kondisi dan memutuskan sejauh mana akan mengembangkan produk</a:t>
            </a:r>
          </a:p>
          <a:p>
            <a:pPr lvl="1" eaLnBrk="1" hangingPunct="1">
              <a:buFont typeface="Wingdings" panose="05000000000000000000" pitchFamily="2" charset="2"/>
              <a:buChar char="§"/>
              <a:defRPr/>
            </a:pPr>
            <a:r>
              <a:rPr lang="en-US"/>
              <a:t>Meneliti perbedaan produk</a:t>
            </a:r>
            <a:endParaRPr lang="en-US" i="1"/>
          </a:p>
          <a:p>
            <a:pPr lvl="1" eaLnBrk="1" hangingPunct="1">
              <a:buFont typeface="Wingdings" panose="05000000000000000000" pitchFamily="2" charset="2"/>
              <a:buChar char="§"/>
              <a:defRPr/>
            </a:pPr>
            <a:r>
              <a:rPr lang="en-US" i="1"/>
              <a:t>Inteligency Borrowing</a:t>
            </a:r>
            <a:r>
              <a:rPr lang="en-US"/>
              <a:t>, ide dari sistem pesaing</a:t>
            </a:r>
          </a:p>
        </p:txBody>
      </p:sp>
      <p:sp>
        <p:nvSpPr>
          <p:cNvPr id="56323"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2. Daya guna Benchmarking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xfrm>
            <a:off x="457200" y="1295400"/>
            <a:ext cx="8229600" cy="5105400"/>
          </a:xfrm>
        </p:spPr>
        <p:txBody>
          <a:bodyPr/>
          <a:lstStyle/>
          <a:p>
            <a:pPr eaLnBrk="1" hangingPunct="1">
              <a:defRPr/>
            </a:pPr>
            <a:r>
              <a:rPr lang="en-US"/>
              <a:t>Untuk menetapkan sasaran daya guna dan menentukan metrik daya guna serta tingkat ukur daya guna dengan cara :</a:t>
            </a:r>
          </a:p>
          <a:p>
            <a:pPr lvl="1" eaLnBrk="1" hangingPunct="1">
              <a:defRPr/>
            </a:pPr>
            <a:r>
              <a:rPr lang="en-US"/>
              <a:t>Sistem mempunyai kesalahan 4,5 % setiap satu jam ketika digunakan oleh user ahli. </a:t>
            </a:r>
          </a:p>
          <a:p>
            <a:pPr lvl="1" eaLnBrk="1" hangingPunct="1">
              <a:buFont typeface="Wingdings" panose="05000000000000000000" pitchFamily="2" charset="2"/>
              <a:buNone/>
              <a:defRPr/>
            </a:pPr>
            <a:r>
              <a:rPr lang="en-US"/>
              <a:t>   Untuk versi berikutnya mempunyai tingkat kesalahan 3% setiap satu jam</a:t>
            </a:r>
          </a:p>
          <a:p>
            <a:pPr lvl="1" eaLnBrk="1" hangingPunct="1">
              <a:defRPr/>
            </a:pPr>
            <a:r>
              <a:rPr lang="en-US"/>
              <a:t>Pada web kompetitif terdapat user setiap 8 menit dan 21 detik, target untuk web site yang baru adalah 6 menit</a:t>
            </a:r>
          </a:p>
        </p:txBody>
      </p:sp>
      <p:sp>
        <p:nvSpPr>
          <p:cNvPr id="57347"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2. Daya guna Benchmarking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457200" y="1295400"/>
            <a:ext cx="8229600" cy="5105400"/>
          </a:xfrm>
        </p:spPr>
        <p:txBody>
          <a:bodyPr/>
          <a:lstStyle/>
          <a:p>
            <a:pPr eaLnBrk="1" hangingPunct="1">
              <a:defRPr/>
            </a:pPr>
            <a:r>
              <a:rPr lang="en-US"/>
              <a:t>Cara kerja komputer tidak sama dengan manusia.</a:t>
            </a:r>
          </a:p>
          <a:p>
            <a:pPr eaLnBrk="1" hangingPunct="1">
              <a:defRPr/>
            </a:pPr>
            <a:r>
              <a:rPr lang="en-US"/>
              <a:t>Bagian perangkat lunak harus jelas, yang dituliskan pada instruksi pemrograman</a:t>
            </a:r>
          </a:p>
          <a:p>
            <a:pPr eaLnBrk="1" hangingPunct="1">
              <a:defRPr/>
            </a:pPr>
            <a:r>
              <a:rPr lang="en-US"/>
              <a:t>Bentuk interface harus bisa menyesuaikan dengan permintaan manusia.</a:t>
            </a:r>
          </a:p>
        </p:txBody>
      </p:sp>
      <p:sp>
        <p:nvSpPr>
          <p:cNvPr id="59395"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3. Desain Interaksi Berorientasi Tujuan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Rot="1" noChangeArrowheads="1"/>
          </p:cNvSpPr>
          <p:nvPr>
            <p:ph type="title"/>
          </p:nvPr>
        </p:nvSpPr>
        <p:spPr>
          <a:xfrm>
            <a:off x="533400" y="0"/>
            <a:ext cx="8229600" cy="914400"/>
          </a:xfrm>
        </p:spPr>
        <p:txBody>
          <a:bodyPr/>
          <a:lstStyle/>
          <a:p>
            <a:pPr algn="l" eaLnBrk="1" hangingPunct="1">
              <a:defRPr/>
            </a:pPr>
            <a:r>
              <a:rPr lang="en-US" sz="3200" b="0"/>
              <a:t>TEKNIK DAYA GUNA SIKLUS HIDUP</a:t>
            </a:r>
            <a:br>
              <a:rPr lang="en-US" sz="3200" b="0"/>
            </a:br>
            <a:r>
              <a:rPr lang="en-US" sz="3200" b="0"/>
              <a:t> </a:t>
            </a:r>
            <a:r>
              <a:rPr lang="en-US" sz="2200"/>
              <a:t>3. Desain Interaksi Berorientasi Tujuan (Komputer vs Manusia)</a:t>
            </a:r>
          </a:p>
        </p:txBody>
      </p:sp>
      <p:graphicFrame>
        <p:nvGraphicFramePr>
          <p:cNvPr id="60472" name="Group 56"/>
          <p:cNvGraphicFramePr>
            <a:graphicFrameLocks noGrp="1"/>
          </p:cNvGraphicFramePr>
          <p:nvPr>
            <p:ph idx="1"/>
          </p:nvPr>
        </p:nvGraphicFramePr>
        <p:xfrm>
          <a:off x="1447800" y="1447800"/>
          <a:ext cx="6324600" cy="5181600"/>
        </p:xfrm>
        <a:graphic>
          <a:graphicData uri="http://schemas.openxmlformats.org/drawingml/2006/table">
            <a:tbl>
              <a:tblPr/>
              <a:tblGrid>
                <a:gridCol w="3162300">
                  <a:extLst>
                    <a:ext uri="{9D8B030D-6E8A-4147-A177-3AD203B41FA5}">
                      <a16:colId xmlns:a16="http://schemas.microsoft.com/office/drawing/2014/main" val="20000"/>
                    </a:ext>
                  </a:extLst>
                </a:gridCol>
                <a:gridCol w="3162300">
                  <a:extLst>
                    <a:ext uri="{9D8B030D-6E8A-4147-A177-3AD203B41FA5}">
                      <a16:colId xmlns:a16="http://schemas.microsoft.com/office/drawing/2014/main" val="20001"/>
                    </a:ext>
                  </a:extLst>
                </a:gridCol>
              </a:tblGrid>
              <a:tr h="381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Komputer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Manusia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683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Incredibly fast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Incredibly slow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9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Error free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Error prone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9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Deterministic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Irasional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9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Alfabethic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Emosional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9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Literal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Inferential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9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Sequential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Random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9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Predictable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Unpredictable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83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Amoral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Ethical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9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Stupid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Intelligent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a:xfrm>
            <a:off x="533400" y="0"/>
            <a:ext cx="8229600" cy="914400"/>
          </a:xfrm>
        </p:spPr>
        <p:txBody>
          <a:bodyPr/>
          <a:lstStyle/>
          <a:p>
            <a:pPr algn="l" eaLnBrk="1" hangingPunct="1">
              <a:defRPr/>
            </a:pPr>
            <a:r>
              <a:rPr lang="en-US" sz="3200" b="0"/>
              <a:t>TEKNIK DAYA GUNA SIKLUS HIDUP</a:t>
            </a:r>
            <a:br>
              <a:rPr lang="en-US" sz="3200" b="0"/>
            </a:br>
            <a:r>
              <a:rPr lang="en-US" sz="3200" b="0"/>
              <a:t> </a:t>
            </a:r>
            <a:r>
              <a:rPr lang="en-US" sz="2200"/>
              <a:t>3. Desain Interaksi Berorientasi Tujuan (Programmer vs User)</a:t>
            </a:r>
          </a:p>
        </p:txBody>
      </p:sp>
      <p:graphicFrame>
        <p:nvGraphicFramePr>
          <p:cNvPr id="63553" name="Group 65"/>
          <p:cNvGraphicFramePr>
            <a:graphicFrameLocks noGrp="1"/>
          </p:cNvGraphicFramePr>
          <p:nvPr>
            <p:ph idx="1"/>
          </p:nvPr>
        </p:nvGraphicFramePr>
        <p:xfrm>
          <a:off x="381000" y="990600"/>
          <a:ext cx="8229600" cy="5819776"/>
        </p:xfrm>
        <a:graphic>
          <a:graphicData uri="http://schemas.openxmlformats.org/drawingml/2006/table">
            <a:tbl>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1914165">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300" b="0" i="0" u="none" strike="noStrike" cap="none" normalizeH="0" baseline="0">
                          <a:ln>
                            <a:noFill/>
                          </a:ln>
                          <a:solidFill>
                            <a:schemeClr val="tx1"/>
                          </a:solidFill>
                          <a:effectLst>
                            <a:outerShdw blurRad="38100" dist="38100" dir="2700000" algn="tl">
                              <a:srgbClr val="000000"/>
                            </a:outerShdw>
                          </a:effectLst>
                          <a:latin typeface="Tahoma" charset="0"/>
                        </a:rPr>
                        <a:t>Setiap interface selalu memiliki ciri khas masing-masing karena programmer yang berbeda.</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300" b="0" i="0" u="none" strike="noStrike" cap="none" normalizeH="0" baseline="0">
                          <a:ln>
                            <a:noFill/>
                          </a:ln>
                          <a:solidFill>
                            <a:schemeClr val="tx1"/>
                          </a:solidFill>
                          <a:effectLst>
                            <a:outerShdw blurRad="38100" dist="38100" dir="2700000" algn="tl">
                              <a:srgbClr val="000000"/>
                            </a:outerShdw>
                          </a:effectLst>
                          <a:latin typeface="Tahoma" charset="0"/>
                        </a:rPr>
                        <a:t>Programmer (homo logicus) beripikir dan bertindak dengan cara yang berbeda dari manusia normal (homo sapiens) dan kebanyakan user.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extLst>
                  <a:ext uri="{0D108BD9-81ED-4DB2-BD59-A6C34878D82A}">
                    <a16:rowId xmlns:a16="http://schemas.microsoft.com/office/drawing/2014/main" val="10000"/>
                  </a:ext>
                </a:extLst>
              </a:tr>
              <a:tr h="518166">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Programmer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a:ln>
                            <a:noFill/>
                          </a:ln>
                          <a:solidFill>
                            <a:schemeClr val="tx1"/>
                          </a:solidFill>
                          <a:effectLst>
                            <a:outerShdw blurRad="38100" dist="38100" dir="2700000" algn="tl">
                              <a:srgbClr val="000000"/>
                            </a:outerShdw>
                          </a:effectLst>
                          <a:latin typeface="Garamond" pitchFamily="18" charset="0"/>
                        </a:rPr>
                        <a:t>User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06681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Ingin mengontrol dan mendapatkan akses yang lengkap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Ingin sesuatu yang simpel dan menginginkan sedikit kontrol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319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Ingin mengerti jika terdapat beberapa kesalahan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Ingin berhasil dan ingin sedikit paham atas kesalahan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8873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Berkaitan dengan berbagai kasus dan ingin melakukan pengembangan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Berkaitan dengan permasalahan dan mengalami stres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457200" y="1143000"/>
            <a:ext cx="8229600" cy="5257800"/>
          </a:xfrm>
        </p:spPr>
        <p:txBody>
          <a:bodyPr/>
          <a:lstStyle/>
          <a:p>
            <a:pPr eaLnBrk="1" hangingPunct="1">
              <a:lnSpc>
                <a:spcPct val="90000"/>
              </a:lnSpc>
              <a:defRPr/>
            </a:pPr>
            <a:r>
              <a:rPr lang="en-US"/>
              <a:t>Desain interface merupakan suatu interface antara kode dan user </a:t>
            </a:r>
          </a:p>
          <a:p>
            <a:pPr eaLnBrk="1" hangingPunct="1">
              <a:lnSpc>
                <a:spcPct val="90000"/>
              </a:lnSpc>
              <a:defRPr/>
            </a:pPr>
            <a:r>
              <a:rPr lang="en-US"/>
              <a:t>Desain interface mengacu ke fungsi, perilaku dan presentasi final. </a:t>
            </a:r>
          </a:p>
          <a:p>
            <a:pPr eaLnBrk="1" hangingPunct="1">
              <a:lnSpc>
                <a:spcPct val="90000"/>
              </a:lnSpc>
              <a:defRPr/>
            </a:pPr>
            <a:r>
              <a:rPr lang="en-US"/>
              <a:t>Tujuan dari desain interaksi adalah tujuan akhir dari penelitian. </a:t>
            </a:r>
          </a:p>
          <a:p>
            <a:pPr eaLnBrk="1" hangingPunct="1">
              <a:lnSpc>
                <a:spcPct val="90000"/>
              </a:lnSpc>
              <a:defRPr/>
            </a:pPr>
            <a:r>
              <a:rPr lang="en-US"/>
              <a:t>Task bukanlah suatu tujuan. Contoh :</a:t>
            </a:r>
          </a:p>
          <a:p>
            <a:pPr lvl="1" eaLnBrk="1" hangingPunct="1">
              <a:lnSpc>
                <a:spcPct val="90000"/>
              </a:lnSpc>
              <a:defRPr/>
            </a:pPr>
            <a:r>
              <a:rPr lang="en-US"/>
              <a:t>Tujuan	       : mendapatkan sesuatu untuk dimakan</a:t>
            </a:r>
          </a:p>
          <a:p>
            <a:pPr lvl="1" eaLnBrk="1" hangingPunct="1">
              <a:lnSpc>
                <a:spcPct val="90000"/>
              </a:lnSpc>
              <a:defRPr/>
            </a:pPr>
            <a:r>
              <a:rPr lang="en-US"/>
              <a:t>Task (tugas) : pergi ke restoran, memesan makanan delivery atau berbelanja bahan makanan untuk dimasak</a:t>
            </a:r>
          </a:p>
        </p:txBody>
      </p:sp>
      <p:sp>
        <p:nvSpPr>
          <p:cNvPr id="64515"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3. Desain Interaksi Berorientasi Tujuan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1"/>
          </p:nvPr>
        </p:nvSpPr>
        <p:spPr>
          <a:xfrm>
            <a:off x="457200" y="1295400"/>
            <a:ext cx="8229600" cy="5105400"/>
          </a:xfrm>
        </p:spPr>
        <p:txBody>
          <a:bodyPr/>
          <a:lstStyle/>
          <a:p>
            <a:pPr eaLnBrk="1" hangingPunct="1">
              <a:defRPr/>
            </a:pPr>
            <a:r>
              <a:rPr lang="en-US"/>
              <a:t>Kebanyakan software didesain untuk membuat suatu tugas sederhana daripada untuk menyediakan tujuan.</a:t>
            </a:r>
          </a:p>
          <a:p>
            <a:pPr eaLnBrk="1" hangingPunct="1">
              <a:defRPr/>
            </a:pPr>
            <a:r>
              <a:rPr lang="en-US"/>
              <a:t>Software hanya untuk melakukan tugas, bukan untuk melakukan tujuan.</a:t>
            </a:r>
          </a:p>
          <a:p>
            <a:pPr eaLnBrk="1" hangingPunct="1">
              <a:defRPr/>
            </a:pPr>
            <a:r>
              <a:rPr lang="en-US"/>
              <a:t>Tugas berubah seiring dengan perkembangan teknologi.</a:t>
            </a:r>
          </a:p>
        </p:txBody>
      </p:sp>
      <p:sp>
        <p:nvSpPr>
          <p:cNvPr id="65539"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3. Desain Interaksi Berorientasi Tujuan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xfrm>
            <a:off x="457200" y="1295400"/>
            <a:ext cx="8229600" cy="5105400"/>
          </a:xfrm>
        </p:spPr>
        <p:txBody>
          <a:bodyPr/>
          <a:lstStyle/>
          <a:p>
            <a:pPr eaLnBrk="1" hangingPunct="1">
              <a:defRPr/>
            </a:pPr>
            <a:r>
              <a:rPr lang="en-US"/>
              <a:t>Bertujuan untuk desain, tes dan re-desain, kemudian membangun prototipe interface dengan  cara :</a:t>
            </a:r>
          </a:p>
          <a:p>
            <a:pPr lvl="1" eaLnBrk="1" hangingPunct="1">
              <a:defRPr/>
            </a:pPr>
            <a:r>
              <a:rPr lang="en-US" sz="3200"/>
              <a:t>Menemukan masalah daya guna</a:t>
            </a:r>
          </a:p>
          <a:p>
            <a:pPr lvl="1" eaLnBrk="1" hangingPunct="1">
              <a:defRPr/>
            </a:pPr>
            <a:r>
              <a:rPr lang="en-US" sz="3200"/>
              <a:t>Menetapkan masalah untuk interface baru</a:t>
            </a:r>
            <a:r>
              <a:rPr lang="en-US"/>
              <a:t> :</a:t>
            </a:r>
          </a:p>
          <a:p>
            <a:pPr lvl="1" eaLnBrk="1" hangingPunct="1">
              <a:defRPr/>
            </a:pPr>
            <a:r>
              <a:rPr lang="en-US" sz="3200"/>
              <a:t>Mengikuti dasar pemikiran desain, mengapa perubahan dibuat</a:t>
            </a:r>
          </a:p>
          <a:p>
            <a:pPr lvl="1" eaLnBrk="1" hangingPunct="1">
              <a:defRPr/>
            </a:pPr>
            <a:r>
              <a:rPr lang="en-US" sz="3200"/>
              <a:t>Mengevaluasi interface</a:t>
            </a:r>
          </a:p>
        </p:txBody>
      </p:sp>
      <p:sp>
        <p:nvSpPr>
          <p:cNvPr id="66563"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4. Interactive Design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xfrm>
            <a:off x="457200" y="1295400"/>
            <a:ext cx="8229600" cy="5105400"/>
          </a:xfrm>
        </p:spPr>
        <p:txBody>
          <a:bodyPr/>
          <a:lstStyle/>
          <a:p>
            <a:pPr eaLnBrk="1" hangingPunct="1">
              <a:buSzTx/>
              <a:buFont typeface="Wingdings" panose="05000000000000000000" pitchFamily="2" charset="2"/>
              <a:buChar char="§"/>
              <a:defRPr/>
            </a:pPr>
            <a:r>
              <a:rPr lang="en-US"/>
              <a:t>Membangun suatu prototipe, seperti :</a:t>
            </a:r>
          </a:p>
          <a:p>
            <a:pPr lvl="1" eaLnBrk="1" hangingPunct="1">
              <a:buSzTx/>
              <a:buFont typeface="Wingdings" panose="05000000000000000000" pitchFamily="2" charset="2"/>
              <a:buChar char="§"/>
              <a:defRPr/>
            </a:pPr>
            <a:r>
              <a:rPr lang="en-US"/>
              <a:t>Penjelasan verbal</a:t>
            </a:r>
          </a:p>
          <a:p>
            <a:pPr lvl="1" eaLnBrk="1" hangingPunct="1">
              <a:buSzTx/>
              <a:buFont typeface="Wingdings" panose="05000000000000000000" pitchFamily="2" charset="2"/>
              <a:buChar char="§"/>
              <a:defRPr/>
            </a:pPr>
            <a:r>
              <a:rPr lang="en-US"/>
              <a:t>Prototipe di atas kertas</a:t>
            </a:r>
          </a:p>
          <a:p>
            <a:pPr lvl="1" eaLnBrk="1" hangingPunct="1">
              <a:buSzTx/>
              <a:buFont typeface="Wingdings" panose="05000000000000000000" pitchFamily="2" charset="2"/>
              <a:buChar char="§"/>
              <a:defRPr/>
            </a:pPr>
            <a:r>
              <a:rPr lang="en-US"/>
              <a:t>Kerja dari prototipe</a:t>
            </a:r>
          </a:p>
          <a:p>
            <a:pPr lvl="1" eaLnBrk="1" hangingPunct="1">
              <a:buSzTx/>
              <a:buFont typeface="Wingdings" panose="05000000000000000000" pitchFamily="2" charset="2"/>
              <a:buChar char="§"/>
              <a:defRPr/>
            </a:pPr>
            <a:r>
              <a:rPr lang="en-US"/>
              <a:t>Implementasi dari final desain</a:t>
            </a:r>
            <a:endParaRPr lang="en-US" sz="3200"/>
          </a:p>
        </p:txBody>
      </p:sp>
      <p:sp>
        <p:nvSpPr>
          <p:cNvPr id="67587"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5. Prototyping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xfrm>
            <a:off x="457200" y="1295400"/>
            <a:ext cx="8229600" cy="5105400"/>
          </a:xfrm>
        </p:spPr>
        <p:txBody>
          <a:bodyPr/>
          <a:lstStyle/>
          <a:p>
            <a:pPr eaLnBrk="1" hangingPunct="1">
              <a:buSzTx/>
              <a:buFont typeface="Wingdings" panose="05000000000000000000" pitchFamily="2" charset="2"/>
              <a:buChar char="§"/>
              <a:defRPr/>
            </a:pPr>
            <a:r>
              <a:rPr lang="en-US" sz="3600"/>
              <a:t>Daya guna inspeksi (pemeriksaan kinerja)</a:t>
            </a:r>
          </a:p>
          <a:p>
            <a:pPr lvl="1" eaLnBrk="1" hangingPunct="1">
              <a:buSzTx/>
              <a:buFont typeface="Wingdings" panose="05000000000000000000" pitchFamily="2" charset="2"/>
              <a:buChar char="§"/>
              <a:defRPr/>
            </a:pPr>
            <a:r>
              <a:rPr lang="en-US"/>
              <a:t>Memeriksa interface dengan menggunakan metode heuristik dan memberikan nilai terhadap interface tersebut (tidak berhubungan dengan user)</a:t>
            </a:r>
          </a:p>
          <a:p>
            <a:pPr eaLnBrk="1" hangingPunct="1">
              <a:buSzTx/>
              <a:buFont typeface="Wingdings" panose="05000000000000000000" pitchFamily="2" charset="2"/>
              <a:buChar char="§"/>
              <a:defRPr/>
            </a:pPr>
            <a:r>
              <a:rPr lang="en-US" sz="3600"/>
              <a:t>Daya guna pengujian (pengujian kinerja</a:t>
            </a:r>
            <a:r>
              <a:rPr lang="en-US"/>
              <a:t>)</a:t>
            </a:r>
          </a:p>
          <a:p>
            <a:pPr lvl="1" eaLnBrk="1" hangingPunct="1">
              <a:buSzTx/>
              <a:buFont typeface="Wingdings" panose="05000000000000000000" pitchFamily="2" charset="2"/>
              <a:buChar char="§"/>
              <a:defRPr/>
            </a:pPr>
            <a:r>
              <a:rPr lang="en-US"/>
              <a:t>Uji coba secara empiris atas desain interface dengan user</a:t>
            </a:r>
          </a:p>
        </p:txBody>
      </p:sp>
      <p:sp>
        <p:nvSpPr>
          <p:cNvPr id="68611"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6. Daya guna evaluasi (</a:t>
            </a:r>
            <a:r>
              <a:rPr lang="en-US" sz="3200" b="0" i="1"/>
              <a:t>usability evaluation</a:t>
            </a:r>
            <a:r>
              <a:rPr lang="en-US" sz="3200" b="0"/>
              <a:t>)</a:t>
            </a:r>
            <a:r>
              <a:rPr lang="en-US" sz="4000"/>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457200" y="1295400"/>
            <a:ext cx="8229600" cy="5105400"/>
          </a:xfrm>
        </p:spPr>
        <p:txBody>
          <a:bodyPr/>
          <a:lstStyle/>
          <a:p>
            <a:pPr eaLnBrk="1" hangingPunct="1">
              <a:buSzTx/>
              <a:buFont typeface="Wingdings" panose="05000000000000000000" pitchFamily="2" charset="2"/>
              <a:buChar char="§"/>
              <a:defRPr/>
            </a:pPr>
            <a:r>
              <a:rPr lang="en-US"/>
              <a:t>Dilakukan dengan :</a:t>
            </a:r>
          </a:p>
          <a:p>
            <a:pPr lvl="1" eaLnBrk="1" hangingPunct="1">
              <a:buSzTx/>
              <a:buFont typeface="Wingdings" panose="05000000000000000000" pitchFamily="2" charset="2"/>
              <a:buChar char="§"/>
              <a:defRPr/>
            </a:pPr>
            <a:r>
              <a:rPr lang="en-US"/>
              <a:t>Studi dengan cara wawancara, daftar pertanyaan, pengamatan</a:t>
            </a:r>
          </a:p>
          <a:p>
            <a:pPr lvl="1" eaLnBrk="1" hangingPunct="1">
              <a:buSzTx/>
              <a:buFont typeface="Wingdings" panose="05000000000000000000" pitchFamily="2" charset="2"/>
              <a:buChar char="§"/>
              <a:defRPr/>
            </a:pPr>
            <a:r>
              <a:rPr lang="en-US"/>
              <a:t>Studi pasar berkaitan dengan apa kata orang tentang sistem yang dibangun</a:t>
            </a:r>
          </a:p>
          <a:p>
            <a:pPr lvl="1" eaLnBrk="1" hangingPunct="1">
              <a:buSzTx/>
              <a:buFont typeface="Wingdings" panose="05000000000000000000" pitchFamily="2" charset="2"/>
              <a:buChar char="§"/>
              <a:defRPr/>
            </a:pPr>
            <a:r>
              <a:rPr lang="en-US"/>
              <a:t>Instrumentasi software</a:t>
            </a:r>
          </a:p>
          <a:p>
            <a:pPr lvl="1" eaLnBrk="1" hangingPunct="1">
              <a:buSzTx/>
              <a:buFont typeface="Wingdings" panose="05000000000000000000" pitchFamily="2" charset="2"/>
              <a:buChar char="§"/>
              <a:defRPr/>
            </a:pPr>
            <a:r>
              <a:rPr lang="en-US"/>
              <a:t>Menganalisis keluhan user, permintaan, dan laporan tentang adanya bug</a:t>
            </a:r>
          </a:p>
        </p:txBody>
      </p:sp>
      <p:sp>
        <p:nvSpPr>
          <p:cNvPr id="69635"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7. Studi Lanjutan(Follow-Up Studies)</a:t>
            </a:r>
            <a:r>
              <a:rPr lang="en-US" sz="4000"/>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Rot="1" noChangeArrowheads="1"/>
          </p:cNvSpPr>
          <p:nvPr>
            <p:ph type="title"/>
          </p:nvPr>
        </p:nvSpPr>
        <p:spPr/>
        <p:txBody>
          <a:bodyPr/>
          <a:lstStyle/>
          <a:p>
            <a:pPr algn="l" eaLnBrk="1" hangingPunct="1">
              <a:defRPr/>
            </a:pPr>
            <a:r>
              <a:rPr lang="en-US" sz="3200" b="0"/>
              <a:t>TEKNIK DAYA GUNA SIKLUS HIDUP</a:t>
            </a:r>
            <a:br>
              <a:rPr lang="en-US" sz="3200" b="0"/>
            </a:br>
            <a:r>
              <a:rPr lang="en-US" sz="3200" b="0"/>
              <a:t> B.Tujuan Personal dan Tujuan Perusahaan </a:t>
            </a:r>
            <a:r>
              <a:rPr lang="en-US" sz="4000"/>
              <a:t> </a:t>
            </a:r>
          </a:p>
        </p:txBody>
      </p:sp>
      <p:sp>
        <p:nvSpPr>
          <p:cNvPr id="70658" name="Rectangle 2"/>
          <p:cNvSpPr>
            <a:spLocks noGrp="1" noChangeArrowheads="1"/>
          </p:cNvSpPr>
          <p:nvPr>
            <p:ph type="body" sz="half" idx="1"/>
          </p:nvPr>
        </p:nvSpPr>
        <p:spPr>
          <a:xfrm>
            <a:off x="76200" y="1600200"/>
            <a:ext cx="4038600" cy="4525963"/>
          </a:xfrm>
        </p:spPr>
        <p:txBody>
          <a:bodyPr/>
          <a:lstStyle/>
          <a:p>
            <a:pPr eaLnBrk="1" hangingPunct="1">
              <a:defRPr/>
            </a:pPr>
            <a:r>
              <a:rPr lang="en-US" sz="2400"/>
              <a:t>Tujuan personal dan tujuan perusahaan memiliki perbedaan yang sangat mendasar.</a:t>
            </a:r>
          </a:p>
          <a:p>
            <a:pPr eaLnBrk="1" hangingPunct="1">
              <a:defRPr/>
            </a:pPr>
            <a:r>
              <a:rPr lang="en-US" sz="2400"/>
              <a:t>Keduanya memiliki ekspresi yang tinggi untuk mencapai tujuan.</a:t>
            </a:r>
          </a:p>
          <a:p>
            <a:pPr eaLnBrk="1" hangingPunct="1">
              <a:defRPr/>
            </a:pPr>
            <a:r>
              <a:rPr lang="en-US" sz="2400"/>
              <a:t>Tujuan personal berorientasi ke profit pribadi sedangkan tujuan perusahaan lebih kepada pemasaran dan profit.</a:t>
            </a:r>
          </a:p>
        </p:txBody>
      </p:sp>
      <p:graphicFrame>
        <p:nvGraphicFramePr>
          <p:cNvPr id="70716" name="Group 60"/>
          <p:cNvGraphicFramePr>
            <a:graphicFrameLocks noGrp="1"/>
          </p:cNvGraphicFramePr>
          <p:nvPr>
            <p:ph sz="half" idx="2"/>
          </p:nvPr>
        </p:nvGraphicFramePr>
        <p:xfrm>
          <a:off x="4191000" y="1447800"/>
          <a:ext cx="4953000" cy="5237164"/>
        </p:xfrm>
        <a:graphic>
          <a:graphicData uri="http://schemas.openxmlformats.org/drawingml/2006/table">
            <a:tbl>
              <a:tblPr/>
              <a:tblGrid>
                <a:gridCol w="2476500">
                  <a:extLst>
                    <a:ext uri="{9D8B030D-6E8A-4147-A177-3AD203B41FA5}">
                      <a16:colId xmlns:a16="http://schemas.microsoft.com/office/drawing/2014/main" val="20000"/>
                    </a:ext>
                  </a:extLst>
                </a:gridCol>
                <a:gridCol w="2476500">
                  <a:extLst>
                    <a:ext uri="{9D8B030D-6E8A-4147-A177-3AD203B41FA5}">
                      <a16:colId xmlns:a16="http://schemas.microsoft.com/office/drawing/2014/main" val="20001"/>
                    </a:ext>
                  </a:extLst>
                </a:gridCol>
              </a:tblGrid>
              <a:tr h="60967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600" b="1" i="0" u="none" strike="noStrike" cap="none" normalizeH="0" baseline="0">
                          <a:ln>
                            <a:noFill/>
                          </a:ln>
                          <a:solidFill>
                            <a:schemeClr val="tx1"/>
                          </a:solidFill>
                          <a:effectLst>
                            <a:outerShdw blurRad="38100" dist="38100" dir="2700000" algn="tl">
                              <a:srgbClr val="000000"/>
                            </a:outerShdw>
                          </a:effectLst>
                          <a:latin typeface="Garamond" pitchFamily="18" charset="0"/>
                        </a:rPr>
                        <a:t>Personal Goal</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600" b="1" i="0" u="none" strike="noStrike" cap="none" normalizeH="0" baseline="0">
                          <a:ln>
                            <a:noFill/>
                          </a:ln>
                          <a:solidFill>
                            <a:schemeClr val="tx1"/>
                          </a:solidFill>
                          <a:effectLst>
                            <a:outerShdw blurRad="38100" dist="38100" dir="2700000" algn="tl">
                              <a:srgbClr val="000000"/>
                            </a:outerShdw>
                          </a:effectLst>
                          <a:latin typeface="Garamond" pitchFamily="18" charset="0"/>
                        </a:rPr>
                        <a:t>Corporate Goal</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0498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Agar tidak keliatan bodoh</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Meningkatkan profit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0657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Agar tidak membuat kesalahan</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Meningkatkan pemasaran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0596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Mendapatkan pekerjaan yang layak</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Bertahan dalam kompetisi</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0498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Mendapatkan kesenangan</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Menyewa banyak orang</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0498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charset="0"/>
                        </a:rPr>
                        <a:t>Go public</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xfrm>
            <a:off x="457200" y="1295400"/>
            <a:ext cx="8229600" cy="5105400"/>
          </a:xfrm>
        </p:spPr>
        <p:txBody>
          <a:bodyPr/>
          <a:lstStyle/>
          <a:p>
            <a:pPr eaLnBrk="1" hangingPunct="1">
              <a:defRPr/>
            </a:pPr>
            <a:r>
              <a:rPr lang="en-US"/>
              <a:t>Agar proses desain interaksi dapat mencapai tujuan maka harus dilakukan hal-hal berikut :</a:t>
            </a:r>
          </a:p>
          <a:p>
            <a:pPr lvl="1" eaLnBrk="1" hangingPunct="1">
              <a:buFont typeface="Wingdings" panose="05000000000000000000" pitchFamily="2" charset="2"/>
              <a:buNone/>
              <a:defRPr/>
            </a:pPr>
            <a:r>
              <a:rPr lang="en-US"/>
              <a:t>a. Wawancara user</a:t>
            </a:r>
          </a:p>
          <a:p>
            <a:pPr lvl="1" eaLnBrk="1" hangingPunct="1">
              <a:buFont typeface="Wingdings" panose="05000000000000000000" pitchFamily="2" charset="2"/>
              <a:buNone/>
              <a:defRPr/>
            </a:pPr>
            <a:r>
              <a:rPr lang="en-US"/>
              <a:t>b. Membuat persona</a:t>
            </a:r>
          </a:p>
          <a:p>
            <a:pPr lvl="1" eaLnBrk="1" hangingPunct="1">
              <a:buFont typeface="Wingdings" panose="05000000000000000000" pitchFamily="2" charset="2"/>
              <a:buNone/>
              <a:defRPr/>
            </a:pPr>
            <a:r>
              <a:rPr lang="en-US"/>
              <a:t>c. Menjelaskan tujuan</a:t>
            </a:r>
          </a:p>
          <a:p>
            <a:pPr lvl="1" eaLnBrk="1" hangingPunct="1">
              <a:buFont typeface="Wingdings" panose="05000000000000000000" pitchFamily="2" charset="2"/>
              <a:buNone/>
              <a:defRPr/>
            </a:pPr>
            <a:r>
              <a:rPr lang="en-US"/>
              <a:t>d. Membuat skenario yang jelas</a:t>
            </a:r>
          </a:p>
          <a:p>
            <a:pPr lvl="1" eaLnBrk="1" hangingPunct="1">
              <a:buFont typeface="Wingdings" panose="05000000000000000000" pitchFamily="2" charset="2"/>
              <a:buNone/>
              <a:defRPr/>
            </a:pPr>
            <a:r>
              <a:rPr lang="en-US"/>
              <a:t>e. Solusi desain</a:t>
            </a:r>
          </a:p>
          <a:p>
            <a:pPr eaLnBrk="1" hangingPunct="1">
              <a:buSzTx/>
              <a:buFont typeface="Wingdings" panose="05000000000000000000" pitchFamily="2" charset="2"/>
              <a:buNone/>
              <a:defRPr/>
            </a:pPr>
            <a:endParaRPr lang="en-US"/>
          </a:p>
        </p:txBody>
      </p:sp>
      <p:sp>
        <p:nvSpPr>
          <p:cNvPr id="72707"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C. Proses Desain Interaksi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a:xfrm>
            <a:off x="457200" y="1295400"/>
            <a:ext cx="8229600" cy="5105400"/>
          </a:xfrm>
        </p:spPr>
        <p:txBody>
          <a:bodyPr/>
          <a:lstStyle/>
          <a:p>
            <a:pPr eaLnBrk="1" hangingPunct="1">
              <a:buFont typeface="Wingdings" panose="05000000000000000000" pitchFamily="2" charset="2"/>
              <a:buChar char="§"/>
              <a:defRPr/>
            </a:pPr>
            <a:r>
              <a:rPr lang="en-US"/>
              <a:t>Persona adalah suatu karakteristik yang diamati oleh orang lain atau disebut juga dengan </a:t>
            </a:r>
            <a:r>
              <a:rPr lang="en-US" i="1"/>
              <a:t>prototypical user</a:t>
            </a:r>
            <a:r>
              <a:rPr lang="en-US"/>
              <a:t>, seperti :</a:t>
            </a:r>
          </a:p>
          <a:p>
            <a:pPr lvl="1" eaLnBrk="1" hangingPunct="1">
              <a:buFont typeface="Wingdings" panose="05000000000000000000" pitchFamily="2" charset="2"/>
              <a:buChar char="§"/>
              <a:defRPr/>
            </a:pPr>
            <a:r>
              <a:rPr lang="en-US"/>
              <a:t>Imajinasi khusus, contohnya adalah user dengan tipe tertentu</a:t>
            </a:r>
          </a:p>
          <a:p>
            <a:pPr lvl="1" eaLnBrk="1" hangingPunct="1">
              <a:buFont typeface="Wingdings" panose="05000000000000000000" pitchFamily="2" charset="2"/>
              <a:buChar char="§"/>
              <a:defRPr/>
            </a:pPr>
            <a:r>
              <a:rPr lang="en-US"/>
              <a:t>Tidak real tetapi hipotesis</a:t>
            </a:r>
          </a:p>
          <a:p>
            <a:pPr lvl="1" eaLnBrk="1" hangingPunct="1">
              <a:buFont typeface="Wingdings" panose="05000000000000000000" pitchFamily="2" charset="2"/>
              <a:buChar char="§"/>
              <a:defRPr/>
            </a:pPr>
            <a:r>
              <a:rPr lang="en-US"/>
              <a:t>Digunakan sebagai </a:t>
            </a:r>
            <a:r>
              <a:rPr lang="en-US" i="1"/>
              <a:t>rule play</a:t>
            </a:r>
            <a:r>
              <a:rPr lang="en-US"/>
              <a:t> melalui desain interface</a:t>
            </a:r>
          </a:p>
          <a:p>
            <a:pPr eaLnBrk="1" hangingPunct="1">
              <a:buFont typeface="Wingdings" panose="05000000000000000000" pitchFamily="2" charset="2"/>
              <a:buChar char="§"/>
              <a:defRPr/>
            </a:pPr>
            <a:r>
              <a:rPr lang="en-US"/>
              <a:t>Contoh persona adalah perusahaan mobil yang mendesain produknya.</a:t>
            </a:r>
          </a:p>
          <a:p>
            <a:pPr eaLnBrk="1" hangingPunct="1">
              <a:buSzTx/>
              <a:buFont typeface="Wingdings" panose="05000000000000000000" pitchFamily="2" charset="2"/>
              <a:buNone/>
              <a:defRPr/>
            </a:pPr>
            <a:endParaRPr lang="en-US"/>
          </a:p>
        </p:txBody>
      </p:sp>
      <p:sp>
        <p:nvSpPr>
          <p:cNvPr id="73731"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b. Proses Desain Interaksi : Membuat Persona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a:xfrm>
            <a:off x="457200" y="1295400"/>
            <a:ext cx="8229600" cy="5105400"/>
          </a:xfrm>
        </p:spPr>
        <p:txBody>
          <a:bodyPr/>
          <a:lstStyle/>
          <a:p>
            <a:pPr eaLnBrk="1" hangingPunct="1">
              <a:lnSpc>
                <a:spcPct val="90000"/>
              </a:lnSpc>
              <a:buSzTx/>
              <a:buFont typeface="Wingdings" panose="05000000000000000000" pitchFamily="2" charset="2"/>
              <a:buChar char="§"/>
              <a:defRPr/>
            </a:pPr>
            <a:r>
              <a:rPr lang="en-US"/>
              <a:t>Kriteria pemrogram yang memiliki persona yang baik adalah :</a:t>
            </a:r>
          </a:p>
          <a:p>
            <a:pPr lvl="1" eaLnBrk="1" hangingPunct="1">
              <a:lnSpc>
                <a:spcPct val="90000"/>
              </a:lnSpc>
              <a:buSzTx/>
              <a:buFont typeface="Wingdings" panose="05000000000000000000" pitchFamily="2" charset="2"/>
              <a:buChar char="§"/>
              <a:defRPr/>
            </a:pPr>
            <a:r>
              <a:rPr lang="en-US"/>
              <a:t>Membuat program untuk rata-rata user, tidak hanya end user dengan tujuan agar user baru selalu mempelajarinya.</a:t>
            </a:r>
          </a:p>
          <a:p>
            <a:pPr lvl="1" eaLnBrk="1" hangingPunct="1">
              <a:lnSpc>
                <a:spcPct val="90000"/>
              </a:lnSpc>
              <a:buSzTx/>
              <a:buFont typeface="Wingdings" panose="05000000000000000000" pitchFamily="2" charset="2"/>
              <a:buChar char="§"/>
              <a:defRPr/>
            </a:pPr>
            <a:r>
              <a:rPr lang="en-US"/>
              <a:t>Sifat user selalu elastis yang didefinisikan sebagai penampung ide-ide si pemrogram</a:t>
            </a:r>
          </a:p>
          <a:p>
            <a:pPr lvl="1" eaLnBrk="1" hangingPunct="1">
              <a:lnSpc>
                <a:spcPct val="90000"/>
              </a:lnSpc>
              <a:buSzTx/>
              <a:buFont typeface="Wingdings" panose="05000000000000000000" pitchFamily="2" charset="2"/>
              <a:buChar char="§"/>
              <a:defRPr/>
            </a:pPr>
            <a:r>
              <a:rPr lang="en-US"/>
              <a:t>Pemrogram juga harus memperhatikan semua latar belakang user yang akan menggunakan program yang akan dibuat karena setiap individu memiliki persona yang berbeda.</a:t>
            </a:r>
          </a:p>
        </p:txBody>
      </p:sp>
      <p:sp>
        <p:nvSpPr>
          <p:cNvPr id="74755"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b.Proses Desain Interaksi : Membuat Persona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457200" y="1295400"/>
            <a:ext cx="8229600" cy="5105400"/>
          </a:xfrm>
        </p:spPr>
        <p:txBody>
          <a:bodyPr/>
          <a:lstStyle/>
          <a:p>
            <a:pPr eaLnBrk="1" hangingPunct="1">
              <a:lnSpc>
                <a:spcPct val="90000"/>
              </a:lnSpc>
              <a:buSzTx/>
              <a:buFont typeface="Wingdings" panose="05000000000000000000" pitchFamily="2" charset="2"/>
              <a:buChar char="§"/>
              <a:defRPr/>
            </a:pPr>
            <a:r>
              <a:rPr lang="en-US"/>
              <a:t>Untuk mencari primary persona dan secondary persona dilakukan dengan mengumpulkan persona dalam jumlah banyak yang kemudian dikombinasikan, sementara persona duplikat dibuang.</a:t>
            </a:r>
          </a:p>
          <a:p>
            <a:pPr eaLnBrk="1" hangingPunct="1">
              <a:lnSpc>
                <a:spcPct val="90000"/>
              </a:lnSpc>
              <a:buSzTx/>
              <a:buFont typeface="Wingdings" panose="05000000000000000000" pitchFamily="2" charset="2"/>
              <a:buChar char="§"/>
              <a:defRPr/>
            </a:pPr>
            <a:r>
              <a:rPr lang="en-US"/>
              <a:t>Primary persona tidak akan membuat yang lain puas karena hanya memuaskan sebagian.</a:t>
            </a:r>
          </a:p>
          <a:p>
            <a:pPr eaLnBrk="1" hangingPunct="1">
              <a:lnSpc>
                <a:spcPct val="90000"/>
              </a:lnSpc>
              <a:buSzTx/>
              <a:buFont typeface="Wingdings" panose="05000000000000000000" pitchFamily="2" charset="2"/>
              <a:buChar char="§"/>
              <a:defRPr/>
            </a:pPr>
            <a:r>
              <a:rPr lang="en-US"/>
              <a:t>Secondary persona lebih memuaskan karena menggunakan interface khusus dan memerlukan tambahan desain.</a:t>
            </a:r>
          </a:p>
        </p:txBody>
      </p:sp>
      <p:sp>
        <p:nvSpPr>
          <p:cNvPr id="75779"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b. Proses Desain Interaksi : Membuat Persona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body" idx="1"/>
          </p:nvPr>
        </p:nvSpPr>
        <p:spPr>
          <a:xfrm>
            <a:off x="457200" y="1295400"/>
            <a:ext cx="8229600" cy="5105400"/>
          </a:xfrm>
        </p:spPr>
        <p:txBody>
          <a:bodyPr/>
          <a:lstStyle/>
          <a:p>
            <a:pPr algn="just" eaLnBrk="1" hangingPunct="1">
              <a:defRPr/>
            </a:pPr>
            <a:r>
              <a:rPr lang="en-US"/>
              <a:t>Studi kasus :</a:t>
            </a:r>
          </a:p>
          <a:p>
            <a:pPr lvl="1" algn="just" eaLnBrk="1" hangingPunct="1">
              <a:defRPr/>
            </a:pPr>
            <a:r>
              <a:rPr lang="en-US"/>
              <a:t>adalah inflight entertainment system disebut juga inflight untuk penerbangan. Setiap tempat duduk di pesawat memiliki video layar sentuh didukung oleh komputer dan harddisk berkapasitas besar.</a:t>
            </a:r>
          </a:p>
          <a:p>
            <a:pPr lvl="1" algn="just" eaLnBrk="1" hangingPunct="1">
              <a:defRPr/>
            </a:pPr>
            <a:r>
              <a:rPr lang="en-US" i="1"/>
              <a:t>inflight console</a:t>
            </a:r>
            <a:r>
              <a:rPr lang="en-US"/>
              <a:t> pada perusahaan pesawat terbang yang didesain sesuai untuk banyak persona sehingga diharapkan dapat memuaskan setiap penumpang. Mereka dapat mengisi waktu dengan menonton film, bermain game, belanja online, melihat berita dan mendengarkan musik.</a:t>
            </a:r>
          </a:p>
        </p:txBody>
      </p:sp>
      <p:sp>
        <p:nvSpPr>
          <p:cNvPr id="76803" name="Rectangle 3"/>
          <p:cNvSpPr>
            <a:spLocks noGrp="1" noRot="1" noChangeArrowheads="1"/>
          </p:cNvSpPr>
          <p:nvPr>
            <p:ph type="title"/>
          </p:nvPr>
        </p:nvSpPr>
        <p:spPr>
          <a:xfrm>
            <a:off x="457200" y="152400"/>
            <a:ext cx="8229600" cy="838200"/>
          </a:xfrm>
        </p:spPr>
        <p:txBody>
          <a:bodyPr/>
          <a:lstStyle/>
          <a:p>
            <a:pPr algn="l" eaLnBrk="1" hangingPunct="1">
              <a:defRPr/>
            </a:pPr>
            <a:r>
              <a:rPr lang="en-US" sz="3200" b="0"/>
              <a:t>TEKNIK DAYA GUNA SIKLUS HIDUP</a:t>
            </a:r>
            <a:br>
              <a:rPr lang="en-US" sz="3200" b="0"/>
            </a:br>
            <a:r>
              <a:rPr lang="en-US" sz="3200" b="0"/>
              <a:t> b. Proses Desain Interaksi : Membuat Persona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xfrm>
            <a:off x="457200" y="1295400"/>
            <a:ext cx="8229600" cy="5105400"/>
          </a:xfrm>
        </p:spPr>
        <p:txBody>
          <a:bodyPr/>
          <a:lstStyle/>
          <a:p>
            <a:pPr eaLnBrk="1" hangingPunct="1">
              <a:lnSpc>
                <a:spcPct val="90000"/>
              </a:lnSpc>
              <a:defRPr/>
            </a:pPr>
            <a:r>
              <a:rPr lang="en-US"/>
              <a:t>Persona membantu para perancang untuk :</a:t>
            </a:r>
          </a:p>
          <a:p>
            <a:pPr lvl="1" eaLnBrk="1" hangingPunct="1">
              <a:lnSpc>
                <a:spcPct val="90000"/>
              </a:lnSpc>
              <a:defRPr/>
            </a:pPr>
            <a:r>
              <a:rPr lang="en-US"/>
              <a:t>Menentukan apakah suatu produk diperlukan dan bagaimana cara kerjanya</a:t>
            </a:r>
          </a:p>
          <a:p>
            <a:pPr lvl="1" eaLnBrk="1" hangingPunct="1">
              <a:lnSpc>
                <a:spcPct val="90000"/>
              </a:lnSpc>
              <a:defRPr/>
            </a:pPr>
            <a:r>
              <a:rPr lang="en-US"/>
              <a:t>Menyediakan bahasa suatu umum untuk mendiskusikan keputusan desain dan membantu proses desain</a:t>
            </a:r>
          </a:p>
          <a:p>
            <a:pPr lvl="1" eaLnBrk="1" hangingPunct="1">
              <a:lnSpc>
                <a:spcPct val="90000"/>
              </a:lnSpc>
              <a:defRPr/>
            </a:pPr>
            <a:r>
              <a:rPr lang="en-US"/>
              <a:t>Mengurangi kebutuhan akan model diagramatik yang rumit </a:t>
            </a:r>
          </a:p>
          <a:p>
            <a:pPr lvl="1" eaLnBrk="1" hangingPunct="1">
              <a:lnSpc>
                <a:spcPct val="90000"/>
              </a:lnSpc>
              <a:defRPr/>
            </a:pPr>
            <a:r>
              <a:rPr lang="en-US"/>
              <a:t>Efektifitas desain dapat diuji</a:t>
            </a:r>
          </a:p>
          <a:p>
            <a:pPr lvl="1" eaLnBrk="1" hangingPunct="1">
              <a:lnSpc>
                <a:spcPct val="90000"/>
              </a:lnSpc>
              <a:defRPr/>
            </a:pPr>
            <a:r>
              <a:rPr lang="en-US"/>
              <a:t>Dapat melihat target yang diinginkan karena telah diuji coba terlebih dahulu</a:t>
            </a:r>
          </a:p>
        </p:txBody>
      </p:sp>
      <p:sp>
        <p:nvSpPr>
          <p:cNvPr id="77827" name="Rectangle 3"/>
          <p:cNvSpPr>
            <a:spLocks noGrp="1" noRot="1" noChangeArrowheads="1"/>
          </p:cNvSpPr>
          <p:nvPr>
            <p:ph type="title"/>
          </p:nvPr>
        </p:nvSpPr>
        <p:spPr>
          <a:xfrm>
            <a:off x="0" y="152400"/>
            <a:ext cx="9144000" cy="838200"/>
          </a:xfrm>
        </p:spPr>
        <p:txBody>
          <a:bodyPr/>
          <a:lstStyle/>
          <a:p>
            <a:pPr algn="l" eaLnBrk="1" hangingPunct="1">
              <a:defRPr/>
            </a:pPr>
            <a:r>
              <a:rPr lang="en-US" sz="2800" b="0"/>
              <a:t>TEKNIK DAYA GUNA SIKLUS HIDUP</a:t>
            </a:r>
            <a:br>
              <a:rPr lang="en-US" sz="2800" b="0"/>
            </a:br>
            <a:r>
              <a:rPr lang="en-US" sz="2200"/>
              <a:t>Proses Desain Interaksi : Kekuatan Persona Sebagai Suatu Alat Desain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xfrm>
            <a:off x="457200" y="1295400"/>
            <a:ext cx="8229600" cy="5105400"/>
          </a:xfrm>
        </p:spPr>
        <p:txBody>
          <a:bodyPr/>
          <a:lstStyle/>
          <a:p>
            <a:pPr eaLnBrk="1" hangingPunct="1">
              <a:defRPr/>
            </a:pPr>
            <a:r>
              <a:rPr lang="en-US"/>
              <a:t>Masalah yang dapat timbul selama pengembangan suatu produk :</a:t>
            </a:r>
          </a:p>
          <a:p>
            <a:pPr lvl="1" eaLnBrk="1" hangingPunct="1">
              <a:defRPr/>
            </a:pPr>
            <a:r>
              <a:rPr lang="en-US"/>
              <a:t>User bersifat elastis, meski hari ini user telah puas dengan produk yang digunakan belum tentu esok hari  juga merasa puas. Oleh sebab itu masih ada tahap selanjutnya yaitu pengembangan produk yang telah jadi</a:t>
            </a:r>
          </a:p>
          <a:p>
            <a:pPr lvl="1" eaLnBrk="1" hangingPunct="1">
              <a:defRPr/>
            </a:pPr>
            <a:r>
              <a:rPr lang="en-US"/>
              <a:t>Percaya diri, karena jika ragu-ragu untuk meluncurkan produknya maka produk tersebut tidak akan pernah ada di pasaran</a:t>
            </a:r>
          </a:p>
        </p:txBody>
      </p:sp>
      <p:sp>
        <p:nvSpPr>
          <p:cNvPr id="78851" name="Rectangle 3"/>
          <p:cNvSpPr>
            <a:spLocks noGrp="1" noRot="1" noChangeArrowheads="1"/>
          </p:cNvSpPr>
          <p:nvPr>
            <p:ph type="title"/>
          </p:nvPr>
        </p:nvSpPr>
        <p:spPr>
          <a:xfrm>
            <a:off x="0" y="152400"/>
            <a:ext cx="9144000" cy="838200"/>
          </a:xfrm>
        </p:spPr>
        <p:txBody>
          <a:bodyPr/>
          <a:lstStyle/>
          <a:p>
            <a:pPr algn="l" eaLnBrk="1" hangingPunct="1">
              <a:defRPr/>
            </a:pPr>
            <a:r>
              <a:rPr lang="en-US" sz="2800" b="0"/>
              <a:t>TEKNIK DAYA GUNA SIKLUS HIDUP</a:t>
            </a:r>
            <a:br>
              <a:rPr lang="en-US" sz="2800" b="0"/>
            </a:br>
            <a:r>
              <a:rPr lang="en-US" sz="2200"/>
              <a:t>Proses Desain Interaksi : Kekuatan Persona Sebagai Suatu Alat Desain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body" idx="1"/>
          </p:nvPr>
        </p:nvSpPr>
        <p:spPr>
          <a:xfrm>
            <a:off x="0" y="1066800"/>
            <a:ext cx="9144000" cy="5791200"/>
          </a:xfrm>
        </p:spPr>
        <p:txBody>
          <a:bodyPr/>
          <a:lstStyle/>
          <a:p>
            <a:pPr eaLnBrk="1" hangingPunct="1">
              <a:defRPr/>
            </a:pPr>
            <a:r>
              <a:rPr lang="en-US" sz="2000">
                <a:latin typeface="Tahoma" charset="0"/>
              </a:rPr>
              <a:t>Solusi yang baik untuk suatu rekayasa interface :</a:t>
            </a:r>
          </a:p>
          <a:p>
            <a:pPr lvl="1" eaLnBrk="1" hangingPunct="1">
              <a:defRPr/>
            </a:pPr>
            <a:r>
              <a:rPr lang="en-US" sz="2000">
                <a:latin typeface="Tahoma" charset="0"/>
              </a:rPr>
              <a:t>Parallel design :</a:t>
            </a:r>
          </a:p>
          <a:p>
            <a:pPr lvl="2" eaLnBrk="1" hangingPunct="1">
              <a:defRPr/>
            </a:pPr>
            <a:r>
              <a:rPr lang="en-US" sz="2000">
                <a:latin typeface="Tahoma" charset="0"/>
              </a:rPr>
              <a:t>Melibatkan banyak rekayasa bentuk paralel.</a:t>
            </a:r>
          </a:p>
          <a:p>
            <a:pPr lvl="2" eaLnBrk="1" hangingPunct="1">
              <a:defRPr/>
            </a:pPr>
            <a:r>
              <a:rPr lang="en-US" sz="2000">
                <a:latin typeface="Tahoma" charset="0"/>
              </a:rPr>
              <a:t>Memberi peluang untuk memilih rekayasa bentuk awal dari berbagai alternatif pengembangan </a:t>
            </a:r>
          </a:p>
          <a:p>
            <a:pPr lvl="1" eaLnBrk="1" hangingPunct="1">
              <a:defRPr/>
            </a:pPr>
            <a:r>
              <a:rPr lang="en-US" sz="2000">
                <a:latin typeface="Tahoma" charset="0"/>
              </a:rPr>
              <a:t>Brainstorming :</a:t>
            </a:r>
          </a:p>
          <a:p>
            <a:pPr lvl="2" eaLnBrk="1" hangingPunct="1">
              <a:defRPr/>
            </a:pPr>
            <a:r>
              <a:rPr lang="en-US" sz="2000">
                <a:latin typeface="Tahoma" charset="0"/>
              </a:rPr>
              <a:t>Brainstorming dengan suatu tim, misal ahli mesin, desainer grafik, penulis dan sebagainya</a:t>
            </a:r>
          </a:p>
          <a:p>
            <a:pPr lvl="2" eaLnBrk="1" hangingPunct="1">
              <a:defRPr/>
            </a:pPr>
            <a:r>
              <a:rPr lang="en-US" sz="2000">
                <a:latin typeface="Tahoma" charset="0"/>
              </a:rPr>
              <a:t>Menggunakan kertas hasil desain yang banyak dan menempelkannya di dinding</a:t>
            </a:r>
          </a:p>
          <a:p>
            <a:pPr lvl="2" eaLnBrk="1" hangingPunct="1">
              <a:defRPr/>
            </a:pPr>
            <a:r>
              <a:rPr lang="en-US" sz="2000">
                <a:latin typeface="Tahoma" charset="0"/>
              </a:rPr>
              <a:t>Menggambar, coret-coret dengan pulpen berwarna</a:t>
            </a:r>
          </a:p>
          <a:p>
            <a:pPr lvl="2" eaLnBrk="1" hangingPunct="1">
              <a:defRPr/>
            </a:pPr>
            <a:r>
              <a:rPr lang="en-US" sz="2000">
                <a:latin typeface="Tahoma" charset="0"/>
              </a:rPr>
              <a:t>Bersifat masa bodoh</a:t>
            </a:r>
          </a:p>
          <a:p>
            <a:pPr lvl="2" eaLnBrk="1" hangingPunct="1">
              <a:defRPr/>
            </a:pPr>
            <a:r>
              <a:rPr lang="en-US" sz="2000">
                <a:latin typeface="Tahoma" charset="0"/>
              </a:rPr>
              <a:t>Berkhayal untuk membangun suatu yang sulit dan berpikir jauh ke depan</a:t>
            </a:r>
          </a:p>
          <a:p>
            <a:pPr lvl="2" eaLnBrk="1" hangingPunct="1">
              <a:defRPr/>
            </a:pPr>
            <a:r>
              <a:rPr lang="en-US" sz="2000">
                <a:latin typeface="Tahoma" charset="0"/>
              </a:rPr>
              <a:t>Semua ide yang berhasil dikumpulkan kemudian diorganisasikan dan dipilih salah satu yang terbaik dan diimplementasikan</a:t>
            </a:r>
          </a:p>
        </p:txBody>
      </p:sp>
      <p:sp>
        <p:nvSpPr>
          <p:cNvPr id="79875" name="Rectangle 3"/>
          <p:cNvSpPr>
            <a:spLocks noGrp="1" noRot="1" noChangeArrowheads="1"/>
          </p:cNvSpPr>
          <p:nvPr>
            <p:ph type="title"/>
          </p:nvPr>
        </p:nvSpPr>
        <p:spPr>
          <a:xfrm>
            <a:off x="0" y="152400"/>
            <a:ext cx="9144000" cy="838200"/>
          </a:xfrm>
        </p:spPr>
        <p:txBody>
          <a:bodyPr/>
          <a:lstStyle/>
          <a:p>
            <a:pPr algn="l" eaLnBrk="1" hangingPunct="1">
              <a:defRPr/>
            </a:pPr>
            <a:r>
              <a:rPr lang="en-US" sz="2800" b="0"/>
              <a:t>TEKNIK DAYA GUNA SIKLUS HIDUP</a:t>
            </a:r>
            <a:br>
              <a:rPr lang="en-US" sz="2800" b="0"/>
            </a:br>
            <a:r>
              <a:rPr lang="en-US" sz="2200"/>
              <a:t>Proses Desain Interaksi : Kekuatan Persona Sebagai Suatu Alat Desain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noRot="1" noChangeArrowheads="1"/>
          </p:cNvSpPr>
          <p:nvPr>
            <p:ph type="title"/>
          </p:nvPr>
        </p:nvSpPr>
        <p:spPr>
          <a:xfrm>
            <a:off x="152400" y="274638"/>
            <a:ext cx="8839200" cy="1143000"/>
          </a:xfrm>
        </p:spPr>
        <p:txBody>
          <a:bodyPr/>
          <a:lstStyle/>
          <a:p>
            <a:pPr algn="l" eaLnBrk="1" hangingPunct="1">
              <a:defRPr/>
            </a:pPr>
            <a:r>
              <a:rPr lang="en-US" sz="2800" b="0"/>
              <a:t>TEKNIK DAYA GUNA SIKLUS HIDUP</a:t>
            </a:r>
            <a:br>
              <a:rPr lang="en-US" sz="2800" b="0"/>
            </a:br>
            <a:r>
              <a:rPr lang="en-US" sz="2200"/>
              <a:t>Proses Desain Interaksi : Kekuatan Persona Sebagai Suatu Alat Desain</a:t>
            </a:r>
          </a:p>
        </p:txBody>
      </p:sp>
      <p:pic>
        <p:nvPicPr>
          <p:cNvPr id="58371" name="Picture 5" descr="scan"/>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828800"/>
            <a:ext cx="8229600" cy="39624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body" idx="1"/>
          </p:nvPr>
        </p:nvSpPr>
        <p:spPr>
          <a:xfrm>
            <a:off x="457200" y="1066800"/>
            <a:ext cx="8382000" cy="5334000"/>
          </a:xfrm>
        </p:spPr>
        <p:txBody>
          <a:bodyPr/>
          <a:lstStyle/>
          <a:p>
            <a:pPr eaLnBrk="1" hangingPunct="1">
              <a:defRPr/>
            </a:pPr>
            <a:r>
              <a:rPr lang="en-US" sz="2200">
                <a:latin typeface="Tahoma" charset="0"/>
              </a:rPr>
              <a:t>Aturan waktu melakukan brainstorming :</a:t>
            </a:r>
          </a:p>
          <a:p>
            <a:pPr lvl="1" eaLnBrk="1" hangingPunct="1">
              <a:defRPr/>
            </a:pPr>
            <a:r>
              <a:rPr lang="en-US" sz="2200">
                <a:latin typeface="Tahoma" charset="0"/>
              </a:rPr>
              <a:t>Semua ide dikumpulkan dari semua orang dalam tim dan tidak boleh dikritik oleh orang lain</a:t>
            </a:r>
          </a:p>
          <a:p>
            <a:pPr lvl="1" eaLnBrk="1" hangingPunct="1">
              <a:defRPr/>
            </a:pPr>
            <a:r>
              <a:rPr lang="en-US" sz="2200">
                <a:latin typeface="Tahoma" charset="0"/>
              </a:rPr>
              <a:t>Semua ide yang masuk, baik yang masuk akal maupun tidak harus diterima. Semakin banyak ide yang masuk semakin baik</a:t>
            </a:r>
          </a:p>
          <a:p>
            <a:pPr lvl="1" eaLnBrk="1" hangingPunct="1">
              <a:defRPr/>
            </a:pPr>
            <a:r>
              <a:rPr lang="en-US" sz="2200">
                <a:latin typeface="Tahoma" charset="0"/>
              </a:rPr>
              <a:t>Tidak boleh ada diskusi selama brainstorming berjalan karena diskusi akan dilakukan setelah brainstorming selesai</a:t>
            </a:r>
          </a:p>
          <a:p>
            <a:pPr lvl="1" eaLnBrk="1" hangingPunct="1">
              <a:defRPr/>
            </a:pPr>
            <a:r>
              <a:rPr lang="en-US" sz="2200">
                <a:latin typeface="Tahoma" charset="0"/>
              </a:rPr>
              <a:t>Jangan mengkritik, menghakimi atau mentertawakan ide yang dikemukakan peserta</a:t>
            </a:r>
          </a:p>
          <a:p>
            <a:pPr lvl="1" eaLnBrk="1" hangingPunct="1">
              <a:defRPr/>
            </a:pPr>
            <a:r>
              <a:rPr lang="en-US" sz="2200">
                <a:latin typeface="Tahoma" charset="0"/>
              </a:rPr>
              <a:t>Tulis semua ide pada papan tulis sehingga tim bisa melihat</a:t>
            </a:r>
          </a:p>
          <a:p>
            <a:pPr lvl="1" eaLnBrk="1" hangingPunct="1">
              <a:defRPr/>
            </a:pPr>
            <a:r>
              <a:rPr lang="en-US" sz="2200">
                <a:latin typeface="Tahoma" charset="0"/>
              </a:rPr>
              <a:t>Atur waktu untuk aktivitas brainstorming misalnya 30 menit atau lebih</a:t>
            </a:r>
          </a:p>
        </p:txBody>
      </p:sp>
      <p:sp>
        <p:nvSpPr>
          <p:cNvPr id="84995" name="Rectangle 3"/>
          <p:cNvSpPr>
            <a:spLocks noGrp="1" noRot="1" noChangeArrowheads="1"/>
          </p:cNvSpPr>
          <p:nvPr>
            <p:ph type="title"/>
          </p:nvPr>
        </p:nvSpPr>
        <p:spPr>
          <a:xfrm>
            <a:off x="0" y="152400"/>
            <a:ext cx="9144000" cy="838200"/>
          </a:xfrm>
        </p:spPr>
        <p:txBody>
          <a:bodyPr/>
          <a:lstStyle/>
          <a:p>
            <a:pPr algn="l" eaLnBrk="1" hangingPunct="1">
              <a:defRPr/>
            </a:pPr>
            <a:r>
              <a:rPr lang="en-US" sz="2800" b="0"/>
              <a:t>TEKNIK DAYA GUNA SIKLUS HIDUP</a:t>
            </a:r>
            <a:br>
              <a:rPr lang="en-US" sz="2800" b="0"/>
            </a:br>
            <a:r>
              <a:rPr lang="en-US" sz="2200"/>
              <a:t>Proses Desain Interaksi : Kekuatan Persona Sebagai Suatu Alat Desain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1"/>
          </p:nvPr>
        </p:nvSpPr>
        <p:spPr>
          <a:xfrm>
            <a:off x="457200" y="1066800"/>
            <a:ext cx="8382000" cy="5334000"/>
          </a:xfrm>
        </p:spPr>
        <p:txBody>
          <a:bodyPr/>
          <a:lstStyle/>
          <a:p>
            <a:pPr eaLnBrk="1" hangingPunct="1">
              <a:defRPr/>
            </a:pPr>
            <a:r>
              <a:rPr lang="en-US" sz="2200">
                <a:latin typeface="Tahoma" charset="0"/>
              </a:rPr>
              <a:t>Urutan dalam brainstorming :</a:t>
            </a:r>
          </a:p>
          <a:p>
            <a:pPr lvl="1" eaLnBrk="1" hangingPunct="1">
              <a:defRPr/>
            </a:pPr>
            <a:r>
              <a:rPr lang="en-US" sz="2000">
                <a:latin typeface="Tahoma" charset="0"/>
              </a:rPr>
              <a:t>Salah satu tim harus me-review topik yang digunakan dengan pertanyaan Why, How atau What</a:t>
            </a:r>
          </a:p>
          <a:p>
            <a:pPr lvl="1" eaLnBrk="1" hangingPunct="1">
              <a:defRPr/>
            </a:pPr>
            <a:r>
              <a:rPr lang="en-US" sz="2000">
                <a:latin typeface="Tahoma" charset="0"/>
              </a:rPr>
              <a:t>Setiap anggota tim harus memikirkan jawaban atas pertanyaan untuk beberapa saat dan mencatatnya di kertas</a:t>
            </a:r>
          </a:p>
          <a:p>
            <a:pPr lvl="1" eaLnBrk="1" hangingPunct="1">
              <a:defRPr/>
            </a:pPr>
            <a:r>
              <a:rPr lang="en-US" sz="2000">
                <a:latin typeface="Tahoma" charset="0"/>
              </a:rPr>
              <a:t>Setiap orang membacakan idenya atau semua ide ditulis di papan tulis</a:t>
            </a:r>
          </a:p>
          <a:p>
            <a:pPr lvl="1" eaLnBrk="1" hangingPunct="1">
              <a:buFont typeface="Wingdings" panose="05000000000000000000" pitchFamily="2" charset="2"/>
              <a:buNone/>
              <a:defRPr/>
            </a:pPr>
            <a:endParaRPr lang="en-US" sz="2000">
              <a:latin typeface="Tahoma" charset="0"/>
            </a:endParaRPr>
          </a:p>
          <a:p>
            <a:pPr eaLnBrk="1" hangingPunct="1">
              <a:defRPr/>
            </a:pPr>
            <a:r>
              <a:rPr lang="en-US" sz="2200">
                <a:latin typeface="Tahoma" charset="0"/>
              </a:rPr>
              <a:t>Membuat pilihan akhir :</a:t>
            </a:r>
          </a:p>
          <a:p>
            <a:pPr lvl="1" eaLnBrk="1" hangingPunct="1">
              <a:defRPr/>
            </a:pPr>
            <a:r>
              <a:rPr lang="en-US" sz="2000">
                <a:latin typeface="Tahoma" charset="0"/>
              </a:rPr>
              <a:t>Bila semua ide telah dicatat dan dikombinasikan dengan ide-ide yang mungkin, kategori awal harus tetap disepakati</a:t>
            </a:r>
          </a:p>
          <a:p>
            <a:pPr lvl="1" eaLnBrk="1" hangingPunct="1">
              <a:defRPr/>
            </a:pPr>
            <a:r>
              <a:rPr lang="en-US" sz="2000">
                <a:latin typeface="Tahoma" charset="0"/>
              </a:rPr>
              <a:t>Jumlah ide yang ada</a:t>
            </a:r>
          </a:p>
          <a:p>
            <a:pPr lvl="1" eaLnBrk="1" hangingPunct="1">
              <a:defRPr/>
            </a:pPr>
            <a:r>
              <a:rPr lang="en-US" sz="2000">
                <a:latin typeface="Tahoma" charset="0"/>
              </a:rPr>
              <a:t>Voting anggota digunakan untuk membuat sejumlah ide yang akan didiskusikan. Isi daftar tidak boleh lebih dari sepertiga jumlah ide</a:t>
            </a:r>
          </a:p>
        </p:txBody>
      </p:sp>
      <p:sp>
        <p:nvSpPr>
          <p:cNvPr id="86019" name="Rectangle 3"/>
          <p:cNvSpPr>
            <a:spLocks noGrp="1" noRot="1" noChangeArrowheads="1"/>
          </p:cNvSpPr>
          <p:nvPr>
            <p:ph type="title"/>
          </p:nvPr>
        </p:nvSpPr>
        <p:spPr>
          <a:xfrm>
            <a:off x="0" y="152400"/>
            <a:ext cx="9144000" cy="838200"/>
          </a:xfrm>
        </p:spPr>
        <p:txBody>
          <a:bodyPr/>
          <a:lstStyle/>
          <a:p>
            <a:pPr algn="l" eaLnBrk="1" hangingPunct="1">
              <a:defRPr/>
            </a:pPr>
            <a:r>
              <a:rPr lang="en-US" sz="2800" b="0"/>
              <a:t>TEKNIK DAYA GUNA SIKLUS HIDUP</a:t>
            </a:r>
            <a:br>
              <a:rPr lang="en-US" sz="2800" b="0"/>
            </a:br>
            <a:r>
              <a:rPr lang="en-US" sz="2200"/>
              <a:t>Proses Desain Interaksi : Kekuatan Persona Sebagai Suatu Alat Desain</a:t>
            </a:r>
          </a:p>
        </p:txBody>
      </p:sp>
    </p:spTree>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Stream</Template>
  <TotalTime>559</TotalTime>
  <Words>3015</Words>
  <Application>Microsoft Office PowerPoint</Application>
  <PresentationFormat>On-screen Show (4:3)</PresentationFormat>
  <Paragraphs>371</Paragraphs>
  <Slides>57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Garamond</vt:lpstr>
      <vt:lpstr>Arial</vt:lpstr>
      <vt:lpstr>Wingdings</vt:lpstr>
      <vt:lpstr>Calibri</vt:lpstr>
      <vt:lpstr>Tahoma</vt:lpstr>
      <vt:lpstr>Stream</vt:lpstr>
      <vt:lpstr>Daya guna</vt:lpstr>
      <vt:lpstr>Daya guna</vt:lpstr>
      <vt:lpstr>Daya guna</vt:lpstr>
      <vt:lpstr>Faktor daya guna</vt:lpstr>
      <vt:lpstr>Mengukur daya guna</vt:lpstr>
      <vt:lpstr>Metode Pengukuran Rekayasa Daya Guna</vt:lpstr>
      <vt:lpstr>Metode Pengukuran Rekayasa Daya Guna</vt:lpstr>
      <vt:lpstr>Metode Pengukuran Rekayasa Daya Guna</vt:lpstr>
      <vt:lpstr>Daya guna domain penerimaan sistem</vt:lpstr>
      <vt:lpstr>Daya guna HEURISTIK merupakan prinsip atau panduan untuk merekayasa bentuk user interface dengan 10 prinsip :</vt:lpstr>
      <vt:lpstr>Daya guna HEURISTIK : 1. Dialog yang Sederhana dan Alami</vt:lpstr>
      <vt:lpstr>Daya guna HEURISTIK : Dialog yang Sederhana dan Alami  1. Dialog yang Sederhana dan Alami :Pendekatan yang harus digunakan</vt:lpstr>
      <vt:lpstr>Daya guna HEURISTIK :  2. Berbicara dengan Bahasa Pengguna</vt:lpstr>
      <vt:lpstr>Daya guna HEURISTIK : 3. Mengurangi Beban Ingatan Pengguna</vt:lpstr>
      <vt:lpstr>Daya guna HEURISTIK : 4. Konsisten </vt:lpstr>
      <vt:lpstr>Daya guna HEURISTIK : 5. Sistem Timbal Balik</vt:lpstr>
      <vt:lpstr>Daya guna HEURISTIK : 6. Jalan Keluar yang Jelas</vt:lpstr>
      <vt:lpstr>Daya guna HEURISTIK : 7. Jalan Pintas</vt:lpstr>
      <vt:lpstr>Daya guna HEURISTIK : 8. Pesan Kesalahan yang Baik (error message)</vt:lpstr>
      <vt:lpstr>contoh Error Message</vt:lpstr>
      <vt:lpstr>Daya guna HEURISTIK : 9. Mencegah Kesalahan</vt:lpstr>
      <vt:lpstr>Daya guna HEURISTIK : 10. Bantuan dan Dokumentasi</vt:lpstr>
      <vt:lpstr>TEKNIK DAYA GUNA SIKLUS HIDUP</vt:lpstr>
      <vt:lpstr>TEKNIK DAYA GUNA SIKLUS HIDUP 1. Kenali Pengguna (Know the User)</vt:lpstr>
      <vt:lpstr>TEKNIK DAYA GUNA SIKLUS HIDUP 1. Kenali Pengguna (Know the User)</vt:lpstr>
      <vt:lpstr>TEKNIK DAYA GUNA SIKLUS HIDUP 1. Kenali Pengguna (Know the User)</vt:lpstr>
      <vt:lpstr>TEKNIK DAYA GUNA SIKLUS HIDUP 1. Kenali Pengguna (Know the User)</vt:lpstr>
      <vt:lpstr>TEKNIK DAYA GUNA SIKLUS HIDUP 1. Kenali Pengguna (Know the User)</vt:lpstr>
      <vt:lpstr>TEKNIK DAYA GUNA SIKLUS HIDUP 1. Kenali Pengguna (Know the User)</vt:lpstr>
      <vt:lpstr>TEKNIK DAYA GUNA SIKLUS HIDUP 1. Kenali Pengguna (Know the User)</vt:lpstr>
      <vt:lpstr>TEKNIK DAYA GUNA SIKLUS HIDUP 1. Kenali Pengguna (Know the User)</vt:lpstr>
      <vt:lpstr>TEKNIK DAYA GUNA SIKLUS HIDUP 1. Kenali Pengguna (Know the User) : Riset terhadap pengguna akhir</vt:lpstr>
      <vt:lpstr>TEKNIK DAYA GUNA SIKLUS HIDUP 1. Kenali Pengguna (Know the User) : Riset terhadap pengguna akhir</vt:lpstr>
      <vt:lpstr>TEKNIK DAYA GUNA SIKLUS HIDUP 2. Daya guna Benchmarking</vt:lpstr>
      <vt:lpstr>TEKNIK DAYA GUNA SIKLUS HIDUP 2. Daya guna Benchmarking</vt:lpstr>
      <vt:lpstr>TEKNIK DAYA GUNA SIKLUS HIDUP 2. Daya guna Benchmarking</vt:lpstr>
      <vt:lpstr>TEKNIK DAYA GUNA SIKLUS HIDUP  3. Desain Interaksi Berorientasi Tujuan</vt:lpstr>
      <vt:lpstr>TEKNIK DAYA GUNA SIKLUS HIDUP  3. Desain Interaksi Berorientasi Tujuan (Komputer vs Manusia)</vt:lpstr>
      <vt:lpstr>TEKNIK DAYA GUNA SIKLUS HIDUP  3. Desain Interaksi Berorientasi Tujuan (Programmer vs User)</vt:lpstr>
      <vt:lpstr>TEKNIK DAYA GUNA SIKLUS HIDUP  3. Desain Interaksi Berorientasi Tujuan</vt:lpstr>
      <vt:lpstr>TEKNIK DAYA GUNA SIKLUS HIDUP  3. Desain Interaksi Berorientasi Tujuan</vt:lpstr>
      <vt:lpstr>TEKNIK DAYA GUNA SIKLUS HIDUP  4. Interactive Design</vt:lpstr>
      <vt:lpstr>TEKNIK DAYA GUNA SIKLUS HIDUP  5. Prototyping</vt:lpstr>
      <vt:lpstr>TEKNIK DAYA GUNA SIKLUS HIDUP  6. Daya guna evaluasi (usability evaluation) </vt:lpstr>
      <vt:lpstr>TEKNIK DAYA GUNA SIKLUS HIDUP  7. Studi Lanjutan(Follow-Up Studies) </vt:lpstr>
      <vt:lpstr>TEKNIK DAYA GUNA SIKLUS HIDUP  B.Tujuan Personal dan Tujuan Perusahaan  </vt:lpstr>
      <vt:lpstr>TEKNIK DAYA GUNA SIKLUS HIDUP  C. Proses Desain Interaksi</vt:lpstr>
      <vt:lpstr>TEKNIK DAYA GUNA SIKLUS HIDUP  b. Proses Desain Interaksi : Membuat Persona</vt:lpstr>
      <vt:lpstr>TEKNIK DAYA GUNA SIKLUS HIDUP  b.Proses Desain Interaksi : Membuat Persona</vt:lpstr>
      <vt:lpstr>TEKNIK DAYA GUNA SIKLUS HIDUP  b. Proses Desain Interaksi : Membuat Persona</vt:lpstr>
      <vt:lpstr>TEKNIK DAYA GUNA SIKLUS HIDUP  b. Proses Desain Interaksi : Membuat Persona</vt:lpstr>
      <vt:lpstr>TEKNIK DAYA GUNA SIKLUS HIDUP Proses Desain Interaksi : Kekuatan Persona Sebagai Suatu Alat Desain</vt:lpstr>
      <vt:lpstr>TEKNIK DAYA GUNA SIKLUS HIDUP Proses Desain Interaksi : Kekuatan Persona Sebagai Suatu Alat Desain</vt:lpstr>
      <vt:lpstr>TEKNIK DAYA GUNA SIKLUS HIDUP Proses Desain Interaksi : Kekuatan Persona Sebagai Suatu Alat Desain</vt:lpstr>
      <vt:lpstr>TEKNIK DAYA GUNA SIKLUS HIDUP Proses Desain Interaksi : Kekuatan Persona Sebagai Suatu Alat Desain</vt:lpstr>
      <vt:lpstr>TEKNIK DAYA GUNA SIKLUS HIDUP Proses Desain Interaksi : Kekuatan Persona Sebagai Suatu Alat Desain</vt:lpstr>
      <vt:lpstr>TEKNIK DAYA GUNA SIKLUS HIDUP Proses Desain Interaksi : Kekuatan Persona Sebagai Suatu Alat Desain</vt:lpstr>
    </vt:vector>
  </TitlesOfParts>
  <Company>UDINUS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Daya guna</dc:title>
  <dc:creator>nasetiyanto</dc:creator>
  <cp:lastModifiedBy>ning</cp:lastModifiedBy>
  <cp:revision>44</cp:revision>
  <dcterms:created xsi:type="dcterms:W3CDTF">2010-03-25T03:13:34Z</dcterms:created>
  <dcterms:modified xsi:type="dcterms:W3CDTF">2017-03-23T23:04:41Z</dcterms:modified>
</cp:coreProperties>
</file>