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notesMasterIdLst>
    <p:notesMasterId r:id="rId45"/>
  </p:notesMasterIdLst>
  <p:sldIdLst>
    <p:sldId id="256" r:id="rId2"/>
    <p:sldId id="268" r:id="rId3"/>
    <p:sldId id="269" r:id="rId4"/>
    <p:sldId id="261" r:id="rId5"/>
    <p:sldId id="259" r:id="rId6"/>
    <p:sldId id="262" r:id="rId7"/>
    <p:sldId id="263" r:id="rId8"/>
    <p:sldId id="264" r:id="rId9"/>
    <p:sldId id="265" r:id="rId10"/>
    <p:sldId id="266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267" y="2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049DC-DA48-499D-879A-91107331FE5A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DD68F-4F55-4C2C-858D-4FAD5A337E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815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4C439CC-F3B4-4AA3-A04E-D38046EFC633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77462FB-E8E6-470B-8C92-2B17BADA099D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EAFF8E2-82A0-4578-9DB5-E8EFDE1DA99C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0DD2BAE-6774-46EF-982D-EA6545D2BE7F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52C0C59-C2A9-4241-B5A4-5A828654AFF8}" type="slidenum">
              <a:rPr lang="en-US" altLang="en-US"/>
              <a:pPr eaLnBrk="1" hangingPunct="1"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4458B59-861E-4C6A-825B-685C6CEBEA63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51BECA1-C063-4E3A-9861-6D1305E5902C}" type="slidenum">
              <a:rPr lang="en-US" altLang="en-US"/>
              <a:pPr eaLnBrk="1" hangingPunct="1"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08B21C8-A88E-457E-943B-558022751050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AA183AB-0307-4DFA-9086-7D7E9FA2398B}" type="slidenum">
              <a:rPr lang="en-US" altLang="en-US"/>
              <a:pPr eaLnBrk="1" hangingPunct="1"/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0C62080-8500-46C1-8771-B030143764BF}" type="slidenum">
              <a:rPr lang="en-US" altLang="en-US"/>
              <a:pPr eaLnBrk="1" hangingPunct="1"/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99DDC85-E38E-4414-8BD8-5B2A24563F77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57C9949-FB1F-46B1-A59C-34168811FEDA}" type="slidenum">
              <a:rPr lang="en-US" altLang="en-US"/>
              <a:pPr eaLnBrk="1" hangingPunct="1"/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0DE10C7-643E-4A22-A934-9994A6F7E704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7C0767C-8CBF-45E0-909F-B65DCB7F3452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E0C16DF0-5FF2-4CC1-9524-9AAAFA170BFF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432D9C0-19D8-4B88-A80D-0307F052B0F7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28BD73D-FD37-4869-840F-F1280A172E75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C499-D60D-4020-9B27-2678CB1F630F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60AA4EB-6B57-4AA7-A94D-D605FAAAFDC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C499-D60D-4020-9B27-2678CB1F630F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A4EB-6B57-4AA7-A94D-D605FAAAFDC3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C499-D60D-4020-9B27-2678CB1F630F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60AA4EB-6B57-4AA7-A94D-D605FAAAFDC3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C499-D60D-4020-9B27-2678CB1F630F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A4EB-6B57-4AA7-A94D-D605FAAAFDC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C499-D60D-4020-9B27-2678CB1F630F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A4EB-6B57-4AA7-A94D-D605FAAAFDC3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C499-D60D-4020-9B27-2678CB1F630F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A4EB-6B57-4AA7-A94D-D605FAAAFDC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C499-D60D-4020-9B27-2678CB1F630F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A4EB-6B57-4AA7-A94D-D605FAAAFDC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C499-D60D-4020-9B27-2678CB1F630F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A4EB-6B57-4AA7-A94D-D605FAAAFDC3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C499-D60D-4020-9B27-2678CB1F630F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60AA4EB-6B57-4AA7-A94D-D605FAAAFDC3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C499-D60D-4020-9B27-2678CB1F630F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A4EB-6B57-4AA7-A94D-D605FAAAFDC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FC499-D60D-4020-9B27-2678CB1F630F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A4EB-6B57-4AA7-A94D-D605FAAAFDC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8C820C3-2A57-45EC-B458-665D4CB6F7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7548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B3FC499-D60D-4020-9B27-2678CB1F630F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60AA4EB-6B57-4AA7-A94D-D605FAAAFDC3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9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audio" Target="../media/audio3.wav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audio" Target="../media/audio3.wav"/><Relationship Id="rId7" Type="http://schemas.openxmlformats.org/officeDocument/2006/relationships/audio" Target="../media/audio7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wav"/><Relationship Id="rId5" Type="http://schemas.openxmlformats.org/officeDocument/2006/relationships/audio" Target="../media/audio5.wav"/><Relationship Id="rId10" Type="http://schemas.openxmlformats.org/officeDocument/2006/relationships/image" Target="../media/image19.wmf"/><Relationship Id="rId4" Type="http://schemas.openxmlformats.org/officeDocument/2006/relationships/audio" Target="../media/audio4.wav"/><Relationship Id="rId9" Type="http://schemas.openxmlformats.org/officeDocument/2006/relationships/image" Target="../media/image18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audio" Target="../media/audio3.wav"/><Relationship Id="rId7" Type="http://schemas.openxmlformats.org/officeDocument/2006/relationships/image" Target="../media/image18.w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wmf"/><Relationship Id="rId5" Type="http://schemas.openxmlformats.org/officeDocument/2006/relationships/audio" Target="../media/audio8.wav"/><Relationship Id="rId4" Type="http://schemas.openxmlformats.org/officeDocument/2006/relationships/audio" Target="../media/audio1.wav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audio" Target="../media/audio9.wav"/><Relationship Id="rId7" Type="http://schemas.openxmlformats.org/officeDocument/2006/relationships/audio" Target="../media/audio7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.wav"/><Relationship Id="rId5" Type="http://schemas.openxmlformats.org/officeDocument/2006/relationships/audio" Target="../media/audio3.wav"/><Relationship Id="rId10" Type="http://schemas.openxmlformats.org/officeDocument/2006/relationships/image" Target="../media/image19.wmf"/><Relationship Id="rId4" Type="http://schemas.openxmlformats.org/officeDocument/2006/relationships/audio" Target="../media/audio1.wav"/><Relationship Id="rId9" Type="http://schemas.openxmlformats.org/officeDocument/2006/relationships/image" Target="../media/image18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audio" Target="../media/audio1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Pengendalian</a:t>
            </a:r>
            <a:r>
              <a:rPr lang="en-US" dirty="0" smtClean="0"/>
              <a:t> </a:t>
            </a:r>
            <a:r>
              <a:rPr lang="en-US" dirty="0" err="1" smtClean="0"/>
              <a:t>Banjir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Drainase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814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 smtClean="0"/>
              <a:t>Banjir</a:t>
            </a:r>
            <a:endParaRPr lang="en-US" alt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Chow (1956): “A flood is a relatively high flow which overtaxes the natural channel provided for runoff.”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Rostvedt et al. (1968):”A flood is any high streamflow which overtops natural or artificial banks of a stream.”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Ward (1978): “A flood is a body of water which rises to overflow land which is not normally submerged.”</a:t>
            </a:r>
          </a:p>
        </p:txBody>
      </p:sp>
    </p:spTree>
    <p:extLst>
      <p:ext uri="{BB962C8B-B14F-4D97-AF65-F5344CB8AC3E}">
        <p14:creationId xmlns:p14="http://schemas.microsoft.com/office/powerpoint/2010/main" val="189450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 smtClean="0">
                <a:latin typeface="Arial Black" pitchFamily="34" charset="0"/>
              </a:rPr>
              <a:t/>
            </a:r>
            <a:br>
              <a:rPr lang="en-US" altLang="en-US" sz="4000" smtClean="0">
                <a:latin typeface="Arial Black" pitchFamily="34" charset="0"/>
              </a:rPr>
            </a:br>
            <a:r>
              <a:rPr lang="en-US" altLang="en-US" sz="4000" smtClean="0">
                <a:latin typeface="Arial Black" pitchFamily="34" charset="0"/>
              </a:rPr>
              <a:t/>
            </a:r>
            <a:br>
              <a:rPr lang="en-US" altLang="en-US" sz="4000" smtClean="0">
                <a:latin typeface="Arial Black" pitchFamily="34" charset="0"/>
              </a:rPr>
            </a:br>
            <a:r>
              <a:rPr lang="en-US" altLang="en-US" sz="4000" smtClean="0">
                <a:latin typeface="Arial Black" pitchFamily="34" charset="0"/>
              </a:rPr>
              <a:t/>
            </a:r>
            <a:br>
              <a:rPr lang="en-US" altLang="en-US" sz="4000" smtClean="0">
                <a:latin typeface="Arial Black" pitchFamily="34" charset="0"/>
              </a:rPr>
            </a:br>
            <a:r>
              <a:rPr lang="en-US" altLang="en-US" sz="4000" smtClean="0">
                <a:latin typeface="Arial Black" pitchFamily="34" charset="0"/>
              </a:rPr>
              <a:t/>
            </a:r>
            <a:br>
              <a:rPr lang="en-US" altLang="en-US" sz="4000" smtClean="0">
                <a:latin typeface="Arial Black" pitchFamily="34" charset="0"/>
              </a:rPr>
            </a:br>
            <a:r>
              <a:rPr lang="en-US" altLang="en-US" sz="4000" smtClean="0">
                <a:latin typeface="Arial Black" pitchFamily="34" charset="0"/>
              </a:rPr>
              <a:t/>
            </a:r>
            <a:br>
              <a:rPr lang="en-US" altLang="en-US" sz="4000" smtClean="0">
                <a:latin typeface="Arial Black" pitchFamily="34" charset="0"/>
              </a:rPr>
            </a:br>
            <a:endParaRPr lang="en-US" altLang="en-US" sz="4000" smtClean="0">
              <a:latin typeface="Arial Black" pitchFamily="34" charset="0"/>
            </a:endParaRP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533400" y="914400"/>
            <a:ext cx="73152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FF66"/>
                    </a:gs>
                    <a:gs pos="100000">
                      <a:srgbClr val="66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>
                <a:solidFill>
                  <a:srgbClr val="000000"/>
                </a:solidFill>
                <a:latin typeface="Arial Black" pitchFamily="34" charset="0"/>
              </a:rPr>
              <a:t>Banjir: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000" b="1">
                <a:solidFill>
                  <a:srgbClr val="000000"/>
                </a:solidFill>
                <a:latin typeface="Arial Black" pitchFamily="34" charset="0"/>
              </a:rPr>
              <a:t>Luapan aliran akibat air atau bentuk air lain yg melebihi normalnya, atau penumpukan air akibat pengaliran di suatu daerah yg biasanya terendam (flood)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000">
                <a:solidFill>
                  <a:srgbClr val="000000"/>
                </a:solidFill>
                <a:latin typeface="Arial Black" pitchFamily="34" charset="0"/>
              </a:rPr>
              <a:t>Banjir bandang: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000">
                <a:solidFill>
                  <a:srgbClr val="000000"/>
                </a:solidFill>
                <a:latin typeface="Arial Black" pitchFamily="34" charset="0"/>
              </a:rPr>
              <a:t>Banjir yg berlangsung dlm selang waktu pendek dg puncak debit yg cukup tinggi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000">
                <a:solidFill>
                  <a:srgbClr val="000000"/>
                </a:solidFill>
                <a:latin typeface="Arial Black" pitchFamily="34" charset="0"/>
              </a:rPr>
              <a:t>Banjir tahunan: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000">
                <a:solidFill>
                  <a:srgbClr val="000000"/>
                </a:solidFill>
                <a:latin typeface="Arial Black" pitchFamily="34" charset="0"/>
              </a:rPr>
              <a:t>Debit puncak harian yg tertinggi dalam “tahun air”, atau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000">
                <a:solidFill>
                  <a:srgbClr val="000000"/>
                </a:solidFill>
                <a:latin typeface="Arial Black" pitchFamily="34" charset="0"/>
              </a:rPr>
              <a:t>Banjir yg ketinggiannya sama atau melebihi rata-rata tahunannya</a:t>
            </a:r>
          </a:p>
        </p:txBody>
      </p:sp>
    </p:spTree>
    <p:extLst>
      <p:ext uri="{BB962C8B-B14F-4D97-AF65-F5344CB8AC3E}">
        <p14:creationId xmlns:p14="http://schemas.microsoft.com/office/powerpoint/2010/main" val="270815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95600" cy="1706562"/>
          </a:xfrm>
        </p:spPr>
        <p:txBody>
          <a:bodyPr/>
          <a:lstStyle/>
          <a:p>
            <a:r>
              <a:rPr lang="en-US" dirty="0" err="1" smtClean="0"/>
              <a:t>Tipe</a:t>
            </a:r>
            <a:r>
              <a:rPr lang="en-US" dirty="0" smtClean="0"/>
              <a:t> </a:t>
            </a:r>
            <a:r>
              <a:rPr lang="en-US" dirty="0" err="1" smtClean="0"/>
              <a:t>Banjir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3124200"/>
            <a:ext cx="7772400" cy="28956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094" y="152400"/>
            <a:ext cx="543373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285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Drainase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9050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err="1" smtClean="0"/>
              <a:t>Berasal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dari</a:t>
            </a:r>
            <a:r>
              <a:rPr lang="en-US" altLang="en-US" dirty="0" smtClean="0"/>
              <a:t> kata </a:t>
            </a:r>
            <a:r>
              <a:rPr lang="en-US" altLang="en-US" dirty="0" err="1" smtClean="0"/>
              <a:t>kerja</a:t>
            </a:r>
            <a:r>
              <a:rPr lang="en-US" altLang="en-US" dirty="0" smtClean="0"/>
              <a:t> “</a:t>
            </a:r>
            <a:r>
              <a:rPr lang="en-US" altLang="en-US" i="1" dirty="0" smtClean="0"/>
              <a:t>to drain</a:t>
            </a:r>
            <a:r>
              <a:rPr lang="en-US" altLang="en-US" dirty="0" smtClean="0"/>
              <a:t>” yang </a:t>
            </a:r>
            <a:r>
              <a:rPr lang="en-US" altLang="en-US" dirty="0" err="1" smtClean="0"/>
              <a:t>berarti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mengeringkan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atau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mengalirkan</a:t>
            </a:r>
            <a:r>
              <a:rPr lang="en-US" altLang="en-US" dirty="0" smtClean="0"/>
              <a:t> air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altLang="en-US" dirty="0" smtClean="0"/>
              <a:t>Usaha </a:t>
            </a:r>
            <a:r>
              <a:rPr lang="en-US" altLang="en-US" dirty="0" err="1" smtClean="0"/>
              <a:t>untuk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mengalirkan</a:t>
            </a:r>
            <a:r>
              <a:rPr lang="en-US" altLang="en-US" dirty="0" smtClean="0"/>
              <a:t>/ </a:t>
            </a:r>
            <a:r>
              <a:rPr lang="en-US" altLang="en-US" dirty="0" err="1" smtClean="0"/>
              <a:t>mengeringkan</a:t>
            </a:r>
            <a:r>
              <a:rPr lang="en-US" altLang="en-US" dirty="0" smtClean="0"/>
              <a:t> air yang </a:t>
            </a:r>
            <a:r>
              <a:rPr lang="en-US" altLang="en-US" dirty="0" err="1" smtClean="0"/>
              <a:t>berlebih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dalam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suatu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konteks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pemanfaatan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tertentu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24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PERKEMBANGAN DRAINASE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2438400"/>
            <a:ext cx="8534400" cy="41910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US" altLang="en-US" sz="2500" dirty="0" err="1" smtClean="0"/>
              <a:t>Dalam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penanganan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drainase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secara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lokal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terlihat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perkembangan</a:t>
            </a:r>
            <a:r>
              <a:rPr lang="en-US" altLang="en-US" sz="2500" dirty="0" smtClean="0"/>
              <a:t> yang </a:t>
            </a:r>
            <a:r>
              <a:rPr lang="en-US" altLang="en-US" sz="2500" dirty="0" err="1" smtClean="0"/>
              <a:t>lamban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dalam</a:t>
            </a:r>
            <a:r>
              <a:rPr lang="en-US" altLang="en-US" sz="2500" dirty="0" smtClean="0"/>
              <a:t> 50 </a:t>
            </a:r>
            <a:r>
              <a:rPr lang="en-US" altLang="en-US" sz="2500" dirty="0" err="1" smtClean="0"/>
              <a:t>tahun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terakhir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ini</a:t>
            </a:r>
            <a:endParaRPr lang="en-US" altLang="en-US" sz="2500" dirty="0" smtClean="0"/>
          </a:p>
          <a:p>
            <a:pPr algn="just" eaLnBrk="1" hangingPunct="1">
              <a:lnSpc>
                <a:spcPct val="90000"/>
              </a:lnSpc>
            </a:pPr>
            <a:r>
              <a:rPr lang="en-US" altLang="en-US" sz="2500" dirty="0" err="1" smtClean="0"/>
              <a:t>Kesadaran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akan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pentingnya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drainase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masih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belum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berkembang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dengan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baik</a:t>
            </a:r>
            <a:endParaRPr lang="en-US" altLang="en-US" sz="2500" dirty="0" smtClean="0"/>
          </a:p>
          <a:p>
            <a:pPr algn="just" eaLnBrk="1" hangingPunct="1">
              <a:lnSpc>
                <a:spcPct val="90000"/>
              </a:lnSpc>
            </a:pPr>
            <a:r>
              <a:rPr lang="en-US" altLang="en-US" sz="2500" dirty="0" err="1" smtClean="0"/>
              <a:t>Pada</a:t>
            </a:r>
            <a:r>
              <a:rPr lang="en-US" altLang="en-US" sz="2500" dirty="0" smtClean="0"/>
              <a:t> zaman </a:t>
            </a:r>
            <a:r>
              <a:rPr lang="en-US" altLang="en-US" sz="2500" dirty="0" err="1" smtClean="0"/>
              <a:t>sebelum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kemerdekaan</a:t>
            </a:r>
            <a:r>
              <a:rPr lang="en-US" altLang="en-US" sz="2500" dirty="0" smtClean="0"/>
              <a:t>, </a:t>
            </a:r>
            <a:r>
              <a:rPr lang="en-US" altLang="en-US" sz="2500" dirty="0" err="1" smtClean="0"/>
              <a:t>tahun</a:t>
            </a:r>
            <a:r>
              <a:rPr lang="en-US" altLang="en-US" sz="2500" dirty="0" smtClean="0"/>
              <a:t> 1910 </a:t>
            </a:r>
            <a:r>
              <a:rPr lang="en-US" altLang="en-US" sz="2500" dirty="0" err="1" smtClean="0"/>
              <a:t>telah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dibuat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banjir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kanal</a:t>
            </a:r>
            <a:r>
              <a:rPr lang="en-US" altLang="en-US" sz="2500" dirty="0" smtClean="0"/>
              <a:t> di Jakarta, </a:t>
            </a:r>
            <a:r>
              <a:rPr lang="en-US" altLang="en-US" sz="2500" dirty="0" err="1" smtClean="0"/>
              <a:t>tahun</a:t>
            </a:r>
            <a:r>
              <a:rPr lang="en-US" altLang="en-US" sz="2500" dirty="0" smtClean="0"/>
              <a:t> 1935 </a:t>
            </a:r>
            <a:r>
              <a:rPr lang="en-US" altLang="en-US" sz="2500" dirty="0" err="1" smtClean="0"/>
              <a:t>dibuat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riolering</a:t>
            </a:r>
            <a:r>
              <a:rPr lang="en-US" altLang="en-US" sz="2500" dirty="0" smtClean="0"/>
              <a:t> di Yogyakarta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altLang="en-US" sz="2500" dirty="0" err="1" smtClean="0"/>
              <a:t>Perkembangan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selanjutnya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tetap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ada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namun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dirasa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masih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belum</a:t>
            </a:r>
            <a:r>
              <a:rPr lang="en-US" altLang="en-US" sz="2500" dirty="0" smtClean="0"/>
              <a:t> optimal </a:t>
            </a:r>
            <a:r>
              <a:rPr lang="en-US" altLang="en-US" sz="2500" dirty="0" err="1" smtClean="0"/>
              <a:t>mengikuti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perkembangan</a:t>
            </a:r>
            <a:endParaRPr lang="en-US" altLang="en-US" sz="2500" dirty="0" smtClean="0"/>
          </a:p>
          <a:p>
            <a:pPr algn="just" eaLnBrk="1" hangingPunct="1">
              <a:lnSpc>
                <a:spcPct val="90000"/>
              </a:lnSpc>
            </a:pPr>
            <a:r>
              <a:rPr lang="en-US" altLang="en-US" sz="2500" dirty="0" err="1" smtClean="0"/>
              <a:t>Kesadaran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masyarakat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sangat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diperlukan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untuk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keberhasilan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suatu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sistem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drainase</a:t>
            </a:r>
            <a:endParaRPr lang="en-US" altLang="en-US" sz="2500" dirty="0" smtClean="0"/>
          </a:p>
        </p:txBody>
      </p:sp>
    </p:spTree>
    <p:extLst>
      <p:ext uri="{BB962C8B-B14F-4D97-AF65-F5344CB8AC3E}">
        <p14:creationId xmlns:p14="http://schemas.microsoft.com/office/powerpoint/2010/main" val="287878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JENIS DRAINASE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28800"/>
            <a:ext cx="7772400" cy="4191000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n-US" altLang="en-US" sz="2500" dirty="0" err="1" smtClean="0"/>
              <a:t>Menurut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Sejarah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Terbentuknya</a:t>
            </a:r>
            <a:endParaRPr lang="en-US" altLang="en-US" sz="2500" dirty="0" smtClean="0"/>
          </a:p>
          <a:p>
            <a:pPr lvl="1" algn="just" eaLnBrk="1" hangingPunct="1"/>
            <a:r>
              <a:rPr lang="en-US" altLang="en-US" sz="25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Drainase</a:t>
            </a:r>
            <a:r>
              <a:rPr lang="en-US" altLang="en-US" sz="25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en-US" sz="25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alamiah</a:t>
            </a:r>
            <a:r>
              <a:rPr lang="en-US" altLang="en-US" sz="25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en-US" sz="2500" dirty="0" smtClean="0"/>
              <a:t>(</a:t>
            </a:r>
            <a:r>
              <a:rPr lang="en-US" altLang="en-US" sz="2500" i="1" dirty="0" smtClean="0"/>
              <a:t>natural drainage</a:t>
            </a:r>
            <a:r>
              <a:rPr lang="en-US" altLang="en-US" sz="2500" dirty="0" smtClean="0"/>
              <a:t>): </a:t>
            </a:r>
            <a:r>
              <a:rPr lang="en-US" altLang="en-US" sz="2500" dirty="0" err="1" smtClean="0"/>
              <a:t>terbentuk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secara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alami</a:t>
            </a:r>
            <a:r>
              <a:rPr lang="en-US" altLang="en-US" sz="2500" dirty="0" smtClean="0"/>
              <a:t> &amp; </a:t>
            </a:r>
            <a:r>
              <a:rPr lang="en-US" altLang="en-US" sz="2500" dirty="0" err="1" smtClean="0"/>
              <a:t>tidak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terdapat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bangunan-bangunan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penunjang</a:t>
            </a:r>
            <a:endParaRPr lang="en-US" altLang="en-US" sz="2500" dirty="0" smtClean="0"/>
          </a:p>
          <a:p>
            <a:pPr lvl="1" algn="just" eaLnBrk="1" hangingPunct="1"/>
            <a:r>
              <a:rPr lang="en-US" altLang="en-US" sz="25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Drainase</a:t>
            </a:r>
            <a:r>
              <a:rPr lang="en-US" altLang="en-US" sz="25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en-US" sz="25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buatan</a:t>
            </a:r>
            <a:r>
              <a:rPr lang="en-US" altLang="en-US" sz="25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en-US" sz="2500" dirty="0" smtClean="0"/>
              <a:t>(</a:t>
            </a:r>
            <a:r>
              <a:rPr lang="en-US" altLang="en-US" sz="2500" i="1" dirty="0" smtClean="0"/>
              <a:t>artificial drainage</a:t>
            </a:r>
            <a:r>
              <a:rPr lang="en-US" altLang="en-US" sz="2500" dirty="0" smtClean="0"/>
              <a:t>): </a:t>
            </a:r>
            <a:r>
              <a:rPr lang="en-US" altLang="en-US" sz="2500" dirty="0" err="1" smtClean="0"/>
              <a:t>dibuat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dengan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maksud</a:t>
            </a:r>
            <a:r>
              <a:rPr lang="en-US" altLang="en-US" sz="2500" dirty="0" smtClean="0"/>
              <a:t> &amp; </a:t>
            </a:r>
            <a:r>
              <a:rPr lang="en-US" altLang="en-US" sz="2500" dirty="0" err="1" smtClean="0"/>
              <a:t>tujuan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tertentu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sehingga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memerlukan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bangunan-bangunan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penunjang</a:t>
            </a:r>
            <a:r>
              <a:rPr lang="en-US" altLang="en-US" sz="2500" dirty="0" smtClean="0"/>
              <a:t>/ </a:t>
            </a:r>
            <a:r>
              <a:rPr lang="en-US" altLang="en-US" sz="2500" dirty="0" err="1" smtClean="0"/>
              <a:t>khusus</a:t>
            </a:r>
            <a:endParaRPr lang="en-US" altLang="en-US" sz="2500" dirty="0" smtClean="0"/>
          </a:p>
          <a:p>
            <a:pPr lvl="1" algn="just" eaLnBrk="1" hangingPunct="1">
              <a:buFont typeface="Wingdings" pitchFamily="2" charset="2"/>
              <a:buNone/>
            </a:pPr>
            <a:r>
              <a:rPr lang="en-US" altLang="en-US" sz="2500" dirty="0" err="1" smtClean="0"/>
              <a:t>Bangunan-bangunan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penunjang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antara</a:t>
            </a:r>
            <a:r>
              <a:rPr lang="en-US" altLang="en-US" sz="2500" dirty="0" smtClean="0"/>
              <a:t> lain: </a:t>
            </a:r>
            <a:r>
              <a:rPr lang="en-US" altLang="en-US" sz="2500" dirty="0" err="1" smtClean="0"/>
              <a:t>saluran</a:t>
            </a:r>
            <a:r>
              <a:rPr lang="en-US" altLang="en-US" sz="2500" dirty="0" smtClean="0"/>
              <a:t> </a:t>
            </a:r>
            <a:r>
              <a:rPr lang="en-US" altLang="en-US" sz="2500" dirty="0" err="1" smtClean="0"/>
              <a:t>buatan</a:t>
            </a:r>
            <a:r>
              <a:rPr lang="en-US" altLang="en-US" sz="2500" dirty="0" smtClean="0"/>
              <a:t>, </a:t>
            </a:r>
            <a:r>
              <a:rPr lang="en-US" altLang="en-US" sz="2500" dirty="0" err="1" smtClean="0"/>
              <a:t>gorong-gorong</a:t>
            </a:r>
            <a:r>
              <a:rPr lang="en-US" altLang="en-US" sz="2500" dirty="0" smtClean="0"/>
              <a:t>, </a:t>
            </a:r>
            <a:r>
              <a:rPr lang="en-US" altLang="en-US" sz="2500" dirty="0" err="1" smtClean="0"/>
              <a:t>pipa</a:t>
            </a:r>
            <a:r>
              <a:rPr lang="en-US" altLang="en-US" sz="2500" dirty="0" smtClean="0"/>
              <a:t>, </a:t>
            </a:r>
            <a:r>
              <a:rPr lang="en-US" altLang="en-US" sz="2500" dirty="0" err="1" smtClean="0"/>
              <a:t>pelimpah</a:t>
            </a:r>
            <a:r>
              <a:rPr lang="en-US" altLang="en-US" sz="2500" dirty="0" smtClean="0"/>
              <a:t>, </a:t>
            </a:r>
            <a:r>
              <a:rPr lang="en-US" altLang="en-US" sz="2500" dirty="0" err="1" smtClean="0"/>
              <a:t>pintu</a:t>
            </a:r>
            <a:r>
              <a:rPr lang="en-US" altLang="en-US" sz="2500" dirty="0" smtClean="0"/>
              <a:t> air, </a:t>
            </a:r>
            <a:r>
              <a:rPr lang="en-US" altLang="en-US" sz="2500" dirty="0" err="1" smtClean="0"/>
              <a:t>dsb</a:t>
            </a:r>
            <a:endParaRPr lang="en-US" altLang="en-US" sz="2500" dirty="0" smtClean="0"/>
          </a:p>
        </p:txBody>
      </p:sp>
    </p:spTree>
    <p:extLst>
      <p:ext uri="{BB962C8B-B14F-4D97-AF65-F5344CB8AC3E}">
        <p14:creationId xmlns:p14="http://schemas.microsoft.com/office/powerpoint/2010/main" val="19583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d-ID" altLang="en-U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 eaLnBrk="1" hangingPunct="1"/>
            <a:r>
              <a:rPr lang="en-US" altLang="en-US" sz="2800" dirty="0" err="1" smtClean="0"/>
              <a:t>Menurut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Letak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bangunan</a:t>
            </a:r>
            <a:endParaRPr lang="en-US" altLang="en-US" sz="2800" dirty="0" smtClean="0"/>
          </a:p>
          <a:p>
            <a:pPr lvl="1" algn="just" eaLnBrk="1" hangingPunct="1"/>
            <a:r>
              <a:rPr lang="en-US" altLang="en-US" sz="2400" dirty="0" err="1" smtClean="0">
                <a:solidFill>
                  <a:srgbClr val="33CC33"/>
                </a:solidFill>
              </a:rPr>
              <a:t>Drainase</a:t>
            </a:r>
            <a:r>
              <a:rPr lang="en-US" altLang="en-US" sz="2400" dirty="0" smtClean="0">
                <a:solidFill>
                  <a:srgbClr val="33CC33"/>
                </a:solidFill>
              </a:rPr>
              <a:t> </a:t>
            </a:r>
            <a:r>
              <a:rPr lang="en-US" altLang="en-US" sz="2400" dirty="0" err="1" smtClean="0">
                <a:solidFill>
                  <a:srgbClr val="33CC33"/>
                </a:solidFill>
              </a:rPr>
              <a:t>permukaan</a:t>
            </a:r>
            <a:r>
              <a:rPr lang="en-US" altLang="en-US" sz="2400" dirty="0" smtClean="0">
                <a:solidFill>
                  <a:srgbClr val="33CC33"/>
                </a:solidFill>
              </a:rPr>
              <a:t> </a:t>
            </a:r>
            <a:r>
              <a:rPr lang="en-US" altLang="en-US" sz="2400" dirty="0" err="1" smtClean="0">
                <a:solidFill>
                  <a:srgbClr val="33CC33"/>
                </a:solidFill>
              </a:rPr>
              <a:t>tanah</a:t>
            </a:r>
            <a:r>
              <a:rPr lang="en-US" altLang="en-US" sz="2400" dirty="0" smtClean="0"/>
              <a:t> (</a:t>
            </a:r>
            <a:r>
              <a:rPr lang="en-US" altLang="en-US" sz="2400" i="1" dirty="0" smtClean="0"/>
              <a:t>surface drainage</a:t>
            </a:r>
            <a:r>
              <a:rPr lang="en-US" altLang="en-US" sz="2400" dirty="0" smtClean="0"/>
              <a:t>): </a:t>
            </a:r>
            <a:r>
              <a:rPr lang="en-US" altLang="en-US" sz="2400" dirty="0" err="1" smtClean="0"/>
              <a:t>saluran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drainase</a:t>
            </a:r>
            <a:r>
              <a:rPr lang="en-US" altLang="en-US" sz="2400" dirty="0" smtClean="0"/>
              <a:t> yang </a:t>
            </a:r>
            <a:r>
              <a:rPr lang="en-US" altLang="en-US" sz="2400" dirty="0" err="1" smtClean="0"/>
              <a:t>berada</a:t>
            </a:r>
            <a:r>
              <a:rPr lang="en-US" altLang="en-US" sz="2400" dirty="0" smtClean="0"/>
              <a:t> di </a:t>
            </a:r>
            <a:r>
              <a:rPr lang="en-US" altLang="en-US" sz="2400" dirty="0" err="1" smtClean="0"/>
              <a:t>atas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permukaan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tanah</a:t>
            </a:r>
            <a:r>
              <a:rPr lang="en-US" altLang="en-US" sz="2400" dirty="0" smtClean="0"/>
              <a:t> yang </a:t>
            </a:r>
            <a:r>
              <a:rPr lang="en-US" altLang="en-US" sz="2400" dirty="0" err="1" smtClean="0"/>
              <a:t>berfungsi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mengalirkan</a:t>
            </a:r>
            <a:r>
              <a:rPr lang="en-US" altLang="en-US" sz="2400" dirty="0" smtClean="0"/>
              <a:t> air </a:t>
            </a:r>
            <a:r>
              <a:rPr lang="en-US" altLang="en-US" sz="2400" dirty="0" err="1" smtClean="0"/>
              <a:t>limpasan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permukaan</a:t>
            </a:r>
            <a:endParaRPr lang="en-US" altLang="en-US" sz="2400" dirty="0" smtClean="0"/>
          </a:p>
          <a:p>
            <a:pPr lvl="1" algn="just" eaLnBrk="1" hangingPunct="1"/>
            <a:r>
              <a:rPr lang="en-US" altLang="en-US" sz="2400" dirty="0" err="1" smtClean="0">
                <a:solidFill>
                  <a:srgbClr val="33CC33"/>
                </a:solidFill>
              </a:rPr>
              <a:t>Drainase</a:t>
            </a:r>
            <a:r>
              <a:rPr lang="en-US" altLang="en-US" sz="2400" dirty="0" smtClean="0">
                <a:solidFill>
                  <a:srgbClr val="33CC33"/>
                </a:solidFill>
              </a:rPr>
              <a:t> </a:t>
            </a:r>
            <a:r>
              <a:rPr lang="en-US" altLang="en-US" sz="2400" dirty="0" err="1" smtClean="0">
                <a:solidFill>
                  <a:srgbClr val="33CC33"/>
                </a:solidFill>
              </a:rPr>
              <a:t>bawah</a:t>
            </a:r>
            <a:r>
              <a:rPr lang="en-US" altLang="en-US" sz="2400" dirty="0" smtClean="0">
                <a:solidFill>
                  <a:srgbClr val="33CC33"/>
                </a:solidFill>
              </a:rPr>
              <a:t> </a:t>
            </a:r>
            <a:r>
              <a:rPr lang="en-US" altLang="en-US" sz="2400" dirty="0" err="1" smtClean="0">
                <a:solidFill>
                  <a:srgbClr val="33CC33"/>
                </a:solidFill>
              </a:rPr>
              <a:t>permukaan</a:t>
            </a:r>
            <a:r>
              <a:rPr lang="en-US" altLang="en-US" sz="2400" dirty="0" smtClean="0">
                <a:solidFill>
                  <a:srgbClr val="33CC33"/>
                </a:solidFill>
              </a:rPr>
              <a:t> </a:t>
            </a:r>
            <a:r>
              <a:rPr lang="en-US" altLang="en-US" sz="2400" dirty="0" err="1" smtClean="0">
                <a:solidFill>
                  <a:srgbClr val="33CC33"/>
                </a:solidFill>
              </a:rPr>
              <a:t>tanah</a:t>
            </a:r>
            <a:r>
              <a:rPr lang="en-US" altLang="en-US" sz="2400" dirty="0" smtClean="0"/>
              <a:t> (</a:t>
            </a:r>
            <a:r>
              <a:rPr lang="en-US" altLang="en-US" sz="2400" i="1" dirty="0" smtClean="0"/>
              <a:t>subsurface drainage</a:t>
            </a:r>
            <a:r>
              <a:rPr lang="en-US" altLang="en-US" sz="2400" dirty="0" smtClean="0"/>
              <a:t>): </a:t>
            </a:r>
            <a:r>
              <a:rPr lang="en-US" altLang="en-US" sz="2400" dirty="0" err="1" smtClean="0"/>
              <a:t>saluran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drainase</a:t>
            </a:r>
            <a:r>
              <a:rPr lang="en-US" altLang="en-US" sz="2400" dirty="0" smtClean="0"/>
              <a:t> yang </a:t>
            </a:r>
            <a:r>
              <a:rPr lang="en-US" altLang="en-US" sz="2400" dirty="0" err="1" smtClean="0"/>
              <a:t>bertujuan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mengalirkan</a:t>
            </a:r>
            <a:r>
              <a:rPr lang="en-US" altLang="en-US" sz="2400" dirty="0" smtClean="0"/>
              <a:t> air </a:t>
            </a:r>
            <a:r>
              <a:rPr lang="en-US" altLang="en-US" sz="2400" dirty="0" err="1" smtClean="0"/>
              <a:t>limpasan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permukaan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melalui</a:t>
            </a:r>
            <a:r>
              <a:rPr lang="en-US" altLang="en-US" sz="2400" dirty="0" smtClean="0"/>
              <a:t> media di </a:t>
            </a:r>
            <a:r>
              <a:rPr lang="en-US" altLang="en-US" sz="2400" dirty="0" err="1" smtClean="0"/>
              <a:t>bawah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permukaan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tanah</a:t>
            </a:r>
            <a:r>
              <a:rPr lang="en-US" altLang="en-US" sz="2400" dirty="0" smtClean="0"/>
              <a:t> (</a:t>
            </a:r>
            <a:r>
              <a:rPr lang="en-US" altLang="en-US" sz="2400" dirty="0" err="1" smtClean="0"/>
              <a:t>pipa-pipa</a:t>
            </a:r>
            <a:r>
              <a:rPr lang="en-US" altLang="en-US" sz="2400" dirty="0" smtClean="0"/>
              <a:t>), </a:t>
            </a:r>
            <a:r>
              <a:rPr lang="en-US" altLang="en-US" sz="2400" dirty="0" err="1" smtClean="0"/>
              <a:t>dikarenakan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alasan-alasan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tertentu</a:t>
            </a: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95494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d-ID" altLang="en-US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altLang="en-US" dirty="0" err="1" smtClean="0"/>
              <a:t>Menurut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Fungsi</a:t>
            </a:r>
            <a:endParaRPr lang="en-US" altLang="en-US" dirty="0" smtClean="0"/>
          </a:p>
          <a:p>
            <a:pPr lvl="1" algn="just" eaLnBrk="1" hangingPunct="1">
              <a:lnSpc>
                <a:spcPct val="90000"/>
              </a:lnSpc>
            </a:pPr>
            <a:r>
              <a:rPr lang="en-US" altLang="en-US" i="1" dirty="0" smtClean="0">
                <a:solidFill>
                  <a:srgbClr val="CC0000"/>
                </a:solidFill>
              </a:rPr>
              <a:t>Single purpose</a:t>
            </a:r>
            <a:r>
              <a:rPr lang="en-US" altLang="en-US" dirty="0" smtClean="0"/>
              <a:t>: </a:t>
            </a:r>
            <a:r>
              <a:rPr lang="en-US" altLang="en-US" dirty="0" err="1" smtClean="0"/>
              <a:t>saluran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drainase</a:t>
            </a:r>
            <a:r>
              <a:rPr lang="en-US" altLang="en-US" dirty="0" smtClean="0"/>
              <a:t> yang </a:t>
            </a:r>
            <a:r>
              <a:rPr lang="en-US" altLang="en-US" dirty="0" err="1" smtClean="0"/>
              <a:t>berfungsi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mengalirkan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satu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jenis</a:t>
            </a:r>
            <a:r>
              <a:rPr lang="en-US" altLang="en-US" dirty="0" smtClean="0"/>
              <a:t> air </a:t>
            </a:r>
            <a:r>
              <a:rPr lang="en-US" altLang="en-US" dirty="0" err="1" smtClean="0"/>
              <a:t>buangan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misalnya</a:t>
            </a:r>
            <a:r>
              <a:rPr lang="en-US" altLang="en-US" dirty="0" smtClean="0"/>
              <a:t> air </a:t>
            </a:r>
            <a:r>
              <a:rPr lang="en-US" altLang="en-US" dirty="0" err="1" smtClean="0"/>
              <a:t>hujan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saja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atau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jenis</a:t>
            </a:r>
            <a:r>
              <a:rPr lang="en-US" altLang="en-US" dirty="0" smtClean="0"/>
              <a:t> air </a:t>
            </a:r>
            <a:r>
              <a:rPr lang="en-US" altLang="en-US" dirty="0" err="1" smtClean="0"/>
              <a:t>buangan</a:t>
            </a:r>
            <a:r>
              <a:rPr lang="en-US" altLang="en-US" dirty="0" smtClean="0"/>
              <a:t> yang lain </a:t>
            </a:r>
            <a:r>
              <a:rPr lang="en-US" altLang="en-US" dirty="0" err="1" smtClean="0"/>
              <a:t>seperti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limbah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domestik</a:t>
            </a:r>
            <a:r>
              <a:rPr lang="en-US" altLang="en-US" dirty="0" smtClean="0"/>
              <a:t>, air </a:t>
            </a:r>
            <a:r>
              <a:rPr lang="en-US" altLang="en-US" dirty="0" err="1" smtClean="0"/>
              <a:t>limbah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industri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dsb</a:t>
            </a:r>
            <a:endParaRPr lang="en-US" altLang="en-US" dirty="0" smtClean="0"/>
          </a:p>
          <a:p>
            <a:pPr lvl="1" algn="just" eaLnBrk="1" hangingPunct="1">
              <a:lnSpc>
                <a:spcPct val="90000"/>
              </a:lnSpc>
            </a:pPr>
            <a:r>
              <a:rPr lang="en-US" altLang="en-US" i="1" dirty="0" smtClean="0">
                <a:solidFill>
                  <a:srgbClr val="CC0000"/>
                </a:solidFill>
              </a:rPr>
              <a:t>Multi purpose</a:t>
            </a:r>
            <a:r>
              <a:rPr lang="en-US" altLang="en-US" dirty="0" smtClean="0"/>
              <a:t>: </a:t>
            </a:r>
            <a:r>
              <a:rPr lang="en-US" altLang="en-US" dirty="0" err="1" smtClean="0"/>
              <a:t>saluran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drainase</a:t>
            </a:r>
            <a:r>
              <a:rPr lang="en-US" altLang="en-US" dirty="0" smtClean="0"/>
              <a:t> yang </a:t>
            </a:r>
            <a:r>
              <a:rPr lang="en-US" altLang="en-US" dirty="0" err="1" smtClean="0"/>
              <a:t>berfungsi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mengalirkan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beberapa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jenis</a:t>
            </a:r>
            <a:r>
              <a:rPr lang="en-US" altLang="en-US" dirty="0" smtClean="0"/>
              <a:t> air </a:t>
            </a:r>
            <a:r>
              <a:rPr lang="en-US" altLang="en-US" dirty="0" err="1" smtClean="0"/>
              <a:t>buangan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baik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secara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bercampur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maupun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bergantian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42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d-ID" altLang="en-US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US" altLang="en-US" sz="2800" dirty="0" err="1" smtClean="0"/>
              <a:t>Menurut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Konstruksi</a:t>
            </a:r>
            <a:endParaRPr lang="en-US" altLang="en-US" sz="2800" dirty="0" smtClean="0"/>
          </a:p>
          <a:p>
            <a:pPr lvl="1" algn="just" eaLnBrk="1" hangingPunct="1">
              <a:lnSpc>
                <a:spcPct val="90000"/>
              </a:lnSpc>
            </a:pPr>
            <a:r>
              <a:rPr lang="en-US" altLang="en-US" sz="2400" dirty="0" err="1" smtClean="0">
                <a:solidFill>
                  <a:srgbClr val="CC0000"/>
                </a:solidFill>
              </a:rPr>
              <a:t>Konstruksi</a:t>
            </a:r>
            <a:r>
              <a:rPr lang="en-US" altLang="en-US" sz="2400" dirty="0" smtClean="0">
                <a:solidFill>
                  <a:srgbClr val="CC0000"/>
                </a:solidFill>
              </a:rPr>
              <a:t> </a:t>
            </a:r>
            <a:r>
              <a:rPr lang="en-US" altLang="en-US" sz="2400" dirty="0" err="1" smtClean="0">
                <a:solidFill>
                  <a:srgbClr val="CC0000"/>
                </a:solidFill>
              </a:rPr>
              <a:t>terbuka</a:t>
            </a:r>
            <a:r>
              <a:rPr lang="en-US" altLang="en-US" sz="2400" dirty="0" smtClean="0"/>
              <a:t>: </a:t>
            </a:r>
            <a:r>
              <a:rPr lang="en-US" altLang="en-US" sz="2400" dirty="0" err="1" smtClean="0"/>
              <a:t>saluran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drainase</a:t>
            </a:r>
            <a:r>
              <a:rPr lang="en-US" altLang="en-US" sz="2400" dirty="0" smtClean="0"/>
              <a:t> yang </a:t>
            </a:r>
            <a:r>
              <a:rPr lang="en-US" altLang="en-US" sz="2400" dirty="0" err="1" smtClean="0"/>
              <a:t>terbuka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terhadap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ruang</a:t>
            </a:r>
            <a:r>
              <a:rPr lang="en-US" altLang="en-US" sz="2400" dirty="0" smtClean="0"/>
              <a:t> di </a:t>
            </a:r>
            <a:r>
              <a:rPr lang="en-US" altLang="en-US" sz="2400" dirty="0" err="1" smtClean="0"/>
              <a:t>atasnya</a:t>
            </a:r>
            <a:r>
              <a:rPr lang="en-US" altLang="en-US" sz="2400" dirty="0" smtClean="0"/>
              <a:t>, </a:t>
            </a:r>
            <a:r>
              <a:rPr lang="en-US" altLang="en-US" sz="2400" dirty="0" err="1" smtClean="0"/>
              <a:t>cocok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untuk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drainase</a:t>
            </a:r>
            <a:r>
              <a:rPr lang="en-US" altLang="en-US" sz="2400" dirty="0" smtClean="0"/>
              <a:t> air </a:t>
            </a:r>
            <a:r>
              <a:rPr lang="en-US" altLang="en-US" sz="2400" dirty="0" err="1" smtClean="0"/>
              <a:t>hujan</a:t>
            </a:r>
            <a:r>
              <a:rPr lang="en-US" altLang="en-US" sz="2400" dirty="0" smtClean="0"/>
              <a:t> yang </a:t>
            </a:r>
            <a:r>
              <a:rPr lang="en-US" altLang="en-US" sz="2400" dirty="0" err="1" smtClean="0"/>
              <a:t>terletak</a:t>
            </a:r>
            <a:r>
              <a:rPr lang="en-US" altLang="en-US" sz="2400" dirty="0" smtClean="0"/>
              <a:t> di </a:t>
            </a:r>
            <a:r>
              <a:rPr lang="en-US" altLang="en-US" sz="2400" dirty="0" err="1" smtClean="0"/>
              <a:t>daerah</a:t>
            </a:r>
            <a:r>
              <a:rPr lang="en-US" altLang="en-US" sz="2400" dirty="0" smtClean="0"/>
              <a:t> yang </a:t>
            </a:r>
            <a:r>
              <a:rPr lang="en-US" altLang="en-US" sz="2400" dirty="0" err="1" smtClean="0"/>
              <a:t>mempunyai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luasan</a:t>
            </a:r>
            <a:r>
              <a:rPr lang="en-US" altLang="en-US" sz="2400" dirty="0" smtClean="0"/>
              <a:t> yang </a:t>
            </a:r>
            <a:r>
              <a:rPr lang="en-US" altLang="en-US" sz="2400" dirty="0" err="1" smtClean="0"/>
              <a:t>cukup</a:t>
            </a:r>
            <a:r>
              <a:rPr lang="en-US" altLang="en-US" sz="2400" dirty="0" smtClean="0"/>
              <a:t>, </a:t>
            </a:r>
            <a:r>
              <a:rPr lang="en-US" altLang="en-US" sz="2400" dirty="0" err="1" smtClean="0"/>
              <a:t>maupun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untuk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drainase</a:t>
            </a:r>
            <a:r>
              <a:rPr lang="en-US" altLang="en-US" sz="2400" dirty="0" smtClean="0"/>
              <a:t> air non-</a:t>
            </a:r>
            <a:r>
              <a:rPr lang="en-US" altLang="en-US" sz="2400" dirty="0" err="1" smtClean="0"/>
              <a:t>hujan</a:t>
            </a:r>
            <a:r>
              <a:rPr lang="en-US" altLang="en-US" sz="2400" dirty="0" smtClean="0"/>
              <a:t> yang </a:t>
            </a:r>
            <a:r>
              <a:rPr lang="en-US" altLang="en-US" sz="2400" dirty="0" err="1" smtClean="0"/>
              <a:t>tidak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membahayakan</a:t>
            </a:r>
            <a:r>
              <a:rPr lang="en-US" altLang="en-US" sz="2400" dirty="0" smtClean="0"/>
              <a:t>/</a:t>
            </a:r>
            <a:r>
              <a:rPr lang="en-US" altLang="en-US" sz="2400" dirty="0" err="1" smtClean="0"/>
              <a:t>mengganggu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lingkungan</a:t>
            </a:r>
            <a:endParaRPr lang="en-US" altLang="en-US" sz="2400" dirty="0" smtClean="0"/>
          </a:p>
          <a:p>
            <a:pPr lvl="1" algn="just" eaLnBrk="1" hangingPunct="1">
              <a:lnSpc>
                <a:spcPct val="90000"/>
              </a:lnSpc>
            </a:pPr>
            <a:r>
              <a:rPr lang="en-US" altLang="en-US" sz="2400" dirty="0" err="1" smtClean="0">
                <a:solidFill>
                  <a:srgbClr val="CC0000"/>
                </a:solidFill>
              </a:rPr>
              <a:t>Konstruksi</a:t>
            </a:r>
            <a:r>
              <a:rPr lang="en-US" altLang="en-US" sz="2400" dirty="0" smtClean="0">
                <a:solidFill>
                  <a:srgbClr val="CC0000"/>
                </a:solidFill>
              </a:rPr>
              <a:t> </a:t>
            </a:r>
            <a:r>
              <a:rPr lang="en-US" altLang="en-US" sz="2400" dirty="0" err="1" smtClean="0">
                <a:solidFill>
                  <a:srgbClr val="CC0000"/>
                </a:solidFill>
              </a:rPr>
              <a:t>tertutup</a:t>
            </a:r>
            <a:r>
              <a:rPr lang="en-US" altLang="en-US" sz="2400" dirty="0" smtClean="0"/>
              <a:t>: </a:t>
            </a:r>
            <a:r>
              <a:rPr lang="en-US" altLang="en-US" sz="2400" dirty="0" err="1" smtClean="0"/>
              <a:t>saluran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drainase</a:t>
            </a:r>
            <a:r>
              <a:rPr lang="en-US" altLang="en-US" sz="2400" dirty="0" smtClean="0"/>
              <a:t> yang </a:t>
            </a:r>
            <a:r>
              <a:rPr lang="en-US" altLang="en-US" sz="2400" dirty="0" err="1" smtClean="0"/>
              <a:t>tertutup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terhadap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ruang</a:t>
            </a:r>
            <a:r>
              <a:rPr lang="en-US" altLang="en-US" sz="2400" dirty="0" smtClean="0"/>
              <a:t> di </a:t>
            </a:r>
            <a:r>
              <a:rPr lang="en-US" altLang="en-US" sz="2400" dirty="0" err="1" smtClean="0"/>
              <a:t>atasnya</a:t>
            </a:r>
            <a:r>
              <a:rPr lang="en-US" altLang="en-US" sz="2400" dirty="0" smtClean="0"/>
              <a:t>, </a:t>
            </a:r>
            <a:r>
              <a:rPr lang="en-US" altLang="en-US" sz="2400" dirty="0" err="1" smtClean="0"/>
              <a:t>umumnya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dipakai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untuk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aliran</a:t>
            </a:r>
            <a:r>
              <a:rPr lang="en-US" altLang="en-US" sz="2400" dirty="0" smtClean="0"/>
              <a:t> air </a:t>
            </a:r>
            <a:r>
              <a:rPr lang="en-US" altLang="en-US" sz="2400" dirty="0" err="1" smtClean="0"/>
              <a:t>kotor</a:t>
            </a:r>
            <a:r>
              <a:rPr lang="en-US" altLang="en-US" sz="2400" dirty="0" smtClean="0"/>
              <a:t> (air yang </a:t>
            </a:r>
            <a:r>
              <a:rPr lang="en-US" altLang="en-US" sz="2400" dirty="0" err="1" smtClean="0"/>
              <a:t>mengganggu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kesehatan</a:t>
            </a:r>
            <a:r>
              <a:rPr lang="en-US" altLang="en-US" sz="2400" dirty="0" smtClean="0"/>
              <a:t>/ </a:t>
            </a:r>
            <a:r>
              <a:rPr lang="en-US" altLang="en-US" sz="2400" dirty="0" err="1" smtClean="0"/>
              <a:t>lingkungan</a:t>
            </a:r>
            <a:r>
              <a:rPr lang="en-US" altLang="en-US" sz="2400" dirty="0" smtClean="0"/>
              <a:t>) </a:t>
            </a:r>
            <a:r>
              <a:rPr lang="en-US" altLang="en-US" sz="2400" dirty="0" err="1" smtClean="0"/>
              <a:t>atau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untuk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saluran</a:t>
            </a:r>
            <a:r>
              <a:rPr lang="en-US" altLang="en-US" sz="2400" dirty="0" smtClean="0"/>
              <a:t> yang </a:t>
            </a:r>
            <a:r>
              <a:rPr lang="en-US" altLang="en-US" sz="2400" dirty="0" err="1" smtClean="0"/>
              <a:t>terletak</a:t>
            </a:r>
            <a:r>
              <a:rPr lang="en-US" altLang="en-US" sz="2400" dirty="0" smtClean="0"/>
              <a:t> di </a:t>
            </a:r>
            <a:r>
              <a:rPr lang="en-US" altLang="en-US" sz="2400" dirty="0" err="1" smtClean="0"/>
              <a:t>tengah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kota</a:t>
            </a: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94096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mtClean="0"/>
              <a:t>Pengurangan Dampak Banjir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209800"/>
            <a:ext cx="7772400" cy="3810000"/>
          </a:xfrm>
        </p:spPr>
        <p:txBody>
          <a:bodyPr>
            <a:normAutofit/>
          </a:bodyPr>
          <a:lstStyle/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800" dirty="0" err="1" smtClean="0"/>
              <a:t>Mengurangi</a:t>
            </a:r>
            <a:r>
              <a:rPr lang="en-US" altLang="en-US" sz="2800" dirty="0" smtClean="0"/>
              <a:t> debit </a:t>
            </a:r>
            <a:r>
              <a:rPr lang="en-US" altLang="en-US" sz="2800" dirty="0" err="1" smtClean="0"/>
              <a:t>puncak</a:t>
            </a:r>
            <a:r>
              <a:rPr lang="en-US" altLang="en-US" sz="2800" dirty="0" smtClean="0"/>
              <a:t> </a:t>
            </a:r>
            <a:r>
              <a:rPr lang="en-US" altLang="en-US" sz="2800" dirty="0" smtClean="0">
                <a:sym typeface="Wingdings" pitchFamily="2" charset="2"/>
              </a:rPr>
              <a:t> Reservoir</a:t>
            </a: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800" dirty="0" err="1" smtClean="0">
                <a:sym typeface="Wingdings" pitchFamily="2" charset="2"/>
              </a:rPr>
              <a:t>Membatasi</a:t>
            </a:r>
            <a:r>
              <a:rPr lang="en-US" altLang="en-US" sz="2800" dirty="0" smtClean="0">
                <a:sym typeface="Wingdings" pitchFamily="2" charset="2"/>
              </a:rPr>
              <a:t> area </a:t>
            </a:r>
            <a:r>
              <a:rPr lang="en-US" altLang="en-US" sz="2800" dirty="0" err="1" smtClean="0">
                <a:sym typeface="Wingdings" pitchFamily="2" charset="2"/>
              </a:rPr>
              <a:t>pergerakan</a:t>
            </a:r>
            <a:r>
              <a:rPr lang="en-US" altLang="en-US" sz="2800" dirty="0" smtClean="0">
                <a:sym typeface="Wingdings" pitchFamily="2" charset="2"/>
              </a:rPr>
              <a:t> air </a:t>
            </a:r>
            <a:r>
              <a:rPr lang="en-US" altLang="en-US" sz="2800" dirty="0" err="1" smtClean="0">
                <a:sym typeface="Wingdings" pitchFamily="2" charset="2"/>
              </a:rPr>
              <a:t>Tanggul</a:t>
            </a:r>
            <a:r>
              <a:rPr lang="en-US" altLang="en-US" sz="2800" dirty="0" smtClean="0">
                <a:sym typeface="Wingdings" pitchFamily="2" charset="2"/>
              </a:rPr>
              <a:t> </a:t>
            </a:r>
            <a:r>
              <a:rPr lang="en-US" altLang="en-US" sz="2800" dirty="0" err="1" smtClean="0">
                <a:sym typeface="Wingdings" pitchFamily="2" charset="2"/>
              </a:rPr>
              <a:t>Banjir</a:t>
            </a:r>
            <a:endParaRPr lang="en-US" altLang="en-US" sz="2800" dirty="0" smtClean="0">
              <a:sym typeface="Wingdings" pitchFamily="2" charset="2"/>
            </a:endParaRP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800" dirty="0" err="1" smtClean="0">
                <a:sym typeface="Wingdings" pitchFamily="2" charset="2"/>
              </a:rPr>
              <a:t>Mengurangi</a:t>
            </a:r>
            <a:r>
              <a:rPr lang="en-US" altLang="en-US" sz="2800" dirty="0" smtClean="0">
                <a:sym typeface="Wingdings" pitchFamily="2" charset="2"/>
              </a:rPr>
              <a:t> </a:t>
            </a:r>
            <a:r>
              <a:rPr lang="en-US" altLang="en-US" sz="2800" dirty="0" err="1" smtClean="0">
                <a:sym typeface="Wingdings" pitchFamily="2" charset="2"/>
              </a:rPr>
              <a:t>elevasi</a:t>
            </a:r>
            <a:r>
              <a:rPr lang="en-US" altLang="en-US" sz="2800" dirty="0" smtClean="0">
                <a:sym typeface="Wingdings" pitchFamily="2" charset="2"/>
              </a:rPr>
              <a:t> </a:t>
            </a:r>
            <a:r>
              <a:rPr lang="en-US" altLang="en-US" sz="2800" dirty="0" err="1" smtClean="0">
                <a:sym typeface="Wingdings" pitchFamily="2" charset="2"/>
              </a:rPr>
              <a:t>muka</a:t>
            </a:r>
            <a:r>
              <a:rPr lang="en-US" altLang="en-US" sz="2800" dirty="0" smtClean="0">
                <a:sym typeface="Wingdings" pitchFamily="2" charset="2"/>
              </a:rPr>
              <a:t> air </a:t>
            </a:r>
            <a:r>
              <a:rPr lang="en-US" altLang="en-US" sz="2800" dirty="0" err="1" smtClean="0">
                <a:sym typeface="Wingdings" pitchFamily="2" charset="2"/>
              </a:rPr>
              <a:t>banjir</a:t>
            </a:r>
            <a:r>
              <a:rPr lang="en-US" altLang="en-US" sz="2800" dirty="0" smtClean="0">
                <a:sym typeface="Wingdings" pitchFamily="2" charset="2"/>
              </a:rPr>
              <a:t> </a:t>
            </a:r>
            <a:r>
              <a:rPr lang="en-US" altLang="en-US" sz="2800" dirty="0" err="1" smtClean="0">
                <a:sym typeface="Wingdings" pitchFamily="2" charset="2"/>
              </a:rPr>
              <a:t>Perbaikan</a:t>
            </a:r>
            <a:r>
              <a:rPr lang="en-US" altLang="en-US" sz="2800" dirty="0" smtClean="0">
                <a:sym typeface="Wingdings" pitchFamily="2" charset="2"/>
              </a:rPr>
              <a:t> </a:t>
            </a:r>
            <a:r>
              <a:rPr lang="en-US" altLang="en-US" sz="2800" dirty="0" err="1" smtClean="0">
                <a:sym typeface="Wingdings" pitchFamily="2" charset="2"/>
              </a:rPr>
              <a:t>saluran</a:t>
            </a:r>
            <a:endParaRPr lang="en-US" altLang="en-US" sz="2800" dirty="0" smtClean="0">
              <a:sym typeface="Wingdings" pitchFamily="2" charset="2"/>
            </a:endParaRP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800" dirty="0" err="1" smtClean="0">
                <a:sym typeface="Wingdings" pitchFamily="2" charset="2"/>
              </a:rPr>
              <a:t>Pemindahan</a:t>
            </a:r>
            <a:r>
              <a:rPr lang="en-US" altLang="en-US" sz="2800" dirty="0" smtClean="0">
                <a:sym typeface="Wingdings" pitchFamily="2" charset="2"/>
              </a:rPr>
              <a:t> </a:t>
            </a:r>
            <a:r>
              <a:rPr lang="en-US" altLang="en-US" sz="2800" dirty="0" err="1" smtClean="0">
                <a:sym typeface="Wingdings" pitchFamily="2" charset="2"/>
              </a:rPr>
              <a:t>aliranKanal</a:t>
            </a:r>
            <a:r>
              <a:rPr lang="en-US" altLang="en-US" sz="2800" dirty="0" smtClean="0">
                <a:sym typeface="Wingdings" pitchFamily="2" charset="2"/>
              </a:rPr>
              <a:t> </a:t>
            </a:r>
            <a:r>
              <a:rPr lang="en-US" altLang="en-US" sz="2800" dirty="0" err="1" smtClean="0">
                <a:sym typeface="Wingdings" pitchFamily="2" charset="2"/>
              </a:rPr>
              <a:t>Banjir</a:t>
            </a:r>
            <a:endParaRPr lang="en-US" altLang="en-US" sz="2800" dirty="0" smtClean="0">
              <a:sym typeface="Wingdings" pitchFamily="2" charset="2"/>
            </a:endParaRP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800" dirty="0" err="1" smtClean="0">
                <a:sym typeface="Wingdings" pitchFamily="2" charset="2"/>
              </a:rPr>
              <a:t>Floodproofing</a:t>
            </a:r>
            <a:endParaRPr lang="en-US" altLang="en-US" sz="2800" dirty="0" smtClean="0">
              <a:sym typeface="Wingdings" pitchFamily="2" charset="2"/>
            </a:endParaRP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800" dirty="0" err="1" smtClean="0">
                <a:sym typeface="Wingdings" pitchFamily="2" charset="2"/>
              </a:rPr>
              <a:t>Pengurangan</a:t>
            </a:r>
            <a:r>
              <a:rPr lang="en-US" altLang="en-US" sz="2800" dirty="0" smtClean="0">
                <a:sym typeface="Wingdings" pitchFamily="2" charset="2"/>
              </a:rPr>
              <a:t> </a:t>
            </a:r>
            <a:r>
              <a:rPr lang="en-US" altLang="en-US" sz="2800" dirty="0" err="1" smtClean="0">
                <a:sym typeface="Wingdings" pitchFamily="2" charset="2"/>
              </a:rPr>
              <a:t>limpasan</a:t>
            </a:r>
            <a:r>
              <a:rPr lang="en-US" altLang="en-US" sz="2800" dirty="0" smtClean="0">
                <a:sym typeface="Wingdings" pitchFamily="2" charset="2"/>
              </a:rPr>
              <a:t>  </a:t>
            </a:r>
            <a:r>
              <a:rPr lang="en-US" altLang="en-US" sz="2800" dirty="0" err="1" smtClean="0">
                <a:sym typeface="Wingdings" pitchFamily="2" charset="2"/>
              </a:rPr>
              <a:t>Manajemen</a:t>
            </a:r>
            <a:r>
              <a:rPr lang="en-US" altLang="en-US" sz="2800" dirty="0" smtClean="0">
                <a:sym typeface="Wingdings" pitchFamily="2" charset="2"/>
              </a:rPr>
              <a:t> </a:t>
            </a:r>
            <a:r>
              <a:rPr lang="en-US" altLang="en-US" sz="2800" dirty="0" err="1" smtClean="0">
                <a:sym typeface="Wingdings" pitchFamily="2" charset="2"/>
              </a:rPr>
              <a:t>kawasan</a:t>
            </a:r>
            <a:endParaRPr lang="en-US" altLang="en-US" sz="2800" dirty="0" smtClean="0">
              <a:sym typeface="Wingdings" pitchFamily="2" charset="2"/>
            </a:endParaRP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800" dirty="0" err="1" smtClean="0">
                <a:sym typeface="Wingdings" pitchFamily="2" charset="2"/>
              </a:rPr>
              <a:t>Peringatan</a:t>
            </a:r>
            <a:r>
              <a:rPr lang="en-US" altLang="en-US" sz="2800" dirty="0" smtClean="0">
                <a:sym typeface="Wingdings" pitchFamily="2" charset="2"/>
              </a:rPr>
              <a:t> </a:t>
            </a:r>
            <a:r>
              <a:rPr lang="en-US" altLang="en-US" sz="2800" dirty="0" err="1" smtClean="0">
                <a:sym typeface="Wingdings" pitchFamily="2" charset="2"/>
              </a:rPr>
              <a:t>dini</a:t>
            </a:r>
            <a:r>
              <a:rPr lang="en-US" altLang="en-US" sz="2800" dirty="0" smtClean="0">
                <a:sym typeface="Wingdings" pitchFamily="2" charset="2"/>
              </a:rPr>
              <a:t> </a:t>
            </a:r>
            <a:r>
              <a:rPr lang="en-US" altLang="en-US" sz="2800" dirty="0" err="1" smtClean="0">
                <a:sym typeface="Wingdings" pitchFamily="2" charset="2"/>
              </a:rPr>
              <a:t>dan</a:t>
            </a:r>
            <a:r>
              <a:rPr lang="en-US" altLang="en-US" sz="2800" dirty="0" smtClean="0">
                <a:sym typeface="Wingdings" pitchFamily="2" charset="2"/>
              </a:rPr>
              <a:t> </a:t>
            </a:r>
            <a:r>
              <a:rPr lang="en-US" altLang="en-US" sz="2800" dirty="0" err="1" smtClean="0">
                <a:sym typeface="Wingdings" pitchFamily="2" charset="2"/>
              </a:rPr>
              <a:t>evakuasi</a:t>
            </a:r>
            <a:endParaRPr lang="en-US" altLang="en-US" sz="2800" dirty="0" smtClean="0">
              <a:sym typeface="Wingdings" pitchFamily="2" charset="2"/>
            </a:endParaRP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800" dirty="0" err="1" smtClean="0">
                <a:sym typeface="Wingdings" pitchFamily="2" charset="2"/>
              </a:rPr>
              <a:t>Manajemen</a:t>
            </a:r>
            <a:r>
              <a:rPr lang="en-US" altLang="en-US" sz="2800" dirty="0" smtClean="0">
                <a:sym typeface="Wingdings" pitchFamily="2" charset="2"/>
              </a:rPr>
              <a:t> </a:t>
            </a:r>
            <a:r>
              <a:rPr lang="en-US" altLang="en-US" sz="2800" dirty="0" err="1" smtClean="0">
                <a:sym typeface="Wingdings" pitchFamily="2" charset="2"/>
              </a:rPr>
              <a:t>dataran</a:t>
            </a:r>
            <a:r>
              <a:rPr lang="en-US" altLang="en-US" sz="2800" dirty="0" smtClean="0">
                <a:sym typeface="Wingdings" pitchFamily="2" charset="2"/>
              </a:rPr>
              <a:t> </a:t>
            </a:r>
            <a:r>
              <a:rPr lang="en-US" altLang="en-US" sz="2800" dirty="0" err="1" smtClean="0">
                <a:sym typeface="Wingdings" pitchFamily="2" charset="2"/>
              </a:rPr>
              <a:t>banjir</a:t>
            </a: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44736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Reservoir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7772400" cy="4267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Storage reservoir: </a:t>
            </a:r>
            <a:r>
              <a:rPr lang="en-US" altLang="en-US" dirty="0" err="1" smtClean="0"/>
              <a:t>pelepasan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tampungan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dengan</a:t>
            </a:r>
            <a:r>
              <a:rPr lang="en-US" altLang="en-US" dirty="0" smtClean="0"/>
              <a:t> </a:t>
            </a:r>
            <a:r>
              <a:rPr lang="en-US" altLang="en-US" i="1" dirty="0" smtClean="0"/>
              <a:t>controlled variable gate</a:t>
            </a:r>
          </a:p>
          <a:p>
            <a:pPr eaLnBrk="1" hangingPunct="1"/>
            <a:r>
              <a:rPr lang="en-US" altLang="en-US" dirty="0" smtClean="0"/>
              <a:t>Retarding basin: </a:t>
            </a:r>
            <a:r>
              <a:rPr lang="en-US" altLang="en-US" dirty="0" err="1" smtClean="0"/>
              <a:t>pelepasan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tampungan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dengan</a:t>
            </a:r>
            <a:r>
              <a:rPr lang="en-US" altLang="en-US" dirty="0" smtClean="0"/>
              <a:t> fixed outlet</a:t>
            </a:r>
          </a:p>
        </p:txBody>
      </p:sp>
    </p:spTree>
    <p:extLst>
      <p:ext uri="{BB962C8B-B14F-4D97-AF65-F5344CB8AC3E}">
        <p14:creationId xmlns:p14="http://schemas.microsoft.com/office/powerpoint/2010/main" val="239581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765175"/>
            <a:ext cx="7775575" cy="5805488"/>
          </a:xfrm>
          <a:noFill/>
        </p:spPr>
      </p:pic>
    </p:spTree>
    <p:extLst>
      <p:ext uri="{BB962C8B-B14F-4D97-AF65-F5344CB8AC3E}">
        <p14:creationId xmlns:p14="http://schemas.microsoft.com/office/powerpoint/2010/main" val="92142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7411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444500"/>
            <a:ext cx="8351838" cy="6013450"/>
          </a:xfrm>
          <a:noFill/>
        </p:spPr>
      </p:pic>
    </p:spTree>
    <p:extLst>
      <p:ext uri="{BB962C8B-B14F-4D97-AF65-F5344CB8AC3E}">
        <p14:creationId xmlns:p14="http://schemas.microsoft.com/office/powerpoint/2010/main" val="346936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790" y="1618955"/>
            <a:ext cx="6447619" cy="4229690"/>
          </a:xfrm>
          <a:noFill/>
        </p:spPr>
      </p:pic>
    </p:spTree>
    <p:extLst>
      <p:ext uri="{BB962C8B-B14F-4D97-AF65-F5344CB8AC3E}">
        <p14:creationId xmlns:p14="http://schemas.microsoft.com/office/powerpoint/2010/main" val="4293986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125538"/>
            <a:ext cx="8280400" cy="5084762"/>
          </a:xfrm>
          <a:noFill/>
        </p:spPr>
      </p:pic>
    </p:spTree>
    <p:extLst>
      <p:ext uri="{BB962C8B-B14F-4D97-AF65-F5344CB8AC3E}">
        <p14:creationId xmlns:p14="http://schemas.microsoft.com/office/powerpoint/2010/main" val="3270995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 smtClean="0"/>
              <a:t>Tanggul</a:t>
            </a:r>
            <a:r>
              <a:rPr lang="en-US" altLang="en-US" dirty="0" smtClean="0"/>
              <a:t> Tanah</a:t>
            </a:r>
          </a:p>
        </p:txBody>
      </p:sp>
      <p:pic>
        <p:nvPicPr>
          <p:cNvPr id="20483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584325"/>
            <a:ext cx="8207375" cy="4968875"/>
          </a:xfrm>
          <a:noFill/>
        </p:spPr>
      </p:pic>
    </p:spTree>
    <p:extLst>
      <p:ext uri="{BB962C8B-B14F-4D97-AF65-F5344CB8AC3E}">
        <p14:creationId xmlns:p14="http://schemas.microsoft.com/office/powerpoint/2010/main" val="1950970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Tanggul Beton</a:t>
            </a:r>
          </a:p>
        </p:txBody>
      </p:sp>
      <p:pic>
        <p:nvPicPr>
          <p:cNvPr id="21507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412875"/>
            <a:ext cx="8064500" cy="4537075"/>
          </a:xfrm>
          <a:noFill/>
        </p:spPr>
      </p:pic>
    </p:spTree>
    <p:extLst>
      <p:ext uri="{BB962C8B-B14F-4D97-AF65-F5344CB8AC3E}">
        <p14:creationId xmlns:p14="http://schemas.microsoft.com/office/powerpoint/2010/main" val="371364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Tanggul Beton</a:t>
            </a:r>
          </a:p>
        </p:txBody>
      </p:sp>
      <p:pic>
        <p:nvPicPr>
          <p:cNvPr id="22531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384" y="2395350"/>
            <a:ext cx="6668431" cy="2676899"/>
          </a:xfrm>
          <a:noFill/>
        </p:spPr>
      </p:pic>
    </p:spTree>
    <p:extLst>
      <p:ext uri="{BB962C8B-B14F-4D97-AF65-F5344CB8AC3E}">
        <p14:creationId xmlns:p14="http://schemas.microsoft.com/office/powerpoint/2010/main" val="4030740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Lokasi Penanggulan</a:t>
            </a:r>
          </a:p>
        </p:txBody>
      </p:sp>
      <p:pic>
        <p:nvPicPr>
          <p:cNvPr id="23555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981" y="1786181"/>
            <a:ext cx="6295238" cy="3895238"/>
          </a:xfrm>
          <a:noFill/>
        </p:spPr>
      </p:pic>
    </p:spTree>
    <p:extLst>
      <p:ext uri="{BB962C8B-B14F-4D97-AF65-F5344CB8AC3E}">
        <p14:creationId xmlns:p14="http://schemas.microsoft.com/office/powerpoint/2010/main" val="988731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Lokasi Penanggulan</a:t>
            </a:r>
          </a:p>
        </p:txBody>
      </p:sp>
      <p:pic>
        <p:nvPicPr>
          <p:cNvPr id="24579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700213"/>
            <a:ext cx="8351837" cy="3186112"/>
          </a:xfrm>
          <a:noFill/>
        </p:spPr>
      </p:pic>
    </p:spTree>
    <p:extLst>
      <p:ext uri="{BB962C8B-B14F-4D97-AF65-F5344CB8AC3E}">
        <p14:creationId xmlns:p14="http://schemas.microsoft.com/office/powerpoint/2010/main" val="2877038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Lokasi Penanggulan</a:t>
            </a:r>
          </a:p>
        </p:txBody>
      </p:sp>
      <p:pic>
        <p:nvPicPr>
          <p:cNvPr id="25603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648" y="2481087"/>
            <a:ext cx="6477904" cy="2505425"/>
          </a:xfrm>
          <a:noFill/>
        </p:spPr>
      </p:pic>
    </p:spTree>
    <p:extLst>
      <p:ext uri="{BB962C8B-B14F-4D97-AF65-F5344CB8AC3E}">
        <p14:creationId xmlns:p14="http://schemas.microsoft.com/office/powerpoint/2010/main" val="25274779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mtClean="0"/>
              <a:t>Peninggian Tanggul Darurat</a:t>
            </a:r>
          </a:p>
        </p:txBody>
      </p:sp>
      <p:pic>
        <p:nvPicPr>
          <p:cNvPr id="26627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557338"/>
            <a:ext cx="6983413" cy="4319587"/>
          </a:xfrm>
          <a:noFill/>
        </p:spPr>
      </p:pic>
    </p:spTree>
    <p:extLst>
      <p:ext uri="{BB962C8B-B14F-4D97-AF65-F5344CB8AC3E}">
        <p14:creationId xmlns:p14="http://schemas.microsoft.com/office/powerpoint/2010/main" val="570882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412875"/>
            <a:ext cx="6264275" cy="4984750"/>
          </a:xfrm>
          <a:noFill/>
        </p:spPr>
      </p:pic>
    </p:spTree>
    <p:extLst>
      <p:ext uri="{BB962C8B-B14F-4D97-AF65-F5344CB8AC3E}">
        <p14:creationId xmlns:p14="http://schemas.microsoft.com/office/powerpoint/2010/main" val="11638124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Pengalihan Debit Banjir</a:t>
            </a:r>
          </a:p>
        </p:txBody>
      </p:sp>
      <p:pic>
        <p:nvPicPr>
          <p:cNvPr id="28675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551" y="1447800"/>
            <a:ext cx="5464098" cy="4572000"/>
          </a:xfrm>
          <a:noFill/>
        </p:spPr>
      </p:pic>
    </p:spTree>
    <p:extLst>
      <p:ext uri="{BB962C8B-B14F-4D97-AF65-F5344CB8AC3E}">
        <p14:creationId xmlns:p14="http://schemas.microsoft.com/office/powerpoint/2010/main" val="3827165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9699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276" y="1447800"/>
            <a:ext cx="3994648" cy="4572000"/>
          </a:xfrm>
          <a:noFill/>
        </p:spPr>
      </p:pic>
    </p:spTree>
    <p:extLst>
      <p:ext uri="{BB962C8B-B14F-4D97-AF65-F5344CB8AC3E}">
        <p14:creationId xmlns:p14="http://schemas.microsoft.com/office/powerpoint/2010/main" val="25846297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reeform 2" descr="Light upward diagonal"/>
          <p:cNvSpPr>
            <a:spLocks/>
          </p:cNvSpPr>
          <p:nvPr/>
        </p:nvSpPr>
        <p:spPr bwMode="auto">
          <a:xfrm>
            <a:off x="4191000" y="2590800"/>
            <a:ext cx="2362200" cy="1714500"/>
          </a:xfrm>
          <a:custGeom>
            <a:avLst/>
            <a:gdLst>
              <a:gd name="T0" fmla="*/ 2147483647 w 1488"/>
              <a:gd name="T1" fmla="*/ 2147483647 h 1080"/>
              <a:gd name="T2" fmla="*/ 2147483647 w 1488"/>
              <a:gd name="T3" fmla="*/ 2147483647 h 1080"/>
              <a:gd name="T4" fmla="*/ 2147483647 w 1488"/>
              <a:gd name="T5" fmla="*/ 2147483647 h 1080"/>
              <a:gd name="T6" fmla="*/ 2147483647 w 1488"/>
              <a:gd name="T7" fmla="*/ 0 h 1080"/>
              <a:gd name="T8" fmla="*/ 2147483647 w 1488"/>
              <a:gd name="T9" fmla="*/ 2147483647 h 1080"/>
              <a:gd name="T10" fmla="*/ 2147483647 w 1488"/>
              <a:gd name="T11" fmla="*/ 2147483647 h 1080"/>
              <a:gd name="T12" fmla="*/ 2147483647 w 1488"/>
              <a:gd name="T13" fmla="*/ 2147483647 h 1080"/>
              <a:gd name="T14" fmla="*/ 2147483647 w 1488"/>
              <a:gd name="T15" fmla="*/ 2147483647 h 1080"/>
              <a:gd name="T16" fmla="*/ 2147483647 w 1488"/>
              <a:gd name="T17" fmla="*/ 2147483647 h 1080"/>
              <a:gd name="T18" fmla="*/ 2147483647 w 1488"/>
              <a:gd name="T19" fmla="*/ 2147483647 h 1080"/>
              <a:gd name="T20" fmla="*/ 2147483647 w 1488"/>
              <a:gd name="T21" fmla="*/ 2147483647 h 1080"/>
              <a:gd name="T22" fmla="*/ 2147483647 w 1488"/>
              <a:gd name="T23" fmla="*/ 2147483647 h 1080"/>
              <a:gd name="T24" fmla="*/ 2147483647 w 1488"/>
              <a:gd name="T25" fmla="*/ 2147483647 h 1080"/>
              <a:gd name="T26" fmla="*/ 2147483647 w 1488"/>
              <a:gd name="T27" fmla="*/ 2147483647 h 1080"/>
              <a:gd name="T28" fmla="*/ 2147483647 w 1488"/>
              <a:gd name="T29" fmla="*/ 2147483647 h 1080"/>
              <a:gd name="T30" fmla="*/ 2147483647 w 1488"/>
              <a:gd name="T31" fmla="*/ 2147483647 h 1080"/>
              <a:gd name="T32" fmla="*/ 2147483647 w 1488"/>
              <a:gd name="T33" fmla="*/ 2147483647 h 1080"/>
              <a:gd name="T34" fmla="*/ 2147483647 w 1488"/>
              <a:gd name="T35" fmla="*/ 2147483647 h 1080"/>
              <a:gd name="T36" fmla="*/ 2147483647 w 1488"/>
              <a:gd name="T37" fmla="*/ 2147483647 h 1080"/>
              <a:gd name="T38" fmla="*/ 2147483647 w 1488"/>
              <a:gd name="T39" fmla="*/ 2147483647 h 1080"/>
              <a:gd name="T40" fmla="*/ 2147483647 w 1488"/>
              <a:gd name="T41" fmla="*/ 2147483647 h 1080"/>
              <a:gd name="T42" fmla="*/ 0 w 1488"/>
              <a:gd name="T43" fmla="*/ 2147483647 h 1080"/>
              <a:gd name="T44" fmla="*/ 0 w 1488"/>
              <a:gd name="T45" fmla="*/ 2147483647 h 1080"/>
              <a:gd name="T46" fmla="*/ 0 w 1488"/>
              <a:gd name="T47" fmla="*/ 2147483647 h 1080"/>
              <a:gd name="T48" fmla="*/ 2147483647 w 1488"/>
              <a:gd name="T49" fmla="*/ 2147483647 h 1080"/>
              <a:gd name="T50" fmla="*/ 2147483647 w 1488"/>
              <a:gd name="T51" fmla="*/ 2147483647 h 1080"/>
              <a:gd name="T52" fmla="*/ 2147483647 w 1488"/>
              <a:gd name="T53" fmla="*/ 2147483647 h 1080"/>
              <a:gd name="T54" fmla="*/ 2147483647 w 1488"/>
              <a:gd name="T55" fmla="*/ 2147483647 h 1080"/>
              <a:gd name="T56" fmla="*/ 2147483647 w 1488"/>
              <a:gd name="T57" fmla="*/ 2147483647 h 108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1488" h="1080">
                <a:moveTo>
                  <a:pt x="624" y="96"/>
                </a:moveTo>
                <a:lnTo>
                  <a:pt x="768" y="48"/>
                </a:lnTo>
                <a:lnTo>
                  <a:pt x="912" y="24"/>
                </a:lnTo>
                <a:lnTo>
                  <a:pt x="1056" y="0"/>
                </a:lnTo>
                <a:lnTo>
                  <a:pt x="1248" y="48"/>
                </a:lnTo>
                <a:lnTo>
                  <a:pt x="1344" y="144"/>
                </a:lnTo>
                <a:lnTo>
                  <a:pt x="1440" y="240"/>
                </a:lnTo>
                <a:lnTo>
                  <a:pt x="1488" y="432"/>
                </a:lnTo>
                <a:lnTo>
                  <a:pt x="1488" y="624"/>
                </a:lnTo>
                <a:lnTo>
                  <a:pt x="1440" y="720"/>
                </a:lnTo>
                <a:lnTo>
                  <a:pt x="1320" y="816"/>
                </a:lnTo>
                <a:lnTo>
                  <a:pt x="1200" y="912"/>
                </a:lnTo>
                <a:lnTo>
                  <a:pt x="1104" y="960"/>
                </a:lnTo>
                <a:lnTo>
                  <a:pt x="960" y="1008"/>
                </a:lnTo>
                <a:lnTo>
                  <a:pt x="816" y="1056"/>
                </a:lnTo>
                <a:lnTo>
                  <a:pt x="720" y="1056"/>
                </a:lnTo>
                <a:lnTo>
                  <a:pt x="616" y="1080"/>
                </a:lnTo>
                <a:lnTo>
                  <a:pt x="480" y="1080"/>
                </a:lnTo>
                <a:lnTo>
                  <a:pt x="336" y="1056"/>
                </a:lnTo>
                <a:lnTo>
                  <a:pt x="192" y="1008"/>
                </a:lnTo>
                <a:lnTo>
                  <a:pt x="96" y="912"/>
                </a:lnTo>
                <a:lnTo>
                  <a:pt x="0" y="720"/>
                </a:lnTo>
                <a:lnTo>
                  <a:pt x="0" y="576"/>
                </a:lnTo>
                <a:lnTo>
                  <a:pt x="0" y="432"/>
                </a:lnTo>
                <a:lnTo>
                  <a:pt x="96" y="288"/>
                </a:lnTo>
                <a:lnTo>
                  <a:pt x="144" y="240"/>
                </a:lnTo>
                <a:lnTo>
                  <a:pt x="288" y="192"/>
                </a:lnTo>
                <a:lnTo>
                  <a:pt x="424" y="144"/>
                </a:lnTo>
                <a:lnTo>
                  <a:pt x="624" y="96"/>
                </a:lnTo>
                <a:close/>
              </a:path>
            </a:pathLst>
          </a:custGeom>
          <a:pattFill prst="ltUpDiag">
            <a:fgClr>
              <a:srgbClr val="0000FF"/>
            </a:fgClr>
            <a:bgClr>
              <a:schemeClr val="bg1"/>
            </a:bgClr>
          </a:pattFill>
          <a:ln w="9525" cap="flat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 smtClean="0">
                <a:solidFill>
                  <a:srgbClr val="0000FF"/>
                </a:solidFill>
              </a:rPr>
              <a:t>Concept Flood Management</a:t>
            </a:r>
            <a:endParaRPr lang="en-US" altLang="en-US" sz="3200" dirty="0" smtClean="0">
              <a:solidFill>
                <a:srgbClr val="0000FF"/>
              </a:solidFill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52400" y="1143000"/>
            <a:ext cx="2667000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 i="1" u="sng">
                <a:solidFill>
                  <a:srgbClr val="FF0000"/>
                </a:solidFill>
                <a:latin typeface="Calibri" pitchFamily="34" charset="0"/>
              </a:rPr>
              <a:t>External versus Internal Drainage (local) 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400" i="1" u="sng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30726" name="Freeform 6" descr="Light upward diagonal"/>
          <p:cNvSpPr>
            <a:spLocks/>
          </p:cNvSpPr>
          <p:nvPr/>
        </p:nvSpPr>
        <p:spPr bwMode="auto">
          <a:xfrm>
            <a:off x="4660900" y="4013200"/>
            <a:ext cx="2654300" cy="1739900"/>
          </a:xfrm>
          <a:custGeom>
            <a:avLst/>
            <a:gdLst>
              <a:gd name="T0" fmla="*/ 2147483647 w 1672"/>
              <a:gd name="T1" fmla="*/ 2147483647 h 1096"/>
              <a:gd name="T2" fmla="*/ 2147483647 w 1672"/>
              <a:gd name="T3" fmla="*/ 2147483647 h 1096"/>
              <a:gd name="T4" fmla="*/ 2147483647 w 1672"/>
              <a:gd name="T5" fmla="*/ 2147483647 h 1096"/>
              <a:gd name="T6" fmla="*/ 2147483647 w 1672"/>
              <a:gd name="T7" fmla="*/ 0 h 1096"/>
              <a:gd name="T8" fmla="*/ 2147483647 w 1672"/>
              <a:gd name="T9" fmla="*/ 2147483647 h 1096"/>
              <a:gd name="T10" fmla="*/ 2147483647 w 1672"/>
              <a:gd name="T11" fmla="*/ 2147483647 h 1096"/>
              <a:gd name="T12" fmla="*/ 2147483647 w 1672"/>
              <a:gd name="T13" fmla="*/ 2147483647 h 1096"/>
              <a:gd name="T14" fmla="*/ 2147483647 w 1672"/>
              <a:gd name="T15" fmla="*/ 2147483647 h 1096"/>
              <a:gd name="T16" fmla="*/ 2147483647 w 1672"/>
              <a:gd name="T17" fmla="*/ 2147483647 h 1096"/>
              <a:gd name="T18" fmla="*/ 2147483647 w 1672"/>
              <a:gd name="T19" fmla="*/ 2147483647 h 1096"/>
              <a:gd name="T20" fmla="*/ 2147483647 w 1672"/>
              <a:gd name="T21" fmla="*/ 2147483647 h 1096"/>
              <a:gd name="T22" fmla="*/ 2147483647 w 1672"/>
              <a:gd name="T23" fmla="*/ 2147483647 h 1096"/>
              <a:gd name="T24" fmla="*/ 2147483647 w 1672"/>
              <a:gd name="T25" fmla="*/ 2147483647 h 1096"/>
              <a:gd name="T26" fmla="*/ 2147483647 w 1672"/>
              <a:gd name="T27" fmla="*/ 2147483647 h 1096"/>
              <a:gd name="T28" fmla="*/ 2147483647 w 1672"/>
              <a:gd name="T29" fmla="*/ 2147483647 h 1096"/>
              <a:gd name="T30" fmla="*/ 2147483647 w 1672"/>
              <a:gd name="T31" fmla="*/ 2147483647 h 1096"/>
              <a:gd name="T32" fmla="*/ 2147483647 w 1672"/>
              <a:gd name="T33" fmla="*/ 2147483647 h 1096"/>
              <a:gd name="T34" fmla="*/ 2147483647 w 1672"/>
              <a:gd name="T35" fmla="*/ 2147483647 h 1096"/>
              <a:gd name="T36" fmla="*/ 2147483647 w 1672"/>
              <a:gd name="T37" fmla="*/ 2147483647 h 1096"/>
              <a:gd name="T38" fmla="*/ 2147483647 w 1672"/>
              <a:gd name="T39" fmla="*/ 2147483647 h 1096"/>
              <a:gd name="T40" fmla="*/ 2147483647 w 1672"/>
              <a:gd name="T41" fmla="*/ 2147483647 h 1096"/>
              <a:gd name="T42" fmla="*/ 2147483647 w 1672"/>
              <a:gd name="T43" fmla="*/ 2147483647 h 1096"/>
              <a:gd name="T44" fmla="*/ 2147483647 w 1672"/>
              <a:gd name="T45" fmla="*/ 2147483647 h 1096"/>
              <a:gd name="T46" fmla="*/ 2147483647 w 1672"/>
              <a:gd name="T47" fmla="*/ 2147483647 h 1096"/>
              <a:gd name="T48" fmla="*/ 0 w 1672"/>
              <a:gd name="T49" fmla="*/ 2147483647 h 1096"/>
              <a:gd name="T50" fmla="*/ 2147483647 w 1672"/>
              <a:gd name="T51" fmla="*/ 2147483647 h 1096"/>
              <a:gd name="T52" fmla="*/ 2147483647 w 1672"/>
              <a:gd name="T53" fmla="*/ 2147483647 h 1096"/>
              <a:gd name="T54" fmla="*/ 2147483647 w 1672"/>
              <a:gd name="T55" fmla="*/ 2147483647 h 1096"/>
              <a:gd name="T56" fmla="*/ 2147483647 w 1672"/>
              <a:gd name="T57" fmla="*/ 2147483647 h 1096"/>
              <a:gd name="T58" fmla="*/ 2147483647 w 1672"/>
              <a:gd name="T59" fmla="*/ 2147483647 h 1096"/>
              <a:gd name="T60" fmla="*/ 2147483647 w 1672"/>
              <a:gd name="T61" fmla="*/ 2147483647 h 1096"/>
              <a:gd name="T62" fmla="*/ 2147483647 w 1672"/>
              <a:gd name="T63" fmla="*/ 2147483647 h 1096"/>
              <a:gd name="T64" fmla="*/ 2147483647 w 1672"/>
              <a:gd name="T65" fmla="*/ 2147483647 h 1096"/>
              <a:gd name="T66" fmla="*/ 2147483647 w 1672"/>
              <a:gd name="T67" fmla="*/ 2147483647 h 1096"/>
              <a:gd name="T68" fmla="*/ 2147483647 w 1672"/>
              <a:gd name="T69" fmla="*/ 2147483647 h 109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672" h="1096">
                <a:moveTo>
                  <a:pt x="1144" y="160"/>
                </a:moveTo>
                <a:lnTo>
                  <a:pt x="1240" y="64"/>
                </a:lnTo>
                <a:lnTo>
                  <a:pt x="1336" y="16"/>
                </a:lnTo>
                <a:lnTo>
                  <a:pt x="1432" y="0"/>
                </a:lnTo>
                <a:lnTo>
                  <a:pt x="1528" y="16"/>
                </a:lnTo>
                <a:lnTo>
                  <a:pt x="1576" y="64"/>
                </a:lnTo>
                <a:lnTo>
                  <a:pt x="1624" y="160"/>
                </a:lnTo>
                <a:lnTo>
                  <a:pt x="1672" y="304"/>
                </a:lnTo>
                <a:lnTo>
                  <a:pt x="1648" y="496"/>
                </a:lnTo>
                <a:lnTo>
                  <a:pt x="1608" y="640"/>
                </a:lnTo>
                <a:lnTo>
                  <a:pt x="1528" y="760"/>
                </a:lnTo>
                <a:lnTo>
                  <a:pt x="1408" y="832"/>
                </a:lnTo>
                <a:lnTo>
                  <a:pt x="1280" y="920"/>
                </a:lnTo>
                <a:lnTo>
                  <a:pt x="1176" y="1008"/>
                </a:lnTo>
                <a:lnTo>
                  <a:pt x="1088" y="1032"/>
                </a:lnTo>
                <a:lnTo>
                  <a:pt x="1000" y="1056"/>
                </a:lnTo>
                <a:lnTo>
                  <a:pt x="888" y="1056"/>
                </a:lnTo>
                <a:lnTo>
                  <a:pt x="744" y="1040"/>
                </a:lnTo>
                <a:lnTo>
                  <a:pt x="520" y="1080"/>
                </a:lnTo>
                <a:lnTo>
                  <a:pt x="360" y="1096"/>
                </a:lnTo>
                <a:lnTo>
                  <a:pt x="248" y="1080"/>
                </a:lnTo>
                <a:lnTo>
                  <a:pt x="136" y="1040"/>
                </a:lnTo>
                <a:lnTo>
                  <a:pt x="72" y="960"/>
                </a:lnTo>
                <a:lnTo>
                  <a:pt x="40" y="872"/>
                </a:lnTo>
                <a:lnTo>
                  <a:pt x="0" y="760"/>
                </a:lnTo>
                <a:lnTo>
                  <a:pt x="40" y="608"/>
                </a:lnTo>
                <a:lnTo>
                  <a:pt x="136" y="520"/>
                </a:lnTo>
                <a:lnTo>
                  <a:pt x="192" y="472"/>
                </a:lnTo>
                <a:lnTo>
                  <a:pt x="288" y="456"/>
                </a:lnTo>
                <a:lnTo>
                  <a:pt x="448" y="432"/>
                </a:lnTo>
                <a:lnTo>
                  <a:pt x="560" y="400"/>
                </a:lnTo>
                <a:lnTo>
                  <a:pt x="712" y="384"/>
                </a:lnTo>
                <a:lnTo>
                  <a:pt x="912" y="328"/>
                </a:lnTo>
                <a:lnTo>
                  <a:pt x="1072" y="248"/>
                </a:lnTo>
                <a:lnTo>
                  <a:pt x="1144" y="160"/>
                </a:lnTo>
                <a:close/>
              </a:path>
            </a:pathLst>
          </a:custGeom>
          <a:pattFill prst="ltUpDiag">
            <a:fgClr>
              <a:srgbClr val="0000FF"/>
            </a:fgClr>
            <a:bgClr>
              <a:schemeClr val="bg1"/>
            </a:bgClr>
          </a:pattFill>
          <a:ln w="9525" cap="flat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7" name="Freeform 7"/>
          <p:cNvSpPr>
            <a:spLocks/>
          </p:cNvSpPr>
          <p:nvPr/>
        </p:nvSpPr>
        <p:spPr bwMode="auto">
          <a:xfrm>
            <a:off x="3943350" y="2857500"/>
            <a:ext cx="3289300" cy="2924175"/>
          </a:xfrm>
          <a:custGeom>
            <a:avLst/>
            <a:gdLst>
              <a:gd name="T0" fmla="*/ 2147483647 w 2072"/>
              <a:gd name="T1" fmla="*/ 0 h 1842"/>
              <a:gd name="T2" fmla="*/ 2147483647 w 2072"/>
              <a:gd name="T3" fmla="*/ 2147483647 h 1842"/>
              <a:gd name="T4" fmla="*/ 2147483647 w 2072"/>
              <a:gd name="T5" fmla="*/ 2147483647 h 1842"/>
              <a:gd name="T6" fmla="*/ 2147483647 w 2072"/>
              <a:gd name="T7" fmla="*/ 2147483647 h 1842"/>
              <a:gd name="T8" fmla="*/ 2147483647 w 2072"/>
              <a:gd name="T9" fmla="*/ 2147483647 h 1842"/>
              <a:gd name="T10" fmla="*/ 2147483647 w 2072"/>
              <a:gd name="T11" fmla="*/ 2147483647 h 1842"/>
              <a:gd name="T12" fmla="*/ 2147483647 w 2072"/>
              <a:gd name="T13" fmla="*/ 2147483647 h 1842"/>
              <a:gd name="T14" fmla="*/ 2147483647 w 2072"/>
              <a:gd name="T15" fmla="*/ 2147483647 h 1842"/>
              <a:gd name="T16" fmla="*/ 2147483647 w 2072"/>
              <a:gd name="T17" fmla="*/ 2147483647 h 1842"/>
              <a:gd name="T18" fmla="*/ 2147483647 w 2072"/>
              <a:gd name="T19" fmla="*/ 2147483647 h 1842"/>
              <a:gd name="T20" fmla="*/ 2147483647 w 2072"/>
              <a:gd name="T21" fmla="*/ 2147483647 h 1842"/>
              <a:gd name="T22" fmla="*/ 2147483647 w 2072"/>
              <a:gd name="T23" fmla="*/ 2147483647 h 1842"/>
              <a:gd name="T24" fmla="*/ 2147483647 w 2072"/>
              <a:gd name="T25" fmla="*/ 2147483647 h 1842"/>
              <a:gd name="T26" fmla="*/ 2147483647 w 2072"/>
              <a:gd name="T27" fmla="*/ 2147483647 h 1842"/>
              <a:gd name="T28" fmla="*/ 2147483647 w 2072"/>
              <a:gd name="T29" fmla="*/ 2147483647 h 1842"/>
              <a:gd name="T30" fmla="*/ 2147483647 w 2072"/>
              <a:gd name="T31" fmla="*/ 2147483647 h 1842"/>
              <a:gd name="T32" fmla="*/ 2147483647 w 2072"/>
              <a:gd name="T33" fmla="*/ 2147483647 h 1842"/>
              <a:gd name="T34" fmla="*/ 2147483647 w 2072"/>
              <a:gd name="T35" fmla="*/ 2147483647 h 1842"/>
              <a:gd name="T36" fmla="*/ 2147483647 w 2072"/>
              <a:gd name="T37" fmla="*/ 2147483647 h 1842"/>
              <a:gd name="T38" fmla="*/ 2147483647 w 2072"/>
              <a:gd name="T39" fmla="*/ 2147483647 h 1842"/>
              <a:gd name="T40" fmla="*/ 2147483647 w 2072"/>
              <a:gd name="T41" fmla="*/ 2147483647 h 1842"/>
              <a:gd name="T42" fmla="*/ 0 w 2072"/>
              <a:gd name="T43" fmla="*/ 2147483647 h 184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072" h="1842">
                <a:moveTo>
                  <a:pt x="2072" y="0"/>
                </a:moveTo>
                <a:cubicBezTo>
                  <a:pt x="2064" y="12"/>
                  <a:pt x="2040" y="35"/>
                  <a:pt x="2016" y="66"/>
                </a:cubicBezTo>
                <a:cubicBezTo>
                  <a:pt x="1992" y="97"/>
                  <a:pt x="1957" y="143"/>
                  <a:pt x="1928" y="186"/>
                </a:cubicBezTo>
                <a:cubicBezTo>
                  <a:pt x="1899" y="229"/>
                  <a:pt x="1872" y="277"/>
                  <a:pt x="1840" y="322"/>
                </a:cubicBezTo>
                <a:cubicBezTo>
                  <a:pt x="1808" y="367"/>
                  <a:pt x="1769" y="414"/>
                  <a:pt x="1736" y="458"/>
                </a:cubicBezTo>
                <a:cubicBezTo>
                  <a:pt x="1703" y="502"/>
                  <a:pt x="1673" y="547"/>
                  <a:pt x="1640" y="586"/>
                </a:cubicBezTo>
                <a:cubicBezTo>
                  <a:pt x="1607" y="625"/>
                  <a:pt x="1569" y="657"/>
                  <a:pt x="1536" y="690"/>
                </a:cubicBezTo>
                <a:cubicBezTo>
                  <a:pt x="1503" y="723"/>
                  <a:pt x="1473" y="758"/>
                  <a:pt x="1440" y="786"/>
                </a:cubicBezTo>
                <a:cubicBezTo>
                  <a:pt x="1407" y="814"/>
                  <a:pt x="1376" y="837"/>
                  <a:pt x="1336" y="858"/>
                </a:cubicBezTo>
                <a:cubicBezTo>
                  <a:pt x="1296" y="879"/>
                  <a:pt x="1247" y="897"/>
                  <a:pt x="1202" y="912"/>
                </a:cubicBezTo>
                <a:cubicBezTo>
                  <a:pt x="1157" y="927"/>
                  <a:pt x="1112" y="936"/>
                  <a:pt x="1064" y="946"/>
                </a:cubicBezTo>
                <a:cubicBezTo>
                  <a:pt x="1016" y="956"/>
                  <a:pt x="963" y="962"/>
                  <a:pt x="912" y="970"/>
                </a:cubicBezTo>
                <a:cubicBezTo>
                  <a:pt x="861" y="978"/>
                  <a:pt x="811" y="986"/>
                  <a:pt x="760" y="994"/>
                </a:cubicBezTo>
                <a:cubicBezTo>
                  <a:pt x="709" y="1002"/>
                  <a:pt x="660" y="1009"/>
                  <a:pt x="608" y="1018"/>
                </a:cubicBezTo>
                <a:cubicBezTo>
                  <a:pt x="556" y="1027"/>
                  <a:pt x="492" y="1033"/>
                  <a:pt x="448" y="1050"/>
                </a:cubicBezTo>
                <a:cubicBezTo>
                  <a:pt x="404" y="1067"/>
                  <a:pt x="379" y="1093"/>
                  <a:pt x="344" y="1122"/>
                </a:cubicBezTo>
                <a:cubicBezTo>
                  <a:pt x="309" y="1151"/>
                  <a:pt x="272" y="1186"/>
                  <a:pt x="240" y="1226"/>
                </a:cubicBezTo>
                <a:cubicBezTo>
                  <a:pt x="208" y="1266"/>
                  <a:pt x="177" y="1306"/>
                  <a:pt x="152" y="1362"/>
                </a:cubicBezTo>
                <a:cubicBezTo>
                  <a:pt x="127" y="1418"/>
                  <a:pt x="105" y="1507"/>
                  <a:pt x="88" y="1562"/>
                </a:cubicBezTo>
                <a:cubicBezTo>
                  <a:pt x="71" y="1617"/>
                  <a:pt x="60" y="1653"/>
                  <a:pt x="48" y="1690"/>
                </a:cubicBezTo>
                <a:cubicBezTo>
                  <a:pt x="36" y="1727"/>
                  <a:pt x="24" y="1761"/>
                  <a:pt x="16" y="1786"/>
                </a:cubicBezTo>
                <a:cubicBezTo>
                  <a:pt x="8" y="1811"/>
                  <a:pt x="4" y="1826"/>
                  <a:pt x="0" y="1842"/>
                </a:cubicBezTo>
              </a:path>
            </a:pathLst>
          </a:custGeom>
          <a:noFill/>
          <a:ln w="190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8" name="Freeform 8"/>
          <p:cNvSpPr>
            <a:spLocks/>
          </p:cNvSpPr>
          <p:nvPr/>
        </p:nvSpPr>
        <p:spPr bwMode="auto">
          <a:xfrm>
            <a:off x="4038600" y="2971800"/>
            <a:ext cx="3289300" cy="2924175"/>
          </a:xfrm>
          <a:custGeom>
            <a:avLst/>
            <a:gdLst>
              <a:gd name="T0" fmla="*/ 2147483647 w 2072"/>
              <a:gd name="T1" fmla="*/ 0 h 1842"/>
              <a:gd name="T2" fmla="*/ 2147483647 w 2072"/>
              <a:gd name="T3" fmla="*/ 2147483647 h 1842"/>
              <a:gd name="T4" fmla="*/ 2147483647 w 2072"/>
              <a:gd name="T5" fmla="*/ 2147483647 h 1842"/>
              <a:gd name="T6" fmla="*/ 2147483647 w 2072"/>
              <a:gd name="T7" fmla="*/ 2147483647 h 1842"/>
              <a:gd name="T8" fmla="*/ 2147483647 w 2072"/>
              <a:gd name="T9" fmla="*/ 2147483647 h 1842"/>
              <a:gd name="T10" fmla="*/ 2147483647 w 2072"/>
              <a:gd name="T11" fmla="*/ 2147483647 h 1842"/>
              <a:gd name="T12" fmla="*/ 2147483647 w 2072"/>
              <a:gd name="T13" fmla="*/ 2147483647 h 1842"/>
              <a:gd name="T14" fmla="*/ 2147483647 w 2072"/>
              <a:gd name="T15" fmla="*/ 2147483647 h 1842"/>
              <a:gd name="T16" fmla="*/ 2147483647 w 2072"/>
              <a:gd name="T17" fmla="*/ 2147483647 h 1842"/>
              <a:gd name="T18" fmla="*/ 2147483647 w 2072"/>
              <a:gd name="T19" fmla="*/ 2147483647 h 1842"/>
              <a:gd name="T20" fmla="*/ 2147483647 w 2072"/>
              <a:gd name="T21" fmla="*/ 2147483647 h 1842"/>
              <a:gd name="T22" fmla="*/ 2147483647 w 2072"/>
              <a:gd name="T23" fmla="*/ 2147483647 h 1842"/>
              <a:gd name="T24" fmla="*/ 2147483647 w 2072"/>
              <a:gd name="T25" fmla="*/ 2147483647 h 1842"/>
              <a:gd name="T26" fmla="*/ 2147483647 w 2072"/>
              <a:gd name="T27" fmla="*/ 2147483647 h 1842"/>
              <a:gd name="T28" fmla="*/ 2147483647 w 2072"/>
              <a:gd name="T29" fmla="*/ 2147483647 h 1842"/>
              <a:gd name="T30" fmla="*/ 2147483647 w 2072"/>
              <a:gd name="T31" fmla="*/ 2147483647 h 1842"/>
              <a:gd name="T32" fmla="*/ 2147483647 w 2072"/>
              <a:gd name="T33" fmla="*/ 2147483647 h 1842"/>
              <a:gd name="T34" fmla="*/ 2147483647 w 2072"/>
              <a:gd name="T35" fmla="*/ 2147483647 h 1842"/>
              <a:gd name="T36" fmla="*/ 2147483647 w 2072"/>
              <a:gd name="T37" fmla="*/ 2147483647 h 1842"/>
              <a:gd name="T38" fmla="*/ 2147483647 w 2072"/>
              <a:gd name="T39" fmla="*/ 2147483647 h 1842"/>
              <a:gd name="T40" fmla="*/ 2147483647 w 2072"/>
              <a:gd name="T41" fmla="*/ 2147483647 h 1842"/>
              <a:gd name="T42" fmla="*/ 0 w 2072"/>
              <a:gd name="T43" fmla="*/ 2147483647 h 184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072" h="1842">
                <a:moveTo>
                  <a:pt x="2072" y="0"/>
                </a:moveTo>
                <a:cubicBezTo>
                  <a:pt x="2064" y="12"/>
                  <a:pt x="2040" y="35"/>
                  <a:pt x="2016" y="66"/>
                </a:cubicBezTo>
                <a:cubicBezTo>
                  <a:pt x="1992" y="97"/>
                  <a:pt x="1957" y="143"/>
                  <a:pt x="1928" y="186"/>
                </a:cubicBezTo>
                <a:cubicBezTo>
                  <a:pt x="1899" y="229"/>
                  <a:pt x="1872" y="277"/>
                  <a:pt x="1840" y="322"/>
                </a:cubicBezTo>
                <a:cubicBezTo>
                  <a:pt x="1808" y="367"/>
                  <a:pt x="1769" y="414"/>
                  <a:pt x="1736" y="458"/>
                </a:cubicBezTo>
                <a:cubicBezTo>
                  <a:pt x="1703" y="502"/>
                  <a:pt x="1673" y="547"/>
                  <a:pt x="1640" y="586"/>
                </a:cubicBezTo>
                <a:cubicBezTo>
                  <a:pt x="1607" y="625"/>
                  <a:pt x="1569" y="657"/>
                  <a:pt x="1536" y="690"/>
                </a:cubicBezTo>
                <a:cubicBezTo>
                  <a:pt x="1503" y="723"/>
                  <a:pt x="1473" y="758"/>
                  <a:pt x="1440" y="786"/>
                </a:cubicBezTo>
                <a:cubicBezTo>
                  <a:pt x="1407" y="814"/>
                  <a:pt x="1376" y="837"/>
                  <a:pt x="1336" y="858"/>
                </a:cubicBezTo>
                <a:cubicBezTo>
                  <a:pt x="1296" y="879"/>
                  <a:pt x="1247" y="897"/>
                  <a:pt x="1202" y="912"/>
                </a:cubicBezTo>
                <a:cubicBezTo>
                  <a:pt x="1157" y="927"/>
                  <a:pt x="1112" y="936"/>
                  <a:pt x="1064" y="946"/>
                </a:cubicBezTo>
                <a:cubicBezTo>
                  <a:pt x="1016" y="956"/>
                  <a:pt x="963" y="962"/>
                  <a:pt x="912" y="970"/>
                </a:cubicBezTo>
                <a:cubicBezTo>
                  <a:pt x="861" y="978"/>
                  <a:pt x="811" y="986"/>
                  <a:pt x="760" y="994"/>
                </a:cubicBezTo>
                <a:cubicBezTo>
                  <a:pt x="709" y="1002"/>
                  <a:pt x="660" y="1009"/>
                  <a:pt x="608" y="1018"/>
                </a:cubicBezTo>
                <a:cubicBezTo>
                  <a:pt x="556" y="1027"/>
                  <a:pt x="492" y="1033"/>
                  <a:pt x="448" y="1050"/>
                </a:cubicBezTo>
                <a:cubicBezTo>
                  <a:pt x="404" y="1067"/>
                  <a:pt x="379" y="1093"/>
                  <a:pt x="344" y="1122"/>
                </a:cubicBezTo>
                <a:cubicBezTo>
                  <a:pt x="309" y="1151"/>
                  <a:pt x="272" y="1186"/>
                  <a:pt x="240" y="1226"/>
                </a:cubicBezTo>
                <a:cubicBezTo>
                  <a:pt x="208" y="1266"/>
                  <a:pt x="177" y="1306"/>
                  <a:pt x="152" y="1362"/>
                </a:cubicBezTo>
                <a:cubicBezTo>
                  <a:pt x="127" y="1418"/>
                  <a:pt x="105" y="1507"/>
                  <a:pt x="88" y="1562"/>
                </a:cubicBezTo>
                <a:cubicBezTo>
                  <a:pt x="71" y="1617"/>
                  <a:pt x="60" y="1653"/>
                  <a:pt x="48" y="1690"/>
                </a:cubicBezTo>
                <a:cubicBezTo>
                  <a:pt x="36" y="1727"/>
                  <a:pt x="24" y="1761"/>
                  <a:pt x="16" y="1786"/>
                </a:cubicBezTo>
                <a:cubicBezTo>
                  <a:pt x="8" y="1811"/>
                  <a:pt x="4" y="1826"/>
                  <a:pt x="0" y="1842"/>
                </a:cubicBezTo>
              </a:path>
            </a:pathLst>
          </a:custGeom>
          <a:noFill/>
          <a:ln w="19050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9" name="Freeform 9"/>
          <p:cNvSpPr>
            <a:spLocks/>
          </p:cNvSpPr>
          <p:nvPr/>
        </p:nvSpPr>
        <p:spPr bwMode="auto">
          <a:xfrm>
            <a:off x="4067175" y="4810125"/>
            <a:ext cx="2590800" cy="971550"/>
          </a:xfrm>
          <a:custGeom>
            <a:avLst/>
            <a:gdLst>
              <a:gd name="T0" fmla="*/ 2147483647 w 1632"/>
              <a:gd name="T1" fmla="*/ 0 h 612"/>
              <a:gd name="T2" fmla="*/ 2147483647 w 1632"/>
              <a:gd name="T3" fmla="*/ 2147483647 h 612"/>
              <a:gd name="T4" fmla="*/ 2147483647 w 1632"/>
              <a:gd name="T5" fmla="*/ 2147483647 h 612"/>
              <a:gd name="T6" fmla="*/ 2147483647 w 1632"/>
              <a:gd name="T7" fmla="*/ 2147483647 h 612"/>
              <a:gd name="T8" fmla="*/ 2147483647 w 1632"/>
              <a:gd name="T9" fmla="*/ 2147483647 h 612"/>
              <a:gd name="T10" fmla="*/ 2147483647 w 1632"/>
              <a:gd name="T11" fmla="*/ 2147483647 h 612"/>
              <a:gd name="T12" fmla="*/ 2147483647 w 1632"/>
              <a:gd name="T13" fmla="*/ 2147483647 h 612"/>
              <a:gd name="T14" fmla="*/ 2147483647 w 1632"/>
              <a:gd name="T15" fmla="*/ 2147483647 h 612"/>
              <a:gd name="T16" fmla="*/ 2147483647 w 1632"/>
              <a:gd name="T17" fmla="*/ 2147483647 h 612"/>
              <a:gd name="T18" fmla="*/ 2147483647 w 1632"/>
              <a:gd name="T19" fmla="*/ 2147483647 h 612"/>
              <a:gd name="T20" fmla="*/ 2147483647 w 1632"/>
              <a:gd name="T21" fmla="*/ 2147483647 h 612"/>
              <a:gd name="T22" fmla="*/ 0 w 1632"/>
              <a:gd name="T23" fmla="*/ 2147483647 h 61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32" h="612">
                <a:moveTo>
                  <a:pt x="1632" y="0"/>
                </a:moveTo>
                <a:cubicBezTo>
                  <a:pt x="1612" y="11"/>
                  <a:pt x="1546" y="50"/>
                  <a:pt x="1506" y="66"/>
                </a:cubicBezTo>
                <a:cubicBezTo>
                  <a:pt x="1466" y="82"/>
                  <a:pt x="1437" y="84"/>
                  <a:pt x="1392" y="96"/>
                </a:cubicBezTo>
                <a:cubicBezTo>
                  <a:pt x="1347" y="108"/>
                  <a:pt x="1285" y="126"/>
                  <a:pt x="1236" y="138"/>
                </a:cubicBezTo>
                <a:cubicBezTo>
                  <a:pt x="1187" y="150"/>
                  <a:pt x="1141" y="156"/>
                  <a:pt x="1098" y="168"/>
                </a:cubicBezTo>
                <a:cubicBezTo>
                  <a:pt x="1055" y="180"/>
                  <a:pt x="1021" y="193"/>
                  <a:pt x="978" y="210"/>
                </a:cubicBezTo>
                <a:cubicBezTo>
                  <a:pt x="935" y="227"/>
                  <a:pt x="899" y="250"/>
                  <a:pt x="840" y="270"/>
                </a:cubicBezTo>
                <a:cubicBezTo>
                  <a:pt x="781" y="290"/>
                  <a:pt x="681" y="313"/>
                  <a:pt x="624" y="330"/>
                </a:cubicBezTo>
                <a:cubicBezTo>
                  <a:pt x="567" y="347"/>
                  <a:pt x="544" y="352"/>
                  <a:pt x="498" y="372"/>
                </a:cubicBezTo>
                <a:cubicBezTo>
                  <a:pt x="452" y="392"/>
                  <a:pt x="398" y="424"/>
                  <a:pt x="348" y="450"/>
                </a:cubicBezTo>
                <a:cubicBezTo>
                  <a:pt x="298" y="476"/>
                  <a:pt x="256" y="501"/>
                  <a:pt x="198" y="528"/>
                </a:cubicBezTo>
                <a:cubicBezTo>
                  <a:pt x="140" y="555"/>
                  <a:pt x="41" y="595"/>
                  <a:pt x="0" y="612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30" name="Freeform 10"/>
          <p:cNvSpPr>
            <a:spLocks/>
          </p:cNvSpPr>
          <p:nvPr/>
        </p:nvSpPr>
        <p:spPr bwMode="auto">
          <a:xfrm>
            <a:off x="4152900" y="3314700"/>
            <a:ext cx="1933575" cy="1771650"/>
          </a:xfrm>
          <a:custGeom>
            <a:avLst/>
            <a:gdLst>
              <a:gd name="T0" fmla="*/ 2147483647 w 1218"/>
              <a:gd name="T1" fmla="*/ 0 h 1116"/>
              <a:gd name="T2" fmla="*/ 2147483647 w 1218"/>
              <a:gd name="T3" fmla="*/ 2147483647 h 1116"/>
              <a:gd name="T4" fmla="*/ 2147483647 w 1218"/>
              <a:gd name="T5" fmla="*/ 2147483647 h 1116"/>
              <a:gd name="T6" fmla="*/ 2147483647 w 1218"/>
              <a:gd name="T7" fmla="*/ 2147483647 h 1116"/>
              <a:gd name="T8" fmla="*/ 2147483647 w 1218"/>
              <a:gd name="T9" fmla="*/ 2147483647 h 1116"/>
              <a:gd name="T10" fmla="*/ 2147483647 w 1218"/>
              <a:gd name="T11" fmla="*/ 2147483647 h 1116"/>
              <a:gd name="T12" fmla="*/ 2147483647 w 1218"/>
              <a:gd name="T13" fmla="*/ 2147483647 h 1116"/>
              <a:gd name="T14" fmla="*/ 2147483647 w 1218"/>
              <a:gd name="T15" fmla="*/ 2147483647 h 1116"/>
              <a:gd name="T16" fmla="*/ 2147483647 w 1218"/>
              <a:gd name="T17" fmla="*/ 2147483647 h 1116"/>
              <a:gd name="T18" fmla="*/ 2147483647 w 1218"/>
              <a:gd name="T19" fmla="*/ 2147483647 h 1116"/>
              <a:gd name="T20" fmla="*/ 2147483647 w 1218"/>
              <a:gd name="T21" fmla="*/ 2147483647 h 1116"/>
              <a:gd name="T22" fmla="*/ 2147483647 w 1218"/>
              <a:gd name="T23" fmla="*/ 2147483647 h 1116"/>
              <a:gd name="T24" fmla="*/ 2147483647 w 1218"/>
              <a:gd name="T25" fmla="*/ 2147483647 h 1116"/>
              <a:gd name="T26" fmla="*/ 2147483647 w 1218"/>
              <a:gd name="T27" fmla="*/ 2147483647 h 1116"/>
              <a:gd name="T28" fmla="*/ 0 w 1218"/>
              <a:gd name="T29" fmla="*/ 2147483647 h 111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218" h="1116">
                <a:moveTo>
                  <a:pt x="1218" y="0"/>
                </a:moveTo>
                <a:cubicBezTo>
                  <a:pt x="1201" y="3"/>
                  <a:pt x="1153" y="16"/>
                  <a:pt x="1116" y="24"/>
                </a:cubicBezTo>
                <a:cubicBezTo>
                  <a:pt x="1079" y="32"/>
                  <a:pt x="1032" y="41"/>
                  <a:pt x="996" y="48"/>
                </a:cubicBezTo>
                <a:cubicBezTo>
                  <a:pt x="960" y="55"/>
                  <a:pt x="942" y="56"/>
                  <a:pt x="900" y="66"/>
                </a:cubicBezTo>
                <a:cubicBezTo>
                  <a:pt x="858" y="76"/>
                  <a:pt x="791" y="94"/>
                  <a:pt x="744" y="108"/>
                </a:cubicBezTo>
                <a:cubicBezTo>
                  <a:pt x="697" y="122"/>
                  <a:pt x="659" y="132"/>
                  <a:pt x="618" y="150"/>
                </a:cubicBezTo>
                <a:cubicBezTo>
                  <a:pt x="577" y="168"/>
                  <a:pt x="536" y="189"/>
                  <a:pt x="498" y="216"/>
                </a:cubicBezTo>
                <a:cubicBezTo>
                  <a:pt x="460" y="243"/>
                  <a:pt x="421" y="283"/>
                  <a:pt x="390" y="312"/>
                </a:cubicBezTo>
                <a:cubicBezTo>
                  <a:pt x="359" y="341"/>
                  <a:pt x="337" y="361"/>
                  <a:pt x="312" y="390"/>
                </a:cubicBezTo>
                <a:cubicBezTo>
                  <a:pt x="287" y="419"/>
                  <a:pt x="267" y="450"/>
                  <a:pt x="240" y="486"/>
                </a:cubicBezTo>
                <a:cubicBezTo>
                  <a:pt x="213" y="522"/>
                  <a:pt x="178" y="558"/>
                  <a:pt x="150" y="606"/>
                </a:cubicBezTo>
                <a:cubicBezTo>
                  <a:pt x="122" y="654"/>
                  <a:pt x="89" y="734"/>
                  <a:pt x="72" y="774"/>
                </a:cubicBezTo>
                <a:cubicBezTo>
                  <a:pt x="55" y="814"/>
                  <a:pt x="57" y="819"/>
                  <a:pt x="48" y="846"/>
                </a:cubicBezTo>
                <a:cubicBezTo>
                  <a:pt x="39" y="873"/>
                  <a:pt x="26" y="891"/>
                  <a:pt x="18" y="936"/>
                </a:cubicBezTo>
                <a:cubicBezTo>
                  <a:pt x="10" y="981"/>
                  <a:pt x="5" y="1048"/>
                  <a:pt x="0" y="1116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 flipH="1">
            <a:off x="7315200" y="2514600"/>
            <a:ext cx="276225" cy="371475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>
            <a:off x="4419600" y="2133600"/>
            <a:ext cx="628650" cy="1104900"/>
          </a:xfrm>
          <a:prstGeom prst="line">
            <a:avLst/>
          </a:prstGeom>
          <a:noFill/>
          <a:ln w="38100">
            <a:solidFill>
              <a:srgbClr val="0000FF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33" name="Line 13"/>
          <p:cNvSpPr>
            <a:spLocks noChangeShapeType="1"/>
          </p:cNvSpPr>
          <p:nvPr/>
        </p:nvSpPr>
        <p:spPr bwMode="auto">
          <a:xfrm>
            <a:off x="4724400" y="1981200"/>
            <a:ext cx="628650" cy="1104900"/>
          </a:xfrm>
          <a:prstGeom prst="line">
            <a:avLst/>
          </a:prstGeom>
          <a:noFill/>
          <a:ln w="38100">
            <a:solidFill>
              <a:srgbClr val="0000FF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34" name="Line 14"/>
          <p:cNvSpPr>
            <a:spLocks noChangeShapeType="1"/>
          </p:cNvSpPr>
          <p:nvPr/>
        </p:nvSpPr>
        <p:spPr bwMode="auto">
          <a:xfrm>
            <a:off x="4648200" y="2209800"/>
            <a:ext cx="628650" cy="1104900"/>
          </a:xfrm>
          <a:prstGeom prst="line">
            <a:avLst/>
          </a:prstGeom>
          <a:noFill/>
          <a:ln w="38100">
            <a:solidFill>
              <a:srgbClr val="0000FF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1752600" y="3200400"/>
            <a:ext cx="20701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1">
                <a:solidFill>
                  <a:srgbClr val="000000"/>
                </a:solidFill>
                <a:latin typeface="Calibri" pitchFamily="34" charset="0"/>
              </a:rPr>
              <a:t>Internal Drainage Canal (local drainage infrastructure)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2286000" y="2209800"/>
            <a:ext cx="1524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1">
                <a:solidFill>
                  <a:srgbClr val="000000"/>
                </a:solidFill>
                <a:latin typeface="Calibri" pitchFamily="34" charset="0"/>
              </a:rPr>
              <a:t>Flood Plain</a:t>
            </a:r>
          </a:p>
        </p:txBody>
      </p:sp>
      <p:sp>
        <p:nvSpPr>
          <p:cNvPr id="30737" name="Text Box 17"/>
          <p:cNvSpPr txBox="1">
            <a:spLocks noChangeArrowheads="1"/>
          </p:cNvSpPr>
          <p:nvPr/>
        </p:nvSpPr>
        <p:spPr bwMode="auto">
          <a:xfrm>
            <a:off x="3733800" y="1524000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>
                <a:solidFill>
                  <a:srgbClr val="0000FF"/>
                </a:solidFill>
                <a:latin typeface="Calibri" pitchFamily="34" charset="0"/>
              </a:rPr>
              <a:t>Rain</a:t>
            </a:r>
          </a:p>
        </p:txBody>
      </p:sp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4953000" y="1676400"/>
            <a:ext cx="1981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>
                <a:solidFill>
                  <a:srgbClr val="FF0000"/>
                </a:solidFill>
                <a:latin typeface="Calibri" pitchFamily="34" charset="0"/>
              </a:rPr>
              <a:t>Internal Drainage: Excessive Flood</a:t>
            </a:r>
          </a:p>
        </p:txBody>
      </p:sp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6934200" y="3124200"/>
            <a:ext cx="21336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1">
                <a:solidFill>
                  <a:srgbClr val="FF0000"/>
                </a:solidFill>
                <a:latin typeface="Calibri" pitchFamily="34" charset="0"/>
              </a:rPr>
              <a:t>External Drainage: conveyance of managable flood peaks</a:t>
            </a: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7467600" y="2286000"/>
            <a:ext cx="1524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1">
                <a:solidFill>
                  <a:srgbClr val="0000FF"/>
                </a:solidFill>
                <a:latin typeface="Calibri" pitchFamily="34" charset="0"/>
              </a:rPr>
              <a:t>Flood from upstream</a:t>
            </a: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5257800" y="5943600"/>
            <a:ext cx="2209800" cy="85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1">
                <a:solidFill>
                  <a:srgbClr val="000000"/>
                </a:solidFill>
                <a:latin typeface="Calibri" pitchFamily="34" charset="0"/>
              </a:rPr>
              <a:t>Embankments (external drainage infrastructure</a:t>
            </a:r>
            <a:r>
              <a:rPr lang="en-US" altLang="en-US" b="1">
                <a:solidFill>
                  <a:srgbClr val="000000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30742" name="Freeform 22"/>
          <p:cNvSpPr>
            <a:spLocks/>
          </p:cNvSpPr>
          <p:nvPr/>
        </p:nvSpPr>
        <p:spPr bwMode="auto">
          <a:xfrm>
            <a:off x="4749800" y="3505200"/>
            <a:ext cx="1879600" cy="838200"/>
          </a:xfrm>
          <a:custGeom>
            <a:avLst/>
            <a:gdLst>
              <a:gd name="T0" fmla="*/ 2147483647 w 1184"/>
              <a:gd name="T1" fmla="*/ 0 h 528"/>
              <a:gd name="T2" fmla="*/ 2147483647 w 1184"/>
              <a:gd name="T3" fmla="*/ 2147483647 h 528"/>
              <a:gd name="T4" fmla="*/ 2147483647 w 1184"/>
              <a:gd name="T5" fmla="*/ 2147483647 h 528"/>
              <a:gd name="T6" fmla="*/ 2147483647 w 1184"/>
              <a:gd name="T7" fmla="*/ 2147483647 h 528"/>
              <a:gd name="T8" fmla="*/ 2147483647 w 1184"/>
              <a:gd name="T9" fmla="*/ 2147483647 h 528"/>
              <a:gd name="T10" fmla="*/ 2147483647 w 1184"/>
              <a:gd name="T11" fmla="*/ 2147483647 h 528"/>
              <a:gd name="T12" fmla="*/ 2147483647 w 1184"/>
              <a:gd name="T13" fmla="*/ 2147483647 h 528"/>
              <a:gd name="T14" fmla="*/ 2147483647 w 1184"/>
              <a:gd name="T15" fmla="*/ 2147483647 h 528"/>
              <a:gd name="T16" fmla="*/ 2147483647 w 1184"/>
              <a:gd name="T17" fmla="*/ 2147483647 h 528"/>
              <a:gd name="T18" fmla="*/ 0 w 1184"/>
              <a:gd name="T19" fmla="*/ 2147483647 h 52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184" h="528">
                <a:moveTo>
                  <a:pt x="1184" y="0"/>
                </a:moveTo>
                <a:cubicBezTo>
                  <a:pt x="1154" y="50"/>
                  <a:pt x="1124" y="98"/>
                  <a:pt x="1080" y="144"/>
                </a:cubicBezTo>
                <a:cubicBezTo>
                  <a:pt x="1036" y="190"/>
                  <a:pt x="968" y="240"/>
                  <a:pt x="920" y="276"/>
                </a:cubicBezTo>
                <a:cubicBezTo>
                  <a:pt x="872" y="312"/>
                  <a:pt x="838" y="336"/>
                  <a:pt x="792" y="360"/>
                </a:cubicBezTo>
                <a:cubicBezTo>
                  <a:pt x="746" y="384"/>
                  <a:pt x="684" y="404"/>
                  <a:pt x="640" y="420"/>
                </a:cubicBezTo>
                <a:cubicBezTo>
                  <a:pt x="596" y="436"/>
                  <a:pt x="567" y="446"/>
                  <a:pt x="528" y="456"/>
                </a:cubicBezTo>
                <a:cubicBezTo>
                  <a:pt x="489" y="466"/>
                  <a:pt x="453" y="472"/>
                  <a:pt x="408" y="480"/>
                </a:cubicBezTo>
                <a:cubicBezTo>
                  <a:pt x="363" y="488"/>
                  <a:pt x="300" y="497"/>
                  <a:pt x="256" y="504"/>
                </a:cubicBezTo>
                <a:cubicBezTo>
                  <a:pt x="212" y="511"/>
                  <a:pt x="187" y="516"/>
                  <a:pt x="144" y="520"/>
                </a:cubicBezTo>
                <a:cubicBezTo>
                  <a:pt x="101" y="524"/>
                  <a:pt x="50" y="526"/>
                  <a:pt x="0" y="528"/>
                </a:cubicBezTo>
              </a:path>
            </a:pathLst>
          </a:custGeom>
          <a:noFill/>
          <a:ln w="571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43" name="Freeform 23"/>
          <p:cNvSpPr>
            <a:spLocks/>
          </p:cNvSpPr>
          <p:nvPr/>
        </p:nvSpPr>
        <p:spPr bwMode="auto">
          <a:xfrm>
            <a:off x="4813300" y="3886200"/>
            <a:ext cx="2044700" cy="901700"/>
          </a:xfrm>
          <a:custGeom>
            <a:avLst/>
            <a:gdLst>
              <a:gd name="T0" fmla="*/ 2147483647 w 1288"/>
              <a:gd name="T1" fmla="*/ 0 h 568"/>
              <a:gd name="T2" fmla="*/ 2147483647 w 1288"/>
              <a:gd name="T3" fmla="*/ 2147483647 h 568"/>
              <a:gd name="T4" fmla="*/ 2147483647 w 1288"/>
              <a:gd name="T5" fmla="*/ 2147483647 h 568"/>
              <a:gd name="T6" fmla="*/ 2147483647 w 1288"/>
              <a:gd name="T7" fmla="*/ 2147483647 h 568"/>
              <a:gd name="T8" fmla="*/ 2147483647 w 1288"/>
              <a:gd name="T9" fmla="*/ 2147483647 h 568"/>
              <a:gd name="T10" fmla="*/ 2147483647 w 1288"/>
              <a:gd name="T11" fmla="*/ 2147483647 h 568"/>
              <a:gd name="T12" fmla="*/ 2147483647 w 1288"/>
              <a:gd name="T13" fmla="*/ 2147483647 h 568"/>
              <a:gd name="T14" fmla="*/ 2147483647 w 1288"/>
              <a:gd name="T15" fmla="*/ 2147483647 h 568"/>
              <a:gd name="T16" fmla="*/ 2147483647 w 1288"/>
              <a:gd name="T17" fmla="*/ 2147483647 h 568"/>
              <a:gd name="T18" fmla="*/ 2147483647 w 1288"/>
              <a:gd name="T19" fmla="*/ 2147483647 h 568"/>
              <a:gd name="T20" fmla="*/ 2147483647 w 1288"/>
              <a:gd name="T21" fmla="*/ 2147483647 h 568"/>
              <a:gd name="T22" fmla="*/ 2147483647 w 1288"/>
              <a:gd name="T23" fmla="*/ 2147483647 h 568"/>
              <a:gd name="T24" fmla="*/ 0 w 1288"/>
              <a:gd name="T25" fmla="*/ 2147483647 h 56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288" h="568">
                <a:moveTo>
                  <a:pt x="1288" y="0"/>
                </a:moveTo>
                <a:cubicBezTo>
                  <a:pt x="1254" y="36"/>
                  <a:pt x="1221" y="72"/>
                  <a:pt x="1192" y="104"/>
                </a:cubicBezTo>
                <a:cubicBezTo>
                  <a:pt x="1163" y="136"/>
                  <a:pt x="1135" y="167"/>
                  <a:pt x="1112" y="192"/>
                </a:cubicBezTo>
                <a:cubicBezTo>
                  <a:pt x="1089" y="217"/>
                  <a:pt x="1079" y="235"/>
                  <a:pt x="1056" y="256"/>
                </a:cubicBezTo>
                <a:cubicBezTo>
                  <a:pt x="1033" y="277"/>
                  <a:pt x="1003" y="299"/>
                  <a:pt x="976" y="320"/>
                </a:cubicBezTo>
                <a:cubicBezTo>
                  <a:pt x="949" y="341"/>
                  <a:pt x="927" y="366"/>
                  <a:pt x="896" y="384"/>
                </a:cubicBezTo>
                <a:cubicBezTo>
                  <a:pt x="865" y="402"/>
                  <a:pt x="825" y="415"/>
                  <a:pt x="788" y="428"/>
                </a:cubicBezTo>
                <a:cubicBezTo>
                  <a:pt x="751" y="441"/>
                  <a:pt x="718" y="451"/>
                  <a:pt x="676" y="460"/>
                </a:cubicBezTo>
                <a:cubicBezTo>
                  <a:pt x="634" y="469"/>
                  <a:pt x="582" y="477"/>
                  <a:pt x="536" y="484"/>
                </a:cubicBezTo>
                <a:cubicBezTo>
                  <a:pt x="490" y="491"/>
                  <a:pt x="451" y="498"/>
                  <a:pt x="400" y="504"/>
                </a:cubicBezTo>
                <a:cubicBezTo>
                  <a:pt x="349" y="510"/>
                  <a:pt x="277" y="515"/>
                  <a:pt x="232" y="520"/>
                </a:cubicBezTo>
                <a:cubicBezTo>
                  <a:pt x="187" y="525"/>
                  <a:pt x="167" y="528"/>
                  <a:pt x="128" y="536"/>
                </a:cubicBezTo>
                <a:cubicBezTo>
                  <a:pt x="89" y="544"/>
                  <a:pt x="44" y="556"/>
                  <a:pt x="0" y="568"/>
                </a:cubicBezTo>
              </a:path>
            </a:pathLst>
          </a:custGeom>
          <a:noFill/>
          <a:ln w="571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44" name="Line 24"/>
          <p:cNvSpPr>
            <a:spLocks noChangeShapeType="1"/>
          </p:cNvSpPr>
          <p:nvPr/>
        </p:nvSpPr>
        <p:spPr bwMode="auto">
          <a:xfrm flipV="1">
            <a:off x="5715000" y="4673600"/>
            <a:ext cx="50800" cy="127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45" name="Line 25"/>
          <p:cNvSpPr>
            <a:spLocks noChangeShapeType="1"/>
          </p:cNvSpPr>
          <p:nvPr/>
        </p:nvSpPr>
        <p:spPr bwMode="auto">
          <a:xfrm>
            <a:off x="3606800" y="3898900"/>
            <a:ext cx="6985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46" name="Line 26"/>
          <p:cNvSpPr>
            <a:spLocks noChangeShapeType="1"/>
          </p:cNvSpPr>
          <p:nvPr/>
        </p:nvSpPr>
        <p:spPr bwMode="auto">
          <a:xfrm>
            <a:off x="3733800" y="2667000"/>
            <a:ext cx="1016000" cy="66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47" name="Line 27"/>
          <p:cNvSpPr>
            <a:spLocks noChangeShapeType="1"/>
          </p:cNvSpPr>
          <p:nvPr/>
        </p:nvSpPr>
        <p:spPr bwMode="auto">
          <a:xfrm>
            <a:off x="3581400" y="2819400"/>
            <a:ext cx="1676400" cy="2197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48" name="Text Box 28"/>
          <p:cNvSpPr txBox="1">
            <a:spLocks noChangeArrowheads="1"/>
          </p:cNvSpPr>
          <p:nvPr/>
        </p:nvSpPr>
        <p:spPr bwMode="auto">
          <a:xfrm>
            <a:off x="393700" y="4724400"/>
            <a:ext cx="2514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>
                <a:solidFill>
                  <a:srgbClr val="0000FF"/>
                </a:solidFill>
                <a:latin typeface="Calibri" pitchFamily="34" charset="0"/>
              </a:rPr>
              <a:t>In Indonesia mostly combination of external and internal drainage problems</a:t>
            </a:r>
          </a:p>
        </p:txBody>
      </p:sp>
      <p:sp>
        <p:nvSpPr>
          <p:cNvPr id="30749" name="Freeform 29"/>
          <p:cNvSpPr>
            <a:spLocks/>
          </p:cNvSpPr>
          <p:nvPr/>
        </p:nvSpPr>
        <p:spPr bwMode="auto">
          <a:xfrm>
            <a:off x="5562600" y="3959225"/>
            <a:ext cx="622300" cy="244475"/>
          </a:xfrm>
          <a:custGeom>
            <a:avLst/>
            <a:gdLst>
              <a:gd name="T0" fmla="*/ 0 w 372"/>
              <a:gd name="T1" fmla="*/ 2147483647 h 126"/>
              <a:gd name="T2" fmla="*/ 2147483647 w 372"/>
              <a:gd name="T3" fmla="*/ 2147483647 h 126"/>
              <a:gd name="T4" fmla="*/ 2147483647 w 372"/>
              <a:gd name="T5" fmla="*/ 2147483647 h 126"/>
              <a:gd name="T6" fmla="*/ 2147483647 w 372"/>
              <a:gd name="T7" fmla="*/ 2147483647 h 12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2" h="126">
                <a:moveTo>
                  <a:pt x="0" y="11"/>
                </a:moveTo>
                <a:cubicBezTo>
                  <a:pt x="25" y="10"/>
                  <a:pt x="107" y="0"/>
                  <a:pt x="152" y="6"/>
                </a:cubicBezTo>
                <a:cubicBezTo>
                  <a:pt x="197" y="12"/>
                  <a:pt x="235" y="26"/>
                  <a:pt x="272" y="46"/>
                </a:cubicBezTo>
                <a:cubicBezTo>
                  <a:pt x="309" y="66"/>
                  <a:pt x="351" y="109"/>
                  <a:pt x="372" y="126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0" name="Freeform 30"/>
          <p:cNvSpPr>
            <a:spLocks/>
          </p:cNvSpPr>
          <p:nvPr/>
        </p:nvSpPr>
        <p:spPr bwMode="auto">
          <a:xfrm>
            <a:off x="6172200" y="4279900"/>
            <a:ext cx="203200" cy="444500"/>
          </a:xfrm>
          <a:custGeom>
            <a:avLst/>
            <a:gdLst>
              <a:gd name="T0" fmla="*/ 0 w 128"/>
              <a:gd name="T1" fmla="*/ 0 h 240"/>
              <a:gd name="T2" fmla="*/ 2147483647 w 128"/>
              <a:gd name="T3" fmla="*/ 2147483647 h 240"/>
              <a:gd name="T4" fmla="*/ 2147483647 w 128"/>
              <a:gd name="T5" fmla="*/ 2147483647 h 240"/>
              <a:gd name="T6" fmla="*/ 2147483647 w 128"/>
              <a:gd name="T7" fmla="*/ 2147483647 h 240"/>
              <a:gd name="T8" fmla="*/ 2147483647 w 128"/>
              <a:gd name="T9" fmla="*/ 2147483647 h 2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8" h="240">
                <a:moveTo>
                  <a:pt x="0" y="0"/>
                </a:moveTo>
                <a:cubicBezTo>
                  <a:pt x="1" y="21"/>
                  <a:pt x="3" y="43"/>
                  <a:pt x="8" y="64"/>
                </a:cubicBezTo>
                <a:cubicBezTo>
                  <a:pt x="13" y="85"/>
                  <a:pt x="17" y="103"/>
                  <a:pt x="28" y="124"/>
                </a:cubicBezTo>
                <a:cubicBezTo>
                  <a:pt x="39" y="145"/>
                  <a:pt x="55" y="173"/>
                  <a:pt x="72" y="192"/>
                </a:cubicBezTo>
                <a:cubicBezTo>
                  <a:pt x="89" y="211"/>
                  <a:pt x="116" y="232"/>
                  <a:pt x="128" y="240"/>
                </a:cubicBez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1" name="Line 31"/>
          <p:cNvSpPr>
            <a:spLocks noChangeShapeType="1"/>
          </p:cNvSpPr>
          <p:nvPr/>
        </p:nvSpPr>
        <p:spPr bwMode="auto">
          <a:xfrm>
            <a:off x="5715000" y="3810000"/>
            <a:ext cx="22860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 flipV="1">
            <a:off x="5715000" y="38862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 flipV="1">
            <a:off x="6096000" y="4419600"/>
            <a:ext cx="228600" cy="228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4" name="Line 34"/>
          <p:cNvSpPr>
            <a:spLocks noChangeShapeType="1"/>
          </p:cNvSpPr>
          <p:nvPr/>
        </p:nvSpPr>
        <p:spPr bwMode="auto">
          <a:xfrm>
            <a:off x="6089650" y="4445000"/>
            <a:ext cx="3048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5" name="Freeform 35"/>
          <p:cNvSpPr>
            <a:spLocks/>
          </p:cNvSpPr>
          <p:nvPr/>
        </p:nvSpPr>
        <p:spPr bwMode="auto">
          <a:xfrm>
            <a:off x="3962400" y="2895600"/>
            <a:ext cx="3352800" cy="2984500"/>
          </a:xfrm>
          <a:custGeom>
            <a:avLst/>
            <a:gdLst>
              <a:gd name="T0" fmla="*/ 0 w 2112"/>
              <a:gd name="T1" fmla="*/ 2147483647 h 1880"/>
              <a:gd name="T2" fmla="*/ 2147483647 w 2112"/>
              <a:gd name="T3" fmla="*/ 2147483647 h 1880"/>
              <a:gd name="T4" fmla="*/ 2147483647 w 2112"/>
              <a:gd name="T5" fmla="*/ 2147483647 h 1880"/>
              <a:gd name="T6" fmla="*/ 2147483647 w 2112"/>
              <a:gd name="T7" fmla="*/ 2147483647 h 1880"/>
              <a:gd name="T8" fmla="*/ 2147483647 w 2112"/>
              <a:gd name="T9" fmla="*/ 2147483647 h 1880"/>
              <a:gd name="T10" fmla="*/ 2147483647 w 2112"/>
              <a:gd name="T11" fmla="*/ 2147483647 h 1880"/>
              <a:gd name="T12" fmla="*/ 2147483647 w 2112"/>
              <a:gd name="T13" fmla="*/ 2147483647 h 1880"/>
              <a:gd name="T14" fmla="*/ 2147483647 w 2112"/>
              <a:gd name="T15" fmla="*/ 2147483647 h 1880"/>
              <a:gd name="T16" fmla="*/ 2147483647 w 2112"/>
              <a:gd name="T17" fmla="*/ 2147483647 h 1880"/>
              <a:gd name="T18" fmla="*/ 2147483647 w 2112"/>
              <a:gd name="T19" fmla="*/ 2147483647 h 1880"/>
              <a:gd name="T20" fmla="*/ 2147483647 w 2112"/>
              <a:gd name="T21" fmla="*/ 2147483647 h 1880"/>
              <a:gd name="T22" fmla="*/ 2147483647 w 2112"/>
              <a:gd name="T23" fmla="*/ 2147483647 h 1880"/>
              <a:gd name="T24" fmla="*/ 2147483647 w 2112"/>
              <a:gd name="T25" fmla="*/ 2147483647 h 1880"/>
              <a:gd name="T26" fmla="*/ 2147483647 w 2112"/>
              <a:gd name="T27" fmla="*/ 2147483647 h 1880"/>
              <a:gd name="T28" fmla="*/ 2147483647 w 2112"/>
              <a:gd name="T29" fmla="*/ 2147483647 h 1880"/>
              <a:gd name="T30" fmla="*/ 2147483647 w 2112"/>
              <a:gd name="T31" fmla="*/ 2147483647 h 1880"/>
              <a:gd name="T32" fmla="*/ 2147483647 w 2112"/>
              <a:gd name="T33" fmla="*/ 2147483647 h 1880"/>
              <a:gd name="T34" fmla="*/ 2147483647 w 2112"/>
              <a:gd name="T35" fmla="*/ 2147483647 h 1880"/>
              <a:gd name="T36" fmla="*/ 2147483647 w 2112"/>
              <a:gd name="T37" fmla="*/ 2147483647 h 1880"/>
              <a:gd name="T38" fmla="*/ 2147483647 w 2112"/>
              <a:gd name="T39" fmla="*/ 2147483647 h 1880"/>
              <a:gd name="T40" fmla="*/ 2147483647 w 2112"/>
              <a:gd name="T41" fmla="*/ 2147483647 h 1880"/>
              <a:gd name="T42" fmla="*/ 2147483647 w 2112"/>
              <a:gd name="T43" fmla="*/ 2147483647 h 1880"/>
              <a:gd name="T44" fmla="*/ 2147483647 w 2112"/>
              <a:gd name="T45" fmla="*/ 0 h 1880"/>
              <a:gd name="T46" fmla="*/ 2147483647 w 2112"/>
              <a:gd name="T47" fmla="*/ 2147483647 h 1880"/>
              <a:gd name="T48" fmla="*/ 2147483647 w 2112"/>
              <a:gd name="T49" fmla="*/ 2147483647 h 1880"/>
              <a:gd name="T50" fmla="*/ 2147483647 w 2112"/>
              <a:gd name="T51" fmla="*/ 2147483647 h 1880"/>
              <a:gd name="T52" fmla="*/ 2147483647 w 2112"/>
              <a:gd name="T53" fmla="*/ 2147483647 h 1880"/>
              <a:gd name="T54" fmla="*/ 2147483647 w 2112"/>
              <a:gd name="T55" fmla="*/ 2147483647 h 1880"/>
              <a:gd name="T56" fmla="*/ 2147483647 w 2112"/>
              <a:gd name="T57" fmla="*/ 2147483647 h 1880"/>
              <a:gd name="T58" fmla="*/ 2147483647 w 2112"/>
              <a:gd name="T59" fmla="*/ 2147483647 h 1880"/>
              <a:gd name="T60" fmla="*/ 2147483647 w 2112"/>
              <a:gd name="T61" fmla="*/ 2147483647 h 1880"/>
              <a:gd name="T62" fmla="*/ 2147483647 w 2112"/>
              <a:gd name="T63" fmla="*/ 2147483647 h 1880"/>
              <a:gd name="T64" fmla="*/ 2147483647 w 2112"/>
              <a:gd name="T65" fmla="*/ 2147483647 h 1880"/>
              <a:gd name="T66" fmla="*/ 2147483647 w 2112"/>
              <a:gd name="T67" fmla="*/ 2147483647 h 1880"/>
              <a:gd name="T68" fmla="*/ 2147483647 w 2112"/>
              <a:gd name="T69" fmla="*/ 2147483647 h 1880"/>
              <a:gd name="T70" fmla="*/ 2147483647 w 2112"/>
              <a:gd name="T71" fmla="*/ 2147483647 h 1880"/>
              <a:gd name="T72" fmla="*/ 2147483647 w 2112"/>
              <a:gd name="T73" fmla="*/ 2147483647 h 1880"/>
              <a:gd name="T74" fmla="*/ 2147483647 w 2112"/>
              <a:gd name="T75" fmla="*/ 2147483647 h 1880"/>
              <a:gd name="T76" fmla="*/ 2147483647 w 2112"/>
              <a:gd name="T77" fmla="*/ 2147483647 h 1880"/>
              <a:gd name="T78" fmla="*/ 2147483647 w 2112"/>
              <a:gd name="T79" fmla="*/ 2147483647 h 1880"/>
              <a:gd name="T80" fmla="*/ 2147483647 w 2112"/>
              <a:gd name="T81" fmla="*/ 2147483647 h 1880"/>
              <a:gd name="T82" fmla="*/ 2147483647 w 2112"/>
              <a:gd name="T83" fmla="*/ 2147483647 h 1880"/>
              <a:gd name="T84" fmla="*/ 2147483647 w 2112"/>
              <a:gd name="T85" fmla="*/ 2147483647 h 1880"/>
              <a:gd name="T86" fmla="*/ 2147483647 w 2112"/>
              <a:gd name="T87" fmla="*/ 2147483647 h 1880"/>
              <a:gd name="T88" fmla="*/ 2147483647 w 2112"/>
              <a:gd name="T89" fmla="*/ 2147483647 h 1880"/>
              <a:gd name="T90" fmla="*/ 2147483647 w 2112"/>
              <a:gd name="T91" fmla="*/ 2147483647 h 1880"/>
              <a:gd name="T92" fmla="*/ 2147483647 w 2112"/>
              <a:gd name="T93" fmla="*/ 2147483647 h 1880"/>
              <a:gd name="T94" fmla="*/ 2147483647 w 2112"/>
              <a:gd name="T95" fmla="*/ 2147483647 h 1880"/>
              <a:gd name="T96" fmla="*/ 2147483647 w 2112"/>
              <a:gd name="T97" fmla="*/ 2147483647 h 1880"/>
              <a:gd name="T98" fmla="*/ 2147483647 w 2112"/>
              <a:gd name="T99" fmla="*/ 2147483647 h 1880"/>
              <a:gd name="T100" fmla="*/ 2147483647 w 2112"/>
              <a:gd name="T101" fmla="*/ 2147483647 h 1880"/>
              <a:gd name="T102" fmla="*/ 0 w 2112"/>
              <a:gd name="T103" fmla="*/ 2147483647 h 1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112" h="1880">
                <a:moveTo>
                  <a:pt x="0" y="1820"/>
                </a:moveTo>
                <a:lnTo>
                  <a:pt x="28" y="1712"/>
                </a:lnTo>
                <a:lnTo>
                  <a:pt x="64" y="1584"/>
                </a:lnTo>
                <a:lnTo>
                  <a:pt x="104" y="1444"/>
                </a:lnTo>
                <a:lnTo>
                  <a:pt x="136" y="1352"/>
                </a:lnTo>
                <a:lnTo>
                  <a:pt x="196" y="1240"/>
                </a:lnTo>
                <a:lnTo>
                  <a:pt x="272" y="1164"/>
                </a:lnTo>
                <a:lnTo>
                  <a:pt x="348" y="1088"/>
                </a:lnTo>
                <a:lnTo>
                  <a:pt x="404" y="1044"/>
                </a:lnTo>
                <a:lnTo>
                  <a:pt x="456" y="1024"/>
                </a:lnTo>
                <a:lnTo>
                  <a:pt x="528" y="1004"/>
                </a:lnTo>
                <a:lnTo>
                  <a:pt x="576" y="1004"/>
                </a:lnTo>
                <a:lnTo>
                  <a:pt x="728" y="972"/>
                </a:lnTo>
                <a:lnTo>
                  <a:pt x="936" y="944"/>
                </a:lnTo>
                <a:lnTo>
                  <a:pt x="1132" y="904"/>
                </a:lnTo>
                <a:lnTo>
                  <a:pt x="1328" y="836"/>
                </a:lnTo>
                <a:lnTo>
                  <a:pt x="1432" y="752"/>
                </a:lnTo>
                <a:lnTo>
                  <a:pt x="1580" y="620"/>
                </a:lnTo>
                <a:lnTo>
                  <a:pt x="1680" y="500"/>
                </a:lnTo>
                <a:lnTo>
                  <a:pt x="1772" y="368"/>
                </a:lnTo>
                <a:lnTo>
                  <a:pt x="1888" y="212"/>
                </a:lnTo>
                <a:lnTo>
                  <a:pt x="1948" y="116"/>
                </a:lnTo>
                <a:lnTo>
                  <a:pt x="2044" y="0"/>
                </a:lnTo>
                <a:lnTo>
                  <a:pt x="2112" y="44"/>
                </a:lnTo>
                <a:lnTo>
                  <a:pt x="2032" y="148"/>
                </a:lnTo>
                <a:lnTo>
                  <a:pt x="1980" y="220"/>
                </a:lnTo>
                <a:lnTo>
                  <a:pt x="1920" y="320"/>
                </a:lnTo>
                <a:lnTo>
                  <a:pt x="1832" y="440"/>
                </a:lnTo>
                <a:lnTo>
                  <a:pt x="1764" y="516"/>
                </a:lnTo>
                <a:lnTo>
                  <a:pt x="1696" y="620"/>
                </a:lnTo>
                <a:lnTo>
                  <a:pt x="1624" y="696"/>
                </a:lnTo>
                <a:lnTo>
                  <a:pt x="1516" y="808"/>
                </a:lnTo>
                <a:lnTo>
                  <a:pt x="1416" y="884"/>
                </a:lnTo>
                <a:lnTo>
                  <a:pt x="1308" y="936"/>
                </a:lnTo>
                <a:lnTo>
                  <a:pt x="1160" y="976"/>
                </a:lnTo>
                <a:lnTo>
                  <a:pt x="1072" y="1000"/>
                </a:lnTo>
                <a:lnTo>
                  <a:pt x="928" y="1020"/>
                </a:lnTo>
                <a:lnTo>
                  <a:pt x="776" y="1036"/>
                </a:lnTo>
                <a:lnTo>
                  <a:pt x="660" y="1068"/>
                </a:lnTo>
                <a:lnTo>
                  <a:pt x="532" y="1080"/>
                </a:lnTo>
                <a:lnTo>
                  <a:pt x="468" y="1104"/>
                </a:lnTo>
                <a:lnTo>
                  <a:pt x="384" y="1168"/>
                </a:lnTo>
                <a:lnTo>
                  <a:pt x="312" y="1240"/>
                </a:lnTo>
                <a:lnTo>
                  <a:pt x="252" y="1312"/>
                </a:lnTo>
                <a:lnTo>
                  <a:pt x="220" y="1368"/>
                </a:lnTo>
                <a:lnTo>
                  <a:pt x="188" y="1432"/>
                </a:lnTo>
                <a:lnTo>
                  <a:pt x="152" y="1524"/>
                </a:lnTo>
                <a:lnTo>
                  <a:pt x="140" y="1600"/>
                </a:lnTo>
                <a:lnTo>
                  <a:pt x="112" y="1680"/>
                </a:lnTo>
                <a:lnTo>
                  <a:pt x="68" y="1796"/>
                </a:lnTo>
                <a:lnTo>
                  <a:pt x="48" y="1880"/>
                </a:lnTo>
                <a:lnTo>
                  <a:pt x="0" y="1820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6" name="Freeform 36" descr="Light upward diagonal"/>
          <p:cNvSpPr>
            <a:spLocks/>
          </p:cNvSpPr>
          <p:nvPr/>
        </p:nvSpPr>
        <p:spPr bwMode="auto">
          <a:xfrm>
            <a:off x="6781800" y="609600"/>
            <a:ext cx="2362200" cy="1714500"/>
          </a:xfrm>
          <a:custGeom>
            <a:avLst/>
            <a:gdLst>
              <a:gd name="T0" fmla="*/ 2147483647 w 1488"/>
              <a:gd name="T1" fmla="*/ 2147483647 h 1080"/>
              <a:gd name="T2" fmla="*/ 2147483647 w 1488"/>
              <a:gd name="T3" fmla="*/ 2147483647 h 1080"/>
              <a:gd name="T4" fmla="*/ 2147483647 w 1488"/>
              <a:gd name="T5" fmla="*/ 2147483647 h 1080"/>
              <a:gd name="T6" fmla="*/ 2147483647 w 1488"/>
              <a:gd name="T7" fmla="*/ 0 h 1080"/>
              <a:gd name="T8" fmla="*/ 2147483647 w 1488"/>
              <a:gd name="T9" fmla="*/ 2147483647 h 1080"/>
              <a:gd name="T10" fmla="*/ 2147483647 w 1488"/>
              <a:gd name="T11" fmla="*/ 2147483647 h 1080"/>
              <a:gd name="T12" fmla="*/ 2147483647 w 1488"/>
              <a:gd name="T13" fmla="*/ 2147483647 h 1080"/>
              <a:gd name="T14" fmla="*/ 2147483647 w 1488"/>
              <a:gd name="T15" fmla="*/ 2147483647 h 1080"/>
              <a:gd name="T16" fmla="*/ 2147483647 w 1488"/>
              <a:gd name="T17" fmla="*/ 2147483647 h 1080"/>
              <a:gd name="T18" fmla="*/ 2147483647 w 1488"/>
              <a:gd name="T19" fmla="*/ 2147483647 h 1080"/>
              <a:gd name="T20" fmla="*/ 2147483647 w 1488"/>
              <a:gd name="T21" fmla="*/ 2147483647 h 1080"/>
              <a:gd name="T22" fmla="*/ 2147483647 w 1488"/>
              <a:gd name="T23" fmla="*/ 2147483647 h 1080"/>
              <a:gd name="T24" fmla="*/ 2147483647 w 1488"/>
              <a:gd name="T25" fmla="*/ 2147483647 h 1080"/>
              <a:gd name="T26" fmla="*/ 2147483647 w 1488"/>
              <a:gd name="T27" fmla="*/ 2147483647 h 1080"/>
              <a:gd name="T28" fmla="*/ 2147483647 w 1488"/>
              <a:gd name="T29" fmla="*/ 2147483647 h 1080"/>
              <a:gd name="T30" fmla="*/ 2147483647 w 1488"/>
              <a:gd name="T31" fmla="*/ 2147483647 h 1080"/>
              <a:gd name="T32" fmla="*/ 2147483647 w 1488"/>
              <a:gd name="T33" fmla="*/ 2147483647 h 1080"/>
              <a:gd name="T34" fmla="*/ 2147483647 w 1488"/>
              <a:gd name="T35" fmla="*/ 2147483647 h 1080"/>
              <a:gd name="T36" fmla="*/ 2147483647 w 1488"/>
              <a:gd name="T37" fmla="*/ 2147483647 h 1080"/>
              <a:gd name="T38" fmla="*/ 2147483647 w 1488"/>
              <a:gd name="T39" fmla="*/ 2147483647 h 1080"/>
              <a:gd name="T40" fmla="*/ 2147483647 w 1488"/>
              <a:gd name="T41" fmla="*/ 2147483647 h 1080"/>
              <a:gd name="T42" fmla="*/ 0 w 1488"/>
              <a:gd name="T43" fmla="*/ 2147483647 h 1080"/>
              <a:gd name="T44" fmla="*/ 0 w 1488"/>
              <a:gd name="T45" fmla="*/ 2147483647 h 1080"/>
              <a:gd name="T46" fmla="*/ 0 w 1488"/>
              <a:gd name="T47" fmla="*/ 2147483647 h 1080"/>
              <a:gd name="T48" fmla="*/ 2147483647 w 1488"/>
              <a:gd name="T49" fmla="*/ 2147483647 h 1080"/>
              <a:gd name="T50" fmla="*/ 2147483647 w 1488"/>
              <a:gd name="T51" fmla="*/ 2147483647 h 1080"/>
              <a:gd name="T52" fmla="*/ 2147483647 w 1488"/>
              <a:gd name="T53" fmla="*/ 2147483647 h 1080"/>
              <a:gd name="T54" fmla="*/ 2147483647 w 1488"/>
              <a:gd name="T55" fmla="*/ 2147483647 h 1080"/>
              <a:gd name="T56" fmla="*/ 2147483647 w 1488"/>
              <a:gd name="T57" fmla="*/ 2147483647 h 108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1488" h="1080">
                <a:moveTo>
                  <a:pt x="624" y="96"/>
                </a:moveTo>
                <a:lnTo>
                  <a:pt x="768" y="48"/>
                </a:lnTo>
                <a:lnTo>
                  <a:pt x="912" y="24"/>
                </a:lnTo>
                <a:lnTo>
                  <a:pt x="1056" y="0"/>
                </a:lnTo>
                <a:lnTo>
                  <a:pt x="1248" y="48"/>
                </a:lnTo>
                <a:lnTo>
                  <a:pt x="1344" y="144"/>
                </a:lnTo>
                <a:lnTo>
                  <a:pt x="1440" y="240"/>
                </a:lnTo>
                <a:lnTo>
                  <a:pt x="1488" y="432"/>
                </a:lnTo>
                <a:lnTo>
                  <a:pt x="1488" y="624"/>
                </a:lnTo>
                <a:lnTo>
                  <a:pt x="1440" y="720"/>
                </a:lnTo>
                <a:lnTo>
                  <a:pt x="1320" y="816"/>
                </a:lnTo>
                <a:lnTo>
                  <a:pt x="1200" y="912"/>
                </a:lnTo>
                <a:lnTo>
                  <a:pt x="1104" y="960"/>
                </a:lnTo>
                <a:lnTo>
                  <a:pt x="960" y="1008"/>
                </a:lnTo>
                <a:lnTo>
                  <a:pt x="816" y="1056"/>
                </a:lnTo>
                <a:lnTo>
                  <a:pt x="720" y="1056"/>
                </a:lnTo>
                <a:lnTo>
                  <a:pt x="616" y="1080"/>
                </a:lnTo>
                <a:lnTo>
                  <a:pt x="480" y="1080"/>
                </a:lnTo>
                <a:lnTo>
                  <a:pt x="336" y="1056"/>
                </a:lnTo>
                <a:lnTo>
                  <a:pt x="192" y="1008"/>
                </a:lnTo>
                <a:lnTo>
                  <a:pt x="96" y="912"/>
                </a:lnTo>
                <a:lnTo>
                  <a:pt x="0" y="720"/>
                </a:lnTo>
                <a:lnTo>
                  <a:pt x="0" y="576"/>
                </a:lnTo>
                <a:lnTo>
                  <a:pt x="0" y="432"/>
                </a:lnTo>
                <a:lnTo>
                  <a:pt x="96" y="288"/>
                </a:lnTo>
                <a:lnTo>
                  <a:pt x="144" y="240"/>
                </a:lnTo>
                <a:lnTo>
                  <a:pt x="288" y="192"/>
                </a:lnTo>
                <a:lnTo>
                  <a:pt x="424" y="144"/>
                </a:lnTo>
                <a:lnTo>
                  <a:pt x="624" y="96"/>
                </a:lnTo>
                <a:close/>
              </a:path>
            </a:pathLst>
          </a:custGeom>
          <a:pattFill prst="ltUpDiag">
            <a:fgClr>
              <a:srgbClr val="0000FF"/>
            </a:fgClr>
            <a:bgClr>
              <a:schemeClr val="bg1"/>
            </a:bgClr>
          </a:pattFill>
          <a:ln w="9525" cap="flat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57" name="Text Box 37"/>
          <p:cNvSpPr txBox="1">
            <a:spLocks noChangeArrowheads="1"/>
          </p:cNvSpPr>
          <p:nvPr/>
        </p:nvSpPr>
        <p:spPr bwMode="auto">
          <a:xfrm>
            <a:off x="7162800" y="1066800"/>
            <a:ext cx="18288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1">
                <a:solidFill>
                  <a:srgbClr val="000000"/>
                </a:solidFill>
                <a:latin typeface="Calibri" pitchFamily="34" charset="0"/>
              </a:rPr>
              <a:t>Upper Catchment Area</a:t>
            </a:r>
          </a:p>
        </p:txBody>
      </p:sp>
      <p:sp>
        <p:nvSpPr>
          <p:cNvPr id="30758" name="Text Box 38"/>
          <p:cNvSpPr txBox="1">
            <a:spLocks noChangeArrowheads="1"/>
          </p:cNvSpPr>
          <p:nvPr/>
        </p:nvSpPr>
        <p:spPr bwMode="auto">
          <a:xfrm>
            <a:off x="3505200" y="5791200"/>
            <a:ext cx="12954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1">
                <a:solidFill>
                  <a:srgbClr val="000000"/>
                </a:solidFill>
                <a:latin typeface="Calibri" pitchFamily="34" charset="0"/>
              </a:rPr>
              <a:t>River Mouth</a:t>
            </a:r>
          </a:p>
        </p:txBody>
      </p:sp>
    </p:spTree>
    <p:extLst>
      <p:ext uri="{BB962C8B-B14F-4D97-AF65-F5344CB8AC3E}">
        <p14:creationId xmlns:p14="http://schemas.microsoft.com/office/powerpoint/2010/main" val="416472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65275" y="274638"/>
            <a:ext cx="5894388" cy="7223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COMPONENTS</a:t>
            </a:r>
            <a:endParaRPr lang="en-US" dirty="0"/>
          </a:p>
        </p:txBody>
      </p:sp>
      <p:graphicFrame>
        <p:nvGraphicFramePr>
          <p:cNvPr id="4099" name="Group 3"/>
          <p:cNvGraphicFramePr>
            <a:graphicFrameLocks noGrp="1"/>
          </p:cNvGraphicFramePr>
          <p:nvPr>
            <p:ph type="tbl" idx="1"/>
          </p:nvPr>
        </p:nvGraphicFramePr>
        <p:xfrm>
          <a:off x="76200" y="1295400"/>
          <a:ext cx="9067800" cy="5494354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3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15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69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Component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Community/ Planning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Support Process/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Agencies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Physical Works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A. Upstream / Downstream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Basin Council, Spatial Planning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Mass Campaign,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Research/ Capacity Building/Regulations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Hydrologic Equipment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6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B. Upper Catchment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District Plans, Action Plans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Demonstration Plots, Groups, Reforestation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Gully Plug, SABO Dam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6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C. Flood Plain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Flood Risk Zoning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Building Code, Training,Regulation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N/A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56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D. Conveyance Peak Reduction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Participatory Design/Constr 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River Management, Rational O&amp;M plans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River Normalizing, Dykes, Storage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E. Emergency Management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F. Basin Governance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Emergency Coordination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Governance synchronzation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Flood Warning, Group Formation, Stimulant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Financing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Safe water supply, limited protection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N/A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250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3640138" cy="1447800"/>
          </a:xfrm>
        </p:spPr>
        <p:txBody>
          <a:bodyPr/>
          <a:lstStyle/>
          <a:p>
            <a:pPr eaLnBrk="1" hangingPunct="1"/>
            <a:r>
              <a:rPr lang="en-US" altLang="en-US" sz="3200" dirty="0" smtClean="0">
                <a:solidFill>
                  <a:srgbClr val="0000FF"/>
                </a:solidFill>
              </a:rPr>
              <a:t>Flood Management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-28575" y="1409700"/>
            <a:ext cx="3521075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 i="1" u="sng">
                <a:solidFill>
                  <a:srgbClr val="000000"/>
                </a:solidFill>
                <a:latin typeface="Calibri" pitchFamily="34" charset="0"/>
              </a:rPr>
              <a:t>Concept: provide optimal solution for complete problem (practical/effective, sustainable)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3505200" y="304800"/>
            <a:ext cx="15240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Meteorologic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Conditions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029200" y="381000"/>
            <a:ext cx="1905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Condition Upper Catchment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7086600" y="304800"/>
            <a:ext cx="1828800" cy="10636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66FF99"/>
                </a:solidFill>
                <a:latin typeface="Calibri" pitchFamily="34" charset="0"/>
              </a:rPr>
              <a:t>B. Conservation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66FF99"/>
                </a:solidFill>
                <a:latin typeface="Calibri" pitchFamily="34" charset="0"/>
              </a:rPr>
              <a:t>Upper Catchment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5181600" y="14478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External Flood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5181600" y="2286000"/>
            <a:ext cx="2133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River Capacity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400">
                <a:solidFill>
                  <a:srgbClr val="000000"/>
                </a:solidFill>
                <a:latin typeface="Calibri" pitchFamily="34" charset="0"/>
              </a:rPr>
              <a:t>(Mostly 20 years)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3124200" y="2184400"/>
            <a:ext cx="1676400" cy="925513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FF"/>
                </a:solidFill>
                <a:latin typeface="Calibri" pitchFamily="34" charset="0"/>
              </a:rPr>
              <a:t>D. Flood Conveyance Infrastructure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5181600" y="3352800"/>
            <a:ext cx="1905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Excessive Flood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400">
                <a:solidFill>
                  <a:srgbClr val="000000"/>
                </a:solidFill>
                <a:latin typeface="Calibri" pitchFamily="34" charset="0"/>
              </a:rPr>
              <a:t>(Q &gt;  20 years)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4648200" y="45720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Managed </a:t>
            </a:r>
            <a:endParaRPr lang="en-US" altLang="en-US" sz="14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141288" y="4267200"/>
            <a:ext cx="4049712" cy="6508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FF0000"/>
                </a:solidFill>
                <a:latin typeface="Calibri" pitchFamily="34" charset="0"/>
              </a:rPr>
              <a:t>E/D. Temporary Flooding: reduced cost, needs emergency management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6781800" y="45720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solidFill>
                  <a:srgbClr val="3399FF"/>
                </a:solidFill>
                <a:latin typeface="Calibri" pitchFamily="34" charset="0"/>
              </a:rPr>
              <a:t>(not managed)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4800600" y="5486400"/>
            <a:ext cx="220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Limited Damages</a:t>
            </a: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7010400" y="5334000"/>
            <a:ext cx="1371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solidFill>
                  <a:srgbClr val="3399FF"/>
                </a:solidFill>
                <a:latin typeface="Calibri" pitchFamily="34" charset="0"/>
              </a:rPr>
              <a:t>(high damages</a:t>
            </a:r>
            <a:r>
              <a:rPr lang="en-US" altLang="en-US">
                <a:solidFill>
                  <a:srgbClr val="3399FF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609600" y="5003800"/>
            <a:ext cx="3463925" cy="6508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FF"/>
                </a:solidFill>
                <a:latin typeface="Calibri" pitchFamily="34" charset="0"/>
              </a:rPr>
              <a:t>D. Infrastructure for Internal / Local Drainage</a:t>
            </a:r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419100" y="6057900"/>
            <a:ext cx="4343400" cy="6508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8000"/>
                </a:solidFill>
                <a:latin typeface="Calibri" pitchFamily="34" charset="0"/>
              </a:rPr>
              <a:t>C. Flood Plain Management: Flood Risk Zoning,  Regulations for Building Permits</a:t>
            </a:r>
          </a:p>
        </p:txBody>
      </p:sp>
      <p:sp>
        <p:nvSpPr>
          <p:cNvPr id="32787" name="Line 19"/>
          <p:cNvSpPr>
            <a:spLocks noChangeShapeType="1"/>
          </p:cNvSpPr>
          <p:nvPr/>
        </p:nvSpPr>
        <p:spPr bwMode="auto">
          <a:xfrm>
            <a:off x="4724400" y="685800"/>
            <a:ext cx="457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 flipH="1">
            <a:off x="6781800" y="685800"/>
            <a:ext cx="609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89" name="Line 21"/>
          <p:cNvSpPr>
            <a:spLocks noChangeShapeType="1"/>
          </p:cNvSpPr>
          <p:nvPr/>
        </p:nvSpPr>
        <p:spPr bwMode="auto">
          <a:xfrm>
            <a:off x="5943600" y="9144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90" name="Line 22"/>
          <p:cNvSpPr>
            <a:spLocks noChangeShapeType="1"/>
          </p:cNvSpPr>
          <p:nvPr/>
        </p:nvSpPr>
        <p:spPr bwMode="auto">
          <a:xfrm>
            <a:off x="5943600" y="1905000"/>
            <a:ext cx="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91" name="Line 23"/>
          <p:cNvSpPr>
            <a:spLocks noChangeShapeType="1"/>
          </p:cNvSpPr>
          <p:nvPr/>
        </p:nvSpPr>
        <p:spPr bwMode="auto">
          <a:xfrm>
            <a:off x="4737100" y="2667000"/>
            <a:ext cx="381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92" name="Line 24"/>
          <p:cNvSpPr>
            <a:spLocks noChangeShapeType="1"/>
          </p:cNvSpPr>
          <p:nvPr/>
        </p:nvSpPr>
        <p:spPr bwMode="auto">
          <a:xfrm>
            <a:off x="5943600" y="29718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93" name="Line 25"/>
          <p:cNvSpPr>
            <a:spLocks noChangeShapeType="1"/>
          </p:cNvSpPr>
          <p:nvPr/>
        </p:nvSpPr>
        <p:spPr bwMode="auto">
          <a:xfrm flipH="1">
            <a:off x="5715000" y="4191000"/>
            <a:ext cx="15240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>
            <a:off x="5562600" y="5105400"/>
            <a:ext cx="11113" cy="4191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95" name="Line 27"/>
          <p:cNvSpPr>
            <a:spLocks noChangeShapeType="1"/>
          </p:cNvSpPr>
          <p:nvPr/>
        </p:nvSpPr>
        <p:spPr bwMode="auto">
          <a:xfrm>
            <a:off x="4259263" y="4610100"/>
            <a:ext cx="769937" cy="1143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96" name="Line 28"/>
          <p:cNvSpPr>
            <a:spLocks noChangeShapeType="1"/>
          </p:cNvSpPr>
          <p:nvPr/>
        </p:nvSpPr>
        <p:spPr bwMode="auto">
          <a:xfrm>
            <a:off x="4227513" y="5562600"/>
            <a:ext cx="738187" cy="12541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97" name="Line 29"/>
          <p:cNvSpPr>
            <a:spLocks noChangeShapeType="1"/>
          </p:cNvSpPr>
          <p:nvPr/>
        </p:nvSpPr>
        <p:spPr bwMode="auto">
          <a:xfrm flipV="1">
            <a:off x="4800600" y="5867400"/>
            <a:ext cx="317500" cy="2587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98" name="Line 30"/>
          <p:cNvSpPr>
            <a:spLocks noChangeShapeType="1"/>
          </p:cNvSpPr>
          <p:nvPr/>
        </p:nvSpPr>
        <p:spPr bwMode="auto">
          <a:xfrm>
            <a:off x="6438900" y="4208463"/>
            <a:ext cx="419100" cy="363537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99" name="Line 31"/>
          <p:cNvSpPr>
            <a:spLocks noChangeShapeType="1"/>
          </p:cNvSpPr>
          <p:nvPr/>
        </p:nvSpPr>
        <p:spPr bwMode="auto">
          <a:xfrm>
            <a:off x="7620000" y="4953000"/>
            <a:ext cx="0" cy="38100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800" name="Text Box 32"/>
          <p:cNvSpPr txBox="1">
            <a:spLocks noChangeArrowheads="1"/>
          </p:cNvSpPr>
          <p:nvPr/>
        </p:nvSpPr>
        <p:spPr bwMode="auto">
          <a:xfrm>
            <a:off x="5334000" y="6207125"/>
            <a:ext cx="3562350" cy="6508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FF0000"/>
                </a:solidFill>
                <a:latin typeface="Calibri" pitchFamily="34" charset="0"/>
              </a:rPr>
              <a:t>E. Emergency Management, before, during, after flood</a:t>
            </a:r>
          </a:p>
        </p:txBody>
      </p:sp>
      <p:sp>
        <p:nvSpPr>
          <p:cNvPr id="32801" name="Line 33"/>
          <p:cNvSpPr>
            <a:spLocks noChangeShapeType="1"/>
          </p:cNvSpPr>
          <p:nvPr/>
        </p:nvSpPr>
        <p:spPr bwMode="auto">
          <a:xfrm flipH="1" flipV="1">
            <a:off x="5943600" y="5867400"/>
            <a:ext cx="30480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802" name="Line 34"/>
          <p:cNvSpPr>
            <a:spLocks noChangeShapeType="1"/>
          </p:cNvSpPr>
          <p:nvPr/>
        </p:nvSpPr>
        <p:spPr bwMode="auto">
          <a:xfrm flipV="1">
            <a:off x="7086600" y="4343400"/>
            <a:ext cx="990600" cy="76200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803" name="Line 35"/>
          <p:cNvSpPr>
            <a:spLocks noChangeShapeType="1"/>
          </p:cNvSpPr>
          <p:nvPr/>
        </p:nvSpPr>
        <p:spPr bwMode="auto">
          <a:xfrm>
            <a:off x="7162800" y="4419600"/>
            <a:ext cx="990600" cy="76200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804" name="Line 36"/>
          <p:cNvSpPr>
            <a:spLocks noChangeShapeType="1"/>
          </p:cNvSpPr>
          <p:nvPr/>
        </p:nvSpPr>
        <p:spPr bwMode="auto">
          <a:xfrm>
            <a:off x="7162800" y="5334000"/>
            <a:ext cx="990600" cy="76200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805" name="Line 37"/>
          <p:cNvSpPr>
            <a:spLocks noChangeShapeType="1"/>
          </p:cNvSpPr>
          <p:nvPr/>
        </p:nvSpPr>
        <p:spPr bwMode="auto">
          <a:xfrm flipV="1">
            <a:off x="7086600" y="5334000"/>
            <a:ext cx="990600" cy="76200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3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solidFill>
                  <a:srgbClr val="0000FF"/>
                </a:solidFill>
              </a:rPr>
              <a:t>Flood Plain Management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1536700" y="1638300"/>
            <a:ext cx="27924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Hydrological / Drainage Conditions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-190500" y="2235200"/>
            <a:ext cx="25209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Detailed mapping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1400" b="1">
                <a:solidFill>
                  <a:srgbClr val="000000"/>
                </a:solidFill>
                <a:latin typeface="Calibri" pitchFamily="34" charset="0"/>
              </a:rPr>
              <a:t>(0.5-1.0 m)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1663700" y="3213100"/>
            <a:ext cx="2160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Flood Risk Map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619500" y="4038600"/>
            <a:ext cx="18907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Flood Zoning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4724400" y="1752600"/>
            <a:ext cx="4059238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Spatial Plans: distribution of land use function, and specification of regulations to maintain / improve land use function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6858000" y="53213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Building Codes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3517900" y="5435600"/>
            <a:ext cx="22510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Reduce potential flood damages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6400800" y="3657600"/>
            <a:ext cx="25908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Regulations to reduce damages from / during floods for each zone</a:t>
            </a:r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>
            <a:off x="1790700" y="2819400"/>
            <a:ext cx="457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2832100" y="2273300"/>
            <a:ext cx="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 flipH="1">
            <a:off x="4787900" y="2882900"/>
            <a:ext cx="102870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06" name="Line 14"/>
          <p:cNvSpPr>
            <a:spLocks noChangeShapeType="1"/>
          </p:cNvSpPr>
          <p:nvPr/>
        </p:nvSpPr>
        <p:spPr bwMode="auto">
          <a:xfrm>
            <a:off x="3644900" y="3632200"/>
            <a:ext cx="850900" cy="33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07" name="Line 15"/>
          <p:cNvSpPr>
            <a:spLocks noChangeShapeType="1"/>
          </p:cNvSpPr>
          <p:nvPr/>
        </p:nvSpPr>
        <p:spPr bwMode="auto">
          <a:xfrm>
            <a:off x="4648200" y="44958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 flipH="1">
            <a:off x="5372100" y="4356100"/>
            <a:ext cx="9144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09" name="Line 17"/>
          <p:cNvSpPr>
            <a:spLocks noChangeShapeType="1"/>
          </p:cNvSpPr>
          <p:nvPr/>
        </p:nvSpPr>
        <p:spPr bwMode="auto">
          <a:xfrm flipH="1">
            <a:off x="5905500" y="5842000"/>
            <a:ext cx="838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54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77200" cy="381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0000FF"/>
                </a:solidFill>
              </a:rPr>
              <a:t>             Flood Plain Management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457200" y="1346200"/>
            <a:ext cx="1905000" cy="342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000000"/>
                </a:solidFill>
                <a:latin typeface="Calibri" pitchFamily="34" charset="0"/>
              </a:rPr>
              <a:t>Flood Risk Map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1066800" y="1955800"/>
            <a:ext cx="2616200" cy="558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600" b="1">
                <a:solidFill>
                  <a:srgbClr val="000000"/>
                </a:solidFill>
                <a:latin typeface="Calibri" pitchFamily="34" charset="0"/>
              </a:rPr>
              <a:t>Studies on potential for flood plain management</a:t>
            </a: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2235200" y="2794000"/>
            <a:ext cx="2768600" cy="990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600" b="1">
                <a:solidFill>
                  <a:srgbClr val="000000"/>
                </a:solidFill>
                <a:latin typeface="Calibri" pitchFamily="34" charset="0"/>
              </a:rPr>
              <a:t>Flood Plain Management (spatial plans for specific zones / areas)</a:t>
            </a:r>
          </a:p>
        </p:txBody>
      </p:sp>
      <p:sp>
        <p:nvSpPr>
          <p:cNvPr id="34823" name="Text Box 7" descr="25%"/>
          <p:cNvSpPr txBox="1">
            <a:spLocks noChangeArrowheads="1"/>
          </p:cNvSpPr>
          <p:nvPr/>
        </p:nvSpPr>
        <p:spPr bwMode="auto">
          <a:xfrm>
            <a:off x="5816600" y="4089400"/>
            <a:ext cx="1308100" cy="609600"/>
          </a:xfrm>
          <a:prstGeom prst="rect">
            <a:avLst/>
          </a:prstGeom>
          <a:pattFill prst="pct25">
            <a:fgClr>
              <a:srgbClr val="0000FF"/>
            </a:fgClr>
            <a:bgClr>
              <a:srgbClr val="FFFFFF"/>
            </a:bgClr>
          </a:patt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600" b="1">
                <a:solidFill>
                  <a:srgbClr val="000000"/>
                </a:solidFill>
                <a:latin typeface="Calibri" pitchFamily="34" charset="0"/>
              </a:rPr>
              <a:t>Specific Training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0" y="4991100"/>
            <a:ext cx="75438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600" b="1">
                <a:solidFill>
                  <a:srgbClr val="000000"/>
                </a:solidFill>
                <a:latin typeface="Calibri" pitchFamily="34" charset="0"/>
              </a:rPr>
              <a:t>Increasing awareness of flood risks and improved management of land use by land owners / users, businesses, real estate developers</a:t>
            </a: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2209800" y="5854700"/>
            <a:ext cx="2819400" cy="342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600" b="1">
                <a:solidFill>
                  <a:srgbClr val="000000"/>
                </a:solidFill>
                <a:latin typeface="Calibri" pitchFamily="34" charset="0"/>
              </a:rPr>
              <a:t>Reducing Flood Risk</a:t>
            </a: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2743200" y="4076700"/>
            <a:ext cx="2743200" cy="558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600" b="1">
                <a:solidFill>
                  <a:srgbClr val="000000"/>
                </a:solidFill>
                <a:latin typeface="Calibri" pitchFamily="34" charset="0"/>
              </a:rPr>
              <a:t>Integrated Land Use Planning in Flood Plain</a:t>
            </a:r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>
            <a:off x="3302000" y="2565400"/>
            <a:ext cx="0" cy="2667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2044700" y="1701800"/>
            <a:ext cx="12700" cy="279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>
            <a:off x="4140200" y="3784600"/>
            <a:ext cx="0" cy="279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 flipH="1">
            <a:off x="4165600" y="4660900"/>
            <a:ext cx="12700" cy="304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 flipH="1">
            <a:off x="2679700" y="3784600"/>
            <a:ext cx="12700" cy="1130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 flipH="1">
            <a:off x="1765300" y="2565400"/>
            <a:ext cx="12700" cy="2311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 flipH="1">
            <a:off x="774700" y="1727200"/>
            <a:ext cx="12700" cy="3175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 flipH="1">
            <a:off x="5359400" y="4445000"/>
            <a:ext cx="469900" cy="25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5" name="Line 19"/>
          <p:cNvSpPr>
            <a:spLocks noChangeShapeType="1"/>
          </p:cNvSpPr>
          <p:nvPr/>
        </p:nvSpPr>
        <p:spPr bwMode="auto">
          <a:xfrm flipH="1">
            <a:off x="3530600" y="5613400"/>
            <a:ext cx="12700" cy="241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6" name="Line 20"/>
          <p:cNvSpPr>
            <a:spLocks noChangeShapeType="1"/>
          </p:cNvSpPr>
          <p:nvPr/>
        </p:nvSpPr>
        <p:spPr bwMode="auto">
          <a:xfrm>
            <a:off x="3581400" y="6235700"/>
            <a:ext cx="12700" cy="203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7" name="Text Box 21"/>
          <p:cNvSpPr txBox="1">
            <a:spLocks noChangeArrowheads="1"/>
          </p:cNvSpPr>
          <p:nvPr/>
        </p:nvSpPr>
        <p:spPr bwMode="auto">
          <a:xfrm>
            <a:off x="1600200" y="6438900"/>
            <a:ext cx="4343400" cy="342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600" b="1">
                <a:solidFill>
                  <a:srgbClr val="000000"/>
                </a:solidFill>
                <a:latin typeface="Calibri" pitchFamily="34" charset="0"/>
              </a:rPr>
              <a:t>Reducing Damages from / during floods</a:t>
            </a:r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>
            <a:off x="6273800" y="4699000"/>
            <a:ext cx="12700" cy="2921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9" name="Text Box 23"/>
          <p:cNvSpPr txBox="1">
            <a:spLocks noChangeArrowheads="1"/>
          </p:cNvSpPr>
          <p:nvPr/>
        </p:nvSpPr>
        <p:spPr bwMode="auto">
          <a:xfrm>
            <a:off x="3606800" y="1346200"/>
            <a:ext cx="2552700" cy="304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400" b="1">
                <a:solidFill>
                  <a:srgbClr val="000000"/>
                </a:solidFill>
                <a:latin typeface="Calibri" pitchFamily="34" charset="0"/>
              </a:rPr>
              <a:t>Public Participation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4840" name="Line 24"/>
          <p:cNvSpPr>
            <a:spLocks noChangeShapeType="1"/>
          </p:cNvSpPr>
          <p:nvPr/>
        </p:nvSpPr>
        <p:spPr bwMode="auto">
          <a:xfrm flipH="1" flipV="1">
            <a:off x="2362200" y="1536700"/>
            <a:ext cx="1193800" cy="1270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41" name="Line 25"/>
          <p:cNvSpPr>
            <a:spLocks noChangeShapeType="1"/>
          </p:cNvSpPr>
          <p:nvPr/>
        </p:nvSpPr>
        <p:spPr bwMode="auto">
          <a:xfrm>
            <a:off x="4597400" y="1651000"/>
            <a:ext cx="0" cy="114300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42" name="Line 26"/>
          <p:cNvSpPr>
            <a:spLocks noChangeShapeType="1"/>
          </p:cNvSpPr>
          <p:nvPr/>
        </p:nvSpPr>
        <p:spPr bwMode="auto">
          <a:xfrm>
            <a:off x="5207000" y="1651000"/>
            <a:ext cx="0" cy="247650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43" name="Line 27"/>
          <p:cNvSpPr>
            <a:spLocks noChangeShapeType="1"/>
          </p:cNvSpPr>
          <p:nvPr/>
        </p:nvSpPr>
        <p:spPr bwMode="auto">
          <a:xfrm>
            <a:off x="5651500" y="1663700"/>
            <a:ext cx="12700" cy="3344863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44" name="Text Box 28" descr="25%"/>
          <p:cNvSpPr txBox="1">
            <a:spLocks noChangeArrowheads="1"/>
          </p:cNvSpPr>
          <p:nvPr/>
        </p:nvSpPr>
        <p:spPr bwMode="auto">
          <a:xfrm>
            <a:off x="7543800" y="1371600"/>
            <a:ext cx="1104900" cy="3814763"/>
          </a:xfrm>
          <a:prstGeom prst="rect">
            <a:avLst/>
          </a:prstGeom>
          <a:pattFill prst="pct25">
            <a:fgClr>
              <a:srgbClr val="0000FF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  <a:latin typeface="Calibri" pitchFamily="34" charset="0"/>
              </a:rPr>
              <a:t>Support from FMSB </a:t>
            </a:r>
          </a:p>
          <a:p>
            <a:pPr algn="ctr" eaLnBrk="1" hangingPunct="1">
              <a:spcBef>
                <a:spcPct val="50000"/>
              </a:spcBef>
            </a:pPr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4845" name="Line 29"/>
          <p:cNvSpPr>
            <a:spLocks noChangeShapeType="1"/>
          </p:cNvSpPr>
          <p:nvPr/>
        </p:nvSpPr>
        <p:spPr bwMode="auto">
          <a:xfrm flipH="1">
            <a:off x="7086600" y="4419600"/>
            <a:ext cx="4572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46" name="Line 30"/>
          <p:cNvSpPr>
            <a:spLocks noChangeShapeType="1"/>
          </p:cNvSpPr>
          <p:nvPr/>
        </p:nvSpPr>
        <p:spPr bwMode="auto">
          <a:xfrm>
            <a:off x="7543800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47" name="Line 31"/>
          <p:cNvSpPr>
            <a:spLocks noChangeShapeType="1"/>
          </p:cNvSpPr>
          <p:nvPr/>
        </p:nvSpPr>
        <p:spPr bwMode="auto">
          <a:xfrm flipH="1">
            <a:off x="7086600" y="3302000"/>
            <a:ext cx="4572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48" name="Line 32"/>
          <p:cNvSpPr>
            <a:spLocks noChangeShapeType="1"/>
          </p:cNvSpPr>
          <p:nvPr/>
        </p:nvSpPr>
        <p:spPr bwMode="auto">
          <a:xfrm flipH="1">
            <a:off x="7073900" y="2336800"/>
            <a:ext cx="4572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49" name="Line 33"/>
          <p:cNvSpPr>
            <a:spLocks noChangeShapeType="1"/>
          </p:cNvSpPr>
          <p:nvPr/>
        </p:nvSpPr>
        <p:spPr bwMode="auto">
          <a:xfrm flipH="1">
            <a:off x="7086600" y="1676400"/>
            <a:ext cx="4572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17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96913"/>
            <a:ext cx="8229600" cy="5984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FF0066"/>
                </a:solidFill>
              </a:rPr>
              <a:t>UPPER CATCHMENT AREA MANAGEMENT (rehab + protection</a:t>
            </a:r>
            <a:r>
              <a:rPr lang="en-US" sz="3200" dirty="0" smtClean="0">
                <a:solidFill>
                  <a:srgbClr val="FF0066"/>
                </a:solidFill>
              </a:rPr>
              <a:t>)</a:t>
            </a:r>
            <a:endParaRPr lang="en-US" sz="3200" dirty="0">
              <a:solidFill>
                <a:srgbClr val="FF0066"/>
              </a:solidFill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229600" cy="4835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 err="1" smtClean="0">
                <a:solidFill>
                  <a:srgbClr val="00FF00"/>
                </a:solidFill>
                <a:latin typeface="Verdana" pitchFamily="34" charset="0"/>
              </a:rPr>
              <a:t>Arahan</a:t>
            </a:r>
            <a:r>
              <a:rPr lang="en-US" altLang="en-US" sz="2400" dirty="0" smtClean="0">
                <a:solidFill>
                  <a:srgbClr val="00FF00"/>
                </a:solidFill>
                <a:latin typeface="Verdana" pitchFamily="34" charset="0"/>
              </a:rPr>
              <a:t> </a:t>
            </a:r>
            <a:r>
              <a:rPr lang="en-US" altLang="en-US" sz="2400" dirty="0" err="1" smtClean="0">
                <a:solidFill>
                  <a:srgbClr val="00FF00"/>
                </a:solidFill>
                <a:latin typeface="Verdana" pitchFamily="34" charset="0"/>
              </a:rPr>
              <a:t>Kabupaten</a:t>
            </a:r>
            <a:r>
              <a:rPr lang="en-US" altLang="en-US" sz="2400" dirty="0" smtClean="0">
                <a:solidFill>
                  <a:srgbClr val="00FF00"/>
                </a:solidFill>
                <a:latin typeface="Verdana" pitchFamily="34" charset="0"/>
              </a:rPr>
              <a:t> (district spatial plan and village action plan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 smtClean="0">
                <a:solidFill>
                  <a:srgbClr val="00FF00"/>
                </a:solidFill>
                <a:latin typeface="Verdana" pitchFamily="34" charset="0"/>
              </a:rPr>
              <a:t>PERHUTANI: agreement with community longer lease of land use(5 years)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 smtClean="0">
                <a:solidFill>
                  <a:srgbClr val="00FF00"/>
                </a:solidFill>
                <a:latin typeface="Verdana" pitchFamily="34" charset="0"/>
              </a:rPr>
              <a:t>COMMUNITY FOREST/AREA: 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400" dirty="0" smtClean="0">
                <a:solidFill>
                  <a:srgbClr val="00FF00"/>
                </a:solidFill>
                <a:latin typeface="Verdana" pitchFamily="34" charset="0"/>
              </a:rPr>
              <a:t>Socialization of function (water catchment) with mass campaign, demonstration, agriculture extension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400" dirty="0" smtClean="0">
                <a:solidFill>
                  <a:srgbClr val="00FF00"/>
                </a:solidFill>
                <a:latin typeface="Verdana" pitchFamily="34" charset="0"/>
              </a:rPr>
              <a:t>Demarcation of vulnerable parts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400" dirty="0" smtClean="0">
                <a:solidFill>
                  <a:srgbClr val="00FF00"/>
                </a:solidFill>
                <a:latin typeface="Verdana" pitchFamily="34" charset="0"/>
              </a:rPr>
              <a:t>Reforestation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400" dirty="0" smtClean="0">
                <a:solidFill>
                  <a:srgbClr val="00FF00"/>
                </a:solidFill>
                <a:latin typeface="Verdana" pitchFamily="34" charset="0"/>
              </a:rPr>
              <a:t>Sabo Dam, Gully Plug, Infiltration pits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altLang="en-US" sz="2400" dirty="0" smtClean="0">
                <a:solidFill>
                  <a:srgbClr val="00FF00"/>
                </a:solidFill>
                <a:latin typeface="Verdana" pitchFamily="34" charset="0"/>
              </a:rPr>
              <a:t>Reservoirs (Large and small, </a:t>
            </a:r>
            <a:r>
              <a:rPr lang="en-US" altLang="en-US" sz="2400" dirty="0" err="1" smtClean="0">
                <a:solidFill>
                  <a:srgbClr val="00FF00"/>
                </a:solidFill>
                <a:latin typeface="Verdana" pitchFamily="34" charset="0"/>
              </a:rPr>
              <a:t>Embung</a:t>
            </a:r>
            <a:r>
              <a:rPr lang="en-US" altLang="en-US" sz="2400" dirty="0" smtClean="0">
                <a:solidFill>
                  <a:srgbClr val="00FF00"/>
                </a:solidFill>
                <a:latin typeface="Verdana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2622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4638"/>
            <a:ext cx="7500938" cy="762000"/>
          </a:xfrm>
        </p:spPr>
        <p:txBody>
          <a:bodyPr/>
          <a:lstStyle/>
          <a:p>
            <a:pPr eaLnBrk="1" hangingPunct="1"/>
            <a:r>
              <a:rPr lang="en-US" altLang="en-US" sz="3200" smtClean="0"/>
              <a:t>FLOOD PLAIN MANAGEMENT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0375" y="1912938"/>
            <a:ext cx="7929563" cy="37417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 smtClean="0">
                <a:latin typeface="Verdana" pitchFamily="34" charset="0"/>
              </a:rPr>
              <a:t>Flood Risk Mapping/Zone Planning: inventory of threads and opportunities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>
                <a:latin typeface="Verdana" pitchFamily="34" charset="0"/>
              </a:rPr>
              <a:t>Integration in District Spatial Plans/Preparation of building Codes, Regulations to reduce flood risk/ damages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>
                <a:latin typeface="Verdana" pitchFamily="34" charset="0"/>
              </a:rPr>
              <a:t>Capacity Building to Implement Flood Zone Plan/Building Codes / Integration</a:t>
            </a:r>
          </a:p>
        </p:txBody>
      </p:sp>
    </p:spTree>
    <p:extLst>
      <p:ext uri="{BB962C8B-B14F-4D97-AF65-F5344CB8AC3E}">
        <p14:creationId xmlns:p14="http://schemas.microsoft.com/office/powerpoint/2010/main" val="74771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71513"/>
            <a:ext cx="8229600" cy="7762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UPSTREAM/DOWNSTREAM BASIN COORDINATION</a:t>
            </a:r>
            <a:endParaRPr lang="en-US" sz="3600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 dirty="0" smtClean="0">
                <a:latin typeface="Verdana" pitchFamily="34" charset="0"/>
              </a:rPr>
              <a:t>Institutional strengthening: assist establishing Provincial/Basin </a:t>
            </a:r>
            <a:r>
              <a:rPr lang="en-US" altLang="en-US" sz="2000" dirty="0" smtClean="0">
                <a:latin typeface="Verdana" pitchFamily="34" charset="0"/>
                <a:sym typeface="Wingdings" pitchFamily="2" charset="2"/>
              </a:rPr>
              <a:t>water resources council + secretariat (</a:t>
            </a:r>
            <a:r>
              <a:rPr lang="en-US" altLang="en-US" sz="2000" dirty="0" err="1" smtClean="0">
                <a:latin typeface="Verdana" pitchFamily="34" charset="0"/>
                <a:sym typeface="Wingdings" pitchFamily="2" charset="2"/>
              </a:rPr>
              <a:t>Dewan</a:t>
            </a:r>
            <a:r>
              <a:rPr lang="en-US" altLang="en-US" sz="2000" dirty="0" smtClean="0">
                <a:latin typeface="Verdana" pitchFamily="34" charset="0"/>
                <a:sym typeface="Wingdings" pitchFamily="2" charset="2"/>
              </a:rPr>
              <a:t> air Wilayah Sungai)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>
                <a:latin typeface="Verdana" pitchFamily="34" charset="0"/>
                <a:sym typeface="Wingdings" pitchFamily="2" charset="2"/>
              </a:rPr>
              <a:t>Master Plan Water Resources (BWRMP= Basin Water Resources Management Plan): integrated Long Term Water resources and flood management Planning, integrating upstream and downstream interest, based on review of existing plan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>
                <a:latin typeface="Verdana" pitchFamily="34" charset="0"/>
                <a:sym typeface="Wingdings" pitchFamily="2" charset="2"/>
              </a:rPr>
              <a:t>Master Plan Land Use (spatial planning):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Verdana" pitchFamily="34" charset="0"/>
                <a:sym typeface="Wingdings" pitchFamily="2" charset="2"/>
              </a:rPr>
              <a:t>    Distributing land use function, regulation to maintain/improve function; integration between various levels (Nation/Province/District and Basin) and with Water Resources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>
                <a:latin typeface="Verdana" pitchFamily="34" charset="0"/>
                <a:sym typeface="Wingdings" pitchFamily="2" charset="2"/>
              </a:rPr>
              <a:t>National Coordination: policy, system rationalization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85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2800" b="1" dirty="0" smtClean="0">
                <a:solidFill>
                  <a:srgbClr val="00FF00"/>
                </a:solidFill>
                <a:latin typeface="AvantGarde Md BT"/>
              </a:rPr>
              <a:t>PENGELOLAAN LINGKUNGAN SUNGAI (RIVER ENVIRONMENT MANAGEMENT</a:t>
            </a:r>
            <a:r>
              <a:rPr lang="en-US" altLang="en-US" sz="3800" dirty="0" smtClean="0">
                <a:solidFill>
                  <a:srgbClr val="00FF00"/>
                </a:solidFill>
                <a:latin typeface="AvantGarde Md BT"/>
              </a:rPr>
              <a:t>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 marL="609600" indent="-609600" eaLnBrk="1" hangingPunct="1"/>
            <a:r>
              <a:rPr lang="en-US" altLang="en-US" sz="2000" dirty="0" err="1" smtClean="0">
                <a:latin typeface="Monospac821 BT" pitchFamily="49" charset="0"/>
              </a:rPr>
              <a:t>Untuk</a:t>
            </a:r>
            <a:r>
              <a:rPr lang="en-US" altLang="en-US" sz="2000" dirty="0" smtClean="0">
                <a:latin typeface="Monospac821 BT" pitchFamily="49" charset="0"/>
              </a:rPr>
              <a:t> </a:t>
            </a:r>
            <a:r>
              <a:rPr lang="en-US" altLang="en-US" sz="2000" dirty="0" err="1" smtClean="0">
                <a:latin typeface="Monospac821 BT" pitchFamily="49" charset="0"/>
              </a:rPr>
              <a:t>menjaga</a:t>
            </a:r>
            <a:r>
              <a:rPr lang="en-US" altLang="en-US" sz="2000" dirty="0" smtClean="0">
                <a:latin typeface="Monospac821 BT" pitchFamily="49" charset="0"/>
              </a:rPr>
              <a:t> </a:t>
            </a:r>
            <a:r>
              <a:rPr lang="en-US" altLang="en-US" sz="2000" dirty="0" err="1" smtClean="0">
                <a:latin typeface="Monospac821 BT" pitchFamily="49" charset="0"/>
              </a:rPr>
              <a:t>fungsi</a:t>
            </a:r>
            <a:r>
              <a:rPr lang="en-US" altLang="en-US" sz="2000" dirty="0" smtClean="0">
                <a:latin typeface="Monospac821 BT" pitchFamily="49" charset="0"/>
              </a:rPr>
              <a:t> </a:t>
            </a:r>
            <a:r>
              <a:rPr lang="en-US" altLang="en-US" sz="2000" dirty="0" err="1" smtClean="0">
                <a:latin typeface="Monospac821 BT" pitchFamily="49" charset="0"/>
              </a:rPr>
              <a:t>sumber</a:t>
            </a:r>
            <a:r>
              <a:rPr lang="en-US" altLang="en-US" sz="2000" dirty="0" smtClean="0">
                <a:latin typeface="Monospac821 BT" pitchFamily="49" charset="0"/>
              </a:rPr>
              <a:t> air yang </a:t>
            </a:r>
            <a:r>
              <a:rPr lang="en-US" altLang="en-US" sz="2000" dirty="0" err="1" smtClean="0">
                <a:latin typeface="Monospac821 BT" pitchFamily="49" charset="0"/>
              </a:rPr>
              <a:t>dilakukan</a:t>
            </a:r>
            <a:r>
              <a:rPr lang="en-US" altLang="en-US" sz="2000" dirty="0" smtClean="0">
                <a:latin typeface="Monospac821 BT" pitchFamily="49" charset="0"/>
              </a:rPr>
              <a:t> </a:t>
            </a:r>
            <a:r>
              <a:rPr lang="en-US" altLang="en-US" sz="2000" dirty="0" err="1" smtClean="0">
                <a:latin typeface="Monospac821 BT" pitchFamily="49" charset="0"/>
              </a:rPr>
              <a:t>melalui</a:t>
            </a:r>
            <a:r>
              <a:rPr lang="en-US" altLang="en-US" sz="2000" dirty="0" smtClean="0">
                <a:latin typeface="Monospac821 BT" pitchFamily="49" charset="0"/>
              </a:rPr>
              <a:t> </a:t>
            </a:r>
            <a:r>
              <a:rPr lang="en-US" altLang="en-US" sz="2000" dirty="0" err="1" smtClean="0">
                <a:latin typeface="Monospac821 BT" pitchFamily="49" charset="0"/>
              </a:rPr>
              <a:t>pengendalian</a:t>
            </a:r>
            <a:r>
              <a:rPr lang="en-US" altLang="en-US" sz="2000" dirty="0" smtClean="0">
                <a:latin typeface="Monospac821 BT" pitchFamily="49" charset="0"/>
              </a:rPr>
              <a:t> </a:t>
            </a:r>
            <a:r>
              <a:rPr lang="en-US" altLang="en-US" sz="2000" dirty="0" err="1" smtClean="0">
                <a:latin typeface="Monospac821 BT" pitchFamily="49" charset="0"/>
              </a:rPr>
              <a:t>penggunaan</a:t>
            </a:r>
            <a:r>
              <a:rPr lang="en-US" altLang="en-US" sz="2000" dirty="0" smtClean="0">
                <a:latin typeface="Monospac821 BT" pitchFamily="49" charset="0"/>
              </a:rPr>
              <a:t> </a:t>
            </a:r>
            <a:r>
              <a:rPr lang="en-US" altLang="en-US" sz="2000" dirty="0" err="1" smtClean="0">
                <a:latin typeface="Monospac821 BT" pitchFamily="49" charset="0"/>
              </a:rPr>
              <a:t>lahan</a:t>
            </a:r>
            <a:r>
              <a:rPr lang="en-US" altLang="en-US" sz="2000" dirty="0" smtClean="0">
                <a:latin typeface="Monospac821 BT" pitchFamily="49" charset="0"/>
              </a:rPr>
              <a:t> </a:t>
            </a:r>
            <a:r>
              <a:rPr lang="en-US" altLang="en-US" sz="2000" dirty="0" err="1" smtClean="0">
                <a:latin typeface="Monospac821 BT" pitchFamily="49" charset="0"/>
              </a:rPr>
              <a:t>daerah</a:t>
            </a:r>
            <a:r>
              <a:rPr lang="en-US" altLang="en-US" sz="2000" dirty="0" smtClean="0">
                <a:latin typeface="Monospac821 BT" pitchFamily="49" charset="0"/>
              </a:rPr>
              <a:t> </a:t>
            </a:r>
            <a:r>
              <a:rPr lang="en-US" altLang="en-US" sz="2000" dirty="0" err="1" smtClean="0">
                <a:latin typeface="Monospac821 BT" pitchFamily="49" charset="0"/>
              </a:rPr>
              <a:t>sempadan</a:t>
            </a:r>
            <a:r>
              <a:rPr lang="en-US" altLang="en-US" sz="2000" dirty="0" smtClean="0">
                <a:latin typeface="Monospac821 BT" pitchFamily="49" charset="0"/>
              </a:rPr>
              <a:t> </a:t>
            </a:r>
            <a:r>
              <a:rPr lang="en-US" altLang="en-US" sz="2000" dirty="0" err="1" smtClean="0">
                <a:latin typeface="Monospac821 BT" pitchFamily="49" charset="0"/>
              </a:rPr>
              <a:t>sungai</a:t>
            </a:r>
            <a:r>
              <a:rPr lang="en-US" altLang="en-US" sz="2000" dirty="0" smtClean="0">
                <a:latin typeface="Monospac821 BT" pitchFamily="49" charset="0"/>
              </a:rPr>
              <a:t>, </a:t>
            </a:r>
            <a:r>
              <a:rPr lang="en-US" altLang="en-US" sz="2000" dirty="0" err="1" smtClean="0">
                <a:latin typeface="Monospac821 BT" pitchFamily="49" charset="0"/>
              </a:rPr>
              <a:t>peningkatan</a:t>
            </a:r>
            <a:r>
              <a:rPr lang="en-US" altLang="en-US" sz="2000" dirty="0" smtClean="0">
                <a:latin typeface="Monospac821 BT" pitchFamily="49" charset="0"/>
              </a:rPr>
              <a:t> biota air, </a:t>
            </a:r>
            <a:r>
              <a:rPr lang="en-US" altLang="en-US" sz="2000" dirty="0" err="1" smtClean="0">
                <a:latin typeface="Monospac821 BT" pitchFamily="49" charset="0"/>
              </a:rPr>
              <a:t>wisata</a:t>
            </a:r>
            <a:r>
              <a:rPr lang="en-US" altLang="en-US" sz="2000" dirty="0" smtClean="0">
                <a:latin typeface="Monospac821 BT" pitchFamily="49" charset="0"/>
              </a:rPr>
              <a:t> </a:t>
            </a:r>
            <a:r>
              <a:rPr lang="en-US" altLang="en-US" sz="2000" dirty="0" err="1" smtClean="0">
                <a:latin typeface="Monospac821 BT" pitchFamily="49" charset="0"/>
              </a:rPr>
              <a:t>dan</a:t>
            </a:r>
            <a:r>
              <a:rPr lang="en-US" altLang="en-US" sz="2000" dirty="0" smtClean="0">
                <a:latin typeface="Monospac821 BT" pitchFamily="49" charset="0"/>
              </a:rPr>
              <a:t> </a:t>
            </a:r>
            <a:r>
              <a:rPr lang="en-US" altLang="en-US" sz="2000" dirty="0" err="1" smtClean="0">
                <a:latin typeface="Monospac821 BT" pitchFamily="49" charset="0"/>
              </a:rPr>
              <a:t>olah</a:t>
            </a:r>
            <a:r>
              <a:rPr lang="en-US" altLang="en-US" sz="2000" dirty="0" smtClean="0">
                <a:latin typeface="Monospac821 BT" pitchFamily="49" charset="0"/>
              </a:rPr>
              <a:t> raga.</a:t>
            </a:r>
          </a:p>
          <a:p>
            <a:pPr marL="609600" indent="-609600" eaLnBrk="1" hangingPunct="1">
              <a:buFontTx/>
              <a:buNone/>
            </a:pPr>
            <a:endParaRPr lang="en-US" altLang="en-US" sz="2000" dirty="0" smtClean="0">
              <a:latin typeface="Monospac821 BT" pitchFamily="49" charset="0"/>
            </a:endParaRPr>
          </a:p>
          <a:p>
            <a:pPr marL="0" indent="0" eaLnBrk="1" hangingPunct="1">
              <a:buNone/>
            </a:pPr>
            <a:r>
              <a:rPr lang="en-US" altLang="en-US" sz="2400" b="1" dirty="0" smtClean="0">
                <a:solidFill>
                  <a:srgbClr val="FF0066"/>
                </a:solidFill>
                <a:latin typeface="Monospac821 BT" pitchFamily="49" charset="0"/>
              </a:rPr>
              <a:t>MANAJEMEN LINGKUNGAN SUNGAI</a:t>
            </a:r>
          </a:p>
          <a:p>
            <a:pPr marL="609600" indent="-609600" eaLnBrk="1" hangingPunct="1">
              <a:buFont typeface="Wingdings" pitchFamily="2" charset="2"/>
              <a:buAutoNum type="alphaLcPeriod"/>
            </a:pPr>
            <a:r>
              <a:rPr lang="en-US" altLang="en-US" sz="2000" dirty="0" err="1" smtClean="0">
                <a:latin typeface="Tahoma" pitchFamily="34" charset="0"/>
              </a:rPr>
              <a:t>Menyusun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ketetapan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garis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sempadan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sungai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dan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rencana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peruntukan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bagi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penggunaan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lahan</a:t>
            </a:r>
            <a:r>
              <a:rPr lang="en-US" altLang="en-US" sz="2000" dirty="0" smtClean="0">
                <a:latin typeface="Tahoma" pitchFamily="34" charset="0"/>
              </a:rPr>
              <a:t>. Daerah </a:t>
            </a:r>
            <a:r>
              <a:rPr lang="en-US" altLang="en-US" sz="2000" dirty="0" err="1" smtClean="0">
                <a:latin typeface="Tahoma" pitchFamily="34" charset="0"/>
              </a:rPr>
              <a:t>sempadan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sungai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sebagai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pengaman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langsung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terhadap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fungsi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sungai</a:t>
            </a:r>
            <a:endParaRPr lang="en-US" altLang="en-US" sz="2000" dirty="0" smtClean="0">
              <a:latin typeface="Tahoma" pitchFamily="34" charset="0"/>
            </a:endParaRPr>
          </a:p>
          <a:p>
            <a:pPr marL="609600" indent="-609600" eaLnBrk="1" hangingPunct="1">
              <a:buFont typeface="Wingdings" pitchFamily="2" charset="2"/>
              <a:buAutoNum type="alphaLcPeriod"/>
            </a:pPr>
            <a:r>
              <a:rPr lang="en-US" altLang="en-US" sz="2000" dirty="0" err="1" smtClean="0">
                <a:latin typeface="Tahoma" pitchFamily="34" charset="0"/>
              </a:rPr>
              <a:t>Melakukan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penertiban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penggunaan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lahan</a:t>
            </a:r>
            <a:r>
              <a:rPr lang="en-US" altLang="en-US" sz="2000" dirty="0" smtClean="0">
                <a:latin typeface="Tahoma" pitchFamily="34" charset="0"/>
              </a:rPr>
              <a:t> (</a:t>
            </a:r>
            <a:r>
              <a:rPr lang="en-US" altLang="en-US" sz="2000" dirty="0" err="1" smtClean="0">
                <a:latin typeface="Tahoma" pitchFamily="34" charset="0"/>
              </a:rPr>
              <a:t>terutama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pada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daerah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sempadan</a:t>
            </a:r>
            <a:r>
              <a:rPr lang="en-US" altLang="en-US" sz="2000" dirty="0" smtClean="0">
                <a:latin typeface="Tahoma" pitchFamily="34" charset="0"/>
              </a:rPr>
              <a:t>) </a:t>
            </a:r>
            <a:r>
              <a:rPr lang="en-US" altLang="en-US" sz="2000" dirty="0" err="1" smtClean="0">
                <a:latin typeface="Tahoma" pitchFamily="34" charset="0"/>
              </a:rPr>
              <a:t>bersama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instansi</a:t>
            </a:r>
            <a:r>
              <a:rPr lang="en-US" altLang="en-US" sz="2000" dirty="0" smtClean="0">
                <a:latin typeface="Tahoma" pitchFamily="34" charset="0"/>
              </a:rPr>
              <a:t> </a:t>
            </a:r>
            <a:r>
              <a:rPr lang="en-US" altLang="en-US" sz="2000" dirty="0" err="1" smtClean="0">
                <a:latin typeface="Tahoma" pitchFamily="34" charset="0"/>
              </a:rPr>
              <a:t>terkait</a:t>
            </a:r>
            <a:endParaRPr lang="en-US" altLang="en-US" sz="2000" dirty="0" smtClean="0">
              <a:latin typeface="Tahoma" pitchFamily="34" charset="0"/>
            </a:endParaRPr>
          </a:p>
          <a:p>
            <a:pPr marL="609600" indent="-609600" eaLnBrk="1" hangingPunct="1">
              <a:buFont typeface="Wingdings" pitchFamily="2" charset="2"/>
              <a:buNone/>
            </a:pPr>
            <a:endParaRPr lang="en-US" altLang="en-US" sz="2000" dirty="0" smtClean="0">
              <a:latin typeface="Monospac821 BT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08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350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smtClean="0">
                <a:latin typeface="AvantGarde Md BT" pitchFamily="34" charset="0"/>
              </a:rPr>
              <a:t>PENGELOLAAN PRASARANA PENGAIRAN (INFRASTUCTURE MANAGEMENT)</a:t>
            </a:r>
            <a:endParaRPr lang="en-US" sz="3200" b="1">
              <a:latin typeface="AvantGarde Md BT" pitchFamily="34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Tahoma" pitchFamily="34" charset="0"/>
              </a:rPr>
              <a:t>Untuk menjaga fungsi sarana dan prasarana pengairan sesuai dengan tujuan dan umur yang direncanakan. Hal itu diwujudkan melalui pemeliharaan preventif, korektif, dan darurat serta pengamatan instrumen keamanan bendungan</a:t>
            </a:r>
          </a:p>
          <a:p>
            <a:pPr eaLnBrk="1" hangingPunct="1">
              <a:buFontTx/>
              <a:buNone/>
            </a:pPr>
            <a:endParaRPr lang="en-US" altLang="en-US" sz="2400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75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95313"/>
            <a:ext cx="8229600" cy="776287"/>
          </a:xfrm>
        </p:spPr>
        <p:txBody>
          <a:bodyPr rtlCol="0"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latin typeface="AvantGarde Md BT" pitchFamily="34" charset="0"/>
              </a:rPr>
              <a:t>PENELITIAN DAN PENGEMBANGAN (RESEARCH AND DEVELOPMENT)</a:t>
            </a:r>
            <a:endParaRPr lang="en-US" sz="3200" b="1" dirty="0">
              <a:latin typeface="AvantGarde Md BT" pitchFamily="34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eaLnBrk="1" hangingPunct="1"/>
            <a:r>
              <a:rPr lang="en-US" altLang="en-US" dirty="0" err="1" smtClean="0">
                <a:latin typeface="AvantGarde Md BT"/>
              </a:rPr>
              <a:t>Untuk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mendukung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dan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meningkatkan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kinerja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pengelolaan</a:t>
            </a:r>
            <a:r>
              <a:rPr lang="en-US" altLang="en-US" dirty="0" smtClean="0">
                <a:latin typeface="AvantGarde Md BT"/>
              </a:rPr>
              <a:t> SDA </a:t>
            </a:r>
            <a:r>
              <a:rPr lang="en-US" altLang="en-US" dirty="0" err="1" smtClean="0">
                <a:latin typeface="AvantGarde Md BT"/>
              </a:rPr>
              <a:t>mengikuti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perkembangan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ilmu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pengetahuan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secara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terus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menerus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dengan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mengupayakan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inovasi</a:t>
            </a:r>
            <a:r>
              <a:rPr lang="en-US" altLang="en-US" dirty="0" smtClean="0">
                <a:latin typeface="AvantGarde Md BT"/>
              </a:rPr>
              <a:t>, </a:t>
            </a:r>
            <a:r>
              <a:rPr lang="en-US" altLang="en-US" dirty="0" err="1" smtClean="0">
                <a:latin typeface="AvantGarde Md BT"/>
              </a:rPr>
              <a:t>baik</a:t>
            </a:r>
            <a:r>
              <a:rPr lang="en-US" altLang="en-US" dirty="0" smtClean="0">
                <a:latin typeface="AvantGarde Md BT"/>
              </a:rPr>
              <a:t> di </a:t>
            </a:r>
            <a:r>
              <a:rPr lang="en-US" altLang="en-US" dirty="0" err="1" smtClean="0">
                <a:latin typeface="AvantGarde Md BT"/>
              </a:rPr>
              <a:t>bidang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teknologi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maupun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sistem</a:t>
            </a:r>
            <a:r>
              <a:rPr lang="en-US" altLang="en-US" dirty="0" smtClean="0">
                <a:latin typeface="AvantGarde Md BT"/>
              </a:rPr>
              <a:t> </a:t>
            </a:r>
            <a:r>
              <a:rPr lang="en-US" altLang="en-US" dirty="0" err="1" smtClean="0">
                <a:latin typeface="AvantGarde Md BT"/>
              </a:rPr>
              <a:t>manajemen</a:t>
            </a:r>
            <a:r>
              <a:rPr lang="en-US" altLang="en-US" dirty="0" smtClean="0">
                <a:latin typeface="AvantGarde Md B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432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6550"/>
            <a:ext cx="7504113" cy="773113"/>
          </a:xfrm>
        </p:spPr>
        <p:txBody>
          <a:bodyPr/>
          <a:lstStyle/>
          <a:p>
            <a:pPr eaLnBrk="1" hangingPunct="1"/>
            <a:r>
              <a:rPr lang="en-US" altLang="en-US" sz="3800" b="1" smtClean="0">
                <a:latin typeface="Monospac821 BT" pitchFamily="49" charset="0"/>
              </a:rPr>
              <a:t>PARTISIPASI MASYARAKAT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1600200"/>
            <a:ext cx="77724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 err="1" smtClean="0">
                <a:latin typeface="AvantGarde Md BT"/>
              </a:rPr>
              <a:t>Partisipasi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masyarakat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sangat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penting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dan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merupakan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tindakan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strategis</a:t>
            </a:r>
            <a:r>
              <a:rPr lang="en-US" altLang="en-US" sz="2400" dirty="0" smtClean="0">
                <a:latin typeface="AvantGarde Md BT"/>
              </a:rPr>
              <a:t> yang </a:t>
            </a:r>
            <a:r>
              <a:rPr lang="en-US" altLang="en-US" sz="2400" dirty="0" err="1" smtClean="0">
                <a:latin typeface="AvantGarde Md BT"/>
              </a:rPr>
              <a:t>diperlukan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dalam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perencanaan</a:t>
            </a:r>
            <a:r>
              <a:rPr lang="en-US" altLang="en-US" sz="2400" dirty="0" smtClean="0">
                <a:latin typeface="AvantGarde Md BT"/>
              </a:rPr>
              <a:t>, </a:t>
            </a:r>
            <a:r>
              <a:rPr lang="en-US" altLang="en-US" sz="2400" dirty="0" err="1" smtClean="0">
                <a:latin typeface="AvantGarde Md BT"/>
              </a:rPr>
              <a:t>pelaksanaan</a:t>
            </a:r>
            <a:r>
              <a:rPr lang="en-US" altLang="en-US" sz="2400" dirty="0" smtClean="0">
                <a:latin typeface="AvantGarde Md BT"/>
              </a:rPr>
              <a:t>, </a:t>
            </a:r>
            <a:r>
              <a:rPr lang="en-US" altLang="en-US" sz="2400" dirty="0" err="1" smtClean="0">
                <a:latin typeface="AvantGarde Md BT"/>
              </a:rPr>
              <a:t>evaluasi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pengembangan</a:t>
            </a:r>
            <a:r>
              <a:rPr lang="en-US" altLang="en-US" sz="2400" dirty="0" smtClean="0">
                <a:latin typeface="AvantGarde Md BT"/>
              </a:rPr>
              <a:t> SDA.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 err="1" smtClean="0">
                <a:latin typeface="AvantGarde Md BT"/>
              </a:rPr>
              <a:t>Umumnya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berwujud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peran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serta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dalam</a:t>
            </a:r>
            <a:r>
              <a:rPr lang="en-US" altLang="en-US" sz="2400" dirty="0" smtClean="0">
                <a:latin typeface="AvantGarde Md BT"/>
              </a:rPr>
              <a:t> proses </a:t>
            </a:r>
            <a:r>
              <a:rPr lang="en-US" altLang="en-US" sz="2400" dirty="0" err="1" smtClean="0">
                <a:latin typeface="AvantGarde Md BT"/>
              </a:rPr>
              <a:t>pengambilan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keputusan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dan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dpt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menggali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dana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masyarakat</a:t>
            </a:r>
            <a:r>
              <a:rPr lang="en-US" altLang="en-US" sz="2400" dirty="0" smtClean="0">
                <a:latin typeface="AvantGarde Md BT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 err="1" smtClean="0">
                <a:latin typeface="AvantGarde Md BT"/>
              </a:rPr>
              <a:t>Tujuan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akhir</a:t>
            </a:r>
            <a:r>
              <a:rPr lang="en-US" altLang="en-US" sz="2400" dirty="0" smtClean="0">
                <a:latin typeface="AvantGarde Md BT"/>
              </a:rPr>
              <a:t> yang </a:t>
            </a:r>
            <a:r>
              <a:rPr lang="en-US" altLang="en-US" sz="2400" dirty="0" err="1" smtClean="0">
                <a:latin typeface="AvantGarde Md BT"/>
              </a:rPr>
              <a:t>hendak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dicapai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dari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usaha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penyertaan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peran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masyarakat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dlm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pengambilan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keputusan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yaitu</a:t>
            </a:r>
            <a:r>
              <a:rPr lang="en-US" altLang="en-US" sz="2400" dirty="0" smtClean="0">
                <a:latin typeface="AvantGarde Md BT"/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 smtClean="0">
                <a:latin typeface="AvantGarde Md BT"/>
              </a:rPr>
              <a:t>    </a:t>
            </a:r>
            <a:r>
              <a:rPr lang="en-US" altLang="en-US" sz="2400" dirty="0" err="1" smtClean="0">
                <a:latin typeface="AvantGarde Md BT"/>
              </a:rPr>
              <a:t>tumbuhnya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aliansi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strategis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antara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pemerintah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dan</a:t>
            </a:r>
            <a:r>
              <a:rPr lang="en-US" altLang="en-US" sz="2400" dirty="0" smtClean="0">
                <a:latin typeface="AvantGarde Md BT"/>
              </a:rPr>
              <a:t> </a:t>
            </a:r>
            <a:r>
              <a:rPr lang="en-US" altLang="en-US" sz="2400" dirty="0" err="1" smtClean="0">
                <a:latin typeface="AvantGarde Md BT"/>
              </a:rPr>
              <a:t>masyarakat</a:t>
            </a:r>
            <a:r>
              <a:rPr lang="en-US" altLang="en-US" sz="2400" dirty="0" smtClean="0">
                <a:latin typeface="AvantGarde Md BT"/>
              </a:rPr>
              <a:t> (</a:t>
            </a:r>
            <a:r>
              <a:rPr lang="en-US" altLang="en-US" sz="2400" i="1" dirty="0" smtClean="0">
                <a:latin typeface="AvantGarde Md BT"/>
              </a:rPr>
              <a:t>strategic partnership</a:t>
            </a:r>
            <a:r>
              <a:rPr lang="en-US" altLang="en-US" sz="2400" dirty="0" smtClean="0">
                <a:latin typeface="AvantGarde Md BT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 smtClean="0">
              <a:latin typeface="AvantGarde Md BT"/>
            </a:endParaRPr>
          </a:p>
        </p:txBody>
      </p:sp>
    </p:spTree>
    <p:extLst>
      <p:ext uri="{BB962C8B-B14F-4D97-AF65-F5344CB8AC3E}">
        <p14:creationId xmlns:p14="http://schemas.microsoft.com/office/powerpoint/2010/main" val="284225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2"/>
          <p:cNvSpPr>
            <a:spLocks noChangeArrowheads="1"/>
          </p:cNvSpPr>
          <p:nvPr/>
        </p:nvSpPr>
        <p:spPr bwMode="auto">
          <a:xfrm>
            <a:off x="3581400" y="1676400"/>
            <a:ext cx="1371600" cy="457200"/>
          </a:xfrm>
          <a:prstGeom prst="flowChartManualOperation">
            <a:avLst/>
          </a:prstGeom>
          <a:solidFill>
            <a:srgbClr val="0066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11" name="AutoShape 3"/>
          <p:cNvSpPr>
            <a:spLocks noChangeArrowheads="1"/>
          </p:cNvSpPr>
          <p:nvPr/>
        </p:nvSpPr>
        <p:spPr bwMode="auto">
          <a:xfrm rot="10797949">
            <a:off x="381000" y="1295400"/>
            <a:ext cx="3200400" cy="381000"/>
          </a:xfrm>
          <a:prstGeom prst="rtTriangle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581400" y="1295400"/>
            <a:ext cx="1371600" cy="381000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13" name="AutoShape 5"/>
          <p:cNvSpPr>
            <a:spLocks noChangeArrowheads="1"/>
          </p:cNvSpPr>
          <p:nvPr/>
        </p:nvSpPr>
        <p:spPr bwMode="auto">
          <a:xfrm rot="5406401">
            <a:off x="6705600" y="-457200"/>
            <a:ext cx="381000" cy="3886200"/>
          </a:xfrm>
          <a:prstGeom prst="rtTriangle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14" name="Line 6"/>
          <p:cNvSpPr>
            <a:spLocks noChangeShapeType="1"/>
          </p:cNvSpPr>
          <p:nvPr/>
        </p:nvSpPr>
        <p:spPr bwMode="auto">
          <a:xfrm>
            <a:off x="457200" y="15240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5" name="Line 7"/>
          <p:cNvSpPr>
            <a:spLocks noChangeShapeType="1"/>
          </p:cNvSpPr>
          <p:nvPr/>
        </p:nvSpPr>
        <p:spPr bwMode="auto">
          <a:xfrm>
            <a:off x="8763000" y="990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6" name="Line 8"/>
          <p:cNvSpPr>
            <a:spLocks noChangeShapeType="1"/>
          </p:cNvSpPr>
          <p:nvPr/>
        </p:nvSpPr>
        <p:spPr bwMode="auto">
          <a:xfrm>
            <a:off x="457200" y="762000"/>
            <a:ext cx="830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7" name="Line 9"/>
          <p:cNvSpPr>
            <a:spLocks noChangeShapeType="1"/>
          </p:cNvSpPr>
          <p:nvPr/>
        </p:nvSpPr>
        <p:spPr bwMode="auto">
          <a:xfrm>
            <a:off x="4953000" y="1295400"/>
            <a:ext cx="0" cy="381000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3505200" y="12954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>
            <a:off x="5410200" y="1143000"/>
            <a:ext cx="0" cy="14478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3124200" y="1143000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2895600" y="457200"/>
            <a:ext cx="25923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DAERAH PENGUASAAN SUNGAI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>
            <a:off x="457200" y="4572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>
            <a:off x="8763000" y="12954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4" name="Line 16"/>
          <p:cNvSpPr>
            <a:spLocks noChangeShapeType="1"/>
          </p:cNvSpPr>
          <p:nvPr/>
        </p:nvSpPr>
        <p:spPr bwMode="auto">
          <a:xfrm>
            <a:off x="457200" y="2362200"/>
            <a:ext cx="830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>
            <a:off x="8153400" y="2362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 flipH="1">
            <a:off x="457200" y="2362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7" name="Line 19"/>
          <p:cNvSpPr>
            <a:spLocks noChangeShapeType="1"/>
          </p:cNvSpPr>
          <p:nvPr/>
        </p:nvSpPr>
        <p:spPr bwMode="auto">
          <a:xfrm>
            <a:off x="8229600" y="762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 flipH="1">
            <a:off x="457200" y="762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>
            <a:off x="5105400" y="2362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30" name="Line 22"/>
          <p:cNvSpPr>
            <a:spLocks noChangeShapeType="1"/>
          </p:cNvSpPr>
          <p:nvPr/>
        </p:nvSpPr>
        <p:spPr bwMode="auto">
          <a:xfrm flipH="1">
            <a:off x="3124200" y="2362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31" name="Line 23"/>
          <p:cNvSpPr>
            <a:spLocks noChangeShapeType="1"/>
          </p:cNvSpPr>
          <p:nvPr/>
        </p:nvSpPr>
        <p:spPr bwMode="auto">
          <a:xfrm>
            <a:off x="2743200" y="2362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32" name="Line 24"/>
          <p:cNvSpPr>
            <a:spLocks noChangeShapeType="1"/>
          </p:cNvSpPr>
          <p:nvPr/>
        </p:nvSpPr>
        <p:spPr bwMode="auto">
          <a:xfrm flipH="1">
            <a:off x="5410200" y="2362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33" name="Text Box 25"/>
          <p:cNvSpPr txBox="1">
            <a:spLocks noChangeArrowheads="1"/>
          </p:cNvSpPr>
          <p:nvPr/>
        </p:nvSpPr>
        <p:spPr bwMode="auto">
          <a:xfrm>
            <a:off x="6096000" y="1905000"/>
            <a:ext cx="1543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  <a:p>
            <a:pPr eaLnBrk="1" hangingPunct="1"/>
            <a:r>
              <a:rPr lang="en-US" altLang="en-US" sz="1200" b="1" i="1">
                <a:solidFill>
                  <a:srgbClr val="FF3300"/>
                </a:solidFill>
                <a:latin typeface="Calibri" pitchFamily="34" charset="0"/>
              </a:rPr>
              <a:t>(“FLOOD PLAIN”)</a:t>
            </a:r>
            <a:endParaRPr lang="en-US" altLang="en-US" sz="1600" b="1">
              <a:solidFill>
                <a:srgbClr val="FF3300"/>
              </a:solidFill>
              <a:latin typeface="Calibri" pitchFamily="34" charset="0"/>
            </a:endParaRPr>
          </a:p>
        </p:txBody>
      </p:sp>
      <p:sp>
        <p:nvSpPr>
          <p:cNvPr id="43034" name="Text Box 26"/>
          <p:cNvSpPr txBox="1">
            <a:spLocks noChangeArrowheads="1"/>
          </p:cNvSpPr>
          <p:nvPr/>
        </p:nvSpPr>
        <p:spPr bwMode="auto">
          <a:xfrm>
            <a:off x="990600" y="2057400"/>
            <a:ext cx="15430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35" name="Text Box 27"/>
          <p:cNvSpPr txBox="1">
            <a:spLocks noChangeArrowheads="1"/>
          </p:cNvSpPr>
          <p:nvPr/>
        </p:nvSpPr>
        <p:spPr bwMode="auto">
          <a:xfrm>
            <a:off x="3886200" y="2362200"/>
            <a:ext cx="7762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SUNGAI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36" name="Text Box 28"/>
          <p:cNvSpPr txBox="1">
            <a:spLocks noChangeArrowheads="1"/>
          </p:cNvSpPr>
          <p:nvPr/>
        </p:nvSpPr>
        <p:spPr bwMode="auto">
          <a:xfrm>
            <a:off x="5181600" y="838200"/>
            <a:ext cx="22748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Garis Sempadan (GS)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37" name="Text Box 29"/>
          <p:cNvSpPr txBox="1">
            <a:spLocks noChangeArrowheads="1"/>
          </p:cNvSpPr>
          <p:nvPr/>
        </p:nvSpPr>
        <p:spPr bwMode="auto">
          <a:xfrm>
            <a:off x="2895600" y="8382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38" name="AutoShape 30"/>
          <p:cNvSpPr>
            <a:spLocks noChangeArrowheads="1"/>
          </p:cNvSpPr>
          <p:nvPr/>
        </p:nvSpPr>
        <p:spPr bwMode="auto">
          <a:xfrm>
            <a:off x="3581400" y="4648200"/>
            <a:ext cx="1524000" cy="457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66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39" name="Line 31"/>
          <p:cNvSpPr>
            <a:spLocks noChangeShapeType="1"/>
          </p:cNvSpPr>
          <p:nvPr/>
        </p:nvSpPr>
        <p:spPr bwMode="auto">
          <a:xfrm>
            <a:off x="8763000" y="609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40" name="AutoShape 32"/>
          <p:cNvSpPr>
            <a:spLocks noChangeArrowheads="1"/>
          </p:cNvSpPr>
          <p:nvPr/>
        </p:nvSpPr>
        <p:spPr bwMode="auto">
          <a:xfrm rot="5399942">
            <a:off x="6708775" y="2587625"/>
            <a:ext cx="450850" cy="3657600"/>
          </a:xfrm>
          <a:prstGeom prst="rtTriangle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41" name="Rectangle 33"/>
          <p:cNvSpPr>
            <a:spLocks noChangeArrowheads="1"/>
          </p:cNvSpPr>
          <p:nvPr/>
        </p:nvSpPr>
        <p:spPr bwMode="auto">
          <a:xfrm>
            <a:off x="3581400" y="4191000"/>
            <a:ext cx="1524000" cy="457200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42" name="AutoShape 34"/>
          <p:cNvSpPr>
            <a:spLocks noChangeArrowheads="1"/>
          </p:cNvSpPr>
          <p:nvPr/>
        </p:nvSpPr>
        <p:spPr bwMode="auto">
          <a:xfrm rot="10797613">
            <a:off x="304800" y="4191000"/>
            <a:ext cx="3276600" cy="465138"/>
          </a:xfrm>
          <a:prstGeom prst="rtTriangle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43" name="Line 35"/>
          <p:cNvSpPr>
            <a:spLocks noChangeShapeType="1"/>
          </p:cNvSpPr>
          <p:nvPr/>
        </p:nvSpPr>
        <p:spPr bwMode="auto">
          <a:xfrm>
            <a:off x="3581400" y="4191000"/>
            <a:ext cx="0" cy="457200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44" name="Line 36"/>
          <p:cNvSpPr>
            <a:spLocks noChangeShapeType="1"/>
          </p:cNvSpPr>
          <p:nvPr/>
        </p:nvSpPr>
        <p:spPr bwMode="auto">
          <a:xfrm>
            <a:off x="3581400" y="41910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45" name="Line 37"/>
          <p:cNvSpPr>
            <a:spLocks noChangeShapeType="1"/>
          </p:cNvSpPr>
          <p:nvPr/>
        </p:nvSpPr>
        <p:spPr bwMode="auto">
          <a:xfrm>
            <a:off x="5486400" y="3733800"/>
            <a:ext cx="0" cy="18288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46" name="Line 38"/>
          <p:cNvSpPr>
            <a:spLocks noChangeShapeType="1"/>
          </p:cNvSpPr>
          <p:nvPr/>
        </p:nvSpPr>
        <p:spPr bwMode="auto">
          <a:xfrm>
            <a:off x="3124200" y="3733800"/>
            <a:ext cx="0" cy="18288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47" name="Line 39"/>
          <p:cNvSpPr>
            <a:spLocks noChangeShapeType="1"/>
          </p:cNvSpPr>
          <p:nvPr/>
        </p:nvSpPr>
        <p:spPr bwMode="auto">
          <a:xfrm>
            <a:off x="3581400" y="4800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48" name="Line 40"/>
          <p:cNvSpPr>
            <a:spLocks noChangeShapeType="1"/>
          </p:cNvSpPr>
          <p:nvPr/>
        </p:nvSpPr>
        <p:spPr bwMode="auto">
          <a:xfrm>
            <a:off x="5105400" y="4800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49" name="Line 41"/>
          <p:cNvSpPr>
            <a:spLocks noChangeShapeType="1"/>
          </p:cNvSpPr>
          <p:nvPr/>
        </p:nvSpPr>
        <p:spPr bwMode="auto">
          <a:xfrm>
            <a:off x="8763000" y="41910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50" name="Line 42"/>
          <p:cNvSpPr>
            <a:spLocks noChangeShapeType="1"/>
          </p:cNvSpPr>
          <p:nvPr/>
        </p:nvSpPr>
        <p:spPr bwMode="auto">
          <a:xfrm>
            <a:off x="457200" y="41910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51" name="Line 43"/>
          <p:cNvSpPr>
            <a:spLocks noChangeShapeType="1"/>
          </p:cNvSpPr>
          <p:nvPr/>
        </p:nvSpPr>
        <p:spPr bwMode="auto">
          <a:xfrm>
            <a:off x="6629400" y="51816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52" name="Line 44"/>
          <p:cNvSpPr>
            <a:spLocks noChangeShapeType="1"/>
          </p:cNvSpPr>
          <p:nvPr/>
        </p:nvSpPr>
        <p:spPr bwMode="auto">
          <a:xfrm flipH="1">
            <a:off x="5486400" y="51816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53" name="Line 45"/>
          <p:cNvSpPr>
            <a:spLocks noChangeShapeType="1"/>
          </p:cNvSpPr>
          <p:nvPr/>
        </p:nvSpPr>
        <p:spPr bwMode="auto">
          <a:xfrm>
            <a:off x="1676400" y="5105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54" name="Line 46"/>
          <p:cNvSpPr>
            <a:spLocks noChangeShapeType="1"/>
          </p:cNvSpPr>
          <p:nvPr/>
        </p:nvSpPr>
        <p:spPr bwMode="auto">
          <a:xfrm flipH="1">
            <a:off x="457200" y="51054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55" name="Text Box 47"/>
          <p:cNvSpPr txBox="1">
            <a:spLocks noChangeArrowheads="1"/>
          </p:cNvSpPr>
          <p:nvPr/>
        </p:nvSpPr>
        <p:spPr bwMode="auto">
          <a:xfrm>
            <a:off x="5257800" y="33528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56" name="Text Box 48"/>
          <p:cNvSpPr txBox="1">
            <a:spLocks noChangeArrowheads="1"/>
          </p:cNvSpPr>
          <p:nvPr/>
        </p:nvSpPr>
        <p:spPr bwMode="auto">
          <a:xfrm>
            <a:off x="2895600" y="33528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57" name="Text Box 49"/>
          <p:cNvSpPr txBox="1">
            <a:spLocks noChangeArrowheads="1"/>
          </p:cNvSpPr>
          <p:nvPr/>
        </p:nvSpPr>
        <p:spPr bwMode="auto">
          <a:xfrm>
            <a:off x="6248400" y="5181600"/>
            <a:ext cx="15430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58" name="Text Box 50"/>
          <p:cNvSpPr txBox="1">
            <a:spLocks noChangeArrowheads="1"/>
          </p:cNvSpPr>
          <p:nvPr/>
        </p:nvSpPr>
        <p:spPr bwMode="auto">
          <a:xfrm>
            <a:off x="990600" y="5105400"/>
            <a:ext cx="15430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5651" name="AutoShape 51"/>
          <p:cNvSpPr>
            <a:spLocks noChangeArrowheads="1"/>
          </p:cNvSpPr>
          <p:nvPr/>
        </p:nvSpPr>
        <p:spPr bwMode="auto">
          <a:xfrm>
            <a:off x="7315200" y="4114800"/>
            <a:ext cx="228600" cy="228600"/>
          </a:xfrm>
          <a:prstGeom prst="flowChartPredefinedProcess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5652" name="AutoShape 52"/>
          <p:cNvSpPr>
            <a:spLocks noChangeArrowheads="1"/>
          </p:cNvSpPr>
          <p:nvPr/>
        </p:nvSpPr>
        <p:spPr bwMode="auto">
          <a:xfrm>
            <a:off x="7239000" y="3886200"/>
            <a:ext cx="381000" cy="2286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5653" name="AutoShape 53"/>
          <p:cNvSpPr>
            <a:spLocks noChangeArrowheads="1"/>
          </p:cNvSpPr>
          <p:nvPr/>
        </p:nvSpPr>
        <p:spPr bwMode="auto">
          <a:xfrm>
            <a:off x="6781800" y="4114800"/>
            <a:ext cx="304800" cy="304800"/>
          </a:xfrm>
          <a:prstGeom prst="flowChartPredefined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5654" name="AutoShape 54"/>
          <p:cNvSpPr>
            <a:spLocks noChangeArrowheads="1"/>
          </p:cNvSpPr>
          <p:nvPr/>
        </p:nvSpPr>
        <p:spPr bwMode="auto">
          <a:xfrm rot="10799051">
            <a:off x="6705600" y="3886200"/>
            <a:ext cx="452438" cy="2286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55" name="AutoShape 55"/>
          <p:cNvSpPr>
            <a:spLocks noChangeArrowheads="1"/>
          </p:cNvSpPr>
          <p:nvPr/>
        </p:nvSpPr>
        <p:spPr bwMode="auto">
          <a:xfrm>
            <a:off x="7696200" y="3962400"/>
            <a:ext cx="228600" cy="381000"/>
          </a:xfrm>
          <a:prstGeom prst="flowChartPredefinedProcess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5656" name="AutoShape 56"/>
          <p:cNvSpPr>
            <a:spLocks noChangeArrowheads="1"/>
          </p:cNvSpPr>
          <p:nvPr/>
        </p:nvSpPr>
        <p:spPr bwMode="auto">
          <a:xfrm>
            <a:off x="7543800" y="3886200"/>
            <a:ext cx="533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65" name="Text Box 57"/>
          <p:cNvSpPr txBox="1">
            <a:spLocks noChangeArrowheads="1"/>
          </p:cNvSpPr>
          <p:nvPr/>
        </p:nvSpPr>
        <p:spPr bwMode="auto">
          <a:xfrm>
            <a:off x="3886200" y="4419600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M.A.N</a:t>
            </a:r>
            <a:endParaRPr lang="en-US" altLang="en-US" sz="16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3066" name="Text Box 58"/>
          <p:cNvSpPr txBox="1">
            <a:spLocks noChangeArrowheads="1"/>
          </p:cNvSpPr>
          <p:nvPr/>
        </p:nvSpPr>
        <p:spPr bwMode="auto">
          <a:xfrm>
            <a:off x="4038600" y="3886200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M.A.B</a:t>
            </a:r>
          </a:p>
        </p:txBody>
      </p:sp>
      <p:sp>
        <p:nvSpPr>
          <p:cNvPr id="43067" name="Text Box 59"/>
          <p:cNvSpPr txBox="1">
            <a:spLocks noChangeArrowheads="1"/>
          </p:cNvSpPr>
          <p:nvPr/>
        </p:nvSpPr>
        <p:spPr bwMode="auto">
          <a:xfrm>
            <a:off x="3810000" y="990600"/>
            <a:ext cx="9382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000000"/>
                </a:solidFill>
                <a:latin typeface="Calibri" pitchFamily="34" charset="0"/>
              </a:rPr>
              <a:t>BANJIR</a:t>
            </a:r>
          </a:p>
        </p:txBody>
      </p:sp>
      <p:sp>
        <p:nvSpPr>
          <p:cNvPr id="43068" name="AutoShape 60"/>
          <p:cNvSpPr>
            <a:spLocks noChangeArrowheads="1"/>
          </p:cNvSpPr>
          <p:nvPr/>
        </p:nvSpPr>
        <p:spPr bwMode="auto">
          <a:xfrm>
            <a:off x="3505200" y="838200"/>
            <a:ext cx="1524000" cy="685800"/>
          </a:xfrm>
          <a:prstGeom prst="irregularSeal1">
            <a:avLst/>
          </a:prstGeom>
          <a:gradFill rotWithShape="0">
            <a:gsLst>
              <a:gs pos="0">
                <a:srgbClr val="66FFFF"/>
              </a:gs>
              <a:gs pos="100000">
                <a:srgbClr val="FF00FF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5661" name="AutoShape 61"/>
          <p:cNvSpPr>
            <a:spLocks noChangeArrowheads="1"/>
          </p:cNvSpPr>
          <p:nvPr/>
        </p:nvSpPr>
        <p:spPr bwMode="auto">
          <a:xfrm rot="-990576">
            <a:off x="6248400" y="2819400"/>
            <a:ext cx="2438400" cy="914400"/>
          </a:xfrm>
          <a:prstGeom prst="irregularSeal1">
            <a:avLst/>
          </a:prstGeom>
          <a:gradFill rotWithShape="0">
            <a:gsLst>
              <a:gs pos="0">
                <a:srgbClr val="66FFFF"/>
              </a:gs>
              <a:gs pos="100000">
                <a:srgbClr val="FF00FF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FF33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MASALAH BANJIR</a:t>
            </a:r>
            <a:endParaRPr lang="en-US" altLang="en-US" sz="16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3070" name="Rectangle 62"/>
          <p:cNvSpPr>
            <a:spLocks noChangeArrowheads="1"/>
          </p:cNvSpPr>
          <p:nvPr/>
        </p:nvSpPr>
        <p:spPr bwMode="auto">
          <a:xfrm>
            <a:off x="5562600" y="6172200"/>
            <a:ext cx="381000" cy="2286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71" name="Text Box 63"/>
          <p:cNvSpPr txBox="1">
            <a:spLocks noChangeArrowheads="1"/>
          </p:cNvSpPr>
          <p:nvPr/>
        </p:nvSpPr>
        <p:spPr bwMode="auto">
          <a:xfrm>
            <a:off x="6096000" y="6172200"/>
            <a:ext cx="14700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KONDISI BANJIR 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72" name="Text Box 64"/>
          <p:cNvSpPr txBox="1">
            <a:spLocks noChangeArrowheads="1"/>
          </p:cNvSpPr>
          <p:nvPr/>
        </p:nvSpPr>
        <p:spPr bwMode="auto">
          <a:xfrm>
            <a:off x="3794125" y="974725"/>
            <a:ext cx="9382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FFFF"/>
                </a:solidFill>
                <a:latin typeface="Calibri" pitchFamily="34" charset="0"/>
              </a:rPr>
              <a:t>BANJIR</a:t>
            </a:r>
          </a:p>
        </p:txBody>
      </p:sp>
      <p:sp>
        <p:nvSpPr>
          <p:cNvPr id="43073" name="Line 65"/>
          <p:cNvSpPr>
            <a:spLocks noChangeShapeType="1"/>
          </p:cNvSpPr>
          <p:nvPr/>
        </p:nvSpPr>
        <p:spPr bwMode="auto">
          <a:xfrm>
            <a:off x="4419600" y="5410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74" name="Line 66"/>
          <p:cNvSpPr>
            <a:spLocks noChangeShapeType="1"/>
          </p:cNvSpPr>
          <p:nvPr/>
        </p:nvSpPr>
        <p:spPr bwMode="auto">
          <a:xfrm flipH="1">
            <a:off x="3581400" y="5410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75" name="Text Box 67"/>
          <p:cNvSpPr txBox="1">
            <a:spLocks noChangeArrowheads="1"/>
          </p:cNvSpPr>
          <p:nvPr/>
        </p:nvSpPr>
        <p:spPr bwMode="auto">
          <a:xfrm>
            <a:off x="3657600" y="5181600"/>
            <a:ext cx="14620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PALUNG SUNGAI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76" name="Line 68"/>
          <p:cNvSpPr>
            <a:spLocks noChangeShapeType="1"/>
          </p:cNvSpPr>
          <p:nvPr/>
        </p:nvSpPr>
        <p:spPr bwMode="auto">
          <a:xfrm flipV="1">
            <a:off x="4953000" y="1295400"/>
            <a:ext cx="3810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77" name="Line 69"/>
          <p:cNvSpPr>
            <a:spLocks noChangeShapeType="1"/>
          </p:cNvSpPr>
          <p:nvPr/>
        </p:nvSpPr>
        <p:spPr bwMode="auto">
          <a:xfrm>
            <a:off x="457200" y="1295400"/>
            <a:ext cx="31242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78" name="Line 70"/>
          <p:cNvSpPr>
            <a:spLocks noChangeShapeType="1"/>
          </p:cNvSpPr>
          <p:nvPr/>
        </p:nvSpPr>
        <p:spPr bwMode="auto">
          <a:xfrm flipH="1">
            <a:off x="6019800" y="45720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79" name="Rectangle 71"/>
          <p:cNvSpPr>
            <a:spLocks noChangeArrowheads="1"/>
          </p:cNvSpPr>
          <p:nvPr/>
        </p:nvSpPr>
        <p:spPr bwMode="auto">
          <a:xfrm>
            <a:off x="2895600" y="6172200"/>
            <a:ext cx="381000" cy="228600"/>
          </a:xfrm>
          <a:prstGeom prst="rect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80" name="Text Box 72"/>
          <p:cNvSpPr txBox="1">
            <a:spLocks noChangeArrowheads="1"/>
          </p:cNvSpPr>
          <p:nvPr/>
        </p:nvSpPr>
        <p:spPr bwMode="auto">
          <a:xfrm>
            <a:off x="3352800" y="6172200"/>
            <a:ext cx="19700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DEBIT/ALIRAN NORMAL</a:t>
            </a:r>
          </a:p>
        </p:txBody>
      </p:sp>
      <p:sp>
        <p:nvSpPr>
          <p:cNvPr id="43081" name="Text Box 73"/>
          <p:cNvSpPr txBox="1">
            <a:spLocks noChangeArrowheads="1"/>
          </p:cNvSpPr>
          <p:nvPr/>
        </p:nvSpPr>
        <p:spPr bwMode="auto">
          <a:xfrm>
            <a:off x="1219200" y="1066800"/>
            <a:ext cx="1778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3300"/>
                </a:solidFill>
                <a:latin typeface="Calibri" pitchFamily="34" charset="0"/>
              </a:rPr>
              <a:t>DEBIT &gt; 50 TAHUNAN</a:t>
            </a:r>
          </a:p>
        </p:txBody>
      </p:sp>
      <p:pic>
        <p:nvPicPr>
          <p:cNvPr id="25674" name="Picture 74" descr="an02097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9906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75" name="Picture 75" descr="an02542_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038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84" name="Text Box 76"/>
          <p:cNvSpPr txBox="1">
            <a:spLocks noChangeArrowheads="1"/>
          </p:cNvSpPr>
          <p:nvPr/>
        </p:nvSpPr>
        <p:spPr bwMode="auto">
          <a:xfrm>
            <a:off x="8221663" y="6608763"/>
            <a:ext cx="3317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 b="1">
                <a:solidFill>
                  <a:srgbClr val="000000"/>
                </a:solidFill>
                <a:latin typeface="Calibri" pitchFamily="34" charset="0"/>
              </a:rPr>
              <a:t>us</a:t>
            </a:r>
          </a:p>
        </p:txBody>
      </p:sp>
      <p:sp>
        <p:nvSpPr>
          <p:cNvPr id="25677" name="AutoShape 77"/>
          <p:cNvSpPr>
            <a:spLocks noChangeArrowheads="1"/>
          </p:cNvSpPr>
          <p:nvPr/>
        </p:nvSpPr>
        <p:spPr bwMode="auto">
          <a:xfrm>
            <a:off x="5943600" y="3429000"/>
            <a:ext cx="381000" cy="1143000"/>
          </a:xfrm>
          <a:prstGeom prst="flowChartPredefinedProcess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5678" name="AutoShape 78"/>
          <p:cNvSpPr>
            <a:spLocks noChangeArrowheads="1"/>
          </p:cNvSpPr>
          <p:nvPr/>
        </p:nvSpPr>
        <p:spPr bwMode="auto">
          <a:xfrm>
            <a:off x="5867400" y="3276600"/>
            <a:ext cx="533400" cy="152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5679" name="Rectangle 79"/>
          <p:cNvSpPr>
            <a:spLocks noChangeArrowheads="1"/>
          </p:cNvSpPr>
          <p:nvPr/>
        </p:nvSpPr>
        <p:spPr bwMode="auto">
          <a:xfrm>
            <a:off x="6172200" y="3505200"/>
            <a:ext cx="76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5680" name="Rectangle 80"/>
          <p:cNvSpPr>
            <a:spLocks noChangeArrowheads="1"/>
          </p:cNvSpPr>
          <p:nvPr/>
        </p:nvSpPr>
        <p:spPr bwMode="auto">
          <a:xfrm>
            <a:off x="6019800" y="3733800"/>
            <a:ext cx="76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89" name="Line 81"/>
          <p:cNvSpPr>
            <a:spLocks noChangeShapeType="1"/>
          </p:cNvSpPr>
          <p:nvPr/>
        </p:nvSpPr>
        <p:spPr bwMode="auto">
          <a:xfrm flipV="1">
            <a:off x="5105400" y="4191000"/>
            <a:ext cx="36576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90" name="Line 82"/>
          <p:cNvSpPr>
            <a:spLocks noChangeShapeType="1"/>
          </p:cNvSpPr>
          <p:nvPr/>
        </p:nvSpPr>
        <p:spPr bwMode="auto">
          <a:xfrm>
            <a:off x="381000" y="4191000"/>
            <a:ext cx="3200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91" name="Text Box 83"/>
          <p:cNvSpPr txBox="1">
            <a:spLocks noChangeArrowheads="1"/>
          </p:cNvSpPr>
          <p:nvPr/>
        </p:nvSpPr>
        <p:spPr bwMode="auto">
          <a:xfrm>
            <a:off x="1828800" y="2819400"/>
            <a:ext cx="3714750" cy="366713"/>
          </a:xfrm>
          <a:prstGeom prst="rect">
            <a:avLst/>
          </a:prstGeom>
          <a:solidFill>
            <a:srgbClr val="00FFFF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b="1" u="sng">
                <a:solidFill>
                  <a:srgbClr val="FFFFFF"/>
                </a:solidFill>
                <a:latin typeface="Calibri" pitchFamily="34" charset="0"/>
              </a:rPr>
              <a:t>BANJIR DAN MASALAH BANJIR</a:t>
            </a:r>
          </a:p>
        </p:txBody>
      </p:sp>
      <p:sp>
        <p:nvSpPr>
          <p:cNvPr id="43092" name="AutoShape 84" descr="Narrow horizontal"/>
          <p:cNvSpPr>
            <a:spLocks noChangeArrowheads="1"/>
          </p:cNvSpPr>
          <p:nvPr/>
        </p:nvSpPr>
        <p:spPr bwMode="auto">
          <a:xfrm>
            <a:off x="2438400" y="3886200"/>
            <a:ext cx="304800" cy="228600"/>
          </a:xfrm>
          <a:prstGeom prst="flowChartPredefinedProcess">
            <a:avLst/>
          </a:prstGeom>
          <a:pattFill prst="narHorz">
            <a:fgClr>
              <a:schemeClr val="tx1"/>
            </a:fgClr>
            <a:bgClr>
              <a:srgbClr val="FFFFFF"/>
            </a:bgClr>
          </a:patt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93" name="AutoShape 85"/>
          <p:cNvSpPr>
            <a:spLocks noChangeArrowheads="1"/>
          </p:cNvSpPr>
          <p:nvPr/>
        </p:nvSpPr>
        <p:spPr bwMode="auto">
          <a:xfrm>
            <a:off x="2362200" y="3657600"/>
            <a:ext cx="457200" cy="2286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3094" name="Line 86"/>
          <p:cNvSpPr>
            <a:spLocks noChangeShapeType="1"/>
          </p:cNvSpPr>
          <p:nvPr/>
        </p:nvSpPr>
        <p:spPr bwMode="auto">
          <a:xfrm>
            <a:off x="2514600" y="41148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95" name="Line 87"/>
          <p:cNvSpPr>
            <a:spLocks noChangeShapeType="1"/>
          </p:cNvSpPr>
          <p:nvPr/>
        </p:nvSpPr>
        <p:spPr bwMode="auto">
          <a:xfrm>
            <a:off x="2667000" y="41148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96" name="Line 88"/>
          <p:cNvSpPr>
            <a:spLocks noChangeShapeType="1"/>
          </p:cNvSpPr>
          <p:nvPr/>
        </p:nvSpPr>
        <p:spPr bwMode="auto">
          <a:xfrm flipH="1">
            <a:off x="2438400" y="4114800"/>
            <a:ext cx="228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97" name="Line 89"/>
          <p:cNvSpPr>
            <a:spLocks noChangeShapeType="1"/>
          </p:cNvSpPr>
          <p:nvPr/>
        </p:nvSpPr>
        <p:spPr bwMode="auto">
          <a:xfrm>
            <a:off x="2514600" y="4114800"/>
            <a:ext cx="228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098" name="Text Box 90"/>
          <p:cNvSpPr txBox="1">
            <a:spLocks noChangeArrowheads="1"/>
          </p:cNvSpPr>
          <p:nvPr/>
        </p:nvSpPr>
        <p:spPr bwMode="auto">
          <a:xfrm>
            <a:off x="685800" y="3276600"/>
            <a:ext cx="1606550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TRADISIONAL“OK”</a:t>
            </a:r>
          </a:p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    </a:t>
            </a:r>
            <a:r>
              <a:rPr lang="en-US" altLang="en-US" sz="1200" b="1" i="1">
                <a:solidFill>
                  <a:srgbClr val="FFFFFF"/>
                </a:solidFill>
                <a:latin typeface="Calibri" pitchFamily="34" charset="0"/>
              </a:rPr>
              <a:t>NO PROBLEM</a:t>
            </a:r>
          </a:p>
        </p:txBody>
      </p:sp>
      <p:sp>
        <p:nvSpPr>
          <p:cNvPr id="43099" name="Text Box 91"/>
          <p:cNvSpPr txBox="1">
            <a:spLocks noChangeArrowheads="1"/>
          </p:cNvSpPr>
          <p:nvPr/>
        </p:nvSpPr>
        <p:spPr bwMode="auto">
          <a:xfrm>
            <a:off x="6781800" y="4495800"/>
            <a:ext cx="962025" cy="274638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MODEREN</a:t>
            </a:r>
          </a:p>
        </p:txBody>
      </p:sp>
      <p:pic>
        <p:nvPicPr>
          <p:cNvPr id="43100" name="Picture 92" descr="NA01441_"/>
          <p:cNvPicPr>
            <a:picLocks noChangeAspect="1" noChangeArrowheads="1"/>
          </p:cNvPicPr>
          <p:nvPr/>
        </p:nvPicPr>
        <p:blipFill>
          <a:blip r:embed="rId7" cstate="print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57200"/>
            <a:ext cx="5794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101" name="Picture 93" descr="NA01441_"/>
          <p:cNvPicPr>
            <a:picLocks noChangeAspect="1" noChangeArrowheads="1"/>
          </p:cNvPicPr>
          <p:nvPr/>
        </p:nvPicPr>
        <p:blipFill>
          <a:blip r:embed="rId7" cstate="print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505200"/>
            <a:ext cx="5794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102" name="Oval 94"/>
          <p:cNvSpPr>
            <a:spLocks noChangeArrowheads="1"/>
          </p:cNvSpPr>
          <p:nvPr/>
        </p:nvSpPr>
        <p:spPr bwMode="auto">
          <a:xfrm>
            <a:off x="2133600" y="3581400"/>
            <a:ext cx="914400" cy="1143000"/>
          </a:xfrm>
          <a:prstGeom prst="ellipse">
            <a:avLst/>
          </a:prstGeom>
          <a:noFill/>
          <a:ln w="28575">
            <a:solidFill>
              <a:srgbClr val="CC33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78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5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5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5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5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5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56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56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56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56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56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56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56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56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51" grpId="0" animBg="1"/>
      <p:bldP spid="25652" grpId="0" animBg="1"/>
      <p:bldP spid="25653" grpId="0" animBg="1"/>
      <p:bldP spid="25654" grpId="0" animBg="1"/>
      <p:bldP spid="25655" grpId="0" animBg="1"/>
      <p:bldP spid="25656" grpId="0" animBg="1"/>
      <p:bldP spid="25661" grpId="0" animBg="1" autoUpdateAnimBg="0"/>
      <p:bldP spid="25677" grpId="0" animBg="1"/>
      <p:bldP spid="25678" grpId="0" animBg="1"/>
      <p:bldP spid="25679" grpId="0" animBg="1"/>
      <p:bldP spid="2568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/>
          <p:cNvSpPr>
            <a:spLocks noChangeArrowheads="1"/>
          </p:cNvSpPr>
          <p:nvPr/>
        </p:nvSpPr>
        <p:spPr bwMode="auto">
          <a:xfrm>
            <a:off x="3581400" y="1676400"/>
            <a:ext cx="1371600" cy="457200"/>
          </a:xfrm>
          <a:prstGeom prst="flowChartManualOperation">
            <a:avLst/>
          </a:prstGeom>
          <a:solidFill>
            <a:srgbClr val="0066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35" name="Line 3"/>
          <p:cNvSpPr>
            <a:spLocks noChangeShapeType="1"/>
          </p:cNvSpPr>
          <p:nvPr/>
        </p:nvSpPr>
        <p:spPr bwMode="auto">
          <a:xfrm>
            <a:off x="457200" y="15240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36" name="Line 4"/>
          <p:cNvSpPr>
            <a:spLocks noChangeShapeType="1"/>
          </p:cNvSpPr>
          <p:nvPr/>
        </p:nvSpPr>
        <p:spPr bwMode="auto">
          <a:xfrm>
            <a:off x="8763000" y="990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>
            <a:off x="457200" y="762000"/>
            <a:ext cx="830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>
            <a:off x="4953000" y="1295400"/>
            <a:ext cx="0" cy="381000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>
            <a:off x="5943600" y="1143000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40" name="Line 8"/>
          <p:cNvSpPr>
            <a:spLocks noChangeShapeType="1"/>
          </p:cNvSpPr>
          <p:nvPr/>
        </p:nvSpPr>
        <p:spPr bwMode="auto">
          <a:xfrm>
            <a:off x="2590800" y="1143000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41" name="Text Box 9"/>
          <p:cNvSpPr txBox="1">
            <a:spLocks noChangeArrowheads="1"/>
          </p:cNvSpPr>
          <p:nvPr/>
        </p:nvSpPr>
        <p:spPr bwMode="auto">
          <a:xfrm>
            <a:off x="2895600" y="457200"/>
            <a:ext cx="25923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DAERAH PENGUASAAN SUNGAI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>
            <a:off x="457200" y="4572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>
            <a:off x="8763000" y="12954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>
            <a:off x="8229600" y="762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45" name="Line 13"/>
          <p:cNvSpPr>
            <a:spLocks noChangeShapeType="1"/>
          </p:cNvSpPr>
          <p:nvPr/>
        </p:nvSpPr>
        <p:spPr bwMode="auto">
          <a:xfrm flipH="1">
            <a:off x="457200" y="762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46" name="Text Box 14"/>
          <p:cNvSpPr txBox="1">
            <a:spLocks noChangeArrowheads="1"/>
          </p:cNvSpPr>
          <p:nvPr/>
        </p:nvSpPr>
        <p:spPr bwMode="auto">
          <a:xfrm>
            <a:off x="6477000" y="2057400"/>
            <a:ext cx="1543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  <a:p>
            <a:pPr eaLnBrk="1" hangingPunct="1"/>
            <a:r>
              <a:rPr lang="en-US" altLang="en-US" sz="1200" b="1" i="1">
                <a:solidFill>
                  <a:srgbClr val="000000"/>
                </a:solidFill>
                <a:latin typeface="Calibri" pitchFamily="34" charset="0"/>
              </a:rPr>
              <a:t>(“FLOOD PLAIN”)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47" name="Text Box 15"/>
          <p:cNvSpPr txBox="1">
            <a:spLocks noChangeArrowheads="1"/>
          </p:cNvSpPr>
          <p:nvPr/>
        </p:nvSpPr>
        <p:spPr bwMode="auto">
          <a:xfrm>
            <a:off x="838200" y="2209800"/>
            <a:ext cx="15430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3886200" y="2362200"/>
            <a:ext cx="7762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SUNGAI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49" name="Text Box 17"/>
          <p:cNvSpPr txBox="1">
            <a:spLocks noChangeArrowheads="1"/>
          </p:cNvSpPr>
          <p:nvPr/>
        </p:nvSpPr>
        <p:spPr bwMode="auto">
          <a:xfrm>
            <a:off x="5715000" y="7620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50" name="Text Box 18"/>
          <p:cNvSpPr txBox="1">
            <a:spLocks noChangeArrowheads="1"/>
          </p:cNvSpPr>
          <p:nvPr/>
        </p:nvSpPr>
        <p:spPr bwMode="auto">
          <a:xfrm>
            <a:off x="2286000" y="8382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51" name="AutoShape 19"/>
          <p:cNvSpPr>
            <a:spLocks noChangeArrowheads="1"/>
          </p:cNvSpPr>
          <p:nvPr/>
        </p:nvSpPr>
        <p:spPr bwMode="auto">
          <a:xfrm>
            <a:off x="3581400" y="4648200"/>
            <a:ext cx="1524000" cy="457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66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52" name="Line 20"/>
          <p:cNvSpPr>
            <a:spLocks noChangeShapeType="1"/>
          </p:cNvSpPr>
          <p:nvPr/>
        </p:nvSpPr>
        <p:spPr bwMode="auto">
          <a:xfrm>
            <a:off x="8763000" y="609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45" name="AutoShape 21"/>
          <p:cNvSpPr>
            <a:spLocks noChangeArrowheads="1"/>
          </p:cNvSpPr>
          <p:nvPr/>
        </p:nvSpPr>
        <p:spPr bwMode="auto">
          <a:xfrm rot="5399942">
            <a:off x="6708775" y="2587625"/>
            <a:ext cx="450850" cy="3657600"/>
          </a:xfrm>
          <a:prstGeom prst="rtTriangle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3581400" y="4191000"/>
            <a:ext cx="1524000" cy="457200"/>
          </a:xfrm>
          <a:prstGeom prst="rect">
            <a:avLst/>
          </a:prstGeom>
          <a:solidFill>
            <a:srgbClr val="CCFF33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6647" name="AutoShape 23"/>
          <p:cNvSpPr>
            <a:spLocks noChangeArrowheads="1"/>
          </p:cNvSpPr>
          <p:nvPr/>
        </p:nvSpPr>
        <p:spPr bwMode="auto">
          <a:xfrm rot="10797613">
            <a:off x="304800" y="4191000"/>
            <a:ext cx="3276600" cy="465138"/>
          </a:xfrm>
          <a:prstGeom prst="rtTriangle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56" name="Line 24"/>
          <p:cNvSpPr>
            <a:spLocks noChangeShapeType="1"/>
          </p:cNvSpPr>
          <p:nvPr/>
        </p:nvSpPr>
        <p:spPr bwMode="auto">
          <a:xfrm>
            <a:off x="3581400" y="4191000"/>
            <a:ext cx="0" cy="45720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57" name="Line 25"/>
          <p:cNvSpPr>
            <a:spLocks noChangeShapeType="1"/>
          </p:cNvSpPr>
          <p:nvPr/>
        </p:nvSpPr>
        <p:spPr bwMode="auto">
          <a:xfrm>
            <a:off x="3581400" y="41910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58" name="Line 26"/>
          <p:cNvSpPr>
            <a:spLocks noChangeShapeType="1"/>
          </p:cNvSpPr>
          <p:nvPr/>
        </p:nvSpPr>
        <p:spPr bwMode="auto">
          <a:xfrm>
            <a:off x="2895600" y="4343400"/>
            <a:ext cx="2895600" cy="0"/>
          </a:xfrm>
          <a:prstGeom prst="line">
            <a:avLst/>
          </a:prstGeom>
          <a:noFill/>
          <a:ln w="9525">
            <a:solidFill>
              <a:srgbClr val="3333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59" name="Line 27"/>
          <p:cNvSpPr>
            <a:spLocks noChangeShapeType="1"/>
          </p:cNvSpPr>
          <p:nvPr/>
        </p:nvSpPr>
        <p:spPr bwMode="auto">
          <a:xfrm>
            <a:off x="6096000" y="3810000"/>
            <a:ext cx="0" cy="16764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60" name="Line 28"/>
          <p:cNvSpPr>
            <a:spLocks noChangeShapeType="1"/>
          </p:cNvSpPr>
          <p:nvPr/>
        </p:nvSpPr>
        <p:spPr bwMode="auto">
          <a:xfrm>
            <a:off x="2514600" y="3733800"/>
            <a:ext cx="0" cy="18288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61" name="Line 29"/>
          <p:cNvSpPr>
            <a:spLocks noChangeShapeType="1"/>
          </p:cNvSpPr>
          <p:nvPr/>
        </p:nvSpPr>
        <p:spPr bwMode="auto">
          <a:xfrm>
            <a:off x="3124200" y="47244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62" name="Line 30"/>
          <p:cNvSpPr>
            <a:spLocks noChangeShapeType="1"/>
          </p:cNvSpPr>
          <p:nvPr/>
        </p:nvSpPr>
        <p:spPr bwMode="auto">
          <a:xfrm>
            <a:off x="3581400" y="4800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63" name="Line 31"/>
          <p:cNvSpPr>
            <a:spLocks noChangeShapeType="1"/>
          </p:cNvSpPr>
          <p:nvPr/>
        </p:nvSpPr>
        <p:spPr bwMode="auto">
          <a:xfrm>
            <a:off x="5105400" y="4800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64" name="Line 32"/>
          <p:cNvSpPr>
            <a:spLocks noChangeShapeType="1"/>
          </p:cNvSpPr>
          <p:nvPr/>
        </p:nvSpPr>
        <p:spPr bwMode="auto">
          <a:xfrm>
            <a:off x="5486400" y="4724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65" name="Line 33"/>
          <p:cNvSpPr>
            <a:spLocks noChangeShapeType="1"/>
          </p:cNvSpPr>
          <p:nvPr/>
        </p:nvSpPr>
        <p:spPr bwMode="auto">
          <a:xfrm>
            <a:off x="8763000" y="41910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66" name="Line 34"/>
          <p:cNvSpPr>
            <a:spLocks noChangeShapeType="1"/>
          </p:cNvSpPr>
          <p:nvPr/>
        </p:nvSpPr>
        <p:spPr bwMode="auto">
          <a:xfrm>
            <a:off x="457200" y="41910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67" name="Text Box 35"/>
          <p:cNvSpPr txBox="1">
            <a:spLocks noChangeArrowheads="1"/>
          </p:cNvSpPr>
          <p:nvPr/>
        </p:nvSpPr>
        <p:spPr bwMode="auto">
          <a:xfrm>
            <a:off x="5867400" y="35052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68" name="Text Box 36"/>
          <p:cNvSpPr txBox="1">
            <a:spLocks noChangeArrowheads="1"/>
          </p:cNvSpPr>
          <p:nvPr/>
        </p:nvSpPr>
        <p:spPr bwMode="auto">
          <a:xfrm>
            <a:off x="2209800" y="34290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69" name="Text Box 37"/>
          <p:cNvSpPr txBox="1">
            <a:spLocks noChangeArrowheads="1"/>
          </p:cNvSpPr>
          <p:nvPr/>
        </p:nvSpPr>
        <p:spPr bwMode="auto">
          <a:xfrm>
            <a:off x="6705600" y="5181600"/>
            <a:ext cx="15430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70" name="Text Box 38"/>
          <p:cNvSpPr txBox="1">
            <a:spLocks noChangeArrowheads="1"/>
          </p:cNvSpPr>
          <p:nvPr/>
        </p:nvSpPr>
        <p:spPr bwMode="auto">
          <a:xfrm>
            <a:off x="593725" y="5138738"/>
            <a:ext cx="15430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71" name="Text Box 39"/>
          <p:cNvSpPr txBox="1">
            <a:spLocks noChangeArrowheads="1"/>
          </p:cNvSpPr>
          <p:nvPr/>
        </p:nvSpPr>
        <p:spPr bwMode="auto">
          <a:xfrm>
            <a:off x="2514600" y="5334000"/>
            <a:ext cx="10445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  <a:latin typeface="Calibri" pitchFamily="34" charset="0"/>
              </a:rPr>
              <a:t>BANTARAN</a:t>
            </a:r>
            <a:endParaRPr lang="en-US" altLang="en-US" sz="16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4072" name="Text Box 40"/>
          <p:cNvSpPr txBox="1">
            <a:spLocks noChangeArrowheads="1"/>
          </p:cNvSpPr>
          <p:nvPr/>
        </p:nvSpPr>
        <p:spPr bwMode="auto">
          <a:xfrm>
            <a:off x="4724400" y="5562600"/>
            <a:ext cx="10445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  <a:latin typeface="Calibri" pitchFamily="34" charset="0"/>
              </a:rPr>
              <a:t>BANTARAN</a:t>
            </a:r>
            <a:endParaRPr lang="en-US" altLang="en-US" sz="16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4073" name="Text Box 41"/>
          <p:cNvSpPr txBox="1">
            <a:spLocks noChangeArrowheads="1"/>
          </p:cNvSpPr>
          <p:nvPr/>
        </p:nvSpPr>
        <p:spPr bwMode="auto">
          <a:xfrm>
            <a:off x="2895600" y="3429000"/>
            <a:ext cx="9382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TANGGUL</a:t>
            </a:r>
          </a:p>
        </p:txBody>
      </p:sp>
      <p:sp>
        <p:nvSpPr>
          <p:cNvPr id="44074" name="Line 42"/>
          <p:cNvSpPr>
            <a:spLocks noChangeShapeType="1"/>
          </p:cNvSpPr>
          <p:nvPr/>
        </p:nvSpPr>
        <p:spPr bwMode="auto">
          <a:xfrm flipH="1">
            <a:off x="2819400" y="37338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75" name="AutoShape 43"/>
          <p:cNvSpPr>
            <a:spLocks noChangeArrowheads="1"/>
          </p:cNvSpPr>
          <p:nvPr/>
        </p:nvSpPr>
        <p:spPr bwMode="auto">
          <a:xfrm>
            <a:off x="7315200" y="4114800"/>
            <a:ext cx="228600" cy="228600"/>
          </a:xfrm>
          <a:prstGeom prst="flowChartPredefinedProcess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76" name="AutoShape 44"/>
          <p:cNvSpPr>
            <a:spLocks noChangeArrowheads="1"/>
          </p:cNvSpPr>
          <p:nvPr/>
        </p:nvSpPr>
        <p:spPr bwMode="auto">
          <a:xfrm>
            <a:off x="7239000" y="3886200"/>
            <a:ext cx="381000" cy="2286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77" name="AutoShape 45"/>
          <p:cNvSpPr>
            <a:spLocks noChangeArrowheads="1"/>
          </p:cNvSpPr>
          <p:nvPr/>
        </p:nvSpPr>
        <p:spPr bwMode="auto">
          <a:xfrm>
            <a:off x="6781800" y="4114800"/>
            <a:ext cx="304800" cy="304800"/>
          </a:xfrm>
          <a:prstGeom prst="flowChartPredefined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78" name="AutoShape 46"/>
          <p:cNvSpPr>
            <a:spLocks noChangeArrowheads="1"/>
          </p:cNvSpPr>
          <p:nvPr/>
        </p:nvSpPr>
        <p:spPr bwMode="auto">
          <a:xfrm rot="10799051">
            <a:off x="6705600" y="3886200"/>
            <a:ext cx="452438" cy="2286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79" name="Text Box 47"/>
          <p:cNvSpPr txBox="1">
            <a:spLocks noChangeArrowheads="1"/>
          </p:cNvSpPr>
          <p:nvPr/>
        </p:nvSpPr>
        <p:spPr bwMode="auto">
          <a:xfrm>
            <a:off x="6705600" y="3276600"/>
            <a:ext cx="15525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MASALAH BANJIR</a:t>
            </a:r>
          </a:p>
        </p:txBody>
      </p:sp>
      <p:sp>
        <p:nvSpPr>
          <p:cNvPr id="44080" name="Rectangle 48"/>
          <p:cNvSpPr>
            <a:spLocks noChangeArrowheads="1"/>
          </p:cNvSpPr>
          <p:nvPr/>
        </p:nvSpPr>
        <p:spPr bwMode="auto">
          <a:xfrm>
            <a:off x="2895600" y="4343400"/>
            <a:ext cx="2819400" cy="3048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81" name="AutoShape 49"/>
          <p:cNvSpPr>
            <a:spLocks noChangeArrowheads="1"/>
          </p:cNvSpPr>
          <p:nvPr/>
        </p:nvSpPr>
        <p:spPr bwMode="auto">
          <a:xfrm rot="10799435">
            <a:off x="5486400" y="4267200"/>
            <a:ext cx="460375" cy="3905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82" name="AutoShape 50"/>
          <p:cNvSpPr>
            <a:spLocks noChangeArrowheads="1"/>
          </p:cNvSpPr>
          <p:nvPr/>
        </p:nvSpPr>
        <p:spPr bwMode="auto">
          <a:xfrm rot="10800000">
            <a:off x="2667000" y="4267200"/>
            <a:ext cx="452438" cy="3810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83" name="AutoShape 51"/>
          <p:cNvSpPr>
            <a:spLocks noChangeArrowheads="1"/>
          </p:cNvSpPr>
          <p:nvPr/>
        </p:nvSpPr>
        <p:spPr bwMode="auto">
          <a:xfrm>
            <a:off x="7696200" y="3962400"/>
            <a:ext cx="228600" cy="381000"/>
          </a:xfrm>
          <a:prstGeom prst="flowChartPredefinedProcess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84" name="AutoShape 52"/>
          <p:cNvSpPr>
            <a:spLocks noChangeArrowheads="1"/>
          </p:cNvSpPr>
          <p:nvPr/>
        </p:nvSpPr>
        <p:spPr bwMode="auto">
          <a:xfrm>
            <a:off x="7543800" y="3886200"/>
            <a:ext cx="533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85" name="Text Box 53"/>
          <p:cNvSpPr txBox="1">
            <a:spLocks noChangeArrowheads="1"/>
          </p:cNvSpPr>
          <p:nvPr/>
        </p:nvSpPr>
        <p:spPr bwMode="auto">
          <a:xfrm>
            <a:off x="3886200" y="4419600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M.A.N</a:t>
            </a:r>
            <a:endParaRPr lang="en-US" altLang="en-US" sz="16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4086" name="Text Box 54"/>
          <p:cNvSpPr txBox="1">
            <a:spLocks noChangeArrowheads="1"/>
          </p:cNvSpPr>
          <p:nvPr/>
        </p:nvSpPr>
        <p:spPr bwMode="auto">
          <a:xfrm>
            <a:off x="4022725" y="4148138"/>
            <a:ext cx="6159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M.A.B</a:t>
            </a:r>
          </a:p>
        </p:txBody>
      </p:sp>
      <p:sp>
        <p:nvSpPr>
          <p:cNvPr id="44087" name="Text Box 55"/>
          <p:cNvSpPr txBox="1">
            <a:spLocks noChangeArrowheads="1"/>
          </p:cNvSpPr>
          <p:nvPr/>
        </p:nvSpPr>
        <p:spPr bwMode="auto">
          <a:xfrm>
            <a:off x="3429000" y="3962400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M.A.B</a:t>
            </a:r>
          </a:p>
        </p:txBody>
      </p:sp>
      <p:sp>
        <p:nvSpPr>
          <p:cNvPr id="44088" name="Line 56"/>
          <p:cNvSpPr>
            <a:spLocks noChangeShapeType="1"/>
          </p:cNvSpPr>
          <p:nvPr/>
        </p:nvSpPr>
        <p:spPr bwMode="auto">
          <a:xfrm>
            <a:off x="3733800" y="3657600"/>
            <a:ext cx="1981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81" name="AutoShape 57"/>
          <p:cNvSpPr>
            <a:spLocks noChangeArrowheads="1"/>
          </p:cNvSpPr>
          <p:nvPr/>
        </p:nvSpPr>
        <p:spPr bwMode="auto">
          <a:xfrm>
            <a:off x="6400800" y="2971800"/>
            <a:ext cx="2438400" cy="914400"/>
          </a:xfrm>
          <a:prstGeom prst="irregularSeal1">
            <a:avLst/>
          </a:prstGeom>
          <a:gradFill rotWithShape="0">
            <a:gsLst>
              <a:gs pos="0">
                <a:srgbClr val="66FFFF"/>
              </a:gs>
              <a:gs pos="100000">
                <a:srgbClr val="FF00FF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FF33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MASALAH BANJIR</a:t>
            </a:r>
            <a:endParaRPr lang="en-US" altLang="en-US" sz="16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4090" name="Rectangle 58"/>
          <p:cNvSpPr>
            <a:spLocks noChangeArrowheads="1"/>
          </p:cNvSpPr>
          <p:nvPr/>
        </p:nvSpPr>
        <p:spPr bwMode="auto">
          <a:xfrm>
            <a:off x="5638800" y="6019800"/>
            <a:ext cx="381000" cy="2286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91" name="Rectangle 59"/>
          <p:cNvSpPr>
            <a:spLocks noChangeArrowheads="1"/>
          </p:cNvSpPr>
          <p:nvPr/>
        </p:nvSpPr>
        <p:spPr bwMode="auto">
          <a:xfrm>
            <a:off x="5638800" y="6400800"/>
            <a:ext cx="381000" cy="228600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92" name="Text Box 60"/>
          <p:cNvSpPr txBox="1">
            <a:spLocks noChangeArrowheads="1"/>
          </p:cNvSpPr>
          <p:nvPr/>
        </p:nvSpPr>
        <p:spPr bwMode="auto">
          <a:xfrm>
            <a:off x="6145213" y="5943600"/>
            <a:ext cx="29987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BANJIR YANG LAYAK DIKENDALIKAN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93" name="Text Box 61"/>
          <p:cNvSpPr txBox="1">
            <a:spLocks noChangeArrowheads="1"/>
          </p:cNvSpPr>
          <p:nvPr/>
        </p:nvSpPr>
        <p:spPr bwMode="auto">
          <a:xfrm>
            <a:off x="6165850" y="6324600"/>
            <a:ext cx="2978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  <a:latin typeface="Calibri" pitchFamily="34" charset="0"/>
              </a:rPr>
              <a:t>BANJIR &gt; DARI YANG DIKENDALIKAN</a:t>
            </a:r>
          </a:p>
        </p:txBody>
      </p:sp>
      <p:sp>
        <p:nvSpPr>
          <p:cNvPr id="44094" name="Line 62"/>
          <p:cNvSpPr>
            <a:spLocks noChangeShapeType="1"/>
          </p:cNvSpPr>
          <p:nvPr/>
        </p:nvSpPr>
        <p:spPr bwMode="auto">
          <a:xfrm>
            <a:off x="4419600" y="5410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95" name="Line 63"/>
          <p:cNvSpPr>
            <a:spLocks noChangeShapeType="1"/>
          </p:cNvSpPr>
          <p:nvPr/>
        </p:nvSpPr>
        <p:spPr bwMode="auto">
          <a:xfrm flipH="1">
            <a:off x="3581400" y="5410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96" name="Text Box 64"/>
          <p:cNvSpPr txBox="1">
            <a:spLocks noChangeArrowheads="1"/>
          </p:cNvSpPr>
          <p:nvPr/>
        </p:nvSpPr>
        <p:spPr bwMode="auto">
          <a:xfrm>
            <a:off x="3657600" y="5181600"/>
            <a:ext cx="14620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PALUNG SUNGAI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097" name="Line 65"/>
          <p:cNvSpPr>
            <a:spLocks noChangeShapeType="1"/>
          </p:cNvSpPr>
          <p:nvPr/>
        </p:nvSpPr>
        <p:spPr bwMode="auto">
          <a:xfrm flipV="1">
            <a:off x="4953000" y="1295400"/>
            <a:ext cx="3810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98" name="Line 66"/>
          <p:cNvSpPr>
            <a:spLocks noChangeShapeType="1"/>
          </p:cNvSpPr>
          <p:nvPr/>
        </p:nvSpPr>
        <p:spPr bwMode="auto">
          <a:xfrm>
            <a:off x="457200" y="1295400"/>
            <a:ext cx="31242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99" name="Line 67"/>
          <p:cNvSpPr>
            <a:spLocks noChangeShapeType="1"/>
          </p:cNvSpPr>
          <p:nvPr/>
        </p:nvSpPr>
        <p:spPr bwMode="auto">
          <a:xfrm flipH="1">
            <a:off x="6019800" y="45720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100" name="Line 68"/>
          <p:cNvSpPr>
            <a:spLocks noChangeShapeType="1"/>
          </p:cNvSpPr>
          <p:nvPr/>
        </p:nvSpPr>
        <p:spPr bwMode="auto">
          <a:xfrm>
            <a:off x="2971800" y="46482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101" name="Line 69"/>
          <p:cNvSpPr>
            <a:spLocks noChangeShapeType="1"/>
          </p:cNvSpPr>
          <p:nvPr/>
        </p:nvSpPr>
        <p:spPr bwMode="auto">
          <a:xfrm>
            <a:off x="5105400" y="4648200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102" name="Rectangle 70"/>
          <p:cNvSpPr>
            <a:spLocks noChangeArrowheads="1"/>
          </p:cNvSpPr>
          <p:nvPr/>
        </p:nvSpPr>
        <p:spPr bwMode="auto">
          <a:xfrm>
            <a:off x="3276600" y="6172200"/>
            <a:ext cx="381000" cy="228600"/>
          </a:xfrm>
          <a:prstGeom prst="rect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103" name="Text Box 71"/>
          <p:cNvSpPr txBox="1">
            <a:spLocks noChangeArrowheads="1"/>
          </p:cNvSpPr>
          <p:nvPr/>
        </p:nvSpPr>
        <p:spPr bwMode="auto">
          <a:xfrm>
            <a:off x="3657600" y="6172200"/>
            <a:ext cx="19700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DEBIT/ALIRAN NORMAL</a:t>
            </a:r>
          </a:p>
        </p:txBody>
      </p:sp>
      <p:pic>
        <p:nvPicPr>
          <p:cNvPr id="26696" name="Picture 72" descr="an02097_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906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97" name="Picture 73" descr="an02542_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624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106" name="Text Box 74"/>
          <p:cNvSpPr txBox="1">
            <a:spLocks noChangeArrowheads="1"/>
          </p:cNvSpPr>
          <p:nvPr/>
        </p:nvSpPr>
        <p:spPr bwMode="auto">
          <a:xfrm>
            <a:off x="8221663" y="6608763"/>
            <a:ext cx="184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 sz="10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107" name="Rectangle 75"/>
          <p:cNvSpPr>
            <a:spLocks noChangeArrowheads="1"/>
          </p:cNvSpPr>
          <p:nvPr/>
        </p:nvSpPr>
        <p:spPr bwMode="auto">
          <a:xfrm>
            <a:off x="3124200" y="1371600"/>
            <a:ext cx="2286000" cy="3048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108" name="AutoShape 76"/>
          <p:cNvSpPr>
            <a:spLocks noChangeArrowheads="1"/>
          </p:cNvSpPr>
          <p:nvPr/>
        </p:nvSpPr>
        <p:spPr bwMode="auto">
          <a:xfrm rot="-10789915">
            <a:off x="5332413" y="1217613"/>
            <a:ext cx="457200" cy="457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109" name="AutoShape 77"/>
          <p:cNvSpPr>
            <a:spLocks noChangeArrowheads="1"/>
          </p:cNvSpPr>
          <p:nvPr/>
        </p:nvSpPr>
        <p:spPr bwMode="auto">
          <a:xfrm rot="10800000">
            <a:off x="2743200" y="1219200"/>
            <a:ext cx="457200" cy="457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110" name="AutoShape 78"/>
          <p:cNvSpPr>
            <a:spLocks noChangeArrowheads="1"/>
          </p:cNvSpPr>
          <p:nvPr/>
        </p:nvSpPr>
        <p:spPr bwMode="auto">
          <a:xfrm>
            <a:off x="6477000" y="914400"/>
            <a:ext cx="304800" cy="609600"/>
          </a:xfrm>
          <a:prstGeom prst="flowChartPredefined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111" name="AutoShape 79"/>
          <p:cNvSpPr>
            <a:spLocks noChangeArrowheads="1"/>
          </p:cNvSpPr>
          <p:nvPr/>
        </p:nvSpPr>
        <p:spPr bwMode="auto">
          <a:xfrm>
            <a:off x="6400800" y="457200"/>
            <a:ext cx="447675" cy="457200"/>
          </a:xfrm>
          <a:prstGeom prst="triangle">
            <a:avLst>
              <a:gd name="adj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112" name="Rectangle 80"/>
          <p:cNvSpPr>
            <a:spLocks noChangeArrowheads="1"/>
          </p:cNvSpPr>
          <p:nvPr/>
        </p:nvSpPr>
        <p:spPr bwMode="auto">
          <a:xfrm>
            <a:off x="7086600" y="1219200"/>
            <a:ext cx="381000" cy="2286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113" name="AutoShape 81"/>
          <p:cNvSpPr>
            <a:spLocks noChangeArrowheads="1"/>
          </p:cNvSpPr>
          <p:nvPr/>
        </p:nvSpPr>
        <p:spPr bwMode="auto">
          <a:xfrm>
            <a:off x="6934200" y="990600"/>
            <a:ext cx="676275" cy="228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114" name="Rectangle 82"/>
          <p:cNvSpPr>
            <a:spLocks noChangeArrowheads="1"/>
          </p:cNvSpPr>
          <p:nvPr/>
        </p:nvSpPr>
        <p:spPr bwMode="auto">
          <a:xfrm>
            <a:off x="7696200" y="1143000"/>
            <a:ext cx="304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115" name="AutoShape 83"/>
          <p:cNvSpPr>
            <a:spLocks noChangeArrowheads="1"/>
          </p:cNvSpPr>
          <p:nvPr/>
        </p:nvSpPr>
        <p:spPr bwMode="auto">
          <a:xfrm>
            <a:off x="7620000" y="990600"/>
            <a:ext cx="457200" cy="152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116" name="Rectangle 84"/>
          <p:cNvSpPr>
            <a:spLocks noChangeArrowheads="1"/>
          </p:cNvSpPr>
          <p:nvPr/>
        </p:nvSpPr>
        <p:spPr bwMode="auto">
          <a:xfrm>
            <a:off x="6629400" y="1066800"/>
            <a:ext cx="76200" cy="152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117" name="Rectangle 85"/>
          <p:cNvSpPr>
            <a:spLocks noChangeArrowheads="1"/>
          </p:cNvSpPr>
          <p:nvPr/>
        </p:nvSpPr>
        <p:spPr bwMode="auto">
          <a:xfrm>
            <a:off x="7315200" y="1295400"/>
            <a:ext cx="76200" cy="76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118" name="Text Box 86"/>
          <p:cNvSpPr txBox="1">
            <a:spLocks noChangeArrowheads="1"/>
          </p:cNvSpPr>
          <p:nvPr/>
        </p:nvSpPr>
        <p:spPr bwMode="auto">
          <a:xfrm>
            <a:off x="3886200" y="1447800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M.A.N</a:t>
            </a:r>
          </a:p>
        </p:txBody>
      </p:sp>
      <p:sp>
        <p:nvSpPr>
          <p:cNvPr id="44119" name="Text Box 87"/>
          <p:cNvSpPr txBox="1">
            <a:spLocks noChangeArrowheads="1"/>
          </p:cNvSpPr>
          <p:nvPr/>
        </p:nvSpPr>
        <p:spPr bwMode="auto">
          <a:xfrm>
            <a:off x="3810000" y="1143000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M.A.B</a:t>
            </a:r>
          </a:p>
        </p:txBody>
      </p:sp>
      <p:sp>
        <p:nvSpPr>
          <p:cNvPr id="44120" name="Line 88"/>
          <p:cNvSpPr>
            <a:spLocks noChangeShapeType="1"/>
          </p:cNvSpPr>
          <p:nvPr/>
        </p:nvSpPr>
        <p:spPr bwMode="auto">
          <a:xfrm>
            <a:off x="457200" y="25146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21" name="Line 89"/>
          <p:cNvSpPr>
            <a:spLocks noChangeShapeType="1"/>
          </p:cNvSpPr>
          <p:nvPr/>
        </p:nvSpPr>
        <p:spPr bwMode="auto">
          <a:xfrm>
            <a:off x="2590800" y="25908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22" name="Line 90"/>
          <p:cNvSpPr>
            <a:spLocks noChangeShapeType="1"/>
          </p:cNvSpPr>
          <p:nvPr/>
        </p:nvSpPr>
        <p:spPr bwMode="auto">
          <a:xfrm>
            <a:off x="5943600" y="25146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23" name="Line 91"/>
          <p:cNvSpPr>
            <a:spLocks noChangeShapeType="1"/>
          </p:cNvSpPr>
          <p:nvPr/>
        </p:nvSpPr>
        <p:spPr bwMode="auto">
          <a:xfrm>
            <a:off x="5105400" y="556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24" name="Line 92"/>
          <p:cNvSpPr>
            <a:spLocks noChangeShapeType="1"/>
          </p:cNvSpPr>
          <p:nvPr/>
        </p:nvSpPr>
        <p:spPr bwMode="auto">
          <a:xfrm>
            <a:off x="6096000" y="51816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25" name="Line 93"/>
          <p:cNvSpPr>
            <a:spLocks noChangeShapeType="1"/>
          </p:cNvSpPr>
          <p:nvPr/>
        </p:nvSpPr>
        <p:spPr bwMode="auto">
          <a:xfrm>
            <a:off x="457200" y="51054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26" name="Line 94"/>
          <p:cNvSpPr>
            <a:spLocks noChangeShapeType="1"/>
          </p:cNvSpPr>
          <p:nvPr/>
        </p:nvSpPr>
        <p:spPr bwMode="auto">
          <a:xfrm>
            <a:off x="3124200" y="5257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27" name="Text Box 95"/>
          <p:cNvSpPr txBox="1">
            <a:spLocks noChangeArrowheads="1"/>
          </p:cNvSpPr>
          <p:nvPr/>
        </p:nvSpPr>
        <p:spPr bwMode="auto">
          <a:xfrm>
            <a:off x="4191000" y="838200"/>
            <a:ext cx="9382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TANGGUL</a:t>
            </a:r>
          </a:p>
        </p:txBody>
      </p:sp>
      <p:sp>
        <p:nvSpPr>
          <p:cNvPr id="44128" name="Line 96"/>
          <p:cNvSpPr>
            <a:spLocks noChangeShapeType="1"/>
          </p:cNvSpPr>
          <p:nvPr/>
        </p:nvSpPr>
        <p:spPr bwMode="auto">
          <a:xfrm>
            <a:off x="5029200" y="10668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29" name="Line 97"/>
          <p:cNvSpPr>
            <a:spLocks noChangeShapeType="1"/>
          </p:cNvSpPr>
          <p:nvPr/>
        </p:nvSpPr>
        <p:spPr bwMode="auto">
          <a:xfrm flipH="1">
            <a:off x="3124200" y="990600"/>
            <a:ext cx="1143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30" name="Text Box 98"/>
          <p:cNvSpPr txBox="1">
            <a:spLocks noChangeArrowheads="1"/>
          </p:cNvSpPr>
          <p:nvPr/>
        </p:nvSpPr>
        <p:spPr bwMode="auto">
          <a:xfrm>
            <a:off x="228600" y="2895600"/>
            <a:ext cx="6313488" cy="336550"/>
          </a:xfrm>
          <a:prstGeom prst="rect">
            <a:avLst/>
          </a:prstGeom>
          <a:solidFill>
            <a:srgbClr val="FF99FF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FFFF"/>
                </a:solidFill>
                <a:latin typeface="Calibri" pitchFamily="34" charset="0"/>
              </a:rPr>
              <a:t>PENGENDALIAN BANJIR DENGAN STRUKTUR (A.L:TANGGUL)</a:t>
            </a:r>
          </a:p>
        </p:txBody>
      </p:sp>
      <p:sp>
        <p:nvSpPr>
          <p:cNvPr id="44131" name="Line 99"/>
          <p:cNvSpPr>
            <a:spLocks noChangeShapeType="1"/>
          </p:cNvSpPr>
          <p:nvPr/>
        </p:nvSpPr>
        <p:spPr bwMode="auto">
          <a:xfrm>
            <a:off x="381000" y="4191000"/>
            <a:ext cx="23622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32" name="Line 100"/>
          <p:cNvSpPr>
            <a:spLocks noChangeShapeType="1"/>
          </p:cNvSpPr>
          <p:nvPr/>
        </p:nvSpPr>
        <p:spPr bwMode="auto">
          <a:xfrm flipV="1">
            <a:off x="5943600" y="4191000"/>
            <a:ext cx="2819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33" name="Line 101"/>
          <p:cNvSpPr>
            <a:spLocks noChangeShapeType="1"/>
          </p:cNvSpPr>
          <p:nvPr/>
        </p:nvSpPr>
        <p:spPr bwMode="auto">
          <a:xfrm>
            <a:off x="32004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34" name="Line 102"/>
          <p:cNvSpPr>
            <a:spLocks noChangeShapeType="1"/>
          </p:cNvSpPr>
          <p:nvPr/>
        </p:nvSpPr>
        <p:spPr bwMode="auto">
          <a:xfrm>
            <a:off x="3581400" y="1600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35" name="Line 103"/>
          <p:cNvSpPr>
            <a:spLocks noChangeShapeType="1"/>
          </p:cNvSpPr>
          <p:nvPr/>
        </p:nvSpPr>
        <p:spPr bwMode="auto">
          <a:xfrm>
            <a:off x="49530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36" name="Line 104"/>
          <p:cNvSpPr>
            <a:spLocks noChangeShapeType="1"/>
          </p:cNvSpPr>
          <p:nvPr/>
        </p:nvSpPr>
        <p:spPr bwMode="auto">
          <a:xfrm>
            <a:off x="53340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37" name="Line 105"/>
          <p:cNvSpPr>
            <a:spLocks noChangeShapeType="1"/>
          </p:cNvSpPr>
          <p:nvPr/>
        </p:nvSpPr>
        <p:spPr bwMode="auto">
          <a:xfrm>
            <a:off x="3200400" y="198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38" name="Line 106"/>
          <p:cNvSpPr>
            <a:spLocks noChangeShapeType="1"/>
          </p:cNvSpPr>
          <p:nvPr/>
        </p:nvSpPr>
        <p:spPr bwMode="auto">
          <a:xfrm>
            <a:off x="4953000" y="198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39" name="Text Box 107"/>
          <p:cNvSpPr txBox="1">
            <a:spLocks noChangeArrowheads="1"/>
          </p:cNvSpPr>
          <p:nvPr/>
        </p:nvSpPr>
        <p:spPr bwMode="auto">
          <a:xfrm>
            <a:off x="2955925" y="2090738"/>
            <a:ext cx="10445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  <a:latin typeface="Calibri" pitchFamily="34" charset="0"/>
              </a:rPr>
              <a:t>BANTARAN</a:t>
            </a:r>
          </a:p>
        </p:txBody>
      </p:sp>
      <p:sp>
        <p:nvSpPr>
          <p:cNvPr id="44140" name="Text Box 108"/>
          <p:cNvSpPr txBox="1">
            <a:spLocks noChangeArrowheads="1"/>
          </p:cNvSpPr>
          <p:nvPr/>
        </p:nvSpPr>
        <p:spPr bwMode="auto">
          <a:xfrm>
            <a:off x="4724400" y="2057400"/>
            <a:ext cx="10445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  <a:latin typeface="Calibri" pitchFamily="34" charset="0"/>
              </a:rPr>
              <a:t>BANTARAN</a:t>
            </a:r>
          </a:p>
        </p:txBody>
      </p:sp>
      <p:sp>
        <p:nvSpPr>
          <p:cNvPr id="26733" name="Text Box 109"/>
          <p:cNvSpPr txBox="1">
            <a:spLocks noChangeArrowheads="1"/>
          </p:cNvSpPr>
          <p:nvPr/>
        </p:nvSpPr>
        <p:spPr bwMode="auto">
          <a:xfrm>
            <a:off x="6613525" y="4506913"/>
            <a:ext cx="1844675" cy="5175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FFFFFF"/>
                </a:solidFill>
                <a:latin typeface="Calibri" pitchFamily="34" charset="0"/>
              </a:rPr>
              <a:t>BUKAN KEJADIAN</a:t>
            </a:r>
          </a:p>
          <a:p>
            <a:pPr eaLnBrk="1" hangingPunct="1"/>
            <a:r>
              <a:rPr lang="en-US" altLang="en-US" sz="1400" b="1">
                <a:solidFill>
                  <a:srgbClr val="FFFFFF"/>
                </a:solidFill>
                <a:latin typeface="Calibri" pitchFamily="34" charset="0"/>
              </a:rPr>
              <a:t>YANG LUAR BIASA</a:t>
            </a:r>
          </a:p>
        </p:txBody>
      </p:sp>
      <p:pic>
        <p:nvPicPr>
          <p:cNvPr id="44142" name="Picture 110" descr="NA01441_"/>
          <p:cNvPicPr>
            <a:picLocks noChangeAspect="1" noChangeArrowheads="1"/>
          </p:cNvPicPr>
          <p:nvPr/>
        </p:nvPicPr>
        <p:blipFill>
          <a:blip r:embed="rId10" cstate="print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838200"/>
            <a:ext cx="60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143" name="Picture 111" descr="NA01441_"/>
          <p:cNvPicPr>
            <a:picLocks noChangeAspect="1" noChangeArrowheads="1"/>
          </p:cNvPicPr>
          <p:nvPr/>
        </p:nvPicPr>
        <p:blipFill>
          <a:blip r:embed="rId10" cstate="print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733800"/>
            <a:ext cx="60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144" name="Line 112"/>
          <p:cNvSpPr>
            <a:spLocks noChangeShapeType="1"/>
          </p:cNvSpPr>
          <p:nvPr/>
        </p:nvSpPr>
        <p:spPr bwMode="auto">
          <a:xfrm flipH="1" flipV="1">
            <a:off x="6324600" y="4343400"/>
            <a:ext cx="304800" cy="38100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145" name="AutoShape 113"/>
          <p:cNvSpPr>
            <a:spLocks noChangeArrowheads="1"/>
          </p:cNvSpPr>
          <p:nvPr/>
        </p:nvSpPr>
        <p:spPr bwMode="auto">
          <a:xfrm>
            <a:off x="1752600" y="4114800"/>
            <a:ext cx="304800" cy="304800"/>
          </a:xfrm>
          <a:prstGeom prst="flowChartPredefinedProcess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4146" name="AutoShape 114" descr="Trellis"/>
          <p:cNvSpPr>
            <a:spLocks noChangeArrowheads="1"/>
          </p:cNvSpPr>
          <p:nvPr/>
        </p:nvSpPr>
        <p:spPr bwMode="auto">
          <a:xfrm rot="10799051">
            <a:off x="1676400" y="3886200"/>
            <a:ext cx="452438" cy="2286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pattFill prst="trellis">
            <a:fgClr>
              <a:srgbClr val="3333FF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739" name="AutoShape 115"/>
          <p:cNvSpPr>
            <a:spLocks noChangeArrowheads="1"/>
          </p:cNvSpPr>
          <p:nvPr/>
        </p:nvSpPr>
        <p:spPr bwMode="auto">
          <a:xfrm>
            <a:off x="0" y="5638800"/>
            <a:ext cx="3124200" cy="1219200"/>
          </a:xfrm>
          <a:prstGeom prst="wedgeRectCallout">
            <a:avLst>
              <a:gd name="adj1" fmla="val 22000"/>
              <a:gd name="adj2" fmla="val -160287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200" b="1" u="sng">
                <a:solidFill>
                  <a:srgbClr val="000000"/>
                </a:solidFill>
                <a:latin typeface="Calibri" pitchFamily="34" charset="0"/>
              </a:rPr>
              <a:t>CATATAN</a:t>
            </a:r>
          </a:p>
          <a:p>
            <a:pPr algn="ctr"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HAMPIR SEMUA PESERTA KURSUS,</a:t>
            </a:r>
          </a:p>
          <a:p>
            <a:pPr algn="ctr"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SEMINAR, WORKSHOP, PENYULUHAN,</a:t>
            </a:r>
          </a:p>
          <a:p>
            <a:pPr algn="ctr"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WAWANCARA, DSB TIDAK SETUJU</a:t>
            </a:r>
          </a:p>
          <a:p>
            <a:pPr algn="ctr"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PERISTIWA INI BOLEH TERJADI.</a:t>
            </a:r>
          </a:p>
          <a:p>
            <a:pPr algn="ctr"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BAGAIMANA DENGAN ANDA??</a:t>
            </a:r>
          </a:p>
        </p:txBody>
      </p:sp>
    </p:spTree>
    <p:extLst>
      <p:ext uri="{BB962C8B-B14F-4D97-AF65-F5344CB8AC3E}">
        <p14:creationId xmlns:p14="http://schemas.microsoft.com/office/powerpoint/2010/main" val="222418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50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26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6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26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6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66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5" grpId="0" animBg="1"/>
      <p:bldP spid="26646" grpId="0" animBg="1" autoUpdateAnimBg="0"/>
      <p:bldP spid="26647" grpId="0" animBg="1"/>
      <p:bldP spid="26681" grpId="0" animBg="1" autoUpdateAnimBg="0"/>
      <p:bldP spid="26733" grpId="0" animBg="1" autoUpdateAnimBg="0"/>
      <p:bldP spid="2673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/>
          <p:cNvSpPr>
            <a:spLocks noChangeArrowheads="1"/>
          </p:cNvSpPr>
          <p:nvPr/>
        </p:nvSpPr>
        <p:spPr bwMode="auto">
          <a:xfrm>
            <a:off x="3581400" y="1676400"/>
            <a:ext cx="1371600" cy="457200"/>
          </a:xfrm>
          <a:prstGeom prst="flowChartManualOperation">
            <a:avLst/>
          </a:prstGeom>
          <a:solidFill>
            <a:srgbClr val="0066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59" name="Line 3"/>
          <p:cNvSpPr>
            <a:spLocks noChangeShapeType="1"/>
          </p:cNvSpPr>
          <p:nvPr/>
        </p:nvSpPr>
        <p:spPr bwMode="auto">
          <a:xfrm>
            <a:off x="457200" y="15240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60" name="Line 4"/>
          <p:cNvSpPr>
            <a:spLocks noChangeShapeType="1"/>
          </p:cNvSpPr>
          <p:nvPr/>
        </p:nvSpPr>
        <p:spPr bwMode="auto">
          <a:xfrm>
            <a:off x="5943600" y="1143000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61" name="Line 5"/>
          <p:cNvSpPr>
            <a:spLocks noChangeShapeType="1"/>
          </p:cNvSpPr>
          <p:nvPr/>
        </p:nvSpPr>
        <p:spPr bwMode="auto">
          <a:xfrm>
            <a:off x="2590800" y="1143000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62" name="Line 6"/>
          <p:cNvSpPr>
            <a:spLocks noChangeShapeType="1"/>
          </p:cNvSpPr>
          <p:nvPr/>
        </p:nvSpPr>
        <p:spPr bwMode="auto">
          <a:xfrm>
            <a:off x="457200" y="4572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63" name="Line 7"/>
          <p:cNvSpPr>
            <a:spLocks noChangeShapeType="1"/>
          </p:cNvSpPr>
          <p:nvPr/>
        </p:nvSpPr>
        <p:spPr bwMode="auto">
          <a:xfrm>
            <a:off x="8610600" y="12954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6477000" y="2057400"/>
            <a:ext cx="1543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  <a:p>
            <a:pPr eaLnBrk="1" hangingPunct="1"/>
            <a:r>
              <a:rPr lang="en-US" altLang="en-US" sz="1200" b="1" i="1">
                <a:solidFill>
                  <a:srgbClr val="000000"/>
                </a:solidFill>
                <a:latin typeface="Calibri" pitchFamily="34" charset="0"/>
              </a:rPr>
              <a:t>(“FLOOD PLAIN”)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838200" y="2209800"/>
            <a:ext cx="15430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3886200" y="2362200"/>
            <a:ext cx="7762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SUNGAI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5715000" y="7620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68" name="Text Box 12"/>
          <p:cNvSpPr txBox="1">
            <a:spLocks noChangeArrowheads="1"/>
          </p:cNvSpPr>
          <p:nvPr/>
        </p:nvSpPr>
        <p:spPr bwMode="auto">
          <a:xfrm>
            <a:off x="2286000" y="8382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69" name="AutoShape 13"/>
          <p:cNvSpPr>
            <a:spLocks noChangeArrowheads="1"/>
          </p:cNvSpPr>
          <p:nvPr/>
        </p:nvSpPr>
        <p:spPr bwMode="auto">
          <a:xfrm>
            <a:off x="3581400" y="4648200"/>
            <a:ext cx="1524000" cy="457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66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62" name="AutoShape 14"/>
          <p:cNvSpPr>
            <a:spLocks noChangeArrowheads="1"/>
          </p:cNvSpPr>
          <p:nvPr/>
        </p:nvSpPr>
        <p:spPr bwMode="auto">
          <a:xfrm rot="5399942">
            <a:off x="6816725" y="2703513"/>
            <a:ext cx="231775" cy="3657600"/>
          </a:xfrm>
          <a:prstGeom prst="rtTriangle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7663" name="AutoShape 15"/>
          <p:cNvSpPr>
            <a:spLocks noChangeArrowheads="1"/>
          </p:cNvSpPr>
          <p:nvPr/>
        </p:nvSpPr>
        <p:spPr bwMode="auto">
          <a:xfrm rot="10797613">
            <a:off x="304800" y="4418013"/>
            <a:ext cx="3276600" cy="236537"/>
          </a:xfrm>
          <a:prstGeom prst="rtTriangle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72" name="Line 16"/>
          <p:cNvSpPr>
            <a:spLocks noChangeShapeType="1"/>
          </p:cNvSpPr>
          <p:nvPr/>
        </p:nvSpPr>
        <p:spPr bwMode="auto">
          <a:xfrm>
            <a:off x="3581400" y="4191000"/>
            <a:ext cx="0" cy="4572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73" name="Line 17"/>
          <p:cNvSpPr>
            <a:spLocks noChangeShapeType="1"/>
          </p:cNvSpPr>
          <p:nvPr/>
        </p:nvSpPr>
        <p:spPr bwMode="auto">
          <a:xfrm>
            <a:off x="2895600" y="4343400"/>
            <a:ext cx="2895600" cy="0"/>
          </a:xfrm>
          <a:prstGeom prst="line">
            <a:avLst/>
          </a:prstGeom>
          <a:noFill/>
          <a:ln w="9525">
            <a:solidFill>
              <a:srgbClr val="3333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74" name="Line 18"/>
          <p:cNvSpPr>
            <a:spLocks noChangeShapeType="1"/>
          </p:cNvSpPr>
          <p:nvPr/>
        </p:nvSpPr>
        <p:spPr bwMode="auto">
          <a:xfrm>
            <a:off x="6096000" y="3810000"/>
            <a:ext cx="0" cy="16764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75" name="Line 19"/>
          <p:cNvSpPr>
            <a:spLocks noChangeShapeType="1"/>
          </p:cNvSpPr>
          <p:nvPr/>
        </p:nvSpPr>
        <p:spPr bwMode="auto">
          <a:xfrm>
            <a:off x="2514600" y="3733800"/>
            <a:ext cx="0" cy="18288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76" name="Line 20"/>
          <p:cNvSpPr>
            <a:spLocks noChangeShapeType="1"/>
          </p:cNvSpPr>
          <p:nvPr/>
        </p:nvSpPr>
        <p:spPr bwMode="auto">
          <a:xfrm>
            <a:off x="3124200" y="47244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77" name="Line 21"/>
          <p:cNvSpPr>
            <a:spLocks noChangeShapeType="1"/>
          </p:cNvSpPr>
          <p:nvPr/>
        </p:nvSpPr>
        <p:spPr bwMode="auto">
          <a:xfrm>
            <a:off x="3581400" y="4800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78" name="Line 22"/>
          <p:cNvSpPr>
            <a:spLocks noChangeShapeType="1"/>
          </p:cNvSpPr>
          <p:nvPr/>
        </p:nvSpPr>
        <p:spPr bwMode="auto">
          <a:xfrm>
            <a:off x="5105400" y="4800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79" name="Line 23"/>
          <p:cNvSpPr>
            <a:spLocks noChangeShapeType="1"/>
          </p:cNvSpPr>
          <p:nvPr/>
        </p:nvSpPr>
        <p:spPr bwMode="auto">
          <a:xfrm>
            <a:off x="5486400" y="4724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80" name="Line 24"/>
          <p:cNvSpPr>
            <a:spLocks noChangeShapeType="1"/>
          </p:cNvSpPr>
          <p:nvPr/>
        </p:nvSpPr>
        <p:spPr bwMode="auto">
          <a:xfrm>
            <a:off x="8763000" y="41910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81" name="Line 25"/>
          <p:cNvSpPr>
            <a:spLocks noChangeShapeType="1"/>
          </p:cNvSpPr>
          <p:nvPr/>
        </p:nvSpPr>
        <p:spPr bwMode="auto">
          <a:xfrm>
            <a:off x="457200" y="41910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82" name="Text Box 26"/>
          <p:cNvSpPr txBox="1">
            <a:spLocks noChangeArrowheads="1"/>
          </p:cNvSpPr>
          <p:nvPr/>
        </p:nvSpPr>
        <p:spPr bwMode="auto">
          <a:xfrm>
            <a:off x="5867400" y="35052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83" name="Text Box 27"/>
          <p:cNvSpPr txBox="1">
            <a:spLocks noChangeArrowheads="1"/>
          </p:cNvSpPr>
          <p:nvPr/>
        </p:nvSpPr>
        <p:spPr bwMode="auto">
          <a:xfrm>
            <a:off x="2209800" y="34290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84" name="Text Box 28"/>
          <p:cNvSpPr txBox="1">
            <a:spLocks noChangeArrowheads="1"/>
          </p:cNvSpPr>
          <p:nvPr/>
        </p:nvSpPr>
        <p:spPr bwMode="auto">
          <a:xfrm>
            <a:off x="6705600" y="5181600"/>
            <a:ext cx="15430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85" name="Text Box 29"/>
          <p:cNvSpPr txBox="1">
            <a:spLocks noChangeArrowheads="1"/>
          </p:cNvSpPr>
          <p:nvPr/>
        </p:nvSpPr>
        <p:spPr bwMode="auto">
          <a:xfrm>
            <a:off x="593725" y="5138738"/>
            <a:ext cx="15430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86" name="Text Box 30"/>
          <p:cNvSpPr txBox="1">
            <a:spLocks noChangeArrowheads="1"/>
          </p:cNvSpPr>
          <p:nvPr/>
        </p:nvSpPr>
        <p:spPr bwMode="auto">
          <a:xfrm>
            <a:off x="2819400" y="5562600"/>
            <a:ext cx="10445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BANTARAN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87" name="Text Box 31"/>
          <p:cNvSpPr txBox="1">
            <a:spLocks noChangeArrowheads="1"/>
          </p:cNvSpPr>
          <p:nvPr/>
        </p:nvSpPr>
        <p:spPr bwMode="auto">
          <a:xfrm>
            <a:off x="4724400" y="5562600"/>
            <a:ext cx="10445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BANTARAN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88" name="Text Box 32"/>
          <p:cNvSpPr txBox="1">
            <a:spLocks noChangeArrowheads="1"/>
          </p:cNvSpPr>
          <p:nvPr/>
        </p:nvSpPr>
        <p:spPr bwMode="auto">
          <a:xfrm>
            <a:off x="2895600" y="3429000"/>
            <a:ext cx="9382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TANGGUL</a:t>
            </a:r>
          </a:p>
        </p:txBody>
      </p:sp>
      <p:sp>
        <p:nvSpPr>
          <p:cNvPr id="45089" name="Line 33"/>
          <p:cNvSpPr>
            <a:spLocks noChangeShapeType="1"/>
          </p:cNvSpPr>
          <p:nvPr/>
        </p:nvSpPr>
        <p:spPr bwMode="auto">
          <a:xfrm flipH="1">
            <a:off x="2819400" y="37338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90" name="AutoShape 34"/>
          <p:cNvSpPr>
            <a:spLocks noChangeArrowheads="1"/>
          </p:cNvSpPr>
          <p:nvPr/>
        </p:nvSpPr>
        <p:spPr bwMode="auto">
          <a:xfrm>
            <a:off x="7315200" y="4267200"/>
            <a:ext cx="228600" cy="228600"/>
          </a:xfrm>
          <a:prstGeom prst="flowChartPredefinedProcess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91" name="AutoShape 35"/>
          <p:cNvSpPr>
            <a:spLocks noChangeArrowheads="1"/>
          </p:cNvSpPr>
          <p:nvPr/>
        </p:nvSpPr>
        <p:spPr bwMode="auto">
          <a:xfrm>
            <a:off x="7239000" y="3886200"/>
            <a:ext cx="381000" cy="3810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92" name="AutoShape 36"/>
          <p:cNvSpPr>
            <a:spLocks noChangeArrowheads="1"/>
          </p:cNvSpPr>
          <p:nvPr/>
        </p:nvSpPr>
        <p:spPr bwMode="auto">
          <a:xfrm>
            <a:off x="6781800" y="4191000"/>
            <a:ext cx="304800" cy="304800"/>
          </a:xfrm>
          <a:prstGeom prst="flowChartPredefined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93" name="AutoShape 37"/>
          <p:cNvSpPr>
            <a:spLocks noChangeArrowheads="1"/>
          </p:cNvSpPr>
          <p:nvPr/>
        </p:nvSpPr>
        <p:spPr bwMode="auto">
          <a:xfrm rot="10799051">
            <a:off x="6705600" y="3962400"/>
            <a:ext cx="452438" cy="2286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94" name="Rectangle 38"/>
          <p:cNvSpPr>
            <a:spLocks noChangeArrowheads="1"/>
          </p:cNvSpPr>
          <p:nvPr/>
        </p:nvSpPr>
        <p:spPr bwMode="auto">
          <a:xfrm>
            <a:off x="2895600" y="4343400"/>
            <a:ext cx="2819400" cy="3048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95" name="AutoShape 39"/>
          <p:cNvSpPr>
            <a:spLocks noChangeArrowheads="1"/>
          </p:cNvSpPr>
          <p:nvPr/>
        </p:nvSpPr>
        <p:spPr bwMode="auto">
          <a:xfrm rot="10799435">
            <a:off x="5484813" y="4267200"/>
            <a:ext cx="460375" cy="3810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96" name="AutoShape 40"/>
          <p:cNvSpPr>
            <a:spLocks noChangeArrowheads="1"/>
          </p:cNvSpPr>
          <p:nvPr/>
        </p:nvSpPr>
        <p:spPr bwMode="auto">
          <a:xfrm rot="10800000">
            <a:off x="2667000" y="4267200"/>
            <a:ext cx="452438" cy="3810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097" name="AutoShape 41"/>
          <p:cNvSpPr>
            <a:spLocks noChangeArrowheads="1"/>
          </p:cNvSpPr>
          <p:nvPr/>
        </p:nvSpPr>
        <p:spPr bwMode="auto">
          <a:xfrm>
            <a:off x="7696200" y="4114800"/>
            <a:ext cx="228600" cy="381000"/>
          </a:xfrm>
          <a:prstGeom prst="flowChartPredefinedProcess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98" name="AutoShape 42"/>
          <p:cNvSpPr>
            <a:spLocks noChangeArrowheads="1"/>
          </p:cNvSpPr>
          <p:nvPr/>
        </p:nvSpPr>
        <p:spPr bwMode="auto">
          <a:xfrm>
            <a:off x="7543800" y="4038600"/>
            <a:ext cx="533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099" name="Text Box 43"/>
          <p:cNvSpPr txBox="1">
            <a:spLocks noChangeArrowheads="1"/>
          </p:cNvSpPr>
          <p:nvPr/>
        </p:nvSpPr>
        <p:spPr bwMode="auto">
          <a:xfrm>
            <a:off x="3886200" y="4419600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M.A.N</a:t>
            </a:r>
            <a:endParaRPr lang="en-US" altLang="en-US" sz="16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5100" name="Text Box 44"/>
          <p:cNvSpPr txBox="1">
            <a:spLocks noChangeArrowheads="1"/>
          </p:cNvSpPr>
          <p:nvPr/>
        </p:nvSpPr>
        <p:spPr bwMode="auto">
          <a:xfrm>
            <a:off x="3962400" y="4114800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M.A.B</a:t>
            </a:r>
          </a:p>
        </p:txBody>
      </p:sp>
      <p:sp>
        <p:nvSpPr>
          <p:cNvPr id="45101" name="Line 45"/>
          <p:cNvSpPr>
            <a:spLocks noChangeShapeType="1"/>
          </p:cNvSpPr>
          <p:nvPr/>
        </p:nvSpPr>
        <p:spPr bwMode="auto">
          <a:xfrm>
            <a:off x="3733800" y="3657600"/>
            <a:ext cx="1981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94" name="AutoShape 46"/>
          <p:cNvSpPr>
            <a:spLocks noChangeArrowheads="1"/>
          </p:cNvSpPr>
          <p:nvPr/>
        </p:nvSpPr>
        <p:spPr bwMode="auto">
          <a:xfrm>
            <a:off x="6019800" y="3124200"/>
            <a:ext cx="2743200" cy="914400"/>
          </a:xfrm>
          <a:prstGeom prst="irregularSeal1">
            <a:avLst/>
          </a:prstGeom>
          <a:gradFill rotWithShape="0">
            <a:gsLst>
              <a:gs pos="0">
                <a:srgbClr val="66FFFF"/>
              </a:gs>
              <a:gs pos="100000">
                <a:srgbClr val="FF00FF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FF33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MASALAH GENANGAN</a:t>
            </a:r>
            <a:endParaRPr lang="en-US" altLang="en-US" sz="16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5103" name="Rectangle 47"/>
          <p:cNvSpPr>
            <a:spLocks noChangeArrowheads="1"/>
          </p:cNvSpPr>
          <p:nvPr/>
        </p:nvSpPr>
        <p:spPr bwMode="auto">
          <a:xfrm>
            <a:off x="5410200" y="5943600"/>
            <a:ext cx="381000" cy="2286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104" name="Rectangle 48"/>
          <p:cNvSpPr>
            <a:spLocks noChangeArrowheads="1"/>
          </p:cNvSpPr>
          <p:nvPr/>
        </p:nvSpPr>
        <p:spPr bwMode="auto">
          <a:xfrm>
            <a:off x="5410200" y="6324600"/>
            <a:ext cx="381000" cy="228600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105" name="Text Box 49"/>
          <p:cNvSpPr txBox="1">
            <a:spLocks noChangeArrowheads="1"/>
          </p:cNvSpPr>
          <p:nvPr/>
        </p:nvSpPr>
        <p:spPr bwMode="auto">
          <a:xfrm>
            <a:off x="5867400" y="5943600"/>
            <a:ext cx="29987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BANJIR YANG LAYAK DIKENDALIKAN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106" name="Text Box 50"/>
          <p:cNvSpPr txBox="1">
            <a:spLocks noChangeArrowheads="1"/>
          </p:cNvSpPr>
          <p:nvPr/>
        </p:nvSpPr>
        <p:spPr bwMode="auto">
          <a:xfrm>
            <a:off x="5867400" y="6324600"/>
            <a:ext cx="1114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GENANGAN </a:t>
            </a:r>
          </a:p>
        </p:txBody>
      </p:sp>
      <p:sp>
        <p:nvSpPr>
          <p:cNvPr id="45107" name="Line 51"/>
          <p:cNvSpPr>
            <a:spLocks noChangeShapeType="1"/>
          </p:cNvSpPr>
          <p:nvPr/>
        </p:nvSpPr>
        <p:spPr bwMode="auto">
          <a:xfrm>
            <a:off x="4419600" y="5410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108" name="Line 52"/>
          <p:cNvSpPr>
            <a:spLocks noChangeShapeType="1"/>
          </p:cNvSpPr>
          <p:nvPr/>
        </p:nvSpPr>
        <p:spPr bwMode="auto">
          <a:xfrm flipH="1">
            <a:off x="3581400" y="5410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109" name="Text Box 53"/>
          <p:cNvSpPr txBox="1">
            <a:spLocks noChangeArrowheads="1"/>
          </p:cNvSpPr>
          <p:nvPr/>
        </p:nvSpPr>
        <p:spPr bwMode="auto">
          <a:xfrm>
            <a:off x="3657600" y="5181600"/>
            <a:ext cx="14620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PALUNG SUNGAI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110" name="Line 54"/>
          <p:cNvSpPr>
            <a:spLocks noChangeShapeType="1"/>
          </p:cNvSpPr>
          <p:nvPr/>
        </p:nvSpPr>
        <p:spPr bwMode="auto">
          <a:xfrm flipV="1">
            <a:off x="4953000" y="1371600"/>
            <a:ext cx="3733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111" name="Line 55"/>
          <p:cNvSpPr>
            <a:spLocks noChangeShapeType="1"/>
          </p:cNvSpPr>
          <p:nvPr/>
        </p:nvSpPr>
        <p:spPr bwMode="auto">
          <a:xfrm>
            <a:off x="457200" y="1371600"/>
            <a:ext cx="3124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112" name="Line 56"/>
          <p:cNvSpPr>
            <a:spLocks noChangeShapeType="1"/>
          </p:cNvSpPr>
          <p:nvPr/>
        </p:nvSpPr>
        <p:spPr bwMode="auto">
          <a:xfrm flipH="1">
            <a:off x="6019800" y="45720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113" name="Line 57"/>
          <p:cNvSpPr>
            <a:spLocks noChangeShapeType="1"/>
          </p:cNvSpPr>
          <p:nvPr/>
        </p:nvSpPr>
        <p:spPr bwMode="auto">
          <a:xfrm>
            <a:off x="2971800" y="46482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114" name="Line 58"/>
          <p:cNvSpPr>
            <a:spLocks noChangeShapeType="1"/>
          </p:cNvSpPr>
          <p:nvPr/>
        </p:nvSpPr>
        <p:spPr bwMode="auto">
          <a:xfrm>
            <a:off x="5105400" y="4648200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115" name="Rectangle 59"/>
          <p:cNvSpPr>
            <a:spLocks noChangeArrowheads="1"/>
          </p:cNvSpPr>
          <p:nvPr/>
        </p:nvSpPr>
        <p:spPr bwMode="auto">
          <a:xfrm>
            <a:off x="2895600" y="6172200"/>
            <a:ext cx="381000" cy="228600"/>
          </a:xfrm>
          <a:prstGeom prst="rect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116" name="Text Box 60"/>
          <p:cNvSpPr txBox="1">
            <a:spLocks noChangeArrowheads="1"/>
          </p:cNvSpPr>
          <p:nvPr/>
        </p:nvSpPr>
        <p:spPr bwMode="auto">
          <a:xfrm>
            <a:off x="3352800" y="6172200"/>
            <a:ext cx="19700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DEBIT/ALIRAN NORMAL</a:t>
            </a:r>
          </a:p>
        </p:txBody>
      </p:sp>
      <p:pic>
        <p:nvPicPr>
          <p:cNvPr id="27709" name="Picture 61" descr="an02097_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906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10" name="Picture 62" descr="an02542_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910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119" name="Text Box 63"/>
          <p:cNvSpPr txBox="1">
            <a:spLocks noChangeArrowheads="1"/>
          </p:cNvSpPr>
          <p:nvPr/>
        </p:nvSpPr>
        <p:spPr bwMode="auto">
          <a:xfrm>
            <a:off x="8221663" y="6608763"/>
            <a:ext cx="184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 sz="10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120" name="AutoShape 64"/>
          <p:cNvSpPr>
            <a:spLocks noChangeArrowheads="1"/>
          </p:cNvSpPr>
          <p:nvPr/>
        </p:nvSpPr>
        <p:spPr bwMode="auto">
          <a:xfrm rot="-10789915">
            <a:off x="5408613" y="1141413"/>
            <a:ext cx="457200" cy="533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121" name="AutoShape 65"/>
          <p:cNvSpPr>
            <a:spLocks noChangeArrowheads="1"/>
          </p:cNvSpPr>
          <p:nvPr/>
        </p:nvSpPr>
        <p:spPr bwMode="auto">
          <a:xfrm rot="10800000">
            <a:off x="2743200" y="1143000"/>
            <a:ext cx="457200" cy="533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5122" name="AutoShape 66"/>
          <p:cNvSpPr>
            <a:spLocks noChangeArrowheads="1"/>
          </p:cNvSpPr>
          <p:nvPr/>
        </p:nvSpPr>
        <p:spPr bwMode="auto">
          <a:xfrm>
            <a:off x="6477000" y="762000"/>
            <a:ext cx="447675" cy="381000"/>
          </a:xfrm>
          <a:prstGeom prst="triangle">
            <a:avLst>
              <a:gd name="adj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123" name="AutoShape 67"/>
          <p:cNvSpPr>
            <a:spLocks noChangeArrowheads="1"/>
          </p:cNvSpPr>
          <p:nvPr/>
        </p:nvSpPr>
        <p:spPr bwMode="auto">
          <a:xfrm>
            <a:off x="7162800" y="914400"/>
            <a:ext cx="457200" cy="228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124" name="AutoShape 68"/>
          <p:cNvSpPr>
            <a:spLocks noChangeArrowheads="1"/>
          </p:cNvSpPr>
          <p:nvPr/>
        </p:nvSpPr>
        <p:spPr bwMode="auto">
          <a:xfrm>
            <a:off x="7696200" y="990600"/>
            <a:ext cx="457200" cy="152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125" name="Rectangle 69"/>
          <p:cNvSpPr>
            <a:spLocks noChangeArrowheads="1"/>
          </p:cNvSpPr>
          <p:nvPr/>
        </p:nvSpPr>
        <p:spPr bwMode="auto">
          <a:xfrm>
            <a:off x="6629400" y="1295400"/>
            <a:ext cx="76200" cy="152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126" name="Text Box 70"/>
          <p:cNvSpPr txBox="1">
            <a:spLocks noChangeArrowheads="1"/>
          </p:cNvSpPr>
          <p:nvPr/>
        </p:nvSpPr>
        <p:spPr bwMode="auto">
          <a:xfrm>
            <a:off x="3886200" y="1447800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M.A.N</a:t>
            </a:r>
          </a:p>
        </p:txBody>
      </p:sp>
      <p:sp>
        <p:nvSpPr>
          <p:cNvPr id="45127" name="Line 71"/>
          <p:cNvSpPr>
            <a:spLocks noChangeShapeType="1"/>
          </p:cNvSpPr>
          <p:nvPr/>
        </p:nvSpPr>
        <p:spPr bwMode="auto">
          <a:xfrm>
            <a:off x="457200" y="25146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128" name="Line 72"/>
          <p:cNvSpPr>
            <a:spLocks noChangeShapeType="1"/>
          </p:cNvSpPr>
          <p:nvPr/>
        </p:nvSpPr>
        <p:spPr bwMode="auto">
          <a:xfrm>
            <a:off x="2590800" y="25908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129" name="Line 73"/>
          <p:cNvSpPr>
            <a:spLocks noChangeShapeType="1"/>
          </p:cNvSpPr>
          <p:nvPr/>
        </p:nvSpPr>
        <p:spPr bwMode="auto">
          <a:xfrm>
            <a:off x="5943600" y="25146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130" name="Line 74"/>
          <p:cNvSpPr>
            <a:spLocks noChangeShapeType="1"/>
          </p:cNvSpPr>
          <p:nvPr/>
        </p:nvSpPr>
        <p:spPr bwMode="auto">
          <a:xfrm>
            <a:off x="5105400" y="556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131" name="Line 75"/>
          <p:cNvSpPr>
            <a:spLocks noChangeShapeType="1"/>
          </p:cNvSpPr>
          <p:nvPr/>
        </p:nvSpPr>
        <p:spPr bwMode="auto">
          <a:xfrm>
            <a:off x="6096000" y="51816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132" name="Line 76"/>
          <p:cNvSpPr>
            <a:spLocks noChangeShapeType="1"/>
          </p:cNvSpPr>
          <p:nvPr/>
        </p:nvSpPr>
        <p:spPr bwMode="auto">
          <a:xfrm>
            <a:off x="457200" y="51054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133" name="Line 77"/>
          <p:cNvSpPr>
            <a:spLocks noChangeShapeType="1"/>
          </p:cNvSpPr>
          <p:nvPr/>
        </p:nvSpPr>
        <p:spPr bwMode="auto">
          <a:xfrm>
            <a:off x="3124200" y="5562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134" name="Text Box 78"/>
          <p:cNvSpPr txBox="1">
            <a:spLocks noChangeArrowheads="1"/>
          </p:cNvSpPr>
          <p:nvPr/>
        </p:nvSpPr>
        <p:spPr bwMode="auto">
          <a:xfrm>
            <a:off x="4191000" y="838200"/>
            <a:ext cx="9382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TANGGUL</a:t>
            </a:r>
          </a:p>
        </p:txBody>
      </p:sp>
      <p:sp>
        <p:nvSpPr>
          <p:cNvPr id="45135" name="Line 79"/>
          <p:cNvSpPr>
            <a:spLocks noChangeShapeType="1"/>
          </p:cNvSpPr>
          <p:nvPr/>
        </p:nvSpPr>
        <p:spPr bwMode="auto">
          <a:xfrm>
            <a:off x="5029200" y="10668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136" name="Line 80"/>
          <p:cNvSpPr>
            <a:spLocks noChangeShapeType="1"/>
          </p:cNvSpPr>
          <p:nvPr/>
        </p:nvSpPr>
        <p:spPr bwMode="auto">
          <a:xfrm flipH="1">
            <a:off x="3124200" y="990600"/>
            <a:ext cx="1143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137" name="Text Box 81"/>
          <p:cNvSpPr txBox="1">
            <a:spLocks noChangeArrowheads="1"/>
          </p:cNvSpPr>
          <p:nvPr/>
        </p:nvSpPr>
        <p:spPr bwMode="auto">
          <a:xfrm>
            <a:off x="990600" y="2846388"/>
            <a:ext cx="1366838" cy="336550"/>
          </a:xfrm>
          <a:prstGeom prst="rect">
            <a:avLst/>
          </a:prstGeom>
          <a:solidFill>
            <a:srgbClr val="FF99FF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FFFF"/>
                </a:solidFill>
                <a:latin typeface="Calibri" pitchFamily="34" charset="0"/>
              </a:rPr>
              <a:t>GENANGAN</a:t>
            </a:r>
          </a:p>
        </p:txBody>
      </p:sp>
      <p:sp>
        <p:nvSpPr>
          <p:cNvPr id="45138" name="Line 82"/>
          <p:cNvSpPr>
            <a:spLocks noChangeShapeType="1"/>
          </p:cNvSpPr>
          <p:nvPr/>
        </p:nvSpPr>
        <p:spPr bwMode="auto">
          <a:xfrm>
            <a:off x="381000" y="4419600"/>
            <a:ext cx="22860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139" name="Line 83"/>
          <p:cNvSpPr>
            <a:spLocks noChangeShapeType="1"/>
          </p:cNvSpPr>
          <p:nvPr/>
        </p:nvSpPr>
        <p:spPr bwMode="auto">
          <a:xfrm flipV="1">
            <a:off x="5943600" y="4419600"/>
            <a:ext cx="2819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732" name="AutoShape 84"/>
          <p:cNvSpPr>
            <a:spLocks noChangeArrowheads="1"/>
          </p:cNvSpPr>
          <p:nvPr/>
        </p:nvSpPr>
        <p:spPr bwMode="auto">
          <a:xfrm rot="5400000">
            <a:off x="7010400" y="152400"/>
            <a:ext cx="228600" cy="2667000"/>
          </a:xfrm>
          <a:prstGeom prst="rtTriangle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141" name="AutoShape 85"/>
          <p:cNvSpPr>
            <a:spLocks noChangeArrowheads="1"/>
          </p:cNvSpPr>
          <p:nvPr/>
        </p:nvSpPr>
        <p:spPr bwMode="auto">
          <a:xfrm>
            <a:off x="6553200" y="1143000"/>
            <a:ext cx="304800" cy="381000"/>
          </a:xfrm>
          <a:prstGeom prst="flowChartPredefinedProcess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142" name="AutoShape 86"/>
          <p:cNvSpPr>
            <a:spLocks noChangeArrowheads="1"/>
          </p:cNvSpPr>
          <p:nvPr/>
        </p:nvSpPr>
        <p:spPr bwMode="auto">
          <a:xfrm>
            <a:off x="7239000" y="1143000"/>
            <a:ext cx="304800" cy="304800"/>
          </a:xfrm>
          <a:prstGeom prst="flowChartPredefinedProcess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5143" name="AutoShape 87"/>
          <p:cNvSpPr>
            <a:spLocks noChangeArrowheads="1"/>
          </p:cNvSpPr>
          <p:nvPr/>
        </p:nvSpPr>
        <p:spPr bwMode="auto">
          <a:xfrm>
            <a:off x="7772400" y="1143000"/>
            <a:ext cx="304800" cy="304800"/>
          </a:xfrm>
          <a:prstGeom prst="flowChartPredefinedProcess">
            <a:avLst/>
          </a:prstGeom>
          <a:solidFill>
            <a:srgbClr val="00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7736" name="AutoShape 88"/>
          <p:cNvSpPr>
            <a:spLocks noChangeArrowheads="1"/>
          </p:cNvSpPr>
          <p:nvPr/>
        </p:nvSpPr>
        <p:spPr bwMode="auto">
          <a:xfrm rot="-10799478">
            <a:off x="457200" y="1371600"/>
            <a:ext cx="2360613" cy="230188"/>
          </a:xfrm>
          <a:prstGeom prst="rtTriangle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7737" name="AutoShape 89"/>
          <p:cNvSpPr>
            <a:spLocks noChangeArrowheads="1"/>
          </p:cNvSpPr>
          <p:nvPr/>
        </p:nvSpPr>
        <p:spPr bwMode="auto">
          <a:xfrm>
            <a:off x="6324600" y="0"/>
            <a:ext cx="2819400" cy="990600"/>
          </a:xfrm>
          <a:prstGeom prst="irregularSeal1">
            <a:avLst/>
          </a:prstGeom>
          <a:gradFill rotWithShape="0">
            <a:gsLst>
              <a:gs pos="0">
                <a:srgbClr val="FFFFFF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MASALAH GENANGAN</a:t>
            </a:r>
          </a:p>
        </p:txBody>
      </p:sp>
      <p:pic>
        <p:nvPicPr>
          <p:cNvPr id="45146" name="Picture 90" descr="NA01441_"/>
          <p:cNvPicPr>
            <a:picLocks noChangeAspect="1" noChangeArrowheads="1"/>
          </p:cNvPicPr>
          <p:nvPr/>
        </p:nvPicPr>
        <p:blipFill>
          <a:blip r:embed="rId8" cstate="print">
            <a:lum brigh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14400"/>
            <a:ext cx="685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4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0"/>
                                        <p:tgtEl>
                                          <p:spTgt spid="277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5000"/>
                                        <p:tgtEl>
                                          <p:spTgt spid="277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50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27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7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2" grpId="0" animBg="1"/>
      <p:bldP spid="27663" grpId="0" animBg="1"/>
      <p:bldP spid="27694" grpId="0" animBg="1" autoUpdateAnimBg="0"/>
      <p:bldP spid="27732" grpId="0" animBg="1"/>
      <p:bldP spid="27736" grpId="0" animBg="1"/>
      <p:bldP spid="27737" grpId="0" animBg="1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2"/>
          <p:cNvSpPr>
            <a:spLocks noChangeArrowheads="1"/>
          </p:cNvSpPr>
          <p:nvPr/>
        </p:nvSpPr>
        <p:spPr bwMode="auto">
          <a:xfrm>
            <a:off x="3581400" y="1676400"/>
            <a:ext cx="1371600" cy="457200"/>
          </a:xfrm>
          <a:prstGeom prst="flowChartManualOperation">
            <a:avLst/>
          </a:prstGeom>
          <a:solidFill>
            <a:srgbClr val="0066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457200" y="15240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084" name="Line 4"/>
          <p:cNvSpPr>
            <a:spLocks noChangeShapeType="1"/>
          </p:cNvSpPr>
          <p:nvPr/>
        </p:nvSpPr>
        <p:spPr bwMode="auto">
          <a:xfrm>
            <a:off x="8763000" y="990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085" name="Line 5"/>
          <p:cNvSpPr>
            <a:spLocks noChangeShapeType="1"/>
          </p:cNvSpPr>
          <p:nvPr/>
        </p:nvSpPr>
        <p:spPr bwMode="auto">
          <a:xfrm>
            <a:off x="457200" y="762000"/>
            <a:ext cx="830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086" name="Line 6"/>
          <p:cNvSpPr>
            <a:spLocks noChangeShapeType="1"/>
          </p:cNvSpPr>
          <p:nvPr/>
        </p:nvSpPr>
        <p:spPr bwMode="auto">
          <a:xfrm>
            <a:off x="4953000" y="1295400"/>
            <a:ext cx="0" cy="381000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087" name="Line 7"/>
          <p:cNvSpPr>
            <a:spLocks noChangeShapeType="1"/>
          </p:cNvSpPr>
          <p:nvPr/>
        </p:nvSpPr>
        <p:spPr bwMode="auto">
          <a:xfrm>
            <a:off x="5943600" y="1143000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088" name="Line 8"/>
          <p:cNvSpPr>
            <a:spLocks noChangeShapeType="1"/>
          </p:cNvSpPr>
          <p:nvPr/>
        </p:nvSpPr>
        <p:spPr bwMode="auto">
          <a:xfrm>
            <a:off x="2590800" y="1143000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2895600" y="457200"/>
            <a:ext cx="25923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DAERAH PENGUASAAN SUNGAI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090" name="Line 10"/>
          <p:cNvSpPr>
            <a:spLocks noChangeShapeType="1"/>
          </p:cNvSpPr>
          <p:nvPr/>
        </p:nvSpPr>
        <p:spPr bwMode="auto">
          <a:xfrm>
            <a:off x="457200" y="4572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091" name="Line 11"/>
          <p:cNvSpPr>
            <a:spLocks noChangeShapeType="1"/>
          </p:cNvSpPr>
          <p:nvPr/>
        </p:nvSpPr>
        <p:spPr bwMode="auto">
          <a:xfrm>
            <a:off x="8763000" y="12954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092" name="Line 12"/>
          <p:cNvSpPr>
            <a:spLocks noChangeShapeType="1"/>
          </p:cNvSpPr>
          <p:nvPr/>
        </p:nvSpPr>
        <p:spPr bwMode="auto">
          <a:xfrm>
            <a:off x="8229600" y="762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093" name="Line 13"/>
          <p:cNvSpPr>
            <a:spLocks noChangeShapeType="1"/>
          </p:cNvSpPr>
          <p:nvPr/>
        </p:nvSpPr>
        <p:spPr bwMode="auto">
          <a:xfrm flipH="1">
            <a:off x="457200" y="762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094" name="Text Box 14"/>
          <p:cNvSpPr txBox="1">
            <a:spLocks noChangeArrowheads="1"/>
          </p:cNvSpPr>
          <p:nvPr/>
        </p:nvSpPr>
        <p:spPr bwMode="auto">
          <a:xfrm>
            <a:off x="6477000" y="2057400"/>
            <a:ext cx="1543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  <a:p>
            <a:pPr eaLnBrk="1" hangingPunct="1"/>
            <a:r>
              <a:rPr lang="en-US" altLang="en-US" sz="1200" b="1" i="1">
                <a:solidFill>
                  <a:srgbClr val="000000"/>
                </a:solidFill>
                <a:latin typeface="Calibri" pitchFamily="34" charset="0"/>
              </a:rPr>
              <a:t>(“FLOOD PLAIN”)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095" name="Text Box 15"/>
          <p:cNvSpPr txBox="1">
            <a:spLocks noChangeArrowheads="1"/>
          </p:cNvSpPr>
          <p:nvPr/>
        </p:nvSpPr>
        <p:spPr bwMode="auto">
          <a:xfrm>
            <a:off x="838200" y="2362200"/>
            <a:ext cx="15430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3886200" y="2362200"/>
            <a:ext cx="7762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SUNGAI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097" name="Text Box 17"/>
          <p:cNvSpPr txBox="1">
            <a:spLocks noChangeArrowheads="1"/>
          </p:cNvSpPr>
          <p:nvPr/>
        </p:nvSpPr>
        <p:spPr bwMode="auto">
          <a:xfrm>
            <a:off x="5715000" y="7620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098" name="Text Box 18"/>
          <p:cNvSpPr txBox="1">
            <a:spLocks noChangeArrowheads="1"/>
          </p:cNvSpPr>
          <p:nvPr/>
        </p:nvSpPr>
        <p:spPr bwMode="auto">
          <a:xfrm>
            <a:off x="2286000" y="8382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099" name="AutoShape 19"/>
          <p:cNvSpPr>
            <a:spLocks noChangeArrowheads="1"/>
          </p:cNvSpPr>
          <p:nvPr/>
        </p:nvSpPr>
        <p:spPr bwMode="auto">
          <a:xfrm>
            <a:off x="3581400" y="4648200"/>
            <a:ext cx="1524000" cy="457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66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00" name="Line 20"/>
          <p:cNvSpPr>
            <a:spLocks noChangeShapeType="1"/>
          </p:cNvSpPr>
          <p:nvPr/>
        </p:nvSpPr>
        <p:spPr bwMode="auto">
          <a:xfrm>
            <a:off x="8763000" y="609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693" name="AutoShape 21"/>
          <p:cNvSpPr>
            <a:spLocks noChangeArrowheads="1"/>
          </p:cNvSpPr>
          <p:nvPr/>
        </p:nvSpPr>
        <p:spPr bwMode="auto">
          <a:xfrm rot="5399942">
            <a:off x="6708775" y="2587625"/>
            <a:ext cx="450850" cy="3657600"/>
          </a:xfrm>
          <a:prstGeom prst="rtTriangle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8694" name="Rectangle 22"/>
          <p:cNvSpPr>
            <a:spLocks noChangeArrowheads="1"/>
          </p:cNvSpPr>
          <p:nvPr/>
        </p:nvSpPr>
        <p:spPr bwMode="auto">
          <a:xfrm>
            <a:off x="3581400" y="4191000"/>
            <a:ext cx="1524000" cy="457200"/>
          </a:xfrm>
          <a:prstGeom prst="rect">
            <a:avLst/>
          </a:prstGeom>
          <a:solidFill>
            <a:srgbClr val="CCFF33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8695" name="AutoShape 23"/>
          <p:cNvSpPr>
            <a:spLocks noChangeArrowheads="1"/>
          </p:cNvSpPr>
          <p:nvPr/>
        </p:nvSpPr>
        <p:spPr bwMode="auto">
          <a:xfrm rot="10797613">
            <a:off x="304800" y="4191000"/>
            <a:ext cx="3276600" cy="465138"/>
          </a:xfrm>
          <a:prstGeom prst="rtTriangle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04" name="Line 24"/>
          <p:cNvSpPr>
            <a:spLocks noChangeShapeType="1"/>
          </p:cNvSpPr>
          <p:nvPr/>
        </p:nvSpPr>
        <p:spPr bwMode="auto">
          <a:xfrm>
            <a:off x="3581400" y="4191000"/>
            <a:ext cx="0" cy="45720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05" name="Line 25"/>
          <p:cNvSpPr>
            <a:spLocks noChangeShapeType="1"/>
          </p:cNvSpPr>
          <p:nvPr/>
        </p:nvSpPr>
        <p:spPr bwMode="auto">
          <a:xfrm>
            <a:off x="3581400" y="41910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06" name="Line 26"/>
          <p:cNvSpPr>
            <a:spLocks noChangeShapeType="1"/>
          </p:cNvSpPr>
          <p:nvPr/>
        </p:nvSpPr>
        <p:spPr bwMode="auto">
          <a:xfrm>
            <a:off x="2895600" y="4343400"/>
            <a:ext cx="2895600" cy="0"/>
          </a:xfrm>
          <a:prstGeom prst="line">
            <a:avLst/>
          </a:prstGeom>
          <a:noFill/>
          <a:ln w="9525">
            <a:solidFill>
              <a:srgbClr val="3333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07" name="Line 27"/>
          <p:cNvSpPr>
            <a:spLocks noChangeShapeType="1"/>
          </p:cNvSpPr>
          <p:nvPr/>
        </p:nvSpPr>
        <p:spPr bwMode="auto">
          <a:xfrm>
            <a:off x="6096000" y="3810000"/>
            <a:ext cx="0" cy="16764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08" name="Line 28"/>
          <p:cNvSpPr>
            <a:spLocks noChangeShapeType="1"/>
          </p:cNvSpPr>
          <p:nvPr/>
        </p:nvSpPr>
        <p:spPr bwMode="auto">
          <a:xfrm>
            <a:off x="2514600" y="3733800"/>
            <a:ext cx="0" cy="18288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09" name="Line 29"/>
          <p:cNvSpPr>
            <a:spLocks noChangeShapeType="1"/>
          </p:cNvSpPr>
          <p:nvPr/>
        </p:nvSpPr>
        <p:spPr bwMode="auto">
          <a:xfrm>
            <a:off x="3124200" y="47244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10" name="Line 30"/>
          <p:cNvSpPr>
            <a:spLocks noChangeShapeType="1"/>
          </p:cNvSpPr>
          <p:nvPr/>
        </p:nvSpPr>
        <p:spPr bwMode="auto">
          <a:xfrm>
            <a:off x="3581400" y="4800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11" name="Line 31"/>
          <p:cNvSpPr>
            <a:spLocks noChangeShapeType="1"/>
          </p:cNvSpPr>
          <p:nvPr/>
        </p:nvSpPr>
        <p:spPr bwMode="auto">
          <a:xfrm>
            <a:off x="5105400" y="4800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12" name="Line 32"/>
          <p:cNvSpPr>
            <a:spLocks noChangeShapeType="1"/>
          </p:cNvSpPr>
          <p:nvPr/>
        </p:nvSpPr>
        <p:spPr bwMode="auto">
          <a:xfrm>
            <a:off x="5486400" y="4724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13" name="Line 33"/>
          <p:cNvSpPr>
            <a:spLocks noChangeShapeType="1"/>
          </p:cNvSpPr>
          <p:nvPr/>
        </p:nvSpPr>
        <p:spPr bwMode="auto">
          <a:xfrm>
            <a:off x="8763000" y="41910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14" name="Line 34"/>
          <p:cNvSpPr>
            <a:spLocks noChangeShapeType="1"/>
          </p:cNvSpPr>
          <p:nvPr/>
        </p:nvSpPr>
        <p:spPr bwMode="auto">
          <a:xfrm>
            <a:off x="457200" y="41910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15" name="Text Box 35"/>
          <p:cNvSpPr txBox="1">
            <a:spLocks noChangeArrowheads="1"/>
          </p:cNvSpPr>
          <p:nvPr/>
        </p:nvSpPr>
        <p:spPr bwMode="auto">
          <a:xfrm>
            <a:off x="5867400" y="35052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16" name="Text Box 36"/>
          <p:cNvSpPr txBox="1">
            <a:spLocks noChangeArrowheads="1"/>
          </p:cNvSpPr>
          <p:nvPr/>
        </p:nvSpPr>
        <p:spPr bwMode="auto">
          <a:xfrm>
            <a:off x="6705600" y="5181600"/>
            <a:ext cx="15430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17" name="Text Box 37"/>
          <p:cNvSpPr txBox="1">
            <a:spLocks noChangeArrowheads="1"/>
          </p:cNvSpPr>
          <p:nvPr/>
        </p:nvSpPr>
        <p:spPr bwMode="auto">
          <a:xfrm>
            <a:off x="593725" y="5138738"/>
            <a:ext cx="15430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18" name="Text Box 38"/>
          <p:cNvSpPr txBox="1">
            <a:spLocks noChangeArrowheads="1"/>
          </p:cNvSpPr>
          <p:nvPr/>
        </p:nvSpPr>
        <p:spPr bwMode="auto">
          <a:xfrm>
            <a:off x="2819400" y="5562600"/>
            <a:ext cx="10445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  <a:latin typeface="Calibri" pitchFamily="34" charset="0"/>
              </a:rPr>
              <a:t>BANTARAN</a:t>
            </a:r>
            <a:endParaRPr lang="en-US" altLang="en-US" sz="16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6119" name="Text Box 39"/>
          <p:cNvSpPr txBox="1">
            <a:spLocks noChangeArrowheads="1"/>
          </p:cNvSpPr>
          <p:nvPr/>
        </p:nvSpPr>
        <p:spPr bwMode="auto">
          <a:xfrm>
            <a:off x="4724400" y="5562600"/>
            <a:ext cx="10445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  <a:latin typeface="Calibri" pitchFamily="34" charset="0"/>
              </a:rPr>
              <a:t>BANTARAN</a:t>
            </a:r>
            <a:endParaRPr lang="en-US" altLang="en-US" sz="1600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8712" name="Text Box 40"/>
          <p:cNvSpPr txBox="1">
            <a:spLocks noChangeArrowheads="1"/>
          </p:cNvSpPr>
          <p:nvPr/>
        </p:nvSpPr>
        <p:spPr bwMode="auto">
          <a:xfrm>
            <a:off x="3048000" y="3352800"/>
            <a:ext cx="2528888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  </a:t>
            </a:r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TANGGUL DIPASANGI “TOPI”</a:t>
            </a:r>
          </a:p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(PARAPET) ATAU DITINGGIKAN</a:t>
            </a:r>
          </a:p>
        </p:txBody>
      </p:sp>
      <p:sp>
        <p:nvSpPr>
          <p:cNvPr id="46121" name="AutoShape 41"/>
          <p:cNvSpPr>
            <a:spLocks noChangeArrowheads="1"/>
          </p:cNvSpPr>
          <p:nvPr/>
        </p:nvSpPr>
        <p:spPr bwMode="auto">
          <a:xfrm>
            <a:off x="7315200" y="4114800"/>
            <a:ext cx="228600" cy="228600"/>
          </a:xfrm>
          <a:prstGeom prst="flowChartPredefinedProcess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22" name="AutoShape 42"/>
          <p:cNvSpPr>
            <a:spLocks noChangeArrowheads="1"/>
          </p:cNvSpPr>
          <p:nvPr/>
        </p:nvSpPr>
        <p:spPr bwMode="auto">
          <a:xfrm>
            <a:off x="7239000" y="3886200"/>
            <a:ext cx="381000" cy="2286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23" name="AutoShape 43"/>
          <p:cNvSpPr>
            <a:spLocks noChangeArrowheads="1"/>
          </p:cNvSpPr>
          <p:nvPr/>
        </p:nvSpPr>
        <p:spPr bwMode="auto">
          <a:xfrm>
            <a:off x="6781800" y="4114800"/>
            <a:ext cx="304800" cy="304800"/>
          </a:xfrm>
          <a:prstGeom prst="flowChartPredefinedProcess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24" name="AutoShape 44"/>
          <p:cNvSpPr>
            <a:spLocks noChangeArrowheads="1"/>
          </p:cNvSpPr>
          <p:nvPr/>
        </p:nvSpPr>
        <p:spPr bwMode="auto">
          <a:xfrm rot="10799051">
            <a:off x="6705600" y="3886200"/>
            <a:ext cx="452438" cy="2286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25" name="Rectangle 45"/>
          <p:cNvSpPr>
            <a:spLocks noChangeArrowheads="1"/>
          </p:cNvSpPr>
          <p:nvPr/>
        </p:nvSpPr>
        <p:spPr bwMode="auto">
          <a:xfrm>
            <a:off x="2895600" y="4343400"/>
            <a:ext cx="2819400" cy="3048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26" name="AutoShape 46"/>
          <p:cNvSpPr>
            <a:spLocks noChangeArrowheads="1"/>
          </p:cNvSpPr>
          <p:nvPr/>
        </p:nvSpPr>
        <p:spPr bwMode="auto">
          <a:xfrm rot="10799435">
            <a:off x="5410200" y="4267200"/>
            <a:ext cx="536575" cy="3905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27" name="AutoShape 47"/>
          <p:cNvSpPr>
            <a:spLocks noChangeArrowheads="1"/>
          </p:cNvSpPr>
          <p:nvPr/>
        </p:nvSpPr>
        <p:spPr bwMode="auto">
          <a:xfrm rot="10800000">
            <a:off x="2590800" y="4267200"/>
            <a:ext cx="528638" cy="3810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28" name="AutoShape 48"/>
          <p:cNvSpPr>
            <a:spLocks noChangeArrowheads="1"/>
          </p:cNvSpPr>
          <p:nvPr/>
        </p:nvSpPr>
        <p:spPr bwMode="auto">
          <a:xfrm>
            <a:off x="7696200" y="3962400"/>
            <a:ext cx="228600" cy="381000"/>
          </a:xfrm>
          <a:prstGeom prst="flowChartPredefinedProcess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29" name="AutoShape 49"/>
          <p:cNvSpPr>
            <a:spLocks noChangeArrowheads="1"/>
          </p:cNvSpPr>
          <p:nvPr/>
        </p:nvSpPr>
        <p:spPr bwMode="auto">
          <a:xfrm>
            <a:off x="7543800" y="3886200"/>
            <a:ext cx="533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30" name="Text Box 50"/>
          <p:cNvSpPr txBox="1">
            <a:spLocks noChangeArrowheads="1"/>
          </p:cNvSpPr>
          <p:nvPr/>
        </p:nvSpPr>
        <p:spPr bwMode="auto">
          <a:xfrm>
            <a:off x="3886200" y="4419600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M.A.N</a:t>
            </a:r>
            <a:endParaRPr lang="en-US" altLang="en-US" sz="16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6131" name="Text Box 51"/>
          <p:cNvSpPr txBox="1">
            <a:spLocks noChangeArrowheads="1"/>
          </p:cNvSpPr>
          <p:nvPr/>
        </p:nvSpPr>
        <p:spPr bwMode="auto">
          <a:xfrm>
            <a:off x="4022725" y="4148138"/>
            <a:ext cx="6159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M.A.B</a:t>
            </a:r>
          </a:p>
        </p:txBody>
      </p:sp>
      <p:sp>
        <p:nvSpPr>
          <p:cNvPr id="46132" name="Text Box 52"/>
          <p:cNvSpPr txBox="1">
            <a:spLocks noChangeArrowheads="1"/>
          </p:cNvSpPr>
          <p:nvPr/>
        </p:nvSpPr>
        <p:spPr bwMode="auto">
          <a:xfrm>
            <a:off x="3429000" y="3962400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M.A.B</a:t>
            </a:r>
          </a:p>
        </p:txBody>
      </p:sp>
      <p:sp>
        <p:nvSpPr>
          <p:cNvPr id="28725" name="AutoShape 53"/>
          <p:cNvSpPr>
            <a:spLocks noChangeArrowheads="1"/>
          </p:cNvSpPr>
          <p:nvPr/>
        </p:nvSpPr>
        <p:spPr bwMode="auto">
          <a:xfrm>
            <a:off x="6324600" y="2971800"/>
            <a:ext cx="2438400" cy="914400"/>
          </a:xfrm>
          <a:prstGeom prst="irregularSeal1">
            <a:avLst/>
          </a:prstGeom>
          <a:gradFill rotWithShape="0">
            <a:gsLst>
              <a:gs pos="0">
                <a:srgbClr val="66FFFF"/>
              </a:gs>
              <a:gs pos="100000">
                <a:srgbClr val="FF00FF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FF33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MASALAH BANJIR</a:t>
            </a:r>
            <a:endParaRPr lang="en-US" altLang="en-US" sz="16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6134" name="Rectangle 54"/>
          <p:cNvSpPr>
            <a:spLocks noChangeArrowheads="1"/>
          </p:cNvSpPr>
          <p:nvPr/>
        </p:nvSpPr>
        <p:spPr bwMode="auto">
          <a:xfrm>
            <a:off x="5410200" y="5943600"/>
            <a:ext cx="381000" cy="2286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35" name="Rectangle 55"/>
          <p:cNvSpPr>
            <a:spLocks noChangeArrowheads="1"/>
          </p:cNvSpPr>
          <p:nvPr/>
        </p:nvSpPr>
        <p:spPr bwMode="auto">
          <a:xfrm>
            <a:off x="5410200" y="6324600"/>
            <a:ext cx="381000" cy="228600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36" name="Text Box 56"/>
          <p:cNvSpPr txBox="1">
            <a:spLocks noChangeArrowheads="1"/>
          </p:cNvSpPr>
          <p:nvPr/>
        </p:nvSpPr>
        <p:spPr bwMode="auto">
          <a:xfrm>
            <a:off x="5867400" y="5943600"/>
            <a:ext cx="29987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BANJIR YANG LAYAK DIKENDALIKAN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37" name="Text Box 57"/>
          <p:cNvSpPr txBox="1">
            <a:spLocks noChangeArrowheads="1"/>
          </p:cNvSpPr>
          <p:nvPr/>
        </p:nvSpPr>
        <p:spPr bwMode="auto">
          <a:xfrm>
            <a:off x="5867400" y="6324600"/>
            <a:ext cx="2978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  <a:latin typeface="Calibri" pitchFamily="34" charset="0"/>
              </a:rPr>
              <a:t>BANJIR &gt; DARI YANG DIKENDALIKAN</a:t>
            </a:r>
          </a:p>
        </p:txBody>
      </p:sp>
      <p:sp>
        <p:nvSpPr>
          <p:cNvPr id="46138" name="Line 58"/>
          <p:cNvSpPr>
            <a:spLocks noChangeShapeType="1"/>
          </p:cNvSpPr>
          <p:nvPr/>
        </p:nvSpPr>
        <p:spPr bwMode="auto">
          <a:xfrm>
            <a:off x="4419600" y="5410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39" name="Line 59"/>
          <p:cNvSpPr>
            <a:spLocks noChangeShapeType="1"/>
          </p:cNvSpPr>
          <p:nvPr/>
        </p:nvSpPr>
        <p:spPr bwMode="auto">
          <a:xfrm flipH="1">
            <a:off x="3581400" y="5410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40" name="Text Box 60"/>
          <p:cNvSpPr txBox="1">
            <a:spLocks noChangeArrowheads="1"/>
          </p:cNvSpPr>
          <p:nvPr/>
        </p:nvSpPr>
        <p:spPr bwMode="auto">
          <a:xfrm>
            <a:off x="3657600" y="5181600"/>
            <a:ext cx="14620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PALUNG SUNGAI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41" name="Line 61"/>
          <p:cNvSpPr>
            <a:spLocks noChangeShapeType="1"/>
          </p:cNvSpPr>
          <p:nvPr/>
        </p:nvSpPr>
        <p:spPr bwMode="auto">
          <a:xfrm flipV="1">
            <a:off x="4953000" y="1295400"/>
            <a:ext cx="3810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42" name="Line 62"/>
          <p:cNvSpPr>
            <a:spLocks noChangeShapeType="1"/>
          </p:cNvSpPr>
          <p:nvPr/>
        </p:nvSpPr>
        <p:spPr bwMode="auto">
          <a:xfrm>
            <a:off x="457200" y="1295400"/>
            <a:ext cx="31242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43" name="Line 63"/>
          <p:cNvSpPr>
            <a:spLocks noChangeShapeType="1"/>
          </p:cNvSpPr>
          <p:nvPr/>
        </p:nvSpPr>
        <p:spPr bwMode="auto">
          <a:xfrm flipH="1">
            <a:off x="6019800" y="45720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44" name="Line 64"/>
          <p:cNvSpPr>
            <a:spLocks noChangeShapeType="1"/>
          </p:cNvSpPr>
          <p:nvPr/>
        </p:nvSpPr>
        <p:spPr bwMode="auto">
          <a:xfrm>
            <a:off x="2971800" y="46482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45" name="Line 65"/>
          <p:cNvSpPr>
            <a:spLocks noChangeShapeType="1"/>
          </p:cNvSpPr>
          <p:nvPr/>
        </p:nvSpPr>
        <p:spPr bwMode="auto">
          <a:xfrm>
            <a:off x="5105400" y="4648200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46" name="Rectangle 66"/>
          <p:cNvSpPr>
            <a:spLocks noChangeArrowheads="1"/>
          </p:cNvSpPr>
          <p:nvPr/>
        </p:nvSpPr>
        <p:spPr bwMode="auto">
          <a:xfrm>
            <a:off x="2895600" y="6172200"/>
            <a:ext cx="381000" cy="228600"/>
          </a:xfrm>
          <a:prstGeom prst="rect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47" name="Text Box 67"/>
          <p:cNvSpPr txBox="1">
            <a:spLocks noChangeArrowheads="1"/>
          </p:cNvSpPr>
          <p:nvPr/>
        </p:nvSpPr>
        <p:spPr bwMode="auto">
          <a:xfrm>
            <a:off x="3352800" y="6172200"/>
            <a:ext cx="19700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DEBIT/ALIRAN NORMAL</a:t>
            </a:r>
          </a:p>
        </p:txBody>
      </p:sp>
      <p:pic>
        <p:nvPicPr>
          <p:cNvPr id="28740" name="Picture 68" descr="an02097_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90600"/>
            <a:ext cx="457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41" name="Picture 69" descr="an02542_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038600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50" name="Text Box 70"/>
          <p:cNvSpPr txBox="1">
            <a:spLocks noChangeArrowheads="1"/>
          </p:cNvSpPr>
          <p:nvPr/>
        </p:nvSpPr>
        <p:spPr bwMode="auto">
          <a:xfrm>
            <a:off x="8221663" y="6608763"/>
            <a:ext cx="184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 sz="10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51" name="Rectangle 71"/>
          <p:cNvSpPr>
            <a:spLocks noChangeArrowheads="1"/>
          </p:cNvSpPr>
          <p:nvPr/>
        </p:nvSpPr>
        <p:spPr bwMode="auto">
          <a:xfrm>
            <a:off x="3124200" y="1371600"/>
            <a:ext cx="2286000" cy="3048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52" name="AutoShape 72"/>
          <p:cNvSpPr>
            <a:spLocks noChangeArrowheads="1"/>
          </p:cNvSpPr>
          <p:nvPr/>
        </p:nvSpPr>
        <p:spPr bwMode="auto">
          <a:xfrm rot="-10789915">
            <a:off x="5332413" y="1217613"/>
            <a:ext cx="457200" cy="457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53" name="AutoShape 73"/>
          <p:cNvSpPr>
            <a:spLocks noChangeArrowheads="1"/>
          </p:cNvSpPr>
          <p:nvPr/>
        </p:nvSpPr>
        <p:spPr bwMode="auto">
          <a:xfrm rot="10800000">
            <a:off x="2743200" y="1219200"/>
            <a:ext cx="457200" cy="457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54" name="AutoShape 74"/>
          <p:cNvSpPr>
            <a:spLocks noChangeArrowheads="1"/>
          </p:cNvSpPr>
          <p:nvPr/>
        </p:nvSpPr>
        <p:spPr bwMode="auto">
          <a:xfrm>
            <a:off x="6477000" y="914400"/>
            <a:ext cx="304800" cy="609600"/>
          </a:xfrm>
          <a:prstGeom prst="flowChartPredefined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55" name="AutoShape 75"/>
          <p:cNvSpPr>
            <a:spLocks noChangeArrowheads="1"/>
          </p:cNvSpPr>
          <p:nvPr/>
        </p:nvSpPr>
        <p:spPr bwMode="auto">
          <a:xfrm>
            <a:off x="6400800" y="457200"/>
            <a:ext cx="447675" cy="457200"/>
          </a:xfrm>
          <a:prstGeom prst="triangle">
            <a:avLst>
              <a:gd name="adj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56" name="Rectangle 76"/>
          <p:cNvSpPr>
            <a:spLocks noChangeArrowheads="1"/>
          </p:cNvSpPr>
          <p:nvPr/>
        </p:nvSpPr>
        <p:spPr bwMode="auto">
          <a:xfrm>
            <a:off x="7086600" y="1219200"/>
            <a:ext cx="381000" cy="2286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57" name="AutoShape 77"/>
          <p:cNvSpPr>
            <a:spLocks noChangeArrowheads="1"/>
          </p:cNvSpPr>
          <p:nvPr/>
        </p:nvSpPr>
        <p:spPr bwMode="auto">
          <a:xfrm>
            <a:off x="6934200" y="990600"/>
            <a:ext cx="676275" cy="228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58" name="Rectangle 78"/>
          <p:cNvSpPr>
            <a:spLocks noChangeArrowheads="1"/>
          </p:cNvSpPr>
          <p:nvPr/>
        </p:nvSpPr>
        <p:spPr bwMode="auto">
          <a:xfrm>
            <a:off x="7696200" y="1143000"/>
            <a:ext cx="3048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59" name="AutoShape 79"/>
          <p:cNvSpPr>
            <a:spLocks noChangeArrowheads="1"/>
          </p:cNvSpPr>
          <p:nvPr/>
        </p:nvSpPr>
        <p:spPr bwMode="auto">
          <a:xfrm>
            <a:off x="7620000" y="990600"/>
            <a:ext cx="457200" cy="152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60" name="Rectangle 80"/>
          <p:cNvSpPr>
            <a:spLocks noChangeArrowheads="1"/>
          </p:cNvSpPr>
          <p:nvPr/>
        </p:nvSpPr>
        <p:spPr bwMode="auto">
          <a:xfrm>
            <a:off x="6629400" y="1066800"/>
            <a:ext cx="76200" cy="152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61" name="Rectangle 81"/>
          <p:cNvSpPr>
            <a:spLocks noChangeArrowheads="1"/>
          </p:cNvSpPr>
          <p:nvPr/>
        </p:nvSpPr>
        <p:spPr bwMode="auto">
          <a:xfrm>
            <a:off x="7315200" y="1295400"/>
            <a:ext cx="76200" cy="76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62" name="Text Box 82"/>
          <p:cNvSpPr txBox="1">
            <a:spLocks noChangeArrowheads="1"/>
          </p:cNvSpPr>
          <p:nvPr/>
        </p:nvSpPr>
        <p:spPr bwMode="auto">
          <a:xfrm>
            <a:off x="3886200" y="1447800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M.A.N</a:t>
            </a:r>
          </a:p>
        </p:txBody>
      </p:sp>
      <p:sp>
        <p:nvSpPr>
          <p:cNvPr id="46163" name="Text Box 83"/>
          <p:cNvSpPr txBox="1">
            <a:spLocks noChangeArrowheads="1"/>
          </p:cNvSpPr>
          <p:nvPr/>
        </p:nvSpPr>
        <p:spPr bwMode="auto">
          <a:xfrm>
            <a:off x="3810000" y="1143000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M.A.B</a:t>
            </a:r>
          </a:p>
        </p:txBody>
      </p:sp>
      <p:sp>
        <p:nvSpPr>
          <p:cNvPr id="46164" name="Line 84"/>
          <p:cNvSpPr>
            <a:spLocks noChangeShapeType="1"/>
          </p:cNvSpPr>
          <p:nvPr/>
        </p:nvSpPr>
        <p:spPr bwMode="auto">
          <a:xfrm>
            <a:off x="457200" y="25908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65" name="Line 85"/>
          <p:cNvSpPr>
            <a:spLocks noChangeShapeType="1"/>
          </p:cNvSpPr>
          <p:nvPr/>
        </p:nvSpPr>
        <p:spPr bwMode="auto">
          <a:xfrm>
            <a:off x="2590800" y="25908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66" name="Line 86"/>
          <p:cNvSpPr>
            <a:spLocks noChangeShapeType="1"/>
          </p:cNvSpPr>
          <p:nvPr/>
        </p:nvSpPr>
        <p:spPr bwMode="auto">
          <a:xfrm>
            <a:off x="5943600" y="25146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67" name="Line 87"/>
          <p:cNvSpPr>
            <a:spLocks noChangeShapeType="1"/>
          </p:cNvSpPr>
          <p:nvPr/>
        </p:nvSpPr>
        <p:spPr bwMode="auto">
          <a:xfrm>
            <a:off x="5105400" y="556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68" name="Line 88"/>
          <p:cNvSpPr>
            <a:spLocks noChangeShapeType="1"/>
          </p:cNvSpPr>
          <p:nvPr/>
        </p:nvSpPr>
        <p:spPr bwMode="auto">
          <a:xfrm>
            <a:off x="6096000" y="51816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69" name="Line 89"/>
          <p:cNvSpPr>
            <a:spLocks noChangeShapeType="1"/>
          </p:cNvSpPr>
          <p:nvPr/>
        </p:nvSpPr>
        <p:spPr bwMode="auto">
          <a:xfrm>
            <a:off x="457200" y="51054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70" name="Line 90"/>
          <p:cNvSpPr>
            <a:spLocks noChangeShapeType="1"/>
          </p:cNvSpPr>
          <p:nvPr/>
        </p:nvSpPr>
        <p:spPr bwMode="auto">
          <a:xfrm>
            <a:off x="3124200" y="5562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71" name="Text Box 91"/>
          <p:cNvSpPr txBox="1">
            <a:spLocks noChangeArrowheads="1"/>
          </p:cNvSpPr>
          <p:nvPr/>
        </p:nvSpPr>
        <p:spPr bwMode="auto">
          <a:xfrm>
            <a:off x="4191000" y="838200"/>
            <a:ext cx="9382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TANGGUL</a:t>
            </a:r>
          </a:p>
        </p:txBody>
      </p:sp>
      <p:sp>
        <p:nvSpPr>
          <p:cNvPr id="46172" name="Line 92"/>
          <p:cNvSpPr>
            <a:spLocks noChangeShapeType="1"/>
          </p:cNvSpPr>
          <p:nvPr/>
        </p:nvSpPr>
        <p:spPr bwMode="auto">
          <a:xfrm>
            <a:off x="5029200" y="10668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73" name="Line 93"/>
          <p:cNvSpPr>
            <a:spLocks noChangeShapeType="1"/>
          </p:cNvSpPr>
          <p:nvPr/>
        </p:nvSpPr>
        <p:spPr bwMode="auto">
          <a:xfrm flipH="1">
            <a:off x="3124200" y="990600"/>
            <a:ext cx="1143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766" name="Text Box 94"/>
          <p:cNvSpPr txBox="1">
            <a:spLocks noChangeArrowheads="1"/>
          </p:cNvSpPr>
          <p:nvPr/>
        </p:nvSpPr>
        <p:spPr bwMode="auto">
          <a:xfrm>
            <a:off x="381000" y="2743200"/>
            <a:ext cx="7404100" cy="336550"/>
          </a:xfrm>
          <a:prstGeom prst="rect">
            <a:avLst/>
          </a:prstGeom>
          <a:solidFill>
            <a:srgbClr val="FF99FF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FFFF"/>
                </a:solidFill>
                <a:latin typeface="Calibri" pitchFamily="34" charset="0"/>
              </a:rPr>
              <a:t>PEMAHAMAN TENTANG PENANGANAN MASALAH BANJIR YANG KELIRU</a:t>
            </a:r>
          </a:p>
        </p:txBody>
      </p:sp>
      <p:sp>
        <p:nvSpPr>
          <p:cNvPr id="46175" name="Line 95"/>
          <p:cNvSpPr>
            <a:spLocks noChangeShapeType="1"/>
          </p:cNvSpPr>
          <p:nvPr/>
        </p:nvSpPr>
        <p:spPr bwMode="auto">
          <a:xfrm>
            <a:off x="381000" y="4191000"/>
            <a:ext cx="2438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76" name="Line 96"/>
          <p:cNvSpPr>
            <a:spLocks noChangeShapeType="1"/>
          </p:cNvSpPr>
          <p:nvPr/>
        </p:nvSpPr>
        <p:spPr bwMode="auto">
          <a:xfrm flipV="1">
            <a:off x="5943600" y="4191000"/>
            <a:ext cx="2819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77" name="Line 97"/>
          <p:cNvSpPr>
            <a:spLocks noChangeShapeType="1"/>
          </p:cNvSpPr>
          <p:nvPr/>
        </p:nvSpPr>
        <p:spPr bwMode="auto">
          <a:xfrm>
            <a:off x="32004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78" name="Line 98"/>
          <p:cNvSpPr>
            <a:spLocks noChangeShapeType="1"/>
          </p:cNvSpPr>
          <p:nvPr/>
        </p:nvSpPr>
        <p:spPr bwMode="auto">
          <a:xfrm>
            <a:off x="3581400" y="1600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79" name="Line 99"/>
          <p:cNvSpPr>
            <a:spLocks noChangeShapeType="1"/>
          </p:cNvSpPr>
          <p:nvPr/>
        </p:nvSpPr>
        <p:spPr bwMode="auto">
          <a:xfrm>
            <a:off x="49530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80" name="Line 100"/>
          <p:cNvSpPr>
            <a:spLocks noChangeShapeType="1"/>
          </p:cNvSpPr>
          <p:nvPr/>
        </p:nvSpPr>
        <p:spPr bwMode="auto">
          <a:xfrm>
            <a:off x="53340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81" name="Line 101"/>
          <p:cNvSpPr>
            <a:spLocks noChangeShapeType="1"/>
          </p:cNvSpPr>
          <p:nvPr/>
        </p:nvSpPr>
        <p:spPr bwMode="auto">
          <a:xfrm>
            <a:off x="3200400" y="198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82" name="Line 102"/>
          <p:cNvSpPr>
            <a:spLocks noChangeShapeType="1"/>
          </p:cNvSpPr>
          <p:nvPr/>
        </p:nvSpPr>
        <p:spPr bwMode="auto">
          <a:xfrm>
            <a:off x="4953000" y="198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83" name="Text Box 103"/>
          <p:cNvSpPr txBox="1">
            <a:spLocks noChangeArrowheads="1"/>
          </p:cNvSpPr>
          <p:nvPr/>
        </p:nvSpPr>
        <p:spPr bwMode="auto">
          <a:xfrm>
            <a:off x="2955925" y="2090738"/>
            <a:ext cx="10445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  <a:latin typeface="Calibri" pitchFamily="34" charset="0"/>
              </a:rPr>
              <a:t>BANTARAN</a:t>
            </a:r>
          </a:p>
        </p:txBody>
      </p:sp>
      <p:sp>
        <p:nvSpPr>
          <p:cNvPr id="46184" name="Text Box 104"/>
          <p:cNvSpPr txBox="1">
            <a:spLocks noChangeArrowheads="1"/>
          </p:cNvSpPr>
          <p:nvPr/>
        </p:nvSpPr>
        <p:spPr bwMode="auto">
          <a:xfrm>
            <a:off x="4724400" y="2057400"/>
            <a:ext cx="10445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  <a:latin typeface="Calibri" pitchFamily="34" charset="0"/>
              </a:rPr>
              <a:t>BANTARAN</a:t>
            </a:r>
          </a:p>
        </p:txBody>
      </p:sp>
      <p:pic>
        <p:nvPicPr>
          <p:cNvPr id="46185" name="Picture 105" descr="NA01441_"/>
          <p:cNvPicPr>
            <a:picLocks noChangeAspect="1" noChangeArrowheads="1"/>
          </p:cNvPicPr>
          <p:nvPr/>
        </p:nvPicPr>
        <p:blipFill>
          <a:blip r:embed="rId10" cstate="print">
            <a:lum brigh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838200"/>
            <a:ext cx="60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86" name="Picture 106" descr="NA01441_"/>
          <p:cNvPicPr>
            <a:picLocks noChangeAspect="1" noChangeArrowheads="1"/>
          </p:cNvPicPr>
          <p:nvPr/>
        </p:nvPicPr>
        <p:blipFill>
          <a:blip r:embed="rId10" cstate="print">
            <a:lum brigh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733800"/>
            <a:ext cx="60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779" name="Rectangle 107"/>
          <p:cNvSpPr>
            <a:spLocks noChangeArrowheads="1"/>
          </p:cNvSpPr>
          <p:nvPr/>
        </p:nvSpPr>
        <p:spPr bwMode="auto">
          <a:xfrm>
            <a:off x="1828800" y="762000"/>
            <a:ext cx="457200" cy="228600"/>
          </a:xfrm>
          <a:prstGeom prst="rect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8780" name="Rectangle 108"/>
          <p:cNvSpPr>
            <a:spLocks noChangeArrowheads="1"/>
          </p:cNvSpPr>
          <p:nvPr/>
        </p:nvSpPr>
        <p:spPr bwMode="auto">
          <a:xfrm>
            <a:off x="1828800" y="1066800"/>
            <a:ext cx="457200" cy="457200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8781" name="AutoShape 109" descr="75%"/>
          <p:cNvSpPr>
            <a:spLocks noChangeArrowheads="1"/>
          </p:cNvSpPr>
          <p:nvPr/>
        </p:nvSpPr>
        <p:spPr bwMode="auto">
          <a:xfrm>
            <a:off x="1676400" y="381000"/>
            <a:ext cx="762000" cy="381000"/>
          </a:xfrm>
          <a:prstGeom prst="triangle">
            <a:avLst>
              <a:gd name="adj" fmla="val 50000"/>
            </a:avLst>
          </a:prstGeom>
          <a:pattFill prst="pct75">
            <a:fgClr>
              <a:schemeClr val="accent2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8782" name="AutoShape 110"/>
          <p:cNvSpPr>
            <a:spLocks noChangeArrowheads="1"/>
          </p:cNvSpPr>
          <p:nvPr/>
        </p:nvSpPr>
        <p:spPr bwMode="auto">
          <a:xfrm>
            <a:off x="1219200" y="838200"/>
            <a:ext cx="304800" cy="609600"/>
          </a:xfrm>
          <a:prstGeom prst="flowChartPredefinedProcess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8783" name="Rectangle 111"/>
          <p:cNvSpPr>
            <a:spLocks noChangeArrowheads="1"/>
          </p:cNvSpPr>
          <p:nvPr/>
        </p:nvSpPr>
        <p:spPr bwMode="auto">
          <a:xfrm>
            <a:off x="1752600" y="990600"/>
            <a:ext cx="6096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8784" name="AutoShape 112" descr="Trellis"/>
          <p:cNvSpPr>
            <a:spLocks noChangeArrowheads="1"/>
          </p:cNvSpPr>
          <p:nvPr/>
        </p:nvSpPr>
        <p:spPr bwMode="auto">
          <a:xfrm rot="10786216">
            <a:off x="1141413" y="531813"/>
            <a:ext cx="457200" cy="303212"/>
          </a:xfrm>
          <a:prstGeom prst="flowChartManualOperation">
            <a:avLst/>
          </a:prstGeom>
          <a:pattFill prst="trellis">
            <a:fgClr>
              <a:srgbClr val="0099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8785" name="AutoShape 113"/>
          <p:cNvSpPr>
            <a:spLocks noChangeArrowheads="1"/>
          </p:cNvSpPr>
          <p:nvPr/>
        </p:nvSpPr>
        <p:spPr bwMode="auto">
          <a:xfrm rot="10800000">
            <a:off x="2819400" y="4114800"/>
            <a:ext cx="152400" cy="152400"/>
          </a:xfrm>
          <a:prstGeom prst="flowChartManualOperation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8786" name="AutoShape 114"/>
          <p:cNvSpPr>
            <a:spLocks noChangeArrowheads="1"/>
          </p:cNvSpPr>
          <p:nvPr/>
        </p:nvSpPr>
        <p:spPr bwMode="auto">
          <a:xfrm rot="10800000">
            <a:off x="5562600" y="4114800"/>
            <a:ext cx="152400" cy="152400"/>
          </a:xfrm>
          <a:prstGeom prst="flowChartManualOperation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195" name="Line 115"/>
          <p:cNvSpPr>
            <a:spLocks noChangeShapeType="1"/>
          </p:cNvSpPr>
          <p:nvPr/>
        </p:nvSpPr>
        <p:spPr bwMode="auto">
          <a:xfrm flipH="1">
            <a:off x="2971800" y="38100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196" name="Line 116"/>
          <p:cNvSpPr>
            <a:spLocks noChangeShapeType="1"/>
          </p:cNvSpPr>
          <p:nvPr/>
        </p:nvSpPr>
        <p:spPr bwMode="auto">
          <a:xfrm>
            <a:off x="5334000" y="38100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789" name="AutoShape 117"/>
          <p:cNvSpPr>
            <a:spLocks noChangeArrowheads="1"/>
          </p:cNvSpPr>
          <p:nvPr/>
        </p:nvSpPr>
        <p:spPr bwMode="auto">
          <a:xfrm>
            <a:off x="6096000" y="1219200"/>
            <a:ext cx="304800" cy="304800"/>
          </a:xfrm>
          <a:prstGeom prst="flowChartPredefined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8790" name="AutoShape 118" descr="Trellis"/>
          <p:cNvSpPr>
            <a:spLocks noChangeArrowheads="1"/>
          </p:cNvSpPr>
          <p:nvPr/>
        </p:nvSpPr>
        <p:spPr bwMode="auto">
          <a:xfrm rot="10799051">
            <a:off x="6019800" y="990600"/>
            <a:ext cx="452438" cy="2286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pattFill prst="trellis">
            <a:fgClr>
              <a:srgbClr val="3333FF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6199" name="AutoShape 119"/>
          <p:cNvSpPr>
            <a:spLocks noChangeArrowheads="1"/>
          </p:cNvSpPr>
          <p:nvPr/>
        </p:nvSpPr>
        <p:spPr bwMode="auto">
          <a:xfrm>
            <a:off x="1676400" y="4114800"/>
            <a:ext cx="304800" cy="304800"/>
          </a:xfrm>
          <a:prstGeom prst="flowChartPredefinedProcess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200" name="AutoShape 120" descr="Trellis"/>
          <p:cNvSpPr>
            <a:spLocks noChangeArrowheads="1"/>
          </p:cNvSpPr>
          <p:nvPr/>
        </p:nvSpPr>
        <p:spPr bwMode="auto">
          <a:xfrm rot="10799051">
            <a:off x="1600200" y="3886200"/>
            <a:ext cx="452438" cy="2286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pattFill prst="trellis">
            <a:fgClr>
              <a:srgbClr val="3333FF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8793" name="Text Box 121"/>
          <p:cNvSpPr txBox="1">
            <a:spLocks noChangeArrowheads="1"/>
          </p:cNvSpPr>
          <p:nvPr/>
        </p:nvSpPr>
        <p:spPr bwMode="auto">
          <a:xfrm>
            <a:off x="746125" y="1633538"/>
            <a:ext cx="1738313" cy="63976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  </a:t>
            </a:r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PENGEMBANGAN</a:t>
            </a:r>
          </a:p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DI DATARAN BANJIR</a:t>
            </a:r>
          </a:p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     MENINGKAT </a:t>
            </a:r>
          </a:p>
        </p:txBody>
      </p:sp>
      <p:sp>
        <p:nvSpPr>
          <p:cNvPr id="46202" name="Oval 122"/>
          <p:cNvSpPr>
            <a:spLocks noChangeArrowheads="1"/>
          </p:cNvSpPr>
          <p:nvPr/>
        </p:nvSpPr>
        <p:spPr bwMode="auto">
          <a:xfrm>
            <a:off x="2590800" y="3733800"/>
            <a:ext cx="685800" cy="685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203" name="Oval 123"/>
          <p:cNvSpPr>
            <a:spLocks noChangeArrowheads="1"/>
          </p:cNvSpPr>
          <p:nvPr/>
        </p:nvSpPr>
        <p:spPr bwMode="auto">
          <a:xfrm>
            <a:off x="5257800" y="3810000"/>
            <a:ext cx="685800" cy="685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6204" name="Oval 124"/>
          <p:cNvSpPr>
            <a:spLocks noChangeArrowheads="1"/>
          </p:cNvSpPr>
          <p:nvPr/>
        </p:nvSpPr>
        <p:spPr bwMode="auto">
          <a:xfrm>
            <a:off x="1066800" y="228600"/>
            <a:ext cx="1447800" cy="13716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62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3000"/>
                                        <p:tgtEl>
                                          <p:spTgt spid="286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6" dur="3000"/>
                                        <p:tgtEl>
                                          <p:spTgt spid="286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0" dur="30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8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8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8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8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8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8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28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28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93" grpId="0" animBg="1"/>
      <p:bldP spid="28694" grpId="0" animBg="1" autoUpdateAnimBg="0"/>
      <p:bldP spid="28695" grpId="0" animBg="1"/>
      <p:bldP spid="28712" grpId="0" animBg="1" autoUpdateAnimBg="0"/>
      <p:bldP spid="28725" grpId="0" animBg="1" autoUpdateAnimBg="0"/>
      <p:bldP spid="28766" grpId="0" animBg="1" autoUpdateAnimBg="0"/>
      <p:bldP spid="28779" grpId="0" animBg="1"/>
      <p:bldP spid="28780" grpId="0" animBg="1"/>
      <p:bldP spid="28781" grpId="0" animBg="1"/>
      <p:bldP spid="28782" grpId="0" animBg="1"/>
      <p:bldP spid="28783" grpId="0" animBg="1"/>
      <p:bldP spid="28784" grpId="0" animBg="1"/>
      <p:bldP spid="28785" grpId="0" animBg="1"/>
      <p:bldP spid="28786" grpId="0" animBg="1"/>
      <p:bldP spid="28789" grpId="0" animBg="1"/>
      <p:bldP spid="28790" grpId="0" animBg="1"/>
      <p:bldP spid="28793" grpId="0" animBg="1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2"/>
          <p:cNvSpPr>
            <a:spLocks noChangeArrowheads="1"/>
          </p:cNvSpPr>
          <p:nvPr/>
        </p:nvSpPr>
        <p:spPr bwMode="auto">
          <a:xfrm>
            <a:off x="3581400" y="1676400"/>
            <a:ext cx="1371600" cy="457200"/>
          </a:xfrm>
          <a:prstGeom prst="flowChartManualOperation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07" name="AutoShape 3"/>
          <p:cNvSpPr>
            <a:spLocks noChangeArrowheads="1"/>
          </p:cNvSpPr>
          <p:nvPr/>
        </p:nvSpPr>
        <p:spPr bwMode="auto">
          <a:xfrm rot="10797949">
            <a:off x="381000" y="1295400"/>
            <a:ext cx="3200400" cy="381000"/>
          </a:xfrm>
          <a:prstGeom prst="rtTriangle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3581400" y="1295400"/>
            <a:ext cx="1371600" cy="381000"/>
          </a:xfrm>
          <a:prstGeom prst="rect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09" name="AutoShape 5"/>
          <p:cNvSpPr>
            <a:spLocks noChangeArrowheads="1"/>
          </p:cNvSpPr>
          <p:nvPr/>
        </p:nvSpPr>
        <p:spPr bwMode="auto">
          <a:xfrm rot="5406401">
            <a:off x="6705600" y="-457200"/>
            <a:ext cx="381000" cy="3886200"/>
          </a:xfrm>
          <a:prstGeom prst="rtTriangle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10" name="Line 6"/>
          <p:cNvSpPr>
            <a:spLocks noChangeShapeType="1"/>
          </p:cNvSpPr>
          <p:nvPr/>
        </p:nvSpPr>
        <p:spPr bwMode="auto">
          <a:xfrm>
            <a:off x="457200" y="15240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>
            <a:off x="8763000" y="990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12" name="Line 8"/>
          <p:cNvSpPr>
            <a:spLocks noChangeShapeType="1"/>
          </p:cNvSpPr>
          <p:nvPr/>
        </p:nvSpPr>
        <p:spPr bwMode="auto">
          <a:xfrm>
            <a:off x="457200" y="762000"/>
            <a:ext cx="830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13" name="Line 9"/>
          <p:cNvSpPr>
            <a:spLocks noChangeShapeType="1"/>
          </p:cNvSpPr>
          <p:nvPr/>
        </p:nvSpPr>
        <p:spPr bwMode="auto">
          <a:xfrm>
            <a:off x="4953000" y="1295400"/>
            <a:ext cx="0" cy="381000"/>
          </a:xfrm>
          <a:prstGeom prst="line">
            <a:avLst/>
          </a:prstGeom>
          <a:noFill/>
          <a:ln w="9525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14" name="Line 10"/>
          <p:cNvSpPr>
            <a:spLocks noChangeShapeType="1"/>
          </p:cNvSpPr>
          <p:nvPr/>
        </p:nvSpPr>
        <p:spPr bwMode="auto">
          <a:xfrm>
            <a:off x="3505200" y="12954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15" name="Line 11"/>
          <p:cNvSpPr>
            <a:spLocks noChangeShapeType="1"/>
          </p:cNvSpPr>
          <p:nvPr/>
        </p:nvSpPr>
        <p:spPr bwMode="auto">
          <a:xfrm>
            <a:off x="5410200" y="1143000"/>
            <a:ext cx="0" cy="14478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16" name="Line 12"/>
          <p:cNvSpPr>
            <a:spLocks noChangeShapeType="1"/>
          </p:cNvSpPr>
          <p:nvPr/>
        </p:nvSpPr>
        <p:spPr bwMode="auto">
          <a:xfrm>
            <a:off x="3124200" y="1143000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2895600" y="457200"/>
            <a:ext cx="25923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DAERAH PENGUASAAN SUNGAI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18" name="Line 14"/>
          <p:cNvSpPr>
            <a:spLocks noChangeShapeType="1"/>
          </p:cNvSpPr>
          <p:nvPr/>
        </p:nvSpPr>
        <p:spPr bwMode="auto">
          <a:xfrm>
            <a:off x="457200" y="4572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19" name="Line 15"/>
          <p:cNvSpPr>
            <a:spLocks noChangeShapeType="1"/>
          </p:cNvSpPr>
          <p:nvPr/>
        </p:nvSpPr>
        <p:spPr bwMode="auto">
          <a:xfrm>
            <a:off x="8763000" y="12954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20" name="Line 16"/>
          <p:cNvSpPr>
            <a:spLocks noChangeShapeType="1"/>
          </p:cNvSpPr>
          <p:nvPr/>
        </p:nvSpPr>
        <p:spPr bwMode="auto">
          <a:xfrm>
            <a:off x="457200" y="2362200"/>
            <a:ext cx="830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21" name="Line 17"/>
          <p:cNvSpPr>
            <a:spLocks noChangeShapeType="1"/>
          </p:cNvSpPr>
          <p:nvPr/>
        </p:nvSpPr>
        <p:spPr bwMode="auto">
          <a:xfrm>
            <a:off x="8153400" y="2362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22" name="Line 18"/>
          <p:cNvSpPr>
            <a:spLocks noChangeShapeType="1"/>
          </p:cNvSpPr>
          <p:nvPr/>
        </p:nvSpPr>
        <p:spPr bwMode="auto">
          <a:xfrm flipH="1">
            <a:off x="457200" y="2362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23" name="Line 19"/>
          <p:cNvSpPr>
            <a:spLocks noChangeShapeType="1"/>
          </p:cNvSpPr>
          <p:nvPr/>
        </p:nvSpPr>
        <p:spPr bwMode="auto">
          <a:xfrm>
            <a:off x="8229600" y="762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24" name="Line 20"/>
          <p:cNvSpPr>
            <a:spLocks noChangeShapeType="1"/>
          </p:cNvSpPr>
          <p:nvPr/>
        </p:nvSpPr>
        <p:spPr bwMode="auto">
          <a:xfrm flipH="1">
            <a:off x="457200" y="762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25" name="Line 21"/>
          <p:cNvSpPr>
            <a:spLocks noChangeShapeType="1"/>
          </p:cNvSpPr>
          <p:nvPr/>
        </p:nvSpPr>
        <p:spPr bwMode="auto">
          <a:xfrm>
            <a:off x="5105400" y="2362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26" name="Line 22"/>
          <p:cNvSpPr>
            <a:spLocks noChangeShapeType="1"/>
          </p:cNvSpPr>
          <p:nvPr/>
        </p:nvSpPr>
        <p:spPr bwMode="auto">
          <a:xfrm flipH="1">
            <a:off x="3124200" y="2362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27" name="Line 23"/>
          <p:cNvSpPr>
            <a:spLocks noChangeShapeType="1"/>
          </p:cNvSpPr>
          <p:nvPr/>
        </p:nvSpPr>
        <p:spPr bwMode="auto">
          <a:xfrm>
            <a:off x="2743200" y="2362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28" name="Line 24"/>
          <p:cNvSpPr>
            <a:spLocks noChangeShapeType="1"/>
          </p:cNvSpPr>
          <p:nvPr/>
        </p:nvSpPr>
        <p:spPr bwMode="auto">
          <a:xfrm flipH="1">
            <a:off x="5410200" y="2362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29" name="Text Box 25"/>
          <p:cNvSpPr txBox="1">
            <a:spLocks noChangeArrowheads="1"/>
          </p:cNvSpPr>
          <p:nvPr/>
        </p:nvSpPr>
        <p:spPr bwMode="auto">
          <a:xfrm>
            <a:off x="6096000" y="1905000"/>
            <a:ext cx="1543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  <a:p>
            <a:pPr eaLnBrk="1" hangingPunct="1"/>
            <a:r>
              <a:rPr lang="en-US" altLang="en-US" sz="1200" b="1" i="1">
                <a:solidFill>
                  <a:srgbClr val="000000"/>
                </a:solidFill>
                <a:latin typeface="Calibri" pitchFamily="34" charset="0"/>
              </a:rPr>
              <a:t>(“FLOOD PLAIN”)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30" name="Text Box 26"/>
          <p:cNvSpPr txBox="1">
            <a:spLocks noChangeArrowheads="1"/>
          </p:cNvSpPr>
          <p:nvPr/>
        </p:nvSpPr>
        <p:spPr bwMode="auto">
          <a:xfrm>
            <a:off x="990600" y="2057400"/>
            <a:ext cx="15430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31" name="Text Box 27"/>
          <p:cNvSpPr txBox="1">
            <a:spLocks noChangeArrowheads="1"/>
          </p:cNvSpPr>
          <p:nvPr/>
        </p:nvSpPr>
        <p:spPr bwMode="auto">
          <a:xfrm>
            <a:off x="3886200" y="2362200"/>
            <a:ext cx="7762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SUNGAI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32" name="Text Box 28"/>
          <p:cNvSpPr txBox="1">
            <a:spLocks noChangeArrowheads="1"/>
          </p:cNvSpPr>
          <p:nvPr/>
        </p:nvSpPr>
        <p:spPr bwMode="auto">
          <a:xfrm>
            <a:off x="5181600" y="8382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33" name="Text Box 29"/>
          <p:cNvSpPr txBox="1">
            <a:spLocks noChangeArrowheads="1"/>
          </p:cNvSpPr>
          <p:nvPr/>
        </p:nvSpPr>
        <p:spPr bwMode="auto">
          <a:xfrm>
            <a:off x="2895600" y="8382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34" name="AutoShape 30"/>
          <p:cNvSpPr>
            <a:spLocks noChangeArrowheads="1"/>
          </p:cNvSpPr>
          <p:nvPr/>
        </p:nvSpPr>
        <p:spPr bwMode="auto">
          <a:xfrm>
            <a:off x="3581400" y="4648200"/>
            <a:ext cx="1524000" cy="457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66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35" name="Line 31"/>
          <p:cNvSpPr>
            <a:spLocks noChangeShapeType="1"/>
          </p:cNvSpPr>
          <p:nvPr/>
        </p:nvSpPr>
        <p:spPr bwMode="auto">
          <a:xfrm>
            <a:off x="8763000" y="609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36" name="Line 32"/>
          <p:cNvSpPr>
            <a:spLocks noChangeShapeType="1"/>
          </p:cNvSpPr>
          <p:nvPr/>
        </p:nvSpPr>
        <p:spPr bwMode="auto">
          <a:xfrm>
            <a:off x="3581400" y="4191000"/>
            <a:ext cx="0" cy="4572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37" name="Line 33"/>
          <p:cNvSpPr>
            <a:spLocks noChangeShapeType="1"/>
          </p:cNvSpPr>
          <p:nvPr/>
        </p:nvSpPr>
        <p:spPr bwMode="auto">
          <a:xfrm>
            <a:off x="6172200" y="3810000"/>
            <a:ext cx="0" cy="18288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38" name="Line 34"/>
          <p:cNvSpPr>
            <a:spLocks noChangeShapeType="1"/>
          </p:cNvSpPr>
          <p:nvPr/>
        </p:nvSpPr>
        <p:spPr bwMode="auto">
          <a:xfrm>
            <a:off x="2362200" y="3810000"/>
            <a:ext cx="0" cy="17526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39" name="Line 35"/>
          <p:cNvSpPr>
            <a:spLocks noChangeShapeType="1"/>
          </p:cNvSpPr>
          <p:nvPr/>
        </p:nvSpPr>
        <p:spPr bwMode="auto">
          <a:xfrm>
            <a:off x="3048000" y="47244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40" name="Line 36"/>
          <p:cNvSpPr>
            <a:spLocks noChangeShapeType="1"/>
          </p:cNvSpPr>
          <p:nvPr/>
        </p:nvSpPr>
        <p:spPr bwMode="auto">
          <a:xfrm>
            <a:off x="3581400" y="4800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41" name="Line 37"/>
          <p:cNvSpPr>
            <a:spLocks noChangeShapeType="1"/>
          </p:cNvSpPr>
          <p:nvPr/>
        </p:nvSpPr>
        <p:spPr bwMode="auto">
          <a:xfrm>
            <a:off x="5105400" y="4800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42" name="Line 38"/>
          <p:cNvSpPr>
            <a:spLocks noChangeShapeType="1"/>
          </p:cNvSpPr>
          <p:nvPr/>
        </p:nvSpPr>
        <p:spPr bwMode="auto">
          <a:xfrm>
            <a:off x="5562600" y="4724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43" name="Line 39"/>
          <p:cNvSpPr>
            <a:spLocks noChangeShapeType="1"/>
          </p:cNvSpPr>
          <p:nvPr/>
        </p:nvSpPr>
        <p:spPr bwMode="auto">
          <a:xfrm>
            <a:off x="8763000" y="41910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44" name="Line 40"/>
          <p:cNvSpPr>
            <a:spLocks noChangeShapeType="1"/>
          </p:cNvSpPr>
          <p:nvPr/>
        </p:nvSpPr>
        <p:spPr bwMode="auto">
          <a:xfrm>
            <a:off x="457200" y="41910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45" name="Line 41"/>
          <p:cNvSpPr>
            <a:spLocks noChangeShapeType="1"/>
          </p:cNvSpPr>
          <p:nvPr/>
        </p:nvSpPr>
        <p:spPr bwMode="auto">
          <a:xfrm>
            <a:off x="6629400" y="51816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46" name="Line 42"/>
          <p:cNvSpPr>
            <a:spLocks noChangeShapeType="1"/>
          </p:cNvSpPr>
          <p:nvPr/>
        </p:nvSpPr>
        <p:spPr bwMode="auto">
          <a:xfrm flipH="1">
            <a:off x="6172200" y="5181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47" name="Line 43"/>
          <p:cNvSpPr>
            <a:spLocks noChangeShapeType="1"/>
          </p:cNvSpPr>
          <p:nvPr/>
        </p:nvSpPr>
        <p:spPr bwMode="auto">
          <a:xfrm>
            <a:off x="5410200" y="54102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48" name="Line 44"/>
          <p:cNvSpPr>
            <a:spLocks noChangeShapeType="1"/>
          </p:cNvSpPr>
          <p:nvPr/>
        </p:nvSpPr>
        <p:spPr bwMode="auto">
          <a:xfrm flipH="1">
            <a:off x="5105400" y="5410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49" name="Line 45"/>
          <p:cNvSpPr>
            <a:spLocks noChangeShapeType="1"/>
          </p:cNvSpPr>
          <p:nvPr/>
        </p:nvSpPr>
        <p:spPr bwMode="auto">
          <a:xfrm>
            <a:off x="3352800" y="5334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50" name="Line 46"/>
          <p:cNvSpPr>
            <a:spLocks noChangeShapeType="1"/>
          </p:cNvSpPr>
          <p:nvPr/>
        </p:nvSpPr>
        <p:spPr bwMode="auto">
          <a:xfrm flipH="1">
            <a:off x="3048000" y="5334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51" name="Line 47"/>
          <p:cNvSpPr>
            <a:spLocks noChangeShapeType="1"/>
          </p:cNvSpPr>
          <p:nvPr/>
        </p:nvSpPr>
        <p:spPr bwMode="auto">
          <a:xfrm>
            <a:off x="1676400" y="5105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52" name="Line 48"/>
          <p:cNvSpPr>
            <a:spLocks noChangeShapeType="1"/>
          </p:cNvSpPr>
          <p:nvPr/>
        </p:nvSpPr>
        <p:spPr bwMode="auto">
          <a:xfrm flipH="1">
            <a:off x="457200" y="51054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53" name="Text Box 49"/>
          <p:cNvSpPr txBox="1">
            <a:spLocks noChangeArrowheads="1"/>
          </p:cNvSpPr>
          <p:nvPr/>
        </p:nvSpPr>
        <p:spPr bwMode="auto">
          <a:xfrm>
            <a:off x="6003925" y="3489325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54" name="Text Box 50"/>
          <p:cNvSpPr txBox="1">
            <a:spLocks noChangeArrowheads="1"/>
          </p:cNvSpPr>
          <p:nvPr/>
        </p:nvSpPr>
        <p:spPr bwMode="auto">
          <a:xfrm>
            <a:off x="2133600" y="3505200"/>
            <a:ext cx="4778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3300"/>
                </a:solidFill>
                <a:latin typeface="Calibri" pitchFamily="34" charset="0"/>
              </a:rPr>
              <a:t>GS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55" name="Text Box 51"/>
          <p:cNvSpPr txBox="1">
            <a:spLocks noChangeArrowheads="1"/>
          </p:cNvSpPr>
          <p:nvPr/>
        </p:nvSpPr>
        <p:spPr bwMode="auto">
          <a:xfrm>
            <a:off x="6705600" y="5181600"/>
            <a:ext cx="15430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56" name="Text Box 52"/>
          <p:cNvSpPr txBox="1">
            <a:spLocks noChangeArrowheads="1"/>
          </p:cNvSpPr>
          <p:nvPr/>
        </p:nvSpPr>
        <p:spPr bwMode="auto">
          <a:xfrm>
            <a:off x="593725" y="5138738"/>
            <a:ext cx="15430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DATARAN BANJIR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57" name="Text Box 53"/>
          <p:cNvSpPr txBox="1">
            <a:spLocks noChangeArrowheads="1"/>
          </p:cNvSpPr>
          <p:nvPr/>
        </p:nvSpPr>
        <p:spPr bwMode="auto">
          <a:xfrm>
            <a:off x="2727325" y="5443538"/>
            <a:ext cx="10445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3300"/>
                </a:solidFill>
                <a:latin typeface="Calibri" pitchFamily="34" charset="0"/>
              </a:rPr>
              <a:t>BANTARAN</a:t>
            </a:r>
            <a:endParaRPr lang="en-US" altLang="en-US" sz="1600" b="1">
              <a:solidFill>
                <a:srgbClr val="FF3300"/>
              </a:solidFill>
              <a:latin typeface="Calibri" pitchFamily="34" charset="0"/>
            </a:endParaRPr>
          </a:p>
        </p:txBody>
      </p:sp>
      <p:sp>
        <p:nvSpPr>
          <p:cNvPr id="47158" name="Text Box 54"/>
          <p:cNvSpPr txBox="1">
            <a:spLocks noChangeArrowheads="1"/>
          </p:cNvSpPr>
          <p:nvPr/>
        </p:nvSpPr>
        <p:spPr bwMode="auto">
          <a:xfrm>
            <a:off x="4876800" y="5486400"/>
            <a:ext cx="10445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3300"/>
                </a:solidFill>
                <a:latin typeface="Calibri" pitchFamily="34" charset="0"/>
              </a:rPr>
              <a:t>BANTARAN</a:t>
            </a:r>
            <a:endParaRPr lang="en-US" altLang="en-US" sz="1600" b="1">
              <a:solidFill>
                <a:srgbClr val="FF3300"/>
              </a:solidFill>
              <a:latin typeface="Calibri" pitchFamily="34" charset="0"/>
            </a:endParaRPr>
          </a:p>
        </p:txBody>
      </p:sp>
      <p:sp>
        <p:nvSpPr>
          <p:cNvPr id="47159" name="Text Box 55"/>
          <p:cNvSpPr txBox="1">
            <a:spLocks noChangeArrowheads="1"/>
          </p:cNvSpPr>
          <p:nvPr/>
        </p:nvSpPr>
        <p:spPr bwMode="auto">
          <a:xfrm>
            <a:off x="3048000" y="3048000"/>
            <a:ext cx="9382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TANGGUL</a:t>
            </a:r>
          </a:p>
        </p:txBody>
      </p:sp>
      <p:sp>
        <p:nvSpPr>
          <p:cNvPr id="47160" name="Line 56"/>
          <p:cNvSpPr>
            <a:spLocks noChangeShapeType="1"/>
          </p:cNvSpPr>
          <p:nvPr/>
        </p:nvSpPr>
        <p:spPr bwMode="auto">
          <a:xfrm flipH="1">
            <a:off x="2895600" y="3352800"/>
            <a:ext cx="457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61" name="AutoShape 57"/>
          <p:cNvSpPr>
            <a:spLocks noChangeArrowheads="1"/>
          </p:cNvSpPr>
          <p:nvPr/>
        </p:nvSpPr>
        <p:spPr bwMode="auto">
          <a:xfrm>
            <a:off x="7315200" y="4114800"/>
            <a:ext cx="228600" cy="228600"/>
          </a:xfrm>
          <a:prstGeom prst="flowChartPredefinedProcess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62" name="AutoShape 58"/>
          <p:cNvSpPr>
            <a:spLocks noChangeArrowheads="1"/>
          </p:cNvSpPr>
          <p:nvPr/>
        </p:nvSpPr>
        <p:spPr bwMode="auto">
          <a:xfrm>
            <a:off x="7239000" y="3886200"/>
            <a:ext cx="381000" cy="228600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63" name="AutoShape 59"/>
          <p:cNvSpPr>
            <a:spLocks noChangeArrowheads="1"/>
          </p:cNvSpPr>
          <p:nvPr/>
        </p:nvSpPr>
        <p:spPr bwMode="auto">
          <a:xfrm>
            <a:off x="6781800" y="4114800"/>
            <a:ext cx="304800" cy="304800"/>
          </a:xfrm>
          <a:prstGeom prst="flowChartPredefined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64" name="AutoShape 60"/>
          <p:cNvSpPr>
            <a:spLocks noChangeArrowheads="1"/>
          </p:cNvSpPr>
          <p:nvPr/>
        </p:nvSpPr>
        <p:spPr bwMode="auto">
          <a:xfrm rot="10799051">
            <a:off x="6705600" y="3886200"/>
            <a:ext cx="452438" cy="2286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65" name="Text Box 61"/>
          <p:cNvSpPr txBox="1">
            <a:spLocks noChangeArrowheads="1"/>
          </p:cNvSpPr>
          <p:nvPr/>
        </p:nvSpPr>
        <p:spPr bwMode="auto">
          <a:xfrm>
            <a:off x="6705600" y="3276600"/>
            <a:ext cx="15525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MASALAH BANJIR</a:t>
            </a:r>
          </a:p>
        </p:txBody>
      </p:sp>
      <p:sp>
        <p:nvSpPr>
          <p:cNvPr id="47166" name="AutoShape 62"/>
          <p:cNvSpPr>
            <a:spLocks noChangeArrowheads="1"/>
          </p:cNvSpPr>
          <p:nvPr/>
        </p:nvSpPr>
        <p:spPr bwMode="auto">
          <a:xfrm>
            <a:off x="7696200" y="3962400"/>
            <a:ext cx="228600" cy="381000"/>
          </a:xfrm>
          <a:prstGeom prst="flowChartPredefinedProcess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67" name="AutoShape 63"/>
          <p:cNvSpPr>
            <a:spLocks noChangeArrowheads="1"/>
          </p:cNvSpPr>
          <p:nvPr/>
        </p:nvSpPr>
        <p:spPr bwMode="auto">
          <a:xfrm>
            <a:off x="7543800" y="3886200"/>
            <a:ext cx="533400" cy="76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68" name="Text Box 64"/>
          <p:cNvSpPr txBox="1">
            <a:spLocks noChangeArrowheads="1"/>
          </p:cNvSpPr>
          <p:nvPr/>
        </p:nvSpPr>
        <p:spPr bwMode="auto">
          <a:xfrm>
            <a:off x="3886200" y="4419600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M.A.N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69" name="Line 65"/>
          <p:cNvSpPr>
            <a:spLocks noChangeShapeType="1"/>
          </p:cNvSpPr>
          <p:nvPr/>
        </p:nvSpPr>
        <p:spPr bwMode="auto">
          <a:xfrm>
            <a:off x="3810000" y="3352800"/>
            <a:ext cx="1905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70" name="Text Box 66"/>
          <p:cNvSpPr txBox="1">
            <a:spLocks noChangeArrowheads="1"/>
          </p:cNvSpPr>
          <p:nvPr/>
        </p:nvSpPr>
        <p:spPr bwMode="auto">
          <a:xfrm>
            <a:off x="3810000" y="990600"/>
            <a:ext cx="9382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000000"/>
                </a:solidFill>
                <a:latin typeface="Calibri" pitchFamily="34" charset="0"/>
              </a:rPr>
              <a:t>BANJIR</a:t>
            </a:r>
          </a:p>
        </p:txBody>
      </p:sp>
      <p:sp>
        <p:nvSpPr>
          <p:cNvPr id="47171" name="AutoShape 67"/>
          <p:cNvSpPr>
            <a:spLocks noChangeArrowheads="1"/>
          </p:cNvSpPr>
          <p:nvPr/>
        </p:nvSpPr>
        <p:spPr bwMode="auto">
          <a:xfrm>
            <a:off x="3505200" y="838200"/>
            <a:ext cx="1524000" cy="685800"/>
          </a:xfrm>
          <a:prstGeom prst="irregularSeal1">
            <a:avLst/>
          </a:prstGeom>
          <a:gradFill rotWithShape="0">
            <a:gsLst>
              <a:gs pos="0">
                <a:srgbClr val="FFFFFF"/>
              </a:gs>
              <a:gs pos="100000">
                <a:srgbClr val="FF66FF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FF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9764" name="AutoShape 68"/>
          <p:cNvSpPr>
            <a:spLocks noChangeArrowheads="1"/>
          </p:cNvSpPr>
          <p:nvPr/>
        </p:nvSpPr>
        <p:spPr bwMode="auto">
          <a:xfrm>
            <a:off x="6400800" y="2971800"/>
            <a:ext cx="2438400" cy="914400"/>
          </a:xfrm>
          <a:prstGeom prst="irregularSeal1">
            <a:avLst/>
          </a:prstGeom>
          <a:gradFill rotWithShape="0">
            <a:gsLst>
              <a:gs pos="0">
                <a:srgbClr val="FFFFFF"/>
              </a:gs>
              <a:gs pos="100000">
                <a:srgbClr val="FF66FF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FF3300"/>
            </a:solidFill>
            <a:prstDash val="dash"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MASALAH BANJIR</a:t>
            </a:r>
            <a:endParaRPr lang="en-US" altLang="en-US" sz="16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7173" name="Rectangle 69"/>
          <p:cNvSpPr>
            <a:spLocks noChangeArrowheads="1"/>
          </p:cNvSpPr>
          <p:nvPr/>
        </p:nvSpPr>
        <p:spPr bwMode="auto">
          <a:xfrm>
            <a:off x="5334000" y="6172200"/>
            <a:ext cx="381000" cy="2286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74" name="Rectangle 70"/>
          <p:cNvSpPr>
            <a:spLocks noChangeArrowheads="1"/>
          </p:cNvSpPr>
          <p:nvPr/>
        </p:nvSpPr>
        <p:spPr bwMode="auto">
          <a:xfrm>
            <a:off x="5334000" y="6477000"/>
            <a:ext cx="381000" cy="228600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75" name="Text Box 71"/>
          <p:cNvSpPr txBox="1">
            <a:spLocks noChangeArrowheads="1"/>
          </p:cNvSpPr>
          <p:nvPr/>
        </p:nvSpPr>
        <p:spPr bwMode="auto">
          <a:xfrm>
            <a:off x="5867400" y="6096000"/>
            <a:ext cx="29987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BANJIR YANG LAYAK DIKENDALIKAN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76" name="Text Box 72"/>
          <p:cNvSpPr txBox="1">
            <a:spLocks noChangeArrowheads="1"/>
          </p:cNvSpPr>
          <p:nvPr/>
        </p:nvSpPr>
        <p:spPr bwMode="auto">
          <a:xfrm>
            <a:off x="5867400" y="6400800"/>
            <a:ext cx="2095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BANJIR TERBESAR (PMF)</a:t>
            </a:r>
          </a:p>
        </p:txBody>
      </p:sp>
      <p:sp>
        <p:nvSpPr>
          <p:cNvPr id="47177" name="Text Box 73"/>
          <p:cNvSpPr txBox="1">
            <a:spLocks noChangeArrowheads="1"/>
          </p:cNvSpPr>
          <p:nvPr/>
        </p:nvSpPr>
        <p:spPr bwMode="auto">
          <a:xfrm>
            <a:off x="3794125" y="974725"/>
            <a:ext cx="9382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FFFFFF"/>
                </a:solidFill>
                <a:latin typeface="Calibri" pitchFamily="34" charset="0"/>
              </a:rPr>
              <a:t>BANJIR</a:t>
            </a:r>
          </a:p>
        </p:txBody>
      </p:sp>
      <p:sp>
        <p:nvSpPr>
          <p:cNvPr id="47178" name="Line 74"/>
          <p:cNvSpPr>
            <a:spLocks noChangeShapeType="1"/>
          </p:cNvSpPr>
          <p:nvPr/>
        </p:nvSpPr>
        <p:spPr bwMode="auto">
          <a:xfrm>
            <a:off x="4419600" y="5410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79" name="Line 75"/>
          <p:cNvSpPr>
            <a:spLocks noChangeShapeType="1"/>
          </p:cNvSpPr>
          <p:nvPr/>
        </p:nvSpPr>
        <p:spPr bwMode="auto">
          <a:xfrm flipH="1">
            <a:off x="3581400" y="5410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80" name="Text Box 76"/>
          <p:cNvSpPr txBox="1">
            <a:spLocks noChangeArrowheads="1"/>
          </p:cNvSpPr>
          <p:nvPr/>
        </p:nvSpPr>
        <p:spPr bwMode="auto">
          <a:xfrm>
            <a:off x="3657600" y="5181600"/>
            <a:ext cx="14620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PALUNG SUNGAI</a:t>
            </a:r>
            <a:endParaRPr lang="en-US" altLang="en-US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81" name="Line 77"/>
          <p:cNvSpPr>
            <a:spLocks noChangeShapeType="1"/>
          </p:cNvSpPr>
          <p:nvPr/>
        </p:nvSpPr>
        <p:spPr bwMode="auto">
          <a:xfrm flipV="1">
            <a:off x="4953000" y="1295400"/>
            <a:ext cx="3810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82" name="Line 78"/>
          <p:cNvSpPr>
            <a:spLocks noChangeShapeType="1"/>
          </p:cNvSpPr>
          <p:nvPr/>
        </p:nvSpPr>
        <p:spPr bwMode="auto">
          <a:xfrm>
            <a:off x="457200" y="1295400"/>
            <a:ext cx="31242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83" name="Line 79"/>
          <p:cNvSpPr>
            <a:spLocks noChangeShapeType="1"/>
          </p:cNvSpPr>
          <p:nvPr/>
        </p:nvSpPr>
        <p:spPr bwMode="auto">
          <a:xfrm flipH="1">
            <a:off x="6019800" y="45720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84" name="Line 80"/>
          <p:cNvSpPr>
            <a:spLocks noChangeShapeType="1"/>
          </p:cNvSpPr>
          <p:nvPr/>
        </p:nvSpPr>
        <p:spPr bwMode="auto">
          <a:xfrm>
            <a:off x="2971800" y="46482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85" name="Line 81"/>
          <p:cNvSpPr>
            <a:spLocks noChangeShapeType="1"/>
          </p:cNvSpPr>
          <p:nvPr/>
        </p:nvSpPr>
        <p:spPr bwMode="auto">
          <a:xfrm>
            <a:off x="5105400" y="4648200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7186" name="Line 82"/>
          <p:cNvSpPr>
            <a:spLocks noChangeShapeType="1"/>
          </p:cNvSpPr>
          <p:nvPr/>
        </p:nvSpPr>
        <p:spPr bwMode="auto">
          <a:xfrm>
            <a:off x="2895600" y="35814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87" name="Line 83"/>
          <p:cNvSpPr>
            <a:spLocks noChangeShapeType="1"/>
          </p:cNvSpPr>
          <p:nvPr/>
        </p:nvSpPr>
        <p:spPr bwMode="auto">
          <a:xfrm>
            <a:off x="457200" y="4191000"/>
            <a:ext cx="21336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88" name="Line 84"/>
          <p:cNvSpPr>
            <a:spLocks noChangeShapeType="1"/>
          </p:cNvSpPr>
          <p:nvPr/>
        </p:nvSpPr>
        <p:spPr bwMode="auto">
          <a:xfrm flipV="1">
            <a:off x="6019800" y="4114800"/>
            <a:ext cx="25146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89" name="Line 85"/>
          <p:cNvSpPr>
            <a:spLocks noChangeShapeType="1"/>
          </p:cNvSpPr>
          <p:nvPr/>
        </p:nvSpPr>
        <p:spPr bwMode="auto">
          <a:xfrm>
            <a:off x="8534400" y="41148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90" name="Line 86"/>
          <p:cNvSpPr>
            <a:spLocks noChangeShapeType="1"/>
          </p:cNvSpPr>
          <p:nvPr/>
        </p:nvSpPr>
        <p:spPr bwMode="auto">
          <a:xfrm>
            <a:off x="6096000" y="41910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91" name="Line 87"/>
          <p:cNvSpPr>
            <a:spLocks noChangeShapeType="1"/>
          </p:cNvSpPr>
          <p:nvPr/>
        </p:nvSpPr>
        <p:spPr bwMode="auto">
          <a:xfrm>
            <a:off x="533400" y="41910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92" name="Rectangle 88"/>
          <p:cNvSpPr>
            <a:spLocks noChangeArrowheads="1"/>
          </p:cNvSpPr>
          <p:nvPr/>
        </p:nvSpPr>
        <p:spPr bwMode="auto">
          <a:xfrm>
            <a:off x="2971800" y="3581400"/>
            <a:ext cx="2667000" cy="1066800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93" name="AutoShape 89"/>
          <p:cNvSpPr>
            <a:spLocks noChangeArrowheads="1"/>
          </p:cNvSpPr>
          <p:nvPr/>
        </p:nvSpPr>
        <p:spPr bwMode="auto">
          <a:xfrm rot="-10775390">
            <a:off x="5561013" y="3271838"/>
            <a:ext cx="457200" cy="1371600"/>
          </a:xfrm>
          <a:prstGeom prst="flowChartManualOperation">
            <a:avLst/>
          </a:pr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94" name="AutoShape 90"/>
          <p:cNvSpPr>
            <a:spLocks noChangeArrowheads="1"/>
          </p:cNvSpPr>
          <p:nvPr/>
        </p:nvSpPr>
        <p:spPr bwMode="auto">
          <a:xfrm rot="10800000">
            <a:off x="2590800" y="3276600"/>
            <a:ext cx="457200" cy="1371600"/>
          </a:xfrm>
          <a:prstGeom prst="flowChartManualOperation">
            <a:avLst/>
          </a:pr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195" name="Text Box 91"/>
          <p:cNvSpPr txBox="1">
            <a:spLocks noChangeArrowheads="1"/>
          </p:cNvSpPr>
          <p:nvPr/>
        </p:nvSpPr>
        <p:spPr bwMode="auto">
          <a:xfrm>
            <a:off x="4114800" y="4191000"/>
            <a:ext cx="530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MAB</a:t>
            </a:r>
          </a:p>
        </p:txBody>
      </p:sp>
      <p:sp>
        <p:nvSpPr>
          <p:cNvPr id="47196" name="Text Box 92"/>
          <p:cNvSpPr txBox="1">
            <a:spLocks noChangeArrowheads="1"/>
          </p:cNvSpPr>
          <p:nvPr/>
        </p:nvSpPr>
        <p:spPr bwMode="auto">
          <a:xfrm>
            <a:off x="6689725" y="4529138"/>
            <a:ext cx="1892300" cy="284162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BEBAS BANJIRKAH ??</a:t>
            </a:r>
          </a:p>
        </p:txBody>
      </p:sp>
      <p:sp>
        <p:nvSpPr>
          <p:cNvPr id="47197" name="Text Box 93"/>
          <p:cNvSpPr txBox="1">
            <a:spLocks noChangeArrowheads="1"/>
          </p:cNvSpPr>
          <p:nvPr/>
        </p:nvSpPr>
        <p:spPr bwMode="auto">
          <a:xfrm>
            <a:off x="4403725" y="2928938"/>
            <a:ext cx="2095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BANJIR TERBESAR (PMF)</a:t>
            </a:r>
          </a:p>
        </p:txBody>
      </p:sp>
      <p:sp>
        <p:nvSpPr>
          <p:cNvPr id="47198" name="Line 94"/>
          <p:cNvSpPr>
            <a:spLocks noChangeShapeType="1"/>
          </p:cNvSpPr>
          <p:nvPr/>
        </p:nvSpPr>
        <p:spPr bwMode="auto">
          <a:xfrm flipH="1">
            <a:off x="3733800" y="3200400"/>
            <a:ext cx="914400" cy="53340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199" name="Text Box 95"/>
          <p:cNvSpPr txBox="1">
            <a:spLocks noChangeArrowheads="1"/>
          </p:cNvSpPr>
          <p:nvPr/>
        </p:nvSpPr>
        <p:spPr bwMode="auto">
          <a:xfrm>
            <a:off x="6629400" y="4800600"/>
            <a:ext cx="2043113" cy="304800"/>
          </a:xfrm>
          <a:prstGeom prst="rect">
            <a:avLst/>
          </a:prstGeom>
          <a:solidFill>
            <a:srgbClr val="800000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en-US" sz="1400" b="1">
                <a:solidFill>
                  <a:srgbClr val="000000"/>
                </a:solidFill>
                <a:latin typeface="Calibri" pitchFamily="34" charset="0"/>
              </a:rPr>
              <a:t>TIDAK DIJAMIN MAS,</a:t>
            </a:r>
          </a:p>
        </p:txBody>
      </p:sp>
      <p:sp>
        <p:nvSpPr>
          <p:cNvPr id="47200" name="Rectangle 96"/>
          <p:cNvSpPr>
            <a:spLocks noChangeArrowheads="1"/>
          </p:cNvSpPr>
          <p:nvPr/>
        </p:nvSpPr>
        <p:spPr bwMode="auto">
          <a:xfrm>
            <a:off x="3048000" y="4191000"/>
            <a:ext cx="2514600" cy="4572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en-US" alt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201" name="Text Box 97"/>
          <p:cNvSpPr txBox="1">
            <a:spLocks noChangeArrowheads="1"/>
          </p:cNvSpPr>
          <p:nvPr/>
        </p:nvSpPr>
        <p:spPr bwMode="auto">
          <a:xfrm>
            <a:off x="4098925" y="3919538"/>
            <a:ext cx="5302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  <a:latin typeface="Calibri" pitchFamily="34" charset="0"/>
              </a:rPr>
              <a:t>MAB</a:t>
            </a:r>
          </a:p>
        </p:txBody>
      </p:sp>
      <p:sp>
        <p:nvSpPr>
          <p:cNvPr id="47202" name="Rectangle 98"/>
          <p:cNvSpPr>
            <a:spLocks noChangeArrowheads="1"/>
          </p:cNvSpPr>
          <p:nvPr/>
        </p:nvSpPr>
        <p:spPr bwMode="auto">
          <a:xfrm>
            <a:off x="5334000" y="5867400"/>
            <a:ext cx="381000" cy="228600"/>
          </a:xfrm>
          <a:prstGeom prst="rect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203" name="Text Box 99"/>
          <p:cNvSpPr txBox="1">
            <a:spLocks noChangeArrowheads="1"/>
          </p:cNvSpPr>
          <p:nvPr/>
        </p:nvSpPr>
        <p:spPr bwMode="auto">
          <a:xfrm>
            <a:off x="5867400" y="5867400"/>
            <a:ext cx="19700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DEBIT/ALIRAN NORMAL</a:t>
            </a:r>
          </a:p>
        </p:txBody>
      </p:sp>
      <p:sp>
        <p:nvSpPr>
          <p:cNvPr id="47204" name="Text Box 100"/>
          <p:cNvSpPr txBox="1">
            <a:spLocks noChangeArrowheads="1"/>
          </p:cNvSpPr>
          <p:nvPr/>
        </p:nvSpPr>
        <p:spPr bwMode="auto">
          <a:xfrm>
            <a:off x="609600" y="2667000"/>
            <a:ext cx="1697038" cy="4572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en-US" sz="1200" b="1">
                <a:solidFill>
                  <a:srgbClr val="000099"/>
                </a:solidFill>
                <a:latin typeface="Calibri" pitchFamily="34" charset="0"/>
              </a:rPr>
              <a:t>TIDAK LAYAK DAN</a:t>
            </a:r>
          </a:p>
          <a:p>
            <a:pPr eaLnBrk="1" hangingPunct="1"/>
            <a:r>
              <a:rPr lang="en-US" altLang="en-US" sz="1200" b="1">
                <a:solidFill>
                  <a:srgbClr val="000099"/>
                </a:solidFill>
                <a:latin typeface="Calibri" pitchFamily="34" charset="0"/>
              </a:rPr>
              <a:t> LEBIH BERBAHAYA</a:t>
            </a:r>
          </a:p>
        </p:txBody>
      </p:sp>
      <p:sp>
        <p:nvSpPr>
          <p:cNvPr id="47205" name="Line 101"/>
          <p:cNvSpPr>
            <a:spLocks noChangeShapeType="1"/>
          </p:cNvSpPr>
          <p:nvPr/>
        </p:nvSpPr>
        <p:spPr bwMode="auto">
          <a:xfrm>
            <a:off x="2209800" y="2971800"/>
            <a:ext cx="4572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206" name="Text Box 102"/>
          <p:cNvSpPr txBox="1">
            <a:spLocks noChangeArrowheads="1"/>
          </p:cNvSpPr>
          <p:nvPr/>
        </p:nvSpPr>
        <p:spPr bwMode="auto">
          <a:xfrm>
            <a:off x="1219200" y="1066800"/>
            <a:ext cx="1778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000000"/>
                </a:solidFill>
                <a:latin typeface="Calibri" pitchFamily="34" charset="0"/>
              </a:rPr>
              <a:t>DEBIT &gt; 50 TAHUNAN</a:t>
            </a:r>
          </a:p>
        </p:txBody>
      </p:sp>
      <p:pic>
        <p:nvPicPr>
          <p:cNvPr id="29799" name="Picture 103" descr="an02542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066800"/>
            <a:ext cx="83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208" name="Text Box 104"/>
          <p:cNvSpPr txBox="1">
            <a:spLocks noChangeArrowheads="1"/>
          </p:cNvSpPr>
          <p:nvPr/>
        </p:nvSpPr>
        <p:spPr bwMode="auto">
          <a:xfrm>
            <a:off x="8221663" y="6608763"/>
            <a:ext cx="184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 sz="10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9801" name="Text Box 105"/>
          <p:cNvSpPr txBox="1">
            <a:spLocks noChangeArrowheads="1"/>
          </p:cNvSpPr>
          <p:nvPr/>
        </p:nvSpPr>
        <p:spPr bwMode="auto">
          <a:xfrm>
            <a:off x="381000" y="6019800"/>
            <a:ext cx="4483100" cy="730250"/>
          </a:xfrm>
          <a:prstGeom prst="rect">
            <a:avLst/>
          </a:prstGeom>
          <a:solidFill>
            <a:srgbClr val="800000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Calibri" pitchFamily="34" charset="0"/>
              </a:rPr>
              <a:t>TANGGUL (STRUKTUR) TIDAK BISA MENJAMIN </a:t>
            </a:r>
          </a:p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Calibri" pitchFamily="34" charset="0"/>
              </a:rPr>
              <a:t>DATARAN BANJIR TERBEBAS DARI BANJIR DAN </a:t>
            </a:r>
          </a:p>
          <a:p>
            <a:pPr eaLnBrk="1" hangingPunct="1"/>
            <a:r>
              <a:rPr lang="en-US" altLang="en-US" sz="1400" b="1">
                <a:solidFill>
                  <a:srgbClr val="000000"/>
                </a:solidFill>
                <a:latin typeface="Calibri" pitchFamily="34" charset="0"/>
              </a:rPr>
              <a:t>GENANGAN SECARA MUTLAK. SETUJU??</a:t>
            </a:r>
          </a:p>
        </p:txBody>
      </p:sp>
      <p:pic>
        <p:nvPicPr>
          <p:cNvPr id="47210" name="Picture 106" descr="NA01441_"/>
          <p:cNvPicPr>
            <a:picLocks noChangeAspect="1" noChangeArrowheads="1"/>
          </p:cNvPicPr>
          <p:nvPr/>
        </p:nvPicPr>
        <p:blipFill>
          <a:blip r:embed="rId6" cstate="print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886200"/>
            <a:ext cx="457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211" name="Picture 107" descr="NA01441_"/>
          <p:cNvPicPr>
            <a:picLocks noChangeAspect="1" noChangeArrowheads="1"/>
          </p:cNvPicPr>
          <p:nvPr/>
        </p:nvPicPr>
        <p:blipFill>
          <a:blip r:embed="rId6" cstate="print">
            <a:lum brigh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914400"/>
            <a:ext cx="457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212" name="Text Box 108"/>
          <p:cNvSpPr txBox="1">
            <a:spLocks noChangeArrowheads="1"/>
          </p:cNvSpPr>
          <p:nvPr/>
        </p:nvSpPr>
        <p:spPr bwMode="auto">
          <a:xfrm>
            <a:off x="0" y="5867400"/>
            <a:ext cx="1841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 sz="4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213" name="Text Box 109"/>
          <p:cNvSpPr txBox="1">
            <a:spLocks noChangeArrowheads="1"/>
          </p:cNvSpPr>
          <p:nvPr/>
        </p:nvSpPr>
        <p:spPr bwMode="auto">
          <a:xfrm>
            <a:off x="0" y="5605463"/>
            <a:ext cx="5222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8000" b="1">
                <a:solidFill>
                  <a:srgbClr val="CC0000"/>
                </a:solidFill>
                <a:latin typeface="Calibri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95523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64" grpId="0" animBg="1" autoUpdateAnimBg="0"/>
      <p:bldP spid="29801" grpId="0" animBg="1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663</TotalTime>
  <Words>1690</Words>
  <Application>Microsoft Office PowerPoint</Application>
  <PresentationFormat>On-screen Show (4:3)</PresentationFormat>
  <Paragraphs>351</Paragraphs>
  <Slides>43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5" baseType="lpstr">
      <vt:lpstr>Arial</vt:lpstr>
      <vt:lpstr>Arial Black</vt:lpstr>
      <vt:lpstr>AvantGarde Md BT</vt:lpstr>
      <vt:lpstr>Calibri</vt:lpstr>
      <vt:lpstr>Franklin Gothic Book</vt:lpstr>
      <vt:lpstr>Monospac821 BT</vt:lpstr>
      <vt:lpstr>Perpetua</vt:lpstr>
      <vt:lpstr>Tahoma</vt:lpstr>
      <vt:lpstr>Verdana</vt:lpstr>
      <vt:lpstr>Wingdings</vt:lpstr>
      <vt:lpstr>Wingdings 2</vt:lpstr>
      <vt:lpstr>Equity</vt:lpstr>
      <vt:lpstr>Sistem Pengendalian Banjir dan Drainase</vt:lpstr>
      <vt:lpstr>Banjir</vt:lpstr>
      <vt:lpstr>     </vt:lpstr>
      <vt:lpstr>Tipe Banjir</vt:lpstr>
      <vt:lpstr>Drainase</vt:lpstr>
      <vt:lpstr>PERKEMBANGAN DRAINASE</vt:lpstr>
      <vt:lpstr>JENIS DRAINASE</vt:lpstr>
      <vt:lpstr>PowerPoint Presentation</vt:lpstr>
      <vt:lpstr>PowerPoint Presentation</vt:lpstr>
      <vt:lpstr>PowerPoint Presentation</vt:lpstr>
      <vt:lpstr>Pengurangan Dampak Banjir</vt:lpstr>
      <vt:lpstr>Reservoir</vt:lpstr>
      <vt:lpstr>PowerPoint Presentation</vt:lpstr>
      <vt:lpstr>PowerPoint Presentation</vt:lpstr>
      <vt:lpstr>PowerPoint Presentation</vt:lpstr>
      <vt:lpstr>PowerPoint Presentation</vt:lpstr>
      <vt:lpstr>Tanggul Tanah</vt:lpstr>
      <vt:lpstr>Tanggul Beton</vt:lpstr>
      <vt:lpstr>Tanggul Beton</vt:lpstr>
      <vt:lpstr>Lokasi Penanggulan</vt:lpstr>
      <vt:lpstr>Lokasi Penanggulan</vt:lpstr>
      <vt:lpstr>Lokasi Penanggulan</vt:lpstr>
      <vt:lpstr>Peninggian Tanggul Darurat</vt:lpstr>
      <vt:lpstr>PowerPoint Presentation</vt:lpstr>
      <vt:lpstr>Pengalihan Debit Banjir</vt:lpstr>
      <vt:lpstr>PowerPoint Presentation</vt:lpstr>
      <vt:lpstr>Concept Flood Management</vt:lpstr>
      <vt:lpstr>COMPONENTS</vt:lpstr>
      <vt:lpstr>Flood Management</vt:lpstr>
      <vt:lpstr>Flood Plain Management</vt:lpstr>
      <vt:lpstr>             Flood Plain Management</vt:lpstr>
      <vt:lpstr>UPPER CATCHMENT AREA MANAGEMENT (rehab + protection)</vt:lpstr>
      <vt:lpstr>FLOOD PLAIN MANAGEMENT</vt:lpstr>
      <vt:lpstr>UPSTREAM/DOWNSTREAM BASIN COORDINATION</vt:lpstr>
      <vt:lpstr>PENGELOLAAN LINGKUNGAN SUNGAI (RIVER ENVIRONMENT MANAGEMENT)</vt:lpstr>
      <vt:lpstr>PENGELOLAAN PRASARANA PENGAIRAN (INFRASTUCTURE MANAGEMENT)</vt:lpstr>
      <vt:lpstr>PENELITIAN DAN PENGEMBANGAN (RESEARCH AND DEVELOPMENT)</vt:lpstr>
      <vt:lpstr>PARTISIPASI MASYARAKAT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Pengendalian Banjir dan Drainase</dc:title>
  <dc:creator>Tri_N_Adikesuma</dc:creator>
  <cp:lastModifiedBy>ASUS</cp:lastModifiedBy>
  <cp:revision>17</cp:revision>
  <dcterms:created xsi:type="dcterms:W3CDTF">2014-09-21T13:45:25Z</dcterms:created>
  <dcterms:modified xsi:type="dcterms:W3CDTF">2019-11-18T08:09:48Z</dcterms:modified>
</cp:coreProperties>
</file>