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2" r:id="rId2"/>
    <p:sldId id="263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0" autoAdjust="0"/>
    <p:restoredTop sz="94660"/>
  </p:normalViewPr>
  <p:slideViewPr>
    <p:cSldViewPr>
      <p:cViewPr varScale="1">
        <p:scale>
          <a:sx n="86" d="100"/>
          <a:sy n="86" d="100"/>
        </p:scale>
        <p:origin x="-810" y="-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Judul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4000500"/>
            <a:ext cx="7772400" cy="528638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40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1000" y="4514850"/>
            <a:ext cx="7772400" cy="51435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0" indent="0">
              <a:buFontTx/>
              <a:buNone/>
              <a:defRPr sz="2400"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684150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udul dan 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udukan Is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528732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Kop Sek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udukan Teks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97509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 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udukan Isi 2"/>
          <p:cNvSpPr>
            <a:spLocks noGrp="1"/>
          </p:cNvSpPr>
          <p:nvPr>
            <p:ph sz="half" idx="1"/>
          </p:nvPr>
        </p:nvSpPr>
        <p:spPr>
          <a:xfrm>
            <a:off x="495300" y="1507331"/>
            <a:ext cx="4000500" cy="3200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udukan Isi 3"/>
          <p:cNvSpPr>
            <a:spLocks noGrp="1"/>
          </p:cNvSpPr>
          <p:nvPr>
            <p:ph sz="half" idx="2"/>
          </p:nvPr>
        </p:nvSpPr>
        <p:spPr>
          <a:xfrm>
            <a:off x="4648200" y="1507331"/>
            <a:ext cx="4000500" cy="3200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8527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erbandi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udukan Teks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udukan Isi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udukan Teks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udukan Isi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3607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udul S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8579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Koso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5015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si dengan Jud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udukan Isi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udukan Teks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81174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Gambar dengan Jud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udukan Gamba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id-ID"/>
          </a:p>
        </p:txBody>
      </p:sp>
      <p:sp>
        <p:nvSpPr>
          <p:cNvPr id="4" name="Dudukan Teks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093928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Judul dan Teks Vertik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udukan Teks Vertik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562172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Judul Vertikal dan Te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Vertikal 1"/>
          <p:cNvSpPr>
            <a:spLocks noGrp="1"/>
          </p:cNvSpPr>
          <p:nvPr>
            <p:ph type="title" orient="vert"/>
          </p:nvPr>
        </p:nvSpPr>
        <p:spPr>
          <a:xfrm>
            <a:off x="6610350" y="798909"/>
            <a:ext cx="2038350" cy="390882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udukan Teks Vertikal 2"/>
          <p:cNvSpPr>
            <a:spLocks noGrp="1"/>
          </p:cNvSpPr>
          <p:nvPr>
            <p:ph type="body" orient="vert" idx="1"/>
          </p:nvPr>
        </p:nvSpPr>
        <p:spPr>
          <a:xfrm>
            <a:off x="495300" y="798909"/>
            <a:ext cx="5962650" cy="390882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577197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798910"/>
            <a:ext cx="8153400" cy="536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d-ID" smtClean="0"/>
              <a:t>Klik untuk mengedit gaya judul Master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507331"/>
            <a:ext cx="8153400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d-ID" smtClean="0"/>
              <a:t>Klik untuk edit gaya teks Master</a:t>
            </a:r>
          </a:p>
          <a:p>
            <a:pPr lvl="1"/>
            <a:r>
              <a:rPr lang="id-ID" smtClean="0"/>
              <a:t>Tingkat kedua</a:t>
            </a:r>
          </a:p>
          <a:p>
            <a:pPr lvl="2"/>
            <a:r>
              <a:rPr lang="id-ID" smtClean="0"/>
              <a:t>Tingkat ketiga</a:t>
            </a:r>
          </a:p>
          <a:p>
            <a:pPr lvl="3"/>
            <a:r>
              <a:rPr lang="id-ID" smtClean="0"/>
              <a:t>Tingkat keempat</a:t>
            </a:r>
          </a:p>
          <a:p>
            <a:pPr lvl="4"/>
            <a:r>
              <a:rPr lang="id-ID" smtClean="0"/>
              <a:t>Tingkat kelima</a:t>
            </a: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943431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8728" y="3562350"/>
            <a:ext cx="8991600" cy="1504950"/>
          </a:xfrm>
          <a:ln/>
        </p:spPr>
        <p:txBody>
          <a:bodyPr/>
          <a:lstStyle/>
          <a:p>
            <a:r>
              <a:rPr lang="en-US" sz="3600" b="1" dirty="0" err="1" smtClean="0"/>
              <a:t>Konsep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Dasar</a:t>
            </a: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 err="1" smtClean="0"/>
              <a:t>Pembelajaran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Tematik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Terpadu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1400" b="1" dirty="0" err="1" smtClean="0"/>
              <a:t>Nyai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Cintang</a:t>
            </a:r>
            <a:r>
              <a:rPr lang="en-US" sz="1400" b="1" dirty="0" smtClean="0"/>
              <a:t>, </a:t>
            </a:r>
            <a:r>
              <a:rPr lang="en-US" sz="1400" b="1" dirty="0" err="1" smtClean="0"/>
              <a:t>M.Pd</a:t>
            </a:r>
            <a:r>
              <a:rPr lang="en-US" sz="1400" b="1" dirty="0" smtClean="0"/>
              <a:t> – </a:t>
            </a:r>
            <a:r>
              <a:rPr lang="en-US" sz="1400" b="1" dirty="0" err="1" smtClean="0"/>
              <a:t>Universitas</a:t>
            </a:r>
            <a:r>
              <a:rPr lang="en-US" sz="1400" b="1" dirty="0" smtClean="0"/>
              <a:t> PGRI Semarang</a:t>
            </a:r>
            <a:r>
              <a:rPr lang="en-US" sz="3200" dirty="0" smtClean="0"/>
              <a:t/>
            </a:r>
            <a:br>
              <a:rPr lang="en-US" sz="3200" dirty="0" smtClean="0"/>
            </a:br>
            <a:endParaRPr lang="en-US" sz="1100" dirty="0"/>
          </a:p>
        </p:txBody>
      </p:sp>
      <p:sp>
        <p:nvSpPr>
          <p:cNvPr id="2" name="TextBox 1"/>
          <p:cNvSpPr txBox="1"/>
          <p:nvPr/>
        </p:nvSpPr>
        <p:spPr>
          <a:xfrm>
            <a:off x="7696200" y="4632363"/>
            <a:ext cx="16543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© 2017</a:t>
            </a:r>
            <a:endParaRPr lang="en-US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1694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Tujuan</a:t>
            </a:r>
            <a:r>
              <a:rPr lang="en-US" dirty="0" smtClean="0"/>
              <a:t> </a:t>
            </a:r>
            <a:r>
              <a:rPr lang="en-US" dirty="0" err="1" smtClean="0"/>
              <a:t>Perkuliahan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 err="1" smtClean="0"/>
              <a:t>Memahami</a:t>
            </a:r>
            <a:r>
              <a:rPr lang="en-US" dirty="0" smtClean="0"/>
              <a:t> </a:t>
            </a:r>
            <a:r>
              <a:rPr lang="en-US" dirty="0" err="1" smtClean="0"/>
              <a:t>Konsep</a:t>
            </a:r>
            <a:r>
              <a:rPr lang="en-US" dirty="0" smtClean="0"/>
              <a:t> </a:t>
            </a:r>
            <a:r>
              <a:rPr lang="en-US" dirty="0" err="1" smtClean="0"/>
              <a:t>Dasar</a:t>
            </a:r>
            <a:r>
              <a:rPr lang="en-US" dirty="0" smtClean="0"/>
              <a:t> </a:t>
            </a:r>
            <a:r>
              <a:rPr lang="en-US" dirty="0" err="1" smtClean="0"/>
              <a:t>Tematik</a:t>
            </a: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err="1" smtClean="0"/>
              <a:t>Mengkaji</a:t>
            </a:r>
            <a:r>
              <a:rPr lang="en-US" dirty="0" smtClean="0"/>
              <a:t> </a:t>
            </a:r>
            <a:r>
              <a:rPr lang="en-US" dirty="0" err="1" smtClean="0"/>
              <a:t>Hakikat</a:t>
            </a:r>
            <a:r>
              <a:rPr lang="en-US" dirty="0" smtClean="0"/>
              <a:t> </a:t>
            </a:r>
            <a:r>
              <a:rPr lang="en-US" dirty="0" err="1" smtClean="0"/>
              <a:t>Tematik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Terpadu</a:t>
            </a: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err="1" smtClean="0"/>
              <a:t>Menganalisis</a:t>
            </a:r>
            <a:r>
              <a:rPr lang="en-US" dirty="0" smtClean="0"/>
              <a:t> </a:t>
            </a:r>
            <a:r>
              <a:rPr lang="en-US" dirty="0" err="1" smtClean="0"/>
              <a:t>Hakikat</a:t>
            </a:r>
            <a:r>
              <a:rPr lang="en-US" dirty="0" smtClean="0"/>
              <a:t> </a:t>
            </a:r>
            <a:r>
              <a:rPr lang="en-US" dirty="0" err="1" smtClean="0"/>
              <a:t>Tematik</a:t>
            </a:r>
            <a:r>
              <a:rPr lang="en-US" dirty="0" smtClean="0"/>
              <a:t> integrative</a:t>
            </a:r>
          </a:p>
        </p:txBody>
      </p:sp>
    </p:spTree>
    <p:extLst>
      <p:ext uri="{BB962C8B-B14F-4D97-AF65-F5344CB8AC3E}">
        <p14:creationId xmlns:p14="http://schemas.microsoft.com/office/powerpoint/2010/main" val="2904562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81" y="-690"/>
            <a:ext cx="8153400" cy="591239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z="3600" b="1" dirty="0" smtClean="0"/>
              <a:t>“</a:t>
            </a:r>
            <a:r>
              <a:rPr lang="en-US" sz="3600" b="1" dirty="0" err="1" smtClean="0"/>
              <a:t>Tematik</a:t>
            </a:r>
            <a:r>
              <a:rPr lang="en-US" sz="3600" b="1" dirty="0" smtClean="0"/>
              <a:t>” &amp; “</a:t>
            </a:r>
            <a:r>
              <a:rPr lang="en-US" sz="3600" b="1" dirty="0" err="1" smtClean="0"/>
              <a:t>Terpadu</a:t>
            </a:r>
            <a:r>
              <a:rPr lang="en-US" sz="3600" b="1" dirty="0" smtClean="0"/>
              <a:t>”, </a:t>
            </a:r>
            <a:r>
              <a:rPr lang="en-US" sz="3600" b="1" dirty="0" err="1" smtClean="0"/>
              <a:t>sama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atau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beda</a:t>
            </a:r>
            <a:r>
              <a:rPr lang="en-US" sz="3600" b="1" dirty="0" smtClean="0"/>
              <a:t>?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95350"/>
            <a:ext cx="8839200" cy="3394472"/>
          </a:xfrm>
        </p:spPr>
        <p:txBody>
          <a:bodyPr>
            <a:normAutofit/>
          </a:bodyPr>
          <a:lstStyle/>
          <a:p>
            <a:r>
              <a:rPr lang="en-US" sz="2800" dirty="0" smtClean="0"/>
              <a:t>KBBI</a:t>
            </a:r>
          </a:p>
          <a:p>
            <a:pPr marL="0" indent="0">
              <a:buNone/>
            </a:pPr>
            <a:r>
              <a:rPr lang="en-US" sz="2800" dirty="0" err="1" smtClean="0"/>
              <a:t>Tematik</a:t>
            </a:r>
            <a:r>
              <a:rPr lang="en-US" sz="2800" dirty="0" smtClean="0"/>
              <a:t> </a:t>
            </a:r>
            <a:r>
              <a:rPr lang="en-US" sz="2800" dirty="0" smtClean="0">
                <a:sym typeface="Wingdings" panose="05000000000000000000" pitchFamily="2" charset="2"/>
              </a:rPr>
              <a:t> </a:t>
            </a:r>
            <a:r>
              <a:rPr lang="en-US" sz="2800" dirty="0" err="1" smtClean="0">
                <a:sym typeface="Wingdings" panose="05000000000000000000" pitchFamily="2" charset="2"/>
              </a:rPr>
              <a:t>berkenaan</a:t>
            </a:r>
            <a:r>
              <a:rPr lang="en-US" sz="2800" dirty="0" smtClean="0">
                <a:sym typeface="Wingdings" panose="05000000000000000000" pitchFamily="2" charset="2"/>
              </a:rPr>
              <a:t> </a:t>
            </a:r>
            <a:r>
              <a:rPr lang="en-US" sz="2800" dirty="0" err="1" smtClean="0">
                <a:sym typeface="Wingdings" panose="05000000000000000000" pitchFamily="2" charset="2"/>
              </a:rPr>
              <a:t>dengan</a:t>
            </a:r>
            <a:r>
              <a:rPr lang="en-US" sz="2800" dirty="0" smtClean="0">
                <a:sym typeface="Wingdings" panose="05000000000000000000" pitchFamily="2" charset="2"/>
              </a:rPr>
              <a:t> </a:t>
            </a:r>
            <a:r>
              <a:rPr lang="en-US" sz="2800" dirty="0" err="1" smtClean="0">
                <a:sym typeface="Wingdings" panose="05000000000000000000" pitchFamily="2" charset="2"/>
              </a:rPr>
              <a:t>tema</a:t>
            </a:r>
            <a:r>
              <a:rPr lang="en-US" sz="2800" dirty="0" smtClean="0">
                <a:sym typeface="Wingdings" panose="05000000000000000000" pitchFamily="2" charset="2"/>
              </a:rPr>
              <a:t> (</a:t>
            </a:r>
            <a:r>
              <a:rPr lang="en-US" sz="2800" dirty="0" err="1" smtClean="0">
                <a:sym typeface="Wingdings" panose="05000000000000000000" pitchFamily="2" charset="2"/>
              </a:rPr>
              <a:t>pokok</a:t>
            </a:r>
            <a:r>
              <a:rPr lang="en-US" sz="2800" dirty="0" smtClean="0">
                <a:sym typeface="Wingdings" panose="05000000000000000000" pitchFamily="2" charset="2"/>
              </a:rPr>
              <a:t> </a:t>
            </a:r>
            <a:r>
              <a:rPr lang="en-US" sz="2800" dirty="0" err="1" smtClean="0">
                <a:sym typeface="Wingdings" panose="05000000000000000000" pitchFamily="2" charset="2"/>
              </a:rPr>
              <a:t>pikiran</a:t>
            </a:r>
            <a:r>
              <a:rPr lang="en-US" sz="2800" dirty="0" smtClean="0">
                <a:sym typeface="Wingdings" panose="05000000000000000000" pitchFamily="2" charset="2"/>
              </a:rPr>
              <a:t>)</a:t>
            </a:r>
          </a:p>
          <a:p>
            <a:pPr marL="0" indent="0">
              <a:buNone/>
            </a:pPr>
            <a:r>
              <a:rPr lang="en-US" sz="2800" dirty="0" err="1" smtClean="0">
                <a:sym typeface="Wingdings" panose="05000000000000000000" pitchFamily="2" charset="2"/>
              </a:rPr>
              <a:t>Terpadu</a:t>
            </a:r>
            <a:r>
              <a:rPr lang="en-US" sz="2800" dirty="0" smtClean="0">
                <a:sym typeface="Wingdings" panose="05000000000000000000" pitchFamily="2" charset="2"/>
              </a:rPr>
              <a:t>  </a:t>
            </a:r>
            <a:r>
              <a:rPr lang="en-US" sz="2800" dirty="0" err="1" smtClean="0">
                <a:sym typeface="Wingdings" panose="05000000000000000000" pitchFamily="2" charset="2"/>
              </a:rPr>
              <a:t>sudah</a:t>
            </a:r>
            <a:r>
              <a:rPr lang="en-US" sz="2800" dirty="0" smtClean="0">
                <a:sym typeface="Wingdings" panose="05000000000000000000" pitchFamily="2" charset="2"/>
              </a:rPr>
              <a:t> </a:t>
            </a:r>
            <a:r>
              <a:rPr lang="en-US" sz="2800" dirty="0" err="1" smtClean="0">
                <a:sym typeface="Wingdings" panose="05000000000000000000" pitchFamily="2" charset="2"/>
              </a:rPr>
              <a:t>padu</a:t>
            </a:r>
            <a:r>
              <a:rPr lang="en-US" sz="2800" dirty="0" smtClean="0">
                <a:sym typeface="Wingdings" panose="05000000000000000000" pitchFamily="2" charset="2"/>
              </a:rPr>
              <a:t> / </a:t>
            </a:r>
            <a:r>
              <a:rPr lang="en-US" sz="2800" dirty="0" err="1" smtClean="0">
                <a:sym typeface="Wingdings" panose="05000000000000000000" pitchFamily="2" charset="2"/>
              </a:rPr>
              <a:t>disatukan</a:t>
            </a:r>
            <a:r>
              <a:rPr lang="en-US" sz="2800" dirty="0" smtClean="0">
                <a:sym typeface="Wingdings" panose="05000000000000000000" pitchFamily="2" charset="2"/>
              </a:rPr>
              <a:t>/ </a:t>
            </a:r>
            <a:r>
              <a:rPr lang="en-US" sz="2800" dirty="0" err="1" smtClean="0">
                <a:sym typeface="Wingdings" panose="05000000000000000000" pitchFamily="2" charset="2"/>
              </a:rPr>
              <a:t>dilebur</a:t>
            </a:r>
            <a:r>
              <a:rPr lang="en-US" sz="2800" dirty="0">
                <a:sym typeface="Wingdings" panose="05000000000000000000" pitchFamily="2" charset="2"/>
              </a:rPr>
              <a:t>.</a:t>
            </a:r>
            <a:endParaRPr lang="en-US" sz="2800" dirty="0" smtClean="0">
              <a:sym typeface="Wingdings" panose="05000000000000000000" pitchFamily="2" charset="2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5679733"/>
              </p:ext>
            </p:extLst>
          </p:nvPr>
        </p:nvGraphicFramePr>
        <p:xfrm>
          <a:off x="228600" y="3028950"/>
          <a:ext cx="8686800" cy="1930400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2895600"/>
                <a:gridCol w="2895600"/>
                <a:gridCol w="2895600"/>
              </a:tblGrid>
              <a:tr h="370840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ysClr val="windowText" lastClr="000000"/>
                          </a:solidFill>
                        </a:rPr>
                        <a:t>Tematik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ysClr val="windowText" lastClr="000000"/>
                          </a:solidFill>
                        </a:rPr>
                        <a:t>Terpadu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ysClr val="windowText" lastClr="000000"/>
                          </a:solidFill>
                        </a:rPr>
                        <a:t>Persamaan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>
                          <a:solidFill>
                            <a:sysClr val="windowText" lastClr="000000"/>
                          </a:solidFill>
                          <a:sym typeface="Wingdings" panose="05000000000000000000" pitchFamily="2" charset="2"/>
                        </a:rPr>
                        <a:t>berorientasi</a:t>
                      </a:r>
                      <a:r>
                        <a:rPr lang="en-US" dirty="0" smtClean="0">
                          <a:solidFill>
                            <a:sysClr val="windowText" lastClr="000000"/>
                          </a:solidFill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dirty="0" err="1" smtClean="0">
                          <a:solidFill>
                            <a:sysClr val="windowText" lastClr="000000"/>
                          </a:solidFill>
                          <a:sym typeface="Wingdings" panose="05000000000000000000" pitchFamily="2" charset="2"/>
                        </a:rPr>
                        <a:t>pada</a:t>
                      </a:r>
                      <a:r>
                        <a:rPr lang="en-US" dirty="0" smtClean="0">
                          <a:solidFill>
                            <a:sysClr val="windowText" lastClr="000000"/>
                          </a:solidFill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dirty="0" err="1" smtClean="0">
                          <a:solidFill>
                            <a:sysClr val="windowText" lastClr="000000"/>
                          </a:solidFill>
                          <a:sym typeface="Wingdings" panose="05000000000000000000" pitchFamily="2" charset="2"/>
                        </a:rPr>
                        <a:t>penyatuan</a:t>
                      </a:r>
                      <a:endParaRPr lang="en-US" dirty="0" smtClean="0">
                        <a:solidFill>
                          <a:sysClr val="windowText" lastClr="000000"/>
                        </a:solidFill>
                        <a:sym typeface="Wingdings" panose="05000000000000000000" pitchFamily="2" charset="2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ysClr val="windowText" lastClr="000000"/>
                          </a:solidFill>
                        </a:rPr>
                        <a:t>Perbedaan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>
                          <a:solidFill>
                            <a:sysClr val="windowText" lastClr="000000"/>
                          </a:solidFill>
                          <a:sym typeface="Wingdings" panose="05000000000000000000" pitchFamily="2" charset="2"/>
                        </a:rPr>
                        <a:t>penyatuan</a:t>
                      </a:r>
                      <a:r>
                        <a:rPr lang="en-US" dirty="0" smtClean="0">
                          <a:solidFill>
                            <a:sysClr val="windowText" lastClr="000000"/>
                          </a:solidFill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dirty="0" err="1" smtClean="0">
                          <a:solidFill>
                            <a:sysClr val="windowText" lastClr="000000"/>
                          </a:solidFill>
                          <a:sym typeface="Wingdings" panose="05000000000000000000" pitchFamily="2" charset="2"/>
                        </a:rPr>
                        <a:t>dengan</a:t>
                      </a:r>
                      <a:r>
                        <a:rPr lang="en-US" dirty="0" smtClean="0">
                          <a:solidFill>
                            <a:sysClr val="windowText" lastClr="000000"/>
                          </a:solidFill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dirty="0" err="1" smtClean="0">
                          <a:solidFill>
                            <a:sysClr val="windowText" lastClr="000000"/>
                          </a:solidFill>
                          <a:sym typeface="Wingdings" panose="05000000000000000000" pitchFamily="2" charset="2"/>
                        </a:rPr>
                        <a:t>objek</a:t>
                      </a:r>
                      <a:r>
                        <a:rPr lang="en-US" dirty="0" smtClean="0">
                          <a:solidFill>
                            <a:sysClr val="windowText" lastClr="000000"/>
                          </a:solidFill>
                          <a:sym typeface="Wingdings" panose="05000000000000000000" pitchFamily="2" charset="2"/>
                        </a:rPr>
                        <a:t> (</a:t>
                      </a:r>
                      <a:r>
                        <a:rPr lang="en-US" dirty="0" err="1" smtClean="0">
                          <a:solidFill>
                            <a:sysClr val="windowText" lastClr="000000"/>
                          </a:solidFill>
                          <a:sym typeface="Wingdings" panose="05000000000000000000" pitchFamily="2" charset="2"/>
                        </a:rPr>
                        <a:t>tema</a:t>
                      </a:r>
                      <a:r>
                        <a:rPr lang="en-US" dirty="0" smtClean="0">
                          <a:solidFill>
                            <a:sysClr val="windowText" lastClr="000000"/>
                          </a:solidFill>
                          <a:sym typeface="Wingdings" panose="05000000000000000000" pitchFamily="2" charset="2"/>
                        </a:rPr>
                        <a:t>) “ </a:t>
                      </a:r>
                      <a:r>
                        <a:rPr lang="en-US" dirty="0" err="1" smtClean="0">
                          <a:solidFill>
                            <a:sysClr val="windowText" lastClr="000000"/>
                          </a:solidFill>
                          <a:sym typeface="Wingdings" panose="05000000000000000000" pitchFamily="2" charset="2"/>
                        </a:rPr>
                        <a:t>tema</a:t>
                      </a:r>
                      <a:r>
                        <a:rPr lang="en-US" dirty="0" smtClean="0">
                          <a:solidFill>
                            <a:sysClr val="windowText" lastClr="000000"/>
                          </a:solidFill>
                          <a:sym typeface="Wingdings" panose="05000000000000000000" pitchFamily="2" charset="2"/>
                        </a:rPr>
                        <a:t> @ </a:t>
                      </a:r>
                      <a:r>
                        <a:rPr lang="en-US" dirty="0" err="1" smtClean="0">
                          <a:solidFill>
                            <a:sysClr val="windowText" lastClr="000000"/>
                          </a:solidFill>
                          <a:sym typeface="Wingdings" panose="05000000000000000000" pitchFamily="2" charset="2"/>
                        </a:rPr>
                        <a:t>wadah</a:t>
                      </a:r>
                      <a:r>
                        <a:rPr lang="en-US" dirty="0" smtClean="0">
                          <a:solidFill>
                            <a:sysClr val="windowText" lastClr="000000"/>
                          </a:solidFill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dirty="0" err="1" smtClean="0">
                          <a:solidFill>
                            <a:sysClr val="windowText" lastClr="000000"/>
                          </a:solidFill>
                          <a:sym typeface="Wingdings" panose="05000000000000000000" pitchFamily="2" charset="2"/>
                        </a:rPr>
                        <a:t>utk</a:t>
                      </a:r>
                      <a:r>
                        <a:rPr lang="en-US" dirty="0" smtClean="0">
                          <a:solidFill>
                            <a:sysClr val="windowText" lastClr="000000"/>
                          </a:solidFill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dirty="0" err="1" smtClean="0">
                          <a:solidFill>
                            <a:sysClr val="windowText" lastClr="000000"/>
                          </a:solidFill>
                          <a:sym typeface="Wingdings" panose="05000000000000000000" pitchFamily="2" charset="2"/>
                        </a:rPr>
                        <a:t>mengenalkan</a:t>
                      </a:r>
                      <a:r>
                        <a:rPr lang="en-US" dirty="0" smtClean="0">
                          <a:solidFill>
                            <a:sysClr val="windowText" lastClr="000000"/>
                          </a:solidFill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dirty="0" err="1" smtClean="0">
                          <a:solidFill>
                            <a:sysClr val="windowText" lastClr="000000"/>
                          </a:solidFill>
                          <a:sym typeface="Wingdings" panose="05000000000000000000" pitchFamily="2" charset="2"/>
                        </a:rPr>
                        <a:t>berbagai</a:t>
                      </a:r>
                      <a:r>
                        <a:rPr lang="en-US" dirty="0" smtClean="0">
                          <a:solidFill>
                            <a:sysClr val="windowText" lastClr="000000"/>
                          </a:solidFill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dirty="0" err="1" smtClean="0">
                          <a:solidFill>
                            <a:sysClr val="windowText" lastClr="000000"/>
                          </a:solidFill>
                          <a:sym typeface="Wingdings" panose="05000000000000000000" pitchFamily="2" charset="2"/>
                        </a:rPr>
                        <a:t>konsep</a:t>
                      </a:r>
                      <a:r>
                        <a:rPr lang="en-US" dirty="0" smtClean="0">
                          <a:solidFill>
                            <a:sysClr val="windowText" lastClr="000000"/>
                          </a:solidFill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dirty="0" err="1" smtClean="0">
                          <a:solidFill>
                            <a:sysClr val="windowText" lastClr="000000"/>
                          </a:solidFill>
                          <a:sym typeface="Wingdings" panose="05000000000000000000" pitchFamily="2" charset="2"/>
                        </a:rPr>
                        <a:t>secara</a:t>
                      </a:r>
                      <a:r>
                        <a:rPr lang="en-US" dirty="0" smtClean="0">
                          <a:solidFill>
                            <a:sysClr val="windowText" lastClr="000000"/>
                          </a:solidFill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dirty="0" err="1" smtClean="0">
                          <a:solidFill>
                            <a:sysClr val="windowText" lastClr="000000"/>
                          </a:solidFill>
                          <a:sym typeface="Wingdings" panose="05000000000000000000" pitchFamily="2" charset="2"/>
                        </a:rPr>
                        <a:t>utuh</a:t>
                      </a:r>
                      <a:r>
                        <a:rPr lang="en-US" dirty="0" smtClean="0">
                          <a:solidFill>
                            <a:sysClr val="windowText" lastClr="000000"/>
                          </a:solidFill>
                          <a:sym typeface="Wingdings" panose="05000000000000000000" pitchFamily="2" charset="2"/>
                        </a:rPr>
                        <a:t>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>
                          <a:solidFill>
                            <a:sysClr val="windowText" lastClr="000000"/>
                          </a:solidFill>
                          <a:sym typeface="Wingdings" panose="05000000000000000000" pitchFamily="2" charset="2"/>
                        </a:rPr>
                        <a:t>membuat</a:t>
                      </a:r>
                      <a:r>
                        <a:rPr lang="en-US" dirty="0" smtClean="0">
                          <a:solidFill>
                            <a:sysClr val="windowText" lastClr="000000"/>
                          </a:solidFill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dirty="0" err="1" smtClean="0">
                          <a:solidFill>
                            <a:sysClr val="windowText" lastClr="000000"/>
                          </a:solidFill>
                          <a:sym typeface="Wingdings" panose="05000000000000000000" pitchFamily="2" charset="2"/>
                        </a:rPr>
                        <a:t>wujud</a:t>
                      </a:r>
                      <a:r>
                        <a:rPr lang="en-US" dirty="0" smtClean="0">
                          <a:solidFill>
                            <a:sysClr val="windowText" lastClr="000000"/>
                          </a:solidFill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dirty="0" err="1" smtClean="0">
                          <a:solidFill>
                            <a:sysClr val="windowText" lastClr="000000"/>
                          </a:solidFill>
                          <a:sym typeface="Wingdings" panose="05000000000000000000" pitchFamily="2" charset="2"/>
                        </a:rPr>
                        <a:t>baru</a:t>
                      </a:r>
                      <a:r>
                        <a:rPr lang="en-US" dirty="0" smtClean="0">
                          <a:solidFill>
                            <a:sysClr val="windowText" lastClr="000000"/>
                          </a:solidFill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dirty="0" err="1" smtClean="0">
                          <a:solidFill>
                            <a:sysClr val="windowText" lastClr="000000"/>
                          </a:solidFill>
                          <a:sym typeface="Wingdings" panose="05000000000000000000" pitchFamily="2" charset="2"/>
                        </a:rPr>
                        <a:t>dengan</a:t>
                      </a:r>
                      <a:r>
                        <a:rPr lang="en-US" dirty="0" smtClean="0">
                          <a:solidFill>
                            <a:sysClr val="windowText" lastClr="000000"/>
                          </a:solidFill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dirty="0" err="1" smtClean="0">
                          <a:solidFill>
                            <a:sysClr val="windowText" lastClr="000000"/>
                          </a:solidFill>
                          <a:sym typeface="Wingdings" panose="05000000000000000000" pitchFamily="2" charset="2"/>
                        </a:rPr>
                        <a:t>penyatuan</a:t>
                      </a:r>
                      <a:r>
                        <a:rPr lang="en-US" dirty="0" smtClean="0">
                          <a:solidFill>
                            <a:sysClr val="windowText" lastClr="000000"/>
                          </a:solidFill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dirty="0" err="1" smtClean="0">
                          <a:solidFill>
                            <a:sysClr val="windowText" lastClr="000000"/>
                          </a:solidFill>
                          <a:sym typeface="Wingdings" panose="05000000000000000000" pitchFamily="2" charset="2"/>
                        </a:rPr>
                        <a:t>berbagai</a:t>
                      </a:r>
                      <a:r>
                        <a:rPr lang="en-US" dirty="0" smtClean="0">
                          <a:solidFill>
                            <a:sysClr val="windowText" lastClr="000000"/>
                          </a:solidFill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dirty="0" err="1" smtClean="0">
                          <a:solidFill>
                            <a:sysClr val="windowText" lastClr="000000"/>
                          </a:solidFill>
                          <a:sym typeface="Wingdings" panose="05000000000000000000" pitchFamily="2" charset="2"/>
                        </a:rPr>
                        <a:t>objek</a:t>
                      </a:r>
                      <a:r>
                        <a:rPr lang="en-US" dirty="0" smtClean="0">
                          <a:solidFill>
                            <a:sysClr val="windowText" lastClr="000000"/>
                          </a:solidFill>
                          <a:sym typeface="Wingdings" panose="05000000000000000000" pitchFamily="2" charset="2"/>
                        </a:rPr>
                        <a:t> yang </a:t>
                      </a:r>
                      <a:r>
                        <a:rPr lang="en-US" dirty="0" err="1" smtClean="0">
                          <a:solidFill>
                            <a:sysClr val="windowText" lastClr="000000"/>
                          </a:solidFill>
                          <a:sym typeface="Wingdings" panose="05000000000000000000" pitchFamily="2" charset="2"/>
                        </a:rPr>
                        <a:t>berbeda</a:t>
                      </a:r>
                      <a:r>
                        <a:rPr lang="en-US" dirty="0" smtClean="0">
                          <a:solidFill>
                            <a:sysClr val="windowText" lastClr="000000"/>
                          </a:solidFill>
                          <a:sym typeface="Wingdings" panose="05000000000000000000" pitchFamily="2" charset="2"/>
                        </a:rPr>
                        <a:t>.	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1061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7" y="1123950"/>
            <a:ext cx="8763000" cy="3581399"/>
          </a:xfrm>
        </p:spPr>
        <p:txBody>
          <a:bodyPr>
            <a:normAutofit fontScale="85000" lnSpcReduction="20000"/>
          </a:bodyPr>
          <a:lstStyle/>
          <a:p>
            <a:r>
              <a:rPr lang="en-US" dirty="0" err="1" smtClean="0"/>
              <a:t>Pembelajaran</a:t>
            </a:r>
            <a:r>
              <a:rPr lang="en-US" dirty="0" smtClean="0"/>
              <a:t> </a:t>
            </a:r>
            <a:r>
              <a:rPr lang="en-US" dirty="0" err="1" smtClean="0"/>
              <a:t>tematik</a:t>
            </a:r>
            <a:r>
              <a:rPr lang="en-US" dirty="0" smtClean="0"/>
              <a:t> “</a:t>
            </a:r>
            <a:r>
              <a:rPr lang="en-US" dirty="0" err="1" smtClean="0"/>
              <a:t>salah</a:t>
            </a:r>
            <a:r>
              <a:rPr lang="en-US" dirty="0" smtClean="0"/>
              <a:t> </a:t>
            </a:r>
            <a:r>
              <a:rPr lang="en-US" dirty="0" err="1" smtClean="0"/>
              <a:t>satu</a:t>
            </a:r>
            <a:r>
              <a:rPr lang="en-US" dirty="0" smtClean="0"/>
              <a:t> model </a:t>
            </a:r>
            <a:r>
              <a:rPr lang="en-US" dirty="0" err="1" smtClean="0"/>
              <a:t>pendekatan</a:t>
            </a:r>
            <a:r>
              <a:rPr lang="en-US" dirty="0" smtClean="0"/>
              <a:t> </a:t>
            </a:r>
            <a:r>
              <a:rPr lang="en-US" dirty="0" err="1" smtClean="0"/>
              <a:t>pembelajaran</a:t>
            </a:r>
            <a:r>
              <a:rPr lang="en-US" dirty="0" smtClean="0"/>
              <a:t> </a:t>
            </a:r>
            <a:r>
              <a:rPr lang="en-US" dirty="0" err="1" smtClean="0"/>
              <a:t>terpadu</a:t>
            </a:r>
            <a:r>
              <a:rPr lang="en-US" dirty="0" smtClean="0"/>
              <a:t> </a:t>
            </a:r>
            <a:r>
              <a:rPr lang="en-US" i="1" dirty="0" smtClean="0"/>
              <a:t>(integrated learning)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jenjang</a:t>
            </a:r>
            <a:r>
              <a:rPr lang="en-US" dirty="0" smtClean="0"/>
              <a:t> TK </a:t>
            </a:r>
            <a:r>
              <a:rPr lang="en-US" dirty="0" err="1" smtClean="0"/>
              <a:t>atau</a:t>
            </a:r>
            <a:r>
              <a:rPr lang="en-US" dirty="0" smtClean="0"/>
              <a:t> SD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kelas</a:t>
            </a:r>
            <a:r>
              <a:rPr lang="en-US" dirty="0" smtClean="0"/>
              <a:t> </a:t>
            </a:r>
            <a:r>
              <a:rPr lang="en-US" dirty="0" err="1" smtClean="0"/>
              <a:t>awal</a:t>
            </a:r>
            <a:r>
              <a:rPr lang="en-US" dirty="0" smtClean="0"/>
              <a:t> (</a:t>
            </a:r>
            <a:r>
              <a:rPr lang="en-US" dirty="0" err="1" smtClean="0"/>
              <a:t>kelas</a:t>
            </a:r>
            <a:r>
              <a:rPr lang="en-US" dirty="0" smtClean="0"/>
              <a:t> 1, 2 </a:t>
            </a:r>
            <a:r>
              <a:rPr lang="en-US" dirty="0" err="1" smtClean="0"/>
              <a:t>dan</a:t>
            </a:r>
            <a:r>
              <a:rPr lang="en-US" dirty="0" smtClean="0"/>
              <a:t> 3) </a:t>
            </a:r>
            <a:r>
              <a:rPr lang="en-US" dirty="0" err="1" smtClean="0"/>
              <a:t>didasarkan</a:t>
            </a:r>
            <a:r>
              <a:rPr lang="en-US" dirty="0" smtClean="0"/>
              <a:t> </a:t>
            </a:r>
            <a:r>
              <a:rPr lang="en-US" dirty="0" err="1" smtClean="0"/>
              <a:t>tema</a:t>
            </a:r>
            <a:r>
              <a:rPr lang="en-US" dirty="0" smtClean="0"/>
              <a:t> </a:t>
            </a:r>
            <a:r>
              <a:rPr lang="en-US" dirty="0" err="1" smtClean="0"/>
              <a:t>tertentu</a:t>
            </a:r>
            <a:r>
              <a:rPr lang="en-US" dirty="0" smtClean="0"/>
              <a:t> yang </a:t>
            </a:r>
            <a:r>
              <a:rPr lang="en-US" dirty="0" err="1" smtClean="0"/>
              <a:t>kontekstual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dunia</a:t>
            </a:r>
            <a:r>
              <a:rPr lang="en-US" dirty="0" smtClean="0"/>
              <a:t> </a:t>
            </a:r>
            <a:r>
              <a:rPr lang="en-US" dirty="0" err="1" smtClean="0"/>
              <a:t>anak</a:t>
            </a:r>
            <a:r>
              <a:rPr lang="en-US" dirty="0" smtClean="0"/>
              <a:t>. </a:t>
            </a:r>
            <a:r>
              <a:rPr lang="en-US" sz="2600" dirty="0" smtClean="0"/>
              <a:t>(</a:t>
            </a:r>
            <a:r>
              <a:rPr lang="en-US" sz="2600" dirty="0" err="1" smtClean="0"/>
              <a:t>Prastowo</a:t>
            </a:r>
            <a:r>
              <a:rPr lang="en-US" sz="2600" dirty="0" smtClean="0"/>
              <a:t>, 2014: 52)</a:t>
            </a:r>
          </a:p>
          <a:p>
            <a:r>
              <a:rPr lang="en-US" dirty="0" err="1"/>
              <a:t>P</a:t>
            </a:r>
            <a:r>
              <a:rPr lang="en-US" dirty="0" err="1" smtClean="0"/>
              <a:t>embelajaran</a:t>
            </a:r>
            <a:r>
              <a:rPr lang="en-US" dirty="0" smtClean="0"/>
              <a:t> </a:t>
            </a:r>
            <a:r>
              <a:rPr lang="en-US" dirty="0" err="1"/>
              <a:t>terpadu</a:t>
            </a:r>
            <a:r>
              <a:rPr lang="en-US" dirty="0"/>
              <a:t> “</a:t>
            </a:r>
            <a:r>
              <a:rPr lang="en-US" dirty="0" err="1"/>
              <a:t>pembelajaran</a:t>
            </a:r>
            <a:r>
              <a:rPr lang="en-US" dirty="0"/>
              <a:t> yang </a:t>
            </a:r>
            <a:r>
              <a:rPr lang="en-US" dirty="0" err="1"/>
              <a:t>mehubungkan</a:t>
            </a:r>
            <a:r>
              <a:rPr lang="en-US" dirty="0"/>
              <a:t> </a:t>
            </a:r>
            <a:r>
              <a:rPr lang="en-US" dirty="0" err="1"/>
              <a:t>berbagai</a:t>
            </a:r>
            <a:r>
              <a:rPr lang="en-US" dirty="0"/>
              <a:t> </a:t>
            </a:r>
            <a:r>
              <a:rPr lang="en-US" dirty="0" err="1"/>
              <a:t>gagasan</a:t>
            </a:r>
            <a:r>
              <a:rPr lang="en-US" dirty="0"/>
              <a:t>, </a:t>
            </a:r>
            <a:r>
              <a:rPr lang="en-US" dirty="0" err="1"/>
              <a:t>konsep</a:t>
            </a:r>
            <a:r>
              <a:rPr lang="en-US" dirty="0"/>
              <a:t>, </a:t>
            </a:r>
            <a:r>
              <a:rPr lang="en-US" dirty="0" err="1"/>
              <a:t>pengetahuan</a:t>
            </a:r>
            <a:r>
              <a:rPr lang="en-US" dirty="0"/>
              <a:t>, </a:t>
            </a:r>
            <a:r>
              <a:rPr lang="en-US" dirty="0" err="1"/>
              <a:t>keterampilan</a:t>
            </a:r>
            <a:r>
              <a:rPr lang="en-US" dirty="0"/>
              <a:t>, </a:t>
            </a:r>
            <a:r>
              <a:rPr lang="en-US" dirty="0" err="1"/>
              <a:t>sikap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baik</a:t>
            </a:r>
            <a:r>
              <a:rPr lang="en-US" dirty="0"/>
              <a:t> </a:t>
            </a:r>
            <a:r>
              <a:rPr lang="en-US" dirty="0" err="1"/>
              <a:t>antar</a:t>
            </a:r>
            <a:r>
              <a:rPr lang="en-US" dirty="0"/>
              <a:t> </a:t>
            </a:r>
            <a:r>
              <a:rPr lang="en-US" dirty="0" err="1"/>
              <a:t>mata</a:t>
            </a:r>
            <a:r>
              <a:rPr lang="en-US" dirty="0"/>
              <a:t> </a:t>
            </a:r>
            <a:r>
              <a:rPr lang="en-US" dirty="0" err="1"/>
              <a:t>pelajaran</a:t>
            </a:r>
            <a:r>
              <a:rPr lang="en-US" dirty="0"/>
              <a:t> </a:t>
            </a:r>
            <a:r>
              <a:rPr lang="en-US" dirty="0" err="1"/>
              <a:t>maupun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mata</a:t>
            </a:r>
            <a:r>
              <a:rPr lang="en-US" dirty="0"/>
              <a:t> </a:t>
            </a:r>
            <a:r>
              <a:rPr lang="en-US" dirty="0" err="1" smtClean="0"/>
              <a:t>pelajaran</a:t>
            </a:r>
            <a:r>
              <a:rPr lang="en-US" dirty="0"/>
              <a:t>.</a:t>
            </a:r>
            <a:r>
              <a:rPr lang="en-US" dirty="0" smtClean="0"/>
              <a:t> </a:t>
            </a:r>
            <a:r>
              <a:rPr lang="en-US" sz="2600" dirty="0" smtClean="0"/>
              <a:t>(</a:t>
            </a:r>
            <a:r>
              <a:rPr lang="en-US" sz="2600" dirty="0" err="1" smtClean="0"/>
              <a:t>Permendikbud</a:t>
            </a:r>
            <a:r>
              <a:rPr lang="en-US" sz="2600" dirty="0" smtClean="0"/>
              <a:t> </a:t>
            </a:r>
            <a:r>
              <a:rPr lang="en-US" sz="2600" dirty="0"/>
              <a:t>No. </a:t>
            </a:r>
            <a:r>
              <a:rPr lang="en-US" sz="2600" dirty="0" smtClean="0"/>
              <a:t>57, 2014</a:t>
            </a:r>
            <a:r>
              <a:rPr lang="en-US" sz="2600" dirty="0"/>
              <a:t>: 220) 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0"/>
            <a:ext cx="7842173" cy="59055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smtClean="0"/>
              <a:t>“</a:t>
            </a:r>
            <a:r>
              <a:rPr lang="en-US" sz="3600" dirty="0" err="1" smtClean="0"/>
              <a:t>Tematik</a:t>
            </a:r>
            <a:r>
              <a:rPr lang="en-US" sz="3600" dirty="0" smtClean="0"/>
              <a:t>” &amp; “</a:t>
            </a:r>
            <a:r>
              <a:rPr lang="en-US" sz="3600" dirty="0" err="1" smtClean="0"/>
              <a:t>Terpadu</a:t>
            </a:r>
            <a:r>
              <a:rPr lang="en-US" sz="3600" dirty="0" smtClean="0"/>
              <a:t>”, </a:t>
            </a:r>
            <a:r>
              <a:rPr lang="en-US" sz="3600" dirty="0" err="1" smtClean="0"/>
              <a:t>sama</a:t>
            </a:r>
            <a:r>
              <a:rPr lang="en-US" sz="3600" dirty="0" smtClean="0"/>
              <a:t> </a:t>
            </a:r>
            <a:r>
              <a:rPr lang="en-US" sz="3600" dirty="0" err="1" smtClean="0"/>
              <a:t>atau</a:t>
            </a:r>
            <a:r>
              <a:rPr lang="en-US" sz="3600" dirty="0" smtClean="0"/>
              <a:t> </a:t>
            </a:r>
            <a:r>
              <a:rPr lang="en-US" sz="3600" dirty="0" err="1" smtClean="0"/>
              <a:t>beda</a:t>
            </a:r>
            <a:r>
              <a:rPr lang="en-US" sz="3600" dirty="0" smtClean="0"/>
              <a:t>?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7784314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129779"/>
            <a:ext cx="8991600" cy="994171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z="3600" b="1" dirty="0" err="1" smtClean="0"/>
              <a:t>Kurikulum</a:t>
            </a:r>
            <a:r>
              <a:rPr lang="en-US" sz="3600" b="1" dirty="0" smtClean="0"/>
              <a:t> 2013 (</a:t>
            </a:r>
            <a:r>
              <a:rPr lang="en-US" sz="3600" b="1" dirty="0" err="1" smtClean="0"/>
              <a:t>Permendikbud</a:t>
            </a:r>
            <a:r>
              <a:rPr lang="en-US" sz="3600" b="1" dirty="0" smtClean="0"/>
              <a:t> No. 57 </a:t>
            </a:r>
            <a:r>
              <a:rPr lang="en-US" sz="3600" b="1" dirty="0" err="1" smtClean="0"/>
              <a:t>th</a:t>
            </a:r>
            <a:r>
              <a:rPr lang="en-US" sz="3600" b="1" dirty="0" smtClean="0"/>
              <a:t> 2014)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Tematik</a:t>
            </a:r>
            <a:r>
              <a:rPr lang="en-US" dirty="0" smtClean="0"/>
              <a:t> </a:t>
            </a:r>
            <a:r>
              <a:rPr lang="en-US" dirty="0" err="1" smtClean="0"/>
              <a:t>Terpadu</a:t>
            </a:r>
            <a:r>
              <a:rPr lang="en-US" dirty="0" smtClean="0"/>
              <a:t> = </a:t>
            </a:r>
            <a:r>
              <a:rPr lang="en-US" dirty="0" err="1" smtClean="0"/>
              <a:t>Tematik</a:t>
            </a:r>
            <a:r>
              <a:rPr lang="en-US" dirty="0" smtClean="0"/>
              <a:t> Integrative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52550"/>
            <a:ext cx="8229600" cy="3394472"/>
          </a:xfrm>
        </p:spPr>
        <p:txBody>
          <a:bodyPr>
            <a:normAutofit/>
          </a:bodyPr>
          <a:lstStyle/>
          <a:p>
            <a:r>
              <a:rPr lang="en-US" dirty="0" err="1" smtClean="0"/>
              <a:t>Digunakan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kelas</a:t>
            </a:r>
            <a:r>
              <a:rPr lang="en-US" dirty="0" smtClean="0"/>
              <a:t> I – VI SD/MI</a:t>
            </a:r>
          </a:p>
          <a:p>
            <a:r>
              <a:rPr lang="en-US" dirty="0" err="1" smtClean="0"/>
              <a:t>Pembelajaran</a:t>
            </a:r>
            <a:r>
              <a:rPr lang="en-US" dirty="0" smtClean="0"/>
              <a:t> </a:t>
            </a:r>
            <a:r>
              <a:rPr lang="en-US" dirty="0" err="1" smtClean="0"/>
              <a:t>tematik</a:t>
            </a:r>
            <a:r>
              <a:rPr lang="en-US" dirty="0" smtClean="0"/>
              <a:t> </a:t>
            </a:r>
            <a:r>
              <a:rPr lang="en-US" dirty="0" smtClean="0">
                <a:sym typeface="Wingdings" panose="05000000000000000000" pitchFamily="2" charset="2"/>
              </a:rPr>
              <a:t> </a:t>
            </a:r>
            <a:r>
              <a:rPr lang="en-US" dirty="0" err="1" smtClean="0">
                <a:sym typeface="Wingdings" panose="05000000000000000000" pitchFamily="2" charset="2"/>
              </a:rPr>
              <a:t>bagian</a:t>
            </a:r>
            <a:r>
              <a:rPr lang="en-US" dirty="0" smtClean="0">
                <a:sym typeface="Wingdings" panose="05000000000000000000" pitchFamily="2" charset="2"/>
              </a:rPr>
              <a:t> </a:t>
            </a:r>
            <a:r>
              <a:rPr lang="en-US" dirty="0" err="1" smtClean="0">
                <a:sym typeface="Wingdings" panose="05000000000000000000" pitchFamily="2" charset="2"/>
              </a:rPr>
              <a:t>dari</a:t>
            </a:r>
            <a:r>
              <a:rPr lang="en-US" dirty="0" smtClean="0">
                <a:sym typeface="Wingdings" panose="05000000000000000000" pitchFamily="2" charset="2"/>
              </a:rPr>
              <a:t> </a:t>
            </a:r>
            <a:r>
              <a:rPr lang="en-US" dirty="0" err="1" smtClean="0">
                <a:sym typeface="Wingdings" panose="05000000000000000000" pitchFamily="2" charset="2"/>
              </a:rPr>
              <a:t>pembelajaran</a:t>
            </a:r>
            <a:r>
              <a:rPr lang="en-US" dirty="0" smtClean="0">
                <a:sym typeface="Wingdings" panose="05000000000000000000" pitchFamily="2" charset="2"/>
              </a:rPr>
              <a:t> </a:t>
            </a:r>
            <a:r>
              <a:rPr lang="en-US" dirty="0" err="1" smtClean="0">
                <a:sym typeface="Wingdings" panose="05000000000000000000" pitchFamily="2" charset="2"/>
              </a:rPr>
              <a:t>terpadu</a:t>
            </a:r>
            <a:r>
              <a:rPr lang="en-US" dirty="0" smtClean="0">
                <a:sym typeface="Wingdings" panose="05000000000000000000" pitchFamily="2" charset="2"/>
              </a:rPr>
              <a:t>, yang </a:t>
            </a:r>
            <a:r>
              <a:rPr lang="en-US" dirty="0" err="1" smtClean="0">
                <a:sym typeface="Wingdings" panose="05000000000000000000" pitchFamily="2" charset="2"/>
              </a:rPr>
              <a:t>dimaksud</a:t>
            </a:r>
            <a:r>
              <a:rPr lang="en-US" dirty="0" smtClean="0">
                <a:sym typeface="Wingdings" panose="05000000000000000000" pitchFamily="2" charset="2"/>
              </a:rPr>
              <a:t> </a:t>
            </a:r>
            <a:r>
              <a:rPr lang="en-US" dirty="0" err="1" smtClean="0">
                <a:sym typeface="Wingdings" panose="05000000000000000000" pitchFamily="2" charset="2"/>
              </a:rPr>
              <a:t>dengan</a:t>
            </a:r>
            <a:r>
              <a:rPr lang="en-US" dirty="0" smtClean="0">
                <a:sym typeface="Wingdings" panose="05000000000000000000" pitchFamily="2" charset="2"/>
              </a:rPr>
              <a:t> </a:t>
            </a:r>
            <a:r>
              <a:rPr lang="en-US" dirty="0" err="1" smtClean="0">
                <a:sym typeface="Wingdings" panose="05000000000000000000" pitchFamily="2" charset="2"/>
              </a:rPr>
              <a:t>tema</a:t>
            </a:r>
            <a:r>
              <a:rPr lang="en-US" dirty="0" smtClean="0">
                <a:sym typeface="Wingdings" panose="05000000000000000000" pitchFamily="2" charset="2"/>
              </a:rPr>
              <a:t> </a:t>
            </a:r>
            <a:r>
              <a:rPr lang="en-US" dirty="0" err="1" smtClean="0">
                <a:sym typeface="Wingdings" panose="05000000000000000000" pitchFamily="2" charset="2"/>
              </a:rPr>
              <a:t>adalah</a:t>
            </a:r>
            <a:r>
              <a:rPr lang="en-US" dirty="0" smtClean="0">
                <a:sym typeface="Wingdings" panose="05000000000000000000" pitchFamily="2" charset="2"/>
              </a:rPr>
              <a:t> </a:t>
            </a:r>
            <a:r>
              <a:rPr lang="en-US" dirty="0" err="1" smtClean="0">
                <a:sym typeface="Wingdings" panose="05000000000000000000" pitchFamily="2" charset="2"/>
              </a:rPr>
              <a:t>penyajian</a:t>
            </a:r>
            <a:r>
              <a:rPr lang="en-US" dirty="0" smtClean="0">
                <a:sym typeface="Wingdings" panose="05000000000000000000" pitchFamily="2" charset="2"/>
              </a:rPr>
              <a:t> </a:t>
            </a:r>
            <a:r>
              <a:rPr lang="en-US" dirty="0" err="1" smtClean="0">
                <a:sym typeface="Wingdings" panose="05000000000000000000" pitchFamily="2" charset="2"/>
              </a:rPr>
              <a:t>pembelajaran</a:t>
            </a:r>
            <a:r>
              <a:rPr lang="en-US" dirty="0" smtClean="0">
                <a:sym typeface="Wingdings" panose="05000000000000000000" pitchFamily="2" charset="2"/>
              </a:rPr>
              <a:t> </a:t>
            </a:r>
            <a:r>
              <a:rPr lang="en-US" dirty="0" err="1" smtClean="0">
                <a:sym typeface="Wingdings" panose="05000000000000000000" pitchFamily="2" charset="2"/>
              </a:rPr>
              <a:t>dalam</a:t>
            </a:r>
            <a:r>
              <a:rPr lang="en-US" dirty="0" smtClean="0">
                <a:sym typeface="Wingdings" panose="05000000000000000000" pitchFamily="2" charset="2"/>
              </a:rPr>
              <a:t> </a:t>
            </a:r>
            <a:r>
              <a:rPr lang="en-US" dirty="0" err="1" smtClean="0">
                <a:sym typeface="Wingdings" panose="05000000000000000000" pitchFamily="2" charset="2"/>
              </a:rPr>
              <a:t>satu</a:t>
            </a:r>
            <a:r>
              <a:rPr lang="en-US" dirty="0" smtClean="0">
                <a:sym typeface="Wingdings" panose="05000000000000000000" pitchFamily="2" charset="2"/>
              </a:rPr>
              <a:t> </a:t>
            </a:r>
            <a:r>
              <a:rPr lang="en-US" dirty="0" err="1" smtClean="0">
                <a:sym typeface="Wingdings" panose="05000000000000000000" pitchFamily="2" charset="2"/>
              </a:rPr>
              <a:t>topik</a:t>
            </a:r>
            <a:r>
              <a:rPr lang="en-US" dirty="0" smtClean="0">
                <a:sym typeface="Wingdings" panose="05000000000000000000" pitchFamily="2" charset="2"/>
              </a:rPr>
              <a:t> </a:t>
            </a:r>
            <a:r>
              <a:rPr lang="en-US" dirty="0" err="1" smtClean="0">
                <a:sym typeface="Wingdings" panose="05000000000000000000" pitchFamily="2" charset="2"/>
              </a:rPr>
              <a:t>pembicaraan</a:t>
            </a:r>
            <a:r>
              <a:rPr lang="en-US" dirty="0" smtClean="0">
                <a:sym typeface="Wingdings" panose="05000000000000000000" pitchFamily="2" charset="2"/>
              </a:rPr>
              <a:t>. 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90048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30"/>
            <a:ext cx="8153400" cy="536972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en-US" sz="4000" dirty="0" err="1" smtClean="0"/>
              <a:t>Pembelajaran</a:t>
            </a:r>
            <a:r>
              <a:rPr lang="en-US" sz="4000" dirty="0" smtClean="0"/>
              <a:t> </a:t>
            </a:r>
            <a:r>
              <a:rPr lang="en-US" sz="4000" dirty="0" err="1" smtClean="0"/>
              <a:t>Tematik</a:t>
            </a:r>
            <a:r>
              <a:rPr lang="en-US" sz="4000" dirty="0"/>
              <a:t> </a:t>
            </a:r>
            <a:r>
              <a:rPr lang="en-US" sz="4000" dirty="0" smtClean="0"/>
              <a:t>Integrative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95350"/>
            <a:ext cx="8686800" cy="3812381"/>
          </a:xfrm>
        </p:spPr>
        <p:txBody>
          <a:bodyPr>
            <a:noAutofit/>
          </a:bodyPr>
          <a:lstStyle/>
          <a:p>
            <a:r>
              <a:rPr lang="en-US" sz="2400" dirty="0" err="1" smtClean="0"/>
              <a:t>Pendekatan</a:t>
            </a:r>
            <a:r>
              <a:rPr lang="en-US" sz="2400" dirty="0" smtClean="0"/>
              <a:t> </a:t>
            </a:r>
            <a:r>
              <a:rPr lang="en-US" sz="2400" dirty="0" err="1" smtClean="0"/>
              <a:t>pembelajaran</a:t>
            </a:r>
            <a:r>
              <a:rPr lang="en-US" sz="2400" dirty="0" smtClean="0"/>
              <a:t> yang </a:t>
            </a:r>
            <a:r>
              <a:rPr lang="en-US" sz="2400" dirty="0" err="1" smtClean="0"/>
              <a:t>mengintegrasikan</a:t>
            </a:r>
            <a:r>
              <a:rPr lang="en-US" sz="2400" dirty="0" smtClean="0"/>
              <a:t> </a:t>
            </a:r>
            <a:r>
              <a:rPr lang="en-US" sz="2400" dirty="0" err="1" smtClean="0"/>
              <a:t>berbagai</a:t>
            </a:r>
            <a:r>
              <a:rPr lang="en-US" sz="2400" dirty="0" smtClean="0"/>
              <a:t> </a:t>
            </a:r>
            <a:r>
              <a:rPr lang="en-US" sz="2400" dirty="0" err="1" smtClean="0"/>
              <a:t>kompetensi</a:t>
            </a:r>
            <a:r>
              <a:rPr lang="en-US" sz="2400" dirty="0" smtClean="0"/>
              <a:t> </a:t>
            </a:r>
            <a:r>
              <a:rPr lang="en-US" sz="2400" dirty="0" err="1" smtClean="0"/>
              <a:t>dari</a:t>
            </a:r>
            <a:r>
              <a:rPr lang="en-US" sz="2400" dirty="0" smtClean="0"/>
              <a:t> </a:t>
            </a:r>
            <a:r>
              <a:rPr lang="en-US" sz="2400" dirty="0" err="1" smtClean="0"/>
              <a:t>berbagai</a:t>
            </a:r>
            <a:r>
              <a:rPr lang="en-US" sz="2400" dirty="0" smtClean="0"/>
              <a:t> </a:t>
            </a:r>
            <a:r>
              <a:rPr lang="en-US" sz="2400" dirty="0" err="1" smtClean="0"/>
              <a:t>mata</a:t>
            </a:r>
            <a:r>
              <a:rPr lang="en-US" sz="2400" dirty="0" smtClean="0"/>
              <a:t> </a:t>
            </a:r>
            <a:r>
              <a:rPr lang="en-US" sz="2400" dirty="0" err="1" smtClean="0"/>
              <a:t>pelajaran</a:t>
            </a:r>
            <a:r>
              <a:rPr lang="en-US" sz="2400" dirty="0" smtClean="0"/>
              <a:t> </a:t>
            </a:r>
            <a:r>
              <a:rPr lang="en-US" sz="2400" dirty="0" err="1" smtClean="0"/>
              <a:t>dalam</a:t>
            </a:r>
            <a:r>
              <a:rPr lang="en-US" sz="2400" dirty="0" smtClean="0"/>
              <a:t> </a:t>
            </a:r>
            <a:r>
              <a:rPr lang="en-US" sz="2400" dirty="0" err="1" smtClean="0"/>
              <a:t>berbagai</a:t>
            </a:r>
            <a:r>
              <a:rPr lang="en-US" sz="2400" dirty="0" smtClean="0"/>
              <a:t> </a:t>
            </a:r>
            <a:r>
              <a:rPr lang="en-US" sz="2400" dirty="0" err="1" smtClean="0"/>
              <a:t>tema</a:t>
            </a:r>
            <a:r>
              <a:rPr lang="en-US" sz="2400" dirty="0" smtClean="0"/>
              <a:t>. (</a:t>
            </a:r>
            <a:r>
              <a:rPr lang="en-US" sz="2400" dirty="0" err="1" smtClean="0"/>
              <a:t>Permendikbud</a:t>
            </a:r>
            <a:r>
              <a:rPr lang="en-US" sz="2400" dirty="0" smtClean="0"/>
              <a:t> No. 57 </a:t>
            </a:r>
            <a:r>
              <a:rPr lang="en-US" sz="2400" dirty="0" err="1" smtClean="0"/>
              <a:t>Tahun</a:t>
            </a:r>
            <a:r>
              <a:rPr lang="en-US" sz="2400" dirty="0" smtClean="0"/>
              <a:t> 2014: 218)</a:t>
            </a:r>
          </a:p>
          <a:p>
            <a:r>
              <a:rPr lang="en-US" sz="2400" dirty="0" err="1" smtClean="0"/>
              <a:t>Pembelajaran</a:t>
            </a:r>
            <a:r>
              <a:rPr lang="en-US" sz="2400" dirty="0" smtClean="0"/>
              <a:t> yang </a:t>
            </a:r>
            <a:r>
              <a:rPr lang="en-US" sz="2400" dirty="0" err="1" smtClean="0"/>
              <a:t>dirancang</a:t>
            </a:r>
            <a:r>
              <a:rPr lang="en-US" sz="2400" dirty="0" smtClean="0"/>
              <a:t> </a:t>
            </a:r>
            <a:r>
              <a:rPr lang="en-US" sz="2400" dirty="0" err="1" smtClean="0"/>
              <a:t>melalui</a:t>
            </a:r>
            <a:r>
              <a:rPr lang="en-US" sz="2400" dirty="0" smtClean="0"/>
              <a:t> </a:t>
            </a:r>
            <a:r>
              <a:rPr lang="en-US" sz="2400" dirty="0" err="1" smtClean="0"/>
              <a:t>tema-tema</a:t>
            </a:r>
            <a:r>
              <a:rPr lang="en-US" sz="2400" dirty="0" smtClean="0"/>
              <a:t> yang </a:t>
            </a:r>
            <a:r>
              <a:rPr lang="en-US" sz="2400" dirty="0" err="1" smtClean="0"/>
              <a:t>menggabungka</a:t>
            </a:r>
            <a:r>
              <a:rPr lang="en-US" sz="2400" dirty="0" smtClean="0"/>
              <a:t> </a:t>
            </a:r>
            <a:r>
              <a:rPr lang="en-US" sz="2400" dirty="0" err="1" smtClean="0"/>
              <a:t>beberapa</a:t>
            </a:r>
            <a:r>
              <a:rPr lang="en-US" sz="2400" dirty="0" smtClean="0"/>
              <a:t> </a:t>
            </a:r>
            <a:r>
              <a:rPr lang="en-US" sz="2400" dirty="0" err="1" smtClean="0"/>
              <a:t>indikator</a:t>
            </a:r>
            <a:r>
              <a:rPr lang="en-US" sz="2400" dirty="0" smtClean="0"/>
              <a:t> yang </a:t>
            </a:r>
            <a:r>
              <a:rPr lang="en-US" sz="2400" dirty="0" err="1" smtClean="0"/>
              <a:t>berasal</a:t>
            </a:r>
            <a:r>
              <a:rPr lang="en-US" sz="2400" dirty="0" smtClean="0"/>
              <a:t> </a:t>
            </a:r>
            <a:r>
              <a:rPr lang="en-US" sz="2400" dirty="0" err="1" smtClean="0"/>
              <a:t>dari</a:t>
            </a:r>
            <a:r>
              <a:rPr lang="en-US" sz="2400" dirty="0" smtClean="0"/>
              <a:t> </a:t>
            </a:r>
            <a:r>
              <a:rPr lang="en-US" sz="2400" dirty="0" err="1" smtClean="0"/>
              <a:t>beberapa</a:t>
            </a:r>
            <a:r>
              <a:rPr lang="en-US" sz="2400" dirty="0" smtClean="0"/>
              <a:t> </a:t>
            </a:r>
            <a:r>
              <a:rPr lang="en-US" sz="2400" dirty="0" err="1" smtClean="0"/>
              <a:t>mata</a:t>
            </a:r>
            <a:r>
              <a:rPr lang="en-US" sz="2400" dirty="0" smtClean="0"/>
              <a:t> </a:t>
            </a:r>
            <a:r>
              <a:rPr lang="en-US" sz="2400" dirty="0" err="1" smtClean="0"/>
              <a:t>pelajaran</a:t>
            </a:r>
            <a:r>
              <a:rPr lang="en-US" sz="2400" dirty="0" smtClean="0"/>
              <a:t> yang </a:t>
            </a:r>
            <a:r>
              <a:rPr lang="en-US" sz="2400" dirty="0" err="1" smtClean="0"/>
              <a:t>memungkinkan</a:t>
            </a:r>
            <a:r>
              <a:rPr lang="en-US" sz="2400" dirty="0" smtClean="0"/>
              <a:t>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digabungkan</a:t>
            </a:r>
            <a:r>
              <a:rPr lang="en-US" sz="2400" dirty="0" smtClean="0"/>
              <a:t>.  (</a:t>
            </a:r>
            <a:r>
              <a:rPr lang="en-US" sz="2400" dirty="0" err="1" smtClean="0"/>
              <a:t>Khoiru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Amri</a:t>
            </a:r>
            <a:r>
              <a:rPr lang="en-US" sz="2400" dirty="0" smtClean="0"/>
              <a:t>, 2014:81)</a:t>
            </a:r>
          </a:p>
          <a:p>
            <a:r>
              <a:rPr lang="en-US" sz="2400" dirty="0" err="1" smtClean="0"/>
              <a:t>Pembelajaran</a:t>
            </a:r>
            <a:r>
              <a:rPr lang="en-US" sz="2400" dirty="0" smtClean="0"/>
              <a:t> yang </a:t>
            </a:r>
            <a:r>
              <a:rPr lang="en-US" sz="2400" dirty="0" err="1" smtClean="0"/>
              <a:t>menggunakan</a:t>
            </a:r>
            <a:r>
              <a:rPr lang="en-US" sz="2400" dirty="0" smtClean="0"/>
              <a:t> </a:t>
            </a:r>
            <a:r>
              <a:rPr lang="en-US" sz="2400" dirty="0" err="1" smtClean="0"/>
              <a:t>tema</a:t>
            </a:r>
            <a:r>
              <a:rPr lang="en-US" sz="2400" dirty="0" smtClean="0"/>
              <a:t> </a:t>
            </a:r>
            <a:r>
              <a:rPr lang="en-US" sz="2400" dirty="0" err="1" smtClean="0"/>
              <a:t>dalam</a:t>
            </a:r>
            <a:r>
              <a:rPr lang="en-US" sz="2400" dirty="0" smtClean="0"/>
              <a:t> </a:t>
            </a:r>
            <a:r>
              <a:rPr lang="en-US" sz="2400" dirty="0" err="1" smtClean="0"/>
              <a:t>mengaitkan</a:t>
            </a:r>
            <a:r>
              <a:rPr lang="en-US" sz="2400" dirty="0" smtClean="0"/>
              <a:t> </a:t>
            </a:r>
            <a:r>
              <a:rPr lang="en-US" sz="2400" dirty="0" err="1" smtClean="0"/>
              <a:t>beberapa</a:t>
            </a:r>
            <a:r>
              <a:rPr lang="en-US" sz="2400" dirty="0" smtClean="0"/>
              <a:t> </a:t>
            </a:r>
            <a:r>
              <a:rPr lang="en-US" sz="2400" dirty="0" err="1" smtClean="0"/>
              <a:t>materi</a:t>
            </a:r>
            <a:r>
              <a:rPr lang="en-US" sz="2400" dirty="0" smtClean="0"/>
              <a:t> ajar </a:t>
            </a:r>
            <a:r>
              <a:rPr lang="en-US" sz="2400" dirty="0" err="1" smtClean="0"/>
              <a:t>sehingga</a:t>
            </a:r>
            <a:r>
              <a:rPr lang="en-US" sz="2400" dirty="0" smtClean="0"/>
              <a:t> </a:t>
            </a:r>
            <a:r>
              <a:rPr lang="en-US" sz="2400" dirty="0" err="1" smtClean="0"/>
              <a:t>dapat</a:t>
            </a:r>
            <a:r>
              <a:rPr lang="en-US" sz="2400" dirty="0" smtClean="0"/>
              <a:t> </a:t>
            </a:r>
            <a:r>
              <a:rPr lang="en-US" sz="2400" dirty="0" err="1" smtClean="0"/>
              <a:t>memberikan</a:t>
            </a:r>
            <a:r>
              <a:rPr lang="en-US" sz="2400" dirty="0" smtClean="0"/>
              <a:t> </a:t>
            </a:r>
            <a:r>
              <a:rPr lang="en-US" sz="2400" dirty="0" err="1" smtClean="0"/>
              <a:t>pengalaman</a:t>
            </a:r>
            <a:r>
              <a:rPr lang="en-US" sz="2400" dirty="0" smtClean="0"/>
              <a:t> </a:t>
            </a:r>
            <a:r>
              <a:rPr lang="en-US" sz="2400" dirty="0" err="1" smtClean="0"/>
              <a:t>bermakna</a:t>
            </a:r>
            <a:r>
              <a:rPr lang="en-US" sz="2400" dirty="0" smtClean="0"/>
              <a:t> </a:t>
            </a:r>
            <a:r>
              <a:rPr lang="en-US" sz="2400" dirty="0" err="1" smtClean="0"/>
              <a:t>pada</a:t>
            </a:r>
            <a:r>
              <a:rPr lang="en-US" sz="2400" dirty="0" smtClean="0"/>
              <a:t> </a:t>
            </a:r>
            <a:r>
              <a:rPr lang="en-US" sz="2400" dirty="0" err="1" smtClean="0"/>
              <a:t>siswa</a:t>
            </a:r>
            <a:r>
              <a:rPr lang="en-US" sz="2400" dirty="0" smtClean="0"/>
              <a:t>.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511558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81" y="3902"/>
            <a:ext cx="8153400" cy="536972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err="1" smtClean="0"/>
              <a:t>Hakikat</a:t>
            </a:r>
            <a:r>
              <a:rPr lang="en-US" dirty="0" smtClean="0"/>
              <a:t> </a:t>
            </a:r>
            <a:r>
              <a:rPr lang="en-US" dirty="0" err="1" smtClean="0"/>
              <a:t>Tematik</a:t>
            </a:r>
            <a:r>
              <a:rPr lang="en-US" dirty="0" smtClean="0"/>
              <a:t> </a:t>
            </a:r>
            <a:r>
              <a:rPr lang="en-US" dirty="0" err="1" smtClean="0"/>
              <a:t>Integratif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71550"/>
            <a:ext cx="8534400" cy="3657600"/>
          </a:xfrm>
        </p:spPr>
        <p:txBody>
          <a:bodyPr>
            <a:normAutofit/>
          </a:bodyPr>
          <a:lstStyle/>
          <a:p>
            <a:r>
              <a:rPr lang="en-US" dirty="0" err="1" smtClean="0"/>
              <a:t>Pembelajaran</a:t>
            </a:r>
            <a:r>
              <a:rPr lang="en-US" dirty="0" smtClean="0"/>
              <a:t> </a:t>
            </a:r>
            <a:r>
              <a:rPr lang="en-US" dirty="0" err="1" smtClean="0"/>
              <a:t>tematik</a:t>
            </a:r>
            <a:r>
              <a:rPr lang="en-US" dirty="0" smtClean="0"/>
              <a:t> integrative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hakikatnya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pembelajaran</a:t>
            </a:r>
            <a:r>
              <a:rPr lang="en-US" dirty="0" smtClean="0"/>
              <a:t> yang </a:t>
            </a:r>
            <a:r>
              <a:rPr lang="en-US" dirty="0" err="1" smtClean="0"/>
              <a:t>mengintegrasikan</a:t>
            </a:r>
            <a:r>
              <a:rPr lang="en-US" dirty="0" smtClean="0"/>
              <a:t>/ </a:t>
            </a:r>
            <a:r>
              <a:rPr lang="en-US" dirty="0" err="1" smtClean="0"/>
              <a:t>memadukan</a:t>
            </a:r>
            <a:r>
              <a:rPr lang="en-US" dirty="0" smtClean="0"/>
              <a:t> </a:t>
            </a:r>
            <a:r>
              <a:rPr lang="en-US" dirty="0" err="1" smtClean="0"/>
              <a:t>berbagai</a:t>
            </a:r>
            <a:r>
              <a:rPr lang="en-US" dirty="0" smtClean="0"/>
              <a:t> </a:t>
            </a:r>
            <a:r>
              <a:rPr lang="en-US" dirty="0" err="1" smtClean="0"/>
              <a:t>kompetensi</a:t>
            </a:r>
            <a:r>
              <a:rPr lang="en-US" dirty="0" smtClean="0"/>
              <a:t> </a:t>
            </a:r>
            <a:r>
              <a:rPr lang="en-US" dirty="0" err="1" smtClean="0"/>
              <a:t>baik</a:t>
            </a:r>
            <a:r>
              <a:rPr lang="en-US" dirty="0" smtClean="0"/>
              <a:t> </a:t>
            </a:r>
            <a:r>
              <a:rPr lang="en-US" dirty="0" err="1" smtClean="0"/>
              <a:t>sikap</a:t>
            </a:r>
            <a:r>
              <a:rPr lang="en-US" dirty="0" smtClean="0"/>
              <a:t>, </a:t>
            </a:r>
            <a:r>
              <a:rPr lang="en-US" dirty="0" err="1" smtClean="0"/>
              <a:t>pengetahuan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keterampilan</a:t>
            </a:r>
            <a:r>
              <a:rPr lang="en-US" dirty="0" smtClean="0"/>
              <a:t> </a:t>
            </a:r>
            <a:r>
              <a:rPr lang="en-US" dirty="0" err="1" smtClean="0"/>
              <a:t>serta</a:t>
            </a:r>
            <a:r>
              <a:rPr lang="en-US" dirty="0" smtClean="0"/>
              <a:t> </a:t>
            </a:r>
            <a:r>
              <a:rPr lang="en-US" dirty="0" err="1" smtClean="0"/>
              <a:t>memadukan</a:t>
            </a:r>
            <a:r>
              <a:rPr lang="en-US" dirty="0" smtClean="0"/>
              <a:t> </a:t>
            </a:r>
            <a:r>
              <a:rPr lang="en-US" dirty="0" err="1" smtClean="0"/>
              <a:t>berbagai</a:t>
            </a:r>
            <a:r>
              <a:rPr lang="en-US" dirty="0" smtClean="0"/>
              <a:t> </a:t>
            </a:r>
            <a:r>
              <a:rPr lang="en-US" dirty="0" err="1" smtClean="0"/>
              <a:t>mata</a:t>
            </a:r>
            <a:r>
              <a:rPr lang="en-US" dirty="0" smtClean="0"/>
              <a:t> </a:t>
            </a:r>
            <a:r>
              <a:rPr lang="en-US" dirty="0" err="1" smtClean="0"/>
              <a:t>pelajaran</a:t>
            </a:r>
            <a:r>
              <a:rPr lang="en-US" dirty="0" smtClean="0"/>
              <a:t> yang </a:t>
            </a:r>
            <a:r>
              <a:rPr lang="en-US" dirty="0" err="1" smtClean="0"/>
              <a:t>disajikan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topik</a:t>
            </a:r>
            <a:r>
              <a:rPr lang="en-US" dirty="0" smtClean="0"/>
              <a:t> </a:t>
            </a:r>
            <a:r>
              <a:rPr lang="en-US" dirty="0" err="1" smtClean="0"/>
              <a:t>pembeahasan</a:t>
            </a:r>
            <a:r>
              <a:rPr lang="en-US" dirty="0" smtClean="0"/>
              <a:t> yang </a:t>
            </a:r>
            <a:r>
              <a:rPr lang="en-US" dirty="0" err="1" smtClean="0"/>
              <a:t>disebut</a:t>
            </a:r>
            <a:r>
              <a:rPr lang="en-US" dirty="0" smtClean="0"/>
              <a:t> </a:t>
            </a:r>
            <a:r>
              <a:rPr lang="en-US" dirty="0" err="1" smtClean="0"/>
              <a:t>tema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8752142"/>
      </p:ext>
    </p:extLst>
  </p:cSld>
  <p:clrMapOvr>
    <a:masterClrMapping/>
  </p:clrMapOvr>
</p:sld>
</file>

<file path=ppt/theme/theme1.xml><?xml version="1.0" encoding="utf-8"?>
<a:theme xmlns:a="http://schemas.openxmlformats.org/drawingml/2006/main" name="Tema1">
  <a:themeElements>
    <a:clrScheme name="powerpoint-template-24 16">
      <a:dk1>
        <a:srgbClr val="4D4D4D"/>
      </a:dk1>
      <a:lt1>
        <a:srgbClr val="FFFFFF"/>
      </a:lt1>
      <a:dk2>
        <a:srgbClr val="4D4D4D"/>
      </a:dk2>
      <a:lt2>
        <a:srgbClr val="800609"/>
      </a:lt2>
      <a:accent1>
        <a:srgbClr val="96261A"/>
      </a:accent1>
      <a:accent2>
        <a:srgbClr val="B02E1E"/>
      </a:accent2>
      <a:accent3>
        <a:srgbClr val="FFFFFF"/>
      </a:accent3>
      <a:accent4>
        <a:srgbClr val="404040"/>
      </a:accent4>
      <a:accent5>
        <a:srgbClr val="C9ACAB"/>
      </a:accent5>
      <a:accent6>
        <a:srgbClr val="9F291A"/>
      </a:accent6>
      <a:hlink>
        <a:srgbClr val="B52B1A"/>
      </a:hlink>
      <a:folHlink>
        <a:srgbClr val="DDDDDD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Ka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B92D14"/>
        </a:lt2>
        <a:accent1>
          <a:srgbClr val="D34E13"/>
        </a:accent1>
        <a:accent2>
          <a:srgbClr val="DC9009"/>
        </a:accent2>
        <a:accent3>
          <a:srgbClr val="FFFFFF"/>
        </a:accent3>
        <a:accent4>
          <a:srgbClr val="404040"/>
        </a:accent4>
        <a:accent5>
          <a:srgbClr val="E6B2AA"/>
        </a:accent5>
        <a:accent6>
          <a:srgbClr val="C78207"/>
        </a:accent6>
        <a:hlink>
          <a:srgbClr val="EEC63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AE6310"/>
        </a:lt2>
        <a:accent1>
          <a:srgbClr val="E79613"/>
        </a:accent1>
        <a:accent2>
          <a:srgbClr val="E1720D"/>
        </a:accent2>
        <a:accent3>
          <a:srgbClr val="FFFFFF"/>
        </a:accent3>
        <a:accent4>
          <a:srgbClr val="404040"/>
        </a:accent4>
        <a:accent5>
          <a:srgbClr val="F1C9AA"/>
        </a:accent5>
        <a:accent6>
          <a:srgbClr val="CC670B"/>
        </a:accent6>
        <a:hlink>
          <a:srgbClr val="C6470A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C75F06"/>
        </a:lt2>
        <a:accent1>
          <a:srgbClr val="E07D06"/>
        </a:accent1>
        <a:accent2>
          <a:srgbClr val="F2A016"/>
        </a:accent2>
        <a:accent3>
          <a:srgbClr val="FFFFFF"/>
        </a:accent3>
        <a:accent4>
          <a:srgbClr val="404040"/>
        </a:accent4>
        <a:accent5>
          <a:srgbClr val="EDBFAA"/>
        </a:accent5>
        <a:accent6>
          <a:srgbClr val="DB9113"/>
        </a:accent6>
        <a:hlink>
          <a:srgbClr val="F7C91C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CE5C16"/>
        </a:lt2>
        <a:accent1>
          <a:srgbClr val="E3852B"/>
        </a:accent1>
        <a:accent2>
          <a:srgbClr val="E79235"/>
        </a:accent2>
        <a:accent3>
          <a:srgbClr val="FFFFFF"/>
        </a:accent3>
        <a:accent4>
          <a:srgbClr val="404040"/>
        </a:accent4>
        <a:accent5>
          <a:srgbClr val="EFC2AC"/>
        </a:accent5>
        <a:accent6>
          <a:srgbClr val="D1842F"/>
        </a:accent6>
        <a:hlink>
          <a:srgbClr val="F09E38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BD5D16"/>
        </a:lt2>
        <a:accent1>
          <a:srgbClr val="ED5B10"/>
        </a:accent1>
        <a:accent2>
          <a:srgbClr val="F5A526"/>
        </a:accent2>
        <a:accent3>
          <a:srgbClr val="FFFFFF"/>
        </a:accent3>
        <a:accent4>
          <a:srgbClr val="404040"/>
        </a:accent4>
        <a:accent5>
          <a:srgbClr val="F4B5AA"/>
        </a:accent5>
        <a:accent6>
          <a:srgbClr val="DE9521"/>
        </a:accent6>
        <a:hlink>
          <a:srgbClr val="FABD4B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B33617"/>
        </a:lt2>
        <a:accent1>
          <a:srgbClr val="DC6900"/>
        </a:accent1>
        <a:accent2>
          <a:srgbClr val="ED9500"/>
        </a:accent2>
        <a:accent3>
          <a:srgbClr val="FFFFFF"/>
        </a:accent3>
        <a:accent4>
          <a:srgbClr val="404040"/>
        </a:accent4>
        <a:accent5>
          <a:srgbClr val="EBB9AA"/>
        </a:accent5>
        <a:accent6>
          <a:srgbClr val="D78700"/>
        </a:accent6>
        <a:hlink>
          <a:srgbClr val="F8BE1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FE3902"/>
        </a:lt2>
        <a:accent1>
          <a:srgbClr val="FF6B03"/>
        </a:accent1>
        <a:accent2>
          <a:srgbClr val="FF8308"/>
        </a:accent2>
        <a:accent3>
          <a:srgbClr val="FFFFFF"/>
        </a:accent3>
        <a:accent4>
          <a:srgbClr val="404040"/>
        </a:accent4>
        <a:accent5>
          <a:srgbClr val="FFBAAA"/>
        </a:accent5>
        <a:accent6>
          <a:srgbClr val="E77606"/>
        </a:accent6>
        <a:hlink>
          <a:srgbClr val="FFA90B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BF1D18"/>
        </a:lt2>
        <a:accent1>
          <a:srgbClr val="CF0E09"/>
        </a:accent1>
        <a:accent2>
          <a:srgbClr val="E92147"/>
        </a:accent2>
        <a:accent3>
          <a:srgbClr val="FFFFFF"/>
        </a:accent3>
        <a:accent4>
          <a:srgbClr val="404040"/>
        </a:accent4>
        <a:accent5>
          <a:srgbClr val="E4AAAA"/>
        </a:accent5>
        <a:accent6>
          <a:srgbClr val="D31D3F"/>
        </a:accent6>
        <a:hlink>
          <a:srgbClr val="F48420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C7271E"/>
        </a:lt2>
        <a:accent1>
          <a:srgbClr val="CF0E09"/>
        </a:accent1>
        <a:accent2>
          <a:srgbClr val="E92147"/>
        </a:accent2>
        <a:accent3>
          <a:srgbClr val="FFFFFF"/>
        </a:accent3>
        <a:accent4>
          <a:srgbClr val="404040"/>
        </a:accent4>
        <a:accent5>
          <a:srgbClr val="E4AAAA"/>
        </a:accent5>
        <a:accent6>
          <a:srgbClr val="D31D3F"/>
        </a:accent6>
        <a:hlink>
          <a:srgbClr val="F48420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1">
        <a:dk1>
          <a:srgbClr val="4D4D4D"/>
        </a:dk1>
        <a:lt1>
          <a:srgbClr val="FFFFFF"/>
        </a:lt1>
        <a:dk2>
          <a:srgbClr val="4D4D4D"/>
        </a:dk2>
        <a:lt2>
          <a:srgbClr val="8C1006"/>
        </a:lt2>
        <a:accent1>
          <a:srgbClr val="FF5000"/>
        </a:accent1>
        <a:accent2>
          <a:srgbClr val="FF725E"/>
        </a:accent2>
        <a:accent3>
          <a:srgbClr val="FFFFFF"/>
        </a:accent3>
        <a:accent4>
          <a:srgbClr val="404040"/>
        </a:accent4>
        <a:accent5>
          <a:srgbClr val="FFB3AA"/>
        </a:accent5>
        <a:accent6>
          <a:srgbClr val="E76754"/>
        </a:accent6>
        <a:hlink>
          <a:srgbClr val="FF4D4D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2">
        <a:dk1>
          <a:srgbClr val="4D4D4D"/>
        </a:dk1>
        <a:lt1>
          <a:srgbClr val="FFFFFF"/>
        </a:lt1>
        <a:dk2>
          <a:srgbClr val="4D4D4D"/>
        </a:dk2>
        <a:lt2>
          <a:srgbClr val="620000"/>
        </a:lt2>
        <a:accent1>
          <a:srgbClr val="9F0000"/>
        </a:accent1>
        <a:accent2>
          <a:srgbClr val="CE0000"/>
        </a:accent2>
        <a:accent3>
          <a:srgbClr val="FFFFFF"/>
        </a:accent3>
        <a:accent4>
          <a:srgbClr val="404040"/>
        </a:accent4>
        <a:accent5>
          <a:srgbClr val="CDAAAA"/>
        </a:accent5>
        <a:accent6>
          <a:srgbClr val="BA0000"/>
        </a:accent6>
        <a:hlink>
          <a:srgbClr val="FFD000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3">
        <a:dk1>
          <a:srgbClr val="4D4D4D"/>
        </a:dk1>
        <a:lt1>
          <a:srgbClr val="FFFFFF"/>
        </a:lt1>
        <a:dk2>
          <a:srgbClr val="4D4D4D"/>
        </a:dk2>
        <a:lt2>
          <a:srgbClr val="360001"/>
        </a:lt2>
        <a:accent1>
          <a:srgbClr val="5E0203"/>
        </a:accent1>
        <a:accent2>
          <a:srgbClr val="B40406"/>
        </a:accent2>
        <a:accent3>
          <a:srgbClr val="FFFFFF"/>
        </a:accent3>
        <a:accent4>
          <a:srgbClr val="404040"/>
        </a:accent4>
        <a:accent5>
          <a:srgbClr val="B6AAAA"/>
        </a:accent5>
        <a:accent6>
          <a:srgbClr val="A30305"/>
        </a:accent6>
        <a:hlink>
          <a:srgbClr val="FF0100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4">
        <a:dk1>
          <a:srgbClr val="4D4D4D"/>
        </a:dk1>
        <a:lt1>
          <a:srgbClr val="FFFFFF"/>
        </a:lt1>
        <a:dk2>
          <a:srgbClr val="4D4D4D"/>
        </a:dk2>
        <a:lt2>
          <a:srgbClr val="920709"/>
        </a:lt2>
        <a:accent1>
          <a:srgbClr val="AC0A0C"/>
        </a:accent1>
        <a:accent2>
          <a:srgbClr val="D10505"/>
        </a:accent2>
        <a:accent3>
          <a:srgbClr val="FFFFFF"/>
        </a:accent3>
        <a:accent4>
          <a:srgbClr val="404040"/>
        </a:accent4>
        <a:accent5>
          <a:srgbClr val="D2AAAA"/>
        </a:accent5>
        <a:accent6>
          <a:srgbClr val="BD0404"/>
        </a:accent6>
        <a:hlink>
          <a:srgbClr val="FF0100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5">
        <a:dk1>
          <a:srgbClr val="4D4D4D"/>
        </a:dk1>
        <a:lt1>
          <a:srgbClr val="FFFFFF"/>
        </a:lt1>
        <a:dk2>
          <a:srgbClr val="4D4D4D"/>
        </a:dk2>
        <a:lt2>
          <a:srgbClr val="800609"/>
        </a:lt2>
        <a:accent1>
          <a:srgbClr val="AC0A0C"/>
        </a:accent1>
        <a:accent2>
          <a:srgbClr val="D10505"/>
        </a:accent2>
        <a:accent3>
          <a:srgbClr val="FFFFFF"/>
        </a:accent3>
        <a:accent4>
          <a:srgbClr val="404040"/>
        </a:accent4>
        <a:accent5>
          <a:srgbClr val="D2AAAA"/>
        </a:accent5>
        <a:accent6>
          <a:srgbClr val="BD0404"/>
        </a:accent6>
        <a:hlink>
          <a:srgbClr val="FF0100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6">
        <a:dk1>
          <a:srgbClr val="4D4D4D"/>
        </a:dk1>
        <a:lt1>
          <a:srgbClr val="FFFFFF"/>
        </a:lt1>
        <a:dk2>
          <a:srgbClr val="4D4D4D"/>
        </a:dk2>
        <a:lt2>
          <a:srgbClr val="800609"/>
        </a:lt2>
        <a:accent1>
          <a:srgbClr val="96261A"/>
        </a:accent1>
        <a:accent2>
          <a:srgbClr val="B02E1E"/>
        </a:accent2>
        <a:accent3>
          <a:srgbClr val="FFFFFF"/>
        </a:accent3>
        <a:accent4>
          <a:srgbClr val="404040"/>
        </a:accent4>
        <a:accent5>
          <a:srgbClr val="C9ACAB"/>
        </a:accent5>
        <a:accent6>
          <a:srgbClr val="9F291A"/>
        </a:accent6>
        <a:hlink>
          <a:srgbClr val="B52B1A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</TotalTime>
  <Words>324</Words>
  <Application>Microsoft Office PowerPoint</Application>
  <PresentationFormat>On-screen Show (16:9)</PresentationFormat>
  <Paragraphs>29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Tema1</vt:lpstr>
      <vt:lpstr>Konsep Dasar Pembelajaran Tematik Terpadu Nyai Cintang, M.Pd – Universitas PGRI Semarang </vt:lpstr>
      <vt:lpstr>Tujuan Perkuliahan</vt:lpstr>
      <vt:lpstr>“Tematik” &amp; “Terpadu”, sama atau beda?</vt:lpstr>
      <vt:lpstr>PowerPoint Presentation</vt:lpstr>
      <vt:lpstr>Kurikulum 2013 (Permendikbud No. 57 th 2014) Tematik Terpadu = Tematik Integrative</vt:lpstr>
      <vt:lpstr>Pembelajaran Tematik Integrative</vt:lpstr>
      <vt:lpstr>Hakikat Tematik Integratif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KOSEP DASAR PEMBELAJARAN TEMATIK TERPADU</dc:title>
  <dc:creator>ismail - [2010]</dc:creator>
  <cp:lastModifiedBy>ismail - [2010]</cp:lastModifiedBy>
  <cp:revision>10</cp:revision>
  <dcterms:created xsi:type="dcterms:W3CDTF">2017-09-13T22:00:47Z</dcterms:created>
  <dcterms:modified xsi:type="dcterms:W3CDTF">2017-09-14T02:51:44Z</dcterms:modified>
</cp:coreProperties>
</file>