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9144000" cy="6858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-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t>‹#›</a:t>
            </a:fld>
            <a:endParaRPr lang="id-ID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3/27/2017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t>‹#›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id-ID" smtClean="0"/>
              <a:t>‹#›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3/27/2017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4875" y="3648075"/>
            <a:ext cx="7315200" cy="1280160"/>
          </a:xfrm>
          <a:custGeom>
            <a:avLst/>
            <a:gdLst/>
            <a:ahLst/>
            <a:cxnLst/>
            <a:rect l="l" t="t" r="r" b="b"/>
            <a:pathLst>
              <a:path w="7315200" h="1280160">
                <a:moveTo>
                  <a:pt x="0" y="1280160"/>
                </a:moveTo>
                <a:lnTo>
                  <a:pt x="7315200" y="1280160"/>
                </a:lnTo>
                <a:lnTo>
                  <a:pt x="7315200" y="0"/>
                </a:lnTo>
                <a:lnTo>
                  <a:pt x="0" y="0"/>
                </a:lnTo>
                <a:lnTo>
                  <a:pt x="0" y="1280160"/>
                </a:lnTo>
                <a:close/>
              </a:path>
            </a:pathLst>
          </a:custGeom>
          <a:ln w="6350">
            <a:solidFill>
              <a:srgbClr val="717B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4400" y="5048250"/>
            <a:ext cx="7315200" cy="685800"/>
          </a:xfrm>
          <a:custGeom>
            <a:avLst/>
            <a:gdLst/>
            <a:ahLst/>
            <a:cxnLst/>
            <a:rect l="l" t="t" r="r" b="b"/>
            <a:pathLst>
              <a:path w="7315200" h="685800">
                <a:moveTo>
                  <a:pt x="0" y="685800"/>
                </a:moveTo>
                <a:lnTo>
                  <a:pt x="7315200" y="685800"/>
                </a:lnTo>
                <a:lnTo>
                  <a:pt x="73152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ln w="6350">
            <a:solidFill>
              <a:srgbClr val="9FB8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4875" y="3648075"/>
            <a:ext cx="228600" cy="1280160"/>
          </a:xfrm>
          <a:custGeom>
            <a:avLst/>
            <a:gdLst/>
            <a:ahLst/>
            <a:cxnLst/>
            <a:rect l="l" t="t" r="r" b="b"/>
            <a:pathLst>
              <a:path w="228600" h="1280160">
                <a:moveTo>
                  <a:pt x="0" y="1280160"/>
                </a:moveTo>
                <a:lnTo>
                  <a:pt x="228600" y="1280160"/>
                </a:lnTo>
                <a:lnTo>
                  <a:pt x="228600" y="0"/>
                </a:lnTo>
                <a:lnTo>
                  <a:pt x="0" y="0"/>
                </a:lnTo>
                <a:lnTo>
                  <a:pt x="0" y="1280160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4400" y="5048250"/>
            <a:ext cx="228600" cy="685800"/>
          </a:xfrm>
          <a:custGeom>
            <a:avLst/>
            <a:gdLst/>
            <a:ahLst/>
            <a:cxnLst/>
            <a:rect l="l" t="t" r="r" b="b"/>
            <a:pathLst>
              <a:path w="228600" h="685800">
                <a:moveTo>
                  <a:pt x="0" y="685800"/>
                </a:moveTo>
                <a:lnTo>
                  <a:pt x="228600" y="685800"/>
                </a:lnTo>
                <a:lnTo>
                  <a:pt x="2286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9FB8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047745" y="6396431"/>
            <a:ext cx="3247390" cy="438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9235" marR="5080" indent="-217170">
              <a:lnSpc>
                <a:spcPct val="100000"/>
              </a:lnSpc>
            </a:pPr>
            <a:r>
              <a:rPr sz="1400" dirty="0">
                <a:solidFill>
                  <a:srgbClr val="464652"/>
                </a:solidFill>
                <a:latin typeface="Arial"/>
                <a:cs typeface="Arial"/>
              </a:rPr>
              <a:t>© 2008 Pearson Prentice </a:t>
            </a:r>
            <a:r>
              <a:rPr sz="1400" spc="-5" dirty="0">
                <a:solidFill>
                  <a:srgbClr val="464652"/>
                </a:solidFill>
                <a:latin typeface="Arial"/>
                <a:cs typeface="Arial"/>
              </a:rPr>
              <a:t>Hall,</a:t>
            </a:r>
            <a:r>
              <a:rPr sz="1400" spc="-130" dirty="0">
                <a:solidFill>
                  <a:srgbClr val="46465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64652"/>
                </a:solidFill>
                <a:latin typeface="Arial"/>
                <a:cs typeface="Arial"/>
              </a:rPr>
              <a:t>Electronic  </a:t>
            </a:r>
            <a:r>
              <a:rPr sz="1400" spc="-5" dirty="0">
                <a:solidFill>
                  <a:srgbClr val="464652"/>
                </a:solidFill>
                <a:latin typeface="Arial"/>
                <a:cs typeface="Arial"/>
              </a:rPr>
              <a:t>Commerce </a:t>
            </a:r>
            <a:r>
              <a:rPr sz="1400" dirty="0">
                <a:solidFill>
                  <a:srgbClr val="464652"/>
                </a:solidFill>
                <a:latin typeface="Arial"/>
                <a:cs typeface="Arial"/>
              </a:rPr>
              <a:t>2008, Efraim </a:t>
            </a:r>
            <a:r>
              <a:rPr sz="1400" spc="-10" dirty="0">
                <a:solidFill>
                  <a:srgbClr val="464652"/>
                </a:solidFill>
                <a:latin typeface="Arial"/>
                <a:cs typeface="Arial"/>
              </a:rPr>
              <a:t>Turban, </a:t>
            </a:r>
            <a:r>
              <a:rPr sz="1400" dirty="0">
                <a:solidFill>
                  <a:srgbClr val="464652"/>
                </a:solidFill>
                <a:latin typeface="Arial"/>
                <a:cs typeface="Arial"/>
              </a:rPr>
              <a:t>et</a:t>
            </a:r>
            <a:r>
              <a:rPr sz="1400" spc="-150" dirty="0">
                <a:solidFill>
                  <a:srgbClr val="46465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64652"/>
                </a:solidFill>
                <a:latin typeface="Arial"/>
                <a:cs typeface="Arial"/>
              </a:rPr>
              <a:t>al.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56154" y="3842892"/>
            <a:ext cx="3785235" cy="869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400" b="1" spc="-15" dirty="0">
                <a:latin typeface="Calibri"/>
                <a:cs typeface="Calibri"/>
              </a:rPr>
              <a:t>E-Goverment</a:t>
            </a:r>
            <a:endParaRPr sz="5400">
              <a:latin typeface="Calibri"/>
              <a:cs typeface="Calibri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10" dirty="0"/>
              <a:t>E-Government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7620000" cy="1477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00000"/>
              </a:lnSpc>
              <a:buNone/>
              <a:tabLst>
                <a:tab pos="286385" algn="l"/>
              </a:tabLst>
            </a:pPr>
            <a:r>
              <a:rPr lang="id-ID" sz="2400" dirty="0">
                <a:latin typeface="Cambria"/>
                <a:cs typeface="Cambria"/>
              </a:rPr>
              <a:t>Adalah penggunaan teknologi informasi oleh pemerintah untuk memberikan informasi dan pelayanan bagi warganya, urusan bisnis, serta hal-hal lain yang berkenaan dengan pemerintahan </a:t>
            </a:r>
            <a:endParaRPr sz="2400" b="0" dirty="0">
              <a:latin typeface="Cambria"/>
              <a:cs typeface="Cambri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4801" y="3581400"/>
            <a:ext cx="8001000" cy="1523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10" dirty="0"/>
              <a:t>E-Government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255521"/>
            <a:ext cx="7652384" cy="33166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sz="2100" spc="10" dirty="0">
                <a:solidFill>
                  <a:srgbClr val="717BA2"/>
                </a:solidFill>
                <a:latin typeface="Wingdings 3"/>
                <a:cs typeface="Wingdings 3"/>
              </a:rPr>
              <a:t></a:t>
            </a:r>
            <a:r>
              <a:rPr sz="2100" spc="10" dirty="0">
                <a:solidFill>
                  <a:srgbClr val="717BA2"/>
                </a:solidFill>
                <a:latin typeface="Times New Roman"/>
                <a:cs typeface="Times New Roman"/>
              </a:rPr>
              <a:t>	</a:t>
            </a:r>
            <a:r>
              <a:rPr sz="2800" spc="-15" dirty="0">
                <a:latin typeface="Cambria"/>
                <a:cs typeface="Cambria"/>
              </a:rPr>
              <a:t>Beberapa </a:t>
            </a:r>
            <a:r>
              <a:rPr sz="2800" spc="-25" dirty="0">
                <a:latin typeface="Cambria"/>
                <a:cs typeface="Cambria"/>
              </a:rPr>
              <a:t>layanan </a:t>
            </a:r>
            <a:r>
              <a:rPr sz="2800" spc="-5" dirty="0">
                <a:latin typeface="Cambria"/>
                <a:cs typeface="Cambria"/>
              </a:rPr>
              <a:t>utama dari</a:t>
            </a:r>
            <a:r>
              <a:rPr sz="2800" spc="80" dirty="0">
                <a:latin typeface="Cambria"/>
                <a:cs typeface="Cambria"/>
              </a:rPr>
              <a:t> </a:t>
            </a:r>
            <a:r>
              <a:rPr sz="2800" spc="-15" dirty="0">
                <a:latin typeface="Cambria"/>
                <a:cs typeface="Cambria"/>
              </a:rPr>
              <a:t>e-government:</a:t>
            </a:r>
            <a:endParaRPr sz="2800">
              <a:latin typeface="Cambria"/>
              <a:cs typeface="Cambria"/>
            </a:endParaRPr>
          </a:p>
          <a:p>
            <a:pPr marL="286385">
              <a:lnSpc>
                <a:spcPct val="100000"/>
              </a:lnSpc>
              <a:spcBef>
                <a:spcPts val="505"/>
              </a:spcBef>
              <a:tabLst>
                <a:tab pos="561340" algn="l"/>
              </a:tabLst>
            </a:pPr>
            <a:r>
              <a:rPr sz="1800" spc="10" dirty="0">
                <a:solidFill>
                  <a:srgbClr val="9FB8CD"/>
                </a:solidFill>
                <a:latin typeface="Wingdings 3"/>
                <a:cs typeface="Wingdings 3"/>
              </a:rPr>
              <a:t></a:t>
            </a:r>
            <a:r>
              <a:rPr sz="1800" spc="10" dirty="0">
                <a:solidFill>
                  <a:srgbClr val="9FB8CD"/>
                </a:solidFill>
                <a:latin typeface="Times New Roman"/>
                <a:cs typeface="Times New Roman"/>
              </a:rPr>
              <a:t>	</a:t>
            </a:r>
            <a:r>
              <a:rPr sz="2400" spc="-10" dirty="0">
                <a:solidFill>
                  <a:srgbClr val="464652"/>
                </a:solidFill>
                <a:latin typeface="Cambria"/>
                <a:cs typeface="Cambria"/>
              </a:rPr>
              <a:t>Pemerintah-ke-masyarakat</a:t>
            </a:r>
            <a:r>
              <a:rPr sz="2400" spc="-60" dirty="0">
                <a:solidFill>
                  <a:srgbClr val="464652"/>
                </a:solidFill>
                <a:latin typeface="Cambria"/>
                <a:cs typeface="Cambria"/>
              </a:rPr>
              <a:t> </a:t>
            </a:r>
            <a:r>
              <a:rPr sz="2400" spc="-5" dirty="0">
                <a:solidFill>
                  <a:srgbClr val="464652"/>
                </a:solidFill>
                <a:latin typeface="Cambria"/>
                <a:cs typeface="Cambria"/>
              </a:rPr>
              <a:t>(G2C)</a:t>
            </a:r>
            <a:endParaRPr sz="2400">
              <a:latin typeface="Cambria"/>
              <a:cs typeface="Cambria"/>
            </a:endParaRPr>
          </a:p>
          <a:p>
            <a:pPr marL="286385">
              <a:lnSpc>
                <a:spcPct val="100000"/>
              </a:lnSpc>
              <a:spcBef>
                <a:spcPts val="505"/>
              </a:spcBef>
              <a:tabLst>
                <a:tab pos="561340" algn="l"/>
              </a:tabLst>
            </a:pPr>
            <a:r>
              <a:rPr sz="1800" spc="10" dirty="0">
                <a:solidFill>
                  <a:srgbClr val="9FB8CD"/>
                </a:solidFill>
                <a:latin typeface="Wingdings 3"/>
                <a:cs typeface="Wingdings 3"/>
              </a:rPr>
              <a:t></a:t>
            </a:r>
            <a:r>
              <a:rPr sz="1800" spc="10" dirty="0">
                <a:solidFill>
                  <a:srgbClr val="9FB8CD"/>
                </a:solidFill>
                <a:latin typeface="Times New Roman"/>
                <a:cs typeface="Times New Roman"/>
              </a:rPr>
              <a:t>	</a:t>
            </a:r>
            <a:r>
              <a:rPr sz="2400" spc="-10" dirty="0">
                <a:solidFill>
                  <a:srgbClr val="464652"/>
                </a:solidFill>
                <a:latin typeface="Cambria"/>
                <a:cs typeface="Cambria"/>
              </a:rPr>
              <a:t>Pemerintah-ke-bisnis </a:t>
            </a:r>
            <a:r>
              <a:rPr sz="2400" spc="-5" dirty="0">
                <a:solidFill>
                  <a:srgbClr val="464652"/>
                </a:solidFill>
                <a:latin typeface="Cambria"/>
                <a:cs typeface="Cambria"/>
              </a:rPr>
              <a:t>(G2B)</a:t>
            </a:r>
            <a:endParaRPr sz="2400">
              <a:latin typeface="Cambria"/>
              <a:cs typeface="Cambria"/>
            </a:endParaRPr>
          </a:p>
          <a:p>
            <a:pPr marL="286385">
              <a:lnSpc>
                <a:spcPct val="100000"/>
              </a:lnSpc>
              <a:spcBef>
                <a:spcPts val="500"/>
              </a:spcBef>
              <a:tabLst>
                <a:tab pos="561340" algn="l"/>
              </a:tabLst>
            </a:pPr>
            <a:r>
              <a:rPr sz="1800" spc="10" dirty="0">
                <a:solidFill>
                  <a:srgbClr val="9FB8CD"/>
                </a:solidFill>
                <a:latin typeface="Wingdings 3"/>
                <a:cs typeface="Wingdings 3"/>
              </a:rPr>
              <a:t></a:t>
            </a:r>
            <a:r>
              <a:rPr sz="1800" spc="10" dirty="0">
                <a:solidFill>
                  <a:srgbClr val="9FB8CD"/>
                </a:solidFill>
                <a:latin typeface="Times New Roman"/>
                <a:cs typeface="Times New Roman"/>
              </a:rPr>
              <a:t>	</a:t>
            </a:r>
            <a:r>
              <a:rPr sz="2400" spc="-5" dirty="0">
                <a:solidFill>
                  <a:srgbClr val="464652"/>
                </a:solidFill>
                <a:latin typeface="Cambria"/>
                <a:cs typeface="Cambria"/>
              </a:rPr>
              <a:t>Pemerintah-ke-pemerintah</a:t>
            </a:r>
            <a:r>
              <a:rPr sz="2400" spc="-80" dirty="0">
                <a:solidFill>
                  <a:srgbClr val="464652"/>
                </a:solidFill>
                <a:latin typeface="Cambria"/>
                <a:cs typeface="Cambria"/>
              </a:rPr>
              <a:t> </a:t>
            </a:r>
            <a:r>
              <a:rPr sz="2400" spc="-5" dirty="0">
                <a:solidFill>
                  <a:srgbClr val="464652"/>
                </a:solidFill>
                <a:latin typeface="Cambria"/>
                <a:cs typeface="Cambria"/>
              </a:rPr>
              <a:t>(G2G)</a:t>
            </a:r>
            <a:endParaRPr sz="2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350">
              <a:latin typeface="Times New Roman"/>
              <a:cs typeface="Times New Roman"/>
            </a:endParaRPr>
          </a:p>
          <a:p>
            <a:pPr marL="286385" marR="5080">
              <a:lnSpc>
                <a:spcPct val="100000"/>
              </a:lnSpc>
            </a:pPr>
            <a:r>
              <a:rPr sz="2400" spc="-10" dirty="0">
                <a:solidFill>
                  <a:srgbClr val="464652"/>
                </a:solidFill>
                <a:latin typeface="Cambria"/>
                <a:cs typeface="Cambria"/>
              </a:rPr>
              <a:t>Harapan </a:t>
            </a:r>
            <a:r>
              <a:rPr sz="2400" spc="-5" dirty="0">
                <a:solidFill>
                  <a:srgbClr val="464652"/>
                </a:solidFill>
                <a:latin typeface="Cambria"/>
                <a:cs typeface="Cambria"/>
              </a:rPr>
              <a:t>dengan </a:t>
            </a:r>
            <a:r>
              <a:rPr sz="2400" spc="-10" dirty="0">
                <a:solidFill>
                  <a:srgbClr val="464652"/>
                </a:solidFill>
                <a:latin typeface="Cambria"/>
                <a:cs typeface="Cambria"/>
              </a:rPr>
              <a:t>penerapan e-Gov </a:t>
            </a:r>
            <a:r>
              <a:rPr sz="2400" spc="-5" dirty="0">
                <a:solidFill>
                  <a:srgbClr val="464652"/>
                </a:solidFill>
                <a:latin typeface="Cambria"/>
                <a:cs typeface="Cambria"/>
              </a:rPr>
              <a:t>adalah peningkatan  </a:t>
            </a:r>
            <a:r>
              <a:rPr sz="2400" dirty="0">
                <a:solidFill>
                  <a:srgbClr val="464652"/>
                </a:solidFill>
                <a:latin typeface="Cambria"/>
                <a:cs typeface="Cambria"/>
              </a:rPr>
              <a:t>efisiensi, </a:t>
            </a:r>
            <a:r>
              <a:rPr sz="2400" spc="-15" dirty="0">
                <a:solidFill>
                  <a:srgbClr val="464652"/>
                </a:solidFill>
                <a:latin typeface="Cambria"/>
                <a:cs typeface="Cambria"/>
              </a:rPr>
              <a:t>kenyamanan, </a:t>
            </a:r>
            <a:r>
              <a:rPr sz="2400" dirty="0">
                <a:solidFill>
                  <a:srgbClr val="464652"/>
                </a:solidFill>
                <a:latin typeface="Cambria"/>
                <a:cs typeface="Cambria"/>
              </a:rPr>
              <a:t>serta </a:t>
            </a:r>
            <a:r>
              <a:rPr sz="2400" spc="-5" dirty="0">
                <a:solidFill>
                  <a:srgbClr val="464652"/>
                </a:solidFill>
                <a:latin typeface="Cambria"/>
                <a:cs typeface="Cambria"/>
              </a:rPr>
              <a:t>aksesibilitas </a:t>
            </a:r>
            <a:r>
              <a:rPr sz="2400" spc="-15" dirty="0">
                <a:solidFill>
                  <a:srgbClr val="464652"/>
                </a:solidFill>
                <a:latin typeface="Cambria"/>
                <a:cs typeface="Cambria"/>
              </a:rPr>
              <a:t>yang </a:t>
            </a:r>
            <a:r>
              <a:rPr sz="2400" spc="-5" dirty="0">
                <a:solidFill>
                  <a:srgbClr val="464652"/>
                </a:solidFill>
                <a:latin typeface="Cambria"/>
                <a:cs typeface="Cambria"/>
              </a:rPr>
              <a:t>lebih baik  </a:t>
            </a:r>
            <a:r>
              <a:rPr sz="2400" dirty="0">
                <a:solidFill>
                  <a:srgbClr val="464652"/>
                </a:solidFill>
                <a:latin typeface="Cambria"/>
                <a:cs typeface="Cambria"/>
              </a:rPr>
              <a:t>dari </a:t>
            </a:r>
            <a:r>
              <a:rPr sz="2400" spc="-15" dirty="0">
                <a:solidFill>
                  <a:srgbClr val="464652"/>
                </a:solidFill>
                <a:latin typeface="Cambria"/>
                <a:cs typeface="Cambria"/>
              </a:rPr>
              <a:t>pelayanan</a:t>
            </a:r>
            <a:r>
              <a:rPr sz="2400" spc="-75" dirty="0">
                <a:solidFill>
                  <a:srgbClr val="464652"/>
                </a:solidFill>
                <a:latin typeface="Cambria"/>
                <a:cs typeface="Cambria"/>
              </a:rPr>
              <a:t> </a:t>
            </a:r>
            <a:r>
              <a:rPr sz="2400" spc="-10" dirty="0">
                <a:solidFill>
                  <a:srgbClr val="464652"/>
                </a:solidFill>
                <a:latin typeface="Cambria"/>
                <a:cs typeface="Cambria"/>
              </a:rPr>
              <a:t>publik</a:t>
            </a:r>
            <a:endParaRPr sz="240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47825" y="279400"/>
            <a:ext cx="5850890" cy="5213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15" dirty="0"/>
              <a:t>Infrastruktur </a:t>
            </a:r>
            <a:r>
              <a:rPr spc="-20" dirty="0"/>
              <a:t>Layanan</a:t>
            </a:r>
            <a:r>
              <a:rPr spc="90" dirty="0"/>
              <a:t> </a:t>
            </a:r>
            <a:r>
              <a:rPr spc="-10" dirty="0"/>
              <a:t>e-Goverment</a:t>
            </a:r>
          </a:p>
        </p:txBody>
      </p:sp>
      <p:sp>
        <p:nvSpPr>
          <p:cNvPr id="3" name="object 3"/>
          <p:cNvSpPr/>
          <p:nvPr/>
        </p:nvSpPr>
        <p:spPr>
          <a:xfrm>
            <a:off x="914400" y="1298016"/>
            <a:ext cx="7043420" cy="46142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10" dirty="0"/>
              <a:t>E-Government </a:t>
            </a:r>
            <a:r>
              <a:rPr dirty="0"/>
              <a:t>–</a:t>
            </a:r>
            <a:r>
              <a:rPr spc="-45" dirty="0"/>
              <a:t> </a:t>
            </a:r>
            <a:r>
              <a:rPr spc="-5" dirty="0"/>
              <a:t>G2C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39" y="1828800"/>
            <a:ext cx="8195945" cy="39985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545"/>
              </a:lnSpc>
              <a:tabLst>
                <a:tab pos="286385" algn="l"/>
              </a:tabLst>
            </a:pPr>
            <a:r>
              <a:rPr sz="2200" b="1" spc="-5" dirty="0" err="1" smtClean="0">
                <a:latin typeface="Cambria"/>
                <a:cs typeface="Cambria"/>
              </a:rPr>
              <a:t>Netizen</a:t>
            </a:r>
            <a:endParaRPr sz="2200" dirty="0">
              <a:latin typeface="Cambria"/>
              <a:cs typeface="Cambria"/>
            </a:endParaRPr>
          </a:p>
          <a:p>
            <a:pPr marL="286385">
              <a:lnSpc>
                <a:spcPts val="2545"/>
              </a:lnSpc>
            </a:pPr>
            <a:r>
              <a:rPr sz="2200" spc="-20" dirty="0">
                <a:latin typeface="Cambria"/>
                <a:cs typeface="Cambria"/>
              </a:rPr>
              <a:t>Era </a:t>
            </a:r>
            <a:r>
              <a:rPr sz="2200" spc="-10" dirty="0">
                <a:latin typeface="Cambria"/>
                <a:cs typeface="Cambria"/>
              </a:rPr>
              <a:t>netizen, komunitas </a:t>
            </a:r>
            <a:r>
              <a:rPr sz="2200" spc="-20" dirty="0">
                <a:latin typeface="Cambria"/>
                <a:cs typeface="Cambria"/>
              </a:rPr>
              <a:t>warga </a:t>
            </a:r>
            <a:r>
              <a:rPr sz="2200" spc="-10" dirty="0">
                <a:latin typeface="Cambria"/>
                <a:cs typeface="Cambria"/>
              </a:rPr>
              <a:t>berselancar </a:t>
            </a:r>
            <a:r>
              <a:rPr sz="2200" spc="-5" dirty="0">
                <a:latin typeface="Cambria"/>
                <a:cs typeface="Cambria"/>
              </a:rPr>
              <a:t>di</a:t>
            </a:r>
            <a:r>
              <a:rPr sz="2200" spc="225" dirty="0">
                <a:latin typeface="Cambria"/>
                <a:cs typeface="Cambria"/>
              </a:rPr>
              <a:t> </a:t>
            </a:r>
            <a:r>
              <a:rPr sz="2200" spc="-10" dirty="0">
                <a:latin typeface="Cambria"/>
                <a:cs typeface="Cambria"/>
              </a:rPr>
              <a:t>Internet</a:t>
            </a:r>
            <a:endParaRPr sz="2200" dirty="0">
              <a:latin typeface="Cambria"/>
              <a:cs typeface="Cambria"/>
            </a:endParaRPr>
          </a:p>
          <a:p>
            <a:pPr marL="286385" marR="5080">
              <a:lnSpc>
                <a:spcPct val="100000"/>
              </a:lnSpc>
            </a:pPr>
            <a:endParaRPr sz="2200" spc="-5" dirty="0" smtClean="0">
              <a:latin typeface="Cambria"/>
              <a:cs typeface="Cambria"/>
            </a:endParaRPr>
          </a:p>
          <a:p>
            <a:pPr marL="286385" marR="5080">
              <a:lnSpc>
                <a:spcPct val="100000"/>
              </a:lnSpc>
            </a:pPr>
            <a:r>
              <a:rPr sz="2200" spc="-5" dirty="0" err="1" smtClean="0">
                <a:latin typeface="Cambria"/>
                <a:cs typeface="Cambria"/>
              </a:rPr>
              <a:t>Adalah</a:t>
            </a:r>
            <a:r>
              <a:rPr sz="2200" spc="-5" dirty="0" smtClean="0">
                <a:latin typeface="Cambria"/>
                <a:cs typeface="Cambria"/>
              </a:rPr>
              <a:t> </a:t>
            </a:r>
            <a:r>
              <a:rPr sz="2200" spc="-10" dirty="0">
                <a:latin typeface="Cambria"/>
                <a:cs typeface="Cambria"/>
              </a:rPr>
              <a:t>kategori </a:t>
            </a:r>
            <a:r>
              <a:rPr sz="2200" spc="-15" dirty="0">
                <a:latin typeface="Cambria"/>
                <a:cs typeface="Cambria"/>
              </a:rPr>
              <a:t>E-government </a:t>
            </a:r>
            <a:r>
              <a:rPr sz="2200" spc="-20" dirty="0">
                <a:latin typeface="Cambria"/>
                <a:cs typeface="Cambria"/>
              </a:rPr>
              <a:t>yang </a:t>
            </a:r>
            <a:r>
              <a:rPr sz="2200" spc="-10" dirty="0">
                <a:latin typeface="Cambria"/>
                <a:cs typeface="Cambria"/>
              </a:rPr>
              <a:t>mencakup </a:t>
            </a:r>
            <a:r>
              <a:rPr sz="2200" spc="-5" dirty="0">
                <a:latin typeface="Cambria"/>
                <a:cs typeface="Cambria"/>
              </a:rPr>
              <a:t>semua </a:t>
            </a:r>
            <a:r>
              <a:rPr sz="2200" spc="-15" dirty="0">
                <a:solidFill>
                  <a:srgbClr val="FF0000"/>
                </a:solidFill>
                <a:latin typeface="Cambria"/>
                <a:cs typeface="Cambria"/>
              </a:rPr>
              <a:t>interaksi  </a:t>
            </a:r>
            <a:r>
              <a:rPr sz="2200" spc="-15" dirty="0">
                <a:latin typeface="Cambria"/>
                <a:cs typeface="Cambria"/>
              </a:rPr>
              <a:t>antara </a:t>
            </a:r>
            <a:r>
              <a:rPr sz="2200" spc="-5" dirty="0">
                <a:solidFill>
                  <a:srgbClr val="FF0000"/>
                </a:solidFill>
                <a:latin typeface="Cambria"/>
                <a:cs typeface="Cambria"/>
              </a:rPr>
              <a:t>pemerintah </a:t>
            </a:r>
            <a:r>
              <a:rPr sz="2200" spc="-5" dirty="0">
                <a:latin typeface="Cambria"/>
                <a:cs typeface="Cambria"/>
              </a:rPr>
              <a:t>dan </a:t>
            </a:r>
            <a:r>
              <a:rPr sz="2200" spc="-30" dirty="0">
                <a:solidFill>
                  <a:srgbClr val="FF0000"/>
                </a:solidFill>
                <a:latin typeface="Cambria"/>
                <a:cs typeface="Cambria"/>
              </a:rPr>
              <a:t>warganya </a:t>
            </a:r>
            <a:r>
              <a:rPr sz="2200" spc="-5" dirty="0">
                <a:latin typeface="Cambria"/>
                <a:cs typeface="Cambria"/>
              </a:rPr>
              <a:t>dalam sebuah </a:t>
            </a:r>
            <a:r>
              <a:rPr sz="2200" spc="-10" dirty="0">
                <a:latin typeface="Cambria"/>
                <a:cs typeface="Cambria"/>
              </a:rPr>
              <a:t>portal </a:t>
            </a:r>
            <a:r>
              <a:rPr sz="2200" spc="-5" dirty="0">
                <a:latin typeface="Cambria"/>
                <a:cs typeface="Cambria"/>
              </a:rPr>
              <a:t>online </a:t>
            </a:r>
            <a:r>
              <a:rPr sz="2200" spc="-20" dirty="0">
                <a:latin typeface="Cambria"/>
                <a:cs typeface="Cambria"/>
              </a:rPr>
              <a:t>yang  </a:t>
            </a:r>
            <a:r>
              <a:rPr sz="2200" spc="-15" dirty="0">
                <a:latin typeface="Cambria"/>
                <a:cs typeface="Cambria"/>
              </a:rPr>
              <a:t>menyediakan </a:t>
            </a:r>
            <a:r>
              <a:rPr sz="2200" spc="-25" dirty="0">
                <a:latin typeface="Cambria"/>
                <a:cs typeface="Cambria"/>
              </a:rPr>
              <a:t>layanan </a:t>
            </a:r>
            <a:r>
              <a:rPr sz="2200" spc="-20" dirty="0">
                <a:latin typeface="Cambria"/>
                <a:cs typeface="Cambria"/>
              </a:rPr>
              <a:t>masyarakat </a:t>
            </a:r>
            <a:r>
              <a:rPr sz="2200" spc="-5" dirty="0">
                <a:latin typeface="Cambria"/>
                <a:cs typeface="Cambria"/>
              </a:rPr>
              <a:t>seperti</a:t>
            </a:r>
            <a:r>
              <a:rPr sz="2200" spc="190" dirty="0">
                <a:latin typeface="Cambria"/>
                <a:cs typeface="Cambria"/>
              </a:rPr>
              <a:t> </a:t>
            </a:r>
            <a:r>
              <a:rPr sz="2200" spc="-5" dirty="0">
                <a:latin typeface="Cambria"/>
                <a:cs typeface="Cambria"/>
              </a:rPr>
              <a:t>:</a:t>
            </a:r>
            <a:endParaRPr sz="22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650" dirty="0">
              <a:latin typeface="Times New Roman"/>
              <a:cs typeface="Times New Roman"/>
            </a:endParaRPr>
          </a:p>
          <a:p>
            <a:pPr marL="469900" marR="253365" indent="-457200">
              <a:lnSpc>
                <a:spcPct val="70000"/>
              </a:lnSpc>
              <a:buClr>
                <a:srgbClr val="717BA2"/>
              </a:buClr>
              <a:buSzPct val="75000"/>
              <a:buAutoNum type="arabicPeriod"/>
              <a:tabLst>
                <a:tab pos="469265" algn="l"/>
                <a:tab pos="469900" algn="l"/>
              </a:tabLst>
            </a:pPr>
            <a:r>
              <a:rPr sz="2200" spc="-10" dirty="0">
                <a:latin typeface="Cambria"/>
                <a:cs typeface="Cambria"/>
              </a:rPr>
              <a:t>Informasi terhadap </a:t>
            </a:r>
            <a:r>
              <a:rPr sz="2200" spc="-5" dirty="0">
                <a:latin typeface="Cambria"/>
                <a:cs typeface="Cambria"/>
              </a:rPr>
              <a:t>hal-hal </a:t>
            </a:r>
            <a:r>
              <a:rPr sz="2200" spc="-10" dirty="0">
                <a:latin typeface="Cambria"/>
                <a:cs typeface="Cambria"/>
              </a:rPr>
              <a:t>legislatif/administratif </a:t>
            </a:r>
            <a:r>
              <a:rPr sz="2200" spc="-5" dirty="0">
                <a:latin typeface="Cambria"/>
                <a:cs typeface="Cambria"/>
              </a:rPr>
              <a:t>dan </a:t>
            </a:r>
            <a:r>
              <a:rPr sz="2200" spc="-10" dirty="0">
                <a:latin typeface="Cambria"/>
                <a:cs typeface="Cambria"/>
              </a:rPr>
              <a:t>hukum-  hukum </a:t>
            </a:r>
            <a:r>
              <a:rPr sz="2200" spc="-20" dirty="0">
                <a:latin typeface="Cambria"/>
                <a:cs typeface="Cambria"/>
              </a:rPr>
              <a:t>yang</a:t>
            </a:r>
            <a:r>
              <a:rPr sz="2200" spc="-60" dirty="0">
                <a:latin typeface="Cambria"/>
                <a:cs typeface="Cambria"/>
              </a:rPr>
              <a:t> </a:t>
            </a:r>
            <a:r>
              <a:rPr sz="2200" spc="-10" dirty="0">
                <a:latin typeface="Cambria"/>
                <a:cs typeface="Cambria"/>
              </a:rPr>
              <a:t>berkaitan</a:t>
            </a:r>
            <a:endParaRPr sz="2200" dirty="0">
              <a:latin typeface="Cambria"/>
              <a:cs typeface="Cambria"/>
            </a:endParaRPr>
          </a:p>
          <a:p>
            <a:pPr marL="469900" indent="-457200">
              <a:lnSpc>
                <a:spcPts val="2350"/>
              </a:lnSpc>
              <a:buClr>
                <a:srgbClr val="717BA2"/>
              </a:buClr>
              <a:buSzPct val="75000"/>
              <a:buAutoNum type="arabicPeriod"/>
              <a:tabLst>
                <a:tab pos="469265" algn="l"/>
                <a:tab pos="469900" algn="l"/>
              </a:tabLst>
            </a:pPr>
            <a:r>
              <a:rPr sz="2200" spc="-5" dirty="0">
                <a:latin typeface="Cambria"/>
                <a:cs typeface="Cambria"/>
              </a:rPr>
              <a:t>Jasa </a:t>
            </a:r>
            <a:r>
              <a:rPr sz="2200" spc="-20" dirty="0">
                <a:latin typeface="Cambria"/>
                <a:cs typeface="Cambria"/>
              </a:rPr>
              <a:t>pembayaran, </a:t>
            </a:r>
            <a:r>
              <a:rPr sz="2200" spc="-10" dirty="0">
                <a:latin typeface="Cambria"/>
                <a:cs typeface="Cambria"/>
              </a:rPr>
              <a:t>termasuk pajak </a:t>
            </a:r>
            <a:r>
              <a:rPr sz="2200" spc="-5" dirty="0">
                <a:latin typeface="Cambria"/>
                <a:cs typeface="Cambria"/>
              </a:rPr>
              <a:t>dan </a:t>
            </a:r>
            <a:r>
              <a:rPr sz="2200" spc="-25" dirty="0">
                <a:latin typeface="Cambria"/>
                <a:cs typeface="Cambria"/>
              </a:rPr>
              <a:t>pembayaran </a:t>
            </a:r>
            <a:r>
              <a:rPr sz="2200" spc="-10" dirty="0">
                <a:latin typeface="Cambria"/>
                <a:cs typeface="Cambria"/>
              </a:rPr>
              <a:t>iuran</a:t>
            </a:r>
            <a:r>
              <a:rPr sz="2200" spc="250" dirty="0">
                <a:latin typeface="Cambria"/>
                <a:cs typeface="Cambria"/>
              </a:rPr>
              <a:t> </a:t>
            </a:r>
            <a:r>
              <a:rPr sz="2200" spc="-5" dirty="0">
                <a:latin typeface="Cambria"/>
                <a:cs typeface="Cambria"/>
              </a:rPr>
              <a:t>sosial</a:t>
            </a:r>
            <a:endParaRPr sz="2200" dirty="0">
              <a:latin typeface="Cambria"/>
              <a:cs typeface="Cambria"/>
            </a:endParaRPr>
          </a:p>
          <a:p>
            <a:pPr marL="469900" marR="1098550" indent="-457200">
              <a:lnSpc>
                <a:spcPct val="70000"/>
              </a:lnSpc>
              <a:spcBef>
                <a:spcPts val="695"/>
              </a:spcBef>
              <a:buClr>
                <a:srgbClr val="717BA2"/>
              </a:buClr>
              <a:buSzPct val="75000"/>
              <a:buAutoNum type="arabicPeriod"/>
              <a:tabLst>
                <a:tab pos="469265" algn="l"/>
                <a:tab pos="469900" algn="l"/>
              </a:tabLst>
            </a:pPr>
            <a:r>
              <a:rPr sz="2200" spc="-15" dirty="0">
                <a:latin typeface="Cambria"/>
                <a:cs typeface="Cambria"/>
              </a:rPr>
              <a:t>Kesempatan </a:t>
            </a:r>
            <a:r>
              <a:rPr sz="2200" spc="-10" dirty="0">
                <a:latin typeface="Cambria"/>
                <a:cs typeface="Cambria"/>
              </a:rPr>
              <a:t>untuk </a:t>
            </a:r>
            <a:r>
              <a:rPr sz="2200" spc="-5" dirty="0">
                <a:latin typeface="Cambria"/>
                <a:cs typeface="Cambria"/>
              </a:rPr>
              <a:t>berpartisipasi dalam </a:t>
            </a:r>
            <a:r>
              <a:rPr sz="2200" spc="-10" dirty="0">
                <a:latin typeface="Cambria"/>
                <a:cs typeface="Cambria"/>
              </a:rPr>
              <a:t>administrasi  </a:t>
            </a:r>
            <a:r>
              <a:rPr sz="2200" spc="-5" dirty="0">
                <a:latin typeface="Cambria"/>
                <a:cs typeface="Cambria"/>
              </a:rPr>
              <a:t>pemerintahan melalui </a:t>
            </a:r>
            <a:r>
              <a:rPr sz="2200" spc="-10" dirty="0">
                <a:latin typeface="Cambria"/>
                <a:cs typeface="Cambria"/>
              </a:rPr>
              <a:t>permintaan pendapat </a:t>
            </a:r>
            <a:r>
              <a:rPr sz="2200" spc="-5" dirty="0">
                <a:latin typeface="Cambria"/>
                <a:cs typeface="Cambria"/>
              </a:rPr>
              <a:t>publik dan  </a:t>
            </a:r>
            <a:r>
              <a:rPr sz="2200" spc="-10" dirty="0">
                <a:latin typeface="Cambria"/>
                <a:cs typeface="Cambria"/>
              </a:rPr>
              <a:t>pemungutan suara</a:t>
            </a:r>
            <a:r>
              <a:rPr sz="2200" spc="15" dirty="0">
                <a:latin typeface="Cambria"/>
                <a:cs typeface="Cambria"/>
              </a:rPr>
              <a:t> </a:t>
            </a:r>
            <a:r>
              <a:rPr sz="2200" spc="-10" dirty="0">
                <a:latin typeface="Cambria"/>
                <a:cs typeface="Cambria"/>
              </a:rPr>
              <a:t>elektronik</a:t>
            </a:r>
            <a:endParaRPr sz="2200" dirty="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10" dirty="0"/>
              <a:t>E-Government </a:t>
            </a:r>
            <a:r>
              <a:rPr dirty="0"/>
              <a:t>–</a:t>
            </a:r>
            <a:r>
              <a:rPr spc="-45" dirty="0"/>
              <a:t> </a:t>
            </a:r>
            <a:r>
              <a:rPr spc="-5" dirty="0"/>
              <a:t>G2C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89938"/>
            <a:ext cx="5259705" cy="276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spc="-5" dirty="0">
                <a:latin typeface="Cambria"/>
                <a:cs typeface="Cambria"/>
              </a:rPr>
              <a:t>Contoh aplikasi </a:t>
            </a:r>
            <a:r>
              <a:rPr sz="2600" spc="-10" dirty="0">
                <a:latin typeface="Cambria"/>
                <a:cs typeface="Cambria"/>
              </a:rPr>
              <a:t>e-Gov </a:t>
            </a:r>
            <a:r>
              <a:rPr sz="2600" dirty="0">
                <a:latin typeface="Cambria"/>
                <a:cs typeface="Cambria"/>
              </a:rPr>
              <a:t>G2C</a:t>
            </a:r>
            <a:r>
              <a:rPr sz="2600" spc="-100" dirty="0">
                <a:latin typeface="Cambria"/>
                <a:cs typeface="Cambria"/>
              </a:rPr>
              <a:t> </a:t>
            </a:r>
            <a:r>
              <a:rPr sz="2600" dirty="0">
                <a:latin typeface="Cambria"/>
                <a:cs typeface="Cambria"/>
              </a:rPr>
              <a:t>:</a:t>
            </a:r>
            <a:endParaRPr sz="26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sz="1950" spc="15" dirty="0">
                <a:solidFill>
                  <a:srgbClr val="717BA2"/>
                </a:solidFill>
                <a:latin typeface="Wingdings 3"/>
                <a:cs typeface="Wingdings 3"/>
              </a:rPr>
              <a:t></a:t>
            </a:r>
            <a:r>
              <a:rPr sz="1950" spc="15" dirty="0">
                <a:solidFill>
                  <a:srgbClr val="717BA2"/>
                </a:solidFill>
                <a:latin typeface="Times New Roman"/>
                <a:cs typeface="Times New Roman"/>
              </a:rPr>
              <a:t>	</a:t>
            </a:r>
            <a:r>
              <a:rPr sz="2600" spc="-10" dirty="0">
                <a:latin typeface="Cambria"/>
                <a:cs typeface="Cambria"/>
              </a:rPr>
              <a:t>Sistem</a:t>
            </a:r>
            <a:r>
              <a:rPr sz="2600" spc="-80" dirty="0">
                <a:latin typeface="Cambria"/>
                <a:cs typeface="Cambria"/>
              </a:rPr>
              <a:t> </a:t>
            </a:r>
            <a:r>
              <a:rPr sz="2600" spc="-5" dirty="0">
                <a:latin typeface="Cambria"/>
                <a:cs typeface="Cambria"/>
              </a:rPr>
              <a:t>perpajakan</a:t>
            </a:r>
            <a:endParaRPr sz="26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15" dirty="0">
                <a:solidFill>
                  <a:srgbClr val="717BA2"/>
                </a:solidFill>
                <a:latin typeface="Wingdings 3"/>
                <a:cs typeface="Wingdings 3"/>
              </a:rPr>
              <a:t></a:t>
            </a:r>
            <a:r>
              <a:rPr sz="1950" spc="15" dirty="0">
                <a:solidFill>
                  <a:srgbClr val="717BA2"/>
                </a:solidFill>
                <a:latin typeface="Times New Roman"/>
                <a:cs typeface="Times New Roman"/>
              </a:rPr>
              <a:t>	</a:t>
            </a:r>
            <a:r>
              <a:rPr sz="2600" spc="-20" dirty="0">
                <a:latin typeface="Cambria"/>
                <a:cs typeface="Cambria"/>
              </a:rPr>
              <a:t>Layanan</a:t>
            </a:r>
            <a:r>
              <a:rPr sz="2600" spc="-55" dirty="0">
                <a:latin typeface="Cambria"/>
                <a:cs typeface="Cambria"/>
              </a:rPr>
              <a:t> </a:t>
            </a:r>
            <a:r>
              <a:rPr sz="2600" spc="-10" dirty="0">
                <a:latin typeface="Cambria"/>
                <a:cs typeface="Cambria"/>
              </a:rPr>
              <a:t>asuransi</a:t>
            </a:r>
            <a:endParaRPr sz="26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15" dirty="0">
                <a:solidFill>
                  <a:srgbClr val="717BA2"/>
                </a:solidFill>
                <a:latin typeface="Wingdings 3"/>
                <a:cs typeface="Wingdings 3"/>
              </a:rPr>
              <a:t></a:t>
            </a:r>
            <a:r>
              <a:rPr sz="1950" spc="15" dirty="0">
                <a:solidFill>
                  <a:srgbClr val="717BA2"/>
                </a:solidFill>
                <a:latin typeface="Times New Roman"/>
                <a:cs typeface="Times New Roman"/>
              </a:rPr>
              <a:t>	</a:t>
            </a:r>
            <a:r>
              <a:rPr sz="2600" spc="-10" dirty="0">
                <a:latin typeface="Cambria"/>
                <a:cs typeface="Cambria"/>
              </a:rPr>
              <a:t>Sistem administrasi</a:t>
            </a:r>
            <a:r>
              <a:rPr sz="2600" dirty="0">
                <a:latin typeface="Cambria"/>
                <a:cs typeface="Cambria"/>
              </a:rPr>
              <a:t> </a:t>
            </a:r>
            <a:r>
              <a:rPr sz="2600" spc="-10" dirty="0">
                <a:latin typeface="Cambria"/>
                <a:cs typeface="Cambria"/>
              </a:rPr>
              <a:t>kependudukan</a:t>
            </a:r>
            <a:endParaRPr sz="26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15" dirty="0">
                <a:solidFill>
                  <a:srgbClr val="717BA2"/>
                </a:solidFill>
                <a:latin typeface="Wingdings 3"/>
                <a:cs typeface="Wingdings 3"/>
              </a:rPr>
              <a:t></a:t>
            </a:r>
            <a:r>
              <a:rPr sz="1950" spc="15" dirty="0">
                <a:solidFill>
                  <a:srgbClr val="717BA2"/>
                </a:solidFill>
                <a:latin typeface="Times New Roman"/>
                <a:cs typeface="Times New Roman"/>
              </a:rPr>
              <a:t>	</a:t>
            </a:r>
            <a:r>
              <a:rPr sz="2600" spc="-10" dirty="0">
                <a:latin typeface="Cambria"/>
                <a:cs typeface="Cambria"/>
              </a:rPr>
              <a:t>Sistem administrasi</a:t>
            </a:r>
            <a:r>
              <a:rPr sz="2600" spc="-25" dirty="0">
                <a:latin typeface="Cambria"/>
                <a:cs typeface="Cambria"/>
              </a:rPr>
              <a:t> </a:t>
            </a:r>
            <a:r>
              <a:rPr sz="2600" spc="-15" dirty="0">
                <a:latin typeface="Cambria"/>
                <a:cs typeface="Cambria"/>
              </a:rPr>
              <a:t>kendaraan</a:t>
            </a:r>
            <a:endParaRPr sz="260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10" dirty="0"/>
              <a:t>E-Government </a:t>
            </a:r>
            <a:r>
              <a:rPr dirty="0"/>
              <a:t>–</a:t>
            </a:r>
            <a:r>
              <a:rPr spc="-45" dirty="0"/>
              <a:t> </a:t>
            </a:r>
            <a:r>
              <a:rPr spc="-5" dirty="0"/>
              <a:t>G2B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55773" y="1524000"/>
            <a:ext cx="7835265" cy="4625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2590"/>
              </a:lnSpc>
            </a:pPr>
            <a:r>
              <a:rPr sz="2400" spc="-5" dirty="0">
                <a:latin typeface="Cambria"/>
                <a:cs typeface="Cambria"/>
              </a:rPr>
              <a:t>Adalah kategori </a:t>
            </a:r>
            <a:r>
              <a:rPr sz="2400" spc="-10" dirty="0">
                <a:latin typeface="Cambria"/>
                <a:cs typeface="Cambria"/>
              </a:rPr>
              <a:t>E-government </a:t>
            </a:r>
            <a:r>
              <a:rPr sz="2400" spc="-15" dirty="0">
                <a:latin typeface="Cambria"/>
                <a:cs typeface="Cambria"/>
              </a:rPr>
              <a:t>yang </a:t>
            </a:r>
            <a:r>
              <a:rPr sz="2400" spc="-5" dirty="0">
                <a:latin typeface="Cambria"/>
                <a:cs typeface="Cambria"/>
              </a:rPr>
              <a:t>mencakup </a:t>
            </a:r>
            <a:r>
              <a:rPr sz="2400" dirty="0">
                <a:latin typeface="Cambria"/>
                <a:cs typeface="Cambria"/>
              </a:rPr>
              <a:t>semua  </a:t>
            </a:r>
            <a:r>
              <a:rPr sz="2400" spc="-10" dirty="0">
                <a:latin typeface="Cambria"/>
                <a:cs typeface="Cambria"/>
              </a:rPr>
              <a:t>interaksi antara </a:t>
            </a:r>
            <a:r>
              <a:rPr sz="2400" spc="-5" dirty="0">
                <a:latin typeface="Cambria"/>
                <a:cs typeface="Cambria"/>
              </a:rPr>
              <a:t>pemerintah </a:t>
            </a:r>
            <a:r>
              <a:rPr sz="2400" dirty="0">
                <a:latin typeface="Cambria"/>
                <a:cs typeface="Cambria"/>
              </a:rPr>
              <a:t>dan </a:t>
            </a:r>
            <a:r>
              <a:rPr sz="2400" spc="-5" dirty="0">
                <a:latin typeface="Cambria"/>
                <a:cs typeface="Cambria"/>
              </a:rPr>
              <a:t>perusahaan </a:t>
            </a:r>
            <a:r>
              <a:rPr sz="2400" spc="-10" dirty="0">
                <a:latin typeface="Cambria"/>
                <a:cs typeface="Cambria"/>
              </a:rPr>
              <a:t>(pelaku</a:t>
            </a:r>
            <a:r>
              <a:rPr sz="2400" spc="15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bisnis)</a:t>
            </a:r>
            <a:endParaRPr sz="24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3300" dirty="0">
              <a:latin typeface="Times New Roman"/>
              <a:cs typeface="Times New Roman"/>
            </a:endParaRPr>
          </a:p>
          <a:p>
            <a:pPr marL="12700" marR="194310">
              <a:lnSpc>
                <a:spcPts val="2590"/>
              </a:lnSpc>
            </a:pPr>
            <a:r>
              <a:rPr sz="2400" spc="-10" dirty="0">
                <a:latin typeface="Cambria"/>
                <a:cs typeface="Cambria"/>
              </a:rPr>
              <a:t>Menyediakan </a:t>
            </a:r>
            <a:r>
              <a:rPr sz="2400" i="1" spc="-5" dirty="0">
                <a:latin typeface="Cambria"/>
                <a:cs typeface="Cambria"/>
              </a:rPr>
              <a:t>one-stop </a:t>
            </a:r>
            <a:r>
              <a:rPr sz="2400" i="1" spc="-10" dirty="0">
                <a:latin typeface="Cambria"/>
                <a:cs typeface="Cambria"/>
              </a:rPr>
              <a:t>e-government </a:t>
            </a:r>
            <a:r>
              <a:rPr sz="2400" i="1" spc="-5" dirty="0">
                <a:latin typeface="Cambria"/>
                <a:cs typeface="Cambria"/>
              </a:rPr>
              <a:t>service </a:t>
            </a:r>
            <a:r>
              <a:rPr sz="2400" dirty="0">
                <a:latin typeface="Cambria"/>
                <a:cs typeface="Cambria"/>
              </a:rPr>
              <a:t>seperti </a:t>
            </a:r>
            <a:r>
              <a:rPr sz="2400" spc="-5" dirty="0">
                <a:latin typeface="Cambria"/>
                <a:cs typeface="Cambria"/>
              </a:rPr>
              <a:t>urusan  administrasi perusahaan, informasi </a:t>
            </a:r>
            <a:r>
              <a:rPr sz="2400" dirty="0">
                <a:latin typeface="Cambria"/>
                <a:cs typeface="Cambria"/>
              </a:rPr>
              <a:t>industri, dan </a:t>
            </a:r>
            <a:r>
              <a:rPr sz="2400" spc="-20" dirty="0">
                <a:latin typeface="Cambria"/>
                <a:cs typeface="Cambria"/>
              </a:rPr>
              <a:t>layanan  </a:t>
            </a:r>
            <a:r>
              <a:rPr sz="2400" spc="-5" dirty="0">
                <a:latin typeface="Cambria"/>
                <a:cs typeface="Cambria"/>
              </a:rPr>
              <a:t>tambahan</a:t>
            </a:r>
            <a:r>
              <a:rPr sz="2400" spc="-75" dirty="0">
                <a:latin typeface="Cambria"/>
                <a:cs typeface="Cambria"/>
              </a:rPr>
              <a:t> </a:t>
            </a:r>
            <a:r>
              <a:rPr sz="2400" spc="-15" dirty="0">
                <a:latin typeface="Cambria"/>
                <a:cs typeface="Cambria"/>
              </a:rPr>
              <a:t>lainnya</a:t>
            </a:r>
            <a:endParaRPr sz="24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000" dirty="0">
              <a:latin typeface="Times New Roman"/>
              <a:cs typeface="Times New Roman"/>
            </a:endParaRPr>
          </a:p>
          <a:p>
            <a:pPr marL="12700">
              <a:lnSpc>
                <a:spcPts val="2735"/>
              </a:lnSpc>
              <a:tabLst>
                <a:tab pos="286385" algn="l"/>
              </a:tabLst>
            </a:pPr>
            <a:r>
              <a:rPr sz="1800" spc="10" dirty="0">
                <a:solidFill>
                  <a:srgbClr val="717BA2"/>
                </a:solidFill>
                <a:latin typeface="Wingdings 3"/>
                <a:cs typeface="Wingdings 3"/>
              </a:rPr>
              <a:t></a:t>
            </a:r>
            <a:r>
              <a:rPr sz="1800" spc="10" dirty="0">
                <a:solidFill>
                  <a:srgbClr val="717BA2"/>
                </a:solidFill>
                <a:latin typeface="Times New Roman"/>
                <a:cs typeface="Times New Roman"/>
              </a:rPr>
              <a:t>	</a:t>
            </a:r>
            <a:r>
              <a:rPr sz="2400" b="1" spc="-20" dirty="0">
                <a:latin typeface="Cambria"/>
                <a:cs typeface="Cambria"/>
              </a:rPr>
              <a:t>Inovasi layanan </a:t>
            </a:r>
            <a:r>
              <a:rPr sz="2400" b="1" spc="-5" dirty="0">
                <a:latin typeface="Cambria"/>
                <a:cs typeface="Cambria"/>
              </a:rPr>
              <a:t>bisnis </a:t>
            </a:r>
            <a:r>
              <a:rPr sz="2400" b="1" dirty="0">
                <a:latin typeface="Cambria"/>
                <a:cs typeface="Cambria"/>
              </a:rPr>
              <a:t>: </a:t>
            </a:r>
            <a:r>
              <a:rPr sz="2400" spc="-5" dirty="0">
                <a:latin typeface="Cambria"/>
                <a:cs typeface="Cambria"/>
              </a:rPr>
              <a:t>pengadaan,</a:t>
            </a:r>
            <a:r>
              <a:rPr sz="2400" spc="-15" dirty="0">
                <a:latin typeface="Cambria"/>
                <a:cs typeface="Cambria"/>
              </a:rPr>
              <a:t> penawaran,</a:t>
            </a:r>
            <a:endParaRPr sz="2400" dirty="0">
              <a:latin typeface="Cambria"/>
              <a:cs typeface="Cambria"/>
            </a:endParaRPr>
          </a:p>
          <a:p>
            <a:pPr marL="286385">
              <a:lnSpc>
                <a:spcPts val="2735"/>
              </a:lnSpc>
            </a:pPr>
            <a:r>
              <a:rPr sz="2400" spc="-20" dirty="0">
                <a:latin typeface="Cambria"/>
                <a:cs typeface="Cambria"/>
              </a:rPr>
              <a:t>pembayaran</a:t>
            </a:r>
            <a:endParaRPr sz="2400" dirty="0">
              <a:latin typeface="Cambria"/>
              <a:cs typeface="Cambria"/>
            </a:endParaRPr>
          </a:p>
          <a:p>
            <a:pPr marL="286385">
              <a:lnSpc>
                <a:spcPct val="100000"/>
              </a:lnSpc>
              <a:spcBef>
                <a:spcPts val="265"/>
              </a:spcBef>
              <a:tabLst>
                <a:tab pos="561340" algn="l"/>
              </a:tabLst>
            </a:pPr>
            <a:r>
              <a:rPr sz="1500" spc="10" dirty="0">
                <a:solidFill>
                  <a:srgbClr val="9FB8CD"/>
                </a:solidFill>
                <a:latin typeface="Wingdings 3"/>
                <a:cs typeface="Wingdings 3"/>
              </a:rPr>
              <a:t></a:t>
            </a:r>
            <a:r>
              <a:rPr sz="1500" spc="10" dirty="0">
                <a:solidFill>
                  <a:srgbClr val="9FB8CD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64652"/>
                </a:solidFill>
                <a:latin typeface="Cambria"/>
                <a:cs typeface="Cambria"/>
              </a:rPr>
              <a:t>Government</a:t>
            </a:r>
            <a:r>
              <a:rPr sz="2000" spc="-55" dirty="0">
                <a:solidFill>
                  <a:srgbClr val="464652"/>
                </a:solidFill>
                <a:latin typeface="Cambria"/>
                <a:cs typeface="Cambria"/>
              </a:rPr>
              <a:t> </a:t>
            </a:r>
            <a:r>
              <a:rPr sz="2000" spc="-10" dirty="0">
                <a:solidFill>
                  <a:srgbClr val="464652"/>
                </a:solidFill>
                <a:latin typeface="Cambria"/>
                <a:cs typeface="Cambria"/>
              </a:rPr>
              <a:t>e-procurement</a:t>
            </a:r>
            <a:endParaRPr sz="2000" dirty="0">
              <a:latin typeface="Cambria"/>
              <a:cs typeface="Cambria"/>
            </a:endParaRPr>
          </a:p>
          <a:p>
            <a:pPr marL="286385">
              <a:lnSpc>
                <a:spcPct val="100000"/>
              </a:lnSpc>
              <a:spcBef>
                <a:spcPts val="250"/>
              </a:spcBef>
              <a:tabLst>
                <a:tab pos="561340" algn="l"/>
              </a:tabLst>
            </a:pPr>
            <a:r>
              <a:rPr sz="1500" spc="10" dirty="0">
                <a:solidFill>
                  <a:srgbClr val="9FB8CD"/>
                </a:solidFill>
                <a:latin typeface="Wingdings 3"/>
                <a:cs typeface="Wingdings 3"/>
              </a:rPr>
              <a:t></a:t>
            </a:r>
            <a:r>
              <a:rPr sz="1500" spc="10" dirty="0">
                <a:solidFill>
                  <a:srgbClr val="9FB8CD"/>
                </a:solidFill>
                <a:latin typeface="Times New Roman"/>
                <a:cs typeface="Times New Roman"/>
              </a:rPr>
              <a:t>	</a:t>
            </a:r>
            <a:r>
              <a:rPr sz="2000" spc="-5" dirty="0">
                <a:solidFill>
                  <a:srgbClr val="464652"/>
                </a:solidFill>
                <a:latin typeface="Cambria"/>
                <a:cs typeface="Cambria"/>
              </a:rPr>
              <a:t>Meneruskan</a:t>
            </a:r>
            <a:r>
              <a:rPr sz="2000" spc="-70" dirty="0">
                <a:solidFill>
                  <a:srgbClr val="464652"/>
                </a:solidFill>
                <a:latin typeface="Cambria"/>
                <a:cs typeface="Cambria"/>
              </a:rPr>
              <a:t> </a:t>
            </a:r>
            <a:r>
              <a:rPr sz="2000" spc="-10" dirty="0">
                <a:solidFill>
                  <a:srgbClr val="464652"/>
                </a:solidFill>
                <a:latin typeface="Cambria"/>
                <a:cs typeface="Cambria"/>
              </a:rPr>
              <a:t>e-lelang</a:t>
            </a:r>
            <a:endParaRPr sz="2000" dirty="0">
              <a:latin typeface="Cambria"/>
              <a:cs typeface="Cambria"/>
            </a:endParaRPr>
          </a:p>
          <a:p>
            <a:pPr marL="286385">
              <a:lnSpc>
                <a:spcPct val="100000"/>
              </a:lnSpc>
              <a:spcBef>
                <a:spcPts val="265"/>
              </a:spcBef>
              <a:tabLst>
                <a:tab pos="561340" algn="l"/>
              </a:tabLst>
            </a:pPr>
            <a:r>
              <a:rPr sz="1500" spc="10" dirty="0">
                <a:solidFill>
                  <a:srgbClr val="9FB8CD"/>
                </a:solidFill>
                <a:latin typeface="Wingdings 3"/>
                <a:cs typeface="Wingdings 3"/>
              </a:rPr>
              <a:t></a:t>
            </a:r>
            <a:r>
              <a:rPr sz="1500" spc="10" dirty="0">
                <a:solidFill>
                  <a:srgbClr val="9FB8CD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64652"/>
                </a:solidFill>
                <a:latin typeface="Cambria"/>
                <a:cs typeface="Cambria"/>
              </a:rPr>
              <a:t>Pengumpulan </a:t>
            </a:r>
            <a:r>
              <a:rPr sz="2000" spc="5" dirty="0">
                <a:solidFill>
                  <a:srgbClr val="464652"/>
                </a:solidFill>
                <a:latin typeface="Cambria"/>
                <a:cs typeface="Cambria"/>
              </a:rPr>
              <a:t>dan </a:t>
            </a:r>
            <a:r>
              <a:rPr sz="2000" spc="-5" dirty="0">
                <a:solidFill>
                  <a:srgbClr val="464652"/>
                </a:solidFill>
                <a:latin typeface="Cambria"/>
                <a:cs typeface="Cambria"/>
              </a:rPr>
              <a:t>pengelolaan </a:t>
            </a:r>
            <a:r>
              <a:rPr sz="2000" spc="-10" dirty="0">
                <a:solidFill>
                  <a:srgbClr val="464652"/>
                </a:solidFill>
                <a:latin typeface="Cambria"/>
                <a:cs typeface="Cambria"/>
              </a:rPr>
              <a:t>Pajak</a:t>
            </a:r>
            <a:r>
              <a:rPr sz="2000" spc="-114" dirty="0">
                <a:solidFill>
                  <a:srgbClr val="464652"/>
                </a:solidFill>
                <a:latin typeface="Cambria"/>
                <a:cs typeface="Cambria"/>
              </a:rPr>
              <a:t> </a:t>
            </a:r>
            <a:r>
              <a:rPr sz="2000" dirty="0">
                <a:solidFill>
                  <a:srgbClr val="464652"/>
                </a:solidFill>
                <a:latin typeface="Cambria"/>
                <a:cs typeface="Cambria"/>
              </a:rPr>
              <a:t>perusahaan</a:t>
            </a:r>
            <a:endParaRPr sz="2000" dirty="0">
              <a:latin typeface="Cambria"/>
              <a:cs typeface="Cambria"/>
            </a:endParaRPr>
          </a:p>
          <a:p>
            <a:pPr marL="286385">
              <a:lnSpc>
                <a:spcPct val="100000"/>
              </a:lnSpc>
              <a:spcBef>
                <a:spcPts val="260"/>
              </a:spcBef>
              <a:tabLst>
                <a:tab pos="561340" algn="l"/>
              </a:tabLst>
            </a:pPr>
            <a:r>
              <a:rPr sz="1500" spc="10" dirty="0">
                <a:solidFill>
                  <a:srgbClr val="9FB8CD"/>
                </a:solidFill>
                <a:latin typeface="Wingdings 3"/>
                <a:cs typeface="Wingdings 3"/>
              </a:rPr>
              <a:t></a:t>
            </a:r>
            <a:r>
              <a:rPr sz="1500" spc="10" dirty="0">
                <a:solidFill>
                  <a:srgbClr val="9FB8CD"/>
                </a:solidFill>
                <a:latin typeface="Times New Roman"/>
                <a:cs typeface="Times New Roman"/>
              </a:rPr>
              <a:t>	</a:t>
            </a:r>
            <a:r>
              <a:rPr sz="2000" spc="-5" dirty="0">
                <a:solidFill>
                  <a:srgbClr val="464652"/>
                </a:solidFill>
                <a:latin typeface="Cambria"/>
                <a:cs typeface="Cambria"/>
              </a:rPr>
              <a:t>Sistem</a:t>
            </a:r>
            <a:r>
              <a:rPr sz="2000" spc="-125" dirty="0">
                <a:solidFill>
                  <a:srgbClr val="464652"/>
                </a:solidFill>
                <a:latin typeface="Cambria"/>
                <a:cs typeface="Cambria"/>
              </a:rPr>
              <a:t> </a:t>
            </a:r>
            <a:r>
              <a:rPr sz="2000" dirty="0">
                <a:solidFill>
                  <a:srgbClr val="464652"/>
                </a:solidFill>
                <a:latin typeface="Cambria"/>
                <a:cs typeface="Cambria"/>
              </a:rPr>
              <a:t>Beacukai</a:t>
            </a:r>
            <a:endParaRPr sz="2000" dirty="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10" dirty="0"/>
              <a:t>E-Government </a:t>
            </a:r>
            <a:r>
              <a:rPr dirty="0"/>
              <a:t>–</a:t>
            </a:r>
            <a:r>
              <a:rPr spc="-45" dirty="0"/>
              <a:t> </a:t>
            </a:r>
            <a:r>
              <a:rPr spc="-5" dirty="0"/>
              <a:t>G2G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37538"/>
            <a:ext cx="7600315" cy="40532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80000"/>
              </a:lnSpc>
            </a:pPr>
            <a:r>
              <a:rPr sz="2600" spc="-5" dirty="0">
                <a:latin typeface="Cambria"/>
                <a:cs typeface="Cambria"/>
              </a:rPr>
              <a:t>Adalah </a:t>
            </a:r>
            <a:r>
              <a:rPr sz="2600" spc="-10" dirty="0">
                <a:latin typeface="Cambria"/>
                <a:cs typeface="Cambria"/>
              </a:rPr>
              <a:t>kategori E-government </a:t>
            </a:r>
            <a:r>
              <a:rPr sz="2600" spc="-20" dirty="0">
                <a:latin typeface="Cambria"/>
                <a:cs typeface="Cambria"/>
              </a:rPr>
              <a:t>yang </a:t>
            </a:r>
            <a:r>
              <a:rPr sz="2600" spc="-5" dirty="0">
                <a:latin typeface="Cambria"/>
                <a:cs typeface="Cambria"/>
              </a:rPr>
              <a:t>mencakup </a:t>
            </a:r>
            <a:r>
              <a:rPr sz="2600" dirty="0">
                <a:latin typeface="Cambria"/>
                <a:cs typeface="Cambria"/>
              </a:rPr>
              <a:t>semua  </a:t>
            </a:r>
            <a:r>
              <a:rPr sz="2600" spc="-15" dirty="0">
                <a:solidFill>
                  <a:srgbClr val="FF0000"/>
                </a:solidFill>
                <a:latin typeface="Cambria"/>
                <a:cs typeface="Cambria"/>
              </a:rPr>
              <a:t>interaksi </a:t>
            </a:r>
            <a:r>
              <a:rPr sz="2600" spc="-10" dirty="0">
                <a:latin typeface="Cambria"/>
                <a:cs typeface="Cambria"/>
              </a:rPr>
              <a:t>antara </a:t>
            </a:r>
            <a:r>
              <a:rPr sz="2600" dirty="0">
                <a:solidFill>
                  <a:srgbClr val="FF0000"/>
                </a:solidFill>
                <a:latin typeface="Cambria"/>
                <a:cs typeface="Cambria"/>
              </a:rPr>
              <a:t>pemerintah </a:t>
            </a:r>
            <a:r>
              <a:rPr sz="2600" dirty="0">
                <a:latin typeface="Cambria"/>
                <a:cs typeface="Cambria"/>
              </a:rPr>
              <a:t>dan </a:t>
            </a:r>
            <a:r>
              <a:rPr sz="2600" spc="-5" dirty="0">
                <a:solidFill>
                  <a:srgbClr val="FF0000"/>
                </a:solidFill>
                <a:latin typeface="Cambria"/>
                <a:cs typeface="Cambria"/>
              </a:rPr>
              <a:t>instansi </a:t>
            </a:r>
            <a:r>
              <a:rPr sz="2600" dirty="0">
                <a:solidFill>
                  <a:srgbClr val="FF0000"/>
                </a:solidFill>
                <a:latin typeface="Cambria"/>
                <a:cs typeface="Cambria"/>
              </a:rPr>
              <a:t>pemerintah  </a:t>
            </a:r>
            <a:r>
              <a:rPr sz="2600" spc="-20" dirty="0">
                <a:latin typeface="Cambria"/>
                <a:cs typeface="Cambria"/>
              </a:rPr>
              <a:t>yang </a:t>
            </a:r>
            <a:r>
              <a:rPr sz="2600" spc="-5" dirty="0">
                <a:latin typeface="Cambria"/>
                <a:cs typeface="Cambria"/>
              </a:rPr>
              <a:t>lain,</a:t>
            </a:r>
            <a:r>
              <a:rPr sz="2600" spc="-20" dirty="0">
                <a:latin typeface="Cambria"/>
                <a:cs typeface="Cambria"/>
              </a:rPr>
              <a:t> karyawan.</a:t>
            </a:r>
            <a:endParaRPr sz="26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450">
              <a:latin typeface="Times New Roman"/>
              <a:cs typeface="Times New Roman"/>
            </a:endParaRPr>
          </a:p>
          <a:p>
            <a:pPr marL="287020" indent="-274320">
              <a:lnSpc>
                <a:spcPts val="2595"/>
              </a:lnSpc>
              <a:buClr>
                <a:srgbClr val="717BA2"/>
              </a:buClr>
              <a:buSzPct val="75000"/>
              <a:buFont typeface="Wingdings"/>
              <a:buChar char=""/>
              <a:tabLst>
                <a:tab pos="286385" algn="l"/>
                <a:tab pos="287020" algn="l"/>
              </a:tabLst>
            </a:pPr>
            <a:r>
              <a:rPr sz="2400" spc="-10" dirty="0">
                <a:latin typeface="Cambria"/>
                <a:cs typeface="Cambria"/>
              </a:rPr>
              <a:t>Sistem pelaporan antara </a:t>
            </a:r>
            <a:r>
              <a:rPr sz="2400" spc="-5" dirty="0">
                <a:latin typeface="Cambria"/>
                <a:cs typeface="Cambria"/>
              </a:rPr>
              <a:t>pemerintah </a:t>
            </a:r>
            <a:r>
              <a:rPr sz="2400" spc="-10" dirty="0">
                <a:latin typeface="Cambria"/>
                <a:cs typeface="Cambria"/>
              </a:rPr>
              <a:t>daerah </a:t>
            </a:r>
            <a:r>
              <a:rPr sz="2400" dirty="0">
                <a:latin typeface="Cambria"/>
                <a:cs typeface="Cambria"/>
              </a:rPr>
              <a:t>dan</a:t>
            </a:r>
            <a:r>
              <a:rPr sz="2400" spc="5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pusat</a:t>
            </a:r>
            <a:endParaRPr sz="2400">
              <a:latin typeface="Cambria"/>
              <a:cs typeface="Cambria"/>
            </a:endParaRPr>
          </a:p>
          <a:p>
            <a:pPr marR="290195" algn="ctr">
              <a:lnSpc>
                <a:spcPts val="2595"/>
              </a:lnSpc>
            </a:pPr>
            <a:r>
              <a:rPr sz="2400" spc="-5" dirty="0">
                <a:latin typeface="Cambria"/>
                <a:cs typeface="Cambria"/>
              </a:rPr>
              <a:t>menjadi </a:t>
            </a:r>
            <a:r>
              <a:rPr sz="2400" spc="-10" dirty="0">
                <a:latin typeface="Cambria"/>
                <a:cs typeface="Cambria"/>
              </a:rPr>
              <a:t>terhubung, </a:t>
            </a:r>
            <a:r>
              <a:rPr sz="2400" spc="-5" dirty="0">
                <a:latin typeface="Cambria"/>
                <a:cs typeface="Cambria"/>
              </a:rPr>
              <a:t>sehingga meningkatkan </a:t>
            </a:r>
            <a:r>
              <a:rPr sz="2400" spc="-15" dirty="0">
                <a:latin typeface="Cambria"/>
                <a:cs typeface="Cambria"/>
              </a:rPr>
              <a:t>akurasi</a:t>
            </a:r>
            <a:endParaRPr sz="2400">
              <a:latin typeface="Cambria"/>
              <a:cs typeface="Cambria"/>
            </a:endParaRPr>
          </a:p>
          <a:p>
            <a:pPr marL="287020" indent="-274320">
              <a:lnSpc>
                <a:spcPct val="100000"/>
              </a:lnSpc>
              <a:spcBef>
                <a:spcPts val="25"/>
              </a:spcBef>
              <a:buClr>
                <a:srgbClr val="717BA2"/>
              </a:buClr>
              <a:buSzPct val="75000"/>
              <a:buFont typeface="Wingdings"/>
              <a:buChar char=""/>
              <a:tabLst>
                <a:tab pos="286385" algn="l"/>
                <a:tab pos="287020" algn="l"/>
              </a:tabLst>
            </a:pPr>
            <a:r>
              <a:rPr sz="2400" spc="-15" dirty="0">
                <a:latin typeface="Cambria"/>
                <a:cs typeface="Cambria"/>
              </a:rPr>
              <a:t>Pertukaran </a:t>
            </a:r>
            <a:r>
              <a:rPr sz="2400" spc="-5" dirty="0">
                <a:latin typeface="Cambria"/>
                <a:cs typeface="Cambria"/>
              </a:rPr>
              <a:t>informasi </a:t>
            </a:r>
            <a:r>
              <a:rPr sz="2400" dirty="0">
                <a:latin typeface="Cambria"/>
                <a:cs typeface="Cambria"/>
              </a:rPr>
              <a:t>antar</a:t>
            </a:r>
            <a:r>
              <a:rPr sz="2400" spc="-65" dirty="0">
                <a:latin typeface="Cambria"/>
                <a:cs typeface="Cambria"/>
              </a:rPr>
              <a:t> </a:t>
            </a:r>
            <a:r>
              <a:rPr sz="2400" spc="-10" dirty="0">
                <a:latin typeface="Cambria"/>
                <a:cs typeface="Cambria"/>
              </a:rPr>
              <a:t>lembaga</a:t>
            </a:r>
            <a:endParaRPr sz="2400">
              <a:latin typeface="Cambria"/>
              <a:cs typeface="Cambria"/>
            </a:endParaRPr>
          </a:p>
          <a:p>
            <a:pPr marL="287020" marR="556260" indent="-274320">
              <a:lnSpc>
                <a:spcPct val="80000"/>
              </a:lnSpc>
              <a:spcBef>
                <a:spcPts val="600"/>
              </a:spcBef>
              <a:buClr>
                <a:srgbClr val="717BA2"/>
              </a:buClr>
              <a:buSzPct val="75000"/>
              <a:buFont typeface="Wingdings"/>
              <a:buChar char=""/>
              <a:tabLst>
                <a:tab pos="286385" algn="l"/>
                <a:tab pos="287020" algn="l"/>
              </a:tabLst>
            </a:pPr>
            <a:r>
              <a:rPr sz="2400" spc="-10" dirty="0">
                <a:latin typeface="Cambria"/>
                <a:cs typeface="Cambria"/>
              </a:rPr>
              <a:t>Pengambilan </a:t>
            </a:r>
            <a:r>
              <a:rPr sz="2400" spc="-5" dirty="0">
                <a:latin typeface="Cambria"/>
                <a:cs typeface="Cambria"/>
              </a:rPr>
              <a:t>keputusan </a:t>
            </a:r>
            <a:r>
              <a:rPr sz="2400" spc="-10" dirty="0">
                <a:latin typeface="Cambria"/>
                <a:cs typeface="Cambria"/>
              </a:rPr>
              <a:t>terkolaborasi </a:t>
            </a:r>
            <a:r>
              <a:rPr sz="2400" spc="-5" dirty="0">
                <a:latin typeface="Cambria"/>
                <a:cs typeface="Cambria"/>
              </a:rPr>
              <a:t>melalui </a:t>
            </a:r>
            <a:r>
              <a:rPr sz="2400" dirty="0">
                <a:latin typeface="Cambria"/>
                <a:cs typeface="Cambria"/>
              </a:rPr>
              <a:t>video  </a:t>
            </a:r>
            <a:r>
              <a:rPr sz="2400" spc="-10" dirty="0">
                <a:latin typeface="Cambria"/>
                <a:cs typeface="Cambria"/>
              </a:rPr>
              <a:t>konferensi</a:t>
            </a:r>
            <a:endParaRPr sz="2400">
              <a:latin typeface="Cambria"/>
              <a:cs typeface="Cambria"/>
            </a:endParaRPr>
          </a:p>
          <a:p>
            <a:pPr marL="287020" marR="56515" indent="-274320">
              <a:lnSpc>
                <a:spcPts val="2310"/>
              </a:lnSpc>
              <a:spcBef>
                <a:spcPts val="575"/>
              </a:spcBef>
              <a:buClr>
                <a:srgbClr val="717BA2"/>
              </a:buClr>
              <a:buSzPct val="75000"/>
              <a:buFont typeface="Wingdings"/>
              <a:buChar char=""/>
              <a:tabLst>
                <a:tab pos="286385" algn="l"/>
                <a:tab pos="287020" algn="l"/>
              </a:tabLst>
            </a:pPr>
            <a:r>
              <a:rPr sz="2400" spc="-10" dirty="0">
                <a:latin typeface="Cambria"/>
                <a:cs typeface="Cambria"/>
              </a:rPr>
              <a:t>Penggunaan </a:t>
            </a:r>
            <a:r>
              <a:rPr sz="2400" spc="-5" dirty="0">
                <a:latin typeface="Cambria"/>
                <a:cs typeface="Cambria"/>
              </a:rPr>
              <a:t>bersama basisdata diantara </a:t>
            </a:r>
            <a:r>
              <a:rPr sz="2400" spc="-10" dirty="0">
                <a:latin typeface="Cambria"/>
                <a:cs typeface="Cambria"/>
              </a:rPr>
              <a:t>lembaga </a:t>
            </a:r>
            <a:r>
              <a:rPr sz="2400" spc="-5" dirty="0">
                <a:latin typeface="Cambria"/>
                <a:cs typeface="Cambria"/>
              </a:rPr>
              <a:t>untuk  meningkatkan </a:t>
            </a:r>
            <a:r>
              <a:rPr sz="2400" dirty="0">
                <a:latin typeface="Cambria"/>
                <a:cs typeface="Cambria"/>
              </a:rPr>
              <a:t>efisiensi </a:t>
            </a:r>
            <a:r>
              <a:rPr sz="2400" spc="-5" dirty="0">
                <a:latin typeface="Cambria"/>
                <a:cs typeface="Cambria"/>
              </a:rPr>
              <a:t>prosedur</a:t>
            </a:r>
            <a:r>
              <a:rPr sz="2400" spc="-125" dirty="0">
                <a:latin typeface="Cambria"/>
                <a:cs typeface="Cambria"/>
              </a:rPr>
              <a:t> </a:t>
            </a:r>
            <a:r>
              <a:rPr sz="2400" spc="-10" dirty="0">
                <a:latin typeface="Cambria"/>
                <a:cs typeface="Cambria"/>
              </a:rPr>
              <a:t>kerja</a:t>
            </a:r>
            <a:endParaRPr sz="240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10" dirty="0"/>
              <a:t>E-Government </a:t>
            </a:r>
            <a:r>
              <a:rPr dirty="0"/>
              <a:t>–</a:t>
            </a:r>
            <a:r>
              <a:rPr spc="-45" dirty="0"/>
              <a:t> </a:t>
            </a:r>
            <a:r>
              <a:rPr spc="-5" dirty="0"/>
              <a:t>G2G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256538"/>
            <a:ext cx="7472045" cy="2296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spc="-5" dirty="0">
                <a:latin typeface="Cambria"/>
                <a:cs typeface="Cambria"/>
              </a:rPr>
              <a:t>Contoh </a:t>
            </a:r>
            <a:r>
              <a:rPr sz="2600" spc="-20" dirty="0">
                <a:latin typeface="Cambria"/>
                <a:cs typeface="Cambria"/>
              </a:rPr>
              <a:t>layanan </a:t>
            </a:r>
            <a:r>
              <a:rPr sz="2600" dirty="0">
                <a:latin typeface="Cambria"/>
                <a:cs typeface="Cambria"/>
              </a:rPr>
              <a:t>G2G</a:t>
            </a:r>
            <a:r>
              <a:rPr sz="2600" spc="-70" dirty="0">
                <a:latin typeface="Cambria"/>
                <a:cs typeface="Cambria"/>
              </a:rPr>
              <a:t> </a:t>
            </a:r>
            <a:r>
              <a:rPr sz="2600" dirty="0">
                <a:latin typeface="Cambria"/>
                <a:cs typeface="Cambria"/>
              </a:rPr>
              <a:t>:</a:t>
            </a:r>
            <a:endParaRPr sz="2600">
              <a:latin typeface="Cambria"/>
              <a:cs typeface="Cambria"/>
            </a:endParaRPr>
          </a:p>
          <a:p>
            <a:pPr marL="527685" indent="-514984">
              <a:lnSpc>
                <a:spcPct val="100000"/>
              </a:lnSpc>
              <a:spcBef>
                <a:spcPts val="600"/>
              </a:spcBef>
              <a:buClr>
                <a:srgbClr val="717BA2"/>
              </a:buClr>
              <a:buSzPct val="75000"/>
              <a:buAutoNum type="alphaLcPeriod"/>
              <a:tabLst>
                <a:tab pos="527685" algn="l"/>
                <a:tab pos="528320" algn="l"/>
              </a:tabLst>
            </a:pPr>
            <a:r>
              <a:rPr sz="2600" spc="-10" dirty="0">
                <a:latin typeface="Cambria"/>
                <a:cs typeface="Cambria"/>
              </a:rPr>
              <a:t>Sistem </a:t>
            </a:r>
            <a:r>
              <a:rPr sz="2600" spc="-5" dirty="0">
                <a:latin typeface="Cambria"/>
                <a:cs typeface="Cambria"/>
              </a:rPr>
              <a:t>Informasi </a:t>
            </a:r>
            <a:r>
              <a:rPr sz="2600" spc="-10" dirty="0">
                <a:latin typeface="Cambria"/>
                <a:cs typeface="Cambria"/>
              </a:rPr>
              <a:t>Keuangan </a:t>
            </a:r>
            <a:r>
              <a:rPr sz="2600" dirty="0">
                <a:latin typeface="Cambria"/>
                <a:cs typeface="Cambria"/>
              </a:rPr>
              <a:t>Nasional</a:t>
            </a:r>
            <a:r>
              <a:rPr sz="2600" spc="-70" dirty="0">
                <a:latin typeface="Cambria"/>
                <a:cs typeface="Cambria"/>
              </a:rPr>
              <a:t> </a:t>
            </a:r>
            <a:r>
              <a:rPr sz="2600" spc="-25" dirty="0">
                <a:latin typeface="Cambria"/>
                <a:cs typeface="Cambria"/>
              </a:rPr>
              <a:t>Terintegrasi</a:t>
            </a:r>
            <a:endParaRPr sz="2600">
              <a:latin typeface="Cambria"/>
              <a:cs typeface="Cambria"/>
            </a:endParaRPr>
          </a:p>
          <a:p>
            <a:pPr marL="527685" indent="-514984">
              <a:lnSpc>
                <a:spcPct val="100000"/>
              </a:lnSpc>
              <a:spcBef>
                <a:spcPts val="600"/>
              </a:spcBef>
              <a:buClr>
                <a:srgbClr val="717BA2"/>
              </a:buClr>
              <a:buSzPct val="75000"/>
              <a:buAutoNum type="alphaLcPeriod"/>
              <a:tabLst>
                <a:tab pos="527685" algn="l"/>
                <a:tab pos="528320" algn="l"/>
              </a:tabLst>
            </a:pPr>
            <a:r>
              <a:rPr sz="2600" spc="-10" dirty="0">
                <a:latin typeface="Cambria"/>
                <a:cs typeface="Cambria"/>
              </a:rPr>
              <a:t>Sistem </a:t>
            </a:r>
            <a:r>
              <a:rPr sz="2600" spc="-5" dirty="0">
                <a:latin typeface="Cambria"/>
                <a:cs typeface="Cambria"/>
              </a:rPr>
              <a:t>Informasi Pemerintah</a:t>
            </a:r>
            <a:r>
              <a:rPr sz="2600" spc="-85" dirty="0">
                <a:latin typeface="Cambria"/>
                <a:cs typeface="Cambria"/>
              </a:rPr>
              <a:t> </a:t>
            </a:r>
            <a:r>
              <a:rPr sz="2600" spc="-10" dirty="0">
                <a:latin typeface="Cambria"/>
                <a:cs typeface="Cambria"/>
              </a:rPr>
              <a:t>Daerah</a:t>
            </a:r>
            <a:endParaRPr sz="2600">
              <a:latin typeface="Cambria"/>
              <a:cs typeface="Cambria"/>
            </a:endParaRPr>
          </a:p>
          <a:p>
            <a:pPr marL="527685" indent="-514984">
              <a:lnSpc>
                <a:spcPct val="100000"/>
              </a:lnSpc>
              <a:spcBef>
                <a:spcPts val="600"/>
              </a:spcBef>
              <a:buClr>
                <a:srgbClr val="717BA2"/>
              </a:buClr>
              <a:buSzPct val="75000"/>
              <a:buAutoNum type="alphaLcPeriod"/>
              <a:tabLst>
                <a:tab pos="527685" algn="l"/>
                <a:tab pos="528320" algn="l"/>
              </a:tabLst>
            </a:pPr>
            <a:r>
              <a:rPr sz="2600" spc="-10" dirty="0">
                <a:latin typeface="Cambria"/>
                <a:cs typeface="Cambria"/>
              </a:rPr>
              <a:t>Sistem </a:t>
            </a:r>
            <a:r>
              <a:rPr sz="2600" spc="-5" dirty="0">
                <a:latin typeface="Cambria"/>
                <a:cs typeface="Cambria"/>
              </a:rPr>
              <a:t>Informasi </a:t>
            </a:r>
            <a:r>
              <a:rPr sz="2600" spc="-10" dirty="0">
                <a:latin typeface="Cambria"/>
                <a:cs typeface="Cambria"/>
              </a:rPr>
              <a:t>Pendidikan </a:t>
            </a:r>
            <a:r>
              <a:rPr sz="2600" dirty="0">
                <a:latin typeface="Cambria"/>
                <a:cs typeface="Cambria"/>
              </a:rPr>
              <a:t>dan</a:t>
            </a:r>
            <a:r>
              <a:rPr sz="2600" spc="-25" dirty="0">
                <a:latin typeface="Cambria"/>
                <a:cs typeface="Cambria"/>
              </a:rPr>
              <a:t> </a:t>
            </a:r>
            <a:r>
              <a:rPr sz="2600" spc="-5" dirty="0">
                <a:latin typeface="Cambria"/>
                <a:cs typeface="Cambria"/>
              </a:rPr>
              <a:t>e-Learning</a:t>
            </a:r>
            <a:endParaRPr sz="2600">
              <a:latin typeface="Cambria"/>
              <a:cs typeface="Cambria"/>
            </a:endParaRPr>
          </a:p>
          <a:p>
            <a:pPr marL="527685" indent="-514984">
              <a:lnSpc>
                <a:spcPct val="100000"/>
              </a:lnSpc>
              <a:spcBef>
                <a:spcPts val="600"/>
              </a:spcBef>
              <a:buClr>
                <a:srgbClr val="717BA2"/>
              </a:buClr>
              <a:buSzPct val="75000"/>
              <a:buAutoNum type="alphaLcPeriod"/>
              <a:tabLst>
                <a:tab pos="527685" algn="l"/>
                <a:tab pos="528320" algn="l"/>
              </a:tabLst>
            </a:pPr>
            <a:r>
              <a:rPr sz="2600" spc="-15" dirty="0">
                <a:latin typeface="Cambria"/>
                <a:cs typeface="Cambria"/>
              </a:rPr>
              <a:t>Pertukaran </a:t>
            </a:r>
            <a:r>
              <a:rPr sz="2600" spc="-5" dirty="0">
                <a:latin typeface="Cambria"/>
                <a:cs typeface="Cambria"/>
              </a:rPr>
              <a:t>Dokumen Elektronik</a:t>
            </a:r>
            <a:r>
              <a:rPr sz="2600" spc="-90" dirty="0">
                <a:latin typeface="Cambria"/>
                <a:cs typeface="Cambria"/>
              </a:rPr>
              <a:t> </a:t>
            </a:r>
            <a:r>
              <a:rPr sz="2600" spc="-5" dirty="0">
                <a:latin typeface="Cambria"/>
                <a:cs typeface="Cambria"/>
              </a:rPr>
              <a:t>Pemerintah</a:t>
            </a:r>
            <a:endParaRPr sz="260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10" dirty="0"/>
              <a:t>Perubahan prosedur </a:t>
            </a:r>
            <a:r>
              <a:rPr spc="-25" dirty="0"/>
              <a:t>kerja </a:t>
            </a:r>
            <a:r>
              <a:rPr spc="-5" dirty="0"/>
              <a:t>dalam</a:t>
            </a:r>
            <a:r>
              <a:rPr spc="50" dirty="0"/>
              <a:t> </a:t>
            </a:r>
            <a:r>
              <a:rPr spc="-5" dirty="0"/>
              <a:t>G2G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7637103"/>
              </p:ext>
            </p:extLst>
          </p:nvPr>
        </p:nvGraphicFramePr>
        <p:xfrm>
          <a:off x="452437" y="1600200"/>
          <a:ext cx="7853363" cy="44195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43363"/>
                <a:gridCol w="3810000"/>
              </a:tblGrid>
              <a:tr h="396240">
                <a:tc>
                  <a:txBody>
                    <a:bodyPr/>
                    <a:lstStyle/>
                    <a:p>
                      <a:pPr marL="14376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b="1" dirty="0">
                          <a:latin typeface="Cambria"/>
                          <a:cs typeface="Cambria"/>
                        </a:rPr>
                        <a:t>Sebelum</a:t>
                      </a:r>
                      <a:r>
                        <a:rPr sz="2000" b="1" spc="-10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2000" b="1" dirty="0">
                          <a:latin typeface="Cambria"/>
                          <a:cs typeface="Cambria"/>
                        </a:rPr>
                        <a:t>G2G</a:t>
                      </a:r>
                      <a:endParaRPr sz="20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solidFill>
                      <a:srgbClr val="D2DA79"/>
                    </a:solidFill>
                  </a:tcPr>
                </a:tc>
                <a:tc>
                  <a:txBody>
                    <a:bodyPr/>
                    <a:lstStyle/>
                    <a:p>
                      <a:pPr marL="115062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b="1" dirty="0">
                          <a:latin typeface="Cambria"/>
                          <a:cs typeface="Cambria"/>
                        </a:rPr>
                        <a:t>Sesudah</a:t>
                      </a:r>
                      <a:r>
                        <a:rPr sz="2000" b="1" spc="-10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2000" b="1" dirty="0">
                          <a:latin typeface="Cambria"/>
                          <a:cs typeface="Cambria"/>
                        </a:rPr>
                        <a:t>G2G</a:t>
                      </a:r>
                      <a:endParaRPr sz="20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solidFill>
                      <a:srgbClr val="D2DA79"/>
                    </a:solidFill>
                  </a:tcPr>
                </a:tc>
              </a:tr>
              <a:tr h="701039">
                <a:tc>
                  <a:txBody>
                    <a:bodyPr/>
                    <a:lstStyle/>
                    <a:p>
                      <a:pPr marL="86360" marR="8445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5" dirty="0">
                          <a:latin typeface="Cambria"/>
                          <a:cs typeface="Cambria"/>
                        </a:rPr>
                        <a:t>Proses </a:t>
                      </a:r>
                      <a:r>
                        <a:rPr sz="2000" spc="-10" dirty="0">
                          <a:latin typeface="Cambria"/>
                          <a:cs typeface="Cambria"/>
                        </a:rPr>
                        <a:t>kerja </a:t>
                      </a:r>
                      <a:r>
                        <a:rPr sz="2000" spc="-5" dirty="0">
                          <a:latin typeface="Cambria"/>
                          <a:cs typeface="Cambria"/>
                        </a:rPr>
                        <a:t>pemerintah menggunakan  </a:t>
                      </a:r>
                      <a:r>
                        <a:rPr sz="2000" spc="-10" dirty="0">
                          <a:latin typeface="Cambria"/>
                          <a:cs typeface="Cambria"/>
                        </a:rPr>
                        <a:t>kertas</a:t>
                      </a:r>
                      <a:endParaRPr sz="20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9525">
                      <a:solidFill>
                        <a:srgbClr val="D2DA79"/>
                      </a:solidFill>
                      <a:prstDash val="solid"/>
                    </a:lnL>
                    <a:lnB w="9525">
                      <a:solidFill>
                        <a:srgbClr val="D2DA7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9290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-5" dirty="0">
                          <a:latin typeface="Cambria"/>
                          <a:cs typeface="Cambria"/>
                        </a:rPr>
                        <a:t>Proses dokumen</a:t>
                      </a:r>
                      <a:r>
                        <a:rPr sz="2000" spc="-114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2000" spc="-5" dirty="0">
                          <a:latin typeface="Cambria"/>
                          <a:cs typeface="Cambria"/>
                        </a:rPr>
                        <a:t>berbasis  elektronik</a:t>
                      </a:r>
                      <a:endParaRPr sz="20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R w="9525">
                      <a:solidFill>
                        <a:srgbClr val="D2DA79"/>
                      </a:solidFill>
                      <a:prstDash val="solid"/>
                    </a:lnR>
                    <a:lnB w="9525">
                      <a:solidFill>
                        <a:srgbClr val="D2DA79"/>
                      </a:solidFill>
                      <a:prstDash val="solid"/>
                    </a:lnB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000" spc="-5" dirty="0">
                          <a:latin typeface="Cambria"/>
                          <a:cs typeface="Cambria"/>
                        </a:rPr>
                        <a:t>Prosedur berorientasi</a:t>
                      </a:r>
                      <a:r>
                        <a:rPr sz="2000" spc="-11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2000" dirty="0">
                          <a:latin typeface="Cambria"/>
                          <a:cs typeface="Cambria"/>
                        </a:rPr>
                        <a:t>departemen</a:t>
                      </a:r>
                      <a:endParaRPr sz="20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9525">
                      <a:solidFill>
                        <a:srgbClr val="D2DA79"/>
                      </a:solidFill>
                      <a:prstDash val="solid"/>
                    </a:lnL>
                    <a:lnT w="9525">
                      <a:solidFill>
                        <a:srgbClr val="D2DA79"/>
                      </a:solidFill>
                      <a:prstDash val="solid"/>
                    </a:lnT>
                    <a:lnB w="9525">
                      <a:solidFill>
                        <a:srgbClr val="D2DA7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000" spc="-5" dirty="0">
                          <a:latin typeface="Cambria"/>
                          <a:cs typeface="Cambria"/>
                        </a:rPr>
                        <a:t>Prosedur berorientasi</a:t>
                      </a:r>
                      <a:r>
                        <a:rPr sz="2000" spc="-114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2000" spc="-10" dirty="0">
                          <a:latin typeface="Cambria"/>
                          <a:cs typeface="Cambria"/>
                        </a:rPr>
                        <a:t>pelayanan</a:t>
                      </a:r>
                      <a:endParaRPr sz="20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R w="9525">
                      <a:solidFill>
                        <a:srgbClr val="D2DA79"/>
                      </a:solidFill>
                      <a:prstDash val="solid"/>
                    </a:lnR>
                    <a:lnT w="9525">
                      <a:solidFill>
                        <a:srgbClr val="D2DA79"/>
                      </a:solidFill>
                      <a:prstDash val="solid"/>
                    </a:lnT>
                    <a:lnB w="9525">
                      <a:solidFill>
                        <a:srgbClr val="D2DA79"/>
                      </a:solidFill>
                      <a:prstDash val="solid"/>
                    </a:lnB>
                  </a:tcPr>
                </a:tc>
              </a:tr>
              <a:tr h="1310639">
                <a:tc>
                  <a:txBody>
                    <a:bodyPr/>
                    <a:lstStyle/>
                    <a:p>
                      <a:pPr marL="86360" marR="14160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000" spc="-20" dirty="0">
                          <a:latin typeface="Cambria"/>
                          <a:cs typeface="Cambria"/>
                        </a:rPr>
                        <a:t>Banyaknya </a:t>
                      </a:r>
                      <a:r>
                        <a:rPr sz="2000" spc="-5" dirty="0">
                          <a:latin typeface="Cambria"/>
                          <a:cs typeface="Cambria"/>
                        </a:rPr>
                        <a:t>jalur kontak </a:t>
                      </a:r>
                      <a:r>
                        <a:rPr sz="2000" spc="-20" dirty="0">
                          <a:latin typeface="Cambria"/>
                          <a:cs typeface="Cambria"/>
                        </a:rPr>
                        <a:t>ke </a:t>
                      </a:r>
                      <a:r>
                        <a:rPr sz="2000" spc="-5" dirty="0">
                          <a:latin typeface="Cambria"/>
                          <a:cs typeface="Cambria"/>
                        </a:rPr>
                        <a:t>pemerintah  </a:t>
                      </a:r>
                      <a:r>
                        <a:rPr sz="2000" dirty="0">
                          <a:latin typeface="Cambria"/>
                          <a:cs typeface="Cambria"/>
                        </a:rPr>
                        <a:t>dan </a:t>
                      </a:r>
                      <a:r>
                        <a:rPr sz="2000" spc="-5" dirty="0">
                          <a:latin typeface="Cambria"/>
                          <a:cs typeface="Cambria"/>
                        </a:rPr>
                        <a:t>kunjungan personal </a:t>
                      </a:r>
                      <a:r>
                        <a:rPr sz="2000" dirty="0">
                          <a:latin typeface="Cambria"/>
                          <a:cs typeface="Cambria"/>
                        </a:rPr>
                        <a:t>(tatap muka)  </a:t>
                      </a:r>
                      <a:r>
                        <a:rPr sz="2000" spc="-15" dirty="0">
                          <a:latin typeface="Cambria"/>
                          <a:cs typeface="Cambria"/>
                        </a:rPr>
                        <a:t>ke </a:t>
                      </a:r>
                      <a:r>
                        <a:rPr sz="2000" spc="-10" dirty="0">
                          <a:latin typeface="Cambria"/>
                          <a:cs typeface="Cambria"/>
                        </a:rPr>
                        <a:t>kantor-kantor </a:t>
                      </a:r>
                      <a:r>
                        <a:rPr sz="2000" spc="-5" dirty="0">
                          <a:latin typeface="Cambria"/>
                          <a:cs typeface="Cambria"/>
                        </a:rPr>
                        <a:t>pemerintah</a:t>
                      </a:r>
                      <a:r>
                        <a:rPr sz="2000" spc="-7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2000" dirty="0">
                          <a:latin typeface="Cambria"/>
                          <a:cs typeface="Cambria"/>
                        </a:rPr>
                        <a:t>)</a:t>
                      </a:r>
                      <a:endParaRPr sz="20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9525">
                      <a:solidFill>
                        <a:srgbClr val="D2DA79"/>
                      </a:solidFill>
                      <a:prstDash val="solid"/>
                    </a:lnL>
                    <a:lnT w="9525">
                      <a:solidFill>
                        <a:srgbClr val="D2DA79"/>
                      </a:solidFill>
                      <a:prstDash val="solid"/>
                    </a:lnT>
                    <a:lnB w="9525">
                      <a:solidFill>
                        <a:srgbClr val="D2DA7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1619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000" dirty="0">
                          <a:latin typeface="Cambria"/>
                          <a:cs typeface="Cambria"/>
                        </a:rPr>
                        <a:t>Jalur </a:t>
                      </a:r>
                      <a:r>
                        <a:rPr sz="2000" spc="-5" dirty="0">
                          <a:latin typeface="Cambria"/>
                          <a:cs typeface="Cambria"/>
                        </a:rPr>
                        <a:t>kontak tunggal </a:t>
                      </a:r>
                      <a:r>
                        <a:rPr sz="2000" spc="5" dirty="0">
                          <a:latin typeface="Cambria"/>
                          <a:cs typeface="Cambria"/>
                        </a:rPr>
                        <a:t>dan </a:t>
                      </a:r>
                      <a:r>
                        <a:rPr sz="2000" spc="-5" dirty="0">
                          <a:latin typeface="Cambria"/>
                          <a:cs typeface="Cambria"/>
                        </a:rPr>
                        <a:t>akses  online, sehingga kunjungan  personal </a:t>
                      </a:r>
                      <a:r>
                        <a:rPr sz="2000" dirty="0">
                          <a:latin typeface="Cambria"/>
                          <a:cs typeface="Cambria"/>
                        </a:rPr>
                        <a:t>tidak </a:t>
                      </a:r>
                      <a:r>
                        <a:rPr sz="2000" spc="-5" dirty="0">
                          <a:latin typeface="Cambria"/>
                          <a:cs typeface="Cambria"/>
                        </a:rPr>
                        <a:t>begitu</a:t>
                      </a:r>
                      <a:r>
                        <a:rPr sz="2000" spc="-9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2000" spc="-5" dirty="0">
                          <a:latin typeface="Cambria"/>
                          <a:cs typeface="Cambria"/>
                        </a:rPr>
                        <a:t>diperlukan</a:t>
                      </a:r>
                      <a:endParaRPr sz="20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R w="9525">
                      <a:solidFill>
                        <a:srgbClr val="D2DA79"/>
                      </a:solidFill>
                      <a:prstDash val="solid"/>
                    </a:lnR>
                    <a:lnT w="9525">
                      <a:solidFill>
                        <a:srgbClr val="D2DA79"/>
                      </a:solidFill>
                      <a:prstDash val="solid"/>
                    </a:lnT>
                    <a:lnB w="9525">
                      <a:solidFill>
                        <a:srgbClr val="D2DA79"/>
                      </a:solidFill>
                      <a:prstDash val="solid"/>
                    </a:lnB>
                  </a:tcPr>
                </a:tc>
              </a:tr>
              <a:tr h="1615439">
                <a:tc>
                  <a:txBody>
                    <a:bodyPr/>
                    <a:lstStyle/>
                    <a:p>
                      <a:pPr marL="86360" marR="22288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000" spc="-5" dirty="0">
                          <a:latin typeface="Cambria"/>
                          <a:cs typeface="Cambria"/>
                        </a:rPr>
                        <a:t>Manajemen sumber </a:t>
                      </a:r>
                      <a:r>
                        <a:rPr sz="2000" spc="-20" dirty="0">
                          <a:latin typeface="Cambria"/>
                          <a:cs typeface="Cambria"/>
                        </a:rPr>
                        <a:t>daya </a:t>
                      </a:r>
                      <a:r>
                        <a:rPr sz="2000" spc="-5" dirty="0">
                          <a:latin typeface="Cambria"/>
                          <a:cs typeface="Cambria"/>
                        </a:rPr>
                        <a:t>informasi  tingkat departemen, dengan  </a:t>
                      </a:r>
                      <a:r>
                        <a:rPr sz="2000" spc="-20" dirty="0">
                          <a:latin typeface="Cambria"/>
                          <a:cs typeface="Cambria"/>
                        </a:rPr>
                        <a:t>banyaknya </a:t>
                      </a:r>
                      <a:r>
                        <a:rPr sz="2000" dirty="0">
                          <a:latin typeface="Cambria"/>
                          <a:cs typeface="Cambria"/>
                        </a:rPr>
                        <a:t>duplikasi dan</a:t>
                      </a:r>
                      <a:r>
                        <a:rPr sz="2000" spc="-12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2000" spc="-5" dirty="0">
                          <a:latin typeface="Cambria"/>
                          <a:cs typeface="Cambria"/>
                        </a:rPr>
                        <a:t>pemborosan  </a:t>
                      </a:r>
                      <a:r>
                        <a:rPr sz="2000" dirty="0">
                          <a:latin typeface="Cambria"/>
                          <a:cs typeface="Cambria"/>
                        </a:rPr>
                        <a:t>antar </a:t>
                      </a:r>
                      <a:r>
                        <a:rPr sz="2000" spc="-5" dirty="0">
                          <a:latin typeface="Cambria"/>
                          <a:cs typeface="Cambria"/>
                        </a:rPr>
                        <a:t>departemen </a:t>
                      </a:r>
                      <a:r>
                        <a:rPr sz="2000" spc="-15" dirty="0">
                          <a:latin typeface="Cambria"/>
                          <a:cs typeface="Cambria"/>
                        </a:rPr>
                        <a:t>yang</a:t>
                      </a:r>
                      <a:r>
                        <a:rPr sz="2000" spc="-114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2000" spc="-5" dirty="0">
                          <a:latin typeface="Cambria"/>
                          <a:cs typeface="Cambria"/>
                        </a:rPr>
                        <a:t>berbeda</a:t>
                      </a:r>
                      <a:endParaRPr sz="20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9525">
                      <a:solidFill>
                        <a:srgbClr val="D2DA79"/>
                      </a:solidFill>
                      <a:prstDash val="solid"/>
                    </a:lnL>
                    <a:lnT w="9525">
                      <a:solidFill>
                        <a:srgbClr val="D2DA79"/>
                      </a:solidFill>
                      <a:prstDash val="solid"/>
                    </a:lnT>
                    <a:lnB w="9525">
                      <a:solidFill>
                        <a:srgbClr val="D2DA7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113664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000" dirty="0">
                          <a:latin typeface="Cambria"/>
                          <a:cs typeface="Cambria"/>
                        </a:rPr>
                        <a:t>Manajemen sumber </a:t>
                      </a:r>
                      <a:r>
                        <a:rPr sz="2000" spc="-20" dirty="0">
                          <a:latin typeface="Cambria"/>
                          <a:cs typeface="Cambria"/>
                        </a:rPr>
                        <a:t>daya  </a:t>
                      </a:r>
                      <a:r>
                        <a:rPr sz="2000" spc="-5" dirty="0">
                          <a:latin typeface="Cambria"/>
                          <a:cs typeface="Cambria"/>
                        </a:rPr>
                        <a:t>informasi </a:t>
                      </a:r>
                      <a:r>
                        <a:rPr sz="2000" spc="-10" dirty="0">
                          <a:latin typeface="Cambria"/>
                          <a:cs typeface="Cambria"/>
                        </a:rPr>
                        <a:t>terintegrasi  </a:t>
                      </a:r>
                      <a:r>
                        <a:rPr sz="2000" spc="-5" dirty="0">
                          <a:latin typeface="Cambria"/>
                          <a:cs typeface="Cambria"/>
                        </a:rPr>
                        <a:t>menggunakan </a:t>
                      </a:r>
                      <a:r>
                        <a:rPr sz="2000" dirty="0">
                          <a:latin typeface="Cambria"/>
                          <a:cs typeface="Cambria"/>
                        </a:rPr>
                        <a:t>standar </a:t>
                      </a:r>
                      <a:r>
                        <a:rPr sz="2000" spc="-5" dirty="0">
                          <a:latin typeface="Cambria"/>
                          <a:cs typeface="Cambria"/>
                        </a:rPr>
                        <a:t>umum  </a:t>
                      </a:r>
                      <a:r>
                        <a:rPr sz="2000" spc="5" dirty="0">
                          <a:latin typeface="Cambria"/>
                          <a:cs typeface="Cambria"/>
                        </a:rPr>
                        <a:t>dan </a:t>
                      </a:r>
                      <a:r>
                        <a:rPr sz="2000" dirty="0">
                          <a:latin typeface="Cambria"/>
                          <a:cs typeface="Cambria"/>
                        </a:rPr>
                        <a:t>ditandai dengan</a:t>
                      </a:r>
                      <a:r>
                        <a:rPr sz="2000" spc="-15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2000" spc="-15" dirty="0">
                          <a:latin typeface="Cambria"/>
                          <a:cs typeface="Cambria"/>
                        </a:rPr>
                        <a:t>konvergensi</a:t>
                      </a:r>
                      <a:endParaRPr sz="20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R w="9525">
                      <a:solidFill>
                        <a:srgbClr val="D2DA79"/>
                      </a:solidFill>
                      <a:prstDash val="solid"/>
                    </a:lnR>
                    <a:lnT w="9525">
                      <a:solidFill>
                        <a:srgbClr val="D2DA79"/>
                      </a:solidFill>
                      <a:prstDash val="solid"/>
                    </a:lnT>
                    <a:lnB w="9525">
                      <a:solidFill>
                        <a:srgbClr val="D2DA79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2310383" y="2106167"/>
            <a:ext cx="4523232" cy="13274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15" dirty="0"/>
              <a:t>Pengembangan</a:t>
            </a:r>
            <a:r>
              <a:rPr dirty="0"/>
              <a:t> </a:t>
            </a:r>
            <a:r>
              <a:rPr spc="-10" dirty="0"/>
              <a:t>e-Goverment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408938"/>
            <a:ext cx="6849745" cy="405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sz="1950" spc="15" dirty="0">
                <a:solidFill>
                  <a:srgbClr val="717BA2"/>
                </a:solidFill>
                <a:latin typeface="Wingdings 3"/>
                <a:cs typeface="Wingdings 3"/>
              </a:rPr>
              <a:t></a:t>
            </a:r>
            <a:r>
              <a:rPr sz="1950" spc="15" dirty="0">
                <a:solidFill>
                  <a:srgbClr val="717BA2"/>
                </a:solidFill>
                <a:latin typeface="Times New Roman"/>
                <a:cs typeface="Times New Roman"/>
              </a:rPr>
              <a:t>	</a:t>
            </a:r>
            <a:r>
              <a:rPr sz="2600" spc="-10" dirty="0">
                <a:latin typeface="Cambria"/>
                <a:cs typeface="Cambria"/>
              </a:rPr>
              <a:t>Stakeholder </a:t>
            </a:r>
            <a:r>
              <a:rPr sz="2600" spc="-25" dirty="0">
                <a:latin typeface="Cambria"/>
                <a:cs typeface="Cambria"/>
              </a:rPr>
              <a:t>yag </a:t>
            </a:r>
            <a:r>
              <a:rPr sz="2600" spc="-10" dirty="0">
                <a:latin typeface="Cambria"/>
                <a:cs typeface="Cambria"/>
              </a:rPr>
              <a:t>terlibat </a:t>
            </a:r>
            <a:r>
              <a:rPr sz="2600" dirty="0">
                <a:latin typeface="Cambria"/>
                <a:cs typeface="Cambria"/>
              </a:rPr>
              <a:t>dalam </a:t>
            </a:r>
            <a:r>
              <a:rPr sz="2600" spc="-10" dirty="0">
                <a:latin typeface="Cambria"/>
                <a:cs typeface="Cambria"/>
              </a:rPr>
              <a:t>e-Government</a:t>
            </a:r>
            <a:r>
              <a:rPr sz="2600" spc="-15" dirty="0">
                <a:latin typeface="Cambria"/>
                <a:cs typeface="Cambria"/>
              </a:rPr>
              <a:t> </a:t>
            </a:r>
            <a:r>
              <a:rPr sz="2600" dirty="0">
                <a:latin typeface="Cambria"/>
                <a:cs typeface="Cambria"/>
              </a:rPr>
              <a:t>:</a:t>
            </a:r>
            <a:endParaRPr sz="26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82036" y="2534158"/>
            <a:ext cx="1530985" cy="375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15" dirty="0">
                <a:latin typeface="Cambria"/>
                <a:cs typeface="Cambria"/>
              </a:rPr>
              <a:t>Masyarakat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78171" y="2373121"/>
            <a:ext cx="1868805" cy="6972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705"/>
              </a:lnSpc>
            </a:pPr>
            <a:r>
              <a:rPr sz="2400" spc="-25" dirty="0">
                <a:latin typeface="Cambria"/>
                <a:cs typeface="Cambria"/>
              </a:rPr>
              <a:t>Pegawai</a:t>
            </a:r>
            <a:endParaRPr sz="2400">
              <a:latin typeface="Cambria"/>
              <a:cs typeface="Cambria"/>
            </a:endParaRPr>
          </a:p>
          <a:p>
            <a:pPr algn="ctr">
              <a:lnSpc>
                <a:spcPts val="2705"/>
              </a:lnSpc>
            </a:pPr>
            <a:r>
              <a:rPr sz="2400" spc="-5" dirty="0">
                <a:latin typeface="Cambria"/>
                <a:cs typeface="Cambria"/>
              </a:rPr>
              <a:t>pemerintahan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310383" y="3528059"/>
            <a:ext cx="2193036" cy="13776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536317" y="3681603"/>
            <a:ext cx="1684020" cy="970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10185">
              <a:lnSpc>
                <a:spcPts val="2530"/>
              </a:lnSpc>
            </a:pPr>
            <a:r>
              <a:rPr sz="2400" spc="-5" dirty="0">
                <a:latin typeface="Cambria"/>
                <a:cs typeface="Cambria"/>
              </a:rPr>
              <a:t>Lembaga,  </a:t>
            </a:r>
            <a:r>
              <a:rPr sz="2400" spc="-35" dirty="0">
                <a:latin typeface="Cambria"/>
                <a:cs typeface="Cambria"/>
              </a:rPr>
              <a:t>k</a:t>
            </a:r>
            <a:r>
              <a:rPr sz="2400" dirty="0">
                <a:latin typeface="Cambria"/>
                <a:cs typeface="Cambria"/>
              </a:rPr>
              <a:t>eme</a:t>
            </a:r>
            <a:r>
              <a:rPr sz="2400" spc="5" dirty="0">
                <a:latin typeface="Cambria"/>
                <a:cs typeface="Cambria"/>
              </a:rPr>
              <a:t>n</a:t>
            </a:r>
            <a:r>
              <a:rPr sz="2400" spc="-25" dirty="0">
                <a:latin typeface="Cambria"/>
                <a:cs typeface="Cambria"/>
              </a:rPr>
              <a:t>t</a:t>
            </a:r>
            <a:r>
              <a:rPr sz="2400" dirty="0">
                <a:latin typeface="Cambria"/>
                <a:cs typeface="Cambria"/>
              </a:rPr>
              <a:t>e</a:t>
            </a:r>
            <a:r>
              <a:rPr sz="2400" spc="5" dirty="0">
                <a:latin typeface="Cambria"/>
                <a:cs typeface="Cambria"/>
              </a:rPr>
              <a:t>r</a:t>
            </a:r>
            <a:r>
              <a:rPr sz="2400" dirty="0">
                <a:latin typeface="Cambria"/>
                <a:cs typeface="Cambria"/>
              </a:rPr>
              <a:t>i</a:t>
            </a:r>
            <a:r>
              <a:rPr sz="2400" spc="5" dirty="0">
                <a:latin typeface="Cambria"/>
                <a:cs typeface="Cambria"/>
              </a:rPr>
              <a:t>a</a:t>
            </a:r>
            <a:r>
              <a:rPr sz="2400" dirty="0">
                <a:latin typeface="Cambria"/>
                <a:cs typeface="Cambria"/>
              </a:rPr>
              <a:t>n  </a:t>
            </a:r>
            <a:r>
              <a:rPr sz="2400" spc="-5" dirty="0">
                <a:latin typeface="Cambria"/>
                <a:cs typeface="Cambria"/>
              </a:rPr>
              <a:t>pemerintah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543044" y="3528059"/>
            <a:ext cx="2138172" cy="13258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996688" y="3955415"/>
            <a:ext cx="1167130" cy="375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45" dirty="0">
                <a:latin typeface="Cambria"/>
                <a:cs typeface="Cambria"/>
              </a:rPr>
              <a:t>P</a:t>
            </a:r>
            <a:r>
              <a:rPr sz="2400" dirty="0">
                <a:latin typeface="Cambria"/>
                <a:cs typeface="Cambria"/>
              </a:rPr>
              <a:t>oliti</a:t>
            </a:r>
            <a:r>
              <a:rPr sz="2400" spc="-25" dirty="0">
                <a:latin typeface="Cambria"/>
                <a:cs typeface="Cambria"/>
              </a:rPr>
              <a:t>k</a:t>
            </a:r>
            <a:r>
              <a:rPr sz="2400" spc="-5" dirty="0">
                <a:latin typeface="Cambria"/>
                <a:cs typeface="Cambria"/>
              </a:rPr>
              <a:t>us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345179" y="4948428"/>
            <a:ext cx="2366772" cy="13274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566286" y="5376671"/>
            <a:ext cx="1858010" cy="375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15" dirty="0">
                <a:latin typeface="Cambria"/>
                <a:cs typeface="Cambria"/>
              </a:rPr>
              <a:t>Investor</a:t>
            </a:r>
            <a:r>
              <a:rPr sz="2400" spc="-10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asing</a:t>
            </a:r>
            <a:endParaRPr sz="240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7244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900" spc="-20" dirty="0"/>
              <a:t>Faktor-faktor </a:t>
            </a:r>
            <a:r>
              <a:rPr sz="2900" spc="-15" dirty="0"/>
              <a:t>Risiko </a:t>
            </a:r>
            <a:r>
              <a:rPr sz="2900" spc="-5" dirty="0"/>
              <a:t>dalam </a:t>
            </a:r>
            <a:r>
              <a:rPr sz="2900" spc="-15" dirty="0"/>
              <a:t>Penerapan</a:t>
            </a:r>
            <a:r>
              <a:rPr sz="2900" spc="-55" dirty="0"/>
              <a:t> </a:t>
            </a:r>
            <a:r>
              <a:rPr sz="2900" spc="-10" dirty="0"/>
              <a:t>e-Government</a:t>
            </a:r>
            <a:endParaRPr sz="2900"/>
          </a:p>
        </p:txBody>
      </p:sp>
      <p:sp>
        <p:nvSpPr>
          <p:cNvPr id="3" name="object 3"/>
          <p:cNvSpPr/>
          <p:nvPr/>
        </p:nvSpPr>
        <p:spPr>
          <a:xfrm>
            <a:off x="690194" y="1498346"/>
            <a:ext cx="1052195" cy="5004435"/>
          </a:xfrm>
          <a:custGeom>
            <a:avLst/>
            <a:gdLst/>
            <a:ahLst/>
            <a:cxnLst/>
            <a:rect l="l" t="t" r="r" b="b"/>
            <a:pathLst>
              <a:path w="1052195" h="5004434">
                <a:moveTo>
                  <a:pt x="15265" y="0"/>
                </a:moveTo>
                <a:lnTo>
                  <a:pt x="49244" y="34436"/>
                </a:lnTo>
                <a:lnTo>
                  <a:pt x="82657" y="69219"/>
                </a:lnTo>
                <a:lnTo>
                  <a:pt x="115503" y="104342"/>
                </a:lnTo>
                <a:lnTo>
                  <a:pt x="147784" y="139799"/>
                </a:lnTo>
                <a:lnTo>
                  <a:pt x="179497" y="175585"/>
                </a:lnTo>
                <a:lnTo>
                  <a:pt x="210645" y="211694"/>
                </a:lnTo>
                <a:lnTo>
                  <a:pt x="241226" y="248120"/>
                </a:lnTo>
                <a:lnTo>
                  <a:pt x="271241" y="284857"/>
                </a:lnTo>
                <a:lnTo>
                  <a:pt x="300690" y="321899"/>
                </a:lnTo>
                <a:lnTo>
                  <a:pt x="329572" y="359241"/>
                </a:lnTo>
                <a:lnTo>
                  <a:pt x="357888" y="396876"/>
                </a:lnTo>
                <a:lnTo>
                  <a:pt x="385637" y="434800"/>
                </a:lnTo>
                <a:lnTo>
                  <a:pt x="412821" y="473005"/>
                </a:lnTo>
                <a:lnTo>
                  <a:pt x="439438" y="511487"/>
                </a:lnTo>
                <a:lnTo>
                  <a:pt x="465488" y="550239"/>
                </a:lnTo>
                <a:lnTo>
                  <a:pt x="490973" y="589256"/>
                </a:lnTo>
                <a:lnTo>
                  <a:pt x="515891" y="628532"/>
                </a:lnTo>
                <a:lnTo>
                  <a:pt x="540242" y="668061"/>
                </a:lnTo>
                <a:lnTo>
                  <a:pt x="564028" y="707837"/>
                </a:lnTo>
                <a:lnTo>
                  <a:pt x="587247" y="747854"/>
                </a:lnTo>
                <a:lnTo>
                  <a:pt x="609900" y="788107"/>
                </a:lnTo>
                <a:lnTo>
                  <a:pt x="631986" y="828590"/>
                </a:lnTo>
                <a:lnTo>
                  <a:pt x="653506" y="869296"/>
                </a:lnTo>
                <a:lnTo>
                  <a:pt x="674460" y="910221"/>
                </a:lnTo>
                <a:lnTo>
                  <a:pt x="694848" y="951358"/>
                </a:lnTo>
                <a:lnTo>
                  <a:pt x="714669" y="992701"/>
                </a:lnTo>
                <a:lnTo>
                  <a:pt x="733924" y="1034245"/>
                </a:lnTo>
                <a:lnTo>
                  <a:pt x="752612" y="1075984"/>
                </a:lnTo>
                <a:lnTo>
                  <a:pt x="770734" y="1117912"/>
                </a:lnTo>
                <a:lnTo>
                  <a:pt x="788290" y="1160023"/>
                </a:lnTo>
                <a:lnTo>
                  <a:pt x="805280" y="1202312"/>
                </a:lnTo>
                <a:lnTo>
                  <a:pt x="821703" y="1244772"/>
                </a:lnTo>
                <a:lnTo>
                  <a:pt x="837560" y="1287398"/>
                </a:lnTo>
                <a:lnTo>
                  <a:pt x="852850" y="1330184"/>
                </a:lnTo>
                <a:lnTo>
                  <a:pt x="867575" y="1373124"/>
                </a:lnTo>
                <a:lnTo>
                  <a:pt x="881733" y="1416212"/>
                </a:lnTo>
                <a:lnTo>
                  <a:pt x="895324" y="1459443"/>
                </a:lnTo>
                <a:lnTo>
                  <a:pt x="908350" y="1502810"/>
                </a:lnTo>
                <a:lnTo>
                  <a:pt x="920809" y="1546309"/>
                </a:lnTo>
                <a:lnTo>
                  <a:pt x="932701" y="1589932"/>
                </a:lnTo>
                <a:lnTo>
                  <a:pt x="944028" y="1633675"/>
                </a:lnTo>
                <a:lnTo>
                  <a:pt x="954788" y="1677531"/>
                </a:lnTo>
                <a:lnTo>
                  <a:pt x="964982" y="1721495"/>
                </a:lnTo>
                <a:lnTo>
                  <a:pt x="974609" y="1765560"/>
                </a:lnTo>
                <a:lnTo>
                  <a:pt x="983670" y="1809722"/>
                </a:lnTo>
                <a:lnTo>
                  <a:pt x="992165" y="1853973"/>
                </a:lnTo>
                <a:lnTo>
                  <a:pt x="1000093" y="1898309"/>
                </a:lnTo>
                <a:lnTo>
                  <a:pt x="1007456" y="1942724"/>
                </a:lnTo>
                <a:lnTo>
                  <a:pt x="1014251" y="1987211"/>
                </a:lnTo>
                <a:lnTo>
                  <a:pt x="1020481" y="2031765"/>
                </a:lnTo>
                <a:lnTo>
                  <a:pt x="1026144" y="2076380"/>
                </a:lnTo>
                <a:lnTo>
                  <a:pt x="1031241" y="2121050"/>
                </a:lnTo>
                <a:lnTo>
                  <a:pt x="1035771" y="2165770"/>
                </a:lnTo>
                <a:lnTo>
                  <a:pt x="1039736" y="2210534"/>
                </a:lnTo>
                <a:lnTo>
                  <a:pt x="1043134" y="2255335"/>
                </a:lnTo>
                <a:lnTo>
                  <a:pt x="1045965" y="2300168"/>
                </a:lnTo>
                <a:lnTo>
                  <a:pt x="1048230" y="2345028"/>
                </a:lnTo>
                <a:lnTo>
                  <a:pt x="1049929" y="2389908"/>
                </a:lnTo>
                <a:lnTo>
                  <a:pt x="1051062" y="2434802"/>
                </a:lnTo>
                <a:lnTo>
                  <a:pt x="1051628" y="2479705"/>
                </a:lnTo>
                <a:lnTo>
                  <a:pt x="1051628" y="2524611"/>
                </a:lnTo>
                <a:lnTo>
                  <a:pt x="1051062" y="2569514"/>
                </a:lnTo>
                <a:lnTo>
                  <a:pt x="1049929" y="2614409"/>
                </a:lnTo>
                <a:lnTo>
                  <a:pt x="1048230" y="2659289"/>
                </a:lnTo>
                <a:lnTo>
                  <a:pt x="1045965" y="2704148"/>
                </a:lnTo>
                <a:lnTo>
                  <a:pt x="1043134" y="2748982"/>
                </a:lnTo>
                <a:lnTo>
                  <a:pt x="1039736" y="2793783"/>
                </a:lnTo>
                <a:lnTo>
                  <a:pt x="1035771" y="2838547"/>
                </a:lnTo>
                <a:lnTo>
                  <a:pt x="1031241" y="2883267"/>
                </a:lnTo>
                <a:lnTo>
                  <a:pt x="1026144" y="2927937"/>
                </a:lnTo>
                <a:lnTo>
                  <a:pt x="1020481" y="2972553"/>
                </a:lnTo>
                <a:lnTo>
                  <a:pt x="1014251" y="3017107"/>
                </a:lnTo>
                <a:lnTo>
                  <a:pt x="1007456" y="3061594"/>
                </a:lnTo>
                <a:lnTo>
                  <a:pt x="1000093" y="3106009"/>
                </a:lnTo>
                <a:lnTo>
                  <a:pt x="992165" y="3150345"/>
                </a:lnTo>
                <a:lnTo>
                  <a:pt x="983670" y="3194597"/>
                </a:lnTo>
                <a:lnTo>
                  <a:pt x="974609" y="3238759"/>
                </a:lnTo>
                <a:lnTo>
                  <a:pt x="964982" y="3282824"/>
                </a:lnTo>
                <a:lnTo>
                  <a:pt x="954788" y="3326788"/>
                </a:lnTo>
                <a:lnTo>
                  <a:pt x="944028" y="3370645"/>
                </a:lnTo>
                <a:lnTo>
                  <a:pt x="932701" y="3414388"/>
                </a:lnTo>
                <a:lnTo>
                  <a:pt x="920809" y="3458011"/>
                </a:lnTo>
                <a:lnTo>
                  <a:pt x="908350" y="3501510"/>
                </a:lnTo>
                <a:lnTo>
                  <a:pt x="895324" y="3544878"/>
                </a:lnTo>
                <a:lnTo>
                  <a:pt x="881733" y="3588109"/>
                </a:lnTo>
                <a:lnTo>
                  <a:pt x="867575" y="3631198"/>
                </a:lnTo>
                <a:lnTo>
                  <a:pt x="852850" y="3674138"/>
                </a:lnTo>
                <a:lnTo>
                  <a:pt x="837560" y="3716925"/>
                </a:lnTo>
                <a:lnTo>
                  <a:pt x="821703" y="3759551"/>
                </a:lnTo>
                <a:lnTo>
                  <a:pt x="805280" y="3802012"/>
                </a:lnTo>
                <a:lnTo>
                  <a:pt x="788290" y="3844301"/>
                </a:lnTo>
                <a:lnTo>
                  <a:pt x="770734" y="3886412"/>
                </a:lnTo>
                <a:lnTo>
                  <a:pt x="752612" y="3928341"/>
                </a:lnTo>
                <a:lnTo>
                  <a:pt x="733924" y="3970080"/>
                </a:lnTo>
                <a:lnTo>
                  <a:pt x="714669" y="4011625"/>
                </a:lnTo>
                <a:lnTo>
                  <a:pt x="694848" y="4052969"/>
                </a:lnTo>
                <a:lnTo>
                  <a:pt x="674460" y="4094106"/>
                </a:lnTo>
                <a:lnTo>
                  <a:pt x="653506" y="4135031"/>
                </a:lnTo>
                <a:lnTo>
                  <a:pt x="631986" y="4175739"/>
                </a:lnTo>
                <a:lnTo>
                  <a:pt x="609900" y="4216222"/>
                </a:lnTo>
                <a:lnTo>
                  <a:pt x="587247" y="4256475"/>
                </a:lnTo>
                <a:lnTo>
                  <a:pt x="564028" y="4296493"/>
                </a:lnTo>
                <a:lnTo>
                  <a:pt x="540242" y="4336270"/>
                </a:lnTo>
                <a:lnTo>
                  <a:pt x="515891" y="4375799"/>
                </a:lnTo>
                <a:lnTo>
                  <a:pt x="490973" y="4415076"/>
                </a:lnTo>
                <a:lnTo>
                  <a:pt x="465488" y="4454093"/>
                </a:lnTo>
                <a:lnTo>
                  <a:pt x="439438" y="4492846"/>
                </a:lnTo>
                <a:lnTo>
                  <a:pt x="412821" y="4531329"/>
                </a:lnTo>
                <a:lnTo>
                  <a:pt x="385637" y="4569535"/>
                </a:lnTo>
                <a:lnTo>
                  <a:pt x="357888" y="4607459"/>
                </a:lnTo>
                <a:lnTo>
                  <a:pt x="329572" y="4645096"/>
                </a:lnTo>
                <a:lnTo>
                  <a:pt x="300690" y="4682438"/>
                </a:lnTo>
                <a:lnTo>
                  <a:pt x="271241" y="4719481"/>
                </a:lnTo>
                <a:lnTo>
                  <a:pt x="241226" y="4756219"/>
                </a:lnTo>
                <a:lnTo>
                  <a:pt x="210645" y="4792646"/>
                </a:lnTo>
                <a:lnTo>
                  <a:pt x="179497" y="4828755"/>
                </a:lnTo>
                <a:lnTo>
                  <a:pt x="147784" y="4864542"/>
                </a:lnTo>
                <a:lnTo>
                  <a:pt x="115503" y="4900001"/>
                </a:lnTo>
                <a:lnTo>
                  <a:pt x="82657" y="4935124"/>
                </a:lnTo>
                <a:lnTo>
                  <a:pt x="49244" y="4969908"/>
                </a:lnTo>
                <a:lnTo>
                  <a:pt x="15265" y="5004346"/>
                </a:lnTo>
                <a:lnTo>
                  <a:pt x="0" y="4989093"/>
                </a:lnTo>
                <a:lnTo>
                  <a:pt x="34052" y="4954578"/>
                </a:lnTo>
                <a:lnTo>
                  <a:pt x="67533" y="4919713"/>
                </a:lnTo>
                <a:lnTo>
                  <a:pt x="100441" y="4884505"/>
                </a:lnTo>
                <a:lnTo>
                  <a:pt x="132777" y="4848959"/>
                </a:lnTo>
                <a:lnTo>
                  <a:pt x="164540" y="4813081"/>
                </a:lnTo>
                <a:lnTo>
                  <a:pt x="195731" y="4776877"/>
                </a:lnTo>
                <a:lnTo>
                  <a:pt x="226350" y="4740353"/>
                </a:lnTo>
                <a:lnTo>
                  <a:pt x="256397" y="4703515"/>
                </a:lnTo>
                <a:lnTo>
                  <a:pt x="285871" y="4666369"/>
                </a:lnTo>
                <a:lnTo>
                  <a:pt x="314773" y="4628921"/>
                </a:lnTo>
                <a:lnTo>
                  <a:pt x="343102" y="4591177"/>
                </a:lnTo>
                <a:lnTo>
                  <a:pt x="370860" y="4553142"/>
                </a:lnTo>
                <a:lnTo>
                  <a:pt x="398045" y="4514822"/>
                </a:lnTo>
                <a:lnTo>
                  <a:pt x="424657" y="4476225"/>
                </a:lnTo>
                <a:lnTo>
                  <a:pt x="450697" y="4437354"/>
                </a:lnTo>
                <a:lnTo>
                  <a:pt x="476166" y="4398217"/>
                </a:lnTo>
                <a:lnTo>
                  <a:pt x="501061" y="4358820"/>
                </a:lnTo>
                <a:lnTo>
                  <a:pt x="525385" y="4319167"/>
                </a:lnTo>
                <a:lnTo>
                  <a:pt x="549136" y="4279266"/>
                </a:lnTo>
                <a:lnTo>
                  <a:pt x="572314" y="4239121"/>
                </a:lnTo>
                <a:lnTo>
                  <a:pt x="594921" y="4198740"/>
                </a:lnTo>
                <a:lnTo>
                  <a:pt x="616955" y="4158127"/>
                </a:lnTo>
                <a:lnTo>
                  <a:pt x="638417" y="4117290"/>
                </a:lnTo>
                <a:lnTo>
                  <a:pt x="659306" y="4076233"/>
                </a:lnTo>
                <a:lnTo>
                  <a:pt x="679623" y="4034963"/>
                </a:lnTo>
                <a:lnTo>
                  <a:pt x="699368" y="3993485"/>
                </a:lnTo>
                <a:lnTo>
                  <a:pt x="718541" y="3951806"/>
                </a:lnTo>
                <a:lnTo>
                  <a:pt x="737141" y="3909931"/>
                </a:lnTo>
                <a:lnTo>
                  <a:pt x="755169" y="3867867"/>
                </a:lnTo>
                <a:lnTo>
                  <a:pt x="772625" y="3825619"/>
                </a:lnTo>
                <a:lnTo>
                  <a:pt x="789508" y="3783194"/>
                </a:lnTo>
                <a:lnTo>
                  <a:pt x="805819" y="3740596"/>
                </a:lnTo>
                <a:lnTo>
                  <a:pt x="821558" y="3697833"/>
                </a:lnTo>
                <a:lnTo>
                  <a:pt x="836724" y="3654909"/>
                </a:lnTo>
                <a:lnTo>
                  <a:pt x="851318" y="3611832"/>
                </a:lnTo>
                <a:lnTo>
                  <a:pt x="865340" y="3568606"/>
                </a:lnTo>
                <a:lnTo>
                  <a:pt x="878789" y="3525238"/>
                </a:lnTo>
                <a:lnTo>
                  <a:pt x="891666" y="3481734"/>
                </a:lnTo>
                <a:lnTo>
                  <a:pt x="903971" y="3438100"/>
                </a:lnTo>
                <a:lnTo>
                  <a:pt x="915703" y="3394341"/>
                </a:lnTo>
                <a:lnTo>
                  <a:pt x="926864" y="3350463"/>
                </a:lnTo>
                <a:lnTo>
                  <a:pt x="937451" y="3306473"/>
                </a:lnTo>
                <a:lnTo>
                  <a:pt x="947467" y="3262377"/>
                </a:lnTo>
                <a:lnTo>
                  <a:pt x="956910" y="3218179"/>
                </a:lnTo>
                <a:lnTo>
                  <a:pt x="965781" y="3173887"/>
                </a:lnTo>
                <a:lnTo>
                  <a:pt x="974079" y="3129506"/>
                </a:lnTo>
                <a:lnTo>
                  <a:pt x="981806" y="3085042"/>
                </a:lnTo>
                <a:lnTo>
                  <a:pt x="988960" y="3040501"/>
                </a:lnTo>
                <a:lnTo>
                  <a:pt x="995541" y="2995889"/>
                </a:lnTo>
                <a:lnTo>
                  <a:pt x="1001551" y="2951211"/>
                </a:lnTo>
                <a:lnTo>
                  <a:pt x="1006988" y="2906475"/>
                </a:lnTo>
                <a:lnTo>
                  <a:pt x="1011852" y="2861685"/>
                </a:lnTo>
                <a:lnTo>
                  <a:pt x="1016145" y="2816847"/>
                </a:lnTo>
                <a:lnTo>
                  <a:pt x="1019865" y="2771969"/>
                </a:lnTo>
                <a:lnTo>
                  <a:pt x="1023012" y="2727054"/>
                </a:lnTo>
                <a:lnTo>
                  <a:pt x="1025588" y="2682110"/>
                </a:lnTo>
                <a:lnTo>
                  <a:pt x="1027591" y="2637143"/>
                </a:lnTo>
                <a:lnTo>
                  <a:pt x="1029022" y="2592157"/>
                </a:lnTo>
                <a:lnTo>
                  <a:pt x="1029880" y="2547160"/>
                </a:lnTo>
                <a:lnTo>
                  <a:pt x="1030166" y="2502157"/>
                </a:lnTo>
                <a:lnTo>
                  <a:pt x="1029880" y="2457153"/>
                </a:lnTo>
                <a:lnTo>
                  <a:pt x="1029022" y="2412156"/>
                </a:lnTo>
                <a:lnTo>
                  <a:pt x="1027591" y="2367171"/>
                </a:lnTo>
                <a:lnTo>
                  <a:pt x="1025588" y="2322203"/>
                </a:lnTo>
                <a:lnTo>
                  <a:pt x="1023012" y="2277259"/>
                </a:lnTo>
                <a:lnTo>
                  <a:pt x="1019865" y="2232345"/>
                </a:lnTo>
                <a:lnTo>
                  <a:pt x="1016145" y="2187466"/>
                </a:lnTo>
                <a:lnTo>
                  <a:pt x="1011852" y="2142629"/>
                </a:lnTo>
                <a:lnTo>
                  <a:pt x="1006988" y="2097839"/>
                </a:lnTo>
                <a:lnTo>
                  <a:pt x="1001551" y="2053103"/>
                </a:lnTo>
                <a:lnTo>
                  <a:pt x="995541" y="2008425"/>
                </a:lnTo>
                <a:lnTo>
                  <a:pt x="988960" y="1963813"/>
                </a:lnTo>
                <a:lnTo>
                  <a:pt x="981806" y="1919272"/>
                </a:lnTo>
                <a:lnTo>
                  <a:pt x="974079" y="1874808"/>
                </a:lnTo>
                <a:lnTo>
                  <a:pt x="965781" y="1830428"/>
                </a:lnTo>
                <a:lnTo>
                  <a:pt x="956910" y="1786135"/>
                </a:lnTo>
                <a:lnTo>
                  <a:pt x="947467" y="1741938"/>
                </a:lnTo>
                <a:lnTo>
                  <a:pt x="937451" y="1697842"/>
                </a:lnTo>
                <a:lnTo>
                  <a:pt x="926864" y="1653852"/>
                </a:lnTo>
                <a:lnTo>
                  <a:pt x="915703" y="1609975"/>
                </a:lnTo>
                <a:lnTo>
                  <a:pt x="903971" y="1566216"/>
                </a:lnTo>
                <a:lnTo>
                  <a:pt x="891666" y="1522582"/>
                </a:lnTo>
                <a:lnTo>
                  <a:pt x="878789" y="1479078"/>
                </a:lnTo>
                <a:lnTo>
                  <a:pt x="865340" y="1435710"/>
                </a:lnTo>
                <a:lnTo>
                  <a:pt x="851318" y="1392485"/>
                </a:lnTo>
                <a:lnTo>
                  <a:pt x="836724" y="1349408"/>
                </a:lnTo>
                <a:lnTo>
                  <a:pt x="821558" y="1306485"/>
                </a:lnTo>
                <a:lnTo>
                  <a:pt x="805819" y="1263721"/>
                </a:lnTo>
                <a:lnTo>
                  <a:pt x="789508" y="1221124"/>
                </a:lnTo>
                <a:lnTo>
                  <a:pt x="772625" y="1178699"/>
                </a:lnTo>
                <a:lnTo>
                  <a:pt x="755169" y="1136451"/>
                </a:lnTo>
                <a:lnTo>
                  <a:pt x="737141" y="1094387"/>
                </a:lnTo>
                <a:lnTo>
                  <a:pt x="718541" y="1052513"/>
                </a:lnTo>
                <a:lnTo>
                  <a:pt x="699368" y="1010834"/>
                </a:lnTo>
                <a:lnTo>
                  <a:pt x="679623" y="969357"/>
                </a:lnTo>
                <a:lnTo>
                  <a:pt x="659306" y="928087"/>
                </a:lnTo>
                <a:lnTo>
                  <a:pt x="638417" y="887031"/>
                </a:lnTo>
                <a:lnTo>
                  <a:pt x="616955" y="846194"/>
                </a:lnTo>
                <a:lnTo>
                  <a:pt x="594921" y="805581"/>
                </a:lnTo>
                <a:lnTo>
                  <a:pt x="572314" y="765200"/>
                </a:lnTo>
                <a:lnTo>
                  <a:pt x="549136" y="725057"/>
                </a:lnTo>
                <a:lnTo>
                  <a:pt x="525385" y="685156"/>
                </a:lnTo>
                <a:lnTo>
                  <a:pt x="501061" y="645504"/>
                </a:lnTo>
                <a:lnTo>
                  <a:pt x="476166" y="606106"/>
                </a:lnTo>
                <a:lnTo>
                  <a:pt x="450697" y="566970"/>
                </a:lnTo>
                <a:lnTo>
                  <a:pt x="424657" y="528100"/>
                </a:lnTo>
                <a:lnTo>
                  <a:pt x="398045" y="489503"/>
                </a:lnTo>
                <a:lnTo>
                  <a:pt x="370860" y="451184"/>
                </a:lnTo>
                <a:lnTo>
                  <a:pt x="343102" y="413149"/>
                </a:lnTo>
                <a:lnTo>
                  <a:pt x="314773" y="375405"/>
                </a:lnTo>
                <a:lnTo>
                  <a:pt x="285871" y="337958"/>
                </a:lnTo>
                <a:lnTo>
                  <a:pt x="256397" y="300812"/>
                </a:lnTo>
                <a:lnTo>
                  <a:pt x="226350" y="263975"/>
                </a:lnTo>
                <a:lnTo>
                  <a:pt x="195731" y="227452"/>
                </a:lnTo>
                <a:lnTo>
                  <a:pt x="164540" y="191249"/>
                </a:lnTo>
                <a:lnTo>
                  <a:pt x="132777" y="155371"/>
                </a:lnTo>
                <a:lnTo>
                  <a:pt x="100441" y="119826"/>
                </a:lnTo>
                <a:lnTo>
                  <a:pt x="67533" y="84618"/>
                </a:lnTo>
                <a:lnTo>
                  <a:pt x="34052" y="49754"/>
                </a:lnTo>
                <a:lnTo>
                  <a:pt x="0" y="15239"/>
                </a:lnTo>
                <a:lnTo>
                  <a:pt x="15265" y="0"/>
                </a:lnTo>
                <a:close/>
              </a:path>
            </a:pathLst>
          </a:custGeom>
          <a:ln w="19049">
            <a:solidFill>
              <a:srgbClr val="D2DA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04455" y="1700060"/>
            <a:ext cx="7356475" cy="657860"/>
          </a:xfrm>
          <a:custGeom>
            <a:avLst/>
            <a:gdLst/>
            <a:ahLst/>
            <a:cxnLst/>
            <a:rect l="l" t="t" r="r" b="b"/>
            <a:pathLst>
              <a:path w="7356475" h="657860">
                <a:moveTo>
                  <a:pt x="0" y="657440"/>
                </a:moveTo>
                <a:lnTo>
                  <a:pt x="7355967" y="657440"/>
                </a:lnTo>
                <a:lnTo>
                  <a:pt x="7355967" y="0"/>
                </a:lnTo>
                <a:lnTo>
                  <a:pt x="0" y="0"/>
                </a:lnTo>
                <a:lnTo>
                  <a:pt x="0" y="657440"/>
                </a:lnTo>
                <a:close/>
              </a:path>
            </a:pathLst>
          </a:custGeom>
          <a:solidFill>
            <a:srgbClr val="9FB8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04455" y="1700060"/>
            <a:ext cx="7356475" cy="657860"/>
          </a:xfrm>
          <a:custGeom>
            <a:avLst/>
            <a:gdLst/>
            <a:ahLst/>
            <a:cxnLst/>
            <a:rect l="l" t="t" r="r" b="b"/>
            <a:pathLst>
              <a:path w="7356475" h="657860">
                <a:moveTo>
                  <a:pt x="0" y="657440"/>
                </a:moveTo>
                <a:lnTo>
                  <a:pt x="7355967" y="657440"/>
                </a:lnTo>
                <a:lnTo>
                  <a:pt x="7355967" y="0"/>
                </a:lnTo>
                <a:lnTo>
                  <a:pt x="0" y="0"/>
                </a:lnTo>
                <a:lnTo>
                  <a:pt x="0" y="657440"/>
                </a:lnTo>
                <a:close/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3559" y="1617980"/>
            <a:ext cx="822325" cy="821690"/>
          </a:xfrm>
          <a:custGeom>
            <a:avLst/>
            <a:gdLst/>
            <a:ahLst/>
            <a:cxnLst/>
            <a:rect l="l" t="t" r="r" b="b"/>
            <a:pathLst>
              <a:path w="822325" h="821689">
                <a:moveTo>
                  <a:pt x="410895" y="0"/>
                </a:moveTo>
                <a:lnTo>
                  <a:pt x="362975" y="2763"/>
                </a:lnTo>
                <a:lnTo>
                  <a:pt x="316679" y="10848"/>
                </a:lnTo>
                <a:lnTo>
                  <a:pt x="272315" y="23946"/>
                </a:lnTo>
                <a:lnTo>
                  <a:pt x="230192" y="41750"/>
                </a:lnTo>
                <a:lnTo>
                  <a:pt x="190617" y="63952"/>
                </a:lnTo>
                <a:lnTo>
                  <a:pt x="153899" y="90243"/>
                </a:lnTo>
                <a:lnTo>
                  <a:pt x="120346" y="120316"/>
                </a:lnTo>
                <a:lnTo>
                  <a:pt x="90267" y="153863"/>
                </a:lnTo>
                <a:lnTo>
                  <a:pt x="63970" y="190575"/>
                </a:lnTo>
                <a:lnTo>
                  <a:pt x="41763" y="230145"/>
                </a:lnTo>
                <a:lnTo>
                  <a:pt x="23954" y="272265"/>
                </a:lnTo>
                <a:lnTo>
                  <a:pt x="10851" y="316627"/>
                </a:lnTo>
                <a:lnTo>
                  <a:pt x="2764" y="362923"/>
                </a:lnTo>
                <a:lnTo>
                  <a:pt x="0" y="410845"/>
                </a:lnTo>
                <a:lnTo>
                  <a:pt x="2764" y="458766"/>
                </a:lnTo>
                <a:lnTo>
                  <a:pt x="10851" y="505062"/>
                </a:lnTo>
                <a:lnTo>
                  <a:pt x="23954" y="549424"/>
                </a:lnTo>
                <a:lnTo>
                  <a:pt x="41763" y="591544"/>
                </a:lnTo>
                <a:lnTo>
                  <a:pt x="63970" y="631114"/>
                </a:lnTo>
                <a:lnTo>
                  <a:pt x="90267" y="667826"/>
                </a:lnTo>
                <a:lnTo>
                  <a:pt x="120346" y="701373"/>
                </a:lnTo>
                <a:lnTo>
                  <a:pt x="153899" y="731446"/>
                </a:lnTo>
                <a:lnTo>
                  <a:pt x="190617" y="757737"/>
                </a:lnTo>
                <a:lnTo>
                  <a:pt x="230192" y="779939"/>
                </a:lnTo>
                <a:lnTo>
                  <a:pt x="272315" y="797743"/>
                </a:lnTo>
                <a:lnTo>
                  <a:pt x="316679" y="810841"/>
                </a:lnTo>
                <a:lnTo>
                  <a:pt x="362975" y="818926"/>
                </a:lnTo>
                <a:lnTo>
                  <a:pt x="410895" y="821690"/>
                </a:lnTo>
                <a:lnTo>
                  <a:pt x="458806" y="818926"/>
                </a:lnTo>
                <a:lnTo>
                  <a:pt x="505096" y="810841"/>
                </a:lnTo>
                <a:lnTo>
                  <a:pt x="549457" y="797743"/>
                </a:lnTo>
                <a:lnTo>
                  <a:pt x="591579" y="779939"/>
                </a:lnTo>
                <a:lnTo>
                  <a:pt x="631155" y="757737"/>
                </a:lnTo>
                <a:lnTo>
                  <a:pt x="667875" y="731446"/>
                </a:lnTo>
                <a:lnTo>
                  <a:pt x="701432" y="701373"/>
                </a:lnTo>
                <a:lnTo>
                  <a:pt x="731515" y="667826"/>
                </a:lnTo>
                <a:lnTo>
                  <a:pt x="757817" y="631114"/>
                </a:lnTo>
                <a:lnTo>
                  <a:pt x="780029" y="591544"/>
                </a:lnTo>
                <a:lnTo>
                  <a:pt x="797843" y="549424"/>
                </a:lnTo>
                <a:lnTo>
                  <a:pt x="810949" y="505062"/>
                </a:lnTo>
                <a:lnTo>
                  <a:pt x="819039" y="458766"/>
                </a:lnTo>
                <a:lnTo>
                  <a:pt x="821804" y="410845"/>
                </a:lnTo>
                <a:lnTo>
                  <a:pt x="819039" y="362923"/>
                </a:lnTo>
                <a:lnTo>
                  <a:pt x="810949" y="316627"/>
                </a:lnTo>
                <a:lnTo>
                  <a:pt x="797843" y="272265"/>
                </a:lnTo>
                <a:lnTo>
                  <a:pt x="780029" y="230145"/>
                </a:lnTo>
                <a:lnTo>
                  <a:pt x="757817" y="190575"/>
                </a:lnTo>
                <a:lnTo>
                  <a:pt x="731515" y="153863"/>
                </a:lnTo>
                <a:lnTo>
                  <a:pt x="701432" y="120316"/>
                </a:lnTo>
                <a:lnTo>
                  <a:pt x="667875" y="90243"/>
                </a:lnTo>
                <a:lnTo>
                  <a:pt x="631155" y="63952"/>
                </a:lnTo>
                <a:lnTo>
                  <a:pt x="591579" y="41750"/>
                </a:lnTo>
                <a:lnTo>
                  <a:pt x="549457" y="23946"/>
                </a:lnTo>
                <a:lnTo>
                  <a:pt x="505096" y="10848"/>
                </a:lnTo>
                <a:lnTo>
                  <a:pt x="458806" y="2763"/>
                </a:lnTo>
                <a:lnTo>
                  <a:pt x="4108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3559" y="1617980"/>
            <a:ext cx="822325" cy="821690"/>
          </a:xfrm>
          <a:custGeom>
            <a:avLst/>
            <a:gdLst/>
            <a:ahLst/>
            <a:cxnLst/>
            <a:rect l="l" t="t" r="r" b="b"/>
            <a:pathLst>
              <a:path w="822325" h="821689">
                <a:moveTo>
                  <a:pt x="0" y="410845"/>
                </a:moveTo>
                <a:lnTo>
                  <a:pt x="2764" y="362923"/>
                </a:lnTo>
                <a:lnTo>
                  <a:pt x="10851" y="316627"/>
                </a:lnTo>
                <a:lnTo>
                  <a:pt x="23954" y="272265"/>
                </a:lnTo>
                <a:lnTo>
                  <a:pt x="41763" y="230145"/>
                </a:lnTo>
                <a:lnTo>
                  <a:pt x="63970" y="190575"/>
                </a:lnTo>
                <a:lnTo>
                  <a:pt x="90267" y="153863"/>
                </a:lnTo>
                <a:lnTo>
                  <a:pt x="120346" y="120316"/>
                </a:lnTo>
                <a:lnTo>
                  <a:pt x="153899" y="90243"/>
                </a:lnTo>
                <a:lnTo>
                  <a:pt x="190617" y="63952"/>
                </a:lnTo>
                <a:lnTo>
                  <a:pt x="230192" y="41750"/>
                </a:lnTo>
                <a:lnTo>
                  <a:pt x="272315" y="23946"/>
                </a:lnTo>
                <a:lnTo>
                  <a:pt x="316679" y="10848"/>
                </a:lnTo>
                <a:lnTo>
                  <a:pt x="362975" y="2763"/>
                </a:lnTo>
                <a:lnTo>
                  <a:pt x="410895" y="0"/>
                </a:lnTo>
                <a:lnTo>
                  <a:pt x="458806" y="2763"/>
                </a:lnTo>
                <a:lnTo>
                  <a:pt x="505096" y="10848"/>
                </a:lnTo>
                <a:lnTo>
                  <a:pt x="549457" y="23946"/>
                </a:lnTo>
                <a:lnTo>
                  <a:pt x="591579" y="41750"/>
                </a:lnTo>
                <a:lnTo>
                  <a:pt x="631155" y="63952"/>
                </a:lnTo>
                <a:lnTo>
                  <a:pt x="667875" y="90243"/>
                </a:lnTo>
                <a:lnTo>
                  <a:pt x="701432" y="120316"/>
                </a:lnTo>
                <a:lnTo>
                  <a:pt x="731515" y="153863"/>
                </a:lnTo>
                <a:lnTo>
                  <a:pt x="757817" y="190575"/>
                </a:lnTo>
                <a:lnTo>
                  <a:pt x="780029" y="230145"/>
                </a:lnTo>
                <a:lnTo>
                  <a:pt x="797843" y="272265"/>
                </a:lnTo>
                <a:lnTo>
                  <a:pt x="810949" y="316627"/>
                </a:lnTo>
                <a:lnTo>
                  <a:pt x="819039" y="362923"/>
                </a:lnTo>
                <a:lnTo>
                  <a:pt x="821804" y="410845"/>
                </a:lnTo>
                <a:lnTo>
                  <a:pt x="819039" y="458766"/>
                </a:lnTo>
                <a:lnTo>
                  <a:pt x="810949" y="505062"/>
                </a:lnTo>
                <a:lnTo>
                  <a:pt x="797843" y="549424"/>
                </a:lnTo>
                <a:lnTo>
                  <a:pt x="780029" y="591544"/>
                </a:lnTo>
                <a:lnTo>
                  <a:pt x="757817" y="631114"/>
                </a:lnTo>
                <a:lnTo>
                  <a:pt x="731515" y="667826"/>
                </a:lnTo>
                <a:lnTo>
                  <a:pt x="701432" y="701373"/>
                </a:lnTo>
                <a:lnTo>
                  <a:pt x="667875" y="731446"/>
                </a:lnTo>
                <a:lnTo>
                  <a:pt x="631155" y="757737"/>
                </a:lnTo>
                <a:lnTo>
                  <a:pt x="591579" y="779939"/>
                </a:lnTo>
                <a:lnTo>
                  <a:pt x="549457" y="797743"/>
                </a:lnTo>
                <a:lnTo>
                  <a:pt x="505096" y="810841"/>
                </a:lnTo>
                <a:lnTo>
                  <a:pt x="458806" y="818926"/>
                </a:lnTo>
                <a:lnTo>
                  <a:pt x="410895" y="821690"/>
                </a:lnTo>
                <a:lnTo>
                  <a:pt x="362975" y="818926"/>
                </a:lnTo>
                <a:lnTo>
                  <a:pt x="316679" y="810841"/>
                </a:lnTo>
                <a:lnTo>
                  <a:pt x="272315" y="797743"/>
                </a:lnTo>
                <a:lnTo>
                  <a:pt x="230192" y="779939"/>
                </a:lnTo>
                <a:lnTo>
                  <a:pt x="190617" y="757737"/>
                </a:lnTo>
                <a:lnTo>
                  <a:pt x="153899" y="731446"/>
                </a:lnTo>
                <a:lnTo>
                  <a:pt x="120346" y="701373"/>
                </a:lnTo>
                <a:lnTo>
                  <a:pt x="90267" y="667826"/>
                </a:lnTo>
                <a:lnTo>
                  <a:pt x="63970" y="631114"/>
                </a:lnTo>
                <a:lnTo>
                  <a:pt x="41763" y="591544"/>
                </a:lnTo>
                <a:lnTo>
                  <a:pt x="23954" y="549424"/>
                </a:lnTo>
                <a:lnTo>
                  <a:pt x="10851" y="505062"/>
                </a:lnTo>
                <a:lnTo>
                  <a:pt x="2764" y="458766"/>
                </a:lnTo>
                <a:lnTo>
                  <a:pt x="0" y="410845"/>
                </a:lnTo>
                <a:close/>
              </a:path>
            </a:pathLst>
          </a:custGeom>
          <a:ln w="19050">
            <a:solidFill>
              <a:srgbClr val="9FB8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75561" y="2685961"/>
            <a:ext cx="6885305" cy="657860"/>
          </a:xfrm>
          <a:custGeom>
            <a:avLst/>
            <a:gdLst/>
            <a:ahLst/>
            <a:cxnLst/>
            <a:rect l="l" t="t" r="r" b="b"/>
            <a:pathLst>
              <a:path w="6885305" h="657860">
                <a:moveTo>
                  <a:pt x="0" y="657440"/>
                </a:moveTo>
                <a:lnTo>
                  <a:pt x="6884797" y="657440"/>
                </a:lnTo>
                <a:lnTo>
                  <a:pt x="6884797" y="0"/>
                </a:lnTo>
                <a:lnTo>
                  <a:pt x="0" y="0"/>
                </a:lnTo>
                <a:lnTo>
                  <a:pt x="0" y="657440"/>
                </a:lnTo>
                <a:close/>
              </a:path>
            </a:pathLst>
          </a:custGeom>
          <a:solidFill>
            <a:srgbClr val="95D0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75561" y="2685961"/>
            <a:ext cx="6885305" cy="657860"/>
          </a:xfrm>
          <a:custGeom>
            <a:avLst/>
            <a:gdLst/>
            <a:ahLst/>
            <a:cxnLst/>
            <a:rect l="l" t="t" r="r" b="b"/>
            <a:pathLst>
              <a:path w="6885305" h="657860">
                <a:moveTo>
                  <a:pt x="0" y="657440"/>
                </a:moveTo>
                <a:lnTo>
                  <a:pt x="6884797" y="657440"/>
                </a:lnTo>
                <a:lnTo>
                  <a:pt x="6884797" y="0"/>
                </a:lnTo>
                <a:lnTo>
                  <a:pt x="0" y="0"/>
                </a:lnTo>
                <a:lnTo>
                  <a:pt x="0" y="657440"/>
                </a:lnTo>
                <a:close/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64653" y="2603754"/>
            <a:ext cx="822325" cy="822325"/>
          </a:xfrm>
          <a:custGeom>
            <a:avLst/>
            <a:gdLst/>
            <a:ahLst/>
            <a:cxnLst/>
            <a:rect l="l" t="t" r="r" b="b"/>
            <a:pathLst>
              <a:path w="822325" h="822325">
                <a:moveTo>
                  <a:pt x="410908" y="0"/>
                </a:moveTo>
                <a:lnTo>
                  <a:pt x="362985" y="2765"/>
                </a:lnTo>
                <a:lnTo>
                  <a:pt x="316687" y="10854"/>
                </a:lnTo>
                <a:lnTo>
                  <a:pt x="272321" y="23960"/>
                </a:lnTo>
                <a:lnTo>
                  <a:pt x="230196" y="41773"/>
                </a:lnTo>
                <a:lnTo>
                  <a:pt x="190620" y="63983"/>
                </a:lnTo>
                <a:lnTo>
                  <a:pt x="153901" y="90283"/>
                </a:lnTo>
                <a:lnTo>
                  <a:pt x="120348" y="120364"/>
                </a:lnTo>
                <a:lnTo>
                  <a:pt x="90268" y="153916"/>
                </a:lnTo>
                <a:lnTo>
                  <a:pt x="63970" y="190631"/>
                </a:lnTo>
                <a:lnTo>
                  <a:pt x="41763" y="230201"/>
                </a:lnTo>
                <a:lnTo>
                  <a:pt x="23954" y="272316"/>
                </a:lnTo>
                <a:lnTo>
                  <a:pt x="10851" y="316667"/>
                </a:lnTo>
                <a:lnTo>
                  <a:pt x="2764" y="362946"/>
                </a:lnTo>
                <a:lnTo>
                  <a:pt x="0" y="410845"/>
                </a:lnTo>
                <a:lnTo>
                  <a:pt x="2764" y="458768"/>
                </a:lnTo>
                <a:lnTo>
                  <a:pt x="10851" y="505069"/>
                </a:lnTo>
                <a:lnTo>
                  <a:pt x="23954" y="549439"/>
                </a:lnTo>
                <a:lnTo>
                  <a:pt x="41763" y="591569"/>
                </a:lnTo>
                <a:lnTo>
                  <a:pt x="63970" y="631151"/>
                </a:lnTo>
                <a:lnTo>
                  <a:pt x="90268" y="667876"/>
                </a:lnTo>
                <a:lnTo>
                  <a:pt x="120348" y="701436"/>
                </a:lnTo>
                <a:lnTo>
                  <a:pt x="153901" y="731523"/>
                </a:lnTo>
                <a:lnTo>
                  <a:pt x="190620" y="757827"/>
                </a:lnTo>
                <a:lnTo>
                  <a:pt x="230196" y="780041"/>
                </a:lnTo>
                <a:lnTo>
                  <a:pt x="272321" y="797855"/>
                </a:lnTo>
                <a:lnTo>
                  <a:pt x="316687" y="810961"/>
                </a:lnTo>
                <a:lnTo>
                  <a:pt x="362985" y="819051"/>
                </a:lnTo>
                <a:lnTo>
                  <a:pt x="410908" y="821817"/>
                </a:lnTo>
                <a:lnTo>
                  <a:pt x="458830" y="819051"/>
                </a:lnTo>
                <a:lnTo>
                  <a:pt x="505125" y="810961"/>
                </a:lnTo>
                <a:lnTo>
                  <a:pt x="549487" y="797855"/>
                </a:lnTo>
                <a:lnTo>
                  <a:pt x="591607" y="780041"/>
                </a:lnTo>
                <a:lnTo>
                  <a:pt x="631177" y="757827"/>
                </a:lnTo>
                <a:lnTo>
                  <a:pt x="667890" y="731523"/>
                </a:lnTo>
                <a:lnTo>
                  <a:pt x="701436" y="701436"/>
                </a:lnTo>
                <a:lnTo>
                  <a:pt x="731509" y="667876"/>
                </a:lnTo>
                <a:lnTo>
                  <a:pt x="757801" y="631151"/>
                </a:lnTo>
                <a:lnTo>
                  <a:pt x="780002" y="591569"/>
                </a:lnTo>
                <a:lnTo>
                  <a:pt x="797806" y="549439"/>
                </a:lnTo>
                <a:lnTo>
                  <a:pt x="810905" y="505069"/>
                </a:lnTo>
                <a:lnTo>
                  <a:pt x="818990" y="458768"/>
                </a:lnTo>
                <a:lnTo>
                  <a:pt x="821753" y="410845"/>
                </a:lnTo>
                <a:lnTo>
                  <a:pt x="818990" y="362946"/>
                </a:lnTo>
                <a:lnTo>
                  <a:pt x="810905" y="316667"/>
                </a:lnTo>
                <a:lnTo>
                  <a:pt x="797806" y="272316"/>
                </a:lnTo>
                <a:lnTo>
                  <a:pt x="780002" y="230201"/>
                </a:lnTo>
                <a:lnTo>
                  <a:pt x="757801" y="190631"/>
                </a:lnTo>
                <a:lnTo>
                  <a:pt x="731509" y="153916"/>
                </a:lnTo>
                <a:lnTo>
                  <a:pt x="701436" y="120364"/>
                </a:lnTo>
                <a:lnTo>
                  <a:pt x="667890" y="90283"/>
                </a:lnTo>
                <a:lnTo>
                  <a:pt x="631177" y="63983"/>
                </a:lnTo>
                <a:lnTo>
                  <a:pt x="591607" y="41773"/>
                </a:lnTo>
                <a:lnTo>
                  <a:pt x="549487" y="23960"/>
                </a:lnTo>
                <a:lnTo>
                  <a:pt x="505125" y="10854"/>
                </a:lnTo>
                <a:lnTo>
                  <a:pt x="458830" y="2765"/>
                </a:lnTo>
                <a:lnTo>
                  <a:pt x="4109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64653" y="2603754"/>
            <a:ext cx="822325" cy="822325"/>
          </a:xfrm>
          <a:custGeom>
            <a:avLst/>
            <a:gdLst/>
            <a:ahLst/>
            <a:cxnLst/>
            <a:rect l="l" t="t" r="r" b="b"/>
            <a:pathLst>
              <a:path w="822325" h="822325">
                <a:moveTo>
                  <a:pt x="0" y="410845"/>
                </a:moveTo>
                <a:lnTo>
                  <a:pt x="2764" y="362946"/>
                </a:lnTo>
                <a:lnTo>
                  <a:pt x="10851" y="316667"/>
                </a:lnTo>
                <a:lnTo>
                  <a:pt x="23954" y="272316"/>
                </a:lnTo>
                <a:lnTo>
                  <a:pt x="41763" y="230201"/>
                </a:lnTo>
                <a:lnTo>
                  <a:pt x="63970" y="190631"/>
                </a:lnTo>
                <a:lnTo>
                  <a:pt x="90268" y="153916"/>
                </a:lnTo>
                <a:lnTo>
                  <a:pt x="120348" y="120364"/>
                </a:lnTo>
                <a:lnTo>
                  <a:pt x="153901" y="90283"/>
                </a:lnTo>
                <a:lnTo>
                  <a:pt x="190620" y="63983"/>
                </a:lnTo>
                <a:lnTo>
                  <a:pt x="230196" y="41773"/>
                </a:lnTo>
                <a:lnTo>
                  <a:pt x="272321" y="23960"/>
                </a:lnTo>
                <a:lnTo>
                  <a:pt x="316687" y="10854"/>
                </a:lnTo>
                <a:lnTo>
                  <a:pt x="362985" y="2765"/>
                </a:lnTo>
                <a:lnTo>
                  <a:pt x="410908" y="0"/>
                </a:lnTo>
                <a:lnTo>
                  <a:pt x="458830" y="2765"/>
                </a:lnTo>
                <a:lnTo>
                  <a:pt x="505125" y="10854"/>
                </a:lnTo>
                <a:lnTo>
                  <a:pt x="549487" y="23960"/>
                </a:lnTo>
                <a:lnTo>
                  <a:pt x="591607" y="41773"/>
                </a:lnTo>
                <a:lnTo>
                  <a:pt x="631177" y="63983"/>
                </a:lnTo>
                <a:lnTo>
                  <a:pt x="667890" y="90283"/>
                </a:lnTo>
                <a:lnTo>
                  <a:pt x="701436" y="120364"/>
                </a:lnTo>
                <a:lnTo>
                  <a:pt x="731509" y="153916"/>
                </a:lnTo>
                <a:lnTo>
                  <a:pt x="757801" y="190631"/>
                </a:lnTo>
                <a:lnTo>
                  <a:pt x="780002" y="230201"/>
                </a:lnTo>
                <a:lnTo>
                  <a:pt x="797806" y="272316"/>
                </a:lnTo>
                <a:lnTo>
                  <a:pt x="810905" y="316667"/>
                </a:lnTo>
                <a:lnTo>
                  <a:pt x="818990" y="362946"/>
                </a:lnTo>
                <a:lnTo>
                  <a:pt x="821753" y="410845"/>
                </a:lnTo>
                <a:lnTo>
                  <a:pt x="818990" y="458768"/>
                </a:lnTo>
                <a:lnTo>
                  <a:pt x="810905" y="505069"/>
                </a:lnTo>
                <a:lnTo>
                  <a:pt x="797806" y="549439"/>
                </a:lnTo>
                <a:lnTo>
                  <a:pt x="780002" y="591569"/>
                </a:lnTo>
                <a:lnTo>
                  <a:pt x="757801" y="631151"/>
                </a:lnTo>
                <a:lnTo>
                  <a:pt x="731509" y="667876"/>
                </a:lnTo>
                <a:lnTo>
                  <a:pt x="701436" y="701436"/>
                </a:lnTo>
                <a:lnTo>
                  <a:pt x="667890" y="731523"/>
                </a:lnTo>
                <a:lnTo>
                  <a:pt x="631177" y="757827"/>
                </a:lnTo>
                <a:lnTo>
                  <a:pt x="591607" y="780041"/>
                </a:lnTo>
                <a:lnTo>
                  <a:pt x="549487" y="797855"/>
                </a:lnTo>
                <a:lnTo>
                  <a:pt x="505125" y="810961"/>
                </a:lnTo>
                <a:lnTo>
                  <a:pt x="458830" y="819051"/>
                </a:lnTo>
                <a:lnTo>
                  <a:pt x="410908" y="821817"/>
                </a:lnTo>
                <a:lnTo>
                  <a:pt x="362985" y="819051"/>
                </a:lnTo>
                <a:lnTo>
                  <a:pt x="316687" y="810961"/>
                </a:lnTo>
                <a:lnTo>
                  <a:pt x="272321" y="797855"/>
                </a:lnTo>
                <a:lnTo>
                  <a:pt x="230196" y="780041"/>
                </a:lnTo>
                <a:lnTo>
                  <a:pt x="190620" y="757827"/>
                </a:lnTo>
                <a:lnTo>
                  <a:pt x="153901" y="731523"/>
                </a:lnTo>
                <a:lnTo>
                  <a:pt x="120348" y="701436"/>
                </a:lnTo>
                <a:lnTo>
                  <a:pt x="90268" y="667876"/>
                </a:lnTo>
                <a:lnTo>
                  <a:pt x="63970" y="631151"/>
                </a:lnTo>
                <a:lnTo>
                  <a:pt x="41763" y="591569"/>
                </a:lnTo>
                <a:lnTo>
                  <a:pt x="23954" y="549439"/>
                </a:lnTo>
                <a:lnTo>
                  <a:pt x="10851" y="505069"/>
                </a:lnTo>
                <a:lnTo>
                  <a:pt x="2764" y="458768"/>
                </a:lnTo>
                <a:lnTo>
                  <a:pt x="0" y="410845"/>
                </a:lnTo>
                <a:close/>
              </a:path>
            </a:pathLst>
          </a:custGeom>
          <a:ln w="19049">
            <a:solidFill>
              <a:srgbClr val="95D0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20088" y="3671735"/>
            <a:ext cx="6740525" cy="657860"/>
          </a:xfrm>
          <a:custGeom>
            <a:avLst/>
            <a:gdLst/>
            <a:ahLst/>
            <a:cxnLst/>
            <a:rect l="l" t="t" r="r" b="b"/>
            <a:pathLst>
              <a:path w="6740525" h="657860">
                <a:moveTo>
                  <a:pt x="0" y="657440"/>
                </a:moveTo>
                <a:lnTo>
                  <a:pt x="6740271" y="657440"/>
                </a:lnTo>
                <a:lnTo>
                  <a:pt x="6740271" y="0"/>
                </a:lnTo>
                <a:lnTo>
                  <a:pt x="0" y="0"/>
                </a:lnTo>
                <a:lnTo>
                  <a:pt x="0" y="657440"/>
                </a:lnTo>
                <a:close/>
              </a:path>
            </a:pathLst>
          </a:custGeom>
          <a:solidFill>
            <a:srgbClr val="8DD2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720088" y="3671735"/>
            <a:ext cx="6740525" cy="657860"/>
          </a:xfrm>
          <a:custGeom>
            <a:avLst/>
            <a:gdLst/>
            <a:ahLst/>
            <a:cxnLst/>
            <a:rect l="l" t="t" r="r" b="b"/>
            <a:pathLst>
              <a:path w="6740525" h="657860">
                <a:moveTo>
                  <a:pt x="0" y="657440"/>
                </a:moveTo>
                <a:lnTo>
                  <a:pt x="6740271" y="657440"/>
                </a:lnTo>
                <a:lnTo>
                  <a:pt x="6740271" y="0"/>
                </a:lnTo>
                <a:lnTo>
                  <a:pt x="0" y="0"/>
                </a:lnTo>
                <a:lnTo>
                  <a:pt x="0" y="657440"/>
                </a:lnTo>
                <a:close/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309242" y="3589654"/>
            <a:ext cx="822325" cy="821690"/>
          </a:xfrm>
          <a:custGeom>
            <a:avLst/>
            <a:gdLst/>
            <a:ahLst/>
            <a:cxnLst/>
            <a:rect l="l" t="t" r="r" b="b"/>
            <a:pathLst>
              <a:path w="822325" h="821689">
                <a:moveTo>
                  <a:pt x="410844" y="0"/>
                </a:moveTo>
                <a:lnTo>
                  <a:pt x="362946" y="2763"/>
                </a:lnTo>
                <a:lnTo>
                  <a:pt x="316667" y="10848"/>
                </a:lnTo>
                <a:lnTo>
                  <a:pt x="272316" y="23946"/>
                </a:lnTo>
                <a:lnTo>
                  <a:pt x="230201" y="41750"/>
                </a:lnTo>
                <a:lnTo>
                  <a:pt x="190631" y="63952"/>
                </a:lnTo>
                <a:lnTo>
                  <a:pt x="153916" y="90243"/>
                </a:lnTo>
                <a:lnTo>
                  <a:pt x="120364" y="120316"/>
                </a:lnTo>
                <a:lnTo>
                  <a:pt x="90283" y="153863"/>
                </a:lnTo>
                <a:lnTo>
                  <a:pt x="63983" y="190575"/>
                </a:lnTo>
                <a:lnTo>
                  <a:pt x="41773" y="230145"/>
                </a:lnTo>
                <a:lnTo>
                  <a:pt x="23960" y="272265"/>
                </a:lnTo>
                <a:lnTo>
                  <a:pt x="10854" y="316627"/>
                </a:lnTo>
                <a:lnTo>
                  <a:pt x="2765" y="362923"/>
                </a:lnTo>
                <a:lnTo>
                  <a:pt x="0" y="410845"/>
                </a:lnTo>
                <a:lnTo>
                  <a:pt x="2765" y="458766"/>
                </a:lnTo>
                <a:lnTo>
                  <a:pt x="10854" y="505062"/>
                </a:lnTo>
                <a:lnTo>
                  <a:pt x="23960" y="549424"/>
                </a:lnTo>
                <a:lnTo>
                  <a:pt x="41773" y="591544"/>
                </a:lnTo>
                <a:lnTo>
                  <a:pt x="63983" y="631114"/>
                </a:lnTo>
                <a:lnTo>
                  <a:pt x="90283" y="667826"/>
                </a:lnTo>
                <a:lnTo>
                  <a:pt x="120364" y="701373"/>
                </a:lnTo>
                <a:lnTo>
                  <a:pt x="153916" y="731446"/>
                </a:lnTo>
                <a:lnTo>
                  <a:pt x="190631" y="757737"/>
                </a:lnTo>
                <a:lnTo>
                  <a:pt x="230201" y="779939"/>
                </a:lnTo>
                <a:lnTo>
                  <a:pt x="272316" y="797743"/>
                </a:lnTo>
                <a:lnTo>
                  <a:pt x="316667" y="810841"/>
                </a:lnTo>
                <a:lnTo>
                  <a:pt x="362946" y="818926"/>
                </a:lnTo>
                <a:lnTo>
                  <a:pt x="410844" y="821690"/>
                </a:lnTo>
                <a:lnTo>
                  <a:pt x="458768" y="818926"/>
                </a:lnTo>
                <a:lnTo>
                  <a:pt x="505069" y="810841"/>
                </a:lnTo>
                <a:lnTo>
                  <a:pt x="549439" y="797743"/>
                </a:lnTo>
                <a:lnTo>
                  <a:pt x="591569" y="779939"/>
                </a:lnTo>
                <a:lnTo>
                  <a:pt x="631151" y="757737"/>
                </a:lnTo>
                <a:lnTo>
                  <a:pt x="667876" y="731446"/>
                </a:lnTo>
                <a:lnTo>
                  <a:pt x="701436" y="701373"/>
                </a:lnTo>
                <a:lnTo>
                  <a:pt x="731523" y="667826"/>
                </a:lnTo>
                <a:lnTo>
                  <a:pt x="757827" y="631114"/>
                </a:lnTo>
                <a:lnTo>
                  <a:pt x="780041" y="591544"/>
                </a:lnTo>
                <a:lnTo>
                  <a:pt x="797855" y="549424"/>
                </a:lnTo>
                <a:lnTo>
                  <a:pt x="810961" y="505062"/>
                </a:lnTo>
                <a:lnTo>
                  <a:pt x="819051" y="458766"/>
                </a:lnTo>
                <a:lnTo>
                  <a:pt x="821817" y="410845"/>
                </a:lnTo>
                <a:lnTo>
                  <a:pt x="819051" y="362923"/>
                </a:lnTo>
                <a:lnTo>
                  <a:pt x="810961" y="316627"/>
                </a:lnTo>
                <a:lnTo>
                  <a:pt x="797855" y="272265"/>
                </a:lnTo>
                <a:lnTo>
                  <a:pt x="780041" y="230145"/>
                </a:lnTo>
                <a:lnTo>
                  <a:pt x="757827" y="190575"/>
                </a:lnTo>
                <a:lnTo>
                  <a:pt x="731523" y="153863"/>
                </a:lnTo>
                <a:lnTo>
                  <a:pt x="701436" y="120316"/>
                </a:lnTo>
                <a:lnTo>
                  <a:pt x="667876" y="90243"/>
                </a:lnTo>
                <a:lnTo>
                  <a:pt x="631151" y="63952"/>
                </a:lnTo>
                <a:lnTo>
                  <a:pt x="591569" y="41750"/>
                </a:lnTo>
                <a:lnTo>
                  <a:pt x="549439" y="23946"/>
                </a:lnTo>
                <a:lnTo>
                  <a:pt x="505069" y="10848"/>
                </a:lnTo>
                <a:lnTo>
                  <a:pt x="458768" y="2763"/>
                </a:lnTo>
                <a:lnTo>
                  <a:pt x="4108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09242" y="3589654"/>
            <a:ext cx="822325" cy="821690"/>
          </a:xfrm>
          <a:custGeom>
            <a:avLst/>
            <a:gdLst/>
            <a:ahLst/>
            <a:cxnLst/>
            <a:rect l="l" t="t" r="r" b="b"/>
            <a:pathLst>
              <a:path w="822325" h="821689">
                <a:moveTo>
                  <a:pt x="0" y="410845"/>
                </a:moveTo>
                <a:lnTo>
                  <a:pt x="2765" y="362923"/>
                </a:lnTo>
                <a:lnTo>
                  <a:pt x="10854" y="316627"/>
                </a:lnTo>
                <a:lnTo>
                  <a:pt x="23960" y="272265"/>
                </a:lnTo>
                <a:lnTo>
                  <a:pt x="41773" y="230145"/>
                </a:lnTo>
                <a:lnTo>
                  <a:pt x="63983" y="190575"/>
                </a:lnTo>
                <a:lnTo>
                  <a:pt x="90283" y="153863"/>
                </a:lnTo>
                <a:lnTo>
                  <a:pt x="120364" y="120316"/>
                </a:lnTo>
                <a:lnTo>
                  <a:pt x="153916" y="90243"/>
                </a:lnTo>
                <a:lnTo>
                  <a:pt x="190631" y="63952"/>
                </a:lnTo>
                <a:lnTo>
                  <a:pt x="230201" y="41750"/>
                </a:lnTo>
                <a:lnTo>
                  <a:pt x="272316" y="23946"/>
                </a:lnTo>
                <a:lnTo>
                  <a:pt x="316667" y="10848"/>
                </a:lnTo>
                <a:lnTo>
                  <a:pt x="362946" y="2763"/>
                </a:lnTo>
                <a:lnTo>
                  <a:pt x="410844" y="0"/>
                </a:lnTo>
                <a:lnTo>
                  <a:pt x="458768" y="2763"/>
                </a:lnTo>
                <a:lnTo>
                  <a:pt x="505069" y="10848"/>
                </a:lnTo>
                <a:lnTo>
                  <a:pt x="549439" y="23946"/>
                </a:lnTo>
                <a:lnTo>
                  <a:pt x="591569" y="41750"/>
                </a:lnTo>
                <a:lnTo>
                  <a:pt x="631151" y="63952"/>
                </a:lnTo>
                <a:lnTo>
                  <a:pt x="667876" y="90243"/>
                </a:lnTo>
                <a:lnTo>
                  <a:pt x="701436" y="120316"/>
                </a:lnTo>
                <a:lnTo>
                  <a:pt x="731523" y="153863"/>
                </a:lnTo>
                <a:lnTo>
                  <a:pt x="757827" y="190575"/>
                </a:lnTo>
                <a:lnTo>
                  <a:pt x="780041" y="230145"/>
                </a:lnTo>
                <a:lnTo>
                  <a:pt x="797855" y="272265"/>
                </a:lnTo>
                <a:lnTo>
                  <a:pt x="810961" y="316627"/>
                </a:lnTo>
                <a:lnTo>
                  <a:pt x="819051" y="362923"/>
                </a:lnTo>
                <a:lnTo>
                  <a:pt x="821817" y="410845"/>
                </a:lnTo>
                <a:lnTo>
                  <a:pt x="819051" y="458766"/>
                </a:lnTo>
                <a:lnTo>
                  <a:pt x="810961" y="505062"/>
                </a:lnTo>
                <a:lnTo>
                  <a:pt x="797855" y="549424"/>
                </a:lnTo>
                <a:lnTo>
                  <a:pt x="780041" y="591544"/>
                </a:lnTo>
                <a:lnTo>
                  <a:pt x="757827" y="631114"/>
                </a:lnTo>
                <a:lnTo>
                  <a:pt x="731523" y="667826"/>
                </a:lnTo>
                <a:lnTo>
                  <a:pt x="701436" y="701373"/>
                </a:lnTo>
                <a:lnTo>
                  <a:pt x="667876" y="731446"/>
                </a:lnTo>
                <a:lnTo>
                  <a:pt x="631151" y="757737"/>
                </a:lnTo>
                <a:lnTo>
                  <a:pt x="591569" y="779939"/>
                </a:lnTo>
                <a:lnTo>
                  <a:pt x="549439" y="797743"/>
                </a:lnTo>
                <a:lnTo>
                  <a:pt x="505069" y="810841"/>
                </a:lnTo>
                <a:lnTo>
                  <a:pt x="458768" y="818926"/>
                </a:lnTo>
                <a:lnTo>
                  <a:pt x="410844" y="821690"/>
                </a:lnTo>
                <a:lnTo>
                  <a:pt x="362946" y="818926"/>
                </a:lnTo>
                <a:lnTo>
                  <a:pt x="316667" y="810841"/>
                </a:lnTo>
                <a:lnTo>
                  <a:pt x="272316" y="797743"/>
                </a:lnTo>
                <a:lnTo>
                  <a:pt x="230201" y="779939"/>
                </a:lnTo>
                <a:lnTo>
                  <a:pt x="190631" y="757737"/>
                </a:lnTo>
                <a:lnTo>
                  <a:pt x="153916" y="731446"/>
                </a:lnTo>
                <a:lnTo>
                  <a:pt x="120364" y="701373"/>
                </a:lnTo>
                <a:lnTo>
                  <a:pt x="90283" y="667826"/>
                </a:lnTo>
                <a:lnTo>
                  <a:pt x="63983" y="631114"/>
                </a:lnTo>
                <a:lnTo>
                  <a:pt x="41773" y="591544"/>
                </a:lnTo>
                <a:lnTo>
                  <a:pt x="23960" y="549424"/>
                </a:lnTo>
                <a:lnTo>
                  <a:pt x="10854" y="505062"/>
                </a:lnTo>
                <a:lnTo>
                  <a:pt x="2765" y="458766"/>
                </a:lnTo>
                <a:lnTo>
                  <a:pt x="0" y="410845"/>
                </a:lnTo>
                <a:close/>
              </a:path>
            </a:pathLst>
          </a:custGeom>
          <a:ln w="19050">
            <a:solidFill>
              <a:srgbClr val="8DD2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575561" y="4657636"/>
            <a:ext cx="6885305" cy="657860"/>
          </a:xfrm>
          <a:custGeom>
            <a:avLst/>
            <a:gdLst/>
            <a:ahLst/>
            <a:cxnLst/>
            <a:rect l="l" t="t" r="r" b="b"/>
            <a:pathLst>
              <a:path w="6885305" h="657860">
                <a:moveTo>
                  <a:pt x="0" y="657440"/>
                </a:moveTo>
                <a:lnTo>
                  <a:pt x="6884797" y="657440"/>
                </a:lnTo>
                <a:lnTo>
                  <a:pt x="6884797" y="0"/>
                </a:lnTo>
                <a:lnTo>
                  <a:pt x="0" y="0"/>
                </a:lnTo>
                <a:lnTo>
                  <a:pt x="0" y="657440"/>
                </a:lnTo>
                <a:close/>
              </a:path>
            </a:pathLst>
          </a:custGeom>
          <a:solidFill>
            <a:srgbClr val="9ED5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575561" y="4657636"/>
            <a:ext cx="6885305" cy="657860"/>
          </a:xfrm>
          <a:custGeom>
            <a:avLst/>
            <a:gdLst/>
            <a:ahLst/>
            <a:cxnLst/>
            <a:rect l="l" t="t" r="r" b="b"/>
            <a:pathLst>
              <a:path w="6885305" h="657860">
                <a:moveTo>
                  <a:pt x="0" y="657440"/>
                </a:moveTo>
                <a:lnTo>
                  <a:pt x="6884797" y="657440"/>
                </a:lnTo>
                <a:lnTo>
                  <a:pt x="6884797" y="0"/>
                </a:lnTo>
                <a:lnTo>
                  <a:pt x="0" y="0"/>
                </a:lnTo>
                <a:lnTo>
                  <a:pt x="0" y="657440"/>
                </a:lnTo>
                <a:close/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64653" y="4575428"/>
            <a:ext cx="822325" cy="822325"/>
          </a:xfrm>
          <a:custGeom>
            <a:avLst/>
            <a:gdLst/>
            <a:ahLst/>
            <a:cxnLst/>
            <a:rect l="l" t="t" r="r" b="b"/>
            <a:pathLst>
              <a:path w="822325" h="822325">
                <a:moveTo>
                  <a:pt x="410908" y="0"/>
                </a:moveTo>
                <a:lnTo>
                  <a:pt x="362985" y="2765"/>
                </a:lnTo>
                <a:lnTo>
                  <a:pt x="316687" y="10854"/>
                </a:lnTo>
                <a:lnTo>
                  <a:pt x="272321" y="23960"/>
                </a:lnTo>
                <a:lnTo>
                  <a:pt x="230196" y="41773"/>
                </a:lnTo>
                <a:lnTo>
                  <a:pt x="190620" y="63983"/>
                </a:lnTo>
                <a:lnTo>
                  <a:pt x="153901" y="90283"/>
                </a:lnTo>
                <a:lnTo>
                  <a:pt x="120348" y="120364"/>
                </a:lnTo>
                <a:lnTo>
                  <a:pt x="90268" y="153916"/>
                </a:lnTo>
                <a:lnTo>
                  <a:pt x="63970" y="190631"/>
                </a:lnTo>
                <a:lnTo>
                  <a:pt x="41763" y="230201"/>
                </a:lnTo>
                <a:lnTo>
                  <a:pt x="23954" y="272316"/>
                </a:lnTo>
                <a:lnTo>
                  <a:pt x="10851" y="316667"/>
                </a:lnTo>
                <a:lnTo>
                  <a:pt x="2764" y="362946"/>
                </a:lnTo>
                <a:lnTo>
                  <a:pt x="0" y="410845"/>
                </a:lnTo>
                <a:lnTo>
                  <a:pt x="2764" y="458768"/>
                </a:lnTo>
                <a:lnTo>
                  <a:pt x="10851" y="505069"/>
                </a:lnTo>
                <a:lnTo>
                  <a:pt x="23954" y="549439"/>
                </a:lnTo>
                <a:lnTo>
                  <a:pt x="41763" y="591569"/>
                </a:lnTo>
                <a:lnTo>
                  <a:pt x="63970" y="631151"/>
                </a:lnTo>
                <a:lnTo>
                  <a:pt x="90268" y="667876"/>
                </a:lnTo>
                <a:lnTo>
                  <a:pt x="120348" y="701436"/>
                </a:lnTo>
                <a:lnTo>
                  <a:pt x="153901" y="731523"/>
                </a:lnTo>
                <a:lnTo>
                  <a:pt x="190620" y="757827"/>
                </a:lnTo>
                <a:lnTo>
                  <a:pt x="230196" y="780041"/>
                </a:lnTo>
                <a:lnTo>
                  <a:pt x="272321" y="797855"/>
                </a:lnTo>
                <a:lnTo>
                  <a:pt x="316687" y="810961"/>
                </a:lnTo>
                <a:lnTo>
                  <a:pt x="362985" y="819051"/>
                </a:lnTo>
                <a:lnTo>
                  <a:pt x="410908" y="821817"/>
                </a:lnTo>
                <a:lnTo>
                  <a:pt x="458830" y="819051"/>
                </a:lnTo>
                <a:lnTo>
                  <a:pt x="505125" y="810961"/>
                </a:lnTo>
                <a:lnTo>
                  <a:pt x="549487" y="797855"/>
                </a:lnTo>
                <a:lnTo>
                  <a:pt x="591607" y="780041"/>
                </a:lnTo>
                <a:lnTo>
                  <a:pt x="631177" y="757827"/>
                </a:lnTo>
                <a:lnTo>
                  <a:pt x="667890" y="731523"/>
                </a:lnTo>
                <a:lnTo>
                  <a:pt x="701436" y="701436"/>
                </a:lnTo>
                <a:lnTo>
                  <a:pt x="731509" y="667876"/>
                </a:lnTo>
                <a:lnTo>
                  <a:pt x="757801" y="631151"/>
                </a:lnTo>
                <a:lnTo>
                  <a:pt x="780002" y="591569"/>
                </a:lnTo>
                <a:lnTo>
                  <a:pt x="797806" y="549439"/>
                </a:lnTo>
                <a:lnTo>
                  <a:pt x="810905" y="505069"/>
                </a:lnTo>
                <a:lnTo>
                  <a:pt x="818990" y="458768"/>
                </a:lnTo>
                <a:lnTo>
                  <a:pt x="821753" y="410845"/>
                </a:lnTo>
                <a:lnTo>
                  <a:pt x="818990" y="362946"/>
                </a:lnTo>
                <a:lnTo>
                  <a:pt x="810905" y="316667"/>
                </a:lnTo>
                <a:lnTo>
                  <a:pt x="797806" y="272316"/>
                </a:lnTo>
                <a:lnTo>
                  <a:pt x="780002" y="230201"/>
                </a:lnTo>
                <a:lnTo>
                  <a:pt x="757801" y="190631"/>
                </a:lnTo>
                <a:lnTo>
                  <a:pt x="731509" y="153916"/>
                </a:lnTo>
                <a:lnTo>
                  <a:pt x="701436" y="120364"/>
                </a:lnTo>
                <a:lnTo>
                  <a:pt x="667890" y="90283"/>
                </a:lnTo>
                <a:lnTo>
                  <a:pt x="631177" y="63983"/>
                </a:lnTo>
                <a:lnTo>
                  <a:pt x="591607" y="41773"/>
                </a:lnTo>
                <a:lnTo>
                  <a:pt x="549487" y="23960"/>
                </a:lnTo>
                <a:lnTo>
                  <a:pt x="505125" y="10854"/>
                </a:lnTo>
                <a:lnTo>
                  <a:pt x="458830" y="2765"/>
                </a:lnTo>
                <a:lnTo>
                  <a:pt x="4109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64653" y="4575428"/>
            <a:ext cx="822325" cy="822325"/>
          </a:xfrm>
          <a:custGeom>
            <a:avLst/>
            <a:gdLst/>
            <a:ahLst/>
            <a:cxnLst/>
            <a:rect l="l" t="t" r="r" b="b"/>
            <a:pathLst>
              <a:path w="822325" h="822325">
                <a:moveTo>
                  <a:pt x="0" y="410845"/>
                </a:moveTo>
                <a:lnTo>
                  <a:pt x="2764" y="362946"/>
                </a:lnTo>
                <a:lnTo>
                  <a:pt x="10851" y="316667"/>
                </a:lnTo>
                <a:lnTo>
                  <a:pt x="23954" y="272316"/>
                </a:lnTo>
                <a:lnTo>
                  <a:pt x="41763" y="230201"/>
                </a:lnTo>
                <a:lnTo>
                  <a:pt x="63970" y="190631"/>
                </a:lnTo>
                <a:lnTo>
                  <a:pt x="90268" y="153916"/>
                </a:lnTo>
                <a:lnTo>
                  <a:pt x="120348" y="120364"/>
                </a:lnTo>
                <a:lnTo>
                  <a:pt x="153901" y="90283"/>
                </a:lnTo>
                <a:lnTo>
                  <a:pt x="190620" y="63983"/>
                </a:lnTo>
                <a:lnTo>
                  <a:pt x="230196" y="41773"/>
                </a:lnTo>
                <a:lnTo>
                  <a:pt x="272321" y="23960"/>
                </a:lnTo>
                <a:lnTo>
                  <a:pt x="316687" y="10854"/>
                </a:lnTo>
                <a:lnTo>
                  <a:pt x="362985" y="2765"/>
                </a:lnTo>
                <a:lnTo>
                  <a:pt x="410908" y="0"/>
                </a:lnTo>
                <a:lnTo>
                  <a:pt x="458830" y="2765"/>
                </a:lnTo>
                <a:lnTo>
                  <a:pt x="505125" y="10854"/>
                </a:lnTo>
                <a:lnTo>
                  <a:pt x="549487" y="23960"/>
                </a:lnTo>
                <a:lnTo>
                  <a:pt x="591607" y="41773"/>
                </a:lnTo>
                <a:lnTo>
                  <a:pt x="631177" y="63983"/>
                </a:lnTo>
                <a:lnTo>
                  <a:pt x="667890" y="90283"/>
                </a:lnTo>
                <a:lnTo>
                  <a:pt x="701436" y="120364"/>
                </a:lnTo>
                <a:lnTo>
                  <a:pt x="731509" y="153916"/>
                </a:lnTo>
                <a:lnTo>
                  <a:pt x="757801" y="190631"/>
                </a:lnTo>
                <a:lnTo>
                  <a:pt x="780002" y="230201"/>
                </a:lnTo>
                <a:lnTo>
                  <a:pt x="797806" y="272316"/>
                </a:lnTo>
                <a:lnTo>
                  <a:pt x="810905" y="316667"/>
                </a:lnTo>
                <a:lnTo>
                  <a:pt x="818990" y="362946"/>
                </a:lnTo>
                <a:lnTo>
                  <a:pt x="821753" y="410845"/>
                </a:lnTo>
                <a:lnTo>
                  <a:pt x="818990" y="458768"/>
                </a:lnTo>
                <a:lnTo>
                  <a:pt x="810905" y="505069"/>
                </a:lnTo>
                <a:lnTo>
                  <a:pt x="797806" y="549439"/>
                </a:lnTo>
                <a:lnTo>
                  <a:pt x="780002" y="591569"/>
                </a:lnTo>
                <a:lnTo>
                  <a:pt x="757801" y="631151"/>
                </a:lnTo>
                <a:lnTo>
                  <a:pt x="731509" y="667876"/>
                </a:lnTo>
                <a:lnTo>
                  <a:pt x="701436" y="701436"/>
                </a:lnTo>
                <a:lnTo>
                  <a:pt x="667890" y="731523"/>
                </a:lnTo>
                <a:lnTo>
                  <a:pt x="631177" y="757827"/>
                </a:lnTo>
                <a:lnTo>
                  <a:pt x="591607" y="780041"/>
                </a:lnTo>
                <a:lnTo>
                  <a:pt x="549487" y="797855"/>
                </a:lnTo>
                <a:lnTo>
                  <a:pt x="505125" y="810961"/>
                </a:lnTo>
                <a:lnTo>
                  <a:pt x="458830" y="819051"/>
                </a:lnTo>
                <a:lnTo>
                  <a:pt x="410908" y="821817"/>
                </a:lnTo>
                <a:lnTo>
                  <a:pt x="362985" y="819051"/>
                </a:lnTo>
                <a:lnTo>
                  <a:pt x="316687" y="810961"/>
                </a:lnTo>
                <a:lnTo>
                  <a:pt x="272321" y="797855"/>
                </a:lnTo>
                <a:lnTo>
                  <a:pt x="230196" y="780041"/>
                </a:lnTo>
                <a:lnTo>
                  <a:pt x="190620" y="757827"/>
                </a:lnTo>
                <a:lnTo>
                  <a:pt x="153901" y="731523"/>
                </a:lnTo>
                <a:lnTo>
                  <a:pt x="120348" y="701436"/>
                </a:lnTo>
                <a:lnTo>
                  <a:pt x="90268" y="667876"/>
                </a:lnTo>
                <a:lnTo>
                  <a:pt x="63970" y="631151"/>
                </a:lnTo>
                <a:lnTo>
                  <a:pt x="41763" y="591569"/>
                </a:lnTo>
                <a:lnTo>
                  <a:pt x="23954" y="549439"/>
                </a:lnTo>
                <a:lnTo>
                  <a:pt x="10851" y="505069"/>
                </a:lnTo>
                <a:lnTo>
                  <a:pt x="2764" y="458768"/>
                </a:lnTo>
                <a:lnTo>
                  <a:pt x="0" y="410845"/>
                </a:lnTo>
                <a:close/>
              </a:path>
            </a:pathLst>
          </a:custGeom>
          <a:ln w="19050">
            <a:solidFill>
              <a:srgbClr val="9ED58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04455" y="5643448"/>
            <a:ext cx="7356475" cy="657860"/>
          </a:xfrm>
          <a:custGeom>
            <a:avLst/>
            <a:gdLst/>
            <a:ahLst/>
            <a:cxnLst/>
            <a:rect l="l" t="t" r="r" b="b"/>
            <a:pathLst>
              <a:path w="7356475" h="657860">
                <a:moveTo>
                  <a:pt x="0" y="657440"/>
                </a:moveTo>
                <a:lnTo>
                  <a:pt x="7355967" y="657440"/>
                </a:lnTo>
                <a:lnTo>
                  <a:pt x="7355967" y="0"/>
                </a:lnTo>
                <a:lnTo>
                  <a:pt x="0" y="0"/>
                </a:lnTo>
                <a:lnTo>
                  <a:pt x="0" y="657440"/>
                </a:lnTo>
                <a:close/>
              </a:path>
            </a:pathLst>
          </a:custGeom>
          <a:solidFill>
            <a:srgbClr val="D2DA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04455" y="5643448"/>
            <a:ext cx="7356475" cy="657860"/>
          </a:xfrm>
          <a:custGeom>
            <a:avLst/>
            <a:gdLst/>
            <a:ahLst/>
            <a:cxnLst/>
            <a:rect l="l" t="t" r="r" b="b"/>
            <a:pathLst>
              <a:path w="7356475" h="657860">
                <a:moveTo>
                  <a:pt x="0" y="657440"/>
                </a:moveTo>
                <a:lnTo>
                  <a:pt x="7355967" y="657440"/>
                </a:lnTo>
                <a:lnTo>
                  <a:pt x="7355967" y="0"/>
                </a:lnTo>
                <a:lnTo>
                  <a:pt x="0" y="0"/>
                </a:lnTo>
                <a:lnTo>
                  <a:pt x="0" y="657440"/>
                </a:lnTo>
                <a:close/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613661" y="1844294"/>
            <a:ext cx="6574155" cy="42741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100" spc="-25" dirty="0">
                <a:latin typeface="Cambria"/>
                <a:cs typeface="Cambria"/>
              </a:rPr>
              <a:t>Kurangnya </a:t>
            </a:r>
            <a:r>
              <a:rPr sz="2100" spc="-10" dirty="0">
                <a:latin typeface="Cambria"/>
                <a:cs typeface="Cambria"/>
              </a:rPr>
              <a:t>kesepakatan </a:t>
            </a:r>
            <a:r>
              <a:rPr sz="2100" spc="-5" dirty="0">
                <a:latin typeface="Cambria"/>
                <a:cs typeface="Cambria"/>
              </a:rPr>
              <a:t>dalam sistem </a:t>
            </a:r>
            <a:r>
              <a:rPr sz="2100" spc="-10" dirty="0">
                <a:latin typeface="Cambria"/>
                <a:cs typeface="Cambria"/>
              </a:rPr>
              <a:t>administrasi</a:t>
            </a:r>
            <a:r>
              <a:rPr sz="2100" spc="85" dirty="0">
                <a:latin typeface="Cambria"/>
                <a:cs typeface="Cambria"/>
              </a:rPr>
              <a:t> </a:t>
            </a:r>
            <a:r>
              <a:rPr sz="2100" spc="-5" dirty="0">
                <a:latin typeface="Cambria"/>
                <a:cs typeface="Cambria"/>
              </a:rPr>
              <a:t>publik</a:t>
            </a:r>
            <a:endParaRPr sz="2100">
              <a:latin typeface="Cambria"/>
              <a:cs typeface="Cambria"/>
            </a:endParaRPr>
          </a:p>
          <a:p>
            <a:pPr marL="483870" marR="1993900">
              <a:lnSpc>
                <a:spcPct val="308100"/>
              </a:lnSpc>
            </a:pPr>
            <a:r>
              <a:rPr sz="2100" spc="-10" dirty="0">
                <a:latin typeface="Cambria"/>
                <a:cs typeface="Cambria"/>
              </a:rPr>
              <a:t>Penolakan internal </a:t>
            </a:r>
            <a:r>
              <a:rPr sz="2100" dirty="0">
                <a:latin typeface="Cambria"/>
                <a:cs typeface="Cambria"/>
              </a:rPr>
              <a:t>oleh </a:t>
            </a:r>
            <a:r>
              <a:rPr sz="2100" spc="-5" dirty="0">
                <a:latin typeface="Cambria"/>
                <a:cs typeface="Cambria"/>
              </a:rPr>
              <a:t>pemerintah  </a:t>
            </a:r>
            <a:r>
              <a:rPr sz="2100" spc="-25" dirty="0">
                <a:latin typeface="Cambria"/>
                <a:cs typeface="Cambria"/>
              </a:rPr>
              <a:t>Kurangnya </a:t>
            </a:r>
            <a:r>
              <a:rPr sz="2100" spc="-10" dirty="0">
                <a:latin typeface="Cambria"/>
                <a:cs typeface="Cambria"/>
              </a:rPr>
              <a:t>rencana </a:t>
            </a:r>
            <a:r>
              <a:rPr sz="2100" spc="-5" dirty="0">
                <a:latin typeface="Cambria"/>
                <a:cs typeface="Cambria"/>
              </a:rPr>
              <a:t>dan </a:t>
            </a:r>
            <a:r>
              <a:rPr sz="2100" spc="-15" dirty="0">
                <a:latin typeface="Cambria"/>
                <a:cs typeface="Cambria"/>
              </a:rPr>
              <a:t>strategi  </a:t>
            </a:r>
            <a:r>
              <a:rPr sz="2100" spc="-25" dirty="0">
                <a:latin typeface="Cambria"/>
                <a:cs typeface="Cambria"/>
              </a:rPr>
              <a:t>Kurangnya</a:t>
            </a:r>
            <a:r>
              <a:rPr sz="2100" spc="-90" dirty="0">
                <a:latin typeface="Cambria"/>
                <a:cs typeface="Cambria"/>
              </a:rPr>
              <a:t> </a:t>
            </a:r>
            <a:r>
              <a:rPr sz="2100" dirty="0">
                <a:latin typeface="Cambria"/>
                <a:cs typeface="Cambria"/>
              </a:rPr>
              <a:t>SDM</a:t>
            </a:r>
            <a:endParaRPr sz="21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100" spc="-25" dirty="0">
                <a:latin typeface="Cambria"/>
                <a:cs typeface="Cambria"/>
              </a:rPr>
              <a:t>Kurangnya </a:t>
            </a:r>
            <a:r>
              <a:rPr sz="2100" spc="-10" dirty="0">
                <a:latin typeface="Cambria"/>
                <a:cs typeface="Cambria"/>
              </a:rPr>
              <a:t>vendor sistem </a:t>
            </a:r>
            <a:r>
              <a:rPr sz="2100" dirty="0">
                <a:latin typeface="Cambria"/>
                <a:cs typeface="Cambria"/>
              </a:rPr>
              <a:t>dan</a:t>
            </a:r>
            <a:r>
              <a:rPr sz="2100" spc="-15" dirty="0">
                <a:latin typeface="Cambria"/>
                <a:cs typeface="Cambria"/>
              </a:rPr>
              <a:t> </a:t>
            </a:r>
            <a:r>
              <a:rPr sz="2100" dirty="0">
                <a:latin typeface="Cambria"/>
                <a:cs typeface="Cambria"/>
              </a:rPr>
              <a:t>TI</a:t>
            </a:r>
            <a:endParaRPr sz="2100">
              <a:latin typeface="Cambria"/>
              <a:cs typeface="Cambria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93559" y="5561329"/>
            <a:ext cx="822325" cy="822325"/>
          </a:xfrm>
          <a:custGeom>
            <a:avLst/>
            <a:gdLst/>
            <a:ahLst/>
            <a:cxnLst/>
            <a:rect l="l" t="t" r="r" b="b"/>
            <a:pathLst>
              <a:path w="822325" h="822325">
                <a:moveTo>
                  <a:pt x="410895" y="0"/>
                </a:moveTo>
                <a:lnTo>
                  <a:pt x="362975" y="2763"/>
                </a:lnTo>
                <a:lnTo>
                  <a:pt x="316679" y="10848"/>
                </a:lnTo>
                <a:lnTo>
                  <a:pt x="272315" y="23948"/>
                </a:lnTo>
                <a:lnTo>
                  <a:pt x="230192" y="41753"/>
                </a:lnTo>
                <a:lnTo>
                  <a:pt x="190617" y="63955"/>
                </a:lnTo>
                <a:lnTo>
                  <a:pt x="153899" y="90247"/>
                </a:lnTo>
                <a:lnTo>
                  <a:pt x="120346" y="120321"/>
                </a:lnTo>
                <a:lnTo>
                  <a:pt x="90267" y="153868"/>
                </a:lnTo>
                <a:lnTo>
                  <a:pt x="63970" y="190581"/>
                </a:lnTo>
                <a:lnTo>
                  <a:pt x="41763" y="230151"/>
                </a:lnTo>
                <a:lnTo>
                  <a:pt x="23954" y="272270"/>
                </a:lnTo>
                <a:lnTo>
                  <a:pt x="10851" y="316631"/>
                </a:lnTo>
                <a:lnTo>
                  <a:pt x="2764" y="362925"/>
                </a:lnTo>
                <a:lnTo>
                  <a:pt x="0" y="410845"/>
                </a:lnTo>
                <a:lnTo>
                  <a:pt x="2764" y="458765"/>
                </a:lnTo>
                <a:lnTo>
                  <a:pt x="10851" y="505061"/>
                </a:lnTo>
                <a:lnTo>
                  <a:pt x="23954" y="549425"/>
                </a:lnTo>
                <a:lnTo>
                  <a:pt x="41763" y="591548"/>
                </a:lnTo>
                <a:lnTo>
                  <a:pt x="63970" y="631123"/>
                </a:lnTo>
                <a:lnTo>
                  <a:pt x="90267" y="667841"/>
                </a:lnTo>
                <a:lnTo>
                  <a:pt x="120346" y="701394"/>
                </a:lnTo>
                <a:lnTo>
                  <a:pt x="153899" y="731473"/>
                </a:lnTo>
                <a:lnTo>
                  <a:pt x="190617" y="757770"/>
                </a:lnTo>
                <a:lnTo>
                  <a:pt x="230192" y="779977"/>
                </a:lnTo>
                <a:lnTo>
                  <a:pt x="272315" y="797786"/>
                </a:lnTo>
                <a:lnTo>
                  <a:pt x="316679" y="810889"/>
                </a:lnTo>
                <a:lnTo>
                  <a:pt x="362975" y="818976"/>
                </a:lnTo>
                <a:lnTo>
                  <a:pt x="410895" y="821740"/>
                </a:lnTo>
                <a:lnTo>
                  <a:pt x="458806" y="818976"/>
                </a:lnTo>
                <a:lnTo>
                  <a:pt x="505096" y="810889"/>
                </a:lnTo>
                <a:lnTo>
                  <a:pt x="549457" y="797786"/>
                </a:lnTo>
                <a:lnTo>
                  <a:pt x="591579" y="779977"/>
                </a:lnTo>
                <a:lnTo>
                  <a:pt x="631155" y="757770"/>
                </a:lnTo>
                <a:lnTo>
                  <a:pt x="667875" y="731473"/>
                </a:lnTo>
                <a:lnTo>
                  <a:pt x="701432" y="701394"/>
                </a:lnTo>
                <a:lnTo>
                  <a:pt x="731515" y="667841"/>
                </a:lnTo>
                <a:lnTo>
                  <a:pt x="757817" y="631123"/>
                </a:lnTo>
                <a:lnTo>
                  <a:pt x="780029" y="591548"/>
                </a:lnTo>
                <a:lnTo>
                  <a:pt x="797843" y="549425"/>
                </a:lnTo>
                <a:lnTo>
                  <a:pt x="810949" y="505061"/>
                </a:lnTo>
                <a:lnTo>
                  <a:pt x="819039" y="458765"/>
                </a:lnTo>
                <a:lnTo>
                  <a:pt x="821804" y="410845"/>
                </a:lnTo>
                <a:lnTo>
                  <a:pt x="819039" y="362925"/>
                </a:lnTo>
                <a:lnTo>
                  <a:pt x="810949" y="316631"/>
                </a:lnTo>
                <a:lnTo>
                  <a:pt x="797843" y="272270"/>
                </a:lnTo>
                <a:lnTo>
                  <a:pt x="780029" y="230151"/>
                </a:lnTo>
                <a:lnTo>
                  <a:pt x="757817" y="190581"/>
                </a:lnTo>
                <a:lnTo>
                  <a:pt x="731515" y="153868"/>
                </a:lnTo>
                <a:lnTo>
                  <a:pt x="701432" y="120321"/>
                </a:lnTo>
                <a:lnTo>
                  <a:pt x="667875" y="90247"/>
                </a:lnTo>
                <a:lnTo>
                  <a:pt x="631155" y="63955"/>
                </a:lnTo>
                <a:lnTo>
                  <a:pt x="591579" y="41753"/>
                </a:lnTo>
                <a:lnTo>
                  <a:pt x="549457" y="23948"/>
                </a:lnTo>
                <a:lnTo>
                  <a:pt x="505096" y="10848"/>
                </a:lnTo>
                <a:lnTo>
                  <a:pt x="458806" y="2763"/>
                </a:lnTo>
                <a:lnTo>
                  <a:pt x="4108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93559" y="5561329"/>
            <a:ext cx="822325" cy="822325"/>
          </a:xfrm>
          <a:custGeom>
            <a:avLst/>
            <a:gdLst/>
            <a:ahLst/>
            <a:cxnLst/>
            <a:rect l="l" t="t" r="r" b="b"/>
            <a:pathLst>
              <a:path w="822325" h="822325">
                <a:moveTo>
                  <a:pt x="0" y="410845"/>
                </a:moveTo>
                <a:lnTo>
                  <a:pt x="2764" y="362925"/>
                </a:lnTo>
                <a:lnTo>
                  <a:pt x="10851" y="316631"/>
                </a:lnTo>
                <a:lnTo>
                  <a:pt x="23954" y="272270"/>
                </a:lnTo>
                <a:lnTo>
                  <a:pt x="41763" y="230151"/>
                </a:lnTo>
                <a:lnTo>
                  <a:pt x="63970" y="190581"/>
                </a:lnTo>
                <a:lnTo>
                  <a:pt x="90267" y="153868"/>
                </a:lnTo>
                <a:lnTo>
                  <a:pt x="120346" y="120321"/>
                </a:lnTo>
                <a:lnTo>
                  <a:pt x="153899" y="90247"/>
                </a:lnTo>
                <a:lnTo>
                  <a:pt x="190617" y="63955"/>
                </a:lnTo>
                <a:lnTo>
                  <a:pt x="230192" y="41753"/>
                </a:lnTo>
                <a:lnTo>
                  <a:pt x="272315" y="23948"/>
                </a:lnTo>
                <a:lnTo>
                  <a:pt x="316679" y="10848"/>
                </a:lnTo>
                <a:lnTo>
                  <a:pt x="362975" y="2763"/>
                </a:lnTo>
                <a:lnTo>
                  <a:pt x="410895" y="0"/>
                </a:lnTo>
                <a:lnTo>
                  <a:pt x="458806" y="2763"/>
                </a:lnTo>
                <a:lnTo>
                  <a:pt x="505096" y="10848"/>
                </a:lnTo>
                <a:lnTo>
                  <a:pt x="549457" y="23948"/>
                </a:lnTo>
                <a:lnTo>
                  <a:pt x="591579" y="41753"/>
                </a:lnTo>
                <a:lnTo>
                  <a:pt x="631155" y="63955"/>
                </a:lnTo>
                <a:lnTo>
                  <a:pt x="667875" y="90247"/>
                </a:lnTo>
                <a:lnTo>
                  <a:pt x="701432" y="120321"/>
                </a:lnTo>
                <a:lnTo>
                  <a:pt x="731515" y="153868"/>
                </a:lnTo>
                <a:lnTo>
                  <a:pt x="757817" y="190581"/>
                </a:lnTo>
                <a:lnTo>
                  <a:pt x="780029" y="230151"/>
                </a:lnTo>
                <a:lnTo>
                  <a:pt x="797843" y="272270"/>
                </a:lnTo>
                <a:lnTo>
                  <a:pt x="810949" y="316631"/>
                </a:lnTo>
                <a:lnTo>
                  <a:pt x="819039" y="362925"/>
                </a:lnTo>
                <a:lnTo>
                  <a:pt x="821804" y="410845"/>
                </a:lnTo>
                <a:lnTo>
                  <a:pt x="819039" y="458765"/>
                </a:lnTo>
                <a:lnTo>
                  <a:pt x="810949" y="505061"/>
                </a:lnTo>
                <a:lnTo>
                  <a:pt x="797843" y="549425"/>
                </a:lnTo>
                <a:lnTo>
                  <a:pt x="780029" y="591548"/>
                </a:lnTo>
                <a:lnTo>
                  <a:pt x="757817" y="631123"/>
                </a:lnTo>
                <a:lnTo>
                  <a:pt x="731515" y="667841"/>
                </a:lnTo>
                <a:lnTo>
                  <a:pt x="701432" y="701394"/>
                </a:lnTo>
                <a:lnTo>
                  <a:pt x="667875" y="731473"/>
                </a:lnTo>
                <a:lnTo>
                  <a:pt x="631155" y="757770"/>
                </a:lnTo>
                <a:lnTo>
                  <a:pt x="591579" y="779977"/>
                </a:lnTo>
                <a:lnTo>
                  <a:pt x="549457" y="797786"/>
                </a:lnTo>
                <a:lnTo>
                  <a:pt x="505096" y="810889"/>
                </a:lnTo>
                <a:lnTo>
                  <a:pt x="458806" y="818976"/>
                </a:lnTo>
                <a:lnTo>
                  <a:pt x="410895" y="821740"/>
                </a:lnTo>
                <a:lnTo>
                  <a:pt x="362975" y="818976"/>
                </a:lnTo>
                <a:lnTo>
                  <a:pt x="316679" y="810889"/>
                </a:lnTo>
                <a:lnTo>
                  <a:pt x="272315" y="797786"/>
                </a:lnTo>
                <a:lnTo>
                  <a:pt x="230192" y="779977"/>
                </a:lnTo>
                <a:lnTo>
                  <a:pt x="190617" y="757770"/>
                </a:lnTo>
                <a:lnTo>
                  <a:pt x="153899" y="731473"/>
                </a:lnTo>
                <a:lnTo>
                  <a:pt x="120346" y="701394"/>
                </a:lnTo>
                <a:lnTo>
                  <a:pt x="90267" y="667841"/>
                </a:lnTo>
                <a:lnTo>
                  <a:pt x="63970" y="631123"/>
                </a:lnTo>
                <a:lnTo>
                  <a:pt x="41763" y="591548"/>
                </a:lnTo>
                <a:lnTo>
                  <a:pt x="23954" y="549425"/>
                </a:lnTo>
                <a:lnTo>
                  <a:pt x="10851" y="505061"/>
                </a:lnTo>
                <a:lnTo>
                  <a:pt x="2764" y="458765"/>
                </a:lnTo>
                <a:lnTo>
                  <a:pt x="0" y="410845"/>
                </a:lnTo>
                <a:close/>
              </a:path>
            </a:pathLst>
          </a:custGeom>
          <a:ln w="19050">
            <a:solidFill>
              <a:srgbClr val="D2DA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E-Learning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4105402"/>
            <a:ext cx="8005445" cy="1930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sz="1650" spc="5" dirty="0">
                <a:solidFill>
                  <a:srgbClr val="717BA2"/>
                </a:solidFill>
                <a:latin typeface="Wingdings 3"/>
                <a:cs typeface="Wingdings 3"/>
              </a:rPr>
              <a:t></a:t>
            </a:r>
            <a:r>
              <a:rPr sz="1650" spc="5" dirty="0">
                <a:solidFill>
                  <a:srgbClr val="717BA2"/>
                </a:solidFill>
                <a:latin typeface="Times New Roman"/>
                <a:cs typeface="Times New Roman"/>
              </a:rPr>
              <a:t>	</a:t>
            </a:r>
            <a:r>
              <a:rPr sz="2200" b="1" spc="-5" dirty="0">
                <a:latin typeface="Cambria"/>
                <a:cs typeface="Cambria"/>
              </a:rPr>
              <a:t>e-learning</a:t>
            </a:r>
            <a:endParaRPr sz="2200">
              <a:latin typeface="Cambria"/>
              <a:cs typeface="Cambria"/>
            </a:endParaRPr>
          </a:p>
          <a:p>
            <a:pPr marL="286385" marR="5080">
              <a:lnSpc>
                <a:spcPct val="90000"/>
              </a:lnSpc>
              <a:spcBef>
                <a:spcPts val="600"/>
              </a:spcBef>
            </a:pPr>
            <a:r>
              <a:rPr sz="2200" spc="-15" dirty="0">
                <a:latin typeface="Cambria"/>
                <a:cs typeface="Cambria"/>
              </a:rPr>
              <a:t>Pembelajaran jarak </a:t>
            </a:r>
            <a:r>
              <a:rPr sz="2200" spc="-10" dirty="0">
                <a:latin typeface="Cambria"/>
                <a:cs typeface="Cambria"/>
              </a:rPr>
              <a:t>jauh (</a:t>
            </a:r>
            <a:r>
              <a:rPr sz="2200" i="1" spc="-10" dirty="0">
                <a:latin typeface="Cambria"/>
                <a:cs typeface="Cambria"/>
              </a:rPr>
              <a:t>distance </a:t>
            </a:r>
            <a:r>
              <a:rPr sz="2200" i="1" dirty="0">
                <a:latin typeface="Cambria"/>
                <a:cs typeface="Cambria"/>
              </a:rPr>
              <a:t>Learning</a:t>
            </a:r>
            <a:r>
              <a:rPr sz="2200" dirty="0">
                <a:latin typeface="Cambria"/>
                <a:cs typeface="Cambria"/>
              </a:rPr>
              <a:t>) </a:t>
            </a:r>
            <a:r>
              <a:rPr sz="2200" spc="-20" dirty="0">
                <a:latin typeface="Cambria"/>
                <a:cs typeface="Cambria"/>
              </a:rPr>
              <a:t>yang </a:t>
            </a:r>
            <a:r>
              <a:rPr sz="2200" spc="-15" dirty="0">
                <a:latin typeface="Cambria"/>
                <a:cs typeface="Cambria"/>
              </a:rPr>
              <a:t>memanfaatkan  </a:t>
            </a:r>
            <a:r>
              <a:rPr sz="2200" spc="-10" dirty="0">
                <a:latin typeface="Cambria"/>
                <a:cs typeface="Cambria"/>
              </a:rPr>
              <a:t>teknologi </a:t>
            </a:r>
            <a:r>
              <a:rPr sz="2200" spc="-35" dirty="0">
                <a:latin typeface="Cambria"/>
                <a:cs typeface="Cambria"/>
              </a:rPr>
              <a:t>komputer, </a:t>
            </a:r>
            <a:r>
              <a:rPr sz="2200" spc="-10" dirty="0">
                <a:latin typeface="Cambria"/>
                <a:cs typeface="Cambria"/>
              </a:rPr>
              <a:t>jaringan </a:t>
            </a:r>
            <a:r>
              <a:rPr sz="2200" spc="-15" dirty="0">
                <a:latin typeface="Cambria"/>
                <a:cs typeface="Cambria"/>
              </a:rPr>
              <a:t>komputer </a:t>
            </a:r>
            <a:r>
              <a:rPr sz="2200" spc="-5" dirty="0">
                <a:latin typeface="Cambria"/>
                <a:cs typeface="Cambria"/>
              </a:rPr>
              <a:t>dan/atau </a:t>
            </a:r>
            <a:r>
              <a:rPr sz="2200" spc="-10" dirty="0">
                <a:latin typeface="Cambria"/>
                <a:cs typeface="Cambria"/>
              </a:rPr>
              <a:t>Internet </a:t>
            </a:r>
            <a:r>
              <a:rPr sz="2200" spc="-20" dirty="0">
                <a:latin typeface="Cambria"/>
                <a:cs typeface="Cambria"/>
              </a:rPr>
              <a:t>yang  </a:t>
            </a:r>
            <a:r>
              <a:rPr sz="2200" spc="-10" dirty="0">
                <a:latin typeface="Cambria"/>
                <a:cs typeface="Cambria"/>
              </a:rPr>
              <a:t>memungkinkan siswa </a:t>
            </a:r>
            <a:r>
              <a:rPr sz="2200" spc="-5" dirty="0">
                <a:latin typeface="Cambria"/>
                <a:cs typeface="Cambria"/>
              </a:rPr>
              <a:t>untuk </a:t>
            </a:r>
            <a:r>
              <a:rPr sz="2200" spc="-10" dirty="0">
                <a:latin typeface="Cambria"/>
                <a:cs typeface="Cambria"/>
              </a:rPr>
              <a:t>belajar </a:t>
            </a:r>
            <a:r>
              <a:rPr sz="2200" spc="-5" dirty="0">
                <a:latin typeface="Cambria"/>
                <a:cs typeface="Cambria"/>
              </a:rPr>
              <a:t>melalui </a:t>
            </a:r>
            <a:r>
              <a:rPr sz="2200" spc="-15" dirty="0">
                <a:latin typeface="Cambria"/>
                <a:cs typeface="Cambria"/>
              </a:rPr>
              <a:t>komputer </a:t>
            </a:r>
            <a:r>
              <a:rPr sz="2200" spc="-5" dirty="0">
                <a:latin typeface="Cambria"/>
                <a:cs typeface="Cambria"/>
              </a:rPr>
              <a:t>di </a:t>
            </a:r>
            <a:r>
              <a:rPr sz="2200" spc="-10" dirty="0">
                <a:latin typeface="Cambria"/>
                <a:cs typeface="Cambria"/>
              </a:rPr>
              <a:t>tempat  </a:t>
            </a:r>
            <a:r>
              <a:rPr sz="2200" spc="-15" dirty="0">
                <a:latin typeface="Cambria"/>
                <a:cs typeface="Cambria"/>
              </a:rPr>
              <a:t>mereka </a:t>
            </a:r>
            <a:r>
              <a:rPr sz="2200" spc="-5" dirty="0">
                <a:latin typeface="Cambria"/>
                <a:cs typeface="Cambria"/>
              </a:rPr>
              <a:t>masing-masing </a:t>
            </a:r>
            <a:r>
              <a:rPr sz="2200" spc="-10" dirty="0">
                <a:latin typeface="Cambria"/>
                <a:cs typeface="Cambria"/>
              </a:rPr>
              <a:t>tanpa </a:t>
            </a:r>
            <a:r>
              <a:rPr sz="2200" spc="-5" dirty="0">
                <a:latin typeface="Cambria"/>
                <a:cs typeface="Cambria"/>
              </a:rPr>
              <a:t>harus </a:t>
            </a:r>
            <a:r>
              <a:rPr sz="2200" spc="-10" dirty="0">
                <a:latin typeface="Cambria"/>
                <a:cs typeface="Cambria"/>
              </a:rPr>
              <a:t>secara </a:t>
            </a:r>
            <a:r>
              <a:rPr sz="2200" spc="-5" dirty="0">
                <a:latin typeface="Cambria"/>
                <a:cs typeface="Cambria"/>
              </a:rPr>
              <a:t>fisik </a:t>
            </a:r>
            <a:r>
              <a:rPr sz="2200" spc="-10" dirty="0">
                <a:latin typeface="Cambria"/>
                <a:cs typeface="Cambria"/>
              </a:rPr>
              <a:t>pergi mengikuti  pelajaran/perkuliahan </a:t>
            </a:r>
            <a:r>
              <a:rPr sz="2200" spc="-5" dirty="0">
                <a:latin typeface="Cambria"/>
                <a:cs typeface="Cambria"/>
              </a:rPr>
              <a:t>di</a:t>
            </a:r>
            <a:r>
              <a:rPr sz="2200" spc="-15" dirty="0">
                <a:latin typeface="Cambria"/>
                <a:cs typeface="Cambria"/>
              </a:rPr>
              <a:t> </a:t>
            </a:r>
            <a:r>
              <a:rPr sz="2200" spc="-10" dirty="0">
                <a:latin typeface="Cambria"/>
                <a:cs typeface="Cambria"/>
              </a:rPr>
              <a:t>kelas</a:t>
            </a:r>
            <a:endParaRPr sz="2200">
              <a:latin typeface="Cambria"/>
              <a:cs typeface="Cambri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038600" y="1295400"/>
            <a:ext cx="4852288" cy="2805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62324"/>
            <a:ext cx="5885815" cy="7078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 smtClean="0"/>
              <a:t>E-Learning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144778"/>
            <a:ext cx="7877809" cy="4920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sz="1800" spc="10" dirty="0">
                <a:solidFill>
                  <a:srgbClr val="717BA2"/>
                </a:solidFill>
                <a:latin typeface="Wingdings 3"/>
                <a:cs typeface="Wingdings 3"/>
              </a:rPr>
              <a:t></a:t>
            </a:r>
            <a:r>
              <a:rPr sz="1800" spc="10" dirty="0">
                <a:solidFill>
                  <a:srgbClr val="717BA2"/>
                </a:solidFill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Cambria"/>
                <a:cs typeface="Cambria"/>
              </a:rPr>
              <a:t>Pembelajaran jarak</a:t>
            </a:r>
            <a:r>
              <a:rPr sz="2400" spc="-65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jauh.</a:t>
            </a:r>
            <a:endParaRPr sz="24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  <a:tabLst>
                <a:tab pos="286385" algn="l"/>
              </a:tabLst>
            </a:pPr>
            <a:r>
              <a:rPr sz="1800" spc="10" dirty="0">
                <a:solidFill>
                  <a:srgbClr val="717BA2"/>
                </a:solidFill>
                <a:latin typeface="Wingdings 3"/>
                <a:cs typeface="Wingdings 3"/>
              </a:rPr>
              <a:t></a:t>
            </a:r>
            <a:r>
              <a:rPr sz="1800" spc="10" dirty="0">
                <a:solidFill>
                  <a:srgbClr val="717BA2"/>
                </a:solidFill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Cambria"/>
                <a:cs typeface="Cambria"/>
              </a:rPr>
              <a:t>Pembelajaran </a:t>
            </a:r>
            <a:r>
              <a:rPr sz="2400" spc="-5" dirty="0">
                <a:latin typeface="Cambria"/>
                <a:cs typeface="Cambria"/>
              </a:rPr>
              <a:t>dengan </a:t>
            </a:r>
            <a:r>
              <a:rPr sz="2400" spc="-10" dirty="0">
                <a:latin typeface="Cambria"/>
                <a:cs typeface="Cambria"/>
              </a:rPr>
              <a:t>perangkat</a:t>
            </a:r>
            <a:r>
              <a:rPr sz="2400" spc="-25" dirty="0">
                <a:latin typeface="Cambria"/>
                <a:cs typeface="Cambria"/>
              </a:rPr>
              <a:t> </a:t>
            </a:r>
            <a:r>
              <a:rPr sz="2400" spc="-15" dirty="0">
                <a:latin typeface="Cambria"/>
                <a:cs typeface="Cambria"/>
              </a:rPr>
              <a:t>komputer</a:t>
            </a:r>
            <a:endParaRPr sz="24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  <a:tabLst>
                <a:tab pos="286385" algn="l"/>
              </a:tabLst>
            </a:pPr>
            <a:r>
              <a:rPr sz="1800" spc="10" dirty="0">
                <a:solidFill>
                  <a:srgbClr val="717BA2"/>
                </a:solidFill>
                <a:latin typeface="Wingdings 3"/>
                <a:cs typeface="Wingdings 3"/>
              </a:rPr>
              <a:t></a:t>
            </a:r>
            <a:r>
              <a:rPr sz="1800" spc="10" dirty="0">
                <a:solidFill>
                  <a:srgbClr val="717BA2"/>
                </a:solidFill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Cambria"/>
                <a:cs typeface="Cambria"/>
              </a:rPr>
              <a:t>Pembelajaran </a:t>
            </a:r>
            <a:r>
              <a:rPr sz="2400" spc="-5" dirty="0">
                <a:latin typeface="Cambria"/>
                <a:cs typeface="Cambria"/>
              </a:rPr>
              <a:t>formal </a:t>
            </a:r>
            <a:r>
              <a:rPr sz="2400" spc="-10" dirty="0">
                <a:latin typeface="Cambria"/>
                <a:cs typeface="Cambria"/>
              </a:rPr>
              <a:t>vs.</a:t>
            </a:r>
            <a:r>
              <a:rPr sz="2400" spc="-4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informal</a:t>
            </a:r>
            <a:endParaRPr sz="2400" dirty="0">
              <a:latin typeface="Cambria"/>
              <a:cs typeface="Cambria"/>
            </a:endParaRPr>
          </a:p>
          <a:p>
            <a:pPr marL="286385" marR="684530" indent="-274320">
              <a:lnSpc>
                <a:spcPts val="2590"/>
              </a:lnSpc>
              <a:spcBef>
                <a:spcPts val="640"/>
              </a:spcBef>
              <a:tabLst>
                <a:tab pos="286385" algn="l"/>
              </a:tabLst>
            </a:pPr>
            <a:r>
              <a:rPr sz="1800" spc="10" dirty="0">
                <a:solidFill>
                  <a:srgbClr val="717BA2"/>
                </a:solidFill>
                <a:latin typeface="Wingdings 3"/>
                <a:cs typeface="Wingdings 3"/>
              </a:rPr>
              <a:t></a:t>
            </a:r>
            <a:r>
              <a:rPr sz="1800" spc="10" dirty="0">
                <a:solidFill>
                  <a:srgbClr val="717BA2"/>
                </a:solidFill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Cambria"/>
                <a:cs typeface="Cambria"/>
              </a:rPr>
              <a:t>Pembelajaran </a:t>
            </a:r>
            <a:r>
              <a:rPr sz="2400" spc="-15" dirty="0">
                <a:latin typeface="Cambria"/>
                <a:cs typeface="Cambria"/>
              </a:rPr>
              <a:t>yang </a:t>
            </a:r>
            <a:r>
              <a:rPr sz="2400" spc="-5" dirty="0">
                <a:latin typeface="Cambria"/>
                <a:cs typeface="Cambria"/>
              </a:rPr>
              <a:t>ditunjang </a:t>
            </a:r>
            <a:r>
              <a:rPr sz="2400" dirty="0">
                <a:latin typeface="Cambria"/>
                <a:cs typeface="Cambria"/>
              </a:rPr>
              <a:t>oleh </a:t>
            </a:r>
            <a:r>
              <a:rPr sz="2400" spc="-15" dirty="0">
                <a:latin typeface="Cambria"/>
                <a:cs typeface="Cambria"/>
              </a:rPr>
              <a:t>para </a:t>
            </a:r>
            <a:r>
              <a:rPr sz="2400" spc="-5" dirty="0">
                <a:latin typeface="Cambria"/>
                <a:cs typeface="Cambria"/>
              </a:rPr>
              <a:t>ahli</a:t>
            </a:r>
            <a:r>
              <a:rPr sz="2400" spc="10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di</a:t>
            </a:r>
            <a:r>
              <a:rPr sz="2400" spc="-10" dirty="0">
                <a:latin typeface="Cambria"/>
                <a:cs typeface="Cambria"/>
              </a:rPr>
              <a:t> </a:t>
            </a:r>
            <a:r>
              <a:rPr sz="2400" spc="-5" dirty="0">
                <a:latin typeface="Cambria"/>
                <a:cs typeface="Cambria"/>
              </a:rPr>
              <a:t>bidang </a:t>
            </a:r>
            <a:r>
              <a:rPr sz="2400" dirty="0">
                <a:latin typeface="Cambria"/>
                <a:cs typeface="Cambria"/>
              </a:rPr>
              <a:t> masing-masing.</a:t>
            </a:r>
          </a:p>
          <a:p>
            <a:pPr marL="561340" marR="180975" indent="-274955">
              <a:lnSpc>
                <a:spcPts val="2160"/>
              </a:lnSpc>
              <a:spcBef>
                <a:spcPts val="500"/>
              </a:spcBef>
              <a:tabLst>
                <a:tab pos="561340" algn="l"/>
              </a:tabLst>
            </a:pPr>
            <a:r>
              <a:rPr sz="1500" spc="10" dirty="0">
                <a:solidFill>
                  <a:srgbClr val="9FB8CD"/>
                </a:solidFill>
                <a:latin typeface="Wingdings 3"/>
                <a:cs typeface="Wingdings 3"/>
              </a:rPr>
              <a:t></a:t>
            </a:r>
            <a:r>
              <a:rPr sz="1500" spc="10" dirty="0">
                <a:solidFill>
                  <a:srgbClr val="9FB8CD"/>
                </a:solidFill>
                <a:latin typeface="Times New Roman"/>
                <a:cs typeface="Times New Roman"/>
              </a:rPr>
              <a:t>	</a:t>
            </a:r>
            <a:r>
              <a:rPr sz="2000" i="1" spc="-10" dirty="0">
                <a:solidFill>
                  <a:srgbClr val="464652"/>
                </a:solidFill>
                <a:latin typeface="Cambria"/>
                <a:cs typeface="Cambria"/>
              </a:rPr>
              <a:t>Subject </a:t>
            </a:r>
            <a:r>
              <a:rPr sz="2000" i="1" spc="-5" dirty="0">
                <a:solidFill>
                  <a:srgbClr val="464652"/>
                </a:solidFill>
                <a:latin typeface="Cambria"/>
                <a:cs typeface="Cambria"/>
              </a:rPr>
              <a:t>Matter Expert </a:t>
            </a:r>
            <a:r>
              <a:rPr sz="2000" dirty="0">
                <a:solidFill>
                  <a:srgbClr val="464652"/>
                </a:solidFill>
                <a:latin typeface="Cambria"/>
                <a:cs typeface="Cambria"/>
              </a:rPr>
              <a:t>(SME) </a:t>
            </a:r>
            <a:r>
              <a:rPr sz="2000" spc="5" dirty="0">
                <a:solidFill>
                  <a:srgbClr val="464652"/>
                </a:solidFill>
                <a:latin typeface="Cambria"/>
                <a:cs typeface="Cambria"/>
              </a:rPr>
              <a:t>atau </a:t>
            </a:r>
            <a:r>
              <a:rPr sz="2000" spc="-10" dirty="0">
                <a:solidFill>
                  <a:srgbClr val="464652"/>
                </a:solidFill>
                <a:latin typeface="Cambria"/>
                <a:cs typeface="Cambria"/>
              </a:rPr>
              <a:t>nara </a:t>
            </a:r>
            <a:r>
              <a:rPr sz="2000" spc="-5" dirty="0">
                <a:solidFill>
                  <a:srgbClr val="464652"/>
                </a:solidFill>
                <a:latin typeface="Cambria"/>
                <a:cs typeface="Cambria"/>
              </a:rPr>
              <a:t>sumber </a:t>
            </a:r>
            <a:r>
              <a:rPr sz="2000" dirty="0">
                <a:solidFill>
                  <a:srgbClr val="464652"/>
                </a:solidFill>
                <a:latin typeface="Cambria"/>
                <a:cs typeface="Cambria"/>
              </a:rPr>
              <a:t>dari</a:t>
            </a:r>
            <a:r>
              <a:rPr sz="2000" spc="-105" dirty="0">
                <a:solidFill>
                  <a:srgbClr val="464652"/>
                </a:solidFill>
                <a:latin typeface="Cambria"/>
                <a:cs typeface="Cambria"/>
              </a:rPr>
              <a:t> </a:t>
            </a:r>
            <a:r>
              <a:rPr sz="2000" spc="-5" dirty="0">
                <a:solidFill>
                  <a:srgbClr val="464652"/>
                </a:solidFill>
                <a:latin typeface="Cambria"/>
                <a:cs typeface="Cambria"/>
              </a:rPr>
              <a:t>pelatihan</a:t>
            </a:r>
            <a:r>
              <a:rPr sz="2000" spc="-25" dirty="0">
                <a:solidFill>
                  <a:srgbClr val="464652"/>
                </a:solidFill>
                <a:latin typeface="Cambria"/>
                <a:cs typeface="Cambria"/>
              </a:rPr>
              <a:t> </a:t>
            </a:r>
            <a:r>
              <a:rPr sz="2000" spc="-15" dirty="0">
                <a:solidFill>
                  <a:srgbClr val="464652"/>
                </a:solidFill>
                <a:latin typeface="Cambria"/>
                <a:cs typeface="Cambria"/>
              </a:rPr>
              <a:t>yang </a:t>
            </a:r>
            <a:r>
              <a:rPr sz="2000" spc="-5" dirty="0">
                <a:solidFill>
                  <a:srgbClr val="464652"/>
                </a:solidFill>
                <a:latin typeface="Cambria"/>
                <a:cs typeface="Cambria"/>
              </a:rPr>
              <a:t> </a:t>
            </a:r>
            <a:r>
              <a:rPr sz="2000" dirty="0">
                <a:solidFill>
                  <a:srgbClr val="464652"/>
                </a:solidFill>
                <a:latin typeface="Cambria"/>
                <a:cs typeface="Cambria"/>
              </a:rPr>
              <a:t>disampaikan</a:t>
            </a:r>
            <a:endParaRPr sz="2000" dirty="0">
              <a:latin typeface="Cambria"/>
              <a:cs typeface="Cambria"/>
            </a:endParaRPr>
          </a:p>
          <a:p>
            <a:pPr marL="286385">
              <a:lnSpc>
                <a:spcPts val="2280"/>
              </a:lnSpc>
              <a:spcBef>
                <a:spcPts val="220"/>
              </a:spcBef>
              <a:tabLst>
                <a:tab pos="561340" algn="l"/>
              </a:tabLst>
            </a:pPr>
            <a:r>
              <a:rPr sz="1500" spc="10" dirty="0">
                <a:solidFill>
                  <a:srgbClr val="9FB8CD"/>
                </a:solidFill>
                <a:latin typeface="Wingdings 3"/>
                <a:cs typeface="Wingdings 3"/>
              </a:rPr>
              <a:t></a:t>
            </a:r>
            <a:r>
              <a:rPr sz="1500" spc="10" dirty="0">
                <a:solidFill>
                  <a:srgbClr val="9FB8CD"/>
                </a:solidFill>
                <a:latin typeface="Times New Roman"/>
                <a:cs typeface="Times New Roman"/>
              </a:rPr>
              <a:t>	</a:t>
            </a:r>
            <a:r>
              <a:rPr sz="2000" i="1" spc="-5" dirty="0">
                <a:solidFill>
                  <a:srgbClr val="464652"/>
                </a:solidFill>
                <a:latin typeface="Cambria"/>
                <a:cs typeface="Cambria"/>
              </a:rPr>
              <a:t>Instructional Designer </a:t>
            </a:r>
            <a:r>
              <a:rPr sz="2000" dirty="0">
                <a:solidFill>
                  <a:srgbClr val="464652"/>
                </a:solidFill>
                <a:latin typeface="Cambria"/>
                <a:cs typeface="Cambria"/>
              </a:rPr>
              <a:t>(ID), </a:t>
            </a:r>
            <a:r>
              <a:rPr sz="2000" spc="-5" dirty="0">
                <a:solidFill>
                  <a:srgbClr val="464652"/>
                </a:solidFill>
                <a:latin typeface="Cambria"/>
                <a:cs typeface="Cambria"/>
              </a:rPr>
              <a:t>bertugas untuk secara</a:t>
            </a:r>
            <a:r>
              <a:rPr sz="2000" spc="-90" dirty="0">
                <a:solidFill>
                  <a:srgbClr val="464652"/>
                </a:solidFill>
                <a:latin typeface="Cambria"/>
                <a:cs typeface="Cambria"/>
              </a:rPr>
              <a:t> </a:t>
            </a:r>
            <a:r>
              <a:rPr sz="2000" dirty="0">
                <a:solidFill>
                  <a:srgbClr val="464652"/>
                </a:solidFill>
                <a:latin typeface="Cambria"/>
                <a:cs typeface="Cambria"/>
              </a:rPr>
              <a:t>sistematis</a:t>
            </a:r>
            <a:endParaRPr sz="2000" dirty="0">
              <a:latin typeface="Cambria"/>
              <a:cs typeface="Cambria"/>
            </a:endParaRPr>
          </a:p>
          <a:p>
            <a:pPr marL="561340">
              <a:lnSpc>
                <a:spcPts val="2280"/>
              </a:lnSpc>
            </a:pPr>
            <a:r>
              <a:rPr sz="2000" dirty="0">
                <a:solidFill>
                  <a:srgbClr val="464652"/>
                </a:solidFill>
                <a:latin typeface="Cambria"/>
                <a:cs typeface="Cambria"/>
              </a:rPr>
              <a:t>mendesain</a:t>
            </a:r>
            <a:r>
              <a:rPr sz="2000" spc="-100" dirty="0">
                <a:solidFill>
                  <a:srgbClr val="464652"/>
                </a:solidFill>
                <a:latin typeface="Cambria"/>
                <a:cs typeface="Cambria"/>
              </a:rPr>
              <a:t> </a:t>
            </a:r>
            <a:r>
              <a:rPr sz="2000" spc="-5" dirty="0">
                <a:solidFill>
                  <a:srgbClr val="464652"/>
                </a:solidFill>
                <a:latin typeface="Cambria"/>
                <a:cs typeface="Cambria"/>
              </a:rPr>
              <a:t>materi</a:t>
            </a:r>
            <a:endParaRPr sz="2000" dirty="0">
              <a:latin typeface="Cambria"/>
              <a:cs typeface="Cambria"/>
            </a:endParaRPr>
          </a:p>
          <a:p>
            <a:pPr marL="561340" marR="5080" indent="-274955" algn="just">
              <a:lnSpc>
                <a:spcPts val="2160"/>
              </a:lnSpc>
              <a:spcBef>
                <a:spcPts val="535"/>
              </a:spcBef>
            </a:pPr>
            <a:r>
              <a:rPr sz="1500" spc="10" dirty="0">
                <a:solidFill>
                  <a:srgbClr val="9FB8CD"/>
                </a:solidFill>
                <a:latin typeface="Wingdings 3"/>
                <a:cs typeface="Wingdings 3"/>
              </a:rPr>
              <a:t></a:t>
            </a:r>
            <a:r>
              <a:rPr sz="1500" spc="10" dirty="0">
                <a:solidFill>
                  <a:srgbClr val="9FB8CD"/>
                </a:solidFill>
                <a:latin typeface="Times New Roman"/>
                <a:cs typeface="Times New Roman"/>
              </a:rPr>
              <a:t> </a:t>
            </a:r>
            <a:r>
              <a:rPr sz="2000" i="1" spc="-5" dirty="0">
                <a:solidFill>
                  <a:srgbClr val="464652"/>
                </a:solidFill>
                <a:latin typeface="Cambria"/>
                <a:cs typeface="Cambria"/>
              </a:rPr>
              <a:t>Graphic Designer </a:t>
            </a:r>
            <a:r>
              <a:rPr sz="2000" dirty="0">
                <a:solidFill>
                  <a:srgbClr val="464652"/>
                </a:solidFill>
                <a:latin typeface="Cambria"/>
                <a:cs typeface="Cambria"/>
              </a:rPr>
              <a:t>(GD), </a:t>
            </a:r>
            <a:r>
              <a:rPr sz="2000" spc="-5" dirty="0">
                <a:solidFill>
                  <a:srgbClr val="464652"/>
                </a:solidFill>
                <a:latin typeface="Cambria"/>
                <a:cs typeface="Cambria"/>
              </a:rPr>
              <a:t>mengubah materi </a:t>
            </a:r>
            <a:r>
              <a:rPr sz="2000" spc="-15" dirty="0">
                <a:solidFill>
                  <a:srgbClr val="464652"/>
                </a:solidFill>
                <a:latin typeface="Cambria"/>
                <a:cs typeface="Cambria"/>
              </a:rPr>
              <a:t>text </a:t>
            </a:r>
            <a:r>
              <a:rPr sz="2000" spc="-5" dirty="0">
                <a:solidFill>
                  <a:srgbClr val="464652"/>
                </a:solidFill>
                <a:latin typeface="Cambria"/>
                <a:cs typeface="Cambria"/>
              </a:rPr>
              <a:t>menjadi bentuk grafis  dengan </a:t>
            </a:r>
            <a:r>
              <a:rPr sz="2000" spc="-30" dirty="0">
                <a:solidFill>
                  <a:srgbClr val="464652"/>
                </a:solidFill>
                <a:latin typeface="Cambria"/>
                <a:cs typeface="Cambria"/>
              </a:rPr>
              <a:t>gambar, </a:t>
            </a:r>
            <a:r>
              <a:rPr sz="2000" spc="-5" dirty="0">
                <a:solidFill>
                  <a:srgbClr val="464652"/>
                </a:solidFill>
                <a:latin typeface="Cambria"/>
                <a:cs typeface="Cambria"/>
              </a:rPr>
              <a:t>warna, </a:t>
            </a:r>
            <a:r>
              <a:rPr sz="2000" dirty="0">
                <a:solidFill>
                  <a:srgbClr val="464652"/>
                </a:solidFill>
                <a:latin typeface="Cambria"/>
                <a:cs typeface="Cambria"/>
              </a:rPr>
              <a:t>dan </a:t>
            </a:r>
            <a:r>
              <a:rPr sz="2000" spc="-15" dirty="0">
                <a:solidFill>
                  <a:srgbClr val="464652"/>
                </a:solidFill>
                <a:latin typeface="Cambria"/>
                <a:cs typeface="Cambria"/>
              </a:rPr>
              <a:t>layout yang </a:t>
            </a:r>
            <a:r>
              <a:rPr sz="2000" spc="-5" dirty="0">
                <a:solidFill>
                  <a:srgbClr val="464652"/>
                </a:solidFill>
                <a:latin typeface="Cambria"/>
                <a:cs typeface="Cambria"/>
              </a:rPr>
              <a:t>enak </a:t>
            </a:r>
            <a:r>
              <a:rPr sz="2000" dirty="0">
                <a:solidFill>
                  <a:srgbClr val="464652"/>
                </a:solidFill>
                <a:latin typeface="Cambria"/>
                <a:cs typeface="Cambria"/>
              </a:rPr>
              <a:t>dipandang, </a:t>
            </a:r>
            <a:r>
              <a:rPr sz="2000" spc="-5" dirty="0">
                <a:solidFill>
                  <a:srgbClr val="464652"/>
                </a:solidFill>
                <a:latin typeface="Cambria"/>
                <a:cs typeface="Cambria"/>
              </a:rPr>
              <a:t>efektif </a:t>
            </a:r>
            <a:r>
              <a:rPr sz="2000" dirty="0">
                <a:solidFill>
                  <a:srgbClr val="464652"/>
                </a:solidFill>
                <a:latin typeface="Cambria"/>
                <a:cs typeface="Cambria"/>
              </a:rPr>
              <a:t>dan  </a:t>
            </a:r>
            <a:r>
              <a:rPr sz="2000" spc="-5" dirty="0">
                <a:solidFill>
                  <a:srgbClr val="464652"/>
                </a:solidFill>
                <a:latin typeface="Cambria"/>
                <a:cs typeface="Cambria"/>
              </a:rPr>
              <a:t>menarik untuk</a:t>
            </a:r>
            <a:r>
              <a:rPr sz="2000" spc="-70" dirty="0">
                <a:solidFill>
                  <a:srgbClr val="464652"/>
                </a:solidFill>
                <a:latin typeface="Cambria"/>
                <a:cs typeface="Cambria"/>
              </a:rPr>
              <a:t> </a:t>
            </a:r>
            <a:r>
              <a:rPr sz="2000" spc="-5" dirty="0">
                <a:solidFill>
                  <a:srgbClr val="464652"/>
                </a:solidFill>
                <a:latin typeface="Cambria"/>
                <a:cs typeface="Cambria"/>
              </a:rPr>
              <a:t>dipelajari</a:t>
            </a:r>
            <a:endParaRPr sz="2000" dirty="0">
              <a:latin typeface="Cambria"/>
              <a:cs typeface="Cambria"/>
            </a:endParaRPr>
          </a:p>
          <a:p>
            <a:pPr marL="561340" marR="78105" indent="-274955">
              <a:lnSpc>
                <a:spcPct val="90100"/>
              </a:lnSpc>
              <a:spcBef>
                <a:spcPts val="470"/>
              </a:spcBef>
              <a:tabLst>
                <a:tab pos="561340" algn="l"/>
              </a:tabLst>
            </a:pPr>
            <a:r>
              <a:rPr sz="1500" spc="10" dirty="0">
                <a:solidFill>
                  <a:srgbClr val="9FB8CD"/>
                </a:solidFill>
                <a:latin typeface="Wingdings 3"/>
                <a:cs typeface="Wingdings 3"/>
              </a:rPr>
              <a:t></a:t>
            </a:r>
            <a:r>
              <a:rPr sz="1500" spc="10" dirty="0">
                <a:solidFill>
                  <a:srgbClr val="9FB8CD"/>
                </a:solidFill>
                <a:latin typeface="Times New Roman"/>
                <a:cs typeface="Times New Roman"/>
              </a:rPr>
              <a:t>	</a:t>
            </a:r>
            <a:r>
              <a:rPr sz="2000" i="1" spc="-5" dirty="0">
                <a:solidFill>
                  <a:srgbClr val="464652"/>
                </a:solidFill>
                <a:latin typeface="Cambria"/>
                <a:cs typeface="Cambria"/>
              </a:rPr>
              <a:t>Learning Management </a:t>
            </a:r>
            <a:r>
              <a:rPr sz="2000" i="1" spc="-10" dirty="0">
                <a:solidFill>
                  <a:srgbClr val="464652"/>
                </a:solidFill>
                <a:latin typeface="Cambria"/>
                <a:cs typeface="Cambria"/>
              </a:rPr>
              <a:t>System </a:t>
            </a:r>
            <a:r>
              <a:rPr sz="2000" spc="-5" dirty="0">
                <a:solidFill>
                  <a:srgbClr val="464652"/>
                </a:solidFill>
                <a:latin typeface="Cambria"/>
                <a:cs typeface="Cambria"/>
              </a:rPr>
              <a:t>(LMS). Mengelola sistem</a:t>
            </a:r>
            <a:r>
              <a:rPr sz="2000" spc="10" dirty="0">
                <a:solidFill>
                  <a:srgbClr val="464652"/>
                </a:solidFill>
                <a:latin typeface="Cambria"/>
                <a:cs typeface="Cambria"/>
              </a:rPr>
              <a:t> </a:t>
            </a:r>
            <a:r>
              <a:rPr sz="2000" dirty="0">
                <a:solidFill>
                  <a:srgbClr val="464652"/>
                </a:solidFill>
                <a:latin typeface="Cambria"/>
                <a:cs typeface="Cambria"/>
              </a:rPr>
              <a:t>di </a:t>
            </a:r>
            <a:r>
              <a:rPr sz="2000" spc="-10" dirty="0">
                <a:solidFill>
                  <a:srgbClr val="464652"/>
                </a:solidFill>
                <a:latin typeface="Cambria"/>
                <a:cs typeface="Cambria"/>
              </a:rPr>
              <a:t>website </a:t>
            </a:r>
            <a:r>
              <a:rPr sz="2000" dirty="0">
                <a:solidFill>
                  <a:srgbClr val="464652"/>
                </a:solidFill>
                <a:latin typeface="Cambria"/>
                <a:cs typeface="Cambria"/>
              </a:rPr>
              <a:t> </a:t>
            </a:r>
            <a:r>
              <a:rPr sz="2000" spc="-15" dirty="0">
                <a:solidFill>
                  <a:srgbClr val="464652"/>
                </a:solidFill>
                <a:latin typeface="Cambria"/>
                <a:cs typeface="Cambria"/>
              </a:rPr>
              <a:t>yang </a:t>
            </a:r>
            <a:r>
              <a:rPr sz="2000" spc="-5" dirty="0">
                <a:solidFill>
                  <a:srgbClr val="464652"/>
                </a:solidFill>
                <a:latin typeface="Cambria"/>
                <a:cs typeface="Cambria"/>
              </a:rPr>
              <a:t>mengatur lalu lintas </a:t>
            </a:r>
            <a:r>
              <a:rPr sz="2000" spc="-10" dirty="0">
                <a:solidFill>
                  <a:srgbClr val="464652"/>
                </a:solidFill>
                <a:latin typeface="Cambria"/>
                <a:cs typeface="Cambria"/>
              </a:rPr>
              <a:t>interaksi antara </a:t>
            </a:r>
            <a:r>
              <a:rPr sz="2000" spc="-5" dirty="0">
                <a:solidFill>
                  <a:srgbClr val="464652"/>
                </a:solidFill>
                <a:latin typeface="Cambria"/>
                <a:cs typeface="Cambria"/>
              </a:rPr>
              <a:t>instruktur dengan </a:t>
            </a:r>
            <a:r>
              <a:rPr sz="2000" spc="-10" dirty="0">
                <a:solidFill>
                  <a:srgbClr val="464652"/>
                </a:solidFill>
                <a:latin typeface="Cambria"/>
                <a:cs typeface="Cambria"/>
              </a:rPr>
              <a:t>siswa,  </a:t>
            </a:r>
            <a:r>
              <a:rPr sz="2000" spc="-5" dirty="0">
                <a:solidFill>
                  <a:srgbClr val="464652"/>
                </a:solidFill>
                <a:latin typeface="Cambria"/>
                <a:cs typeface="Cambria"/>
              </a:rPr>
              <a:t>antarsiswa dengan </a:t>
            </a:r>
            <a:r>
              <a:rPr sz="2000" spc="-10" dirty="0">
                <a:solidFill>
                  <a:srgbClr val="464652"/>
                </a:solidFill>
                <a:latin typeface="Cambria"/>
                <a:cs typeface="Cambria"/>
              </a:rPr>
              <a:t>siswa</a:t>
            </a:r>
            <a:r>
              <a:rPr sz="2000" spc="-140" dirty="0">
                <a:solidFill>
                  <a:srgbClr val="464652"/>
                </a:solidFill>
                <a:latin typeface="Cambria"/>
                <a:cs typeface="Cambria"/>
              </a:rPr>
              <a:t> </a:t>
            </a:r>
            <a:r>
              <a:rPr sz="2000" spc="-15" dirty="0">
                <a:solidFill>
                  <a:srgbClr val="464652"/>
                </a:solidFill>
                <a:latin typeface="Cambria"/>
                <a:cs typeface="Cambria"/>
              </a:rPr>
              <a:t>lainnya</a:t>
            </a:r>
            <a:endParaRPr sz="2000" dirty="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4367" y="6432206"/>
            <a:ext cx="120650" cy="191135"/>
          </a:xfrm>
          <a:custGeom>
            <a:avLst/>
            <a:gdLst/>
            <a:ahLst/>
            <a:cxnLst/>
            <a:rect l="l" t="t" r="r" b="b"/>
            <a:pathLst>
              <a:path w="120650" h="191134">
                <a:moveTo>
                  <a:pt x="0" y="0"/>
                </a:moveTo>
                <a:lnTo>
                  <a:pt x="0" y="190842"/>
                </a:lnTo>
                <a:lnTo>
                  <a:pt x="120319" y="95427"/>
                </a:lnTo>
                <a:lnTo>
                  <a:pt x="0" y="0"/>
                </a:lnTo>
                <a:close/>
              </a:path>
            </a:pathLst>
          </a:custGeom>
          <a:solidFill>
            <a:srgbClr val="9FB8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63345">
              <a:lnSpc>
                <a:spcPct val="100000"/>
              </a:lnSpc>
            </a:pPr>
            <a:r>
              <a:rPr spc="-30" dirty="0"/>
              <a:t>Teknologi </a:t>
            </a:r>
            <a:r>
              <a:rPr spc="-10" dirty="0"/>
              <a:t>Pendukung</a:t>
            </a:r>
            <a:r>
              <a:rPr spc="-65" dirty="0"/>
              <a:t> </a:t>
            </a:r>
            <a:r>
              <a:rPr spc="-5" dirty="0"/>
              <a:t>E-Learning</a:t>
            </a:r>
          </a:p>
        </p:txBody>
      </p:sp>
      <p:sp>
        <p:nvSpPr>
          <p:cNvPr id="4" name="object 4"/>
          <p:cNvSpPr/>
          <p:nvPr/>
        </p:nvSpPr>
        <p:spPr>
          <a:xfrm>
            <a:off x="3568700" y="1752600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66"/>
                </a:lnTo>
              </a:path>
            </a:pathLst>
          </a:custGeom>
          <a:ln w="95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68700" y="3336925"/>
            <a:ext cx="0" cy="2453005"/>
          </a:xfrm>
          <a:custGeom>
            <a:avLst/>
            <a:gdLst/>
            <a:ahLst/>
            <a:cxnLst/>
            <a:rect l="l" t="t" r="r" b="b"/>
            <a:pathLst>
              <a:path h="2453004">
                <a:moveTo>
                  <a:pt x="0" y="0"/>
                </a:moveTo>
                <a:lnTo>
                  <a:pt x="0" y="2452687"/>
                </a:lnTo>
              </a:path>
            </a:pathLst>
          </a:custGeom>
          <a:ln w="95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003925" y="1752600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66"/>
                </a:lnTo>
              </a:path>
            </a:pathLst>
          </a:custGeom>
          <a:ln w="95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003925" y="3336925"/>
            <a:ext cx="0" cy="2453005"/>
          </a:xfrm>
          <a:custGeom>
            <a:avLst/>
            <a:gdLst/>
            <a:ahLst/>
            <a:cxnLst/>
            <a:rect l="l" t="t" r="r" b="b"/>
            <a:pathLst>
              <a:path h="2453004">
                <a:moveTo>
                  <a:pt x="0" y="0"/>
                </a:moveTo>
                <a:lnTo>
                  <a:pt x="0" y="2452687"/>
                </a:lnTo>
              </a:path>
            </a:pathLst>
          </a:custGeom>
          <a:ln w="95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34796" y="2196083"/>
            <a:ext cx="1741931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15567" y="2232660"/>
            <a:ext cx="1653539" cy="6736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117600" y="2125598"/>
            <a:ext cx="1729105" cy="673100"/>
          </a:xfrm>
          <a:prstGeom prst="rect">
            <a:avLst/>
          </a:prstGeom>
          <a:solidFill>
            <a:srgbClr val="9FB8CD"/>
          </a:solidFill>
          <a:ln w="9525">
            <a:solidFill>
              <a:srgbClr val="000000"/>
            </a:solidFill>
          </a:ln>
        </p:spPr>
        <p:txBody>
          <a:bodyPr vert="horz" wrap="square" lIns="0" tIns="86360" rIns="0" bIns="0" rtlCol="0">
            <a:spAutoFit/>
          </a:bodyPr>
          <a:lstStyle/>
          <a:p>
            <a:pPr marL="382905" marR="185420" indent="-190500">
              <a:lnSpc>
                <a:spcPct val="100000"/>
              </a:lnSpc>
              <a:spcBef>
                <a:spcPts val="680"/>
              </a:spcBef>
            </a:pPr>
            <a:r>
              <a:rPr sz="1600" b="1" spc="-15" dirty="0">
                <a:solidFill>
                  <a:srgbClr val="464652"/>
                </a:solidFill>
                <a:latin typeface="Verdana"/>
                <a:cs typeface="Verdana"/>
              </a:rPr>
              <a:t>P</a:t>
            </a:r>
            <a:r>
              <a:rPr sz="1600" b="1" spc="-10" dirty="0">
                <a:solidFill>
                  <a:srgbClr val="464652"/>
                </a:solidFill>
                <a:latin typeface="Verdana"/>
                <a:cs typeface="Verdana"/>
              </a:rPr>
              <a:t>ERSIA</a:t>
            </a:r>
            <a:r>
              <a:rPr sz="1600" b="1" spc="-15" dirty="0">
                <a:solidFill>
                  <a:srgbClr val="464652"/>
                </a:solidFill>
                <a:latin typeface="Verdana"/>
                <a:cs typeface="Verdana"/>
              </a:rPr>
              <a:t>P</a:t>
            </a:r>
            <a:r>
              <a:rPr sz="1600" b="1" spc="-10" dirty="0">
                <a:solidFill>
                  <a:srgbClr val="464652"/>
                </a:solidFill>
                <a:latin typeface="Verdana"/>
                <a:cs typeface="Verdana"/>
              </a:rPr>
              <a:t>AN  </a:t>
            </a:r>
            <a:r>
              <a:rPr sz="1600" b="1" spc="-5" dirty="0">
                <a:solidFill>
                  <a:srgbClr val="464652"/>
                </a:solidFill>
                <a:latin typeface="Verdana"/>
                <a:cs typeface="Verdana"/>
              </a:rPr>
              <a:t>(INPUT)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678935" y="2196083"/>
            <a:ext cx="2125980" cy="685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10940" y="2232660"/>
            <a:ext cx="2135124" cy="6736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760723" y="2125598"/>
            <a:ext cx="2114550" cy="673100"/>
          </a:xfrm>
          <a:prstGeom prst="rect">
            <a:avLst/>
          </a:prstGeom>
          <a:solidFill>
            <a:srgbClr val="9FB8CD"/>
          </a:solidFill>
          <a:ln w="9525">
            <a:solidFill>
              <a:srgbClr val="000000"/>
            </a:solidFill>
          </a:ln>
        </p:spPr>
        <p:txBody>
          <a:bodyPr vert="horz" wrap="square" lIns="0" tIns="86360" rIns="0" bIns="0" rtlCol="0">
            <a:spAutoFit/>
          </a:bodyPr>
          <a:lstStyle/>
          <a:p>
            <a:pPr marL="368300" marR="136525" indent="-222885">
              <a:lnSpc>
                <a:spcPct val="100000"/>
              </a:lnSpc>
              <a:spcBef>
                <a:spcPts val="680"/>
              </a:spcBef>
            </a:pPr>
            <a:r>
              <a:rPr sz="1600" b="1" spc="-10" dirty="0">
                <a:solidFill>
                  <a:srgbClr val="464652"/>
                </a:solidFill>
                <a:latin typeface="Verdana"/>
                <a:cs typeface="Verdana"/>
              </a:rPr>
              <a:t>PEMBELAJARAN  (DELIVERY)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652259" y="2182367"/>
            <a:ext cx="1740407" cy="6858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819900" y="2218944"/>
            <a:ext cx="1475231" cy="6736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523290" y="2202433"/>
            <a:ext cx="1729105" cy="673100"/>
          </a:xfrm>
          <a:prstGeom prst="rect">
            <a:avLst/>
          </a:prstGeom>
          <a:solidFill>
            <a:srgbClr val="9FB8CD"/>
          </a:solidFill>
          <a:ln w="9525">
            <a:solidFill>
              <a:srgbClr val="000000"/>
            </a:solidFill>
          </a:ln>
        </p:spPr>
        <p:txBody>
          <a:bodyPr vert="horz" wrap="square" lIns="0" tIns="86360" rIns="0" bIns="0" rtlCol="0">
            <a:spAutoFit/>
          </a:bodyPr>
          <a:lstStyle/>
          <a:p>
            <a:pPr marL="287655" marR="273685" indent="-6350">
              <a:lnSpc>
                <a:spcPct val="100000"/>
              </a:lnSpc>
              <a:spcBef>
                <a:spcPts val="680"/>
              </a:spcBef>
            </a:pPr>
            <a:r>
              <a:rPr sz="1600" b="1" spc="-10" dirty="0">
                <a:solidFill>
                  <a:srgbClr val="464652"/>
                </a:solidFill>
                <a:latin typeface="Verdana"/>
                <a:cs typeface="Verdana"/>
              </a:rPr>
              <a:t>EVALUASI  (OUTPUT)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296411" y="2426207"/>
            <a:ext cx="195072" cy="3017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373373" y="2351023"/>
            <a:ext cx="192405" cy="298450"/>
          </a:xfrm>
          <a:custGeom>
            <a:avLst/>
            <a:gdLst/>
            <a:ahLst/>
            <a:cxnLst/>
            <a:rect l="l" t="t" r="r" b="b"/>
            <a:pathLst>
              <a:path w="192404" h="298450">
                <a:moveTo>
                  <a:pt x="144145" y="0"/>
                </a:moveTo>
                <a:lnTo>
                  <a:pt x="144145" y="74675"/>
                </a:lnTo>
                <a:lnTo>
                  <a:pt x="0" y="74675"/>
                </a:lnTo>
                <a:lnTo>
                  <a:pt x="0" y="223900"/>
                </a:lnTo>
                <a:lnTo>
                  <a:pt x="144145" y="223900"/>
                </a:lnTo>
                <a:lnTo>
                  <a:pt x="144145" y="298450"/>
                </a:lnTo>
                <a:lnTo>
                  <a:pt x="192150" y="149225"/>
                </a:lnTo>
                <a:lnTo>
                  <a:pt x="144145" y="0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61303" y="2426207"/>
            <a:ext cx="195072" cy="30175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938773" y="2351023"/>
            <a:ext cx="192405" cy="298450"/>
          </a:xfrm>
          <a:custGeom>
            <a:avLst/>
            <a:gdLst/>
            <a:ahLst/>
            <a:cxnLst/>
            <a:rect l="l" t="t" r="r" b="b"/>
            <a:pathLst>
              <a:path w="192404" h="298450">
                <a:moveTo>
                  <a:pt x="144145" y="0"/>
                </a:moveTo>
                <a:lnTo>
                  <a:pt x="144145" y="74675"/>
                </a:lnTo>
                <a:lnTo>
                  <a:pt x="0" y="74675"/>
                </a:lnTo>
                <a:lnTo>
                  <a:pt x="0" y="223900"/>
                </a:lnTo>
                <a:lnTo>
                  <a:pt x="144145" y="223900"/>
                </a:lnTo>
                <a:lnTo>
                  <a:pt x="144145" y="298450"/>
                </a:lnTo>
                <a:lnTo>
                  <a:pt x="192150" y="149225"/>
                </a:lnTo>
                <a:lnTo>
                  <a:pt x="144145" y="0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68295" y="3256788"/>
            <a:ext cx="4747259" cy="16306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50845" y="3187166"/>
            <a:ext cx="4734560" cy="149860"/>
          </a:xfrm>
          <a:custGeom>
            <a:avLst/>
            <a:gdLst/>
            <a:ahLst/>
            <a:cxnLst/>
            <a:rect l="l" t="t" r="r" b="b"/>
            <a:pathLst>
              <a:path w="4734559" h="149860">
                <a:moveTo>
                  <a:pt x="0" y="149758"/>
                </a:moveTo>
                <a:lnTo>
                  <a:pt x="4734179" y="149758"/>
                </a:lnTo>
                <a:lnTo>
                  <a:pt x="4734179" y="0"/>
                </a:lnTo>
                <a:lnTo>
                  <a:pt x="0" y="0"/>
                </a:lnTo>
                <a:lnTo>
                  <a:pt x="0" y="149758"/>
                </a:lnTo>
                <a:close/>
              </a:path>
            </a:pathLst>
          </a:custGeom>
          <a:solidFill>
            <a:srgbClr val="9FB8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450845" y="3187166"/>
            <a:ext cx="4734560" cy="149860"/>
          </a:xfrm>
          <a:custGeom>
            <a:avLst/>
            <a:gdLst/>
            <a:ahLst/>
            <a:cxnLst/>
            <a:rect l="l" t="t" r="r" b="b"/>
            <a:pathLst>
              <a:path w="4734559" h="149860">
                <a:moveTo>
                  <a:pt x="0" y="149758"/>
                </a:moveTo>
                <a:lnTo>
                  <a:pt x="4734179" y="149758"/>
                </a:lnTo>
                <a:lnTo>
                  <a:pt x="4734179" y="0"/>
                </a:lnTo>
                <a:lnTo>
                  <a:pt x="0" y="0"/>
                </a:lnTo>
                <a:lnTo>
                  <a:pt x="0" y="149758"/>
                </a:lnTo>
                <a:close/>
              </a:path>
            </a:pathLst>
          </a:custGeom>
          <a:ln w="9524">
            <a:solidFill>
              <a:srgbClr val="9FB8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101840" y="2956560"/>
            <a:ext cx="629411" cy="46329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185025" y="2887598"/>
            <a:ext cx="608965" cy="449580"/>
          </a:xfrm>
          <a:custGeom>
            <a:avLst/>
            <a:gdLst/>
            <a:ahLst/>
            <a:cxnLst/>
            <a:rect l="l" t="t" r="r" b="b"/>
            <a:pathLst>
              <a:path w="608965" h="449579">
                <a:moveTo>
                  <a:pt x="521716" y="149860"/>
                </a:moveTo>
                <a:lnTo>
                  <a:pt x="347725" y="149860"/>
                </a:lnTo>
                <a:lnTo>
                  <a:pt x="347725" y="299592"/>
                </a:lnTo>
                <a:lnTo>
                  <a:pt x="0" y="299592"/>
                </a:lnTo>
                <a:lnTo>
                  <a:pt x="0" y="449325"/>
                </a:lnTo>
                <a:lnTo>
                  <a:pt x="521716" y="449325"/>
                </a:lnTo>
                <a:lnTo>
                  <a:pt x="521716" y="149860"/>
                </a:lnTo>
                <a:close/>
              </a:path>
              <a:path w="608965" h="449579">
                <a:moveTo>
                  <a:pt x="434721" y="0"/>
                </a:moveTo>
                <a:lnTo>
                  <a:pt x="260857" y="149860"/>
                </a:lnTo>
                <a:lnTo>
                  <a:pt x="608583" y="149860"/>
                </a:lnTo>
                <a:lnTo>
                  <a:pt x="434721" y="0"/>
                </a:lnTo>
                <a:close/>
              </a:path>
            </a:pathLst>
          </a:custGeom>
          <a:solidFill>
            <a:srgbClr val="9FB8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185025" y="2887598"/>
            <a:ext cx="608965" cy="449580"/>
          </a:xfrm>
          <a:custGeom>
            <a:avLst/>
            <a:gdLst/>
            <a:ahLst/>
            <a:cxnLst/>
            <a:rect l="l" t="t" r="r" b="b"/>
            <a:pathLst>
              <a:path w="608965" h="449579">
                <a:moveTo>
                  <a:pt x="434721" y="0"/>
                </a:moveTo>
                <a:lnTo>
                  <a:pt x="260857" y="149860"/>
                </a:lnTo>
                <a:lnTo>
                  <a:pt x="347725" y="149860"/>
                </a:lnTo>
                <a:lnTo>
                  <a:pt x="347725" y="299592"/>
                </a:lnTo>
                <a:lnTo>
                  <a:pt x="0" y="299592"/>
                </a:lnTo>
                <a:lnTo>
                  <a:pt x="0" y="449325"/>
                </a:lnTo>
                <a:lnTo>
                  <a:pt x="521716" y="449325"/>
                </a:lnTo>
                <a:lnTo>
                  <a:pt x="521716" y="149860"/>
                </a:lnTo>
                <a:lnTo>
                  <a:pt x="608583" y="149860"/>
                </a:lnTo>
                <a:lnTo>
                  <a:pt x="434721" y="0"/>
                </a:lnTo>
                <a:close/>
              </a:path>
            </a:pathLst>
          </a:custGeom>
          <a:ln w="9525">
            <a:solidFill>
              <a:srgbClr val="9FB8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819655" y="2955035"/>
            <a:ext cx="560832" cy="46482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909698" y="2887598"/>
            <a:ext cx="541655" cy="449580"/>
          </a:xfrm>
          <a:custGeom>
            <a:avLst/>
            <a:gdLst/>
            <a:ahLst/>
            <a:cxnLst/>
            <a:rect l="l" t="t" r="r" b="b"/>
            <a:pathLst>
              <a:path w="541655" h="449579">
                <a:moveTo>
                  <a:pt x="231901" y="149860"/>
                </a:moveTo>
                <a:lnTo>
                  <a:pt x="77343" y="149860"/>
                </a:lnTo>
                <a:lnTo>
                  <a:pt x="77343" y="449325"/>
                </a:lnTo>
                <a:lnTo>
                  <a:pt x="541146" y="449325"/>
                </a:lnTo>
                <a:lnTo>
                  <a:pt x="541146" y="299592"/>
                </a:lnTo>
                <a:lnTo>
                  <a:pt x="231901" y="299592"/>
                </a:lnTo>
                <a:lnTo>
                  <a:pt x="231901" y="149860"/>
                </a:lnTo>
                <a:close/>
              </a:path>
              <a:path w="541655" h="449579">
                <a:moveTo>
                  <a:pt x="154686" y="0"/>
                </a:moveTo>
                <a:lnTo>
                  <a:pt x="0" y="149860"/>
                </a:lnTo>
                <a:lnTo>
                  <a:pt x="309244" y="149860"/>
                </a:lnTo>
                <a:lnTo>
                  <a:pt x="154686" y="0"/>
                </a:lnTo>
                <a:close/>
              </a:path>
            </a:pathLst>
          </a:custGeom>
          <a:solidFill>
            <a:srgbClr val="9FB8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909698" y="2887598"/>
            <a:ext cx="541655" cy="449580"/>
          </a:xfrm>
          <a:custGeom>
            <a:avLst/>
            <a:gdLst/>
            <a:ahLst/>
            <a:cxnLst/>
            <a:rect l="l" t="t" r="r" b="b"/>
            <a:pathLst>
              <a:path w="541655" h="449579">
                <a:moveTo>
                  <a:pt x="154686" y="0"/>
                </a:moveTo>
                <a:lnTo>
                  <a:pt x="309244" y="149860"/>
                </a:lnTo>
                <a:lnTo>
                  <a:pt x="231901" y="149860"/>
                </a:lnTo>
                <a:lnTo>
                  <a:pt x="231901" y="299592"/>
                </a:lnTo>
                <a:lnTo>
                  <a:pt x="541146" y="299592"/>
                </a:lnTo>
                <a:lnTo>
                  <a:pt x="541146" y="449325"/>
                </a:lnTo>
                <a:lnTo>
                  <a:pt x="77343" y="449325"/>
                </a:lnTo>
                <a:lnTo>
                  <a:pt x="77343" y="149860"/>
                </a:lnTo>
                <a:lnTo>
                  <a:pt x="0" y="149860"/>
                </a:lnTo>
                <a:lnTo>
                  <a:pt x="154686" y="0"/>
                </a:lnTo>
                <a:close/>
              </a:path>
            </a:pathLst>
          </a:custGeom>
          <a:ln w="9525">
            <a:solidFill>
              <a:srgbClr val="9FB8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523111" y="2887700"/>
            <a:ext cx="203200" cy="149860"/>
          </a:xfrm>
          <a:custGeom>
            <a:avLst/>
            <a:gdLst/>
            <a:ahLst/>
            <a:cxnLst/>
            <a:rect l="l" t="t" r="r" b="b"/>
            <a:pathLst>
              <a:path w="203200" h="149860">
                <a:moveTo>
                  <a:pt x="0" y="149758"/>
                </a:moveTo>
                <a:lnTo>
                  <a:pt x="202933" y="149758"/>
                </a:lnTo>
                <a:lnTo>
                  <a:pt x="202933" y="0"/>
                </a:lnTo>
                <a:lnTo>
                  <a:pt x="0" y="0"/>
                </a:lnTo>
                <a:lnTo>
                  <a:pt x="0" y="14975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320280" y="2887700"/>
            <a:ext cx="67945" cy="149860"/>
          </a:xfrm>
          <a:custGeom>
            <a:avLst/>
            <a:gdLst/>
            <a:ahLst/>
            <a:cxnLst/>
            <a:rect l="l" t="t" r="r" b="b"/>
            <a:pathLst>
              <a:path w="67945" h="149860">
                <a:moveTo>
                  <a:pt x="0" y="149758"/>
                </a:moveTo>
                <a:lnTo>
                  <a:pt x="67564" y="149758"/>
                </a:lnTo>
                <a:lnTo>
                  <a:pt x="67564" y="0"/>
                </a:lnTo>
                <a:lnTo>
                  <a:pt x="0" y="0"/>
                </a:lnTo>
                <a:lnTo>
                  <a:pt x="0" y="14975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726044" y="2887687"/>
            <a:ext cx="135255" cy="299720"/>
          </a:xfrm>
          <a:custGeom>
            <a:avLst/>
            <a:gdLst/>
            <a:ahLst/>
            <a:cxnLst/>
            <a:rect l="l" t="t" r="r" b="b"/>
            <a:pathLst>
              <a:path w="135254" h="299719">
                <a:moveTo>
                  <a:pt x="0" y="299504"/>
                </a:moveTo>
                <a:lnTo>
                  <a:pt x="135267" y="299504"/>
                </a:lnTo>
                <a:lnTo>
                  <a:pt x="135267" y="0"/>
                </a:lnTo>
                <a:lnTo>
                  <a:pt x="0" y="0"/>
                </a:lnTo>
                <a:lnTo>
                  <a:pt x="0" y="2995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387843" y="2887687"/>
            <a:ext cx="135255" cy="299720"/>
          </a:xfrm>
          <a:custGeom>
            <a:avLst/>
            <a:gdLst/>
            <a:ahLst/>
            <a:cxnLst/>
            <a:rect l="l" t="t" r="r" b="b"/>
            <a:pathLst>
              <a:path w="135254" h="299719">
                <a:moveTo>
                  <a:pt x="0" y="299504"/>
                </a:moveTo>
                <a:lnTo>
                  <a:pt x="135267" y="299504"/>
                </a:lnTo>
                <a:lnTo>
                  <a:pt x="135267" y="0"/>
                </a:lnTo>
                <a:lnTo>
                  <a:pt x="0" y="0"/>
                </a:lnTo>
                <a:lnTo>
                  <a:pt x="0" y="2995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764540" y="3616197"/>
            <a:ext cx="2115185" cy="251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latin typeface="Verdana"/>
                <a:cs typeface="Verdana"/>
              </a:rPr>
              <a:t>Pembuatan</a:t>
            </a:r>
            <a:r>
              <a:rPr sz="1600" b="1" spc="-50" dirty="0">
                <a:latin typeface="Verdana"/>
                <a:cs typeface="Verdana"/>
              </a:rPr>
              <a:t> </a:t>
            </a:r>
            <a:r>
              <a:rPr sz="1600" b="1" spc="-5" dirty="0">
                <a:latin typeface="Verdana"/>
                <a:cs typeface="Verdana"/>
              </a:rPr>
              <a:t>Materi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64540" y="5086603"/>
            <a:ext cx="2202180" cy="251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10" dirty="0">
                <a:latin typeface="Verdana"/>
                <a:cs typeface="Verdana"/>
              </a:rPr>
              <a:t>Setup</a:t>
            </a:r>
            <a:r>
              <a:rPr sz="1600" b="1" spc="-30" dirty="0">
                <a:latin typeface="Verdana"/>
                <a:cs typeface="Verdana"/>
              </a:rPr>
              <a:t> </a:t>
            </a:r>
            <a:r>
              <a:rPr sz="1600" b="1" spc="-10" dirty="0">
                <a:latin typeface="Verdana"/>
                <a:cs typeface="Verdana"/>
              </a:rPr>
              <a:t>environment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24585" y="4029709"/>
            <a:ext cx="238760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5" dirty="0">
                <a:solidFill>
                  <a:srgbClr val="000099"/>
                </a:solidFill>
                <a:latin typeface="Verdana"/>
                <a:cs typeface="Verdana"/>
              </a:rPr>
              <a:t>Office application (PPT,</a:t>
            </a:r>
            <a:r>
              <a:rPr sz="1200" b="1" spc="-35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1200" b="1" spc="-5" dirty="0">
                <a:solidFill>
                  <a:srgbClr val="000099"/>
                </a:solidFill>
                <a:latin typeface="Verdana"/>
                <a:cs typeface="Verdana"/>
              </a:rPr>
              <a:t>dll)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86078" y="4212590"/>
            <a:ext cx="1664335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5" dirty="0">
                <a:solidFill>
                  <a:srgbClr val="000099"/>
                </a:solidFill>
                <a:latin typeface="Verdana"/>
                <a:cs typeface="Verdana"/>
              </a:rPr>
              <a:t>Animasi (flash,</a:t>
            </a:r>
            <a:r>
              <a:rPr sz="1200" b="1" spc="-30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1200" b="1" spc="-5" dirty="0">
                <a:solidFill>
                  <a:srgbClr val="000099"/>
                </a:solidFill>
                <a:latin typeface="Verdana"/>
                <a:cs typeface="Verdana"/>
              </a:rPr>
              <a:t>dll)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556385" y="4395470"/>
            <a:ext cx="922655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5" dirty="0">
                <a:solidFill>
                  <a:srgbClr val="000099"/>
                </a:solidFill>
                <a:latin typeface="Verdana"/>
                <a:cs typeface="Verdana"/>
              </a:rPr>
              <a:t>H</a:t>
            </a:r>
            <a:r>
              <a:rPr sz="1200" b="1" dirty="0">
                <a:solidFill>
                  <a:srgbClr val="000099"/>
                </a:solidFill>
                <a:latin typeface="Verdana"/>
                <a:cs typeface="Verdana"/>
              </a:rPr>
              <a:t>a</a:t>
            </a:r>
            <a:r>
              <a:rPr sz="1200" b="1" spc="-5" dirty="0">
                <a:solidFill>
                  <a:srgbClr val="000099"/>
                </a:solidFill>
                <a:latin typeface="Verdana"/>
                <a:cs typeface="Verdana"/>
              </a:rPr>
              <a:t>ndycam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381125" y="4578350"/>
            <a:ext cx="127254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5" dirty="0">
                <a:solidFill>
                  <a:srgbClr val="000099"/>
                </a:solidFill>
                <a:latin typeface="Verdana"/>
                <a:cs typeface="Verdana"/>
              </a:rPr>
              <a:t>Voice</a:t>
            </a:r>
            <a:r>
              <a:rPr sz="1200" b="1" spc="-45" dirty="0">
                <a:solidFill>
                  <a:srgbClr val="000099"/>
                </a:solidFill>
                <a:latin typeface="Verdana"/>
                <a:cs typeface="Verdana"/>
              </a:rPr>
              <a:t> </a:t>
            </a:r>
            <a:r>
              <a:rPr sz="1200" b="1" spc="-5" dirty="0">
                <a:solidFill>
                  <a:srgbClr val="000099"/>
                </a:solidFill>
                <a:latin typeface="Verdana"/>
                <a:cs typeface="Verdana"/>
              </a:rPr>
              <a:t>recorder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652397" y="5470144"/>
            <a:ext cx="435609" cy="221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i="1" dirty="0">
                <a:solidFill>
                  <a:srgbClr val="FF3300"/>
                </a:solidFill>
                <a:latin typeface="Verdana"/>
                <a:cs typeface="Verdana"/>
              </a:rPr>
              <a:t>LMS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145529" y="3602492"/>
            <a:ext cx="2088514" cy="98933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80340" indent="-168275">
              <a:lnSpc>
                <a:spcPct val="100000"/>
              </a:lnSpc>
              <a:spcBef>
                <a:spcPts val="700"/>
              </a:spcBef>
              <a:tabLst>
                <a:tab pos="1165860" algn="l"/>
              </a:tabLst>
            </a:pPr>
            <a:r>
              <a:rPr sz="1400" b="1" spc="-5" dirty="0">
                <a:latin typeface="Verdana"/>
                <a:cs typeface="Verdana"/>
              </a:rPr>
              <a:t>Email	</a:t>
            </a:r>
            <a:r>
              <a:rPr sz="1400" b="1" dirty="0">
                <a:latin typeface="Verdana"/>
                <a:cs typeface="Verdana"/>
              </a:rPr>
              <a:t>Chatting</a:t>
            </a:r>
            <a:endParaRPr sz="1400">
              <a:latin typeface="Verdana"/>
              <a:cs typeface="Verdana"/>
            </a:endParaRPr>
          </a:p>
          <a:p>
            <a:pPr marL="180340">
              <a:lnSpc>
                <a:spcPct val="100000"/>
              </a:lnSpc>
              <a:spcBef>
                <a:spcPts val="810"/>
              </a:spcBef>
            </a:pPr>
            <a:r>
              <a:rPr sz="1600" b="1" spc="-10" dirty="0">
                <a:latin typeface="Verdana"/>
                <a:cs typeface="Verdana"/>
              </a:rPr>
              <a:t>Videoconference</a:t>
            </a:r>
            <a:endParaRPr sz="1600">
              <a:latin typeface="Verdana"/>
              <a:cs typeface="Verdana"/>
            </a:endParaRPr>
          </a:p>
          <a:p>
            <a:pPr marL="142240">
              <a:lnSpc>
                <a:spcPct val="100000"/>
              </a:lnSpc>
              <a:spcBef>
                <a:spcPts val="690"/>
              </a:spcBef>
            </a:pPr>
            <a:r>
              <a:rPr sz="1600" b="1" i="1" spc="-10" dirty="0">
                <a:solidFill>
                  <a:srgbClr val="FF3300"/>
                </a:solidFill>
                <a:latin typeface="Verdana"/>
                <a:cs typeface="Verdana"/>
              </a:rPr>
              <a:t>LMS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776598" y="3691890"/>
            <a:ext cx="2047239" cy="1313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165860" algn="l"/>
              </a:tabLst>
            </a:pPr>
            <a:r>
              <a:rPr sz="1400" b="1" spc="-5" dirty="0">
                <a:latin typeface="Verdana"/>
                <a:cs typeface="Verdana"/>
              </a:rPr>
              <a:t>Email	</a:t>
            </a:r>
            <a:r>
              <a:rPr sz="1400" b="1" dirty="0">
                <a:latin typeface="Verdana"/>
                <a:cs typeface="Verdana"/>
              </a:rPr>
              <a:t>Chatting</a:t>
            </a:r>
            <a:endParaRPr sz="1400">
              <a:latin typeface="Verdana"/>
              <a:cs typeface="Verdana"/>
            </a:endParaRPr>
          </a:p>
          <a:p>
            <a:pPr marL="143510" algn="ctr">
              <a:lnSpc>
                <a:spcPct val="100000"/>
              </a:lnSpc>
              <a:spcBef>
                <a:spcPts val="1060"/>
              </a:spcBef>
            </a:pPr>
            <a:r>
              <a:rPr sz="1600" b="1" spc="-10" dirty="0">
                <a:latin typeface="Verdana"/>
                <a:cs typeface="Verdana"/>
              </a:rPr>
              <a:t>Search</a:t>
            </a:r>
            <a:r>
              <a:rPr sz="1600" b="1" spc="-30" dirty="0">
                <a:latin typeface="Verdana"/>
                <a:cs typeface="Verdana"/>
              </a:rPr>
              <a:t> </a:t>
            </a:r>
            <a:r>
              <a:rPr sz="1600" b="1" spc="-10" dirty="0">
                <a:latin typeface="Verdana"/>
                <a:cs typeface="Verdana"/>
              </a:rPr>
              <a:t>Engine</a:t>
            </a:r>
            <a:endParaRPr sz="1600">
              <a:latin typeface="Verdana"/>
              <a:cs typeface="Verdana"/>
            </a:endParaRPr>
          </a:p>
          <a:p>
            <a:pPr marR="12065" algn="ctr">
              <a:lnSpc>
                <a:spcPct val="100000"/>
              </a:lnSpc>
              <a:spcBef>
                <a:spcPts val="1015"/>
              </a:spcBef>
            </a:pPr>
            <a:r>
              <a:rPr sz="1600" b="1" i="1" spc="-10" dirty="0">
                <a:solidFill>
                  <a:srgbClr val="FF3300"/>
                </a:solidFill>
                <a:latin typeface="Verdana"/>
                <a:cs typeface="Verdana"/>
              </a:rPr>
              <a:t>LMS</a:t>
            </a:r>
            <a:endParaRPr sz="1600">
              <a:latin typeface="Verdana"/>
              <a:cs typeface="Verdana"/>
            </a:endParaRPr>
          </a:p>
          <a:p>
            <a:pPr marL="127000" algn="ctr">
              <a:lnSpc>
                <a:spcPct val="100000"/>
              </a:lnSpc>
              <a:spcBef>
                <a:spcPts val="765"/>
              </a:spcBef>
            </a:pPr>
            <a:r>
              <a:rPr sz="1600" b="1" spc="-10" dirty="0">
                <a:latin typeface="Verdana"/>
                <a:cs typeface="Verdana"/>
              </a:rPr>
              <a:t>Videoconference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097273" y="5205729"/>
            <a:ext cx="1652270" cy="251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10" dirty="0">
                <a:latin typeface="Verdana"/>
                <a:cs typeface="Verdana"/>
              </a:rPr>
              <a:t>Digital</a:t>
            </a:r>
            <a:r>
              <a:rPr sz="1600" b="1" spc="-30" dirty="0">
                <a:latin typeface="Verdana"/>
                <a:cs typeface="Verdana"/>
              </a:rPr>
              <a:t> </a:t>
            </a:r>
            <a:r>
              <a:rPr sz="1600" b="1" spc="-10" dirty="0">
                <a:latin typeface="Verdana"/>
                <a:cs typeface="Verdana"/>
              </a:rPr>
              <a:t>Library</a:t>
            </a:r>
            <a:endParaRPr sz="160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20" dirty="0"/>
              <a:t>Manfaat</a:t>
            </a:r>
            <a:r>
              <a:rPr spc="-15" dirty="0"/>
              <a:t> </a:t>
            </a:r>
            <a:r>
              <a:rPr spc="-5" dirty="0"/>
              <a:t>E-Learning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10259" y="1866138"/>
            <a:ext cx="4447540" cy="2017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87020" algn="l"/>
              </a:tabLst>
            </a:pPr>
            <a:r>
              <a:rPr sz="1750" dirty="0">
                <a:solidFill>
                  <a:srgbClr val="9FB8CD"/>
                </a:solidFill>
                <a:latin typeface="Wingdings 3"/>
                <a:cs typeface="Wingdings 3"/>
              </a:rPr>
              <a:t></a:t>
            </a:r>
            <a:r>
              <a:rPr sz="1750" dirty="0">
                <a:solidFill>
                  <a:srgbClr val="9FB8CD"/>
                </a:solidFill>
                <a:latin typeface="Times New Roman"/>
                <a:cs typeface="Times New Roman"/>
              </a:rPr>
              <a:t>	</a:t>
            </a:r>
            <a:r>
              <a:rPr sz="2300" spc="-10" dirty="0">
                <a:solidFill>
                  <a:srgbClr val="464652"/>
                </a:solidFill>
                <a:latin typeface="Cambria"/>
                <a:cs typeface="Cambria"/>
              </a:rPr>
              <a:t>Pengurangan</a:t>
            </a:r>
            <a:r>
              <a:rPr sz="2300" spc="-85" dirty="0">
                <a:solidFill>
                  <a:srgbClr val="464652"/>
                </a:solidFill>
                <a:latin typeface="Cambria"/>
                <a:cs typeface="Cambria"/>
              </a:rPr>
              <a:t> </a:t>
            </a:r>
            <a:r>
              <a:rPr sz="2300" spc="-10" dirty="0">
                <a:solidFill>
                  <a:srgbClr val="464652"/>
                </a:solidFill>
                <a:latin typeface="Cambria"/>
                <a:cs typeface="Cambria"/>
              </a:rPr>
              <a:t>waktu</a:t>
            </a:r>
            <a:endParaRPr sz="23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505"/>
              </a:spcBef>
              <a:tabLst>
                <a:tab pos="287020" algn="l"/>
              </a:tabLst>
            </a:pPr>
            <a:r>
              <a:rPr sz="1750" dirty="0">
                <a:solidFill>
                  <a:srgbClr val="9FB8CD"/>
                </a:solidFill>
                <a:latin typeface="Wingdings 3"/>
                <a:cs typeface="Wingdings 3"/>
              </a:rPr>
              <a:t></a:t>
            </a:r>
            <a:r>
              <a:rPr sz="1750" dirty="0">
                <a:solidFill>
                  <a:srgbClr val="9FB8CD"/>
                </a:solidFill>
                <a:latin typeface="Times New Roman"/>
                <a:cs typeface="Times New Roman"/>
              </a:rPr>
              <a:t>	</a:t>
            </a:r>
            <a:r>
              <a:rPr sz="2300" spc="-25" dirty="0">
                <a:solidFill>
                  <a:srgbClr val="464652"/>
                </a:solidFill>
                <a:latin typeface="Cambria"/>
                <a:cs typeface="Cambria"/>
              </a:rPr>
              <a:t>Volume </a:t>
            </a:r>
            <a:r>
              <a:rPr sz="2300" dirty="0">
                <a:solidFill>
                  <a:srgbClr val="464652"/>
                </a:solidFill>
                <a:latin typeface="Cambria"/>
                <a:cs typeface="Cambria"/>
              </a:rPr>
              <a:t>besar dan</a:t>
            </a:r>
            <a:r>
              <a:rPr sz="2300" spc="-35" dirty="0">
                <a:solidFill>
                  <a:srgbClr val="464652"/>
                </a:solidFill>
                <a:latin typeface="Cambria"/>
                <a:cs typeface="Cambria"/>
              </a:rPr>
              <a:t> </a:t>
            </a:r>
            <a:r>
              <a:rPr sz="2300" spc="-15" dirty="0">
                <a:solidFill>
                  <a:srgbClr val="464652"/>
                </a:solidFill>
                <a:latin typeface="Cambria"/>
                <a:cs typeface="Cambria"/>
              </a:rPr>
              <a:t>keragaman</a:t>
            </a:r>
            <a:endParaRPr sz="23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505"/>
              </a:spcBef>
              <a:tabLst>
                <a:tab pos="287020" algn="l"/>
              </a:tabLst>
            </a:pPr>
            <a:r>
              <a:rPr sz="1750" dirty="0">
                <a:solidFill>
                  <a:srgbClr val="9FB8CD"/>
                </a:solidFill>
                <a:latin typeface="Wingdings 3"/>
                <a:cs typeface="Wingdings 3"/>
              </a:rPr>
              <a:t></a:t>
            </a:r>
            <a:r>
              <a:rPr sz="1750" dirty="0">
                <a:solidFill>
                  <a:srgbClr val="9FB8CD"/>
                </a:solidFill>
                <a:latin typeface="Times New Roman"/>
                <a:cs typeface="Times New Roman"/>
              </a:rPr>
              <a:t>	</a:t>
            </a:r>
            <a:r>
              <a:rPr sz="2300" spc="-10" dirty="0">
                <a:solidFill>
                  <a:srgbClr val="464652"/>
                </a:solidFill>
                <a:latin typeface="Cambria"/>
                <a:cs typeface="Cambria"/>
              </a:rPr>
              <a:t>Pengurangan</a:t>
            </a:r>
            <a:r>
              <a:rPr sz="2300" spc="-65" dirty="0">
                <a:solidFill>
                  <a:srgbClr val="464652"/>
                </a:solidFill>
                <a:latin typeface="Cambria"/>
                <a:cs typeface="Cambria"/>
              </a:rPr>
              <a:t> </a:t>
            </a:r>
            <a:r>
              <a:rPr sz="2300" spc="-25" dirty="0">
                <a:solidFill>
                  <a:srgbClr val="464652"/>
                </a:solidFill>
                <a:latin typeface="Cambria"/>
                <a:cs typeface="Cambria"/>
              </a:rPr>
              <a:t>biaya</a:t>
            </a:r>
            <a:endParaRPr sz="23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90"/>
              </a:spcBef>
              <a:tabLst>
                <a:tab pos="287020" algn="l"/>
              </a:tabLst>
            </a:pPr>
            <a:r>
              <a:rPr sz="1750" dirty="0">
                <a:solidFill>
                  <a:srgbClr val="9FB8CD"/>
                </a:solidFill>
                <a:latin typeface="Wingdings 3"/>
                <a:cs typeface="Wingdings 3"/>
              </a:rPr>
              <a:t></a:t>
            </a:r>
            <a:r>
              <a:rPr sz="1750" dirty="0">
                <a:solidFill>
                  <a:srgbClr val="9FB8CD"/>
                </a:solidFill>
                <a:latin typeface="Times New Roman"/>
                <a:cs typeface="Times New Roman"/>
              </a:rPr>
              <a:t>	</a:t>
            </a:r>
            <a:r>
              <a:rPr sz="2300" spc="-15" dirty="0">
                <a:solidFill>
                  <a:srgbClr val="464652"/>
                </a:solidFill>
                <a:latin typeface="Cambria"/>
                <a:cs typeface="Cambria"/>
              </a:rPr>
              <a:t>Keluwesan</a:t>
            </a:r>
            <a:endParaRPr sz="23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505"/>
              </a:spcBef>
              <a:tabLst>
                <a:tab pos="287020" algn="l"/>
              </a:tabLst>
            </a:pPr>
            <a:r>
              <a:rPr sz="1750" dirty="0">
                <a:solidFill>
                  <a:srgbClr val="9FB8CD"/>
                </a:solidFill>
                <a:latin typeface="Wingdings 3"/>
                <a:cs typeface="Wingdings 3"/>
              </a:rPr>
              <a:t></a:t>
            </a:r>
            <a:r>
              <a:rPr sz="1750" dirty="0">
                <a:solidFill>
                  <a:srgbClr val="9FB8CD"/>
                </a:solidFill>
                <a:latin typeface="Times New Roman"/>
                <a:cs typeface="Times New Roman"/>
              </a:rPr>
              <a:t>	</a:t>
            </a:r>
            <a:r>
              <a:rPr sz="2300" spc="-10" dirty="0">
                <a:solidFill>
                  <a:srgbClr val="464652"/>
                </a:solidFill>
                <a:latin typeface="Cambria"/>
                <a:cs typeface="Cambria"/>
              </a:rPr>
              <a:t>Lingkungan </a:t>
            </a:r>
            <a:r>
              <a:rPr sz="2300" spc="-5" dirty="0">
                <a:solidFill>
                  <a:srgbClr val="464652"/>
                </a:solidFill>
                <a:latin typeface="Cambria"/>
                <a:cs typeface="Cambria"/>
              </a:rPr>
              <a:t>bebas </a:t>
            </a:r>
            <a:r>
              <a:rPr sz="2300" dirty="0">
                <a:solidFill>
                  <a:srgbClr val="464652"/>
                </a:solidFill>
                <a:latin typeface="Cambria"/>
                <a:cs typeface="Cambria"/>
              </a:rPr>
              <a:t>dari </a:t>
            </a:r>
            <a:r>
              <a:rPr sz="2300" spc="-10" dirty="0">
                <a:solidFill>
                  <a:srgbClr val="464652"/>
                </a:solidFill>
                <a:latin typeface="Cambria"/>
                <a:cs typeface="Cambria"/>
              </a:rPr>
              <a:t>rasa</a:t>
            </a:r>
            <a:r>
              <a:rPr sz="2300" spc="-5" dirty="0">
                <a:solidFill>
                  <a:srgbClr val="464652"/>
                </a:solidFill>
                <a:latin typeface="Cambria"/>
                <a:cs typeface="Cambria"/>
              </a:rPr>
              <a:t> </a:t>
            </a:r>
            <a:r>
              <a:rPr sz="2300" spc="-10" dirty="0">
                <a:solidFill>
                  <a:srgbClr val="464652"/>
                </a:solidFill>
                <a:latin typeface="Cambria"/>
                <a:cs typeface="Cambria"/>
              </a:rPr>
              <a:t>takut</a:t>
            </a:r>
            <a:endParaRPr sz="23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</TotalTime>
  <Words>401</Words>
  <Application>Microsoft Office PowerPoint</Application>
  <PresentationFormat>On-screen Show (4:3)</PresentationFormat>
  <Paragraphs>117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Adjacency</vt:lpstr>
      <vt:lpstr>PowerPoint Presentation</vt:lpstr>
      <vt:lpstr>E-Government</vt:lpstr>
      <vt:lpstr>E-Government</vt:lpstr>
      <vt:lpstr>Infrastruktur Layanan e-Goverment</vt:lpstr>
      <vt:lpstr>E-Government – G2C</vt:lpstr>
      <vt:lpstr>E-Government – G2C</vt:lpstr>
      <vt:lpstr>E-Government – G2B</vt:lpstr>
      <vt:lpstr>E-Government – G2G</vt:lpstr>
      <vt:lpstr>E-Government – G2G</vt:lpstr>
      <vt:lpstr>Perubahan prosedur kerja dalam G2G</vt:lpstr>
      <vt:lpstr>Pengembangan e-Goverment</vt:lpstr>
      <vt:lpstr>Faktor-faktor Risiko dalam Penerapan e-Government</vt:lpstr>
      <vt:lpstr>E-Learning</vt:lpstr>
      <vt:lpstr>E-Learning</vt:lpstr>
      <vt:lpstr>Teknologi Pendukung E-Learning</vt:lpstr>
      <vt:lpstr>Manfaat E-Learning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8</dc:title>
  <dc:creator>Erika-Devi</dc:creator>
  <cp:lastModifiedBy>ismail - [2010]</cp:lastModifiedBy>
  <cp:revision>4</cp:revision>
  <dcterms:created xsi:type="dcterms:W3CDTF">2016-05-23T18:26:19Z</dcterms:created>
  <dcterms:modified xsi:type="dcterms:W3CDTF">2017-03-27T06:32:41Z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2015-04-22T00:00:00Z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2016-05-23T00:00:00Z</vt:filetime>
  </property>
</Properties>
</file>