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24"/>
  </p:notesMasterIdLst>
  <p:sldIdLst>
    <p:sldId id="256" r:id="rId3"/>
    <p:sldId id="266" r:id="rId4"/>
    <p:sldId id="262" r:id="rId5"/>
    <p:sldId id="267" r:id="rId6"/>
    <p:sldId id="257" r:id="rId7"/>
    <p:sldId id="268" r:id="rId8"/>
    <p:sldId id="259" r:id="rId9"/>
    <p:sldId id="258" r:id="rId10"/>
    <p:sldId id="261" r:id="rId11"/>
    <p:sldId id="265" r:id="rId12"/>
    <p:sldId id="260" r:id="rId13"/>
    <p:sldId id="269" r:id="rId14"/>
    <p:sldId id="272" r:id="rId15"/>
    <p:sldId id="271" r:id="rId16"/>
    <p:sldId id="270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FFCC"/>
    <a:srgbClr val="00CC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5" d="100"/>
          <a:sy n="75" d="100"/>
        </p:scale>
        <p:origin x="91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5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E6FDD-33F0-4D7A-8BA8-457B277DCF4B}" type="slidenum">
              <a:rPr lang="en-US"/>
              <a:pPr/>
              <a:t>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34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317C3-CFB6-4C4C-AAA2-62CF3E19D61A}" type="slidenum">
              <a:rPr lang="en-US"/>
              <a:pPr/>
              <a:t>5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3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9074D-E8FC-444D-B78B-59016E275218}" type="slidenum">
              <a:rPr lang="en-US"/>
              <a:pPr/>
              <a:t>7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97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9A5F8-BD6F-459E-AC87-87D850E74C35}" type="slidenum">
              <a:rPr lang="en-US"/>
              <a:pPr/>
              <a:t>8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87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0B29D4-ACEC-42B5-B48B-E0618C0C7367}" type="slidenum">
              <a:rPr lang="en-US"/>
              <a:pPr/>
              <a:t>9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13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5F1B99-ACF6-49CB-88BD-BAA650F3EF4F}" type="slidenum">
              <a:rPr lang="en-US"/>
              <a:pPr/>
              <a:t>10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2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A505E-4451-4325-B945-572FC84C14D7}" type="slidenum">
              <a:rPr lang="en-US"/>
              <a:pPr/>
              <a:t>11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5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STRUKTUR DATA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86200" y="3878263"/>
            <a:ext cx="45466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+mj-lt"/>
              </a:rPr>
              <a:t>KHOIRIYA LATIFA, </a:t>
            </a:r>
            <a:r>
              <a:rPr lang="en-US" b="1" dirty="0" err="1" smtClean="0">
                <a:latin typeface="+mj-lt"/>
              </a:rPr>
              <a:t>M.Kom</a:t>
            </a:r>
            <a:r>
              <a:rPr lang="en-US" b="1" dirty="0" smtClean="0">
                <a:latin typeface="+mj-lt"/>
              </a:rPr>
              <a:t>.</a:t>
            </a:r>
            <a:endParaRPr lang="en-US" b="1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2300" y="2590800"/>
            <a:ext cx="7010400" cy="838200"/>
          </a:xfrm>
        </p:spPr>
        <p:txBody>
          <a:bodyPr/>
          <a:lstStyle/>
          <a:p>
            <a:r>
              <a:rPr lang="en-US" dirty="0" smtClean="0"/>
              <a:t>FILOSOFI STRUKTUR DATA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23360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err="1" smtClean="0"/>
              <a:t>Filosofi</a:t>
            </a:r>
            <a:r>
              <a:rPr lang="en-US" sz="1600" dirty="0" smtClean="0"/>
              <a:t> </a:t>
            </a:r>
            <a:r>
              <a:rPr lang="en-US" sz="1600" dirty="0" err="1" smtClean="0"/>
              <a:t>Struktur</a:t>
            </a:r>
            <a:r>
              <a:rPr lang="en-US" sz="1600" dirty="0" smtClean="0"/>
              <a:t> Data ………………………… (1) </a:t>
            </a:r>
            <a:endParaRPr lang="en-US" sz="1600" dirty="0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diartikan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”</a:t>
            </a:r>
            <a:r>
              <a:rPr lang="en-US" dirty="0" err="1"/>
              <a:t>susunan</a:t>
            </a:r>
            <a:r>
              <a:rPr lang="en-US" dirty="0"/>
              <a:t>”, ”</a:t>
            </a:r>
            <a:r>
              <a:rPr lang="en-US" dirty="0" err="1"/>
              <a:t>bangunan</a:t>
            </a:r>
            <a:r>
              <a:rPr lang="en-US" dirty="0"/>
              <a:t>”, ”</a:t>
            </a:r>
            <a:r>
              <a:rPr lang="en-US" dirty="0" err="1"/>
              <a:t>komposisi</a:t>
            </a:r>
            <a:r>
              <a:rPr lang="en-US" dirty="0"/>
              <a:t>”,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sebagainya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Data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dilambangkan</a:t>
            </a:r>
            <a:r>
              <a:rPr lang="en-US" dirty="0"/>
              <a:t>, </a:t>
            </a:r>
            <a:r>
              <a:rPr lang="en-US" dirty="0" err="1"/>
              <a:t>dikodekan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didigitalisasikan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lambang-lambang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kode-kode</a:t>
            </a:r>
            <a:r>
              <a:rPr lang="en-US" dirty="0"/>
              <a:t> yang </a:t>
            </a:r>
            <a:r>
              <a:rPr lang="en-US" dirty="0" err="1"/>
              <a:t>dimengerti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komputer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78" y="1358106"/>
            <a:ext cx="8142209" cy="414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000184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Filosofi</a:t>
            </a:r>
            <a:r>
              <a:rPr lang="en-US" dirty="0" smtClean="0"/>
              <a:t> ……………………     (2)</a:t>
            </a:r>
            <a:endParaRPr lang="en-US" dirty="0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/>
              <a:t>data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data yang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agar:</a:t>
            </a:r>
          </a:p>
          <a:p>
            <a:pPr marL="292100" indent="-292100">
              <a:buNone/>
            </a:pPr>
            <a:r>
              <a:rPr lang="fi-FI" dirty="0" smtClean="0"/>
              <a:t>1</a:t>
            </a:r>
            <a:r>
              <a:rPr lang="fi-FI" dirty="0"/>
              <a:t>. Penyimpanan datanya menggunakan memori </a:t>
            </a:r>
            <a:r>
              <a:rPr lang="fi-FI" dirty="0" smtClean="0"/>
              <a:t> seefisien </a:t>
            </a:r>
            <a:r>
              <a:rPr lang="fi-FI" dirty="0"/>
              <a:t>mungkin;</a:t>
            </a:r>
            <a:endParaRPr lang="en-US" dirty="0"/>
          </a:p>
          <a:p>
            <a:pPr>
              <a:buNone/>
            </a:pPr>
            <a:r>
              <a:rPr lang="en-US" dirty="0"/>
              <a:t>2. Data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diraih</a:t>
            </a:r>
            <a:r>
              <a:rPr lang="en-US" dirty="0"/>
              <a:t> (</a:t>
            </a:r>
            <a:r>
              <a:rPr lang="en-US" i="1" dirty="0"/>
              <a:t>retrieve</a:t>
            </a:r>
            <a:r>
              <a:rPr lang="en-US" dirty="0"/>
              <a:t>)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679700"/>
            <a:ext cx="7010400" cy="838200"/>
          </a:xfrm>
        </p:spPr>
        <p:txBody>
          <a:bodyPr/>
          <a:lstStyle/>
          <a:p>
            <a:r>
              <a:rPr lang="en-US" sz="2400" dirty="0" smtClean="0"/>
              <a:t>ALGORITHMA DAN PEMROGRAMAN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0992020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52600" y="1395413"/>
            <a:ext cx="6735763" cy="4572000"/>
          </a:xfrm>
        </p:spPr>
        <p:txBody>
          <a:bodyPr/>
          <a:lstStyle/>
          <a:p>
            <a:r>
              <a:rPr lang="en-US" sz="2000" dirty="0" err="1" smtClean="0"/>
              <a:t>Kenapa</a:t>
            </a:r>
            <a:r>
              <a:rPr lang="en-US" sz="2000" dirty="0" smtClean="0"/>
              <a:t> </a:t>
            </a:r>
            <a:r>
              <a:rPr lang="en-US" sz="2000" dirty="0" err="1" smtClean="0"/>
              <a:t>Algorithma</a:t>
            </a:r>
            <a:r>
              <a:rPr lang="en-US" sz="2000" dirty="0" smtClean="0"/>
              <a:t> ?</a:t>
            </a:r>
          </a:p>
          <a:p>
            <a:r>
              <a:rPr lang="en-US" sz="2000" dirty="0" err="1" smtClean="0"/>
              <a:t>Kenapa</a:t>
            </a:r>
            <a:r>
              <a:rPr lang="en-US" sz="2000" dirty="0" smtClean="0"/>
              <a:t> </a:t>
            </a:r>
            <a:r>
              <a:rPr lang="en-US" sz="2000" dirty="0" err="1" smtClean="0"/>
              <a:t>Pemrograman</a:t>
            </a:r>
            <a:r>
              <a:rPr lang="en-US" sz="2000" dirty="0" smtClean="0"/>
              <a:t> ?</a:t>
            </a:r>
          </a:p>
          <a:p>
            <a:pPr marL="0" indent="0">
              <a:buNone/>
            </a:pPr>
            <a:r>
              <a:rPr lang="en-US" sz="2000" dirty="0" err="1" smtClean="0"/>
              <a:t>Penyelesaian</a:t>
            </a:r>
            <a:r>
              <a:rPr lang="en-US" sz="2000" dirty="0" smtClean="0"/>
              <a:t> </a:t>
            </a:r>
            <a:r>
              <a:rPr lang="en-US" sz="2000" dirty="0" err="1" smtClean="0"/>
              <a:t>persoalan</a:t>
            </a:r>
            <a:r>
              <a:rPr lang="en-US" sz="2000" dirty="0" smtClean="0"/>
              <a:t> </a:t>
            </a:r>
            <a:r>
              <a:rPr lang="en-US" sz="2000" dirty="0" err="1" smtClean="0"/>
              <a:t>denngan</a:t>
            </a:r>
            <a:r>
              <a:rPr lang="en-US" sz="2000" dirty="0" smtClean="0"/>
              <a:t> computer </a:t>
            </a:r>
            <a:r>
              <a:rPr lang="en-US" sz="2000" dirty="0" err="1" smtClean="0"/>
              <a:t>berhadapan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empat</a:t>
            </a:r>
            <a:r>
              <a:rPr lang="en-US" sz="2000" dirty="0" smtClean="0"/>
              <a:t> </a:t>
            </a:r>
            <a:r>
              <a:rPr lang="en-US" sz="2000" dirty="0" err="1" smtClean="0"/>
              <a:t>hal</a:t>
            </a:r>
            <a:r>
              <a:rPr lang="en-US" sz="2000" dirty="0" smtClean="0"/>
              <a:t> :</a:t>
            </a:r>
          </a:p>
          <a:p>
            <a:pPr marL="457200" indent="-457200">
              <a:buAutoNum type="arabicPeriod"/>
            </a:pPr>
            <a:r>
              <a:rPr lang="en-US" sz="2000" dirty="0" err="1" smtClean="0"/>
              <a:t>Pemahaman</a:t>
            </a:r>
            <a:r>
              <a:rPr lang="en-US" sz="2000" dirty="0" smtClean="0"/>
              <a:t> </a:t>
            </a:r>
            <a:r>
              <a:rPr lang="en-US" sz="2000" dirty="0" err="1" smtClean="0"/>
              <a:t>hubungan</a:t>
            </a:r>
            <a:r>
              <a:rPr lang="en-US" sz="2000" dirty="0" smtClean="0"/>
              <a:t> </a:t>
            </a:r>
            <a:r>
              <a:rPr lang="en-US" sz="2000" dirty="0" err="1" smtClean="0"/>
              <a:t>elemen-elemen</a:t>
            </a:r>
            <a:r>
              <a:rPr lang="en-US" sz="2000" dirty="0" smtClean="0"/>
              <a:t> data yang </a:t>
            </a:r>
            <a:r>
              <a:rPr lang="en-US" sz="2000" dirty="0" err="1" smtClean="0"/>
              <a:t>relevan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solusi</a:t>
            </a:r>
            <a:r>
              <a:rPr lang="en-US" sz="2000" dirty="0" smtClean="0"/>
              <a:t> </a:t>
            </a:r>
          </a:p>
          <a:p>
            <a:pPr marL="457200" indent="-457200">
              <a:buAutoNum type="arabicPeriod"/>
            </a:pPr>
            <a:r>
              <a:rPr lang="en-US" sz="2000" dirty="0" err="1" smtClean="0"/>
              <a:t>Pengambilan</a:t>
            </a:r>
            <a:r>
              <a:rPr lang="en-US" sz="2000" dirty="0" smtClean="0"/>
              <a:t> </a:t>
            </a: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mengenai</a:t>
            </a:r>
            <a:r>
              <a:rPr lang="en-US" sz="2000" dirty="0" smtClean="0"/>
              <a:t> </a:t>
            </a:r>
            <a:r>
              <a:rPr lang="en-US" sz="2000" dirty="0" err="1" smtClean="0"/>
              <a:t>operasi-operasi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thdp</a:t>
            </a:r>
            <a:r>
              <a:rPr lang="en-US" sz="2000" dirty="0" smtClean="0"/>
              <a:t> elemen2 data.</a:t>
            </a:r>
          </a:p>
          <a:p>
            <a:pPr marL="457200" indent="-457200">
              <a:buAutoNum type="arabicPeriod"/>
            </a:pP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representasi</a:t>
            </a:r>
            <a:r>
              <a:rPr lang="en-US" sz="2000" dirty="0" smtClean="0"/>
              <a:t> </a:t>
            </a:r>
            <a:r>
              <a:rPr lang="en-US" sz="2000" dirty="0" err="1" smtClean="0"/>
              <a:t>elemen-elemen</a:t>
            </a:r>
            <a:r>
              <a:rPr lang="en-US" sz="2000" dirty="0" smtClean="0"/>
              <a:t> data di </a:t>
            </a:r>
            <a:r>
              <a:rPr lang="en-US" sz="2000" dirty="0" err="1" smtClean="0"/>
              <a:t>memori</a:t>
            </a:r>
            <a:r>
              <a:rPr lang="en-US" sz="2000" dirty="0" smtClean="0"/>
              <a:t> (</a:t>
            </a:r>
            <a:r>
              <a:rPr lang="en-US" sz="2000" dirty="0" err="1" smtClean="0"/>
              <a:t>hubungan</a:t>
            </a:r>
            <a:r>
              <a:rPr lang="en-US" sz="2000" dirty="0" smtClean="0"/>
              <a:t> </a:t>
            </a:r>
            <a:r>
              <a:rPr lang="en-US" sz="2000" dirty="0" err="1" smtClean="0"/>
              <a:t>logis</a:t>
            </a:r>
            <a:r>
              <a:rPr lang="en-US" sz="2000" dirty="0" smtClean="0"/>
              <a:t>, </a:t>
            </a:r>
            <a:r>
              <a:rPr lang="en-US" sz="2000" dirty="0" err="1" smtClean="0"/>
              <a:t>mudah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efisien</a:t>
            </a:r>
            <a:r>
              <a:rPr lang="en-US" sz="2000" dirty="0" smtClean="0"/>
              <a:t>)</a:t>
            </a:r>
          </a:p>
          <a:p>
            <a:pPr marL="457200" indent="-457200">
              <a:buAutoNum type="arabicPeriod"/>
            </a:pPr>
            <a:r>
              <a:rPr lang="en-US" sz="2000" dirty="0" err="1" smtClean="0"/>
              <a:t>Pengambilan</a:t>
            </a:r>
            <a:r>
              <a:rPr lang="en-US" sz="2000" dirty="0" smtClean="0"/>
              <a:t> </a:t>
            </a: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mengenai</a:t>
            </a:r>
            <a:r>
              <a:rPr lang="en-US" sz="2000" dirty="0" smtClean="0"/>
              <a:t> </a:t>
            </a:r>
            <a:r>
              <a:rPr lang="en-US" sz="2000" dirty="0" err="1" smtClean="0"/>
              <a:t>bahasa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menerjemahkan</a:t>
            </a:r>
            <a:r>
              <a:rPr lang="en-US" sz="2000" dirty="0" smtClean="0"/>
              <a:t> </a:t>
            </a:r>
            <a:r>
              <a:rPr lang="en-US" sz="2000" dirty="0" err="1" smtClean="0"/>
              <a:t>solusi</a:t>
            </a:r>
            <a:r>
              <a:rPr lang="en-US" sz="2000" dirty="0" smtClean="0"/>
              <a:t> </a:t>
            </a:r>
            <a:r>
              <a:rPr lang="en-US" sz="2000" dirty="0" err="1" smtClean="0"/>
              <a:t>persoalan</a:t>
            </a:r>
            <a:r>
              <a:rPr lang="en-US" sz="2000" dirty="0" smtClean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program 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010400" cy="8382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endParaRPr lang="en-US" dirty="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52600" y="838200"/>
            <a:ext cx="701040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dirty="0" smtClean="0"/>
              <a:t>1. </a:t>
            </a:r>
            <a:r>
              <a:rPr lang="en-US" sz="1600" dirty="0" err="1" smtClean="0"/>
              <a:t>Sekuensial</a:t>
            </a:r>
            <a:r>
              <a:rPr lang="en-US" sz="1600" dirty="0" smtClean="0"/>
              <a:t> (</a:t>
            </a:r>
            <a:r>
              <a:rPr lang="en-US" sz="1600" dirty="0" err="1" smtClean="0"/>
              <a:t>langkah-langkah</a:t>
            </a:r>
            <a:r>
              <a:rPr lang="en-US" sz="1600" dirty="0" smtClean="0"/>
              <a:t> yang </a:t>
            </a:r>
            <a:r>
              <a:rPr lang="en-US" sz="1600" dirty="0" err="1" smtClean="0"/>
              <a:t>berurutan</a:t>
            </a:r>
            <a:r>
              <a:rPr lang="en-US" sz="1600" dirty="0" smtClean="0"/>
              <a:t>) </a:t>
            </a:r>
          </a:p>
          <a:p>
            <a:pPr marL="228600" indent="-228600"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Contoh</a:t>
            </a:r>
            <a:r>
              <a:rPr lang="en-US" sz="1600" dirty="0" smtClean="0"/>
              <a:t> :  X &lt;- A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 A &lt;- B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 B &lt;- X</a:t>
            </a:r>
          </a:p>
          <a:p>
            <a:pPr>
              <a:buFontTx/>
              <a:buNone/>
            </a:pPr>
            <a:r>
              <a:rPr lang="en-US" sz="1600" dirty="0" smtClean="0"/>
              <a:t>2. </a:t>
            </a:r>
            <a:r>
              <a:rPr lang="en-US" sz="1600" dirty="0" err="1" smtClean="0"/>
              <a:t>Seleksi</a:t>
            </a:r>
            <a:r>
              <a:rPr lang="en-US" sz="1600" dirty="0" smtClean="0"/>
              <a:t> (</a:t>
            </a:r>
            <a:r>
              <a:rPr lang="en-US" sz="1600" dirty="0" err="1" smtClean="0"/>
              <a:t>memilih</a:t>
            </a:r>
            <a:r>
              <a:rPr lang="en-US" sz="1600" dirty="0" smtClean="0"/>
              <a:t> </a:t>
            </a:r>
            <a:r>
              <a:rPr lang="en-US" sz="1600" dirty="0" err="1" smtClean="0"/>
              <a:t>tindakan</a:t>
            </a:r>
            <a:r>
              <a:rPr lang="en-US" sz="1600" dirty="0" smtClean="0"/>
              <a:t> </a:t>
            </a:r>
            <a:r>
              <a:rPr lang="en-US" sz="1600" dirty="0" err="1" smtClean="0"/>
              <a:t>didasarkan</a:t>
            </a:r>
            <a:r>
              <a:rPr lang="en-US" sz="1600" dirty="0" smtClean="0"/>
              <a:t> </a:t>
            </a:r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suatu</a:t>
            </a:r>
            <a:r>
              <a:rPr lang="en-US" sz="1600" dirty="0" smtClean="0"/>
              <a:t> </a:t>
            </a:r>
            <a:r>
              <a:rPr lang="en-US" sz="1600" dirty="0" err="1" smtClean="0"/>
              <a:t>kondisi</a:t>
            </a:r>
            <a:r>
              <a:rPr lang="en-US" sz="1600" dirty="0" smtClean="0"/>
              <a:t> ) </a:t>
            </a:r>
          </a:p>
          <a:p>
            <a:pPr marL="228600" indent="-228600">
              <a:buFontTx/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Contoh</a:t>
            </a:r>
            <a:r>
              <a:rPr lang="en-US" sz="1600" dirty="0" smtClean="0"/>
              <a:t> : IF A &gt; B 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X &lt;- A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A &lt;- B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B &lt;- X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END IF</a:t>
            </a:r>
          </a:p>
          <a:p>
            <a:pPr>
              <a:buFontTx/>
              <a:buNone/>
            </a:pPr>
            <a:r>
              <a:rPr lang="en-US" sz="1600" dirty="0" smtClean="0"/>
              <a:t>3. </a:t>
            </a:r>
            <a:r>
              <a:rPr lang="en-US" sz="1600" dirty="0" err="1" smtClean="0"/>
              <a:t>Perulangan</a:t>
            </a:r>
            <a:r>
              <a:rPr lang="en-US" sz="1600" dirty="0" smtClean="0"/>
              <a:t> (</a:t>
            </a:r>
            <a:r>
              <a:rPr lang="en-US" sz="1600" dirty="0" err="1" smtClean="0"/>
              <a:t>mengulang</a:t>
            </a:r>
            <a:r>
              <a:rPr lang="en-US" sz="1600" dirty="0" smtClean="0"/>
              <a:t> </a:t>
            </a:r>
            <a:r>
              <a:rPr lang="en-US" sz="1600" dirty="0" err="1" smtClean="0"/>
              <a:t>suatu</a:t>
            </a:r>
            <a:r>
              <a:rPr lang="en-US" sz="1600" dirty="0" smtClean="0"/>
              <a:t> </a:t>
            </a:r>
            <a:r>
              <a:rPr lang="en-US" sz="1600" dirty="0" err="1" smtClean="0"/>
              <a:t>tindakan</a:t>
            </a:r>
            <a:r>
              <a:rPr lang="en-US" sz="1600" dirty="0" smtClean="0"/>
              <a:t> </a:t>
            </a:r>
            <a:r>
              <a:rPr lang="en-US" sz="1600" dirty="0" err="1" smtClean="0"/>
              <a:t>beberapa</a:t>
            </a:r>
            <a:r>
              <a:rPr lang="en-US" sz="1600" dirty="0" smtClean="0"/>
              <a:t> kali)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Contoh</a:t>
            </a:r>
            <a:r>
              <a:rPr lang="en-US" sz="1600" dirty="0" smtClean="0"/>
              <a:t> : </a:t>
            </a:r>
            <a:r>
              <a:rPr lang="en-US" sz="1600" dirty="0" err="1" smtClean="0"/>
              <a:t>Jum</a:t>
            </a:r>
            <a:r>
              <a:rPr lang="en-US" sz="1600" dirty="0" smtClean="0"/>
              <a:t> &lt;- 0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FOR I &lt;- 1 TO N 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 </a:t>
            </a:r>
            <a:r>
              <a:rPr lang="en-US" sz="1600" dirty="0" err="1" smtClean="0"/>
              <a:t>Jum</a:t>
            </a:r>
            <a:r>
              <a:rPr lang="en-US" sz="1600" dirty="0" smtClean="0"/>
              <a:t> &lt;- </a:t>
            </a:r>
            <a:r>
              <a:rPr lang="en-US" sz="1600" dirty="0" err="1" smtClean="0"/>
              <a:t>Jum</a:t>
            </a:r>
            <a:r>
              <a:rPr lang="en-US" sz="1600" dirty="0" smtClean="0"/>
              <a:t> + 1</a:t>
            </a:r>
          </a:p>
          <a:p>
            <a:pPr>
              <a:buFontTx/>
              <a:buNone/>
            </a:pPr>
            <a:r>
              <a:rPr lang="en-US" sz="1600" dirty="0"/>
              <a:t>	</a:t>
            </a:r>
            <a:r>
              <a:rPr lang="en-US" sz="1600" dirty="0" smtClean="0"/>
              <a:t>	    END - FOR</a:t>
            </a:r>
          </a:p>
          <a:p>
            <a:pPr>
              <a:buFontTx/>
              <a:buNone/>
            </a:pPr>
            <a:endParaRPr lang="en-US" sz="1600" dirty="0" smtClean="0"/>
          </a:p>
          <a:p>
            <a:pPr>
              <a:buFontTx/>
              <a:buNone/>
            </a:pPr>
            <a:endParaRPr lang="en-US" sz="1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>
          <a:xfrm>
            <a:off x="1752600" y="2590800"/>
            <a:ext cx="7010400" cy="838200"/>
          </a:xfrm>
        </p:spPr>
        <p:txBody>
          <a:bodyPr/>
          <a:lstStyle/>
          <a:p>
            <a:r>
              <a:rPr lang="en-US" dirty="0" err="1" smtClean="0"/>
              <a:t>Gambaran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Data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: </a:t>
            </a:r>
            <a:endParaRPr lang="en-US" dirty="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1752600" y="1651000"/>
            <a:ext cx="3016250" cy="225292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ASTI</a:t>
            </a: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959100" y="2171700"/>
            <a:ext cx="2641600" cy="225292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ANTON</a:t>
            </a: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976688" y="2679700"/>
            <a:ext cx="2705100" cy="2529923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ADI </a:t>
            </a: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ALAMAT : ……………..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Data </a:t>
            </a:r>
            <a:endParaRPr lang="en-US" dirty="0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Array </a:t>
            </a:r>
            <a:endParaRPr lang="en-US" dirty="0"/>
          </a:p>
          <a:p>
            <a:r>
              <a:rPr lang="en-US" dirty="0" err="1" smtClean="0"/>
              <a:t>Tumpukan</a:t>
            </a:r>
            <a:endParaRPr lang="en-US" dirty="0"/>
          </a:p>
          <a:p>
            <a:r>
              <a:rPr lang="en-US" dirty="0" err="1" smtClean="0"/>
              <a:t>Antrian</a:t>
            </a:r>
            <a:endParaRPr lang="en-US" dirty="0"/>
          </a:p>
          <a:p>
            <a:r>
              <a:rPr lang="en-US" dirty="0" smtClean="0"/>
              <a:t>List (</a:t>
            </a:r>
            <a:r>
              <a:rPr lang="en-US" dirty="0" err="1" smtClean="0"/>
              <a:t>Senarai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err="1" smtClean="0"/>
              <a:t>Pohon</a:t>
            </a:r>
            <a:r>
              <a:rPr lang="en-US" dirty="0" smtClean="0"/>
              <a:t> </a:t>
            </a:r>
            <a:r>
              <a:rPr lang="en-US" dirty="0" err="1" smtClean="0"/>
              <a:t>Biner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Pengaturan</a:t>
            </a:r>
            <a:r>
              <a:rPr lang="en-US" dirty="0" smtClean="0"/>
              <a:t> Data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computer </a:t>
            </a:r>
          </a:p>
          <a:p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efisien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yang </a:t>
            </a:r>
            <a:r>
              <a:rPr lang="en-US" dirty="0" err="1" smtClean="0"/>
              <a:t>dibutuhkan</a:t>
            </a:r>
            <a:r>
              <a:rPr lang="en-US" dirty="0" smtClean="0"/>
              <a:t> (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78094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Data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303141"/>
              </p:ext>
            </p:extLst>
          </p:nvPr>
        </p:nvGraphicFramePr>
        <p:xfrm>
          <a:off x="2070100" y="1295399"/>
          <a:ext cx="4914900" cy="3533778"/>
        </p:xfrm>
        <a:graphic>
          <a:graphicData uri="http://schemas.openxmlformats.org/drawingml/2006/table">
            <a:tbl>
              <a:tblPr/>
              <a:tblGrid>
                <a:gridCol w="1320537"/>
                <a:gridCol w="1882843"/>
                <a:gridCol w="1711520"/>
              </a:tblGrid>
              <a:tr h="3926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Tipe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Data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Jangkauan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Ukuran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– 255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Byte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ShortInt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-128 – 127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Byte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Integer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-2147483648 – 2147483647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Byte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LongInt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-2147483648 – 2147483647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Byte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Bilangan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Bulat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antara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0-255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byte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0 - 65535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byte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Bilangan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real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byte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Boolean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 / F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byte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71700" y="5194300"/>
            <a:ext cx="4940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Struktur</a:t>
            </a:r>
            <a:r>
              <a:rPr lang="en-US" dirty="0" smtClean="0"/>
              <a:t> Data </a:t>
            </a:r>
            <a:r>
              <a:rPr lang="en-US" dirty="0" err="1" smtClean="0"/>
              <a:t>Primitif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97124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Var</a:t>
            </a:r>
            <a:endParaRPr lang="en-US" dirty="0"/>
          </a:p>
          <a:p>
            <a:pPr marL="0" indent="0">
              <a:buNone/>
            </a:pPr>
            <a:r>
              <a:rPr lang="de-DE" dirty="0"/>
              <a:t>A : array [1 . . 10] of integer;</a:t>
            </a:r>
            <a:endParaRPr lang="en-US" dirty="0"/>
          </a:p>
          <a:p>
            <a:pPr marL="0" indent="0">
              <a:buNone/>
            </a:pPr>
            <a:r>
              <a:rPr lang="de-DE" dirty="0"/>
              <a:t> </a:t>
            </a:r>
            <a:endParaRPr lang="en-US" dirty="0"/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latin typeface="Book Antiqua" panose="02040602050305030304" pitchFamily="18" charset="0"/>
                <a:ea typeface="Times New Roman" panose="02020603050405020304" pitchFamily="18" charset="0"/>
              </a:rPr>
              <a:t>NamaArray : array [Indeks Awal  . .  IndeksAkhir] of tipe data;</a:t>
            </a: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923925" algn="l"/>
              </a:tabLst>
            </a:pPr>
            <a:r>
              <a:rPr lang="de-DE" sz="3600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41949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dirty="0"/>
              <a:t>Record adalah jenis tipe data terstruktur yang berisi beberapa data, yang masing-masing dapat berlainan </a:t>
            </a:r>
            <a:r>
              <a:rPr lang="de-DE" dirty="0" smtClean="0"/>
              <a:t>tipe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Type 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	RecBarang = Record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		Nama	: String;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		Kualitas	: Char;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		Harga	: LongInt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		End;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 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Var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	Barang : RecBarang;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 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141837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143000"/>
            <a:ext cx="73025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92922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562100"/>
            <a:ext cx="6720003" cy="44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99526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05100" y="0"/>
            <a:ext cx="4572000" cy="69249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procedure TFormBab2.FormCreate(Sender: </a:t>
            </a:r>
            <a:r>
              <a:rPr lang="en-US" sz="1200" dirty="0" err="1"/>
              <a:t>TObject</a:t>
            </a:r>
            <a:r>
              <a:rPr lang="en-US" sz="1200" dirty="0"/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type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</a:t>
            </a:r>
            <a:r>
              <a:rPr lang="en-US" sz="1200" dirty="0" err="1"/>
              <a:t>TSistemOperasi</a:t>
            </a:r>
            <a:r>
              <a:rPr lang="en-US" sz="1200" dirty="0"/>
              <a:t> = (</a:t>
            </a:r>
            <a:r>
              <a:rPr lang="en-US" sz="1200" dirty="0" err="1"/>
              <a:t>unix</a:t>
            </a:r>
            <a:r>
              <a:rPr lang="en-US" sz="1200" dirty="0"/>
              <a:t>, </a:t>
            </a:r>
            <a:r>
              <a:rPr lang="en-US" sz="1200" dirty="0" err="1"/>
              <a:t>linux</a:t>
            </a:r>
            <a:r>
              <a:rPr lang="en-US" sz="1200" dirty="0"/>
              <a:t>, </a:t>
            </a:r>
            <a:r>
              <a:rPr lang="en-US" sz="1200" dirty="0" err="1"/>
              <a:t>windows_xp</a:t>
            </a:r>
            <a:r>
              <a:rPr lang="en-US" sz="1200" dirty="0"/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windows_7, </a:t>
            </a:r>
            <a:r>
              <a:rPr lang="en-US" sz="1200" dirty="0" err="1"/>
              <a:t>mac_os</a:t>
            </a:r>
            <a:r>
              <a:rPr lang="en-US" sz="1200" dirty="0"/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 err="1"/>
              <a:t>var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</a:t>
            </a:r>
            <a:r>
              <a:rPr lang="en-US" sz="1200" dirty="0" err="1"/>
              <a:t>SisOperasi</a:t>
            </a:r>
            <a:r>
              <a:rPr lang="en-US" sz="1200" dirty="0"/>
              <a:t> : set of </a:t>
            </a:r>
            <a:r>
              <a:rPr lang="en-US" sz="1200" dirty="0" err="1"/>
              <a:t>TSistemOperasi</a:t>
            </a:r>
            <a:r>
              <a:rPr lang="en-US" sz="1200" dirty="0"/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</a:t>
            </a:r>
            <a:r>
              <a:rPr lang="en-US" sz="1200" dirty="0" err="1"/>
              <a:t>Teks</a:t>
            </a:r>
            <a:r>
              <a:rPr lang="en-US" sz="1200" dirty="0"/>
              <a:t>       : String;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</a:t>
            </a:r>
            <a:r>
              <a:rPr lang="en-US" sz="1200" dirty="0" err="1"/>
              <a:t>Keterangan</a:t>
            </a:r>
            <a:r>
              <a:rPr lang="en-US" sz="1200" dirty="0"/>
              <a:t> : String;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S          : </a:t>
            </a:r>
            <a:r>
              <a:rPr lang="en-US" sz="1200" dirty="0" err="1"/>
              <a:t>TSistemOperasi</a:t>
            </a:r>
            <a:r>
              <a:rPr lang="en-US" sz="1200" dirty="0"/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begin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</a:t>
            </a:r>
            <a:r>
              <a:rPr lang="en-US" sz="1200" dirty="0" err="1"/>
              <a:t>SisOperasi</a:t>
            </a:r>
            <a:r>
              <a:rPr lang="en-US" sz="1200" dirty="0"/>
              <a:t> := [</a:t>
            </a:r>
            <a:r>
              <a:rPr lang="en-US" sz="1200" dirty="0" err="1"/>
              <a:t>unix</a:t>
            </a:r>
            <a:r>
              <a:rPr lang="en-US" sz="1200" dirty="0"/>
              <a:t>, </a:t>
            </a:r>
            <a:r>
              <a:rPr lang="en-US" sz="1200" dirty="0" err="1"/>
              <a:t>linux</a:t>
            </a:r>
            <a:r>
              <a:rPr lang="en-US" sz="1200" dirty="0"/>
              <a:t>, windows_7];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// </a:t>
            </a:r>
            <a:r>
              <a:rPr lang="en-US" sz="1200" dirty="0" err="1"/>
              <a:t>Tampilkan</a:t>
            </a:r>
            <a:r>
              <a:rPr lang="en-US" sz="1200" dirty="0"/>
              <a:t> </a:t>
            </a:r>
            <a:r>
              <a:rPr lang="en-US" sz="1200" dirty="0" err="1"/>
              <a:t>isi</a:t>
            </a:r>
            <a:r>
              <a:rPr lang="en-US" sz="1200" dirty="0"/>
              <a:t> </a:t>
            </a:r>
            <a:r>
              <a:rPr lang="en-US" sz="1200" dirty="0" err="1"/>
              <a:t>SisOperasi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for S := </a:t>
            </a:r>
            <a:r>
              <a:rPr lang="en-US" sz="1200" dirty="0" err="1"/>
              <a:t>unix</a:t>
            </a:r>
            <a:r>
              <a:rPr lang="en-US" sz="1200" dirty="0"/>
              <a:t> to </a:t>
            </a:r>
            <a:r>
              <a:rPr lang="en-US" sz="1200" dirty="0" err="1"/>
              <a:t>mac_os</a:t>
            </a:r>
            <a:r>
              <a:rPr lang="en-US" sz="1200" dirty="0"/>
              <a:t> do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if S in </a:t>
            </a:r>
            <a:r>
              <a:rPr lang="en-US" sz="1200" dirty="0" err="1"/>
              <a:t>SisOperasi</a:t>
            </a:r>
            <a:r>
              <a:rPr lang="en-US" sz="1200" dirty="0"/>
              <a:t> then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begin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case S of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</a:t>
            </a:r>
            <a:r>
              <a:rPr lang="en-US" sz="1200" dirty="0" err="1"/>
              <a:t>unix</a:t>
            </a:r>
            <a:r>
              <a:rPr lang="en-US" sz="12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  </a:t>
            </a:r>
            <a:r>
              <a:rPr lang="en-US" sz="1200" dirty="0" err="1"/>
              <a:t>Keterangan</a:t>
            </a:r>
            <a:r>
              <a:rPr lang="en-US" sz="1200" dirty="0"/>
              <a:t> := 'UNIX';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</a:t>
            </a:r>
            <a:r>
              <a:rPr lang="en-US" sz="1200" dirty="0" err="1"/>
              <a:t>linux</a:t>
            </a:r>
            <a:r>
              <a:rPr lang="en-US" sz="12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  </a:t>
            </a:r>
            <a:r>
              <a:rPr lang="en-US" sz="1200" dirty="0" err="1"/>
              <a:t>Keterangan</a:t>
            </a:r>
            <a:r>
              <a:rPr lang="en-US" sz="1200" dirty="0"/>
              <a:t> := 'Linux';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</a:t>
            </a:r>
            <a:r>
              <a:rPr lang="en-US" sz="1200" dirty="0" err="1"/>
              <a:t>windows_xp</a:t>
            </a:r>
            <a:r>
              <a:rPr lang="en-US" sz="12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  </a:t>
            </a:r>
            <a:r>
              <a:rPr lang="en-US" sz="1200" dirty="0" err="1"/>
              <a:t>Keterangan</a:t>
            </a:r>
            <a:r>
              <a:rPr lang="en-US" sz="1200" dirty="0"/>
              <a:t> := 'Windows XP';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windows_7: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  </a:t>
            </a:r>
            <a:r>
              <a:rPr lang="en-US" sz="1200" dirty="0" err="1"/>
              <a:t>Keterangan</a:t>
            </a:r>
            <a:r>
              <a:rPr lang="en-US" sz="1200" dirty="0"/>
              <a:t> := 'Windows 7';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</a:t>
            </a:r>
            <a:r>
              <a:rPr lang="en-US" sz="1200" dirty="0" err="1"/>
              <a:t>mac_os</a:t>
            </a:r>
            <a:r>
              <a:rPr lang="en-US" sz="12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     </a:t>
            </a:r>
            <a:r>
              <a:rPr lang="en-US" sz="1200" dirty="0" err="1"/>
              <a:t>Keterangan</a:t>
            </a:r>
            <a:r>
              <a:rPr lang="en-US" sz="1200" dirty="0"/>
              <a:t> := 'Mac OS';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end;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  </a:t>
            </a:r>
            <a:r>
              <a:rPr lang="en-US" sz="1200" dirty="0" err="1"/>
              <a:t>Teks</a:t>
            </a:r>
            <a:r>
              <a:rPr lang="en-US" sz="1200" dirty="0"/>
              <a:t> := </a:t>
            </a:r>
            <a:r>
              <a:rPr lang="en-US" sz="1200" dirty="0" err="1"/>
              <a:t>Teks</a:t>
            </a:r>
            <a:r>
              <a:rPr lang="en-US" sz="1200" dirty="0"/>
              <a:t> + </a:t>
            </a:r>
            <a:r>
              <a:rPr lang="en-US" sz="1200" dirty="0" err="1"/>
              <a:t>Keterangan</a:t>
            </a:r>
            <a:r>
              <a:rPr lang="en-US" sz="1200" dirty="0"/>
              <a:t> + #13#10;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  end;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  </a:t>
            </a:r>
            <a:r>
              <a:rPr lang="en-US" sz="1200" dirty="0" err="1"/>
              <a:t>LabelInfo.Caption</a:t>
            </a:r>
            <a:r>
              <a:rPr lang="en-US" sz="1200" dirty="0"/>
              <a:t> :=  </a:t>
            </a:r>
            <a:r>
              <a:rPr lang="en-US" sz="1200" dirty="0" err="1"/>
              <a:t>Teks</a:t>
            </a:r>
            <a:r>
              <a:rPr lang="en-US" sz="1200" dirty="0"/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1639713696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08146"/>
            <a:ext cx="4572000" cy="62417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procedure TFormBab2.FormCreate(Sender: </a:t>
            </a:r>
            <a:r>
              <a:rPr lang="en-US" dirty="0" err="1"/>
              <a:t>TObject</a:t>
            </a:r>
            <a:r>
              <a:rPr lang="en-US" dirty="0"/>
              <a:t>);</a:t>
            </a:r>
          </a:p>
          <a:p>
            <a:r>
              <a:rPr lang="en-US" dirty="0"/>
              <a:t>type</a:t>
            </a:r>
          </a:p>
          <a:p>
            <a:r>
              <a:rPr lang="en-US" dirty="0"/>
              <a:t>  </a:t>
            </a:r>
            <a:r>
              <a:rPr lang="en-US" dirty="0" err="1"/>
              <a:t>TRecBuku</a:t>
            </a:r>
            <a:r>
              <a:rPr lang="en-US" dirty="0"/>
              <a:t> = record</a:t>
            </a:r>
          </a:p>
          <a:p>
            <a:r>
              <a:rPr lang="en-US" dirty="0"/>
              <a:t>    </a:t>
            </a:r>
            <a:r>
              <a:rPr lang="en-US" dirty="0" err="1"/>
              <a:t>Judul</a:t>
            </a:r>
            <a:r>
              <a:rPr lang="en-US" dirty="0"/>
              <a:t>: String;</a:t>
            </a:r>
          </a:p>
          <a:p>
            <a:r>
              <a:rPr lang="en-US" dirty="0"/>
              <a:t>    </a:t>
            </a:r>
            <a:r>
              <a:rPr lang="en-US" dirty="0" err="1"/>
              <a:t>Pengarang</a:t>
            </a:r>
            <a:r>
              <a:rPr lang="en-US" dirty="0"/>
              <a:t>: String;</a:t>
            </a:r>
          </a:p>
          <a:p>
            <a:r>
              <a:rPr lang="en-US" dirty="0"/>
              <a:t>    </a:t>
            </a:r>
            <a:r>
              <a:rPr lang="en-US" dirty="0" err="1"/>
              <a:t>Jumlah</a:t>
            </a:r>
            <a:r>
              <a:rPr lang="en-US" dirty="0"/>
              <a:t>: Byte;</a:t>
            </a:r>
          </a:p>
          <a:p>
            <a:r>
              <a:rPr lang="en-US" dirty="0"/>
              <a:t>  end;</a:t>
            </a:r>
          </a:p>
          <a:p>
            <a:r>
              <a:rPr lang="en-US" dirty="0" err="1"/>
              <a:t>var</a:t>
            </a:r>
            <a:endParaRPr lang="en-US" dirty="0"/>
          </a:p>
          <a:p>
            <a:r>
              <a:rPr lang="en-US" dirty="0"/>
              <a:t>  </a:t>
            </a:r>
            <a:r>
              <a:rPr lang="en-US" dirty="0" err="1"/>
              <a:t>Buku</a:t>
            </a:r>
            <a:r>
              <a:rPr lang="en-US" dirty="0"/>
              <a:t>: </a:t>
            </a:r>
            <a:r>
              <a:rPr lang="en-US" dirty="0" err="1"/>
              <a:t>TRecBuku</a:t>
            </a:r>
            <a:r>
              <a:rPr lang="en-US" dirty="0"/>
              <a:t>;</a:t>
            </a:r>
          </a:p>
          <a:p>
            <a:r>
              <a:rPr lang="en-US" dirty="0"/>
              <a:t>begin</a:t>
            </a:r>
          </a:p>
          <a:p>
            <a:r>
              <a:rPr lang="en-US" dirty="0"/>
              <a:t>  //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field </a:t>
            </a:r>
            <a:r>
              <a:rPr lang="en-US" dirty="0" err="1"/>
              <a:t>milik</a:t>
            </a:r>
            <a:r>
              <a:rPr lang="en-US" dirty="0"/>
              <a:t> </a:t>
            </a:r>
            <a:r>
              <a:rPr lang="en-US" dirty="0" err="1"/>
              <a:t>Buku</a:t>
            </a:r>
            <a:endParaRPr lang="en-US" dirty="0"/>
          </a:p>
          <a:p>
            <a:r>
              <a:rPr lang="en-US" dirty="0"/>
              <a:t>  </a:t>
            </a:r>
            <a:r>
              <a:rPr lang="en-US" dirty="0" err="1"/>
              <a:t>Buku.Judul</a:t>
            </a:r>
            <a:r>
              <a:rPr lang="en-US" dirty="0"/>
              <a:t> := 'Pascal';</a:t>
            </a:r>
          </a:p>
          <a:p>
            <a:r>
              <a:rPr lang="en-US" dirty="0"/>
              <a:t>  </a:t>
            </a:r>
            <a:r>
              <a:rPr lang="en-US" dirty="0" err="1"/>
              <a:t>Buku.Pengarang</a:t>
            </a:r>
            <a:r>
              <a:rPr lang="en-US" dirty="0"/>
              <a:t> := 'Abdul </a:t>
            </a:r>
            <a:r>
              <a:rPr lang="en-US" dirty="0" err="1"/>
              <a:t>Kadir</a:t>
            </a:r>
            <a:r>
              <a:rPr lang="en-US" dirty="0"/>
              <a:t>';</a:t>
            </a:r>
          </a:p>
          <a:p>
            <a:r>
              <a:rPr lang="en-US" dirty="0"/>
              <a:t>  </a:t>
            </a:r>
            <a:r>
              <a:rPr lang="en-US" dirty="0" err="1"/>
              <a:t>Buku.Jumlah</a:t>
            </a:r>
            <a:r>
              <a:rPr lang="en-US" dirty="0"/>
              <a:t> := 5;</a:t>
            </a:r>
          </a:p>
          <a:p>
            <a:endParaRPr lang="en-US" dirty="0"/>
          </a:p>
          <a:p>
            <a:r>
              <a:rPr lang="en-US" dirty="0"/>
              <a:t>  // </a:t>
            </a:r>
            <a:r>
              <a:rPr lang="en-US" dirty="0" err="1"/>
              <a:t>Tampilkan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 </a:t>
            </a:r>
            <a:r>
              <a:rPr lang="en-US" dirty="0" err="1"/>
              <a:t>Buku</a:t>
            </a:r>
            <a:endParaRPr lang="en-US" dirty="0"/>
          </a:p>
          <a:p>
            <a:r>
              <a:rPr lang="en-US" dirty="0"/>
              <a:t>  </a:t>
            </a:r>
            <a:r>
              <a:rPr lang="en-US" dirty="0" err="1"/>
              <a:t>LabelInfo.Caption</a:t>
            </a:r>
            <a:r>
              <a:rPr lang="en-US" dirty="0"/>
              <a:t> := '</a:t>
            </a:r>
            <a:r>
              <a:rPr lang="en-US" dirty="0" err="1"/>
              <a:t>Judul</a:t>
            </a:r>
            <a:r>
              <a:rPr lang="en-US" dirty="0"/>
              <a:t> : ' + </a:t>
            </a:r>
            <a:r>
              <a:rPr lang="en-US" dirty="0" err="1"/>
              <a:t>Buku.Judul</a:t>
            </a:r>
            <a:r>
              <a:rPr lang="en-US" dirty="0"/>
              <a:t> + #13#10 +</a:t>
            </a:r>
          </a:p>
          <a:p>
            <a:r>
              <a:rPr lang="en-US" dirty="0"/>
              <a:t>    '</a:t>
            </a:r>
            <a:r>
              <a:rPr lang="en-US" dirty="0" err="1"/>
              <a:t>Pengarang</a:t>
            </a:r>
            <a:r>
              <a:rPr lang="en-US" dirty="0"/>
              <a:t>: ' + </a:t>
            </a:r>
            <a:r>
              <a:rPr lang="en-US" dirty="0" err="1"/>
              <a:t>Buku.Pengarang</a:t>
            </a:r>
            <a:r>
              <a:rPr lang="en-US" dirty="0"/>
              <a:t> + #13#10 +</a:t>
            </a:r>
          </a:p>
          <a:p>
            <a:r>
              <a:rPr lang="en-US" dirty="0"/>
              <a:t>    '</a:t>
            </a:r>
            <a:r>
              <a:rPr lang="en-US" dirty="0" err="1"/>
              <a:t>Jumlah</a:t>
            </a:r>
            <a:r>
              <a:rPr lang="en-US" dirty="0"/>
              <a:t>: ' + </a:t>
            </a:r>
            <a:r>
              <a:rPr lang="en-US" dirty="0" err="1"/>
              <a:t>IntToStr</a:t>
            </a:r>
            <a:r>
              <a:rPr lang="en-US" dirty="0"/>
              <a:t>(</a:t>
            </a:r>
            <a:r>
              <a:rPr lang="en-US" dirty="0" err="1"/>
              <a:t>Buku.Jumlah</a:t>
            </a:r>
            <a:r>
              <a:rPr lang="en-US" dirty="0"/>
              <a:t>);</a:t>
            </a:r>
          </a:p>
          <a:p>
            <a:r>
              <a:rPr lang="en-US" dirty="0"/>
              <a:t>end;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91300" y="151180"/>
            <a:ext cx="25527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02855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92400" y="1401648"/>
            <a:ext cx="4572000" cy="44873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procedure TFormBab2.FormCreate(Sender: </a:t>
            </a:r>
            <a:r>
              <a:rPr lang="en-US" sz="1200" dirty="0" err="1"/>
              <a:t>TObject</a:t>
            </a:r>
            <a:r>
              <a:rPr lang="en-US" sz="1200" dirty="0"/>
              <a:t>);</a:t>
            </a:r>
          </a:p>
          <a:p>
            <a:r>
              <a:rPr lang="en-US" sz="1200" dirty="0"/>
              <a:t>type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TArrayNama</a:t>
            </a:r>
            <a:r>
              <a:rPr lang="en-US" sz="1200" dirty="0"/>
              <a:t> = array[1..5] of String;</a:t>
            </a:r>
          </a:p>
          <a:p>
            <a:r>
              <a:rPr lang="en-US" sz="1200" dirty="0" err="1"/>
              <a:t>var</a:t>
            </a:r>
            <a:endParaRPr lang="en-US" sz="1200" dirty="0"/>
          </a:p>
          <a:p>
            <a:r>
              <a:rPr lang="en-US" sz="1200" dirty="0"/>
              <a:t>  </a:t>
            </a:r>
            <a:r>
              <a:rPr lang="en-US" sz="1200" dirty="0" err="1"/>
              <a:t>JazzSinger</a:t>
            </a:r>
            <a:r>
              <a:rPr lang="en-US" sz="1200" dirty="0"/>
              <a:t>: </a:t>
            </a:r>
            <a:r>
              <a:rPr lang="en-US" sz="1200" dirty="0" err="1"/>
              <a:t>TArrayNama</a:t>
            </a:r>
            <a:r>
              <a:rPr lang="en-US" sz="1200" dirty="0"/>
              <a:t>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Teks</a:t>
            </a:r>
            <a:r>
              <a:rPr lang="en-US" sz="1200" dirty="0"/>
              <a:t>      : String;</a:t>
            </a:r>
          </a:p>
          <a:p>
            <a:r>
              <a:rPr lang="en-US" sz="1200" dirty="0"/>
              <a:t>  I         : Integer;</a:t>
            </a:r>
          </a:p>
          <a:p>
            <a:endParaRPr lang="en-US" sz="1200" dirty="0"/>
          </a:p>
          <a:p>
            <a:r>
              <a:rPr lang="en-US" sz="1200" dirty="0"/>
              <a:t>begin</a:t>
            </a:r>
          </a:p>
          <a:p>
            <a:r>
              <a:rPr lang="en-US" sz="1200" dirty="0"/>
              <a:t>  // </a:t>
            </a:r>
            <a:r>
              <a:rPr lang="en-US" sz="1200" dirty="0" err="1"/>
              <a:t>Pemberian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array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JazzSinger</a:t>
            </a:r>
            <a:r>
              <a:rPr lang="en-US" sz="1200" dirty="0"/>
              <a:t>[1] :=  '</a:t>
            </a:r>
            <a:r>
              <a:rPr lang="en-US" sz="1200" dirty="0" err="1"/>
              <a:t>Rien</a:t>
            </a:r>
            <a:r>
              <a:rPr lang="en-US" sz="1200" dirty="0"/>
              <a:t> </a:t>
            </a:r>
            <a:r>
              <a:rPr lang="en-US" sz="1200" dirty="0" err="1"/>
              <a:t>Jamain</a:t>
            </a:r>
            <a:r>
              <a:rPr lang="en-US" sz="1200" dirty="0"/>
              <a:t>';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JazzSinger</a:t>
            </a:r>
            <a:r>
              <a:rPr lang="en-US" sz="1200" dirty="0"/>
              <a:t>[2] :=  '</a:t>
            </a:r>
            <a:r>
              <a:rPr lang="en-US" sz="1200" dirty="0" err="1"/>
              <a:t>Nunung</a:t>
            </a:r>
            <a:r>
              <a:rPr lang="en-US" sz="1200" dirty="0"/>
              <a:t> </a:t>
            </a:r>
            <a:r>
              <a:rPr lang="en-US" sz="1200" dirty="0" err="1"/>
              <a:t>Wardiman</a:t>
            </a:r>
            <a:r>
              <a:rPr lang="en-US" sz="1200" dirty="0"/>
              <a:t>';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JazzSinger</a:t>
            </a:r>
            <a:r>
              <a:rPr lang="en-US" sz="1200" dirty="0"/>
              <a:t>[3] :=  'Margie </a:t>
            </a:r>
            <a:r>
              <a:rPr lang="en-US" sz="1200" dirty="0" err="1"/>
              <a:t>Siegers</a:t>
            </a:r>
            <a:r>
              <a:rPr lang="en-US" sz="1200" dirty="0"/>
              <a:t>';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JazzSinger</a:t>
            </a:r>
            <a:r>
              <a:rPr lang="en-US" sz="1200" dirty="0"/>
              <a:t>[4] :=  '</a:t>
            </a:r>
            <a:r>
              <a:rPr lang="en-US" sz="1200" dirty="0" err="1"/>
              <a:t>Syaharani</a:t>
            </a:r>
            <a:r>
              <a:rPr lang="en-US" sz="1200" dirty="0"/>
              <a:t>';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JazzSinger</a:t>
            </a:r>
            <a:r>
              <a:rPr lang="en-US" sz="1200" dirty="0"/>
              <a:t>[5] :=  '</a:t>
            </a:r>
            <a:r>
              <a:rPr lang="en-US" sz="1200" dirty="0" err="1"/>
              <a:t>Andien</a:t>
            </a:r>
            <a:r>
              <a:rPr lang="en-US" sz="1200" dirty="0"/>
              <a:t>';</a:t>
            </a:r>
          </a:p>
          <a:p>
            <a:endParaRPr lang="en-US" sz="1200" dirty="0"/>
          </a:p>
          <a:p>
            <a:r>
              <a:rPr lang="en-US" sz="1200" dirty="0"/>
              <a:t>  // </a:t>
            </a:r>
            <a:r>
              <a:rPr lang="en-US" sz="1200" dirty="0" err="1"/>
              <a:t>Tampilkan</a:t>
            </a:r>
            <a:r>
              <a:rPr lang="en-US" sz="1200" dirty="0"/>
              <a:t> </a:t>
            </a:r>
            <a:r>
              <a:rPr lang="en-US" sz="1200" dirty="0" err="1"/>
              <a:t>isi</a:t>
            </a:r>
            <a:r>
              <a:rPr lang="en-US" sz="1200" dirty="0"/>
              <a:t> array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Teks</a:t>
            </a:r>
            <a:r>
              <a:rPr lang="en-US" sz="1200" dirty="0"/>
              <a:t> := ''; // string </a:t>
            </a:r>
            <a:r>
              <a:rPr lang="en-US" sz="1200" dirty="0" err="1"/>
              <a:t>kosong</a:t>
            </a:r>
            <a:endParaRPr lang="en-US" sz="1200" dirty="0"/>
          </a:p>
          <a:p>
            <a:r>
              <a:rPr lang="en-US" sz="1200" dirty="0"/>
              <a:t>  for I := 1 to 5 do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Teks</a:t>
            </a:r>
            <a:r>
              <a:rPr lang="en-US" sz="1200" dirty="0"/>
              <a:t> := </a:t>
            </a:r>
            <a:r>
              <a:rPr lang="en-US" sz="1200" dirty="0" err="1"/>
              <a:t>Teks</a:t>
            </a:r>
            <a:r>
              <a:rPr lang="en-US" sz="1200" dirty="0"/>
              <a:t> + '</a:t>
            </a:r>
            <a:r>
              <a:rPr lang="en-US" sz="1200" dirty="0" err="1"/>
              <a:t>JazzSinger</a:t>
            </a:r>
            <a:r>
              <a:rPr lang="en-US" sz="1200" dirty="0"/>
              <a:t>[' + </a:t>
            </a:r>
            <a:r>
              <a:rPr lang="en-US" sz="1200" dirty="0" err="1"/>
              <a:t>IntToStr</a:t>
            </a:r>
            <a:r>
              <a:rPr lang="en-US" sz="1200" dirty="0"/>
              <a:t>(I) + '] : ' +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JazzSinger</a:t>
            </a:r>
            <a:r>
              <a:rPr lang="en-US" sz="1200" dirty="0"/>
              <a:t>[I] + #13#10;</a:t>
            </a:r>
          </a:p>
          <a:p>
            <a:endParaRPr lang="en-US" sz="1200" dirty="0"/>
          </a:p>
          <a:p>
            <a:r>
              <a:rPr lang="en-US" sz="1200" dirty="0"/>
              <a:t>  </a:t>
            </a:r>
            <a:r>
              <a:rPr lang="en-US" sz="1200" dirty="0" err="1"/>
              <a:t>LabelInfo.Caption</a:t>
            </a:r>
            <a:r>
              <a:rPr lang="en-US" sz="1200" dirty="0"/>
              <a:t> :=  </a:t>
            </a:r>
            <a:r>
              <a:rPr lang="en-US" sz="1200" dirty="0" err="1"/>
              <a:t>Teks</a:t>
            </a:r>
            <a:r>
              <a:rPr lang="en-US" sz="1200" dirty="0"/>
              <a:t>;</a:t>
            </a:r>
          </a:p>
          <a:p>
            <a:r>
              <a:rPr lang="en-US" sz="1200" dirty="0"/>
              <a:t>end;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2400" y="457200"/>
            <a:ext cx="278130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Array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0662147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65400" y="1204349"/>
            <a:ext cx="4572000" cy="48567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procedure TFormBab2.FormCreate(Sender: </a:t>
            </a:r>
            <a:r>
              <a:rPr lang="en-US" sz="1200" dirty="0" err="1"/>
              <a:t>TObject</a:t>
            </a:r>
            <a:r>
              <a:rPr lang="en-US" sz="1200" dirty="0"/>
              <a:t>);</a:t>
            </a:r>
          </a:p>
          <a:p>
            <a:r>
              <a:rPr lang="en-US" sz="1200" dirty="0"/>
              <a:t>type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TRecBuku</a:t>
            </a:r>
            <a:r>
              <a:rPr lang="en-US" sz="1200" dirty="0"/>
              <a:t> = record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Judul</a:t>
            </a:r>
            <a:r>
              <a:rPr lang="en-US" sz="1200" dirty="0"/>
              <a:t>: String;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Pengarang</a:t>
            </a:r>
            <a:r>
              <a:rPr lang="en-US" sz="1200" dirty="0"/>
              <a:t>: String;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Jumlah</a:t>
            </a:r>
            <a:r>
              <a:rPr lang="en-US" sz="1200" dirty="0"/>
              <a:t>: Byte;</a:t>
            </a:r>
          </a:p>
          <a:p>
            <a:r>
              <a:rPr lang="en-US" sz="1200" dirty="0"/>
              <a:t>  end;</a:t>
            </a:r>
          </a:p>
          <a:p>
            <a:endParaRPr lang="en-US" sz="1200" dirty="0"/>
          </a:p>
          <a:p>
            <a:r>
              <a:rPr lang="en-US" sz="1200" dirty="0"/>
              <a:t>  </a:t>
            </a:r>
            <a:r>
              <a:rPr lang="en-US" sz="1200" dirty="0" err="1"/>
              <a:t>TPtrBuku</a:t>
            </a:r>
            <a:r>
              <a:rPr lang="en-US" sz="1200" dirty="0"/>
              <a:t> = ^</a:t>
            </a:r>
            <a:r>
              <a:rPr lang="en-US" sz="1200" dirty="0" err="1"/>
              <a:t>TRecBuku</a:t>
            </a:r>
            <a:r>
              <a:rPr lang="en-US" sz="1200" dirty="0"/>
              <a:t>;</a:t>
            </a:r>
          </a:p>
          <a:p>
            <a:r>
              <a:rPr lang="en-US" sz="1200" dirty="0" err="1"/>
              <a:t>var</a:t>
            </a:r>
            <a:endParaRPr lang="en-US" sz="1200" dirty="0"/>
          </a:p>
          <a:p>
            <a:r>
              <a:rPr lang="en-US" sz="1200" dirty="0"/>
              <a:t>  Novel: </a:t>
            </a:r>
            <a:r>
              <a:rPr lang="en-US" sz="1200" dirty="0" err="1"/>
              <a:t>TPtrBuku</a:t>
            </a:r>
            <a:r>
              <a:rPr lang="en-US" sz="1200" dirty="0"/>
              <a:t>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Buku</a:t>
            </a:r>
            <a:r>
              <a:rPr lang="en-US" sz="1200" dirty="0"/>
              <a:t> : </a:t>
            </a:r>
            <a:r>
              <a:rPr lang="en-US" sz="1200" dirty="0" err="1"/>
              <a:t>TRecBuku</a:t>
            </a:r>
            <a:r>
              <a:rPr lang="en-US" sz="1200" dirty="0"/>
              <a:t>;</a:t>
            </a:r>
          </a:p>
          <a:p>
            <a:r>
              <a:rPr lang="en-US" sz="1200" dirty="0"/>
              <a:t>begin</a:t>
            </a:r>
          </a:p>
          <a:p>
            <a:r>
              <a:rPr lang="en-US" sz="1200" dirty="0"/>
              <a:t>  // </a:t>
            </a:r>
            <a:r>
              <a:rPr lang="en-US" sz="1200" dirty="0" err="1"/>
              <a:t>Pemberian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field </a:t>
            </a:r>
            <a:r>
              <a:rPr lang="en-US" sz="1200" dirty="0" err="1"/>
              <a:t>milik</a:t>
            </a:r>
            <a:r>
              <a:rPr lang="en-US" sz="1200" dirty="0"/>
              <a:t> </a:t>
            </a:r>
            <a:r>
              <a:rPr lang="en-US" sz="1200" dirty="0" err="1"/>
              <a:t>Buku</a:t>
            </a:r>
            <a:endParaRPr lang="en-US" sz="1200" dirty="0"/>
          </a:p>
          <a:p>
            <a:r>
              <a:rPr lang="en-US" sz="1200" dirty="0"/>
              <a:t>  </a:t>
            </a:r>
            <a:r>
              <a:rPr lang="en-US" sz="1200" dirty="0" err="1"/>
              <a:t>Buku.Judul</a:t>
            </a:r>
            <a:r>
              <a:rPr lang="en-US" sz="1200" dirty="0"/>
              <a:t> := '</a:t>
            </a:r>
            <a:r>
              <a:rPr lang="en-US" sz="1200" dirty="0" err="1"/>
              <a:t>Badai</a:t>
            </a:r>
            <a:r>
              <a:rPr lang="en-US" sz="1200" dirty="0"/>
              <a:t> </a:t>
            </a:r>
            <a:r>
              <a:rPr lang="en-US" sz="1200" dirty="0" err="1"/>
              <a:t>Pasti</a:t>
            </a:r>
            <a:r>
              <a:rPr lang="en-US" sz="1200" dirty="0"/>
              <a:t> </a:t>
            </a:r>
            <a:r>
              <a:rPr lang="en-US" sz="1200" dirty="0" err="1"/>
              <a:t>Berlalu</a:t>
            </a:r>
            <a:r>
              <a:rPr lang="en-US" sz="1200" dirty="0"/>
              <a:t>';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Buku.Pengarang</a:t>
            </a:r>
            <a:r>
              <a:rPr lang="en-US" sz="1200" dirty="0"/>
              <a:t> := '</a:t>
            </a:r>
            <a:r>
              <a:rPr lang="en-US" sz="1200" dirty="0" err="1"/>
              <a:t>Marga</a:t>
            </a:r>
            <a:r>
              <a:rPr lang="en-US" sz="1200" dirty="0"/>
              <a:t> T.';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Buku.Jumlah</a:t>
            </a:r>
            <a:r>
              <a:rPr lang="en-US" sz="1200" dirty="0"/>
              <a:t> := 2;</a:t>
            </a:r>
          </a:p>
          <a:p>
            <a:endParaRPr lang="en-US" sz="1200" dirty="0"/>
          </a:p>
          <a:p>
            <a:r>
              <a:rPr lang="en-US" sz="1200" dirty="0"/>
              <a:t>  // </a:t>
            </a:r>
            <a:r>
              <a:rPr lang="en-US" sz="1200" dirty="0" err="1"/>
              <a:t>Atur</a:t>
            </a:r>
            <a:r>
              <a:rPr lang="en-US" sz="1200" dirty="0"/>
              <a:t> agar Novel </a:t>
            </a:r>
            <a:r>
              <a:rPr lang="en-US" sz="1200" dirty="0" err="1"/>
              <a:t>menunjuk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</a:t>
            </a:r>
            <a:r>
              <a:rPr lang="en-US" sz="1200" dirty="0" err="1"/>
              <a:t>Buku</a:t>
            </a:r>
            <a:endParaRPr lang="en-US" sz="1200" dirty="0"/>
          </a:p>
          <a:p>
            <a:r>
              <a:rPr lang="en-US" sz="1200" dirty="0"/>
              <a:t>  Novel := @</a:t>
            </a:r>
            <a:r>
              <a:rPr lang="en-US" sz="1200" dirty="0" err="1"/>
              <a:t>Buku</a:t>
            </a:r>
            <a:r>
              <a:rPr lang="en-US" sz="1200" dirty="0"/>
              <a:t>;</a:t>
            </a:r>
          </a:p>
          <a:p>
            <a:endParaRPr lang="en-US" sz="1200" dirty="0"/>
          </a:p>
          <a:p>
            <a:r>
              <a:rPr lang="en-US" sz="1200" dirty="0"/>
              <a:t>  // </a:t>
            </a:r>
            <a:r>
              <a:rPr lang="en-US" sz="1200" dirty="0" err="1"/>
              <a:t>Tampilkan</a:t>
            </a:r>
            <a:r>
              <a:rPr lang="en-US" sz="1200" dirty="0"/>
              <a:t> </a:t>
            </a:r>
            <a:r>
              <a:rPr lang="en-US" sz="1200" dirty="0" err="1"/>
              <a:t>isi</a:t>
            </a:r>
            <a:r>
              <a:rPr lang="en-US" sz="1200" dirty="0"/>
              <a:t> </a:t>
            </a:r>
            <a:r>
              <a:rPr lang="en-US" sz="1200" dirty="0" err="1"/>
              <a:t>Buku</a:t>
            </a:r>
            <a:r>
              <a:rPr lang="en-US" sz="1200" dirty="0"/>
              <a:t> </a:t>
            </a:r>
            <a:r>
              <a:rPr lang="en-US" sz="1200" dirty="0" err="1"/>
              <a:t>melalui</a:t>
            </a:r>
            <a:r>
              <a:rPr lang="en-US" sz="1200" dirty="0"/>
              <a:t> Novel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LabelInfo.Caption</a:t>
            </a:r>
            <a:r>
              <a:rPr lang="en-US" sz="1200" dirty="0"/>
              <a:t> := '</a:t>
            </a:r>
            <a:r>
              <a:rPr lang="en-US" sz="1200" dirty="0" err="1"/>
              <a:t>Judul</a:t>
            </a:r>
            <a:r>
              <a:rPr lang="en-US" sz="1200" dirty="0"/>
              <a:t> : ' + Novel^.</a:t>
            </a:r>
            <a:r>
              <a:rPr lang="en-US" sz="1200" dirty="0" err="1"/>
              <a:t>Judul</a:t>
            </a:r>
            <a:r>
              <a:rPr lang="en-US" sz="1200" dirty="0"/>
              <a:t> + #13#10 +</a:t>
            </a:r>
          </a:p>
          <a:p>
            <a:r>
              <a:rPr lang="en-US" sz="1200" dirty="0"/>
              <a:t>    '</a:t>
            </a:r>
            <a:r>
              <a:rPr lang="en-US" sz="1200" dirty="0" err="1"/>
              <a:t>Pengarang</a:t>
            </a:r>
            <a:r>
              <a:rPr lang="en-US" sz="1200" dirty="0"/>
              <a:t>: ' + Novel^.</a:t>
            </a:r>
            <a:r>
              <a:rPr lang="en-US" sz="1200" dirty="0" err="1"/>
              <a:t>Pengarang</a:t>
            </a:r>
            <a:r>
              <a:rPr lang="en-US" sz="1200" dirty="0"/>
              <a:t> + #13#10 +</a:t>
            </a:r>
          </a:p>
          <a:p>
            <a:r>
              <a:rPr lang="en-US" sz="1200" dirty="0"/>
              <a:t>    '</a:t>
            </a:r>
            <a:r>
              <a:rPr lang="en-US" sz="1200" dirty="0" err="1"/>
              <a:t>Jumlah</a:t>
            </a:r>
            <a:r>
              <a:rPr lang="en-US" sz="1200" dirty="0"/>
              <a:t>: ' + </a:t>
            </a:r>
            <a:r>
              <a:rPr lang="en-US" sz="1200" dirty="0" err="1"/>
              <a:t>IntToStr</a:t>
            </a:r>
            <a:r>
              <a:rPr lang="en-US" sz="1200" dirty="0"/>
              <a:t>(Novel^.</a:t>
            </a:r>
            <a:r>
              <a:rPr lang="en-US" sz="1200" dirty="0" err="1"/>
              <a:t>Jumlah</a:t>
            </a:r>
            <a:r>
              <a:rPr lang="en-US" sz="1200" dirty="0"/>
              <a:t>);</a:t>
            </a:r>
          </a:p>
          <a:p>
            <a:r>
              <a:rPr lang="en-US" sz="1200" dirty="0"/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3366266721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189</TotalTime>
  <Words>807</Words>
  <Application>Microsoft Office PowerPoint</Application>
  <PresentationFormat>On-screen Show (4:3)</PresentationFormat>
  <Paragraphs>229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Book Antiqua</vt:lpstr>
      <vt:lpstr>Tahoma</vt:lpstr>
      <vt:lpstr>Times New Roman</vt:lpstr>
      <vt:lpstr>Wingdings</vt:lpstr>
      <vt:lpstr>01158951</vt:lpstr>
      <vt:lpstr>STRUKTUR DATA </vt:lpstr>
      <vt:lpstr>FILOSOFI STRUKTUR DATA </vt:lpstr>
      <vt:lpstr>Filosofi Struktur Data ………………………… (1) </vt:lpstr>
      <vt:lpstr>PowerPoint Presentation</vt:lpstr>
      <vt:lpstr>Filosofi ……………………     (2)</vt:lpstr>
      <vt:lpstr>ALGORITHMA DAN PEMROGRAMAN</vt:lpstr>
      <vt:lpstr>PowerPoint Presentation</vt:lpstr>
      <vt:lpstr>Algorithma</vt:lpstr>
      <vt:lpstr>Gambaran Penggunaan Struktur Data  </vt:lpstr>
      <vt:lpstr>Contoh : </vt:lpstr>
      <vt:lpstr>Jenis Struktur Data </vt:lpstr>
      <vt:lpstr>Pengertian Struktur Data </vt:lpstr>
      <vt:lpstr>Dasar Struktur Data </vt:lpstr>
      <vt:lpstr>Array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DATA</dc:title>
  <dc:creator>vha</dc:creator>
  <cp:keywords/>
  <cp:lastModifiedBy>gue</cp:lastModifiedBy>
  <cp:revision>15</cp:revision>
  <dcterms:created xsi:type="dcterms:W3CDTF">2015-03-11T15:14:22Z</dcterms:created>
  <dcterms:modified xsi:type="dcterms:W3CDTF">2016-03-07T03:07:15Z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