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975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65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42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55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18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444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643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295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37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14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055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5533-10F2-4B37-A8AA-322A811B6952}" type="datetimeFigureOut">
              <a:rPr lang="id-ID" smtClean="0"/>
              <a:t>21/04/2022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515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"/>
          <a:srcRect l="23729" t="14374" r="21453" b="24732"/>
          <a:stretch/>
        </p:blipFill>
        <p:spPr>
          <a:xfrm>
            <a:off x="1293222" y="1240971"/>
            <a:ext cx="9300755" cy="508145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87828" y="561702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 SOAL UTS SMSTR GENAP 2020-2021</a:t>
            </a:r>
            <a:endParaRPr lang="id-ID" b="1" u="sng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544" y="333102"/>
            <a:ext cx="7200900" cy="29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49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729" t="14374" r="21453" b="24732"/>
          <a:stretch/>
        </p:blipFill>
        <p:spPr>
          <a:xfrm>
            <a:off x="1293222" y="1240971"/>
            <a:ext cx="9300755" cy="5081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7828" y="561702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 SOAL UTS SMSTR GENAP 2020-2021</a:t>
            </a:r>
            <a:endParaRPr lang="id-ID" b="1" u="sng" dirty="0"/>
          </a:p>
        </p:txBody>
      </p:sp>
    </p:spTree>
    <p:extLst>
      <p:ext uri="{BB962C8B-B14F-4D97-AF65-F5344CB8AC3E}">
        <p14:creationId xmlns:p14="http://schemas.microsoft.com/office/powerpoint/2010/main" val="220930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695" y="316581"/>
            <a:ext cx="42188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d-ID" dirty="0" smtClean="0"/>
              <a:t>Mencari Titik Berat Penampang</a:t>
            </a:r>
          </a:p>
          <a:p>
            <a:endParaRPr lang="id-ID" dirty="0"/>
          </a:p>
          <a:p>
            <a:r>
              <a:rPr lang="id-ID" dirty="0" smtClean="0"/>
              <a:t>A1 = 50 x 15 = 750 cm2</a:t>
            </a:r>
          </a:p>
          <a:p>
            <a:r>
              <a:rPr lang="id-ID" dirty="0" smtClean="0"/>
              <a:t>A2 = 20 x 60 = 1200 cm2</a:t>
            </a:r>
          </a:p>
          <a:p>
            <a:r>
              <a:rPr lang="id-ID" dirty="0" smtClean="0"/>
              <a:t>A3 = 35 x 15 = 525 cm2</a:t>
            </a:r>
          </a:p>
          <a:p>
            <a:r>
              <a:rPr lang="id-ID" dirty="0"/>
              <a:t> </a:t>
            </a:r>
            <a:r>
              <a:rPr lang="id-ID" dirty="0" smtClean="0"/>
              <a:t>       Atot = </a:t>
            </a:r>
            <a:r>
              <a:rPr lang="id-ID" dirty="0" smtClean="0">
                <a:solidFill>
                  <a:srgbClr val="FF0000"/>
                </a:solidFill>
              </a:rPr>
              <a:t>2475 cm</a:t>
            </a:r>
            <a:r>
              <a:rPr lang="id-ID" dirty="0" smtClean="0"/>
              <a:t>2</a:t>
            </a:r>
          </a:p>
          <a:p>
            <a:r>
              <a:rPr lang="id-ID" dirty="0"/>
              <a:t> </a:t>
            </a:r>
            <a:r>
              <a:rPr lang="id-ID" dirty="0" smtClean="0"/>
              <a:t>       </a:t>
            </a:r>
          </a:p>
          <a:p>
            <a:r>
              <a:rPr lang="id-ID" dirty="0" smtClean="0"/>
              <a:t>Y1 = </a:t>
            </a:r>
            <a:r>
              <a:rPr lang="id-ID" dirty="0" smtClean="0"/>
              <a:t>(7</a:t>
            </a:r>
            <a:r>
              <a:rPr lang="en-US" dirty="0" smtClean="0"/>
              <a:t>,</a:t>
            </a:r>
            <a:r>
              <a:rPr lang="id-ID" dirty="0" smtClean="0"/>
              <a:t>5</a:t>
            </a:r>
            <a:r>
              <a:rPr lang="id-ID" dirty="0" smtClean="0"/>
              <a:t>+ 75) = </a:t>
            </a:r>
            <a:r>
              <a:rPr lang="en-US" dirty="0" smtClean="0"/>
              <a:t>82,5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</a:p>
          <a:p>
            <a:r>
              <a:rPr lang="id-ID" dirty="0" smtClean="0"/>
              <a:t>Y2 = (30 + 15) =  45 cm</a:t>
            </a:r>
          </a:p>
          <a:p>
            <a:r>
              <a:rPr lang="id-ID" dirty="0" smtClean="0"/>
              <a:t>Y3 = </a:t>
            </a:r>
            <a:r>
              <a:rPr lang="id-ID" dirty="0" smtClean="0"/>
              <a:t>7</a:t>
            </a:r>
            <a:r>
              <a:rPr lang="en-US" dirty="0" smtClean="0"/>
              <a:t>,</a:t>
            </a:r>
            <a:r>
              <a:rPr lang="id-ID" dirty="0" smtClean="0"/>
              <a:t>5  </a:t>
            </a:r>
            <a:r>
              <a:rPr lang="id-ID" dirty="0" smtClean="0"/>
              <a:t>cm</a:t>
            </a:r>
          </a:p>
          <a:p>
            <a:endParaRPr lang="id-ID" dirty="0"/>
          </a:p>
          <a:p>
            <a:r>
              <a:rPr lang="id-ID" dirty="0" smtClean="0"/>
              <a:t>Y = (A1.y1 +A2.y2 +A3.y3)/Atot</a:t>
            </a:r>
          </a:p>
          <a:p>
            <a:r>
              <a:rPr lang="id-ID" dirty="0"/>
              <a:t> </a:t>
            </a:r>
            <a:r>
              <a:rPr lang="id-ID" dirty="0" smtClean="0"/>
              <a:t>   =  (56812,5 + 54000 + 393,75)/2475</a:t>
            </a:r>
          </a:p>
          <a:p>
            <a:r>
              <a:rPr lang="id-ID" dirty="0" smtClean="0"/>
              <a:t>    = </a:t>
            </a:r>
            <a:r>
              <a:rPr lang="id-ID" dirty="0" smtClean="0"/>
              <a:t>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826" t="22385" r="25719" b="50543"/>
          <a:stretch/>
        </p:blipFill>
        <p:spPr>
          <a:xfrm>
            <a:off x="7078147" y="85087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0327" y="113646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7524207" y="113646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813541" y="20247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7814510" y="200565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8647610" y="246887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8646183" y="247156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8076755" y="147878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072399" y="240188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7760312" y="2693625"/>
            <a:ext cx="3682751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21123" y="117565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760312" y="113646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72399" y="147878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072399" y="147878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3"/>
          </p:cNvCxnSpPr>
          <p:nvPr/>
        </p:nvCxnSpPr>
        <p:spPr>
          <a:xfrm>
            <a:off x="7813541" y="242053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813541" y="242053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62594" y="1763485"/>
            <a:ext cx="2259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218606" y="1804394"/>
            <a:ext cx="3657600" cy="190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0724606" y="666206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241281" y="12148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180206" y="1459039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=(</a:t>
            </a:r>
            <a:r>
              <a:rPr lang="id-ID" sz="1400" dirty="0" smtClean="0"/>
              <a:t>90-4</a:t>
            </a:r>
            <a:r>
              <a:rPr lang="en-US" sz="1400" dirty="0" smtClean="0"/>
              <a:t>8</a:t>
            </a:r>
            <a:r>
              <a:rPr lang="id-ID" sz="1400" dirty="0" smtClean="0"/>
              <a:t>,</a:t>
            </a:r>
            <a:r>
              <a:rPr lang="en-US" sz="1400" dirty="0" smtClean="0"/>
              <a:t>41</a:t>
            </a:r>
            <a:r>
              <a:rPr lang="id-ID" sz="1400" dirty="0" smtClean="0"/>
              <a:t>)=4</a:t>
            </a:r>
            <a:r>
              <a:rPr lang="en-US" sz="1400" dirty="0" smtClean="0"/>
              <a:t>1</a:t>
            </a:r>
            <a:r>
              <a:rPr lang="id-ID" sz="1400" dirty="0" smtClean="0"/>
              <a:t>,</a:t>
            </a:r>
            <a:r>
              <a:rPr lang="en-US" sz="1400" dirty="0" smtClean="0"/>
              <a:t>59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0668046" y="2285936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 = yb= </a:t>
            </a:r>
            <a:r>
              <a:rPr lang="id-ID" sz="1400" dirty="0" smtClean="0"/>
              <a:t>4</a:t>
            </a:r>
            <a:r>
              <a:rPr lang="en-US" sz="1400" dirty="0" smtClean="0"/>
              <a:t>8</a:t>
            </a:r>
            <a:r>
              <a:rPr lang="id-ID" sz="1400" dirty="0" smtClean="0"/>
              <a:t>,</a:t>
            </a:r>
            <a:r>
              <a:rPr lang="en-US" sz="1400" dirty="0" smtClean="0"/>
              <a:t>41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773367" y="3455696"/>
            <a:ext cx="50898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2. Momen Inersia Ix</a:t>
            </a:r>
          </a:p>
          <a:p>
            <a:r>
              <a:rPr lang="id-ID" dirty="0" smtClean="0"/>
              <a:t>Ix = ∑(Ix</a:t>
            </a:r>
            <a:r>
              <a:rPr lang="id-ID" dirty="0" smtClean="0"/>
              <a:t>⁰</a:t>
            </a:r>
            <a:r>
              <a:rPr lang="en-US" dirty="0" smtClean="0"/>
              <a:t>n</a:t>
            </a:r>
            <a:r>
              <a:rPr lang="id-ID" dirty="0" smtClean="0"/>
              <a:t> </a:t>
            </a:r>
            <a:r>
              <a:rPr lang="id-ID" dirty="0" smtClean="0"/>
              <a:t>+ An.yn^2)</a:t>
            </a:r>
          </a:p>
          <a:p>
            <a:r>
              <a:rPr lang="id-ID" dirty="0"/>
              <a:t> </a:t>
            </a:r>
            <a:r>
              <a:rPr lang="id-ID" dirty="0" smtClean="0"/>
              <a:t>   </a:t>
            </a:r>
          </a:p>
          <a:p>
            <a:r>
              <a:rPr lang="id-ID" dirty="0" smtClean="0"/>
              <a:t>Ix1 = (14062,5 + (750. </a:t>
            </a:r>
            <a:r>
              <a:rPr lang="en-US" dirty="0" smtClean="0"/>
              <a:t>34</a:t>
            </a:r>
            <a:r>
              <a:rPr lang="id-ID" dirty="0" smtClean="0"/>
              <a:t>,</a:t>
            </a:r>
            <a:r>
              <a:rPr lang="en-US" dirty="0" smtClean="0"/>
              <a:t>09</a:t>
            </a:r>
            <a:r>
              <a:rPr lang="id-ID" dirty="0" smtClean="0"/>
              <a:t>^2</a:t>
            </a:r>
            <a:r>
              <a:rPr lang="id-ID" dirty="0" smtClean="0"/>
              <a:t>) = </a:t>
            </a:r>
            <a:r>
              <a:rPr lang="en-US" dirty="0" smtClean="0"/>
              <a:t> 8,8 . 10^5 </a:t>
            </a:r>
            <a:r>
              <a:rPr lang="id-ID" dirty="0" smtClean="0"/>
              <a:t>cm^4</a:t>
            </a:r>
            <a:endParaRPr lang="id-ID" dirty="0" smtClean="0"/>
          </a:p>
          <a:p>
            <a:r>
              <a:rPr lang="id-ID" dirty="0" smtClean="0"/>
              <a:t>Ix2 = (360000 + (1200 . </a:t>
            </a:r>
            <a:r>
              <a:rPr lang="en-US" dirty="0" smtClean="0"/>
              <a:t>3,41</a:t>
            </a:r>
            <a:r>
              <a:rPr lang="id-ID" dirty="0" smtClean="0"/>
              <a:t>^2</a:t>
            </a:r>
            <a:r>
              <a:rPr lang="id-ID" dirty="0" smtClean="0"/>
              <a:t>) =   </a:t>
            </a:r>
            <a:r>
              <a:rPr lang="en-US" dirty="0" smtClean="0"/>
              <a:t>3,7</a:t>
            </a:r>
            <a:r>
              <a:rPr lang="id-ID" dirty="0" smtClean="0"/>
              <a:t> </a:t>
            </a:r>
            <a:r>
              <a:rPr lang="id-ID" dirty="0" smtClean="0"/>
              <a:t>. 10^5  cm^4</a:t>
            </a:r>
          </a:p>
          <a:p>
            <a:r>
              <a:rPr lang="id-ID" dirty="0" smtClean="0"/>
              <a:t>Ix3 = (9843,75 + (525 . </a:t>
            </a:r>
            <a:r>
              <a:rPr lang="id-ID" dirty="0" smtClean="0"/>
              <a:t>4</a:t>
            </a:r>
            <a:r>
              <a:rPr lang="en-US" dirty="0" smtClean="0"/>
              <a:t>0,91</a:t>
            </a:r>
            <a:r>
              <a:rPr lang="id-ID" dirty="0" smtClean="0"/>
              <a:t>^2</a:t>
            </a:r>
            <a:r>
              <a:rPr lang="id-ID" dirty="0" smtClean="0"/>
              <a:t>) =  </a:t>
            </a:r>
            <a:r>
              <a:rPr lang="en-US" dirty="0" smtClean="0"/>
              <a:t>8,9 </a:t>
            </a:r>
            <a:r>
              <a:rPr lang="id-ID" dirty="0" smtClean="0"/>
              <a:t>.10^5  </a:t>
            </a:r>
            <a:r>
              <a:rPr lang="id-ID" dirty="0" smtClean="0"/>
              <a:t>cm^4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            Ix total =   </a:t>
            </a:r>
            <a:r>
              <a:rPr lang="en-US" dirty="0" smtClean="0">
                <a:solidFill>
                  <a:srgbClr val="FF0000"/>
                </a:solidFill>
              </a:rPr>
              <a:t>21,4</a:t>
            </a:r>
            <a:r>
              <a:rPr lang="id-ID" dirty="0" smtClean="0">
                <a:solidFill>
                  <a:srgbClr val="FF0000"/>
                </a:solidFill>
              </a:rPr>
              <a:t>.10^5  </a:t>
            </a:r>
            <a:r>
              <a:rPr lang="id-ID" dirty="0" smtClean="0"/>
              <a:t>cm^4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695" y="4286899"/>
            <a:ext cx="4389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Ix1⁰ = 1/12 b1.h1^3 = 14062,5 cm4</a:t>
            </a:r>
          </a:p>
          <a:p>
            <a:r>
              <a:rPr lang="id-ID" dirty="0" smtClean="0"/>
              <a:t>Ix2⁰ </a:t>
            </a:r>
            <a:r>
              <a:rPr lang="id-ID" dirty="0"/>
              <a:t>= 1/12 </a:t>
            </a:r>
            <a:r>
              <a:rPr lang="id-ID" dirty="0" smtClean="0"/>
              <a:t>b2.h2^3 </a:t>
            </a:r>
            <a:r>
              <a:rPr lang="id-ID" dirty="0"/>
              <a:t>= </a:t>
            </a:r>
            <a:r>
              <a:rPr lang="id-ID" dirty="0" smtClean="0"/>
              <a:t>360000 cm4</a:t>
            </a:r>
            <a:endParaRPr lang="id-ID" dirty="0"/>
          </a:p>
          <a:p>
            <a:r>
              <a:rPr lang="id-ID" dirty="0" smtClean="0"/>
              <a:t>Ix3⁰ </a:t>
            </a:r>
            <a:r>
              <a:rPr lang="id-ID" dirty="0"/>
              <a:t>= 1/12 </a:t>
            </a:r>
            <a:r>
              <a:rPr lang="id-ID" dirty="0" smtClean="0"/>
              <a:t>b3.h3^3 </a:t>
            </a:r>
            <a:r>
              <a:rPr lang="id-ID" dirty="0"/>
              <a:t>= </a:t>
            </a:r>
            <a:r>
              <a:rPr lang="id-ID" dirty="0" smtClean="0"/>
              <a:t>9843,75 cm4</a:t>
            </a:r>
            <a:endParaRPr lang="id-ID" dirty="0"/>
          </a:p>
          <a:p>
            <a:r>
              <a:rPr lang="id-ID" dirty="0" smtClean="0"/>
              <a:t>Y1 = (</a:t>
            </a:r>
            <a:r>
              <a:rPr lang="id-ID" dirty="0" smtClean="0"/>
              <a:t>4</a:t>
            </a:r>
            <a:r>
              <a:rPr lang="en-US" dirty="0" smtClean="0"/>
              <a:t>1</a:t>
            </a:r>
            <a:r>
              <a:rPr lang="id-ID" dirty="0" smtClean="0"/>
              <a:t>,</a:t>
            </a:r>
            <a:r>
              <a:rPr lang="en-US" dirty="0" smtClean="0"/>
              <a:t>59</a:t>
            </a:r>
            <a:r>
              <a:rPr lang="id-ID" dirty="0" smtClean="0"/>
              <a:t> -7</a:t>
            </a:r>
            <a:r>
              <a:rPr lang="en-US" dirty="0" smtClean="0"/>
              <a:t>,</a:t>
            </a:r>
            <a:r>
              <a:rPr lang="id-ID" dirty="0" smtClean="0"/>
              <a:t>5</a:t>
            </a:r>
            <a:r>
              <a:rPr lang="id-ID" dirty="0" smtClean="0"/>
              <a:t>) = </a:t>
            </a:r>
            <a:r>
              <a:rPr lang="en-US" dirty="0" smtClean="0"/>
              <a:t>34,09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</a:p>
          <a:p>
            <a:r>
              <a:rPr lang="id-ID" dirty="0" smtClean="0"/>
              <a:t>Y2= (</a:t>
            </a:r>
            <a:r>
              <a:rPr lang="id-ID" dirty="0" smtClean="0"/>
              <a:t>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-</a:t>
            </a:r>
            <a:r>
              <a:rPr lang="en-US" dirty="0" smtClean="0"/>
              <a:t>4</a:t>
            </a:r>
            <a:r>
              <a:rPr lang="id-ID" dirty="0" smtClean="0"/>
              <a:t>5) </a:t>
            </a:r>
            <a:r>
              <a:rPr lang="id-ID" dirty="0" smtClean="0"/>
              <a:t>= </a:t>
            </a:r>
            <a:r>
              <a:rPr lang="en-US" dirty="0" smtClean="0"/>
              <a:t>3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</a:p>
          <a:p>
            <a:r>
              <a:rPr lang="id-ID" dirty="0" smtClean="0"/>
              <a:t>Y3= (</a:t>
            </a:r>
            <a:r>
              <a:rPr lang="id-ID" dirty="0" smtClean="0"/>
              <a:t>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-7</a:t>
            </a:r>
            <a:r>
              <a:rPr lang="en-US" dirty="0" smtClean="0"/>
              <a:t>,</a:t>
            </a:r>
            <a:r>
              <a:rPr lang="id-ID" dirty="0" smtClean="0"/>
              <a:t>5</a:t>
            </a:r>
            <a:r>
              <a:rPr lang="id-ID" dirty="0" smtClean="0"/>
              <a:t>) = </a:t>
            </a:r>
            <a:r>
              <a:rPr lang="id-ID" dirty="0" smtClean="0"/>
              <a:t>4</a:t>
            </a:r>
            <a:r>
              <a:rPr lang="en-US" dirty="0" smtClean="0"/>
              <a:t>0,91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7813541" y="5146766"/>
            <a:ext cx="2427740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53665" y="120316"/>
            <a:ext cx="12032" cy="4166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83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4" b="48487"/>
          <a:stretch/>
        </p:blipFill>
        <p:spPr bwMode="auto">
          <a:xfrm>
            <a:off x="382380" y="4292337"/>
            <a:ext cx="817979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8826" t="22385" r="25719" b="50543"/>
          <a:stretch/>
        </p:blipFill>
        <p:spPr>
          <a:xfrm>
            <a:off x="428625" y="98860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805" y="12741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874685" y="127419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1164019" y="21624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1164988" y="214338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1998088" y="260660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1996661" y="260929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>
            <a:off x="1427233" y="161651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22877" y="253961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10790" y="2831355"/>
            <a:ext cx="3682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71601" y="131338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110790" y="127419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22877" y="161651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2877" y="161651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1" idx="3"/>
          </p:cNvCxnSpPr>
          <p:nvPr/>
        </p:nvCxnSpPr>
        <p:spPr>
          <a:xfrm>
            <a:off x="1164019" y="255826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164019" y="255826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6489" y="2143385"/>
            <a:ext cx="3657600" cy="190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397823" y="896411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04011" y="13675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97870" y="2417851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Yb = </a:t>
            </a:r>
            <a:r>
              <a:rPr lang="id-ID" sz="1400" dirty="0"/>
              <a:t>4</a:t>
            </a:r>
            <a:r>
              <a:rPr lang="en-US" sz="1400" dirty="0"/>
              <a:t>8</a:t>
            </a:r>
            <a:r>
              <a:rPr lang="id-ID" sz="1400" dirty="0"/>
              <a:t>,</a:t>
            </a:r>
            <a:r>
              <a:rPr lang="en-US" sz="1400" dirty="0" smtClean="0"/>
              <a:t>41</a:t>
            </a:r>
            <a:endParaRPr lang="id-ID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44263" y="1563593"/>
            <a:ext cx="887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</a:t>
            </a:r>
            <a:r>
              <a:rPr lang="id-ID" sz="1400" dirty="0"/>
              <a:t>=4</a:t>
            </a:r>
            <a:r>
              <a:rPr lang="en-US" sz="1400" dirty="0"/>
              <a:t>1</a:t>
            </a:r>
            <a:r>
              <a:rPr lang="id-ID" sz="1400" dirty="0"/>
              <a:t>,</a:t>
            </a:r>
            <a:r>
              <a:rPr lang="en-US" sz="1400" dirty="0" smtClean="0"/>
              <a:t>59</a:t>
            </a:r>
            <a:endParaRPr lang="id-ID" sz="1400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8"/>
          <a:stretch/>
        </p:blipFill>
        <p:spPr bwMode="auto">
          <a:xfrm>
            <a:off x="4632812" y="1097280"/>
            <a:ext cx="2215379" cy="29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191" y="401761"/>
            <a:ext cx="5038725" cy="379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Connector 28"/>
          <p:cNvCxnSpPr/>
          <p:nvPr/>
        </p:nvCxnSpPr>
        <p:spPr>
          <a:xfrm>
            <a:off x="691804" y="1871370"/>
            <a:ext cx="0" cy="854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8625" y="2606608"/>
            <a:ext cx="3290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2932" y="2196710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</a:t>
            </a:r>
            <a:r>
              <a:rPr lang="id-ID" dirty="0" smtClean="0"/>
              <a:t>cm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9029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4766" y="457200"/>
            <a:ext cx="353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Momen akibat beban (Mu)</a:t>
            </a:r>
          </a:p>
          <a:p>
            <a:endParaRPr lang="id-ID" dirty="0"/>
          </a:p>
        </p:txBody>
      </p:sp>
      <p:sp>
        <p:nvSpPr>
          <p:cNvPr id="6" name="TextBox 5"/>
          <p:cNvSpPr txBox="1"/>
          <p:nvPr/>
        </p:nvSpPr>
        <p:spPr>
          <a:xfrm>
            <a:off x="992777" y="1103531"/>
            <a:ext cx="650530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Beban mati :</a:t>
            </a:r>
          </a:p>
          <a:p>
            <a:r>
              <a:rPr lang="id-ID" dirty="0" smtClean="0"/>
              <a:t>WD = Atot . Bj beton = 2475 . 10^-4 m^2 . 2400 kg/m3 = 594 kg/m’</a:t>
            </a:r>
          </a:p>
          <a:p>
            <a:r>
              <a:rPr lang="id-ID" dirty="0" smtClean="0"/>
              <a:t>WL =  </a:t>
            </a:r>
            <a:r>
              <a:rPr lang="en-US" dirty="0" smtClean="0"/>
              <a:t>2000</a:t>
            </a:r>
            <a:r>
              <a:rPr lang="id-ID" dirty="0" smtClean="0"/>
              <a:t> </a:t>
            </a:r>
            <a:r>
              <a:rPr lang="id-ID" dirty="0" smtClean="0"/>
              <a:t>kg/m’</a:t>
            </a:r>
          </a:p>
          <a:p>
            <a:r>
              <a:rPr lang="id-ID" dirty="0" smtClean="0"/>
              <a:t>Wu = 1,2.WD + 1,6.WL = </a:t>
            </a:r>
            <a:r>
              <a:rPr lang="en-US" dirty="0" smtClean="0"/>
              <a:t>3912,8</a:t>
            </a:r>
            <a:r>
              <a:rPr lang="id-ID" dirty="0" smtClean="0"/>
              <a:t>  </a:t>
            </a:r>
            <a:r>
              <a:rPr lang="id-ID" dirty="0" smtClean="0"/>
              <a:t>kg/m’</a:t>
            </a:r>
          </a:p>
          <a:p>
            <a:r>
              <a:rPr lang="id-ID" dirty="0" smtClean="0"/>
              <a:t>L bentangan = </a:t>
            </a:r>
            <a:r>
              <a:rPr lang="id-ID" dirty="0" smtClean="0"/>
              <a:t>1</a:t>
            </a:r>
            <a:r>
              <a:rPr lang="en-US" dirty="0" smtClean="0"/>
              <a:t>6</a:t>
            </a:r>
            <a:r>
              <a:rPr lang="id-ID" dirty="0" smtClean="0"/>
              <a:t> m</a:t>
            </a:r>
            <a:r>
              <a:rPr lang="en-US" dirty="0" smtClean="0"/>
              <a:t> (missal NPM 6)</a:t>
            </a:r>
            <a:endParaRPr lang="id-ID" dirty="0"/>
          </a:p>
          <a:p>
            <a:r>
              <a:rPr lang="id-ID" dirty="0" smtClean="0">
                <a:solidFill>
                  <a:srgbClr val="FF0000"/>
                </a:solidFill>
              </a:rPr>
              <a:t>Mu = 1/8. Wu.L^2 </a:t>
            </a:r>
            <a:r>
              <a:rPr lang="id-ID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</a:rPr>
              <a:t> 125209,6 </a:t>
            </a:r>
            <a:r>
              <a:rPr lang="id-ID" dirty="0" smtClean="0">
                <a:solidFill>
                  <a:srgbClr val="FF0000"/>
                </a:solidFill>
              </a:rPr>
              <a:t>kg.m</a:t>
            </a:r>
            <a:endParaRPr lang="id-ID" dirty="0" smtClean="0">
              <a:solidFill>
                <a:srgbClr val="FF0000"/>
              </a:solidFill>
            </a:endParaRPr>
          </a:p>
          <a:p>
            <a:endParaRPr lang="id-ID" dirty="0"/>
          </a:p>
          <a:p>
            <a:r>
              <a:rPr lang="id-ID" dirty="0" smtClean="0"/>
              <a:t>Mn= Mu/</a:t>
            </a:r>
            <a:r>
              <a:rPr lang="el-GR" dirty="0" smtClean="0"/>
              <a:t>Φ</a:t>
            </a:r>
            <a:r>
              <a:rPr lang="id-ID" dirty="0" smtClean="0"/>
              <a:t> = </a:t>
            </a:r>
            <a:r>
              <a:rPr lang="en-US" dirty="0" smtClean="0"/>
              <a:t>125209,6</a:t>
            </a:r>
            <a:r>
              <a:rPr lang="id-ID" dirty="0" smtClean="0"/>
              <a:t>/0,65 </a:t>
            </a:r>
            <a:r>
              <a:rPr lang="id-ID" dirty="0" smtClean="0"/>
              <a:t>= </a:t>
            </a:r>
            <a:r>
              <a:rPr lang="en-US" dirty="0" smtClean="0"/>
              <a:t> 192630,15</a:t>
            </a:r>
            <a:r>
              <a:rPr lang="id-ID" dirty="0" smtClean="0"/>
              <a:t> </a:t>
            </a:r>
            <a:r>
              <a:rPr lang="id-ID" dirty="0" smtClean="0"/>
              <a:t>kg.m = </a:t>
            </a:r>
            <a:r>
              <a:rPr lang="en-US" dirty="0" smtClean="0"/>
              <a:t>1,926</a:t>
            </a:r>
            <a:r>
              <a:rPr lang="id-ID" dirty="0" smtClean="0"/>
              <a:t>.10^</a:t>
            </a:r>
            <a:r>
              <a:rPr lang="en-US" dirty="0" smtClean="0"/>
              <a:t>7</a:t>
            </a:r>
            <a:r>
              <a:rPr lang="id-ID" dirty="0" smtClean="0"/>
              <a:t> </a:t>
            </a:r>
            <a:r>
              <a:rPr lang="id-ID" dirty="0" smtClean="0"/>
              <a:t>kg.cm</a:t>
            </a:r>
          </a:p>
          <a:p>
            <a:r>
              <a:rPr lang="id-ID" dirty="0" smtClean="0"/>
              <a:t>Me = Pe. </a:t>
            </a:r>
            <a:r>
              <a:rPr lang="en-US" dirty="0" smtClean="0"/>
              <a:t>40,41</a:t>
            </a:r>
            <a:r>
              <a:rPr lang="id-ID" dirty="0" smtClean="0"/>
              <a:t> </a:t>
            </a:r>
            <a:r>
              <a:rPr lang="id-ID" dirty="0" smtClean="0"/>
              <a:t>(kg.cm)</a:t>
            </a:r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8" b="48487"/>
          <a:stretch/>
        </p:blipFill>
        <p:spPr bwMode="auto">
          <a:xfrm>
            <a:off x="992777" y="3746055"/>
            <a:ext cx="352878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971" y="4665392"/>
            <a:ext cx="676480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Serat bawah = 0</a:t>
            </a:r>
          </a:p>
          <a:p>
            <a:r>
              <a:rPr lang="id-ID" sz="1600" dirty="0" smtClean="0"/>
              <a:t>Pe/(</a:t>
            </a:r>
            <a:r>
              <a:rPr lang="id-ID" sz="1600" dirty="0" smtClean="0">
                <a:solidFill>
                  <a:srgbClr val="FF0000"/>
                </a:solidFill>
              </a:rPr>
              <a:t>2475)</a:t>
            </a:r>
            <a:r>
              <a:rPr lang="id-ID" sz="1600" dirty="0" smtClean="0"/>
              <a:t> + </a:t>
            </a:r>
            <a:r>
              <a:rPr lang="id-ID" sz="1600" dirty="0" smtClean="0"/>
              <a:t>(</a:t>
            </a:r>
            <a:r>
              <a:rPr lang="en-US" sz="1600" dirty="0" smtClean="0"/>
              <a:t>40,41</a:t>
            </a:r>
            <a:r>
              <a:rPr lang="id-ID" sz="1600" dirty="0" smtClean="0"/>
              <a:t>.Pe</a:t>
            </a:r>
            <a:r>
              <a:rPr lang="id-ID" sz="1600" dirty="0" smtClean="0"/>
              <a:t>). </a:t>
            </a:r>
            <a:r>
              <a:rPr lang="id-ID" sz="1600" dirty="0" smtClean="0"/>
              <a:t>4</a:t>
            </a:r>
            <a:r>
              <a:rPr lang="en-US" sz="1600" dirty="0" smtClean="0"/>
              <a:t>8</a:t>
            </a:r>
            <a:r>
              <a:rPr lang="id-ID" sz="1600" dirty="0" smtClean="0"/>
              <a:t>,</a:t>
            </a:r>
            <a:r>
              <a:rPr lang="en-US" sz="1600" dirty="0" smtClean="0"/>
              <a:t>41</a:t>
            </a:r>
            <a:r>
              <a:rPr lang="id-ID" sz="1600" dirty="0" smtClean="0"/>
              <a:t> /</a:t>
            </a:r>
            <a:r>
              <a:rPr lang="en-US" sz="1600" dirty="0">
                <a:solidFill>
                  <a:srgbClr val="FF0000"/>
                </a:solidFill>
              </a:rPr>
              <a:t> 21,4</a:t>
            </a:r>
            <a:r>
              <a:rPr lang="id-ID" sz="1600" dirty="0">
                <a:solidFill>
                  <a:srgbClr val="FF0000"/>
                </a:solidFill>
              </a:rPr>
              <a:t>.10^5 </a:t>
            </a:r>
            <a:r>
              <a:rPr lang="id-ID" sz="1600" dirty="0" smtClean="0"/>
              <a:t>  </a:t>
            </a:r>
            <a:r>
              <a:rPr lang="id-ID" sz="1600" dirty="0" smtClean="0"/>
              <a:t>- </a:t>
            </a:r>
            <a:r>
              <a:rPr lang="en-US" sz="1600" dirty="0"/>
              <a:t>1,926</a:t>
            </a:r>
            <a:r>
              <a:rPr lang="id-ID" sz="1600" dirty="0"/>
              <a:t>.10^ </a:t>
            </a:r>
            <a:r>
              <a:rPr lang="en-US" sz="1600" dirty="0" smtClean="0"/>
              <a:t>7</a:t>
            </a:r>
            <a:r>
              <a:rPr lang="id-ID" sz="1600" dirty="0" smtClean="0"/>
              <a:t> </a:t>
            </a:r>
            <a:r>
              <a:rPr lang="id-ID" sz="1600" dirty="0" smtClean="0"/>
              <a:t>. </a:t>
            </a:r>
            <a:r>
              <a:rPr lang="id-ID" sz="1600" dirty="0" smtClean="0"/>
              <a:t>4</a:t>
            </a:r>
            <a:r>
              <a:rPr lang="en-US" sz="1600" dirty="0" smtClean="0"/>
              <a:t>8</a:t>
            </a:r>
            <a:r>
              <a:rPr lang="id-ID" sz="1600" dirty="0" smtClean="0"/>
              <a:t>,</a:t>
            </a:r>
            <a:r>
              <a:rPr lang="en-US" sz="1600" dirty="0" smtClean="0"/>
              <a:t>41</a:t>
            </a:r>
            <a:r>
              <a:rPr lang="id-ID" sz="1600" dirty="0" smtClean="0"/>
              <a:t>/</a:t>
            </a:r>
            <a:r>
              <a:rPr lang="en-US" sz="1600" dirty="0">
                <a:solidFill>
                  <a:srgbClr val="FF0000"/>
                </a:solidFill>
              </a:rPr>
              <a:t> 21,4</a:t>
            </a:r>
            <a:r>
              <a:rPr lang="id-ID" sz="1600" dirty="0">
                <a:solidFill>
                  <a:srgbClr val="FF0000"/>
                </a:solidFill>
              </a:rPr>
              <a:t>.10^5 </a:t>
            </a:r>
            <a:r>
              <a:rPr lang="id-ID" sz="1600" dirty="0" smtClean="0"/>
              <a:t> </a:t>
            </a:r>
            <a:r>
              <a:rPr lang="id-ID" sz="1600" dirty="0" smtClean="0"/>
              <a:t>= 0</a:t>
            </a:r>
          </a:p>
          <a:p>
            <a:r>
              <a:rPr lang="id-ID" sz="1600" dirty="0"/>
              <a:t>Pe/(</a:t>
            </a:r>
            <a:r>
              <a:rPr lang="id-ID" sz="1600" dirty="0">
                <a:solidFill>
                  <a:srgbClr val="FF0000"/>
                </a:solidFill>
              </a:rPr>
              <a:t>2475 </a:t>
            </a:r>
            <a:r>
              <a:rPr lang="en-US" sz="1600" dirty="0" smtClean="0">
                <a:solidFill>
                  <a:srgbClr val="FF0000"/>
                </a:solidFill>
              </a:rPr>
              <a:t>) +  9,14.10^-4 </a:t>
            </a:r>
            <a:r>
              <a:rPr lang="en-US" sz="1600" dirty="0" err="1" smtClean="0">
                <a:solidFill>
                  <a:srgbClr val="FF0000"/>
                </a:solidFill>
              </a:rPr>
              <a:t>Pe</a:t>
            </a:r>
            <a:r>
              <a:rPr lang="en-US" sz="1600" dirty="0" smtClean="0">
                <a:solidFill>
                  <a:srgbClr val="FF0000"/>
                </a:solidFill>
              </a:rPr>
              <a:t>  </a:t>
            </a:r>
            <a:r>
              <a:rPr lang="id-ID" sz="1600" dirty="0" smtClean="0"/>
              <a:t>= </a:t>
            </a:r>
            <a:r>
              <a:rPr lang="en-US" sz="1600" dirty="0" smtClean="0"/>
              <a:t>435,69</a:t>
            </a:r>
            <a:r>
              <a:rPr lang="id-ID" sz="1600" dirty="0" smtClean="0"/>
              <a:t> </a:t>
            </a:r>
            <a:endParaRPr lang="id-ID" sz="1600" dirty="0" smtClean="0"/>
          </a:p>
          <a:p>
            <a:r>
              <a:rPr lang="id-ID" sz="1600" dirty="0" smtClean="0"/>
              <a:t> </a:t>
            </a:r>
            <a:r>
              <a:rPr lang="en-US" sz="1600" dirty="0" smtClean="0"/>
              <a:t>(4,04. 10^-4 + 9,14.10^-4 )</a:t>
            </a:r>
            <a:r>
              <a:rPr lang="id-ID" sz="1600" dirty="0" smtClean="0"/>
              <a:t>. </a:t>
            </a:r>
            <a:r>
              <a:rPr lang="id-ID" sz="1600" dirty="0" smtClean="0"/>
              <a:t>Pe  = </a:t>
            </a:r>
            <a:r>
              <a:rPr lang="en-US" sz="1600" dirty="0" smtClean="0"/>
              <a:t>435</a:t>
            </a:r>
            <a:r>
              <a:rPr lang="id-ID" sz="1600" dirty="0" smtClean="0"/>
              <a:t>,</a:t>
            </a:r>
            <a:r>
              <a:rPr lang="en-US" sz="1600" dirty="0" smtClean="0"/>
              <a:t>69</a:t>
            </a:r>
            <a:endParaRPr lang="id-ID" sz="1600" dirty="0" smtClean="0"/>
          </a:p>
          <a:p>
            <a:r>
              <a:rPr lang="en-US" sz="1600" dirty="0" smtClean="0"/>
              <a:t>13,18 . 10^-4. </a:t>
            </a:r>
            <a:r>
              <a:rPr lang="id-ID" sz="1600" dirty="0" smtClean="0"/>
              <a:t>Pe </a:t>
            </a:r>
            <a:r>
              <a:rPr lang="id-ID" sz="1600" dirty="0" smtClean="0"/>
              <a:t>= </a:t>
            </a:r>
            <a:r>
              <a:rPr lang="en-US" sz="1600" dirty="0" smtClean="0"/>
              <a:t>435,69</a:t>
            </a:r>
          </a:p>
          <a:p>
            <a:r>
              <a:rPr lang="en-US" sz="1600" dirty="0" err="1" smtClean="0"/>
              <a:t>Pe</a:t>
            </a:r>
            <a:r>
              <a:rPr lang="en-US" sz="1600" dirty="0" smtClean="0"/>
              <a:t> = 330569,04 kg </a:t>
            </a:r>
            <a:r>
              <a:rPr lang="en-US" sz="1600" dirty="0" err="1" smtClean="0"/>
              <a:t>atau</a:t>
            </a:r>
            <a:r>
              <a:rPr lang="en-US" sz="1600" dirty="0" smtClean="0"/>
              <a:t> 330,57 ton</a:t>
            </a:r>
            <a:endParaRPr lang="en-US" sz="1600" dirty="0" smtClean="0"/>
          </a:p>
          <a:p>
            <a:endParaRPr lang="id-ID" dirty="0" smtClean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9095590" y="3746055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674402" y="5042263"/>
            <a:ext cx="2432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Me= </a:t>
            </a:r>
            <a:r>
              <a:rPr lang="en-US" dirty="0" smtClean="0"/>
              <a:t>40,41</a:t>
            </a:r>
            <a:r>
              <a:rPr lang="id-ID" dirty="0" smtClean="0"/>
              <a:t>.Pe</a:t>
            </a:r>
            <a:endParaRPr lang="id-ID" dirty="0" smtClean="0"/>
          </a:p>
          <a:p>
            <a:r>
              <a:rPr lang="id-ID" dirty="0"/>
              <a:t> </a:t>
            </a:r>
            <a:r>
              <a:rPr lang="id-ID" dirty="0" smtClean="0"/>
              <a:t>     = </a:t>
            </a:r>
            <a:r>
              <a:rPr lang="en-US" dirty="0" smtClean="0"/>
              <a:t>1,336. 10^7 kg. cm</a:t>
            </a:r>
            <a:endParaRPr lang="id-ID" dirty="0" smtClean="0"/>
          </a:p>
          <a:p>
            <a:r>
              <a:rPr lang="id-ID" dirty="0"/>
              <a:t> </a:t>
            </a:r>
            <a:r>
              <a:rPr lang="id-ID" dirty="0" smtClean="0"/>
              <a:t>     </a:t>
            </a:r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7820526" y="673768"/>
            <a:ext cx="255550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Mdu</a:t>
            </a:r>
            <a:r>
              <a:rPr lang="en-US" dirty="0" smtClean="0"/>
              <a:t> = (1/8 . </a:t>
            </a:r>
            <a:r>
              <a:rPr lang="en-US" dirty="0" err="1" smtClean="0"/>
              <a:t>wD.</a:t>
            </a:r>
            <a:r>
              <a:rPr lang="en-US" dirty="0" smtClean="0"/>
              <a:t> L^2)</a:t>
            </a:r>
          </a:p>
          <a:p>
            <a:r>
              <a:rPr lang="en-US" dirty="0"/>
              <a:t> </a:t>
            </a:r>
            <a:r>
              <a:rPr lang="en-US" dirty="0" smtClean="0"/>
              <a:t>        =</a:t>
            </a:r>
          </a:p>
          <a:p>
            <a:r>
              <a:rPr lang="en-US" dirty="0" err="1" smtClean="0"/>
              <a:t>Mlu</a:t>
            </a:r>
            <a:r>
              <a:rPr lang="en-US" dirty="0" smtClean="0"/>
              <a:t> = 1/8 WL. L^2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Mu = 1,2. </a:t>
            </a:r>
            <a:r>
              <a:rPr lang="en-US" dirty="0" err="1" smtClean="0">
                <a:solidFill>
                  <a:srgbClr val="FF0000"/>
                </a:solidFill>
              </a:rPr>
              <a:t>Mdu</a:t>
            </a:r>
            <a:r>
              <a:rPr lang="en-US" dirty="0" smtClean="0">
                <a:solidFill>
                  <a:srgbClr val="FF0000"/>
                </a:solidFill>
              </a:rPr>
              <a:t> + 1,6.Mlu</a:t>
            </a:r>
          </a:p>
          <a:p>
            <a:r>
              <a:rPr lang="en-US" dirty="0"/>
              <a:t> </a:t>
            </a:r>
            <a:r>
              <a:rPr lang="en-US" dirty="0" smtClean="0"/>
              <a:t>     =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95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539035"/>
            <a:ext cx="334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Serat atas tegangan yang terjadi =</a:t>
            </a:r>
            <a:endParaRPr lang="id-ID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3570001" y="428193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06" b="-5150"/>
          <a:stretch/>
        </p:blipFill>
        <p:spPr bwMode="auto">
          <a:xfrm>
            <a:off x="277364" y="3064958"/>
            <a:ext cx="3066727" cy="37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1886" y="1149531"/>
            <a:ext cx="597281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Pe/Ac =  </a:t>
            </a:r>
            <a:r>
              <a:rPr lang="id-ID" sz="1600" dirty="0" smtClean="0"/>
              <a:t>(</a:t>
            </a:r>
            <a:r>
              <a:rPr lang="en-US" sz="1600" dirty="0"/>
              <a:t>330569,04 </a:t>
            </a:r>
            <a:r>
              <a:rPr lang="id-ID" sz="1600" dirty="0" smtClean="0"/>
              <a:t> </a:t>
            </a:r>
            <a:r>
              <a:rPr lang="id-ID" sz="1600" dirty="0" smtClean="0"/>
              <a:t>/ 2475) = </a:t>
            </a:r>
            <a:r>
              <a:rPr lang="en-US" sz="1600" dirty="0" smtClean="0"/>
              <a:t>  133,56 </a:t>
            </a:r>
            <a:r>
              <a:rPr lang="id-ID" sz="1600" dirty="0" smtClean="0"/>
              <a:t> </a:t>
            </a:r>
            <a:r>
              <a:rPr lang="id-ID" sz="1600" dirty="0" smtClean="0"/>
              <a:t>kg/cm^2</a:t>
            </a:r>
          </a:p>
          <a:p>
            <a:r>
              <a:rPr lang="id-ID" sz="1600" dirty="0" smtClean="0"/>
              <a:t>Me.ya/Ix = </a:t>
            </a:r>
            <a:r>
              <a:rPr lang="en-US" sz="1600" dirty="0"/>
              <a:t>1,336. 10^7 </a:t>
            </a:r>
            <a:r>
              <a:rPr lang="id-ID" sz="1600" dirty="0"/>
              <a:t>. 4</a:t>
            </a:r>
            <a:r>
              <a:rPr lang="en-US" sz="1600" dirty="0"/>
              <a:t>1</a:t>
            </a:r>
            <a:r>
              <a:rPr lang="id-ID" sz="1600" dirty="0"/>
              <a:t>,</a:t>
            </a:r>
            <a:r>
              <a:rPr lang="en-US" sz="1600" dirty="0" smtClean="0"/>
              <a:t>59</a:t>
            </a:r>
            <a:r>
              <a:rPr lang="id-ID" sz="1600" dirty="0" smtClean="0"/>
              <a:t>/ </a:t>
            </a:r>
            <a:r>
              <a:rPr lang="en-US" sz="1600" dirty="0">
                <a:solidFill>
                  <a:srgbClr val="FF0000"/>
                </a:solidFill>
              </a:rPr>
              <a:t>21,4</a:t>
            </a:r>
            <a:r>
              <a:rPr lang="id-ID" sz="1600" dirty="0" smtClean="0">
                <a:solidFill>
                  <a:srgbClr val="FF0000"/>
                </a:solidFill>
              </a:rPr>
              <a:t>.10</a:t>
            </a:r>
            <a:r>
              <a:rPr lang="en-US" sz="1600" dirty="0" smtClean="0">
                <a:solidFill>
                  <a:srgbClr val="FF0000"/>
                </a:solidFill>
              </a:rPr>
              <a:t>^5</a:t>
            </a:r>
            <a:r>
              <a:rPr lang="id-ID" sz="1600" dirty="0" smtClean="0"/>
              <a:t>  </a:t>
            </a:r>
            <a:r>
              <a:rPr lang="id-ID" sz="1600" dirty="0" smtClean="0"/>
              <a:t>= </a:t>
            </a:r>
            <a:r>
              <a:rPr lang="en-US" sz="1600" dirty="0" smtClean="0"/>
              <a:t> 259,646</a:t>
            </a:r>
            <a:r>
              <a:rPr lang="id-ID" sz="1600" dirty="0" smtClean="0"/>
              <a:t> </a:t>
            </a:r>
            <a:r>
              <a:rPr lang="id-ID" sz="1600" dirty="0" smtClean="0"/>
              <a:t>kg/cm^2</a:t>
            </a:r>
          </a:p>
          <a:p>
            <a:r>
              <a:rPr lang="id-ID" sz="1600" dirty="0" smtClean="0"/>
              <a:t>Mn.ya/Ix =</a:t>
            </a:r>
            <a:r>
              <a:rPr lang="id-ID" sz="1600" dirty="0"/>
              <a:t> </a:t>
            </a:r>
            <a:r>
              <a:rPr lang="en-US" sz="1600" dirty="0"/>
              <a:t>1,926</a:t>
            </a:r>
            <a:r>
              <a:rPr lang="id-ID" sz="1600" dirty="0"/>
              <a:t>.10^</a:t>
            </a:r>
            <a:r>
              <a:rPr lang="en-US" sz="1600" dirty="0"/>
              <a:t>7</a:t>
            </a:r>
            <a:r>
              <a:rPr lang="id-ID" sz="1600" dirty="0"/>
              <a:t> </a:t>
            </a:r>
            <a:r>
              <a:rPr lang="id-ID" sz="1600" dirty="0" smtClean="0"/>
              <a:t> </a:t>
            </a:r>
            <a:r>
              <a:rPr lang="id-ID" sz="1600" dirty="0" smtClean="0"/>
              <a:t>. </a:t>
            </a:r>
            <a:r>
              <a:rPr lang="id-ID" sz="1600" dirty="0"/>
              <a:t>4</a:t>
            </a:r>
            <a:r>
              <a:rPr lang="en-US" sz="1600" dirty="0"/>
              <a:t>1</a:t>
            </a:r>
            <a:r>
              <a:rPr lang="id-ID" sz="1600" dirty="0"/>
              <a:t>,</a:t>
            </a:r>
            <a:r>
              <a:rPr lang="en-US" sz="1600" dirty="0" smtClean="0"/>
              <a:t>59</a:t>
            </a:r>
            <a:r>
              <a:rPr lang="id-ID" sz="1600" dirty="0" smtClean="0"/>
              <a:t>/ </a:t>
            </a:r>
            <a:r>
              <a:rPr lang="en-US" sz="1600" dirty="0">
                <a:solidFill>
                  <a:srgbClr val="FF0000"/>
                </a:solidFill>
              </a:rPr>
              <a:t>21,4</a:t>
            </a:r>
            <a:r>
              <a:rPr lang="id-ID" sz="1600" dirty="0">
                <a:solidFill>
                  <a:srgbClr val="FF0000"/>
                </a:solidFill>
              </a:rPr>
              <a:t>.10</a:t>
            </a:r>
            <a:r>
              <a:rPr lang="en-US" sz="1600" dirty="0">
                <a:solidFill>
                  <a:srgbClr val="FF0000"/>
                </a:solidFill>
              </a:rPr>
              <a:t>^5</a:t>
            </a:r>
            <a:r>
              <a:rPr lang="id-ID" sz="1600" dirty="0"/>
              <a:t> </a:t>
            </a:r>
            <a:r>
              <a:rPr lang="id-ID" sz="1600" dirty="0" smtClean="0"/>
              <a:t> </a:t>
            </a:r>
            <a:r>
              <a:rPr lang="id-ID" sz="1600" dirty="0" smtClean="0"/>
              <a:t>= </a:t>
            </a:r>
            <a:r>
              <a:rPr lang="en-US" sz="1600" dirty="0" smtClean="0"/>
              <a:t>374,31</a:t>
            </a:r>
            <a:r>
              <a:rPr lang="id-ID" sz="1600" dirty="0" smtClean="0"/>
              <a:t> </a:t>
            </a:r>
            <a:r>
              <a:rPr lang="id-ID" sz="1600" dirty="0" smtClean="0"/>
              <a:t>kg/cm^2</a:t>
            </a:r>
          </a:p>
          <a:p>
            <a:endParaRPr lang="id-ID" sz="1400" dirty="0"/>
          </a:p>
          <a:p>
            <a:r>
              <a:rPr lang="id-ID" sz="1600" dirty="0"/>
              <a:t>f</a:t>
            </a:r>
            <a:r>
              <a:rPr lang="id-ID" sz="1600" dirty="0" smtClean="0"/>
              <a:t>ca’ = Pe/Ac – Me.ya/Ix + Mn.ya/Ix</a:t>
            </a:r>
          </a:p>
          <a:p>
            <a:r>
              <a:rPr lang="id-ID" sz="1600" dirty="0"/>
              <a:t> </a:t>
            </a:r>
            <a:r>
              <a:rPr lang="id-ID" sz="1600" dirty="0" smtClean="0"/>
              <a:t>      </a:t>
            </a:r>
            <a:r>
              <a:rPr lang="id-ID" sz="1600" dirty="0" smtClean="0"/>
              <a:t> </a:t>
            </a:r>
            <a:r>
              <a:rPr lang="id-ID" sz="1600" dirty="0" smtClean="0"/>
              <a:t>= </a:t>
            </a:r>
            <a:r>
              <a:rPr lang="en-US" sz="1600" dirty="0" smtClean="0"/>
              <a:t>248,224</a:t>
            </a:r>
            <a:r>
              <a:rPr lang="id-ID" sz="1600" dirty="0" smtClean="0"/>
              <a:t> </a:t>
            </a:r>
            <a:r>
              <a:rPr lang="id-ID" sz="1600" dirty="0" smtClean="0"/>
              <a:t>kg/cm^2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37269" y="1907177"/>
            <a:ext cx="38694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Mutu beton fc’ = 50 Mpa = 50 N/mm^2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= </a:t>
            </a:r>
            <a:r>
              <a:rPr lang="en-US" dirty="0" smtClean="0"/>
              <a:t>50/10</a:t>
            </a:r>
            <a:r>
              <a:rPr lang="id-ID" dirty="0" smtClean="0"/>
              <a:t> kg/</a:t>
            </a:r>
            <a:r>
              <a:rPr lang="en-US" dirty="0" smtClean="0"/>
              <a:t>m</a:t>
            </a:r>
            <a:r>
              <a:rPr lang="id-ID" dirty="0" smtClean="0"/>
              <a:t>m^2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= 5 kg/mm^2</a:t>
            </a:r>
          </a:p>
          <a:p>
            <a:r>
              <a:rPr lang="en-US" dirty="0" smtClean="0"/>
              <a:t>                            = 5 kg/10^-2 cm^2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= 5.100 kg/cm^2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= 500 kg/cm^2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7981406" y="146304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kg = 10 N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391886" y="3565854"/>
            <a:ext cx="403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f</a:t>
            </a:r>
            <a:r>
              <a:rPr lang="id-ID" dirty="0" smtClean="0"/>
              <a:t>cu’ = 0,60 x 500 kg/cm^2 = 300 kg/cm^2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391886" y="3935186"/>
            <a:ext cx="5336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/>
              <a:t>fca’ &lt; fcu’   </a:t>
            </a:r>
            <a:r>
              <a:rPr lang="id-ID" dirty="0" smtClean="0">
                <a:sym typeface="Wingdings" panose="05000000000000000000" pitchFamily="2" charset="2"/>
              </a:rPr>
              <a:t> </a:t>
            </a:r>
            <a:r>
              <a:rPr lang="en-US" dirty="0"/>
              <a:t>248,224</a:t>
            </a:r>
            <a:r>
              <a:rPr lang="id-ID" dirty="0"/>
              <a:t> </a:t>
            </a:r>
            <a:r>
              <a:rPr lang="id-ID" dirty="0" smtClean="0">
                <a:sym typeface="Wingdings" panose="05000000000000000000" pitchFamily="2" charset="2"/>
              </a:rPr>
              <a:t>kg/cm^2 </a:t>
            </a:r>
            <a:r>
              <a:rPr lang="id-ID" dirty="0" smtClean="0">
                <a:sym typeface="Wingdings" panose="05000000000000000000" pitchFamily="2" charset="2"/>
              </a:rPr>
              <a:t>&lt; </a:t>
            </a:r>
            <a:r>
              <a:rPr lang="en-US" dirty="0" smtClean="0">
                <a:sym typeface="Wingdings" panose="05000000000000000000" pitchFamily="2" charset="2"/>
              </a:rPr>
              <a:t>300 </a:t>
            </a:r>
            <a:r>
              <a:rPr lang="id-ID" dirty="0" smtClean="0">
                <a:sym typeface="Wingdings" panose="05000000000000000000" pitchFamily="2" charset="2"/>
              </a:rPr>
              <a:t>kg/cm^2    </a:t>
            </a:r>
            <a:r>
              <a:rPr lang="id-ID" dirty="0" smtClean="0">
                <a:sym typeface="Wingdings" panose="05000000000000000000" pitchFamily="2" charset="2"/>
              </a:rPr>
              <a:t>(oke) 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535577" y="5003074"/>
            <a:ext cx="105462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Kesimpulan :</a:t>
            </a:r>
          </a:p>
          <a:p>
            <a:r>
              <a:rPr lang="id-ID" dirty="0" smtClean="0"/>
              <a:t>Jadi Gaya prategang efektif yang harus diberikan agar mampu menahan beban hidup WL = </a:t>
            </a:r>
            <a:r>
              <a:rPr lang="en-US" dirty="0" smtClean="0"/>
              <a:t>200</a:t>
            </a:r>
            <a:r>
              <a:rPr lang="id-ID" dirty="0" smtClean="0"/>
              <a:t>0 </a:t>
            </a:r>
            <a:r>
              <a:rPr lang="id-ID" dirty="0" smtClean="0"/>
              <a:t>kg/m’ sebesar</a:t>
            </a:r>
          </a:p>
          <a:p>
            <a:r>
              <a:rPr lang="id-ID" dirty="0" smtClean="0"/>
              <a:t>Pe = </a:t>
            </a:r>
            <a:r>
              <a:rPr lang="en-US" dirty="0"/>
              <a:t>330569,04 </a:t>
            </a:r>
            <a:r>
              <a:rPr lang="id-ID" dirty="0" smtClean="0"/>
              <a:t>kg </a:t>
            </a:r>
            <a:r>
              <a:rPr lang="id-ID" dirty="0" smtClean="0"/>
              <a:t>atau </a:t>
            </a:r>
            <a:r>
              <a:rPr lang="en-US" dirty="0" smtClean="0"/>
              <a:t>330,57</a:t>
            </a:r>
            <a:r>
              <a:rPr lang="id-ID" dirty="0" smtClean="0"/>
              <a:t> ton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mutu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50 MPa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380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653</Words>
  <Application>Microsoft Office PowerPoint</Application>
  <PresentationFormat>Widescreen</PresentationFormat>
  <Paragraphs>85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QUANTA</cp:lastModifiedBy>
  <cp:revision>33</cp:revision>
  <dcterms:created xsi:type="dcterms:W3CDTF">2021-04-19T05:09:39Z</dcterms:created>
  <dcterms:modified xsi:type="dcterms:W3CDTF">2022-04-21T14:47:42Z</dcterms:modified>
</cp:coreProperties>
</file>