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559" y="631063"/>
            <a:ext cx="8072881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559" y="631063"/>
            <a:ext cx="8072881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8540" y="2028596"/>
            <a:ext cx="4268470" cy="309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Relationship Id="rId1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801114" y="3150184"/>
            <a:ext cx="5536565" cy="1893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4000" i="1" spc="-5" dirty="0">
                <a:latin typeface="Calibri"/>
                <a:cs typeface="Calibri"/>
              </a:rPr>
              <a:t>Prinsip Dasar</a:t>
            </a:r>
            <a:r>
              <a:rPr sz="4000" i="1" spc="-60" dirty="0">
                <a:latin typeface="Calibri"/>
                <a:cs typeface="Calibri"/>
              </a:rPr>
              <a:t> </a:t>
            </a:r>
            <a:r>
              <a:rPr sz="4000" i="1" spc="-15" dirty="0">
                <a:latin typeface="Calibri"/>
                <a:cs typeface="Calibri"/>
              </a:rPr>
              <a:t>Perencanaan  </a:t>
            </a:r>
            <a:r>
              <a:rPr sz="4000" i="1" spc="-10" dirty="0">
                <a:latin typeface="Calibri"/>
                <a:cs typeface="Calibri"/>
              </a:rPr>
              <a:t>Struktur </a:t>
            </a:r>
            <a:r>
              <a:rPr sz="4000" i="1" spc="-20" dirty="0">
                <a:latin typeface="Calibri"/>
                <a:cs typeface="Calibri"/>
              </a:rPr>
              <a:t>Beton</a:t>
            </a:r>
            <a:r>
              <a:rPr sz="4000" i="1" spc="-5" dirty="0">
                <a:latin typeface="Calibri"/>
                <a:cs typeface="Calibri"/>
              </a:rPr>
              <a:t> Bertulang</a:t>
            </a:r>
            <a:endParaRPr sz="4000">
              <a:latin typeface="Calibri"/>
              <a:cs typeface="Calibri"/>
            </a:endParaRPr>
          </a:p>
          <a:p>
            <a:pPr marR="66675" algn="ctr">
              <a:lnSpc>
                <a:spcPct val="100000"/>
              </a:lnSpc>
              <a:spcBef>
                <a:spcPts val="1755"/>
              </a:spcBef>
            </a:pPr>
            <a:r>
              <a:rPr sz="2800" spc="-15" dirty="0">
                <a:latin typeface="Calibri"/>
                <a:cs typeface="Calibri"/>
              </a:rPr>
              <a:t>Pertemuan </a:t>
            </a:r>
            <a:r>
              <a:rPr sz="2800" spc="-5" dirty="0">
                <a:latin typeface="Calibri"/>
                <a:cs typeface="Calibri"/>
              </a:rPr>
              <a:t>-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9939" y="1393697"/>
            <a:ext cx="8039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Reinforced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62070" y="6262179"/>
            <a:ext cx="1822450" cy="348615"/>
          </a:xfrm>
          <a:custGeom>
            <a:avLst/>
            <a:gdLst/>
            <a:ahLst/>
            <a:cxnLst/>
            <a:rect l="l" t="t" r="r" b="b"/>
            <a:pathLst>
              <a:path w="1822450" h="348615">
                <a:moveTo>
                  <a:pt x="1764283" y="0"/>
                </a:moveTo>
                <a:lnTo>
                  <a:pt x="58038" y="0"/>
                </a:lnTo>
                <a:lnTo>
                  <a:pt x="35468" y="4558"/>
                </a:lnTo>
                <a:lnTo>
                  <a:pt x="17017" y="16991"/>
                </a:lnTo>
                <a:lnTo>
                  <a:pt x="4568" y="35431"/>
                </a:lnTo>
                <a:lnTo>
                  <a:pt x="0" y="58013"/>
                </a:lnTo>
                <a:lnTo>
                  <a:pt x="0" y="290068"/>
                </a:lnTo>
                <a:lnTo>
                  <a:pt x="4568" y="312650"/>
                </a:lnTo>
                <a:lnTo>
                  <a:pt x="17017" y="331090"/>
                </a:lnTo>
                <a:lnTo>
                  <a:pt x="35468" y="343522"/>
                </a:lnTo>
                <a:lnTo>
                  <a:pt x="58038" y="348081"/>
                </a:lnTo>
                <a:lnTo>
                  <a:pt x="1764283" y="348081"/>
                </a:lnTo>
                <a:lnTo>
                  <a:pt x="1786907" y="343522"/>
                </a:lnTo>
                <a:lnTo>
                  <a:pt x="1805352" y="331090"/>
                </a:lnTo>
                <a:lnTo>
                  <a:pt x="1817772" y="312650"/>
                </a:lnTo>
                <a:lnTo>
                  <a:pt x="1822322" y="290068"/>
                </a:lnTo>
                <a:lnTo>
                  <a:pt x="1822322" y="58013"/>
                </a:lnTo>
                <a:lnTo>
                  <a:pt x="1817772" y="35431"/>
                </a:lnTo>
                <a:lnTo>
                  <a:pt x="1805352" y="16991"/>
                </a:lnTo>
                <a:lnTo>
                  <a:pt x="1786907" y="4558"/>
                </a:lnTo>
                <a:lnTo>
                  <a:pt x="1764283" y="0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62070" y="6262179"/>
            <a:ext cx="1822450" cy="348615"/>
          </a:xfrm>
          <a:custGeom>
            <a:avLst/>
            <a:gdLst/>
            <a:ahLst/>
            <a:cxnLst/>
            <a:rect l="l" t="t" r="r" b="b"/>
            <a:pathLst>
              <a:path w="1822450" h="348615">
                <a:moveTo>
                  <a:pt x="0" y="58013"/>
                </a:moveTo>
                <a:lnTo>
                  <a:pt x="4568" y="35431"/>
                </a:lnTo>
                <a:lnTo>
                  <a:pt x="17017" y="16991"/>
                </a:lnTo>
                <a:lnTo>
                  <a:pt x="35468" y="4558"/>
                </a:lnTo>
                <a:lnTo>
                  <a:pt x="58038" y="0"/>
                </a:lnTo>
                <a:lnTo>
                  <a:pt x="1764283" y="0"/>
                </a:lnTo>
                <a:lnTo>
                  <a:pt x="1786907" y="4558"/>
                </a:lnTo>
                <a:lnTo>
                  <a:pt x="1805352" y="16991"/>
                </a:lnTo>
                <a:lnTo>
                  <a:pt x="1817772" y="35431"/>
                </a:lnTo>
                <a:lnTo>
                  <a:pt x="1822322" y="58013"/>
                </a:lnTo>
                <a:lnTo>
                  <a:pt x="1822322" y="290068"/>
                </a:lnTo>
                <a:lnTo>
                  <a:pt x="1817772" y="312650"/>
                </a:lnTo>
                <a:lnTo>
                  <a:pt x="1805352" y="331090"/>
                </a:lnTo>
                <a:lnTo>
                  <a:pt x="1786907" y="343522"/>
                </a:lnTo>
                <a:lnTo>
                  <a:pt x="1764283" y="348081"/>
                </a:lnTo>
                <a:lnTo>
                  <a:pt x="58038" y="348081"/>
                </a:lnTo>
                <a:lnTo>
                  <a:pt x="35468" y="343522"/>
                </a:lnTo>
                <a:lnTo>
                  <a:pt x="17017" y="331090"/>
                </a:lnTo>
                <a:lnTo>
                  <a:pt x="4568" y="312650"/>
                </a:lnTo>
                <a:lnTo>
                  <a:pt x="0" y="290068"/>
                </a:lnTo>
                <a:lnTo>
                  <a:pt x="0" y="58013"/>
                </a:lnTo>
                <a:close/>
              </a:path>
            </a:pathLst>
          </a:custGeom>
          <a:ln w="25400">
            <a:solidFill>
              <a:srgbClr val="5F49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79926" y="6290564"/>
            <a:ext cx="15875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latin typeface="Calibri"/>
                <a:cs typeface="Calibri"/>
              </a:rPr>
              <a:t>Str. </a:t>
            </a:r>
            <a:r>
              <a:rPr sz="1600" spc="-10" dirty="0">
                <a:latin typeface="Calibri"/>
                <a:cs typeface="Calibri"/>
              </a:rPr>
              <a:t>Beton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Lanjutan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80336" y="6262179"/>
            <a:ext cx="1728470" cy="348615"/>
          </a:xfrm>
          <a:custGeom>
            <a:avLst/>
            <a:gdLst/>
            <a:ahLst/>
            <a:cxnLst/>
            <a:rect l="l" t="t" r="r" b="b"/>
            <a:pathLst>
              <a:path w="1728470" h="348615">
                <a:moveTo>
                  <a:pt x="1670177" y="0"/>
                </a:moveTo>
                <a:lnTo>
                  <a:pt x="57912" y="0"/>
                </a:lnTo>
                <a:lnTo>
                  <a:pt x="35361" y="4558"/>
                </a:lnTo>
                <a:lnTo>
                  <a:pt x="16954" y="16991"/>
                </a:lnTo>
                <a:lnTo>
                  <a:pt x="4548" y="35431"/>
                </a:lnTo>
                <a:lnTo>
                  <a:pt x="0" y="58013"/>
                </a:lnTo>
                <a:lnTo>
                  <a:pt x="0" y="290068"/>
                </a:lnTo>
                <a:lnTo>
                  <a:pt x="4548" y="312650"/>
                </a:lnTo>
                <a:lnTo>
                  <a:pt x="16954" y="331090"/>
                </a:lnTo>
                <a:lnTo>
                  <a:pt x="35361" y="343522"/>
                </a:lnTo>
                <a:lnTo>
                  <a:pt x="57912" y="348081"/>
                </a:lnTo>
                <a:lnTo>
                  <a:pt x="1670177" y="348081"/>
                </a:lnTo>
                <a:lnTo>
                  <a:pt x="1692727" y="343522"/>
                </a:lnTo>
                <a:lnTo>
                  <a:pt x="1711134" y="331090"/>
                </a:lnTo>
                <a:lnTo>
                  <a:pt x="1723540" y="312650"/>
                </a:lnTo>
                <a:lnTo>
                  <a:pt x="1728089" y="290068"/>
                </a:lnTo>
                <a:lnTo>
                  <a:pt x="1728089" y="58013"/>
                </a:lnTo>
                <a:lnTo>
                  <a:pt x="1723540" y="35431"/>
                </a:lnTo>
                <a:lnTo>
                  <a:pt x="1711134" y="16991"/>
                </a:lnTo>
                <a:lnTo>
                  <a:pt x="1692727" y="4558"/>
                </a:lnTo>
                <a:lnTo>
                  <a:pt x="1670177" y="0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80336" y="6262179"/>
            <a:ext cx="1728470" cy="348615"/>
          </a:xfrm>
          <a:custGeom>
            <a:avLst/>
            <a:gdLst/>
            <a:ahLst/>
            <a:cxnLst/>
            <a:rect l="l" t="t" r="r" b="b"/>
            <a:pathLst>
              <a:path w="1728470" h="348615">
                <a:moveTo>
                  <a:pt x="0" y="58013"/>
                </a:moveTo>
                <a:lnTo>
                  <a:pt x="4548" y="35431"/>
                </a:lnTo>
                <a:lnTo>
                  <a:pt x="16954" y="16991"/>
                </a:lnTo>
                <a:lnTo>
                  <a:pt x="35361" y="4558"/>
                </a:lnTo>
                <a:lnTo>
                  <a:pt x="57912" y="0"/>
                </a:lnTo>
                <a:lnTo>
                  <a:pt x="1670177" y="0"/>
                </a:lnTo>
                <a:lnTo>
                  <a:pt x="1692727" y="4558"/>
                </a:lnTo>
                <a:lnTo>
                  <a:pt x="1711134" y="16991"/>
                </a:lnTo>
                <a:lnTo>
                  <a:pt x="1723540" y="35431"/>
                </a:lnTo>
                <a:lnTo>
                  <a:pt x="1728089" y="58013"/>
                </a:lnTo>
                <a:lnTo>
                  <a:pt x="1728089" y="290068"/>
                </a:lnTo>
                <a:lnTo>
                  <a:pt x="1723540" y="312650"/>
                </a:lnTo>
                <a:lnTo>
                  <a:pt x="1711134" y="331090"/>
                </a:lnTo>
                <a:lnTo>
                  <a:pt x="1692727" y="343522"/>
                </a:lnTo>
                <a:lnTo>
                  <a:pt x="1670177" y="348081"/>
                </a:lnTo>
                <a:lnTo>
                  <a:pt x="57912" y="348081"/>
                </a:lnTo>
                <a:lnTo>
                  <a:pt x="35361" y="343522"/>
                </a:lnTo>
                <a:lnTo>
                  <a:pt x="16954" y="331090"/>
                </a:lnTo>
                <a:lnTo>
                  <a:pt x="4548" y="312650"/>
                </a:lnTo>
                <a:lnTo>
                  <a:pt x="0" y="290068"/>
                </a:lnTo>
                <a:lnTo>
                  <a:pt x="0" y="58013"/>
                </a:lnTo>
                <a:close/>
              </a:path>
            </a:pathLst>
          </a:custGeom>
          <a:ln w="25399">
            <a:solidFill>
              <a:srgbClr val="5F49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19148" y="6290564"/>
            <a:ext cx="14490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latin typeface="Calibri"/>
                <a:cs typeface="Calibri"/>
              </a:rPr>
              <a:t>Str. </a:t>
            </a:r>
            <a:r>
              <a:rPr sz="1600" spc="-5" dirty="0">
                <a:latin typeface="Calibri"/>
                <a:cs typeface="Calibri"/>
              </a:rPr>
              <a:t>Baja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Lanjutan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3532" y="6021285"/>
            <a:ext cx="8425180" cy="0"/>
          </a:xfrm>
          <a:custGeom>
            <a:avLst/>
            <a:gdLst/>
            <a:ahLst/>
            <a:cxnLst/>
            <a:rect l="l" t="t" r="r" b="b"/>
            <a:pathLst>
              <a:path w="8425180">
                <a:moveTo>
                  <a:pt x="0" y="0"/>
                </a:moveTo>
                <a:lnTo>
                  <a:pt x="8424989" y="0"/>
                </a:lnTo>
              </a:path>
            </a:pathLst>
          </a:custGeom>
          <a:ln w="3810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553" y="6262179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62"/>
                </a:lnTo>
                <a:lnTo>
                  <a:pt x="15884" y="15886"/>
                </a:lnTo>
                <a:lnTo>
                  <a:pt x="4262" y="33127"/>
                </a:lnTo>
                <a:lnTo>
                  <a:pt x="0" y="54241"/>
                </a:lnTo>
                <a:lnTo>
                  <a:pt x="0" y="271170"/>
                </a:lnTo>
                <a:lnTo>
                  <a:pt x="4262" y="292277"/>
                </a:lnTo>
                <a:lnTo>
                  <a:pt x="15884" y="309514"/>
                </a:lnTo>
                <a:lnTo>
                  <a:pt x="33121" y="321137"/>
                </a:lnTo>
                <a:lnTo>
                  <a:pt x="54228" y="325399"/>
                </a:lnTo>
                <a:lnTo>
                  <a:pt x="705307" y="325399"/>
                </a:lnTo>
                <a:lnTo>
                  <a:pt x="726421" y="321137"/>
                </a:lnTo>
                <a:lnTo>
                  <a:pt x="743662" y="309514"/>
                </a:lnTo>
                <a:lnTo>
                  <a:pt x="755286" y="292277"/>
                </a:lnTo>
                <a:lnTo>
                  <a:pt x="759548" y="271170"/>
                </a:lnTo>
                <a:lnTo>
                  <a:pt x="759548" y="54241"/>
                </a:lnTo>
                <a:lnTo>
                  <a:pt x="755286" y="33127"/>
                </a:lnTo>
                <a:lnTo>
                  <a:pt x="743662" y="15886"/>
                </a:lnTo>
                <a:lnTo>
                  <a:pt x="726421" y="4262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1553" y="6262179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241"/>
                </a:moveTo>
                <a:lnTo>
                  <a:pt x="4262" y="33127"/>
                </a:lnTo>
                <a:lnTo>
                  <a:pt x="15884" y="15886"/>
                </a:lnTo>
                <a:lnTo>
                  <a:pt x="33121" y="4262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62"/>
                </a:lnTo>
                <a:lnTo>
                  <a:pt x="743662" y="15886"/>
                </a:lnTo>
                <a:lnTo>
                  <a:pt x="755286" y="33127"/>
                </a:lnTo>
                <a:lnTo>
                  <a:pt x="759548" y="54241"/>
                </a:lnTo>
                <a:lnTo>
                  <a:pt x="759548" y="271170"/>
                </a:lnTo>
                <a:lnTo>
                  <a:pt x="755286" y="292277"/>
                </a:lnTo>
                <a:lnTo>
                  <a:pt x="743662" y="309514"/>
                </a:lnTo>
                <a:lnTo>
                  <a:pt x="726421" y="321137"/>
                </a:lnTo>
                <a:lnTo>
                  <a:pt x="705307" y="325399"/>
                </a:lnTo>
                <a:lnTo>
                  <a:pt x="54228" y="325399"/>
                </a:lnTo>
                <a:lnTo>
                  <a:pt x="33121" y="321137"/>
                </a:lnTo>
                <a:lnTo>
                  <a:pt x="15884" y="309514"/>
                </a:lnTo>
                <a:lnTo>
                  <a:pt x="4262" y="292277"/>
                </a:lnTo>
                <a:lnTo>
                  <a:pt x="0" y="271170"/>
                </a:lnTo>
                <a:lnTo>
                  <a:pt x="0" y="54241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1225" y="6260998"/>
            <a:ext cx="320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Pil.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41900" y="4069969"/>
            <a:ext cx="142875" cy="328930"/>
          </a:xfrm>
          <a:custGeom>
            <a:avLst/>
            <a:gdLst/>
            <a:ahLst/>
            <a:cxnLst/>
            <a:rect l="l" t="t" r="r" b="b"/>
            <a:pathLst>
              <a:path w="142875" h="328929">
                <a:moveTo>
                  <a:pt x="47625" y="90550"/>
                </a:moveTo>
                <a:lnTo>
                  <a:pt x="0" y="90550"/>
                </a:lnTo>
                <a:lnTo>
                  <a:pt x="71374" y="328675"/>
                </a:lnTo>
                <a:lnTo>
                  <a:pt x="135743" y="114299"/>
                </a:lnTo>
                <a:lnTo>
                  <a:pt x="47625" y="114299"/>
                </a:lnTo>
                <a:lnTo>
                  <a:pt x="47625" y="90550"/>
                </a:lnTo>
                <a:close/>
              </a:path>
              <a:path w="142875" h="328929">
                <a:moveTo>
                  <a:pt x="95250" y="0"/>
                </a:moveTo>
                <a:lnTo>
                  <a:pt x="47625" y="0"/>
                </a:lnTo>
                <a:lnTo>
                  <a:pt x="47625" y="114299"/>
                </a:lnTo>
                <a:lnTo>
                  <a:pt x="95250" y="114299"/>
                </a:lnTo>
                <a:lnTo>
                  <a:pt x="95250" y="0"/>
                </a:lnTo>
                <a:close/>
              </a:path>
              <a:path w="142875" h="328929">
                <a:moveTo>
                  <a:pt x="142875" y="90550"/>
                </a:moveTo>
                <a:lnTo>
                  <a:pt x="95250" y="90550"/>
                </a:lnTo>
                <a:lnTo>
                  <a:pt x="95250" y="114299"/>
                </a:lnTo>
                <a:lnTo>
                  <a:pt x="135743" y="114299"/>
                </a:lnTo>
                <a:lnTo>
                  <a:pt x="142875" y="905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05382" y="486791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539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457581"/>
                </a:lnTo>
                <a:lnTo>
                  <a:pt x="7179" y="493212"/>
                </a:lnTo>
                <a:lnTo>
                  <a:pt x="26765" y="522319"/>
                </a:lnTo>
                <a:lnTo>
                  <a:pt x="55828" y="541948"/>
                </a:lnTo>
                <a:lnTo>
                  <a:pt x="91440" y="549148"/>
                </a:lnTo>
                <a:lnTo>
                  <a:pt x="2153539" y="549148"/>
                </a:lnTo>
                <a:lnTo>
                  <a:pt x="2189150" y="541948"/>
                </a:lnTo>
                <a:lnTo>
                  <a:pt x="2218213" y="522319"/>
                </a:lnTo>
                <a:lnTo>
                  <a:pt x="2237799" y="493212"/>
                </a:lnTo>
                <a:lnTo>
                  <a:pt x="2244979" y="457581"/>
                </a:lnTo>
                <a:lnTo>
                  <a:pt x="2244979" y="91439"/>
                </a:lnTo>
                <a:lnTo>
                  <a:pt x="2237799" y="55828"/>
                </a:lnTo>
                <a:lnTo>
                  <a:pt x="2218213" y="26765"/>
                </a:lnTo>
                <a:lnTo>
                  <a:pt x="2189150" y="717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05382" y="486791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439"/>
                </a:move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lnTo>
                  <a:pt x="2153539" y="0"/>
                </a:lnTo>
                <a:lnTo>
                  <a:pt x="2189150" y="7179"/>
                </a:lnTo>
                <a:lnTo>
                  <a:pt x="2218213" y="26765"/>
                </a:lnTo>
                <a:lnTo>
                  <a:pt x="2237799" y="55828"/>
                </a:lnTo>
                <a:lnTo>
                  <a:pt x="2244979" y="91439"/>
                </a:lnTo>
                <a:lnTo>
                  <a:pt x="2244979" y="457581"/>
                </a:lnTo>
                <a:lnTo>
                  <a:pt x="2237799" y="493212"/>
                </a:lnTo>
                <a:lnTo>
                  <a:pt x="2218213" y="522319"/>
                </a:lnTo>
                <a:lnTo>
                  <a:pt x="2189150" y="541948"/>
                </a:lnTo>
                <a:lnTo>
                  <a:pt x="2153539" y="549148"/>
                </a:lnTo>
                <a:lnTo>
                  <a:pt x="91440" y="549148"/>
                </a:lnTo>
                <a:lnTo>
                  <a:pt x="55828" y="541948"/>
                </a:lnTo>
                <a:lnTo>
                  <a:pt x="26765" y="522319"/>
                </a:lnTo>
                <a:lnTo>
                  <a:pt x="7179" y="493212"/>
                </a:lnTo>
                <a:lnTo>
                  <a:pt x="0" y="457581"/>
                </a:lnTo>
                <a:lnTo>
                  <a:pt x="0" y="9143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421671" y="579501"/>
            <a:ext cx="2212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05"/>
              </a:spcBef>
            </a:pPr>
            <a:r>
              <a:rPr sz="2000" b="0" i="0" spc="-5" dirty="0">
                <a:solidFill>
                  <a:srgbClr val="FFFFFF"/>
                </a:solidFill>
                <a:latin typeface="Calibri"/>
                <a:cs typeface="Calibri"/>
              </a:rPr>
              <a:t>Ilmu Dasar</a:t>
            </a:r>
            <a:r>
              <a:rPr sz="2000" b="0" i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0" i="0" spc="-5" dirty="0">
                <a:solidFill>
                  <a:srgbClr val="FFFFFF"/>
                </a:solidFill>
                <a:latin typeface="Calibri"/>
                <a:cs typeface="Calibri"/>
              </a:rPr>
              <a:t>Sains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35728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2153666" y="0"/>
                </a:moveTo>
                <a:lnTo>
                  <a:pt x="91567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6"/>
                </a:lnTo>
                <a:lnTo>
                  <a:pt x="0" y="457580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7" y="549147"/>
                </a:lnTo>
                <a:lnTo>
                  <a:pt x="2153666" y="549147"/>
                </a:lnTo>
                <a:lnTo>
                  <a:pt x="2189277" y="541948"/>
                </a:lnTo>
                <a:lnTo>
                  <a:pt x="2218340" y="522319"/>
                </a:lnTo>
                <a:lnTo>
                  <a:pt x="2237926" y="493212"/>
                </a:lnTo>
                <a:lnTo>
                  <a:pt x="2245105" y="457580"/>
                </a:lnTo>
                <a:lnTo>
                  <a:pt x="2245105" y="91566"/>
                </a:lnTo>
                <a:lnTo>
                  <a:pt x="2237926" y="55935"/>
                </a:lnTo>
                <a:lnTo>
                  <a:pt x="2218340" y="26828"/>
                </a:lnTo>
                <a:lnTo>
                  <a:pt x="2189277" y="7199"/>
                </a:lnTo>
                <a:lnTo>
                  <a:pt x="215366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35728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0" y="91566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7" y="0"/>
                </a:lnTo>
                <a:lnTo>
                  <a:pt x="2153666" y="0"/>
                </a:lnTo>
                <a:lnTo>
                  <a:pt x="2189277" y="7199"/>
                </a:lnTo>
                <a:lnTo>
                  <a:pt x="2218340" y="26828"/>
                </a:lnTo>
                <a:lnTo>
                  <a:pt x="2237926" y="55935"/>
                </a:lnTo>
                <a:lnTo>
                  <a:pt x="2245105" y="91566"/>
                </a:lnTo>
                <a:lnTo>
                  <a:pt x="2245105" y="457580"/>
                </a:lnTo>
                <a:lnTo>
                  <a:pt x="2237926" y="493212"/>
                </a:lnTo>
                <a:lnTo>
                  <a:pt x="2218340" y="522319"/>
                </a:lnTo>
                <a:lnTo>
                  <a:pt x="2189277" y="541948"/>
                </a:lnTo>
                <a:lnTo>
                  <a:pt x="2153666" y="549147"/>
                </a:lnTo>
                <a:lnTo>
                  <a:pt x="91567" y="549147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0"/>
                </a:lnTo>
                <a:lnTo>
                  <a:pt x="0" y="91566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952027" y="1560321"/>
            <a:ext cx="2212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326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Kalkulus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405382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539" y="0"/>
                </a:moveTo>
                <a:lnTo>
                  <a:pt x="91440" y="0"/>
                </a:lnTo>
                <a:lnTo>
                  <a:pt x="55828" y="7199"/>
                </a:lnTo>
                <a:lnTo>
                  <a:pt x="26765" y="26828"/>
                </a:lnTo>
                <a:lnTo>
                  <a:pt x="7179" y="55935"/>
                </a:lnTo>
                <a:lnTo>
                  <a:pt x="0" y="91566"/>
                </a:lnTo>
                <a:lnTo>
                  <a:pt x="0" y="457580"/>
                </a:lnTo>
                <a:lnTo>
                  <a:pt x="7179" y="493212"/>
                </a:lnTo>
                <a:lnTo>
                  <a:pt x="26765" y="522319"/>
                </a:lnTo>
                <a:lnTo>
                  <a:pt x="55828" y="541948"/>
                </a:lnTo>
                <a:lnTo>
                  <a:pt x="91440" y="549147"/>
                </a:lnTo>
                <a:lnTo>
                  <a:pt x="2153539" y="549147"/>
                </a:lnTo>
                <a:lnTo>
                  <a:pt x="2189150" y="541948"/>
                </a:lnTo>
                <a:lnTo>
                  <a:pt x="2218213" y="522319"/>
                </a:lnTo>
                <a:lnTo>
                  <a:pt x="2237799" y="493212"/>
                </a:lnTo>
                <a:lnTo>
                  <a:pt x="2244979" y="457580"/>
                </a:lnTo>
                <a:lnTo>
                  <a:pt x="2244979" y="91566"/>
                </a:lnTo>
                <a:lnTo>
                  <a:pt x="2237799" y="55935"/>
                </a:lnTo>
                <a:lnTo>
                  <a:pt x="2218213" y="26828"/>
                </a:lnTo>
                <a:lnTo>
                  <a:pt x="2189150" y="719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05382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6"/>
                </a:moveTo>
                <a:lnTo>
                  <a:pt x="7179" y="55935"/>
                </a:lnTo>
                <a:lnTo>
                  <a:pt x="26765" y="26828"/>
                </a:lnTo>
                <a:lnTo>
                  <a:pt x="55828" y="7199"/>
                </a:lnTo>
                <a:lnTo>
                  <a:pt x="91440" y="0"/>
                </a:lnTo>
                <a:lnTo>
                  <a:pt x="2153539" y="0"/>
                </a:lnTo>
                <a:lnTo>
                  <a:pt x="2189150" y="7199"/>
                </a:lnTo>
                <a:lnTo>
                  <a:pt x="2218213" y="26828"/>
                </a:lnTo>
                <a:lnTo>
                  <a:pt x="2237799" y="55935"/>
                </a:lnTo>
                <a:lnTo>
                  <a:pt x="2244979" y="91566"/>
                </a:lnTo>
                <a:lnTo>
                  <a:pt x="2244979" y="457580"/>
                </a:lnTo>
                <a:lnTo>
                  <a:pt x="2237799" y="493212"/>
                </a:lnTo>
                <a:lnTo>
                  <a:pt x="2218213" y="522319"/>
                </a:lnTo>
                <a:lnTo>
                  <a:pt x="2189150" y="541948"/>
                </a:lnTo>
                <a:lnTo>
                  <a:pt x="2153539" y="549147"/>
                </a:lnTo>
                <a:lnTo>
                  <a:pt x="91440" y="549147"/>
                </a:lnTo>
                <a:lnTo>
                  <a:pt x="55828" y="541948"/>
                </a:lnTo>
                <a:lnTo>
                  <a:pt x="26765" y="522319"/>
                </a:lnTo>
                <a:lnTo>
                  <a:pt x="7179" y="493212"/>
                </a:lnTo>
                <a:lnTo>
                  <a:pt x="0" y="457580"/>
                </a:lnTo>
                <a:lnTo>
                  <a:pt x="0" y="91566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421671" y="1560321"/>
            <a:ext cx="2212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Statika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421764" y="245795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666" y="0"/>
                </a:moveTo>
                <a:lnTo>
                  <a:pt x="91566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6"/>
                </a:lnTo>
                <a:lnTo>
                  <a:pt x="0" y="457580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6" y="549147"/>
                </a:lnTo>
                <a:lnTo>
                  <a:pt x="2153666" y="549147"/>
                </a:lnTo>
                <a:lnTo>
                  <a:pt x="2189277" y="541948"/>
                </a:lnTo>
                <a:lnTo>
                  <a:pt x="2218340" y="522319"/>
                </a:lnTo>
                <a:lnTo>
                  <a:pt x="2237926" y="493212"/>
                </a:lnTo>
                <a:lnTo>
                  <a:pt x="2245106" y="457580"/>
                </a:lnTo>
                <a:lnTo>
                  <a:pt x="2245106" y="91566"/>
                </a:lnTo>
                <a:lnTo>
                  <a:pt x="2237926" y="55935"/>
                </a:lnTo>
                <a:lnTo>
                  <a:pt x="2218340" y="26828"/>
                </a:lnTo>
                <a:lnTo>
                  <a:pt x="2189277" y="7199"/>
                </a:lnTo>
                <a:lnTo>
                  <a:pt x="215366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21764" y="245795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6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6" y="0"/>
                </a:lnTo>
                <a:lnTo>
                  <a:pt x="2153666" y="0"/>
                </a:lnTo>
                <a:lnTo>
                  <a:pt x="2189277" y="7199"/>
                </a:lnTo>
                <a:lnTo>
                  <a:pt x="2218340" y="26828"/>
                </a:lnTo>
                <a:lnTo>
                  <a:pt x="2237926" y="55935"/>
                </a:lnTo>
                <a:lnTo>
                  <a:pt x="2245106" y="91566"/>
                </a:lnTo>
                <a:lnTo>
                  <a:pt x="2245106" y="457580"/>
                </a:lnTo>
                <a:lnTo>
                  <a:pt x="2237926" y="493212"/>
                </a:lnTo>
                <a:lnTo>
                  <a:pt x="2218340" y="522319"/>
                </a:lnTo>
                <a:lnTo>
                  <a:pt x="2189277" y="541948"/>
                </a:lnTo>
                <a:lnTo>
                  <a:pt x="2153666" y="549147"/>
                </a:lnTo>
                <a:lnTo>
                  <a:pt x="91566" y="549147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0"/>
                </a:lnTo>
                <a:lnTo>
                  <a:pt x="0" y="91566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916429" y="2551302"/>
            <a:ext cx="12560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Mek.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Bahan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404492" y="342277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666" y="0"/>
                </a:moveTo>
                <a:lnTo>
                  <a:pt x="91566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7"/>
                </a:lnTo>
                <a:lnTo>
                  <a:pt x="0" y="457581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6" y="549148"/>
                </a:lnTo>
                <a:lnTo>
                  <a:pt x="2153666" y="549148"/>
                </a:lnTo>
                <a:lnTo>
                  <a:pt x="2189277" y="541948"/>
                </a:lnTo>
                <a:lnTo>
                  <a:pt x="2218340" y="522319"/>
                </a:lnTo>
                <a:lnTo>
                  <a:pt x="2237926" y="493212"/>
                </a:lnTo>
                <a:lnTo>
                  <a:pt x="2245106" y="457581"/>
                </a:lnTo>
                <a:lnTo>
                  <a:pt x="2245106" y="91567"/>
                </a:lnTo>
                <a:lnTo>
                  <a:pt x="2237926" y="55935"/>
                </a:lnTo>
                <a:lnTo>
                  <a:pt x="2218340" y="26828"/>
                </a:lnTo>
                <a:lnTo>
                  <a:pt x="2189277" y="7199"/>
                </a:lnTo>
                <a:lnTo>
                  <a:pt x="215366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04492" y="342277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7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6" y="0"/>
                </a:lnTo>
                <a:lnTo>
                  <a:pt x="2153666" y="0"/>
                </a:lnTo>
                <a:lnTo>
                  <a:pt x="2189277" y="7199"/>
                </a:lnTo>
                <a:lnTo>
                  <a:pt x="2218340" y="26828"/>
                </a:lnTo>
                <a:lnTo>
                  <a:pt x="2237926" y="55935"/>
                </a:lnTo>
                <a:lnTo>
                  <a:pt x="2245106" y="91567"/>
                </a:lnTo>
                <a:lnTo>
                  <a:pt x="2245106" y="457581"/>
                </a:lnTo>
                <a:lnTo>
                  <a:pt x="2237926" y="493212"/>
                </a:lnTo>
                <a:lnTo>
                  <a:pt x="2218340" y="522319"/>
                </a:lnTo>
                <a:lnTo>
                  <a:pt x="2189277" y="541948"/>
                </a:lnTo>
                <a:lnTo>
                  <a:pt x="2153666" y="549148"/>
                </a:lnTo>
                <a:lnTo>
                  <a:pt x="91566" y="549148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1"/>
                </a:lnTo>
                <a:lnTo>
                  <a:pt x="0" y="91567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671954" y="3516248"/>
            <a:ext cx="17087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Struktur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433067" y="43629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539" y="0"/>
                </a:moveTo>
                <a:lnTo>
                  <a:pt x="91566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7"/>
                </a:lnTo>
                <a:lnTo>
                  <a:pt x="0" y="457581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6" y="549148"/>
                </a:lnTo>
                <a:lnTo>
                  <a:pt x="2153539" y="549148"/>
                </a:lnTo>
                <a:lnTo>
                  <a:pt x="2189170" y="541948"/>
                </a:lnTo>
                <a:lnTo>
                  <a:pt x="2218277" y="522319"/>
                </a:lnTo>
                <a:lnTo>
                  <a:pt x="2237906" y="493212"/>
                </a:lnTo>
                <a:lnTo>
                  <a:pt x="2245106" y="457581"/>
                </a:lnTo>
                <a:lnTo>
                  <a:pt x="2245106" y="91567"/>
                </a:lnTo>
                <a:lnTo>
                  <a:pt x="2237906" y="55935"/>
                </a:lnTo>
                <a:lnTo>
                  <a:pt x="2218277" y="26828"/>
                </a:lnTo>
                <a:lnTo>
                  <a:pt x="2189170" y="719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33067" y="43629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7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6" y="0"/>
                </a:lnTo>
                <a:lnTo>
                  <a:pt x="2153539" y="0"/>
                </a:lnTo>
                <a:lnTo>
                  <a:pt x="2189170" y="7199"/>
                </a:lnTo>
                <a:lnTo>
                  <a:pt x="2218277" y="26828"/>
                </a:lnTo>
                <a:lnTo>
                  <a:pt x="2237906" y="55935"/>
                </a:lnTo>
                <a:lnTo>
                  <a:pt x="2245106" y="91567"/>
                </a:lnTo>
                <a:lnTo>
                  <a:pt x="2245106" y="457581"/>
                </a:lnTo>
                <a:lnTo>
                  <a:pt x="2237906" y="493212"/>
                </a:lnTo>
                <a:lnTo>
                  <a:pt x="2218277" y="522319"/>
                </a:lnTo>
                <a:lnTo>
                  <a:pt x="2189170" y="541948"/>
                </a:lnTo>
                <a:lnTo>
                  <a:pt x="2153539" y="549148"/>
                </a:lnTo>
                <a:lnTo>
                  <a:pt x="91566" y="549148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1"/>
                </a:lnTo>
                <a:lnTo>
                  <a:pt x="0" y="91567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659382" y="4456557"/>
            <a:ext cx="17907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Peranc.Str.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310888" y="4365625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2153539" y="0"/>
                </a:moveTo>
                <a:lnTo>
                  <a:pt x="91566" y="0"/>
                </a:lnTo>
                <a:lnTo>
                  <a:pt x="55935" y="7179"/>
                </a:lnTo>
                <a:lnTo>
                  <a:pt x="26828" y="26765"/>
                </a:lnTo>
                <a:lnTo>
                  <a:pt x="7199" y="55828"/>
                </a:lnTo>
                <a:lnTo>
                  <a:pt x="0" y="91439"/>
                </a:lnTo>
                <a:lnTo>
                  <a:pt x="0" y="457581"/>
                </a:lnTo>
                <a:lnTo>
                  <a:pt x="7199" y="493192"/>
                </a:lnTo>
                <a:lnTo>
                  <a:pt x="26828" y="522255"/>
                </a:lnTo>
                <a:lnTo>
                  <a:pt x="55935" y="541841"/>
                </a:lnTo>
                <a:lnTo>
                  <a:pt x="91566" y="549020"/>
                </a:lnTo>
                <a:lnTo>
                  <a:pt x="2153539" y="549020"/>
                </a:lnTo>
                <a:lnTo>
                  <a:pt x="2189170" y="541841"/>
                </a:lnTo>
                <a:lnTo>
                  <a:pt x="2218277" y="522255"/>
                </a:lnTo>
                <a:lnTo>
                  <a:pt x="2237906" y="493192"/>
                </a:lnTo>
                <a:lnTo>
                  <a:pt x="2245106" y="457581"/>
                </a:lnTo>
                <a:lnTo>
                  <a:pt x="2245106" y="91439"/>
                </a:lnTo>
                <a:lnTo>
                  <a:pt x="2237906" y="55828"/>
                </a:lnTo>
                <a:lnTo>
                  <a:pt x="2218277" y="26765"/>
                </a:lnTo>
                <a:lnTo>
                  <a:pt x="2189170" y="717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10888" y="4365625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0" y="91439"/>
                </a:moveTo>
                <a:lnTo>
                  <a:pt x="7199" y="55828"/>
                </a:lnTo>
                <a:lnTo>
                  <a:pt x="26828" y="26765"/>
                </a:lnTo>
                <a:lnTo>
                  <a:pt x="55935" y="7179"/>
                </a:lnTo>
                <a:lnTo>
                  <a:pt x="91566" y="0"/>
                </a:lnTo>
                <a:lnTo>
                  <a:pt x="2153539" y="0"/>
                </a:lnTo>
                <a:lnTo>
                  <a:pt x="2189170" y="7179"/>
                </a:lnTo>
                <a:lnTo>
                  <a:pt x="2218277" y="26765"/>
                </a:lnTo>
                <a:lnTo>
                  <a:pt x="2237906" y="55828"/>
                </a:lnTo>
                <a:lnTo>
                  <a:pt x="2245106" y="91439"/>
                </a:lnTo>
                <a:lnTo>
                  <a:pt x="2245106" y="457581"/>
                </a:lnTo>
                <a:lnTo>
                  <a:pt x="2237906" y="493192"/>
                </a:lnTo>
                <a:lnTo>
                  <a:pt x="2218277" y="522255"/>
                </a:lnTo>
                <a:lnTo>
                  <a:pt x="2189170" y="541841"/>
                </a:lnTo>
                <a:lnTo>
                  <a:pt x="2153539" y="549020"/>
                </a:lnTo>
                <a:lnTo>
                  <a:pt x="91566" y="549020"/>
                </a:lnTo>
                <a:lnTo>
                  <a:pt x="55935" y="541841"/>
                </a:lnTo>
                <a:lnTo>
                  <a:pt x="26828" y="522255"/>
                </a:lnTo>
                <a:lnTo>
                  <a:pt x="7199" y="493192"/>
                </a:lnTo>
                <a:lnTo>
                  <a:pt x="0" y="457581"/>
                </a:lnTo>
                <a:lnTo>
                  <a:pt x="0" y="9143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623053" y="4459351"/>
            <a:ext cx="16198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Peranc.Str.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435353" y="5172964"/>
            <a:ext cx="2242820" cy="549275"/>
          </a:xfrm>
          <a:custGeom>
            <a:avLst/>
            <a:gdLst/>
            <a:ahLst/>
            <a:cxnLst/>
            <a:rect l="l" t="t" r="r" b="b"/>
            <a:pathLst>
              <a:path w="2242820" h="549275">
                <a:moveTo>
                  <a:pt x="2151253" y="0"/>
                </a:moveTo>
                <a:lnTo>
                  <a:pt x="91567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7"/>
                </a:lnTo>
                <a:lnTo>
                  <a:pt x="0" y="457644"/>
                </a:lnTo>
                <a:lnTo>
                  <a:pt x="7199" y="493268"/>
                </a:lnTo>
                <a:lnTo>
                  <a:pt x="26828" y="522357"/>
                </a:lnTo>
                <a:lnTo>
                  <a:pt x="55935" y="541969"/>
                </a:lnTo>
                <a:lnTo>
                  <a:pt x="91567" y="549160"/>
                </a:lnTo>
                <a:lnTo>
                  <a:pt x="2151253" y="549160"/>
                </a:lnTo>
                <a:lnTo>
                  <a:pt x="2186884" y="541969"/>
                </a:lnTo>
                <a:lnTo>
                  <a:pt x="2215991" y="522357"/>
                </a:lnTo>
                <a:lnTo>
                  <a:pt x="2235620" y="493268"/>
                </a:lnTo>
                <a:lnTo>
                  <a:pt x="2242820" y="457644"/>
                </a:lnTo>
                <a:lnTo>
                  <a:pt x="2242820" y="91567"/>
                </a:lnTo>
                <a:lnTo>
                  <a:pt x="2235620" y="55935"/>
                </a:lnTo>
                <a:lnTo>
                  <a:pt x="2215991" y="26828"/>
                </a:lnTo>
                <a:lnTo>
                  <a:pt x="2186884" y="7199"/>
                </a:lnTo>
                <a:lnTo>
                  <a:pt x="21512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35353" y="5172964"/>
            <a:ext cx="2242820" cy="549275"/>
          </a:xfrm>
          <a:custGeom>
            <a:avLst/>
            <a:gdLst/>
            <a:ahLst/>
            <a:cxnLst/>
            <a:rect l="l" t="t" r="r" b="b"/>
            <a:pathLst>
              <a:path w="2242820" h="549275">
                <a:moveTo>
                  <a:pt x="0" y="91567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7" y="0"/>
                </a:lnTo>
                <a:lnTo>
                  <a:pt x="2151253" y="0"/>
                </a:lnTo>
                <a:lnTo>
                  <a:pt x="2186884" y="7199"/>
                </a:lnTo>
                <a:lnTo>
                  <a:pt x="2215991" y="26828"/>
                </a:lnTo>
                <a:lnTo>
                  <a:pt x="2235620" y="55935"/>
                </a:lnTo>
                <a:lnTo>
                  <a:pt x="2242820" y="91567"/>
                </a:lnTo>
                <a:lnTo>
                  <a:pt x="2242820" y="457644"/>
                </a:lnTo>
                <a:lnTo>
                  <a:pt x="2235620" y="493268"/>
                </a:lnTo>
                <a:lnTo>
                  <a:pt x="2215991" y="522357"/>
                </a:lnTo>
                <a:lnTo>
                  <a:pt x="2186884" y="541969"/>
                </a:lnTo>
                <a:lnTo>
                  <a:pt x="2151253" y="549160"/>
                </a:lnTo>
                <a:lnTo>
                  <a:pt x="91567" y="549160"/>
                </a:lnTo>
                <a:lnTo>
                  <a:pt x="55935" y="541969"/>
                </a:lnTo>
                <a:lnTo>
                  <a:pt x="26828" y="522357"/>
                </a:lnTo>
                <a:lnTo>
                  <a:pt x="7199" y="493268"/>
                </a:lnTo>
                <a:lnTo>
                  <a:pt x="0" y="457644"/>
                </a:lnTo>
                <a:lnTo>
                  <a:pt x="0" y="91567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451653" y="5283453"/>
            <a:ext cx="2210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19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Din.Str.&amp;Rek.Gempa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456433" y="1035938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294"/>
                </a:moveTo>
                <a:lnTo>
                  <a:pt x="0" y="193294"/>
                </a:lnTo>
                <a:lnTo>
                  <a:pt x="71501" y="431419"/>
                </a:lnTo>
                <a:lnTo>
                  <a:pt x="135718" y="217170"/>
                </a:lnTo>
                <a:lnTo>
                  <a:pt x="47625" y="217170"/>
                </a:lnTo>
                <a:lnTo>
                  <a:pt x="47625" y="193294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70"/>
                </a:lnTo>
                <a:lnTo>
                  <a:pt x="95250" y="217170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294"/>
                </a:moveTo>
                <a:lnTo>
                  <a:pt x="95250" y="193294"/>
                </a:lnTo>
                <a:lnTo>
                  <a:pt x="95250" y="217170"/>
                </a:lnTo>
                <a:lnTo>
                  <a:pt x="135718" y="217170"/>
                </a:lnTo>
                <a:lnTo>
                  <a:pt x="142875" y="1932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32811" y="2030857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420"/>
                </a:moveTo>
                <a:lnTo>
                  <a:pt x="0" y="193420"/>
                </a:lnTo>
                <a:lnTo>
                  <a:pt x="71500" y="431545"/>
                </a:lnTo>
                <a:lnTo>
                  <a:pt x="135756" y="217169"/>
                </a:lnTo>
                <a:lnTo>
                  <a:pt x="47625" y="217169"/>
                </a:lnTo>
                <a:lnTo>
                  <a:pt x="47625" y="193420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69"/>
                </a:lnTo>
                <a:lnTo>
                  <a:pt x="95250" y="217169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420"/>
                </a:moveTo>
                <a:lnTo>
                  <a:pt x="95250" y="193420"/>
                </a:lnTo>
                <a:lnTo>
                  <a:pt x="95250" y="217169"/>
                </a:lnTo>
                <a:lnTo>
                  <a:pt x="135756" y="217169"/>
                </a:lnTo>
                <a:lnTo>
                  <a:pt x="142875" y="1934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46401" y="3007105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294"/>
                </a:moveTo>
                <a:lnTo>
                  <a:pt x="0" y="193294"/>
                </a:lnTo>
                <a:lnTo>
                  <a:pt x="71374" y="431419"/>
                </a:lnTo>
                <a:lnTo>
                  <a:pt x="135705" y="217170"/>
                </a:lnTo>
                <a:lnTo>
                  <a:pt x="47625" y="217170"/>
                </a:lnTo>
                <a:lnTo>
                  <a:pt x="47625" y="193294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70"/>
                </a:lnTo>
                <a:lnTo>
                  <a:pt x="95250" y="217170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294"/>
                </a:moveTo>
                <a:lnTo>
                  <a:pt x="95250" y="193294"/>
                </a:lnTo>
                <a:lnTo>
                  <a:pt x="95250" y="217170"/>
                </a:lnTo>
                <a:lnTo>
                  <a:pt x="135705" y="217170"/>
                </a:lnTo>
                <a:lnTo>
                  <a:pt x="142875" y="1932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33573" y="3971925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294"/>
                </a:moveTo>
                <a:lnTo>
                  <a:pt x="0" y="193294"/>
                </a:lnTo>
                <a:lnTo>
                  <a:pt x="71500" y="431419"/>
                </a:lnTo>
                <a:lnTo>
                  <a:pt x="135718" y="217169"/>
                </a:lnTo>
                <a:lnTo>
                  <a:pt x="47625" y="217169"/>
                </a:lnTo>
                <a:lnTo>
                  <a:pt x="47625" y="193294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69"/>
                </a:lnTo>
                <a:lnTo>
                  <a:pt x="95250" y="217169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294"/>
                </a:moveTo>
                <a:lnTo>
                  <a:pt x="95250" y="193294"/>
                </a:lnTo>
                <a:lnTo>
                  <a:pt x="95250" y="217169"/>
                </a:lnTo>
                <a:lnTo>
                  <a:pt x="135718" y="217169"/>
                </a:lnTo>
                <a:lnTo>
                  <a:pt x="142875" y="1932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05075" y="4074795"/>
            <a:ext cx="2604135" cy="0"/>
          </a:xfrm>
          <a:custGeom>
            <a:avLst/>
            <a:gdLst/>
            <a:ahLst/>
            <a:cxnLst/>
            <a:rect l="l" t="t" r="r" b="b"/>
            <a:pathLst>
              <a:path w="2604135">
                <a:moveTo>
                  <a:pt x="0" y="0"/>
                </a:moveTo>
                <a:lnTo>
                  <a:pt x="2603754" y="0"/>
                </a:lnTo>
              </a:path>
            </a:pathLst>
          </a:custGeom>
          <a:ln w="476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50360" y="1692020"/>
            <a:ext cx="1285875" cy="100330"/>
          </a:xfrm>
          <a:custGeom>
            <a:avLst/>
            <a:gdLst/>
            <a:ahLst/>
            <a:cxnLst/>
            <a:rect l="l" t="t" r="r" b="b"/>
            <a:pathLst>
              <a:path w="1285875" h="100330">
                <a:moveTo>
                  <a:pt x="85598" y="0"/>
                </a:moveTo>
                <a:lnTo>
                  <a:pt x="83312" y="1396"/>
                </a:lnTo>
                <a:lnTo>
                  <a:pt x="0" y="49911"/>
                </a:lnTo>
                <a:lnTo>
                  <a:pt x="83312" y="98551"/>
                </a:lnTo>
                <a:lnTo>
                  <a:pt x="85598" y="99821"/>
                </a:lnTo>
                <a:lnTo>
                  <a:pt x="88518" y="99059"/>
                </a:lnTo>
                <a:lnTo>
                  <a:pt x="89788" y="96774"/>
                </a:lnTo>
                <a:lnTo>
                  <a:pt x="91186" y="94487"/>
                </a:lnTo>
                <a:lnTo>
                  <a:pt x="90424" y="91566"/>
                </a:lnTo>
                <a:lnTo>
                  <a:pt x="88137" y="90296"/>
                </a:lnTo>
                <a:lnTo>
                  <a:pt x="27178" y="54737"/>
                </a:lnTo>
                <a:lnTo>
                  <a:pt x="9525" y="54737"/>
                </a:lnTo>
                <a:lnTo>
                  <a:pt x="9525" y="45212"/>
                </a:lnTo>
                <a:lnTo>
                  <a:pt x="27177" y="45212"/>
                </a:lnTo>
                <a:lnTo>
                  <a:pt x="88137" y="9651"/>
                </a:lnTo>
                <a:lnTo>
                  <a:pt x="90424" y="8254"/>
                </a:lnTo>
                <a:lnTo>
                  <a:pt x="91186" y="5333"/>
                </a:lnTo>
                <a:lnTo>
                  <a:pt x="89788" y="3048"/>
                </a:lnTo>
                <a:lnTo>
                  <a:pt x="88518" y="762"/>
                </a:lnTo>
                <a:lnTo>
                  <a:pt x="85598" y="0"/>
                </a:lnTo>
                <a:close/>
              </a:path>
              <a:path w="1285875" h="100330">
                <a:moveTo>
                  <a:pt x="27177" y="45212"/>
                </a:moveTo>
                <a:lnTo>
                  <a:pt x="9525" y="45212"/>
                </a:lnTo>
                <a:lnTo>
                  <a:pt x="9525" y="54737"/>
                </a:lnTo>
                <a:lnTo>
                  <a:pt x="27178" y="54737"/>
                </a:lnTo>
                <a:lnTo>
                  <a:pt x="26089" y="54101"/>
                </a:lnTo>
                <a:lnTo>
                  <a:pt x="11937" y="54101"/>
                </a:lnTo>
                <a:lnTo>
                  <a:pt x="11937" y="45846"/>
                </a:lnTo>
                <a:lnTo>
                  <a:pt x="26089" y="45846"/>
                </a:lnTo>
                <a:lnTo>
                  <a:pt x="27177" y="45212"/>
                </a:lnTo>
                <a:close/>
              </a:path>
              <a:path w="1285875" h="100330">
                <a:moveTo>
                  <a:pt x="1285366" y="45212"/>
                </a:moveTo>
                <a:lnTo>
                  <a:pt x="27177" y="45212"/>
                </a:lnTo>
                <a:lnTo>
                  <a:pt x="19013" y="49974"/>
                </a:lnTo>
                <a:lnTo>
                  <a:pt x="27178" y="54737"/>
                </a:lnTo>
                <a:lnTo>
                  <a:pt x="1285366" y="54737"/>
                </a:lnTo>
                <a:lnTo>
                  <a:pt x="1285366" y="45212"/>
                </a:lnTo>
                <a:close/>
              </a:path>
              <a:path w="1285875" h="100330">
                <a:moveTo>
                  <a:pt x="11937" y="45846"/>
                </a:moveTo>
                <a:lnTo>
                  <a:pt x="11937" y="54101"/>
                </a:lnTo>
                <a:lnTo>
                  <a:pt x="19013" y="49974"/>
                </a:lnTo>
                <a:lnTo>
                  <a:pt x="11937" y="45846"/>
                </a:lnTo>
                <a:close/>
              </a:path>
              <a:path w="1285875" h="100330">
                <a:moveTo>
                  <a:pt x="19013" y="49974"/>
                </a:moveTo>
                <a:lnTo>
                  <a:pt x="11937" y="54101"/>
                </a:lnTo>
                <a:lnTo>
                  <a:pt x="26089" y="54101"/>
                </a:lnTo>
                <a:lnTo>
                  <a:pt x="19013" y="49974"/>
                </a:lnTo>
                <a:close/>
              </a:path>
              <a:path w="1285875" h="100330">
                <a:moveTo>
                  <a:pt x="26089" y="45846"/>
                </a:moveTo>
                <a:lnTo>
                  <a:pt x="11937" y="45846"/>
                </a:lnTo>
                <a:lnTo>
                  <a:pt x="19013" y="49974"/>
                </a:lnTo>
                <a:lnTo>
                  <a:pt x="26089" y="4584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33573" y="4911978"/>
            <a:ext cx="142875" cy="260985"/>
          </a:xfrm>
          <a:custGeom>
            <a:avLst/>
            <a:gdLst/>
            <a:ahLst/>
            <a:cxnLst/>
            <a:rect l="l" t="t" r="r" b="b"/>
            <a:pathLst>
              <a:path w="142875" h="260985">
                <a:moveTo>
                  <a:pt x="0" y="22733"/>
                </a:moveTo>
                <a:lnTo>
                  <a:pt x="70738" y="260985"/>
                </a:lnTo>
                <a:lnTo>
                  <a:pt x="135711" y="46736"/>
                </a:lnTo>
                <a:lnTo>
                  <a:pt x="95123" y="46736"/>
                </a:lnTo>
                <a:lnTo>
                  <a:pt x="47498" y="46609"/>
                </a:lnTo>
                <a:lnTo>
                  <a:pt x="47562" y="22859"/>
                </a:lnTo>
                <a:lnTo>
                  <a:pt x="0" y="22733"/>
                </a:lnTo>
                <a:close/>
              </a:path>
              <a:path w="142875" h="260985">
                <a:moveTo>
                  <a:pt x="47562" y="22859"/>
                </a:moveTo>
                <a:lnTo>
                  <a:pt x="47498" y="46609"/>
                </a:lnTo>
                <a:lnTo>
                  <a:pt x="95123" y="46736"/>
                </a:lnTo>
                <a:lnTo>
                  <a:pt x="95187" y="22986"/>
                </a:lnTo>
                <a:lnTo>
                  <a:pt x="47562" y="22859"/>
                </a:lnTo>
                <a:close/>
              </a:path>
              <a:path w="142875" h="260985">
                <a:moveTo>
                  <a:pt x="95187" y="22986"/>
                </a:moveTo>
                <a:lnTo>
                  <a:pt x="95123" y="46736"/>
                </a:lnTo>
                <a:lnTo>
                  <a:pt x="135711" y="46736"/>
                </a:lnTo>
                <a:lnTo>
                  <a:pt x="142875" y="23114"/>
                </a:lnTo>
                <a:lnTo>
                  <a:pt x="95187" y="22986"/>
                </a:lnTo>
                <a:close/>
              </a:path>
              <a:path w="142875" h="260985">
                <a:moveTo>
                  <a:pt x="47625" y="0"/>
                </a:moveTo>
                <a:lnTo>
                  <a:pt x="47562" y="22859"/>
                </a:lnTo>
                <a:lnTo>
                  <a:pt x="95187" y="22986"/>
                </a:lnTo>
                <a:lnTo>
                  <a:pt x="95250" y="127"/>
                </a:lnTo>
                <a:lnTo>
                  <a:pt x="4762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23532" y="598677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5"/>
                </a:lnTo>
                <a:lnTo>
                  <a:pt x="4262" y="33111"/>
                </a:lnTo>
                <a:lnTo>
                  <a:pt x="0" y="54229"/>
                </a:lnTo>
                <a:lnTo>
                  <a:pt x="0" y="271145"/>
                </a:lnTo>
                <a:lnTo>
                  <a:pt x="4262" y="292262"/>
                </a:lnTo>
                <a:lnTo>
                  <a:pt x="15884" y="309499"/>
                </a:lnTo>
                <a:lnTo>
                  <a:pt x="33121" y="321115"/>
                </a:lnTo>
                <a:lnTo>
                  <a:pt x="54228" y="325374"/>
                </a:lnTo>
                <a:lnTo>
                  <a:pt x="705307" y="325374"/>
                </a:lnTo>
                <a:lnTo>
                  <a:pt x="726421" y="321115"/>
                </a:lnTo>
                <a:lnTo>
                  <a:pt x="743662" y="309499"/>
                </a:lnTo>
                <a:lnTo>
                  <a:pt x="755286" y="292262"/>
                </a:lnTo>
                <a:lnTo>
                  <a:pt x="759548" y="271145"/>
                </a:lnTo>
                <a:lnTo>
                  <a:pt x="759548" y="54229"/>
                </a:lnTo>
                <a:lnTo>
                  <a:pt x="755286" y="33111"/>
                </a:lnTo>
                <a:lnTo>
                  <a:pt x="743662" y="15875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23532" y="598677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0" y="54229"/>
                </a:moveTo>
                <a:lnTo>
                  <a:pt x="4262" y="33111"/>
                </a:lnTo>
                <a:lnTo>
                  <a:pt x="15884" y="15875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5"/>
                </a:lnTo>
                <a:lnTo>
                  <a:pt x="755286" y="33111"/>
                </a:lnTo>
                <a:lnTo>
                  <a:pt x="759548" y="54229"/>
                </a:lnTo>
                <a:lnTo>
                  <a:pt x="759548" y="271145"/>
                </a:lnTo>
                <a:lnTo>
                  <a:pt x="755286" y="292262"/>
                </a:lnTo>
                <a:lnTo>
                  <a:pt x="743662" y="309499"/>
                </a:lnTo>
                <a:lnTo>
                  <a:pt x="726421" y="321115"/>
                </a:lnTo>
                <a:lnTo>
                  <a:pt x="705307" y="325374"/>
                </a:lnTo>
                <a:lnTo>
                  <a:pt x="54228" y="325374"/>
                </a:lnTo>
                <a:lnTo>
                  <a:pt x="33121" y="321115"/>
                </a:lnTo>
                <a:lnTo>
                  <a:pt x="15884" y="309499"/>
                </a:lnTo>
                <a:lnTo>
                  <a:pt x="4262" y="292262"/>
                </a:lnTo>
                <a:lnTo>
                  <a:pt x="0" y="271145"/>
                </a:lnTo>
                <a:lnTo>
                  <a:pt x="0" y="5422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78307" y="596265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23532" y="1481708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5"/>
                </a:lnTo>
                <a:lnTo>
                  <a:pt x="4262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62"/>
                </a:lnTo>
                <a:lnTo>
                  <a:pt x="15884" y="309499"/>
                </a:lnTo>
                <a:lnTo>
                  <a:pt x="33121" y="321115"/>
                </a:lnTo>
                <a:lnTo>
                  <a:pt x="54228" y="325374"/>
                </a:lnTo>
                <a:lnTo>
                  <a:pt x="705307" y="325374"/>
                </a:lnTo>
                <a:lnTo>
                  <a:pt x="726421" y="321115"/>
                </a:lnTo>
                <a:lnTo>
                  <a:pt x="743662" y="309499"/>
                </a:lnTo>
                <a:lnTo>
                  <a:pt x="755286" y="292262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11"/>
                </a:lnTo>
                <a:lnTo>
                  <a:pt x="743662" y="15875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3532" y="1481708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0" y="54228"/>
                </a:moveTo>
                <a:lnTo>
                  <a:pt x="4262" y="33111"/>
                </a:lnTo>
                <a:lnTo>
                  <a:pt x="15884" y="15874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5"/>
                </a:lnTo>
                <a:lnTo>
                  <a:pt x="755286" y="33111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62"/>
                </a:lnTo>
                <a:lnTo>
                  <a:pt x="743662" y="309499"/>
                </a:lnTo>
                <a:lnTo>
                  <a:pt x="726421" y="321115"/>
                </a:lnTo>
                <a:lnTo>
                  <a:pt x="705307" y="325374"/>
                </a:lnTo>
                <a:lnTo>
                  <a:pt x="54228" y="325374"/>
                </a:lnTo>
                <a:lnTo>
                  <a:pt x="33121" y="321115"/>
                </a:lnTo>
                <a:lnTo>
                  <a:pt x="15884" y="309499"/>
                </a:lnTo>
                <a:lnTo>
                  <a:pt x="4262" y="29226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578307" y="1479550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23532" y="2569845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5"/>
                </a:lnTo>
                <a:lnTo>
                  <a:pt x="4262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62"/>
                </a:lnTo>
                <a:lnTo>
                  <a:pt x="15884" y="309499"/>
                </a:lnTo>
                <a:lnTo>
                  <a:pt x="33121" y="321115"/>
                </a:lnTo>
                <a:lnTo>
                  <a:pt x="54228" y="325374"/>
                </a:lnTo>
                <a:lnTo>
                  <a:pt x="705307" y="325374"/>
                </a:lnTo>
                <a:lnTo>
                  <a:pt x="726421" y="321115"/>
                </a:lnTo>
                <a:lnTo>
                  <a:pt x="743662" y="309499"/>
                </a:lnTo>
                <a:lnTo>
                  <a:pt x="755286" y="292262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11"/>
                </a:lnTo>
                <a:lnTo>
                  <a:pt x="743662" y="15875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23532" y="2569845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0" y="54228"/>
                </a:moveTo>
                <a:lnTo>
                  <a:pt x="4262" y="33111"/>
                </a:lnTo>
                <a:lnTo>
                  <a:pt x="15884" y="15874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5"/>
                </a:lnTo>
                <a:lnTo>
                  <a:pt x="755286" y="33111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62"/>
                </a:lnTo>
                <a:lnTo>
                  <a:pt x="743662" y="309499"/>
                </a:lnTo>
                <a:lnTo>
                  <a:pt x="726421" y="321115"/>
                </a:lnTo>
                <a:lnTo>
                  <a:pt x="705307" y="325374"/>
                </a:lnTo>
                <a:lnTo>
                  <a:pt x="54228" y="325374"/>
                </a:lnTo>
                <a:lnTo>
                  <a:pt x="33121" y="321115"/>
                </a:lnTo>
                <a:lnTo>
                  <a:pt x="15884" y="309499"/>
                </a:lnTo>
                <a:lnTo>
                  <a:pt x="4262" y="29226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78307" y="2568066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23532" y="3514216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78"/>
                </a:lnTo>
                <a:lnTo>
                  <a:pt x="15884" y="15938"/>
                </a:lnTo>
                <a:lnTo>
                  <a:pt x="4262" y="33218"/>
                </a:lnTo>
                <a:lnTo>
                  <a:pt x="0" y="54356"/>
                </a:lnTo>
                <a:lnTo>
                  <a:pt x="0" y="271272"/>
                </a:lnTo>
                <a:lnTo>
                  <a:pt x="4262" y="292336"/>
                </a:lnTo>
                <a:lnTo>
                  <a:pt x="15884" y="309578"/>
                </a:lnTo>
                <a:lnTo>
                  <a:pt x="33121" y="321224"/>
                </a:lnTo>
                <a:lnTo>
                  <a:pt x="54228" y="325501"/>
                </a:lnTo>
                <a:lnTo>
                  <a:pt x="705307" y="325501"/>
                </a:lnTo>
                <a:lnTo>
                  <a:pt x="726421" y="321224"/>
                </a:lnTo>
                <a:lnTo>
                  <a:pt x="743662" y="309578"/>
                </a:lnTo>
                <a:lnTo>
                  <a:pt x="755286" y="292336"/>
                </a:lnTo>
                <a:lnTo>
                  <a:pt x="759548" y="271272"/>
                </a:lnTo>
                <a:lnTo>
                  <a:pt x="759548" y="54356"/>
                </a:lnTo>
                <a:lnTo>
                  <a:pt x="755286" y="33218"/>
                </a:lnTo>
                <a:lnTo>
                  <a:pt x="743662" y="15938"/>
                </a:lnTo>
                <a:lnTo>
                  <a:pt x="726421" y="427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23532" y="3514216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356"/>
                </a:moveTo>
                <a:lnTo>
                  <a:pt x="4262" y="33218"/>
                </a:lnTo>
                <a:lnTo>
                  <a:pt x="15884" y="15938"/>
                </a:lnTo>
                <a:lnTo>
                  <a:pt x="33121" y="427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78"/>
                </a:lnTo>
                <a:lnTo>
                  <a:pt x="743662" y="15938"/>
                </a:lnTo>
                <a:lnTo>
                  <a:pt x="755286" y="33218"/>
                </a:lnTo>
                <a:lnTo>
                  <a:pt x="759548" y="54356"/>
                </a:lnTo>
                <a:lnTo>
                  <a:pt x="759548" y="271272"/>
                </a:lnTo>
                <a:lnTo>
                  <a:pt x="755286" y="292336"/>
                </a:lnTo>
                <a:lnTo>
                  <a:pt x="743662" y="309578"/>
                </a:lnTo>
                <a:lnTo>
                  <a:pt x="726421" y="321224"/>
                </a:lnTo>
                <a:lnTo>
                  <a:pt x="705307" y="325501"/>
                </a:lnTo>
                <a:lnTo>
                  <a:pt x="54228" y="325501"/>
                </a:lnTo>
                <a:lnTo>
                  <a:pt x="33121" y="321224"/>
                </a:lnTo>
                <a:lnTo>
                  <a:pt x="15884" y="309578"/>
                </a:lnTo>
                <a:lnTo>
                  <a:pt x="4262" y="292336"/>
                </a:lnTo>
                <a:lnTo>
                  <a:pt x="0" y="271272"/>
                </a:lnTo>
                <a:lnTo>
                  <a:pt x="0" y="54356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578307" y="3512566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69493" y="4477384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76"/>
                </a:lnTo>
                <a:lnTo>
                  <a:pt x="15884" y="15922"/>
                </a:lnTo>
                <a:lnTo>
                  <a:pt x="4262" y="33164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82"/>
                </a:lnTo>
                <a:lnTo>
                  <a:pt x="15884" y="309562"/>
                </a:lnTo>
                <a:lnTo>
                  <a:pt x="33121" y="321222"/>
                </a:lnTo>
                <a:lnTo>
                  <a:pt x="54228" y="325500"/>
                </a:lnTo>
                <a:lnTo>
                  <a:pt x="705307" y="325500"/>
                </a:lnTo>
                <a:lnTo>
                  <a:pt x="726421" y="321222"/>
                </a:lnTo>
                <a:lnTo>
                  <a:pt x="743662" y="309562"/>
                </a:lnTo>
                <a:lnTo>
                  <a:pt x="755286" y="292282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64"/>
                </a:lnTo>
                <a:lnTo>
                  <a:pt x="743662" y="15922"/>
                </a:lnTo>
                <a:lnTo>
                  <a:pt x="726421" y="4276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69493" y="4477384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228"/>
                </a:moveTo>
                <a:lnTo>
                  <a:pt x="4262" y="33164"/>
                </a:lnTo>
                <a:lnTo>
                  <a:pt x="15884" y="15922"/>
                </a:lnTo>
                <a:lnTo>
                  <a:pt x="33121" y="4276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76"/>
                </a:lnTo>
                <a:lnTo>
                  <a:pt x="743662" y="15922"/>
                </a:lnTo>
                <a:lnTo>
                  <a:pt x="755286" y="33164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82"/>
                </a:lnTo>
                <a:lnTo>
                  <a:pt x="743662" y="309562"/>
                </a:lnTo>
                <a:lnTo>
                  <a:pt x="726421" y="321222"/>
                </a:lnTo>
                <a:lnTo>
                  <a:pt x="705307" y="325500"/>
                </a:lnTo>
                <a:lnTo>
                  <a:pt x="54228" y="325500"/>
                </a:lnTo>
                <a:lnTo>
                  <a:pt x="33121" y="321222"/>
                </a:lnTo>
                <a:lnTo>
                  <a:pt x="15884" y="309562"/>
                </a:lnTo>
                <a:lnTo>
                  <a:pt x="4262" y="29228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624331" y="4476115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801104" y="4484370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5" h="325754">
                <a:moveTo>
                  <a:pt x="705230" y="0"/>
                </a:moveTo>
                <a:lnTo>
                  <a:pt x="54228" y="0"/>
                </a:lnTo>
                <a:lnTo>
                  <a:pt x="33111" y="4258"/>
                </a:lnTo>
                <a:lnTo>
                  <a:pt x="15875" y="15874"/>
                </a:lnTo>
                <a:lnTo>
                  <a:pt x="4258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58" y="292262"/>
                </a:lnTo>
                <a:lnTo>
                  <a:pt x="15875" y="309498"/>
                </a:lnTo>
                <a:lnTo>
                  <a:pt x="33111" y="321115"/>
                </a:lnTo>
                <a:lnTo>
                  <a:pt x="54228" y="325373"/>
                </a:lnTo>
                <a:lnTo>
                  <a:pt x="705230" y="325373"/>
                </a:lnTo>
                <a:lnTo>
                  <a:pt x="726368" y="321115"/>
                </a:lnTo>
                <a:lnTo>
                  <a:pt x="743648" y="309498"/>
                </a:lnTo>
                <a:lnTo>
                  <a:pt x="755308" y="292262"/>
                </a:lnTo>
                <a:lnTo>
                  <a:pt x="759587" y="271144"/>
                </a:lnTo>
                <a:lnTo>
                  <a:pt x="759587" y="54228"/>
                </a:lnTo>
                <a:lnTo>
                  <a:pt x="755308" y="33111"/>
                </a:lnTo>
                <a:lnTo>
                  <a:pt x="743648" y="15874"/>
                </a:lnTo>
                <a:lnTo>
                  <a:pt x="726368" y="4258"/>
                </a:lnTo>
                <a:lnTo>
                  <a:pt x="70523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01104" y="4484370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5" h="325754">
                <a:moveTo>
                  <a:pt x="0" y="54228"/>
                </a:moveTo>
                <a:lnTo>
                  <a:pt x="4258" y="33111"/>
                </a:lnTo>
                <a:lnTo>
                  <a:pt x="15875" y="15874"/>
                </a:lnTo>
                <a:lnTo>
                  <a:pt x="33111" y="4258"/>
                </a:lnTo>
                <a:lnTo>
                  <a:pt x="54228" y="0"/>
                </a:lnTo>
                <a:lnTo>
                  <a:pt x="705230" y="0"/>
                </a:lnTo>
                <a:lnTo>
                  <a:pt x="726368" y="4258"/>
                </a:lnTo>
                <a:lnTo>
                  <a:pt x="743648" y="15874"/>
                </a:lnTo>
                <a:lnTo>
                  <a:pt x="755308" y="33111"/>
                </a:lnTo>
                <a:lnTo>
                  <a:pt x="759587" y="54228"/>
                </a:lnTo>
                <a:lnTo>
                  <a:pt x="759587" y="271144"/>
                </a:lnTo>
                <a:lnTo>
                  <a:pt x="755308" y="292262"/>
                </a:lnTo>
                <a:lnTo>
                  <a:pt x="743648" y="309498"/>
                </a:lnTo>
                <a:lnTo>
                  <a:pt x="726368" y="321115"/>
                </a:lnTo>
                <a:lnTo>
                  <a:pt x="705230" y="325373"/>
                </a:lnTo>
                <a:lnTo>
                  <a:pt x="54228" y="325373"/>
                </a:lnTo>
                <a:lnTo>
                  <a:pt x="33111" y="321115"/>
                </a:lnTo>
                <a:lnTo>
                  <a:pt x="15875" y="309498"/>
                </a:lnTo>
                <a:lnTo>
                  <a:pt x="4258" y="29226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057135" y="4482845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91553" y="5279771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4"/>
                </a:lnTo>
                <a:lnTo>
                  <a:pt x="4262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70"/>
                </a:lnTo>
                <a:lnTo>
                  <a:pt x="15884" y="309524"/>
                </a:lnTo>
                <a:lnTo>
                  <a:pt x="33121" y="321158"/>
                </a:lnTo>
                <a:lnTo>
                  <a:pt x="54228" y="325424"/>
                </a:lnTo>
                <a:lnTo>
                  <a:pt x="705307" y="325424"/>
                </a:lnTo>
                <a:lnTo>
                  <a:pt x="726421" y="321158"/>
                </a:lnTo>
                <a:lnTo>
                  <a:pt x="743662" y="309524"/>
                </a:lnTo>
                <a:lnTo>
                  <a:pt x="755286" y="292270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11"/>
                </a:lnTo>
                <a:lnTo>
                  <a:pt x="743662" y="15874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1553" y="5279771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228"/>
                </a:moveTo>
                <a:lnTo>
                  <a:pt x="4262" y="33111"/>
                </a:lnTo>
                <a:lnTo>
                  <a:pt x="15884" y="15874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4"/>
                </a:lnTo>
                <a:lnTo>
                  <a:pt x="755286" y="33111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70"/>
                </a:lnTo>
                <a:lnTo>
                  <a:pt x="743662" y="309524"/>
                </a:lnTo>
                <a:lnTo>
                  <a:pt x="726421" y="321158"/>
                </a:lnTo>
                <a:lnTo>
                  <a:pt x="705307" y="325424"/>
                </a:lnTo>
                <a:lnTo>
                  <a:pt x="54228" y="325424"/>
                </a:lnTo>
                <a:lnTo>
                  <a:pt x="33121" y="321158"/>
                </a:lnTo>
                <a:lnTo>
                  <a:pt x="15884" y="309524"/>
                </a:lnTo>
                <a:lnTo>
                  <a:pt x="4262" y="292270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46277" y="5278628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787140" y="3726688"/>
            <a:ext cx="855980" cy="796925"/>
          </a:xfrm>
          <a:custGeom>
            <a:avLst/>
            <a:gdLst/>
            <a:ahLst/>
            <a:cxnLst/>
            <a:rect l="l" t="t" r="r" b="b"/>
            <a:pathLst>
              <a:path w="855979" h="796925">
                <a:moveTo>
                  <a:pt x="11430" y="554609"/>
                </a:moveTo>
                <a:lnTo>
                  <a:pt x="0" y="785368"/>
                </a:lnTo>
                <a:lnTo>
                  <a:pt x="230759" y="796925"/>
                </a:lnTo>
                <a:lnTo>
                  <a:pt x="176022" y="736345"/>
                </a:lnTo>
                <a:lnTo>
                  <a:pt x="309861" y="615188"/>
                </a:lnTo>
                <a:lnTo>
                  <a:pt x="66294" y="615188"/>
                </a:lnTo>
                <a:lnTo>
                  <a:pt x="11430" y="554609"/>
                </a:lnTo>
                <a:close/>
              </a:path>
              <a:path w="855979" h="796925">
                <a:moveTo>
                  <a:pt x="745998" y="0"/>
                </a:moveTo>
                <a:lnTo>
                  <a:pt x="66294" y="615188"/>
                </a:lnTo>
                <a:lnTo>
                  <a:pt x="309861" y="615188"/>
                </a:lnTo>
                <a:lnTo>
                  <a:pt x="855599" y="121157"/>
                </a:lnTo>
                <a:lnTo>
                  <a:pt x="745998" y="0"/>
                </a:lnTo>
                <a:close/>
              </a:path>
            </a:pathLst>
          </a:custGeom>
          <a:solidFill>
            <a:srgbClr val="92C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87140" y="3726688"/>
            <a:ext cx="855980" cy="796925"/>
          </a:xfrm>
          <a:custGeom>
            <a:avLst/>
            <a:gdLst/>
            <a:ahLst/>
            <a:cxnLst/>
            <a:rect l="l" t="t" r="r" b="b"/>
            <a:pathLst>
              <a:path w="855979" h="796925">
                <a:moveTo>
                  <a:pt x="855599" y="121157"/>
                </a:moveTo>
                <a:lnTo>
                  <a:pt x="176022" y="736345"/>
                </a:lnTo>
                <a:lnTo>
                  <a:pt x="230759" y="796925"/>
                </a:lnTo>
                <a:lnTo>
                  <a:pt x="0" y="785368"/>
                </a:lnTo>
                <a:lnTo>
                  <a:pt x="11430" y="554609"/>
                </a:lnTo>
                <a:lnTo>
                  <a:pt x="66294" y="615188"/>
                </a:lnTo>
                <a:lnTo>
                  <a:pt x="745998" y="0"/>
                </a:lnTo>
                <a:lnTo>
                  <a:pt x="855599" y="12115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4777232" y="3457194"/>
            <a:ext cx="1189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Calibri"/>
                <a:cs typeface="Calibri"/>
              </a:rPr>
              <a:t>You </a:t>
            </a:r>
            <a:r>
              <a:rPr sz="1800" spc="-10" dirty="0">
                <a:latin typeface="Calibri"/>
                <a:cs typeface="Calibri"/>
              </a:rPr>
              <a:t>are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here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6303" y="1513179"/>
            <a:ext cx="4499610" cy="185483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Sub </a:t>
            </a:r>
            <a:r>
              <a:rPr sz="2000" spc="-25" dirty="0">
                <a:solidFill>
                  <a:srgbClr val="E36C09"/>
                </a:solidFill>
                <a:latin typeface="Calibri"/>
                <a:cs typeface="Calibri"/>
              </a:rPr>
              <a:t>Pokok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Bahasan</a:t>
            </a:r>
            <a:r>
              <a:rPr sz="2000" spc="-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719455" algn="l"/>
                <a:tab pos="720725" algn="l"/>
              </a:tabLst>
            </a:pPr>
            <a:r>
              <a:rPr sz="2000" spc="-5" dirty="0">
                <a:latin typeface="Calibri"/>
                <a:cs typeface="Calibri"/>
              </a:rPr>
              <a:t>Prinsip Dasar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Bertulang</a:t>
            </a:r>
            <a:endParaRPr sz="200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719455" algn="l"/>
                <a:tab pos="720725" algn="l"/>
              </a:tabLst>
            </a:pPr>
            <a:r>
              <a:rPr sz="2000" spc="-10" dirty="0">
                <a:latin typeface="Calibri"/>
                <a:cs typeface="Calibri"/>
              </a:rPr>
              <a:t>Konsep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5" dirty="0">
                <a:latin typeface="Calibri"/>
                <a:cs typeface="Calibri"/>
              </a:rPr>
              <a:t>Peraturan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Perencanaan</a:t>
            </a:r>
            <a:endParaRPr sz="200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719455" algn="l"/>
                <a:tab pos="720725" algn="l"/>
              </a:tabLst>
            </a:pPr>
            <a:r>
              <a:rPr sz="2000" spc="-15" dirty="0">
                <a:latin typeface="Calibri"/>
                <a:cs typeface="Calibri"/>
              </a:rPr>
              <a:t>Sifat </a:t>
            </a:r>
            <a:r>
              <a:rPr sz="2000" spc="-5" dirty="0">
                <a:latin typeface="Calibri"/>
                <a:cs typeface="Calibri"/>
              </a:rPr>
              <a:t>Mekanis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dirty="0">
                <a:latin typeface="Calibri"/>
                <a:cs typeface="Calibri"/>
              </a:rPr>
              <a:t>&amp; </a:t>
            </a:r>
            <a:r>
              <a:rPr sz="2000" spc="-25" dirty="0">
                <a:latin typeface="Calibri"/>
                <a:cs typeface="Calibri"/>
              </a:rPr>
              <a:t>Tulangan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60" dirty="0">
                <a:solidFill>
                  <a:srgbClr val="E36C09"/>
                </a:solidFill>
                <a:latin typeface="Calibri"/>
                <a:cs typeface="Calibri"/>
              </a:rPr>
              <a:t>Text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Book</a:t>
            </a:r>
            <a:r>
              <a:rPr sz="2000" spc="5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0308" y="3402584"/>
            <a:ext cx="7556500" cy="2648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0" marR="193675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spc="-5" dirty="0">
                <a:latin typeface="Calibri"/>
                <a:cs typeface="Calibri"/>
              </a:rPr>
              <a:t>Wight, </a:t>
            </a:r>
            <a:r>
              <a:rPr sz="2000" spc="-10" dirty="0">
                <a:latin typeface="Calibri"/>
                <a:cs typeface="Calibri"/>
              </a:rPr>
              <a:t>J.K, </a:t>
            </a:r>
            <a:r>
              <a:rPr sz="2000" spc="-25" dirty="0">
                <a:latin typeface="Calibri"/>
                <a:cs typeface="Calibri"/>
              </a:rPr>
              <a:t>MacGregor, </a:t>
            </a:r>
            <a:r>
              <a:rPr sz="2000" spc="-15" dirty="0">
                <a:latin typeface="Calibri"/>
                <a:cs typeface="Calibri"/>
              </a:rPr>
              <a:t>J.G. </a:t>
            </a:r>
            <a:r>
              <a:rPr sz="2000" dirty="0">
                <a:latin typeface="Calibri"/>
                <a:cs typeface="Calibri"/>
              </a:rPr>
              <a:t>(2009). </a:t>
            </a:r>
            <a:r>
              <a:rPr sz="2000" i="1" spc="-10" dirty="0">
                <a:latin typeface="Calibri"/>
                <a:cs typeface="Calibri"/>
              </a:rPr>
              <a:t>Reinforced Concrete </a:t>
            </a:r>
            <a:r>
              <a:rPr sz="2000" i="1" dirty="0">
                <a:latin typeface="Calibri"/>
                <a:cs typeface="Calibri"/>
              </a:rPr>
              <a:t>Mechanics  &amp; Design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spc="10" dirty="0">
                <a:latin typeface="Calibri"/>
                <a:cs typeface="Calibri"/>
              </a:rPr>
              <a:t>5</a:t>
            </a:r>
            <a:r>
              <a:rPr sz="1950" spc="15" baseline="25641" dirty="0">
                <a:latin typeface="Calibri"/>
                <a:cs typeface="Calibri"/>
              </a:rPr>
              <a:t>th </a:t>
            </a:r>
            <a:r>
              <a:rPr sz="2000" dirty="0">
                <a:latin typeface="Calibri"/>
                <a:cs typeface="Calibri"/>
              </a:rPr>
              <a:t>ed. </a:t>
            </a:r>
            <a:r>
              <a:rPr sz="2000" spc="-15" dirty="0">
                <a:latin typeface="Calibri"/>
                <a:cs typeface="Calibri"/>
              </a:rPr>
              <a:t>Pearson </a:t>
            </a:r>
            <a:r>
              <a:rPr sz="2000" spc="-10" dirty="0">
                <a:latin typeface="Calibri"/>
                <a:cs typeface="Calibri"/>
              </a:rPr>
              <a:t>Prentice </a:t>
            </a:r>
            <a:r>
              <a:rPr sz="2000" spc="-5" dirty="0">
                <a:latin typeface="Calibri"/>
                <a:cs typeface="Calibri"/>
              </a:rPr>
              <a:t>Hall. </a:t>
            </a:r>
            <a:r>
              <a:rPr sz="2000" dirty="0">
                <a:latin typeface="Calibri"/>
                <a:cs typeface="Calibri"/>
              </a:rPr>
              <a:t>ISBN :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978-0-13-207474-2</a:t>
            </a:r>
            <a:endParaRPr sz="2000">
              <a:latin typeface="Calibri"/>
              <a:cs typeface="Calibri"/>
            </a:endParaRPr>
          </a:p>
          <a:p>
            <a:pPr marL="533400" marR="15367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spc="-5" dirty="0">
                <a:latin typeface="Calibri"/>
                <a:cs typeface="Calibri"/>
              </a:rPr>
              <a:t>Hassoun, </a:t>
            </a:r>
            <a:r>
              <a:rPr sz="2000" dirty="0">
                <a:latin typeface="Calibri"/>
                <a:cs typeface="Calibri"/>
              </a:rPr>
              <a:t>M.N., </a:t>
            </a:r>
            <a:r>
              <a:rPr sz="2000" spc="-15" dirty="0">
                <a:latin typeface="Calibri"/>
                <a:cs typeface="Calibri"/>
              </a:rPr>
              <a:t>Al-Manaseer, </a:t>
            </a:r>
            <a:r>
              <a:rPr sz="2000" spc="5" dirty="0">
                <a:latin typeface="Calibri"/>
                <a:cs typeface="Calibri"/>
              </a:rPr>
              <a:t>A. </a:t>
            </a:r>
            <a:r>
              <a:rPr sz="2000" dirty="0">
                <a:latin typeface="Calibri"/>
                <a:cs typeface="Calibri"/>
              </a:rPr>
              <a:t>(2005). </a:t>
            </a:r>
            <a:r>
              <a:rPr sz="2000" i="1" dirty="0">
                <a:latin typeface="Calibri"/>
                <a:cs typeface="Calibri"/>
              </a:rPr>
              <a:t>Structural </a:t>
            </a:r>
            <a:r>
              <a:rPr sz="2000" i="1" spc="-10" dirty="0">
                <a:latin typeface="Calibri"/>
                <a:cs typeface="Calibri"/>
              </a:rPr>
              <a:t>Concrete </a:t>
            </a:r>
            <a:r>
              <a:rPr sz="2000" i="1" spc="-5" dirty="0">
                <a:latin typeface="Calibri"/>
                <a:cs typeface="Calibri"/>
              </a:rPr>
              <a:t>Theory  and </a:t>
            </a:r>
            <a:r>
              <a:rPr sz="2000" i="1" dirty="0">
                <a:latin typeface="Calibri"/>
                <a:cs typeface="Calibri"/>
              </a:rPr>
              <a:t>Design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spc="5" dirty="0">
                <a:latin typeface="Calibri"/>
                <a:cs typeface="Calibri"/>
              </a:rPr>
              <a:t>3</a:t>
            </a:r>
            <a:r>
              <a:rPr sz="1950" spc="7" baseline="25641" dirty="0">
                <a:latin typeface="Calibri"/>
                <a:cs typeface="Calibri"/>
              </a:rPr>
              <a:t>rd </a:t>
            </a:r>
            <a:r>
              <a:rPr sz="2000" dirty="0">
                <a:latin typeface="Calibri"/>
                <a:cs typeface="Calibri"/>
              </a:rPr>
              <a:t>ed. John </a:t>
            </a:r>
            <a:r>
              <a:rPr sz="2000" spc="-5" dirty="0">
                <a:latin typeface="Calibri"/>
                <a:cs typeface="Calibri"/>
              </a:rPr>
              <a:t>Wiley&amp;Sons. </a:t>
            </a:r>
            <a:r>
              <a:rPr sz="2000" dirty="0">
                <a:latin typeface="Calibri"/>
                <a:cs typeface="Calibri"/>
              </a:rPr>
              <a:t>ISBN :</a:t>
            </a:r>
            <a:r>
              <a:rPr sz="2000" spc="-2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0-471-69164-X</a:t>
            </a:r>
            <a:endParaRPr sz="2000">
              <a:latin typeface="Calibri"/>
              <a:cs typeface="Calibri"/>
            </a:endParaRPr>
          </a:p>
          <a:p>
            <a:pPr marL="533400" marR="8128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dirty="0">
                <a:latin typeface="Calibri"/>
                <a:cs typeface="Calibri"/>
              </a:rPr>
              <a:t>BSN. (2013) </a:t>
            </a:r>
            <a:r>
              <a:rPr sz="2000" spc="-25" dirty="0">
                <a:latin typeface="Calibri"/>
                <a:cs typeface="Calibri"/>
              </a:rPr>
              <a:t>Persyaratan </a:t>
            </a:r>
            <a:r>
              <a:rPr sz="2000" spc="-10" dirty="0">
                <a:latin typeface="Calibri"/>
                <a:cs typeface="Calibri"/>
              </a:rPr>
              <a:t>Beton Struktural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dirty="0">
                <a:latin typeface="Calibri"/>
                <a:cs typeface="Calibri"/>
              </a:rPr>
              <a:t>Bangunan Gedung.  </a:t>
            </a:r>
            <a:r>
              <a:rPr sz="2000" spc="-5" dirty="0">
                <a:latin typeface="Calibri"/>
                <a:cs typeface="Calibri"/>
              </a:rPr>
              <a:t>SNI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2847:2013</a:t>
            </a:r>
            <a:endParaRPr sz="2000">
              <a:latin typeface="Calibri"/>
              <a:cs typeface="Calibri"/>
            </a:endParaRPr>
          </a:p>
          <a:p>
            <a:pPr marL="5334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spc="-5" dirty="0">
                <a:latin typeface="Calibri"/>
                <a:cs typeface="Calibri"/>
              </a:rPr>
              <a:t>ACI </a:t>
            </a:r>
            <a:r>
              <a:rPr sz="2000" dirty="0">
                <a:latin typeface="Calibri"/>
                <a:cs typeface="Calibri"/>
              </a:rPr>
              <a:t>318M-11. (2011) </a:t>
            </a:r>
            <a:r>
              <a:rPr sz="2000" i="1" spc="-5" dirty="0">
                <a:latin typeface="Calibri"/>
                <a:cs typeface="Calibri"/>
              </a:rPr>
              <a:t>Building Code Requirements </a:t>
            </a:r>
            <a:r>
              <a:rPr sz="2000" i="1" spc="-10" dirty="0">
                <a:latin typeface="Calibri"/>
                <a:cs typeface="Calibri"/>
              </a:rPr>
              <a:t>for</a:t>
            </a:r>
            <a:r>
              <a:rPr sz="2000" i="1" spc="-16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Structural</a:t>
            </a:r>
            <a:endParaRPr sz="2000">
              <a:latin typeface="Calibri"/>
              <a:cs typeface="Calibri"/>
            </a:endParaRPr>
          </a:p>
          <a:p>
            <a:pPr marL="533400">
              <a:lnSpc>
                <a:spcPct val="100000"/>
              </a:lnSpc>
            </a:pPr>
            <a:r>
              <a:rPr sz="2000" i="1" spc="-5" dirty="0">
                <a:latin typeface="Calibri"/>
                <a:cs typeface="Calibri"/>
              </a:rPr>
              <a:t>Concrete</a:t>
            </a:r>
            <a:r>
              <a:rPr sz="2000" spc="-5" dirty="0">
                <a:latin typeface="Calibri"/>
                <a:cs typeface="Calibri"/>
              </a:rPr>
              <a:t>. American </a:t>
            </a:r>
            <a:r>
              <a:rPr sz="2000" spc="-10" dirty="0">
                <a:latin typeface="Calibri"/>
                <a:cs typeface="Calibri"/>
              </a:rPr>
              <a:t>Concrete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Institute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7701" y="1863090"/>
            <a:ext cx="262089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16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Bobot</a:t>
            </a:r>
            <a:r>
              <a:rPr sz="1800" b="1" spc="-90" dirty="0">
                <a:latin typeface="Calibri"/>
                <a:cs typeface="Calibri"/>
              </a:rPr>
              <a:t> </a:t>
            </a:r>
            <a:r>
              <a:rPr sz="1800" b="1" spc="-5" dirty="0" err="1">
                <a:latin typeface="Calibri"/>
                <a:cs typeface="Calibri"/>
              </a:rPr>
              <a:t>Penilaian</a:t>
            </a:r>
            <a:r>
              <a:rPr sz="1800" b="1" spc="-5" dirty="0">
                <a:latin typeface="Calibri"/>
                <a:cs typeface="Calibri"/>
              </a:rPr>
              <a:t>  </a:t>
            </a:r>
            <a:r>
              <a:rPr lang="en-US" sz="1800" b="1" spc="-5" dirty="0" err="1" smtClean="0">
                <a:latin typeface="Calibri"/>
                <a:cs typeface="Calibri"/>
              </a:rPr>
              <a:t>Harian</a:t>
            </a:r>
            <a:r>
              <a:rPr lang="en-US" sz="1800" b="1" spc="-5" dirty="0" smtClean="0">
                <a:latin typeface="Calibri"/>
                <a:cs typeface="Calibri"/>
              </a:rPr>
              <a:t> </a:t>
            </a:r>
            <a:r>
              <a:rPr lang="en-US" sz="1800" b="1" spc="-5" dirty="0" err="1" smtClean="0">
                <a:latin typeface="Calibri"/>
                <a:cs typeface="Calibri"/>
              </a:rPr>
              <a:t>dan</a:t>
            </a:r>
            <a:r>
              <a:rPr lang="en-US" sz="1800" b="1" spc="-5" dirty="0" smtClean="0">
                <a:latin typeface="Calibri"/>
                <a:cs typeface="Calibri"/>
              </a:rPr>
              <a:t> </a:t>
            </a:r>
            <a:r>
              <a:rPr sz="1800" b="1" spc="-30" dirty="0" err="1" smtClean="0">
                <a:latin typeface="Calibri"/>
                <a:cs typeface="Calibri"/>
              </a:rPr>
              <a:t>Tugas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Ujian </a:t>
            </a:r>
            <a:r>
              <a:rPr sz="1800" b="1" spc="-35" dirty="0">
                <a:latin typeface="Calibri"/>
                <a:cs typeface="Calibri"/>
              </a:rPr>
              <a:t>Tengah</a:t>
            </a:r>
            <a:r>
              <a:rPr sz="1800" b="1" spc="-8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Semester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Ujian </a:t>
            </a:r>
            <a:r>
              <a:rPr sz="1800" b="1" dirty="0">
                <a:latin typeface="Calibri"/>
                <a:cs typeface="Calibri"/>
              </a:rPr>
              <a:t>Akhir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Semester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1535" y="1863090"/>
            <a:ext cx="5918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: </a:t>
            </a:r>
            <a:r>
              <a:rPr lang="en-US" b="1" spc="-5" dirty="0">
                <a:latin typeface="Calibri"/>
                <a:cs typeface="Calibri"/>
              </a:rPr>
              <a:t>4</a:t>
            </a:r>
            <a:r>
              <a:rPr sz="1800" b="1" spc="-5" dirty="0" smtClean="0">
                <a:latin typeface="Calibri"/>
                <a:cs typeface="Calibri"/>
              </a:rPr>
              <a:t>0</a:t>
            </a:r>
            <a:r>
              <a:rPr sz="1800" b="1" spc="-80" dirty="0" smtClean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: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20%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: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lang="en-US" b="1" spc="-5" dirty="0">
                <a:latin typeface="Calibri"/>
                <a:cs typeface="Calibri"/>
              </a:rPr>
              <a:t>4</a:t>
            </a:r>
            <a:r>
              <a:rPr sz="1800" b="1" spc="-5" dirty="0" smtClean="0">
                <a:latin typeface="Calibri"/>
                <a:cs typeface="Calibri"/>
              </a:rPr>
              <a:t>0</a:t>
            </a:r>
            <a:r>
              <a:rPr sz="1800" b="1" spc="-5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3564" y="1556766"/>
            <a:ext cx="2232279" cy="28553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95702" y="2046985"/>
            <a:ext cx="2896044" cy="3502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06825" y="1916937"/>
            <a:ext cx="2569654" cy="32003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08116" y="2447975"/>
            <a:ext cx="3327565" cy="3928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84452"/>
            <a:ext cx="7959725" cy="471995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4965" marR="1085215" indent="-34290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0" dirty="0">
                <a:solidFill>
                  <a:srgbClr val="006FC0"/>
                </a:solidFill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merupakan material </a:t>
            </a:r>
            <a:r>
              <a:rPr sz="2200" spc="-20" dirty="0">
                <a:latin typeface="Calibri"/>
                <a:cs typeface="Calibri"/>
              </a:rPr>
              <a:t>konstruksi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10" dirty="0">
                <a:latin typeface="Calibri"/>
                <a:cs typeface="Calibri"/>
              </a:rPr>
              <a:t>diperoleh dari  </a:t>
            </a:r>
            <a:r>
              <a:rPr sz="2200" spc="-15" dirty="0">
                <a:latin typeface="Calibri"/>
                <a:cs typeface="Calibri"/>
              </a:rPr>
              <a:t>pencampuran </a:t>
            </a:r>
            <a:r>
              <a:rPr sz="2200" b="1" spc="-30" dirty="0">
                <a:solidFill>
                  <a:srgbClr val="FF0000"/>
                </a:solidFill>
                <a:latin typeface="Calibri"/>
                <a:cs typeface="Calibri"/>
              </a:rPr>
              <a:t>pasir, </a:t>
            </a:r>
            <a:r>
              <a:rPr sz="2200" b="1" spc="-15" dirty="0">
                <a:solidFill>
                  <a:srgbClr val="FF0000"/>
                </a:solidFill>
                <a:latin typeface="Calibri"/>
                <a:cs typeface="Calibri"/>
              </a:rPr>
              <a:t>kerikil/batu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pecah,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semen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serta</a:t>
            </a:r>
            <a:r>
              <a:rPr sz="2200" b="1" spc="1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air</a:t>
            </a:r>
            <a:r>
              <a:rPr sz="220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4965" marR="44958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30" dirty="0">
                <a:latin typeface="Calibri"/>
                <a:cs typeface="Calibri"/>
              </a:rPr>
              <a:t>Terkadang </a:t>
            </a:r>
            <a:r>
              <a:rPr sz="2200" spc="-15" dirty="0">
                <a:latin typeface="Calibri"/>
                <a:cs typeface="Calibri"/>
              </a:rPr>
              <a:t>beberapa </a:t>
            </a:r>
            <a:r>
              <a:rPr sz="2200" spc="-10" dirty="0">
                <a:latin typeface="Calibri"/>
                <a:cs typeface="Calibri"/>
              </a:rPr>
              <a:t>macam </a:t>
            </a: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bahan tambahan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10" dirty="0">
                <a:latin typeface="Calibri"/>
                <a:cs typeface="Calibri"/>
              </a:rPr>
              <a:t>campurkan </a:t>
            </a:r>
            <a:r>
              <a:rPr sz="2200" spc="-45" dirty="0">
                <a:latin typeface="Calibri"/>
                <a:cs typeface="Calibri"/>
              </a:rPr>
              <a:t>ke 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campuran tersebut </a:t>
            </a:r>
            <a:r>
              <a:rPr sz="2200" spc="-5" dirty="0">
                <a:latin typeface="Calibri"/>
                <a:cs typeface="Calibri"/>
              </a:rPr>
              <a:t>guna memperbaiki </a:t>
            </a:r>
            <a:r>
              <a:rPr sz="2200" spc="-20" dirty="0">
                <a:latin typeface="Calibri"/>
                <a:cs typeface="Calibri"/>
              </a:rPr>
              <a:t>sifat </a:t>
            </a:r>
            <a:r>
              <a:rPr sz="2200" spc="-5" dirty="0">
                <a:latin typeface="Calibri"/>
                <a:cs typeface="Calibri"/>
              </a:rPr>
              <a:t>– </a:t>
            </a:r>
            <a:r>
              <a:rPr sz="2200" spc="-20" dirty="0">
                <a:latin typeface="Calibri"/>
                <a:cs typeface="Calibri"/>
              </a:rPr>
              <a:t>sifat </a:t>
            </a:r>
            <a:r>
              <a:rPr sz="2200" spc="-10" dirty="0">
                <a:latin typeface="Calibri"/>
                <a:cs typeface="Calibri"/>
              </a:rPr>
              <a:t>dari  </a:t>
            </a:r>
            <a:r>
              <a:rPr sz="2200" spc="-15" dirty="0">
                <a:latin typeface="Calibri"/>
                <a:cs typeface="Calibri"/>
              </a:rPr>
              <a:t>beton, </a:t>
            </a:r>
            <a:r>
              <a:rPr sz="2200" spc="-20" dirty="0">
                <a:latin typeface="Calibri"/>
                <a:cs typeface="Calibri"/>
              </a:rPr>
              <a:t>antara </a:t>
            </a:r>
            <a:r>
              <a:rPr sz="2200" spc="-5" dirty="0">
                <a:latin typeface="Calibri"/>
                <a:cs typeface="Calibri"/>
              </a:rPr>
              <a:t>lain </a:t>
            </a:r>
            <a:r>
              <a:rPr sz="2200" spc="-10" dirty="0">
                <a:latin typeface="Calibri"/>
                <a:cs typeface="Calibri"/>
              </a:rPr>
              <a:t>untuk </a:t>
            </a:r>
            <a:r>
              <a:rPr sz="2200" spc="-15" dirty="0">
                <a:latin typeface="Calibri"/>
                <a:cs typeface="Calibri"/>
              </a:rPr>
              <a:t>meningkatkan </a:t>
            </a:r>
            <a:r>
              <a:rPr sz="2200" b="1" i="1" spc="-10" dirty="0">
                <a:solidFill>
                  <a:srgbClr val="E36C09"/>
                </a:solidFill>
                <a:latin typeface="Calibri"/>
                <a:cs typeface="Calibri"/>
              </a:rPr>
              <a:t>workability</a:t>
            </a:r>
            <a:r>
              <a:rPr sz="2200" b="1" spc="-10" dirty="0">
                <a:solidFill>
                  <a:srgbClr val="E36C09"/>
                </a:solidFill>
                <a:latin typeface="Calibri"/>
                <a:cs typeface="Calibri"/>
              </a:rPr>
              <a:t>, </a:t>
            </a:r>
            <a:r>
              <a:rPr sz="2200" b="1" i="1" spc="-10" dirty="0">
                <a:solidFill>
                  <a:srgbClr val="E36C09"/>
                </a:solidFill>
                <a:latin typeface="Calibri"/>
                <a:cs typeface="Calibri"/>
              </a:rPr>
              <a:t>durability </a:t>
            </a:r>
            <a:r>
              <a:rPr sz="2200" b="1" i="1" spc="-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serta waktu </a:t>
            </a:r>
            <a:r>
              <a:rPr sz="2200" spc="-15" dirty="0">
                <a:latin typeface="Calibri"/>
                <a:cs typeface="Calibri"/>
              </a:rPr>
              <a:t>pengerasan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  <a:p>
            <a:pPr marL="354965" marR="272415" indent="-342900">
              <a:lnSpc>
                <a:spcPct val="801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Campuran </a:t>
            </a:r>
            <a:r>
              <a:rPr sz="2200" spc="-15" dirty="0">
                <a:latin typeface="Calibri"/>
                <a:cs typeface="Calibri"/>
              </a:rPr>
              <a:t>beton tersebut </a:t>
            </a:r>
            <a:r>
              <a:rPr sz="2200" spc="-10" dirty="0">
                <a:latin typeface="Calibri"/>
                <a:cs typeface="Calibri"/>
              </a:rPr>
              <a:t>seiring </a:t>
            </a:r>
            <a:r>
              <a:rPr sz="2200" spc="-15" dirty="0">
                <a:latin typeface="Calibri"/>
                <a:cs typeface="Calibri"/>
              </a:rPr>
              <a:t>dengan bertambahnya </a:t>
            </a:r>
            <a:r>
              <a:rPr sz="2200" spc="-10" dirty="0">
                <a:latin typeface="Calibri"/>
                <a:cs typeface="Calibri"/>
              </a:rPr>
              <a:t>waktu 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5" dirty="0">
                <a:latin typeface="Calibri"/>
                <a:cs typeface="Calibri"/>
              </a:rPr>
              <a:t>menjadi </a:t>
            </a:r>
            <a:r>
              <a:rPr sz="2200" spc="-30" dirty="0">
                <a:latin typeface="Calibri"/>
                <a:cs typeface="Calibri"/>
              </a:rPr>
              <a:t>keras </a:t>
            </a:r>
            <a:r>
              <a:rPr sz="2200" spc="-10" dirty="0">
                <a:latin typeface="Calibri"/>
                <a:cs typeface="Calibri"/>
              </a:rPr>
              <a:t>seperti batuan, dan </a:t>
            </a:r>
            <a:r>
              <a:rPr sz="2200" spc="-5" dirty="0">
                <a:latin typeface="Calibri"/>
                <a:cs typeface="Calibri"/>
              </a:rPr>
              <a:t>memiliki </a:t>
            </a:r>
            <a:r>
              <a:rPr sz="2200" spc="-20" dirty="0">
                <a:latin typeface="Calibri"/>
                <a:cs typeface="Calibri"/>
              </a:rPr>
              <a:t>kuat tekan </a:t>
            </a:r>
            <a:r>
              <a:rPr sz="2200" spc="-15" dirty="0">
                <a:latin typeface="Calibri"/>
                <a:cs typeface="Calibri"/>
              </a:rPr>
              <a:t>yang  </a:t>
            </a:r>
            <a:r>
              <a:rPr sz="2200" dirty="0">
                <a:latin typeface="Calibri"/>
                <a:cs typeface="Calibri"/>
              </a:rPr>
              <a:t>tinggi </a:t>
            </a:r>
            <a:r>
              <a:rPr sz="2200" spc="-5" dirty="0">
                <a:latin typeface="Calibri"/>
                <a:cs typeface="Calibri"/>
              </a:rPr>
              <a:t>namun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u="heavy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kuat tariknya</a:t>
            </a:r>
            <a:r>
              <a:rPr sz="2200" b="1" u="heavy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2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rendah</a:t>
            </a:r>
            <a:r>
              <a:rPr sz="2200" spc="-1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4965" marR="150495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0" dirty="0">
                <a:solidFill>
                  <a:srgbClr val="006FC0"/>
                </a:solidFill>
                <a:latin typeface="Calibri"/>
                <a:cs typeface="Calibri"/>
              </a:rPr>
              <a:t>Beton </a:t>
            </a:r>
            <a:r>
              <a:rPr sz="2200" b="1" spc="-5" dirty="0">
                <a:solidFill>
                  <a:srgbClr val="006FC0"/>
                </a:solidFill>
                <a:latin typeface="Calibri"/>
                <a:cs typeface="Calibri"/>
              </a:rPr>
              <a:t>bertulang </a:t>
            </a:r>
            <a:r>
              <a:rPr sz="2200" spc="-5" dirty="0">
                <a:latin typeface="Calibri"/>
                <a:cs typeface="Calibri"/>
              </a:rPr>
              <a:t>adalah </a:t>
            </a:r>
            <a:r>
              <a:rPr sz="2200" spc="-15" dirty="0">
                <a:latin typeface="Calibri"/>
                <a:cs typeface="Calibri"/>
              </a:rPr>
              <a:t>kombinasi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serta tulangan </a:t>
            </a:r>
            <a:r>
              <a:rPr sz="2200" spc="-5" dirty="0">
                <a:latin typeface="Calibri"/>
                <a:cs typeface="Calibri"/>
              </a:rPr>
              <a:t>baja,  </a:t>
            </a:r>
            <a:r>
              <a:rPr sz="2200" spc="-15" dirty="0">
                <a:latin typeface="Calibri"/>
                <a:cs typeface="Calibri"/>
              </a:rPr>
              <a:t>yang bekerja </a:t>
            </a:r>
            <a:r>
              <a:rPr sz="2200" spc="-20" dirty="0">
                <a:latin typeface="Calibri"/>
                <a:cs typeface="Calibri"/>
              </a:rPr>
              <a:t>secara </a:t>
            </a:r>
            <a:r>
              <a:rPr sz="2200" spc="-10" dirty="0">
                <a:latin typeface="Calibri"/>
                <a:cs typeface="Calibri"/>
              </a:rPr>
              <a:t>bersama </a:t>
            </a:r>
            <a:r>
              <a:rPr sz="2200" spc="-5" dirty="0">
                <a:latin typeface="Calibri"/>
                <a:cs typeface="Calibri"/>
              </a:rPr>
              <a:t>– sama </a:t>
            </a:r>
            <a:r>
              <a:rPr sz="2200" spc="-10" dirty="0">
                <a:latin typeface="Calibri"/>
                <a:cs typeface="Calibri"/>
              </a:rPr>
              <a:t>untuk memikul beban </a:t>
            </a:r>
            <a:r>
              <a:rPr sz="2200" spc="-15" dirty="0">
                <a:latin typeface="Calibri"/>
                <a:cs typeface="Calibri"/>
              </a:rPr>
              <a:t>yang  </a:t>
            </a:r>
            <a:r>
              <a:rPr sz="2200" spc="-5" dirty="0">
                <a:latin typeface="Calibri"/>
                <a:cs typeface="Calibri"/>
              </a:rPr>
              <a:t>ada.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ts val="237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Tulangan </a:t>
            </a:r>
            <a:r>
              <a:rPr sz="2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baja akan memberikan </a:t>
            </a:r>
            <a:r>
              <a:rPr sz="22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kuat </a:t>
            </a:r>
            <a:r>
              <a:rPr sz="2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tarik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10" dirty="0">
                <a:latin typeface="Calibri"/>
                <a:cs typeface="Calibri"/>
              </a:rPr>
              <a:t>dimiliki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oleh</a:t>
            </a:r>
            <a:endParaRPr sz="2200">
              <a:latin typeface="Calibri"/>
              <a:cs typeface="Calibri"/>
            </a:endParaRPr>
          </a:p>
          <a:p>
            <a:pPr marL="354965">
              <a:lnSpc>
                <a:spcPts val="2375"/>
              </a:lnSpc>
            </a:pP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  <a:p>
            <a:pPr marL="354965" marR="762000" indent="-342900">
              <a:lnSpc>
                <a:spcPct val="800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Selain </a:t>
            </a:r>
            <a:r>
              <a:rPr sz="2200" spc="-5" dirty="0">
                <a:latin typeface="Calibri"/>
                <a:cs typeface="Calibri"/>
              </a:rPr>
              <a:t>itu </a:t>
            </a:r>
            <a:r>
              <a:rPr sz="2200" b="1" spc="-10" dirty="0">
                <a:solidFill>
                  <a:srgbClr val="77923B"/>
                </a:solidFill>
                <a:latin typeface="Calibri"/>
                <a:cs typeface="Calibri"/>
              </a:rPr>
              <a:t>tulangan baja </a:t>
            </a:r>
            <a:r>
              <a:rPr sz="2200" b="1" spc="-15" dirty="0">
                <a:solidFill>
                  <a:srgbClr val="77923B"/>
                </a:solidFill>
                <a:latin typeface="Calibri"/>
                <a:cs typeface="Calibri"/>
              </a:rPr>
              <a:t>juga </a:t>
            </a:r>
            <a:r>
              <a:rPr sz="2200" b="1" spc="-10" dirty="0">
                <a:solidFill>
                  <a:srgbClr val="77923B"/>
                </a:solidFill>
                <a:latin typeface="Calibri"/>
                <a:cs typeface="Calibri"/>
              </a:rPr>
              <a:t>mampu memikul </a:t>
            </a:r>
            <a:r>
              <a:rPr sz="2200" b="1" spc="-5" dirty="0">
                <a:solidFill>
                  <a:srgbClr val="77923B"/>
                </a:solidFill>
                <a:latin typeface="Calibri"/>
                <a:cs typeface="Calibri"/>
              </a:rPr>
              <a:t>beban </a:t>
            </a:r>
            <a:r>
              <a:rPr sz="2200" b="1" spc="-10" dirty="0">
                <a:solidFill>
                  <a:srgbClr val="77923B"/>
                </a:solidFill>
                <a:latin typeface="Calibri"/>
                <a:cs typeface="Calibri"/>
              </a:rPr>
              <a:t>tekan</a:t>
            </a:r>
            <a:r>
              <a:rPr sz="2200" spc="-10" dirty="0">
                <a:latin typeface="Calibri"/>
                <a:cs typeface="Calibri"/>
              </a:rPr>
              <a:t>,  seperti digunakan pada </a:t>
            </a:r>
            <a:r>
              <a:rPr sz="2200" spc="-5" dirty="0">
                <a:latin typeface="Calibri"/>
                <a:cs typeface="Calibri"/>
              </a:rPr>
              <a:t>elemen </a:t>
            </a:r>
            <a:r>
              <a:rPr sz="2200" spc="-20" dirty="0">
                <a:latin typeface="Calibri"/>
                <a:cs typeface="Calibri"/>
              </a:rPr>
              <a:t>kolom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90547"/>
            <a:ext cx="7677784" cy="4355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SEJARAH BETON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BERTULANG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126 M : </a:t>
            </a:r>
            <a:r>
              <a:rPr sz="2000" spc="-10" dirty="0">
                <a:latin typeface="Calibri"/>
                <a:cs typeface="Calibri"/>
              </a:rPr>
              <a:t>Pantheon,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Roma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1824 : </a:t>
            </a:r>
            <a:r>
              <a:rPr sz="2000" spc="-5" dirty="0">
                <a:latin typeface="Calibri"/>
                <a:cs typeface="Calibri"/>
              </a:rPr>
              <a:t>Joseph </a:t>
            </a:r>
            <a:r>
              <a:rPr sz="2000" dirty="0">
                <a:latin typeface="Calibri"/>
                <a:cs typeface="Calibri"/>
              </a:rPr>
              <a:t>Aspdin </a:t>
            </a:r>
            <a:r>
              <a:rPr sz="2000" spc="-10" dirty="0">
                <a:latin typeface="Calibri"/>
                <a:cs typeface="Calibri"/>
              </a:rPr>
              <a:t>memproduksi </a:t>
            </a:r>
            <a:r>
              <a:rPr sz="2000" spc="-5" dirty="0">
                <a:latin typeface="Calibri"/>
                <a:cs typeface="Calibri"/>
              </a:rPr>
              <a:t>semen</a:t>
            </a:r>
            <a:r>
              <a:rPr sz="2000" spc="-10" dirty="0">
                <a:latin typeface="Calibri"/>
                <a:cs typeface="Calibri"/>
              </a:rPr>
              <a:t> Portland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16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1867 : Joseph Monier </a:t>
            </a:r>
            <a:r>
              <a:rPr sz="2000" spc="-10" dirty="0">
                <a:latin typeface="Calibri"/>
                <a:cs typeface="Calibri"/>
              </a:rPr>
              <a:t>mempatenkan beton </a:t>
            </a:r>
            <a:r>
              <a:rPr sz="2000" dirty="0">
                <a:latin typeface="Calibri"/>
                <a:cs typeface="Calibri"/>
              </a:rPr>
              <a:t>bertulang, 1873 </a:t>
            </a:r>
            <a:r>
              <a:rPr sz="2000" spc="-5" dirty="0">
                <a:latin typeface="Calibri"/>
                <a:cs typeface="Calibri"/>
              </a:rPr>
              <a:t>(tanki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jembatan beton </a:t>
            </a:r>
            <a:r>
              <a:rPr sz="2000" spc="-5" dirty="0">
                <a:latin typeface="Calibri"/>
                <a:cs typeface="Calibri"/>
              </a:rPr>
              <a:t>bertulang), </a:t>
            </a:r>
            <a:r>
              <a:rPr sz="2000" dirty="0">
                <a:latin typeface="Calibri"/>
                <a:cs typeface="Calibri"/>
              </a:rPr>
              <a:t>1877 (balok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20" dirty="0">
                <a:latin typeface="Calibri"/>
                <a:cs typeface="Calibri"/>
              </a:rPr>
              <a:t>kolom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bertulang)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1920"/>
              </a:lnSpc>
              <a:spcBef>
                <a:spcPts val="46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1877 : </a:t>
            </a:r>
            <a:r>
              <a:rPr sz="2000" spc="-5" dirty="0">
                <a:latin typeface="Calibri"/>
                <a:cs typeface="Calibri"/>
              </a:rPr>
              <a:t>Thaddeus </a:t>
            </a:r>
            <a:r>
              <a:rPr sz="2000" spc="-20" dirty="0">
                <a:latin typeface="Calibri"/>
                <a:cs typeface="Calibri"/>
              </a:rPr>
              <a:t>Hyatt </a:t>
            </a:r>
            <a:r>
              <a:rPr sz="2000" spc="-5" dirty="0">
                <a:latin typeface="Calibri"/>
                <a:cs typeface="Calibri"/>
              </a:rPr>
              <a:t>memberi dasar teori elastik dalam perencanaan 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bertulang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1884 : Ransome </a:t>
            </a:r>
            <a:r>
              <a:rPr sz="2000" spc="-10" dirty="0">
                <a:latin typeface="Calibri"/>
                <a:cs typeface="Calibri"/>
              </a:rPr>
              <a:t>memperkenalkan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ulir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1902 : Ransome </a:t>
            </a:r>
            <a:r>
              <a:rPr sz="2000" spc="-10" dirty="0">
                <a:latin typeface="Calibri"/>
                <a:cs typeface="Calibri"/>
              </a:rPr>
              <a:t>memperkenalkan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spiral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1928 : </a:t>
            </a:r>
            <a:r>
              <a:rPr sz="2000" spc="-5" dirty="0">
                <a:latin typeface="Calibri"/>
                <a:cs typeface="Calibri"/>
              </a:rPr>
              <a:t>Eugene </a:t>
            </a:r>
            <a:r>
              <a:rPr sz="2000" spc="-10" dirty="0">
                <a:latin typeface="Calibri"/>
                <a:cs typeface="Calibri"/>
              </a:rPr>
              <a:t>Freyssinet memperkenalkan 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prategang</a:t>
            </a:r>
            <a:endParaRPr sz="2000">
              <a:latin typeface="Calibri"/>
              <a:cs typeface="Calibri"/>
            </a:endParaRPr>
          </a:p>
          <a:p>
            <a:pPr marL="354965" marR="391160" indent="-342900">
              <a:lnSpc>
                <a:spcPct val="8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1915 – 1935 : </a:t>
            </a:r>
            <a:r>
              <a:rPr sz="2000" spc="-10" dirty="0">
                <a:latin typeface="Calibri"/>
                <a:cs typeface="Calibri"/>
              </a:rPr>
              <a:t>dikembangkan </a:t>
            </a:r>
            <a:r>
              <a:rPr sz="2000" spc="-15" dirty="0">
                <a:latin typeface="Calibri"/>
                <a:cs typeface="Calibri"/>
              </a:rPr>
              <a:t>banyak </a:t>
            </a:r>
            <a:r>
              <a:rPr sz="2000" spc="-10" dirty="0">
                <a:latin typeface="Calibri"/>
                <a:cs typeface="Calibri"/>
              </a:rPr>
              <a:t>riset tentang </a:t>
            </a:r>
            <a:r>
              <a:rPr sz="2000" spc="-15" dirty="0">
                <a:latin typeface="Calibri"/>
                <a:cs typeface="Calibri"/>
              </a:rPr>
              <a:t>kolom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dan  </a:t>
            </a:r>
            <a:r>
              <a:rPr sz="2000" dirty="0">
                <a:latin typeface="Calibri"/>
                <a:cs typeface="Calibri"/>
              </a:rPr>
              <a:t>masalah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rangkak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1940 : </a:t>
            </a:r>
            <a:r>
              <a:rPr sz="2000" spc="-10" dirty="0">
                <a:latin typeface="Calibri"/>
                <a:cs typeface="Calibri"/>
              </a:rPr>
              <a:t>riset </a:t>
            </a:r>
            <a:r>
              <a:rPr sz="2000" spc="-5" dirty="0">
                <a:latin typeface="Calibri"/>
                <a:cs typeface="Calibri"/>
              </a:rPr>
              <a:t>di bidang </a:t>
            </a:r>
            <a:r>
              <a:rPr sz="2000" spc="-20" dirty="0">
                <a:latin typeface="Calibri"/>
                <a:cs typeface="Calibri"/>
              </a:rPr>
              <a:t>kolom </a:t>
            </a:r>
            <a:r>
              <a:rPr sz="2000" spc="-5" dirty="0">
                <a:latin typeface="Calibri"/>
                <a:cs typeface="Calibri"/>
              </a:rPr>
              <a:t>dengan beban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eksentris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16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1963 : </a:t>
            </a:r>
            <a:r>
              <a:rPr sz="2000" spc="-5" dirty="0">
                <a:latin typeface="Calibri"/>
                <a:cs typeface="Calibri"/>
              </a:rPr>
              <a:t>ACI </a:t>
            </a:r>
            <a:r>
              <a:rPr sz="2000" spc="-10" dirty="0">
                <a:latin typeface="Calibri"/>
                <a:cs typeface="Calibri"/>
              </a:rPr>
              <a:t>memperkenalkan metode </a:t>
            </a:r>
            <a:r>
              <a:rPr sz="2000" spc="-5" dirty="0">
                <a:latin typeface="Calibri"/>
                <a:cs typeface="Calibri"/>
              </a:rPr>
              <a:t>desain dengan </a:t>
            </a:r>
            <a:r>
              <a:rPr sz="2000" spc="-15" dirty="0">
                <a:latin typeface="Calibri"/>
                <a:cs typeface="Calibri"/>
              </a:rPr>
              <a:t>konsep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kekuatan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bertahan hingga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kini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30932" y="1636268"/>
            <a:ext cx="4880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u="heavy" spc="-2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Advantages </a:t>
            </a:r>
            <a:r>
              <a:rPr sz="3200" b="1" u="heavy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&amp;</a:t>
            </a:r>
            <a:r>
              <a:rPr sz="3200" b="1" u="heavy" spc="-6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heavy" spc="-1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Disadvantages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0686" y="2634869"/>
            <a:ext cx="1348105" cy="332105"/>
          </a:xfrm>
          <a:custGeom>
            <a:avLst/>
            <a:gdLst/>
            <a:ahLst/>
            <a:cxnLst/>
            <a:rect l="l" t="t" r="r" b="b"/>
            <a:pathLst>
              <a:path w="1348105" h="332105">
                <a:moveTo>
                  <a:pt x="84732" y="200278"/>
                </a:moveTo>
                <a:lnTo>
                  <a:pt x="40259" y="200278"/>
                </a:lnTo>
                <a:lnTo>
                  <a:pt x="56984" y="331977"/>
                </a:lnTo>
                <a:lnTo>
                  <a:pt x="100749" y="326516"/>
                </a:lnTo>
                <a:lnTo>
                  <a:pt x="84732" y="200278"/>
                </a:lnTo>
                <a:close/>
              </a:path>
              <a:path w="1348105" h="332105">
                <a:moveTo>
                  <a:pt x="115633" y="153542"/>
                </a:moveTo>
                <a:lnTo>
                  <a:pt x="0" y="168275"/>
                </a:lnTo>
                <a:lnTo>
                  <a:pt x="4622" y="204723"/>
                </a:lnTo>
                <a:lnTo>
                  <a:pt x="40259" y="200278"/>
                </a:lnTo>
                <a:lnTo>
                  <a:pt x="84732" y="200278"/>
                </a:lnTo>
                <a:lnTo>
                  <a:pt x="84023" y="194690"/>
                </a:lnTo>
                <a:lnTo>
                  <a:pt x="120268" y="190118"/>
                </a:lnTo>
                <a:lnTo>
                  <a:pt x="115633" y="153542"/>
                </a:lnTo>
                <a:close/>
              </a:path>
              <a:path w="1348105" h="332105">
                <a:moveTo>
                  <a:pt x="231863" y="138810"/>
                </a:moveTo>
                <a:lnTo>
                  <a:pt x="184162" y="144906"/>
                </a:lnTo>
                <a:lnTo>
                  <a:pt x="140792" y="321436"/>
                </a:lnTo>
                <a:lnTo>
                  <a:pt x="187020" y="315594"/>
                </a:lnTo>
                <a:lnTo>
                  <a:pt x="194881" y="284733"/>
                </a:lnTo>
                <a:lnTo>
                  <a:pt x="255295" y="277113"/>
                </a:lnTo>
                <a:lnTo>
                  <a:pt x="304971" y="277113"/>
                </a:lnTo>
                <a:lnTo>
                  <a:pt x="290605" y="249935"/>
                </a:lnTo>
                <a:lnTo>
                  <a:pt x="202742" y="249935"/>
                </a:lnTo>
                <a:lnTo>
                  <a:pt x="214312" y="193928"/>
                </a:lnTo>
                <a:lnTo>
                  <a:pt x="260999" y="193928"/>
                </a:lnTo>
                <a:lnTo>
                  <a:pt x="231863" y="138810"/>
                </a:lnTo>
                <a:close/>
              </a:path>
              <a:path w="1348105" h="332105">
                <a:moveTo>
                  <a:pt x="304971" y="277113"/>
                </a:moveTo>
                <a:lnTo>
                  <a:pt x="255295" y="277113"/>
                </a:lnTo>
                <a:lnTo>
                  <a:pt x="269862" y="305053"/>
                </a:lnTo>
                <a:lnTo>
                  <a:pt x="316585" y="299084"/>
                </a:lnTo>
                <a:lnTo>
                  <a:pt x="304971" y="277113"/>
                </a:lnTo>
                <a:close/>
              </a:path>
              <a:path w="1348105" h="332105">
                <a:moveTo>
                  <a:pt x="359016" y="122681"/>
                </a:moveTo>
                <a:lnTo>
                  <a:pt x="315252" y="128269"/>
                </a:lnTo>
                <a:lnTo>
                  <a:pt x="336600" y="296544"/>
                </a:lnTo>
                <a:lnTo>
                  <a:pt x="380365" y="290956"/>
                </a:lnTo>
                <a:lnTo>
                  <a:pt x="371487" y="220979"/>
                </a:lnTo>
                <a:lnTo>
                  <a:pt x="434606" y="212978"/>
                </a:lnTo>
                <a:lnTo>
                  <a:pt x="479071" y="212978"/>
                </a:lnTo>
                <a:lnTo>
                  <a:pt x="475862" y="187705"/>
                </a:lnTo>
                <a:lnTo>
                  <a:pt x="367258" y="187705"/>
                </a:lnTo>
                <a:lnTo>
                  <a:pt x="359016" y="122681"/>
                </a:lnTo>
                <a:close/>
              </a:path>
              <a:path w="1348105" h="332105">
                <a:moveTo>
                  <a:pt x="479071" y="212978"/>
                </a:moveTo>
                <a:lnTo>
                  <a:pt x="434606" y="212978"/>
                </a:lnTo>
                <a:lnTo>
                  <a:pt x="443496" y="282955"/>
                </a:lnTo>
                <a:lnTo>
                  <a:pt x="487260" y="277494"/>
                </a:lnTo>
                <a:lnTo>
                  <a:pt x="479071" y="212978"/>
                </a:lnTo>
                <a:close/>
              </a:path>
              <a:path w="1348105" h="332105">
                <a:moveTo>
                  <a:pt x="260999" y="193928"/>
                </a:moveTo>
                <a:lnTo>
                  <a:pt x="214312" y="193928"/>
                </a:lnTo>
                <a:lnTo>
                  <a:pt x="239229" y="245236"/>
                </a:lnTo>
                <a:lnTo>
                  <a:pt x="202742" y="249935"/>
                </a:lnTo>
                <a:lnTo>
                  <a:pt x="290605" y="249935"/>
                </a:lnTo>
                <a:lnTo>
                  <a:pt x="260999" y="193928"/>
                </a:lnTo>
                <a:close/>
              </a:path>
              <a:path w="1348105" h="332105">
                <a:moveTo>
                  <a:pt x="465899" y="109219"/>
                </a:moveTo>
                <a:lnTo>
                  <a:pt x="422135" y="114680"/>
                </a:lnTo>
                <a:lnTo>
                  <a:pt x="430377" y="179704"/>
                </a:lnTo>
                <a:lnTo>
                  <a:pt x="367258" y="187705"/>
                </a:lnTo>
                <a:lnTo>
                  <a:pt x="475862" y="187705"/>
                </a:lnTo>
                <a:lnTo>
                  <a:pt x="465899" y="109219"/>
                </a:lnTo>
                <a:close/>
              </a:path>
              <a:path w="1348105" h="332105">
                <a:moveTo>
                  <a:pt x="597738" y="92455"/>
                </a:moveTo>
                <a:lnTo>
                  <a:pt x="549986" y="98425"/>
                </a:lnTo>
                <a:lnTo>
                  <a:pt x="506679" y="274954"/>
                </a:lnTo>
                <a:lnTo>
                  <a:pt x="552907" y="269113"/>
                </a:lnTo>
                <a:lnTo>
                  <a:pt x="560781" y="238251"/>
                </a:lnTo>
                <a:lnTo>
                  <a:pt x="621106" y="230631"/>
                </a:lnTo>
                <a:lnTo>
                  <a:pt x="670767" y="230631"/>
                </a:lnTo>
                <a:lnTo>
                  <a:pt x="656403" y="203453"/>
                </a:lnTo>
                <a:lnTo>
                  <a:pt x="568655" y="203453"/>
                </a:lnTo>
                <a:lnTo>
                  <a:pt x="580212" y="147573"/>
                </a:lnTo>
                <a:lnTo>
                  <a:pt x="626869" y="147573"/>
                </a:lnTo>
                <a:lnTo>
                  <a:pt x="597738" y="92455"/>
                </a:lnTo>
                <a:close/>
              </a:path>
              <a:path w="1348105" h="332105">
                <a:moveTo>
                  <a:pt x="670767" y="230631"/>
                </a:moveTo>
                <a:lnTo>
                  <a:pt x="621106" y="230631"/>
                </a:lnTo>
                <a:lnTo>
                  <a:pt x="635711" y="258571"/>
                </a:lnTo>
                <a:lnTo>
                  <a:pt x="682447" y="252729"/>
                </a:lnTo>
                <a:lnTo>
                  <a:pt x="670767" y="230631"/>
                </a:lnTo>
                <a:close/>
              </a:path>
              <a:path w="1348105" h="332105">
                <a:moveTo>
                  <a:pt x="724865" y="76326"/>
                </a:moveTo>
                <a:lnTo>
                  <a:pt x="681177" y="81787"/>
                </a:lnTo>
                <a:lnTo>
                  <a:pt x="702513" y="250189"/>
                </a:lnTo>
                <a:lnTo>
                  <a:pt x="746201" y="244601"/>
                </a:lnTo>
                <a:lnTo>
                  <a:pt x="733120" y="141477"/>
                </a:lnTo>
                <a:lnTo>
                  <a:pt x="790640" y="141477"/>
                </a:lnTo>
                <a:lnTo>
                  <a:pt x="724865" y="76326"/>
                </a:lnTo>
                <a:close/>
              </a:path>
              <a:path w="1348105" h="332105">
                <a:moveTo>
                  <a:pt x="790640" y="141477"/>
                </a:moveTo>
                <a:lnTo>
                  <a:pt x="733120" y="141477"/>
                </a:lnTo>
                <a:lnTo>
                  <a:pt x="826719" y="234314"/>
                </a:lnTo>
                <a:lnTo>
                  <a:pt x="870534" y="228853"/>
                </a:lnTo>
                <a:lnTo>
                  <a:pt x="862949" y="169036"/>
                </a:lnTo>
                <a:lnTo>
                  <a:pt x="818464" y="169036"/>
                </a:lnTo>
                <a:lnTo>
                  <a:pt x="790640" y="141477"/>
                </a:lnTo>
                <a:close/>
              </a:path>
              <a:path w="1348105" h="332105">
                <a:moveTo>
                  <a:pt x="626869" y="147573"/>
                </a:moveTo>
                <a:lnTo>
                  <a:pt x="580212" y="147573"/>
                </a:lnTo>
                <a:lnTo>
                  <a:pt x="605104" y="198881"/>
                </a:lnTo>
                <a:lnTo>
                  <a:pt x="568655" y="203453"/>
                </a:lnTo>
                <a:lnTo>
                  <a:pt x="656403" y="203453"/>
                </a:lnTo>
                <a:lnTo>
                  <a:pt x="626869" y="147573"/>
                </a:lnTo>
                <a:close/>
              </a:path>
              <a:path w="1348105" h="332105">
                <a:moveTo>
                  <a:pt x="849198" y="60578"/>
                </a:moveTo>
                <a:lnTo>
                  <a:pt x="805383" y="66039"/>
                </a:lnTo>
                <a:lnTo>
                  <a:pt x="818464" y="169036"/>
                </a:lnTo>
                <a:lnTo>
                  <a:pt x="862949" y="169036"/>
                </a:lnTo>
                <a:lnTo>
                  <a:pt x="849198" y="60578"/>
                </a:lnTo>
                <a:close/>
              </a:path>
              <a:path w="1348105" h="332105">
                <a:moveTo>
                  <a:pt x="1048334" y="35305"/>
                </a:moveTo>
                <a:lnTo>
                  <a:pt x="1000582" y="41275"/>
                </a:lnTo>
                <a:lnTo>
                  <a:pt x="957148" y="217804"/>
                </a:lnTo>
                <a:lnTo>
                  <a:pt x="1003376" y="211962"/>
                </a:lnTo>
                <a:lnTo>
                  <a:pt x="1011250" y="181101"/>
                </a:lnTo>
                <a:lnTo>
                  <a:pt x="1071702" y="173481"/>
                </a:lnTo>
                <a:lnTo>
                  <a:pt x="1121421" y="173481"/>
                </a:lnTo>
                <a:lnTo>
                  <a:pt x="1107046" y="146303"/>
                </a:lnTo>
                <a:lnTo>
                  <a:pt x="1019124" y="146303"/>
                </a:lnTo>
                <a:lnTo>
                  <a:pt x="1030681" y="90296"/>
                </a:lnTo>
                <a:lnTo>
                  <a:pt x="1077421" y="90296"/>
                </a:lnTo>
                <a:lnTo>
                  <a:pt x="1048334" y="35305"/>
                </a:lnTo>
                <a:close/>
              </a:path>
              <a:path w="1348105" h="332105">
                <a:moveTo>
                  <a:pt x="1121421" y="173481"/>
                </a:moveTo>
                <a:lnTo>
                  <a:pt x="1071702" y="173481"/>
                </a:lnTo>
                <a:lnTo>
                  <a:pt x="1086307" y="201421"/>
                </a:lnTo>
                <a:lnTo>
                  <a:pt x="1133043" y="195452"/>
                </a:lnTo>
                <a:lnTo>
                  <a:pt x="1121421" y="173481"/>
                </a:lnTo>
                <a:close/>
              </a:path>
              <a:path w="1348105" h="332105">
                <a:moveTo>
                  <a:pt x="1215466" y="15162"/>
                </a:moveTo>
                <a:lnTo>
                  <a:pt x="1201369" y="15875"/>
                </a:lnTo>
                <a:lnTo>
                  <a:pt x="1131646" y="24637"/>
                </a:lnTo>
                <a:lnTo>
                  <a:pt x="1152982" y="192912"/>
                </a:lnTo>
                <a:lnTo>
                  <a:pt x="1196797" y="187451"/>
                </a:lnTo>
                <a:lnTo>
                  <a:pt x="1189685" y="131571"/>
                </a:lnTo>
                <a:lnTo>
                  <a:pt x="1217117" y="128142"/>
                </a:lnTo>
                <a:lnTo>
                  <a:pt x="1253782" y="112373"/>
                </a:lnTo>
                <a:lnTo>
                  <a:pt x="1263687" y="96265"/>
                </a:lnTo>
                <a:lnTo>
                  <a:pt x="1185240" y="96265"/>
                </a:lnTo>
                <a:lnTo>
                  <a:pt x="1179906" y="54355"/>
                </a:lnTo>
                <a:lnTo>
                  <a:pt x="1203401" y="51434"/>
                </a:lnTo>
                <a:lnTo>
                  <a:pt x="1263993" y="51434"/>
                </a:lnTo>
                <a:lnTo>
                  <a:pt x="1260789" y="43179"/>
                </a:lnTo>
                <a:lnTo>
                  <a:pt x="1255469" y="34698"/>
                </a:lnTo>
                <a:lnTo>
                  <a:pt x="1248613" y="27431"/>
                </a:lnTo>
                <a:lnTo>
                  <a:pt x="1239088" y="20929"/>
                </a:lnTo>
                <a:lnTo>
                  <a:pt x="1228039" y="16843"/>
                </a:lnTo>
                <a:lnTo>
                  <a:pt x="1215466" y="15162"/>
                </a:lnTo>
                <a:close/>
              </a:path>
              <a:path w="1348105" h="332105">
                <a:moveTo>
                  <a:pt x="1077421" y="90296"/>
                </a:moveTo>
                <a:lnTo>
                  <a:pt x="1030681" y="90296"/>
                </a:lnTo>
                <a:lnTo>
                  <a:pt x="1055700" y="141731"/>
                </a:lnTo>
                <a:lnTo>
                  <a:pt x="1019124" y="146303"/>
                </a:lnTo>
                <a:lnTo>
                  <a:pt x="1107046" y="146303"/>
                </a:lnTo>
                <a:lnTo>
                  <a:pt x="1077421" y="90296"/>
                </a:lnTo>
                <a:close/>
              </a:path>
              <a:path w="1348105" h="332105">
                <a:moveTo>
                  <a:pt x="1263993" y="51434"/>
                </a:moveTo>
                <a:lnTo>
                  <a:pt x="1203401" y="51434"/>
                </a:lnTo>
                <a:lnTo>
                  <a:pt x="1209878" y="52450"/>
                </a:lnTo>
                <a:lnTo>
                  <a:pt x="1218260" y="59054"/>
                </a:lnTo>
                <a:lnTo>
                  <a:pt x="1220673" y="63880"/>
                </a:lnTo>
                <a:lnTo>
                  <a:pt x="1221435" y="70103"/>
                </a:lnTo>
                <a:lnTo>
                  <a:pt x="1222324" y="76453"/>
                </a:lnTo>
                <a:lnTo>
                  <a:pt x="1221308" y="81660"/>
                </a:lnTo>
                <a:lnTo>
                  <a:pt x="1218514" y="85725"/>
                </a:lnTo>
                <a:lnTo>
                  <a:pt x="1215593" y="90296"/>
                </a:lnTo>
                <a:lnTo>
                  <a:pt x="1209243" y="93217"/>
                </a:lnTo>
                <a:lnTo>
                  <a:pt x="1199845" y="94487"/>
                </a:lnTo>
                <a:lnTo>
                  <a:pt x="1185240" y="96265"/>
                </a:lnTo>
                <a:lnTo>
                  <a:pt x="1263687" y="96265"/>
                </a:lnTo>
                <a:lnTo>
                  <a:pt x="1264523" y="94349"/>
                </a:lnTo>
                <a:lnTo>
                  <a:pt x="1266742" y="84994"/>
                </a:lnTo>
                <a:lnTo>
                  <a:pt x="1267484" y="74830"/>
                </a:lnTo>
                <a:lnTo>
                  <a:pt x="1266774" y="63880"/>
                </a:lnTo>
                <a:lnTo>
                  <a:pt x="1264561" y="52899"/>
                </a:lnTo>
                <a:lnTo>
                  <a:pt x="1263993" y="51434"/>
                </a:lnTo>
                <a:close/>
              </a:path>
              <a:path w="1348105" h="332105">
                <a:moveTo>
                  <a:pt x="1326591" y="0"/>
                </a:moveTo>
                <a:lnTo>
                  <a:pt x="1282903" y="5460"/>
                </a:lnTo>
                <a:lnTo>
                  <a:pt x="1304239" y="173735"/>
                </a:lnTo>
                <a:lnTo>
                  <a:pt x="1347927" y="168275"/>
                </a:lnTo>
                <a:lnTo>
                  <a:pt x="13265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8080" y="2418079"/>
            <a:ext cx="7254354" cy="27202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7180" y="4806441"/>
            <a:ext cx="3663950" cy="50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80"/>
              </a:lnSpc>
              <a:spcBef>
                <a:spcPts val="100"/>
              </a:spcBef>
            </a:pPr>
            <a:r>
              <a:rPr sz="2000" b="1" dirty="0">
                <a:latin typeface="Comic Sans MS"/>
                <a:cs typeface="Comic Sans MS"/>
              </a:rPr>
              <a:t>MUDAH</a:t>
            </a:r>
            <a:r>
              <a:rPr sz="2000" b="1" spc="-3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DICETAK</a:t>
            </a:r>
            <a:endParaRPr sz="2000">
              <a:latin typeface="Comic Sans MS"/>
              <a:cs typeface="Comic Sans MS"/>
            </a:endParaRPr>
          </a:p>
          <a:p>
            <a:pPr marL="2352040">
              <a:lnSpc>
                <a:spcPts val="1880"/>
              </a:lnSpc>
            </a:pPr>
            <a:r>
              <a:rPr sz="2000" b="1" spc="-220" dirty="0">
                <a:latin typeface="Calibri"/>
                <a:cs typeface="Calibri"/>
              </a:rPr>
              <a:t>TENAGA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200" dirty="0">
                <a:latin typeface="Calibri"/>
                <a:cs typeface="Calibri"/>
              </a:rPr>
              <a:t>KERJA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48348" y="5891250"/>
            <a:ext cx="1830070" cy="415290"/>
          </a:xfrm>
          <a:custGeom>
            <a:avLst/>
            <a:gdLst/>
            <a:ahLst/>
            <a:cxnLst/>
            <a:rect l="l" t="t" r="r" b="b"/>
            <a:pathLst>
              <a:path w="1830070" h="415289">
                <a:moveTo>
                  <a:pt x="74519" y="223774"/>
                </a:moveTo>
                <a:lnTo>
                  <a:pt x="64912" y="223832"/>
                </a:lnTo>
                <a:lnTo>
                  <a:pt x="53996" y="224560"/>
                </a:lnTo>
                <a:lnTo>
                  <a:pt x="41783" y="225958"/>
                </a:lnTo>
                <a:lnTo>
                  <a:pt x="0" y="231571"/>
                </a:lnTo>
                <a:lnTo>
                  <a:pt x="24637" y="414959"/>
                </a:lnTo>
                <a:lnTo>
                  <a:pt x="66928" y="409282"/>
                </a:lnTo>
                <a:lnTo>
                  <a:pt x="110005" y="398611"/>
                </a:lnTo>
                <a:lnTo>
                  <a:pt x="123483" y="390753"/>
                </a:lnTo>
                <a:lnTo>
                  <a:pt x="46227" y="390753"/>
                </a:lnTo>
                <a:lnTo>
                  <a:pt x="27177" y="249237"/>
                </a:lnTo>
                <a:lnTo>
                  <a:pt x="45847" y="246735"/>
                </a:lnTo>
                <a:lnTo>
                  <a:pt x="53748" y="245830"/>
                </a:lnTo>
                <a:lnTo>
                  <a:pt x="61055" y="245343"/>
                </a:lnTo>
                <a:lnTo>
                  <a:pt x="67742" y="245272"/>
                </a:lnTo>
                <a:lnTo>
                  <a:pt x="128981" y="245272"/>
                </a:lnTo>
                <a:lnTo>
                  <a:pt x="126873" y="243185"/>
                </a:lnTo>
                <a:lnTo>
                  <a:pt x="90183" y="225554"/>
                </a:lnTo>
                <a:lnTo>
                  <a:pt x="82803" y="224383"/>
                </a:lnTo>
                <a:lnTo>
                  <a:pt x="74519" y="223774"/>
                </a:lnTo>
                <a:close/>
              </a:path>
              <a:path w="1830070" h="415289">
                <a:moveTo>
                  <a:pt x="128981" y="245272"/>
                </a:moveTo>
                <a:lnTo>
                  <a:pt x="67742" y="245272"/>
                </a:lnTo>
                <a:lnTo>
                  <a:pt x="73787" y="245618"/>
                </a:lnTo>
                <a:lnTo>
                  <a:pt x="81406" y="246341"/>
                </a:lnTo>
                <a:lnTo>
                  <a:pt x="114776" y="265314"/>
                </a:lnTo>
                <a:lnTo>
                  <a:pt x="131572" y="307060"/>
                </a:lnTo>
                <a:lnTo>
                  <a:pt x="132556" y="326937"/>
                </a:lnTo>
                <a:lnTo>
                  <a:pt x="131679" y="335708"/>
                </a:lnTo>
                <a:lnTo>
                  <a:pt x="107823" y="374827"/>
                </a:lnTo>
                <a:lnTo>
                  <a:pt x="64770" y="388251"/>
                </a:lnTo>
                <a:lnTo>
                  <a:pt x="46227" y="390753"/>
                </a:lnTo>
                <a:lnTo>
                  <a:pt x="123483" y="390753"/>
                </a:lnTo>
                <a:lnTo>
                  <a:pt x="148671" y="361002"/>
                </a:lnTo>
                <a:lnTo>
                  <a:pt x="157944" y="316367"/>
                </a:lnTo>
                <a:lnTo>
                  <a:pt x="156972" y="304025"/>
                </a:lnTo>
                <a:lnTo>
                  <a:pt x="140970" y="259080"/>
                </a:lnTo>
                <a:lnTo>
                  <a:pt x="134350" y="250586"/>
                </a:lnTo>
                <a:lnTo>
                  <a:pt x="128981" y="245272"/>
                </a:lnTo>
                <a:close/>
              </a:path>
              <a:path w="1830070" h="415289">
                <a:moveTo>
                  <a:pt x="214307" y="225183"/>
                </a:moveTo>
                <a:lnTo>
                  <a:pt x="189483" y="225183"/>
                </a:lnTo>
                <a:lnTo>
                  <a:pt x="209042" y="371132"/>
                </a:lnTo>
                <a:lnTo>
                  <a:pt x="185674" y="374269"/>
                </a:lnTo>
                <a:lnTo>
                  <a:pt x="188214" y="392988"/>
                </a:lnTo>
                <a:lnTo>
                  <a:pt x="259333" y="383425"/>
                </a:lnTo>
                <a:lnTo>
                  <a:pt x="257221" y="367855"/>
                </a:lnTo>
                <a:lnTo>
                  <a:pt x="233425" y="367855"/>
                </a:lnTo>
                <a:lnTo>
                  <a:pt x="214307" y="225183"/>
                </a:lnTo>
                <a:close/>
              </a:path>
              <a:path w="1830070" h="415289">
                <a:moveTo>
                  <a:pt x="256794" y="364705"/>
                </a:moveTo>
                <a:lnTo>
                  <a:pt x="233425" y="367855"/>
                </a:lnTo>
                <a:lnTo>
                  <a:pt x="257221" y="367855"/>
                </a:lnTo>
                <a:lnTo>
                  <a:pt x="256794" y="364705"/>
                </a:lnTo>
                <a:close/>
              </a:path>
              <a:path w="1830070" h="415289">
                <a:moveTo>
                  <a:pt x="234696" y="200037"/>
                </a:moveTo>
                <a:lnTo>
                  <a:pt x="163575" y="209600"/>
                </a:lnTo>
                <a:lnTo>
                  <a:pt x="165989" y="228320"/>
                </a:lnTo>
                <a:lnTo>
                  <a:pt x="189483" y="225183"/>
                </a:lnTo>
                <a:lnTo>
                  <a:pt x="214307" y="225183"/>
                </a:lnTo>
                <a:lnTo>
                  <a:pt x="213868" y="221907"/>
                </a:lnTo>
                <a:lnTo>
                  <a:pt x="237235" y="218757"/>
                </a:lnTo>
                <a:lnTo>
                  <a:pt x="234696" y="200037"/>
                </a:lnTo>
                <a:close/>
              </a:path>
              <a:path w="1830070" h="415289">
                <a:moveTo>
                  <a:pt x="297560" y="191592"/>
                </a:moveTo>
                <a:lnTo>
                  <a:pt x="264286" y="196062"/>
                </a:lnTo>
                <a:lnTo>
                  <a:pt x="288925" y="379450"/>
                </a:lnTo>
                <a:lnTo>
                  <a:pt x="311784" y="376389"/>
                </a:lnTo>
                <a:lnTo>
                  <a:pt x="290575" y="218376"/>
                </a:lnTo>
                <a:lnTo>
                  <a:pt x="314188" y="218376"/>
                </a:lnTo>
                <a:lnTo>
                  <a:pt x="297560" y="191592"/>
                </a:lnTo>
                <a:close/>
              </a:path>
              <a:path w="1830070" h="415289">
                <a:moveTo>
                  <a:pt x="425360" y="203593"/>
                </a:moveTo>
                <a:lnTo>
                  <a:pt x="400557" y="203593"/>
                </a:lnTo>
                <a:lnTo>
                  <a:pt x="421767" y="361619"/>
                </a:lnTo>
                <a:lnTo>
                  <a:pt x="446150" y="358343"/>
                </a:lnTo>
                <a:lnTo>
                  <a:pt x="425360" y="203593"/>
                </a:lnTo>
                <a:close/>
              </a:path>
              <a:path w="1830070" h="415289">
                <a:moveTo>
                  <a:pt x="314188" y="218376"/>
                </a:moveTo>
                <a:lnTo>
                  <a:pt x="290575" y="218376"/>
                </a:lnTo>
                <a:lnTo>
                  <a:pt x="352425" y="319532"/>
                </a:lnTo>
                <a:lnTo>
                  <a:pt x="367156" y="317538"/>
                </a:lnTo>
                <a:lnTo>
                  <a:pt x="375950" y="287540"/>
                </a:lnTo>
                <a:lnTo>
                  <a:pt x="357124" y="287540"/>
                </a:lnTo>
                <a:lnTo>
                  <a:pt x="314188" y="218376"/>
                </a:lnTo>
                <a:close/>
              </a:path>
              <a:path w="1830070" h="415289">
                <a:moveTo>
                  <a:pt x="421512" y="174955"/>
                </a:moveTo>
                <a:lnTo>
                  <a:pt x="387603" y="179501"/>
                </a:lnTo>
                <a:lnTo>
                  <a:pt x="357124" y="287540"/>
                </a:lnTo>
                <a:lnTo>
                  <a:pt x="375950" y="287540"/>
                </a:lnTo>
                <a:lnTo>
                  <a:pt x="400557" y="203593"/>
                </a:lnTo>
                <a:lnTo>
                  <a:pt x="425360" y="203593"/>
                </a:lnTo>
                <a:lnTo>
                  <a:pt x="421512" y="174955"/>
                </a:lnTo>
                <a:close/>
              </a:path>
              <a:path w="1830070" h="415289">
                <a:moveTo>
                  <a:pt x="573785" y="154482"/>
                </a:moveTo>
                <a:lnTo>
                  <a:pt x="459104" y="169887"/>
                </a:lnTo>
                <a:lnTo>
                  <a:pt x="483743" y="353275"/>
                </a:lnTo>
                <a:lnTo>
                  <a:pt x="598424" y="337883"/>
                </a:lnTo>
                <a:lnTo>
                  <a:pt x="597137" y="328333"/>
                </a:lnTo>
                <a:lnTo>
                  <a:pt x="505332" y="328333"/>
                </a:lnTo>
                <a:lnTo>
                  <a:pt x="496189" y="260223"/>
                </a:lnTo>
                <a:lnTo>
                  <a:pt x="580262" y="248920"/>
                </a:lnTo>
                <a:lnTo>
                  <a:pt x="578864" y="238544"/>
                </a:lnTo>
                <a:lnTo>
                  <a:pt x="493268" y="238544"/>
                </a:lnTo>
                <a:lnTo>
                  <a:pt x="486409" y="188290"/>
                </a:lnTo>
                <a:lnTo>
                  <a:pt x="576706" y="176161"/>
                </a:lnTo>
                <a:lnTo>
                  <a:pt x="573785" y="154482"/>
                </a:lnTo>
                <a:close/>
              </a:path>
              <a:path w="1830070" h="415289">
                <a:moveTo>
                  <a:pt x="595502" y="316204"/>
                </a:moveTo>
                <a:lnTo>
                  <a:pt x="505332" y="328333"/>
                </a:lnTo>
                <a:lnTo>
                  <a:pt x="597137" y="328333"/>
                </a:lnTo>
                <a:lnTo>
                  <a:pt x="595502" y="316204"/>
                </a:lnTo>
                <a:close/>
              </a:path>
              <a:path w="1830070" h="415289">
                <a:moveTo>
                  <a:pt x="577342" y="227241"/>
                </a:moveTo>
                <a:lnTo>
                  <a:pt x="493268" y="238544"/>
                </a:lnTo>
                <a:lnTo>
                  <a:pt x="578864" y="238544"/>
                </a:lnTo>
                <a:lnTo>
                  <a:pt x="577342" y="227241"/>
                </a:lnTo>
                <a:close/>
              </a:path>
              <a:path w="1830070" h="415289">
                <a:moveTo>
                  <a:pt x="635761" y="146164"/>
                </a:moveTo>
                <a:lnTo>
                  <a:pt x="601091" y="150812"/>
                </a:lnTo>
                <a:lnTo>
                  <a:pt x="625728" y="334213"/>
                </a:lnTo>
                <a:lnTo>
                  <a:pt x="648589" y="331152"/>
                </a:lnTo>
                <a:lnTo>
                  <a:pt x="627379" y="172999"/>
                </a:lnTo>
                <a:lnTo>
                  <a:pt x="654249" y="172999"/>
                </a:lnTo>
                <a:lnTo>
                  <a:pt x="635761" y="146164"/>
                </a:lnTo>
                <a:close/>
              </a:path>
              <a:path w="1830070" h="415289">
                <a:moveTo>
                  <a:pt x="654249" y="172999"/>
                </a:moveTo>
                <a:lnTo>
                  <a:pt x="627379" y="172999"/>
                </a:lnTo>
                <a:lnTo>
                  <a:pt x="729615" y="320255"/>
                </a:lnTo>
                <a:lnTo>
                  <a:pt x="756920" y="316585"/>
                </a:lnTo>
                <a:lnTo>
                  <a:pt x="752202" y="281470"/>
                </a:lnTo>
                <a:lnTo>
                  <a:pt x="728979" y="281470"/>
                </a:lnTo>
                <a:lnTo>
                  <a:pt x="654249" y="172999"/>
                </a:lnTo>
                <a:close/>
              </a:path>
              <a:path w="1830070" h="415289">
                <a:moveTo>
                  <a:pt x="732281" y="133197"/>
                </a:moveTo>
                <a:lnTo>
                  <a:pt x="709549" y="136258"/>
                </a:lnTo>
                <a:lnTo>
                  <a:pt x="728979" y="281470"/>
                </a:lnTo>
                <a:lnTo>
                  <a:pt x="752202" y="281470"/>
                </a:lnTo>
                <a:lnTo>
                  <a:pt x="732281" y="133197"/>
                </a:lnTo>
                <a:close/>
              </a:path>
              <a:path w="1830070" h="415289">
                <a:moveTo>
                  <a:pt x="780415" y="271170"/>
                </a:moveTo>
                <a:lnTo>
                  <a:pt x="796337" y="305792"/>
                </a:lnTo>
                <a:lnTo>
                  <a:pt x="826404" y="309589"/>
                </a:lnTo>
                <a:lnTo>
                  <a:pt x="835392" y="309173"/>
                </a:lnTo>
                <a:lnTo>
                  <a:pt x="879348" y="296214"/>
                </a:lnTo>
                <a:lnTo>
                  <a:pt x="888266" y="287885"/>
                </a:lnTo>
                <a:lnTo>
                  <a:pt x="833243" y="287885"/>
                </a:lnTo>
                <a:lnTo>
                  <a:pt x="825785" y="287701"/>
                </a:lnTo>
                <a:lnTo>
                  <a:pt x="787415" y="275680"/>
                </a:lnTo>
                <a:lnTo>
                  <a:pt x="780415" y="271170"/>
                </a:lnTo>
                <a:close/>
              </a:path>
              <a:path w="1830070" h="415289">
                <a:moveTo>
                  <a:pt x="952814" y="125958"/>
                </a:moveTo>
                <a:lnTo>
                  <a:pt x="927989" y="125958"/>
                </a:lnTo>
                <a:lnTo>
                  <a:pt x="947674" y="271907"/>
                </a:lnTo>
                <a:lnTo>
                  <a:pt x="924305" y="275056"/>
                </a:lnTo>
                <a:lnTo>
                  <a:pt x="926719" y="293776"/>
                </a:lnTo>
                <a:lnTo>
                  <a:pt x="997966" y="284213"/>
                </a:lnTo>
                <a:lnTo>
                  <a:pt x="995851" y="268630"/>
                </a:lnTo>
                <a:lnTo>
                  <a:pt x="972057" y="268630"/>
                </a:lnTo>
                <a:lnTo>
                  <a:pt x="952814" y="125958"/>
                </a:lnTo>
                <a:close/>
              </a:path>
              <a:path w="1830070" h="415289">
                <a:moveTo>
                  <a:pt x="844667" y="116478"/>
                </a:moveTo>
                <a:lnTo>
                  <a:pt x="798226" y="124794"/>
                </a:lnTo>
                <a:lnTo>
                  <a:pt x="769238" y="157402"/>
                </a:lnTo>
                <a:lnTo>
                  <a:pt x="767282" y="167633"/>
                </a:lnTo>
                <a:lnTo>
                  <a:pt x="767587" y="178473"/>
                </a:lnTo>
                <a:lnTo>
                  <a:pt x="784098" y="210007"/>
                </a:lnTo>
                <a:lnTo>
                  <a:pt x="788416" y="213588"/>
                </a:lnTo>
                <a:lnTo>
                  <a:pt x="829945" y="223697"/>
                </a:lnTo>
                <a:lnTo>
                  <a:pt x="839597" y="224574"/>
                </a:lnTo>
                <a:lnTo>
                  <a:pt x="844930" y="225234"/>
                </a:lnTo>
                <a:lnTo>
                  <a:pt x="877189" y="251155"/>
                </a:lnTo>
                <a:lnTo>
                  <a:pt x="877448" y="257803"/>
                </a:lnTo>
                <a:lnTo>
                  <a:pt x="876315" y="263956"/>
                </a:lnTo>
                <a:lnTo>
                  <a:pt x="840485" y="287312"/>
                </a:lnTo>
                <a:lnTo>
                  <a:pt x="833243" y="287885"/>
                </a:lnTo>
                <a:lnTo>
                  <a:pt x="888266" y="287885"/>
                </a:lnTo>
                <a:lnTo>
                  <a:pt x="903097" y="251066"/>
                </a:lnTo>
                <a:lnTo>
                  <a:pt x="902065" y="243852"/>
                </a:lnTo>
                <a:lnTo>
                  <a:pt x="876792" y="207578"/>
                </a:lnTo>
                <a:lnTo>
                  <a:pt x="832484" y="199390"/>
                </a:lnTo>
                <a:lnTo>
                  <a:pt x="825880" y="198653"/>
                </a:lnTo>
                <a:lnTo>
                  <a:pt x="812419" y="196862"/>
                </a:lnTo>
                <a:lnTo>
                  <a:pt x="806069" y="194297"/>
                </a:lnTo>
                <a:lnTo>
                  <a:pt x="801370" y="190258"/>
                </a:lnTo>
                <a:lnTo>
                  <a:pt x="796544" y="186207"/>
                </a:lnTo>
                <a:lnTo>
                  <a:pt x="793750" y="180289"/>
                </a:lnTo>
                <a:lnTo>
                  <a:pt x="792606" y="172478"/>
                </a:lnTo>
                <a:lnTo>
                  <a:pt x="791464" y="163868"/>
                </a:lnTo>
                <a:lnTo>
                  <a:pt x="794003" y="156438"/>
                </a:lnTo>
                <a:lnTo>
                  <a:pt x="834249" y="137943"/>
                </a:lnTo>
                <a:lnTo>
                  <a:pt x="880580" y="137943"/>
                </a:lnTo>
                <a:lnTo>
                  <a:pt x="878458" y="122212"/>
                </a:lnTo>
                <a:lnTo>
                  <a:pt x="872148" y="120344"/>
                </a:lnTo>
                <a:lnTo>
                  <a:pt x="865600" y="118837"/>
                </a:lnTo>
                <a:lnTo>
                  <a:pt x="858813" y="117686"/>
                </a:lnTo>
                <a:lnTo>
                  <a:pt x="851789" y="116890"/>
                </a:lnTo>
                <a:lnTo>
                  <a:pt x="844667" y="116478"/>
                </a:lnTo>
                <a:close/>
              </a:path>
              <a:path w="1830070" h="415289">
                <a:moveTo>
                  <a:pt x="995426" y="265493"/>
                </a:moveTo>
                <a:lnTo>
                  <a:pt x="972057" y="268630"/>
                </a:lnTo>
                <a:lnTo>
                  <a:pt x="995851" y="268630"/>
                </a:lnTo>
                <a:lnTo>
                  <a:pt x="995426" y="265493"/>
                </a:lnTo>
                <a:close/>
              </a:path>
              <a:path w="1830070" h="415289">
                <a:moveTo>
                  <a:pt x="880580" y="137943"/>
                </a:moveTo>
                <a:lnTo>
                  <a:pt x="834249" y="137943"/>
                </a:lnTo>
                <a:lnTo>
                  <a:pt x="841644" y="138087"/>
                </a:lnTo>
                <a:lnTo>
                  <a:pt x="848969" y="139001"/>
                </a:lnTo>
                <a:lnTo>
                  <a:pt x="880491" y="151650"/>
                </a:lnTo>
                <a:lnTo>
                  <a:pt x="882396" y="151409"/>
                </a:lnTo>
                <a:lnTo>
                  <a:pt x="880580" y="137943"/>
                </a:lnTo>
                <a:close/>
              </a:path>
              <a:path w="1830070" h="415289">
                <a:moveTo>
                  <a:pt x="973327" y="100825"/>
                </a:moveTo>
                <a:lnTo>
                  <a:pt x="902080" y="110388"/>
                </a:lnTo>
                <a:lnTo>
                  <a:pt x="904621" y="129108"/>
                </a:lnTo>
                <a:lnTo>
                  <a:pt x="927989" y="125958"/>
                </a:lnTo>
                <a:lnTo>
                  <a:pt x="952814" y="125958"/>
                </a:lnTo>
                <a:lnTo>
                  <a:pt x="952373" y="122682"/>
                </a:lnTo>
                <a:lnTo>
                  <a:pt x="975868" y="119545"/>
                </a:lnTo>
                <a:lnTo>
                  <a:pt x="973327" y="100825"/>
                </a:lnTo>
                <a:close/>
              </a:path>
              <a:path w="1830070" h="415289">
                <a:moveTo>
                  <a:pt x="1167765" y="76885"/>
                </a:moveTo>
                <a:lnTo>
                  <a:pt x="1082928" y="86093"/>
                </a:lnTo>
                <a:lnTo>
                  <a:pt x="1107567" y="269481"/>
                </a:lnTo>
                <a:lnTo>
                  <a:pt x="1160145" y="262420"/>
                </a:lnTo>
                <a:lnTo>
                  <a:pt x="1197864" y="251612"/>
                </a:lnTo>
                <a:lnTo>
                  <a:pt x="1206093" y="245389"/>
                </a:lnTo>
                <a:lnTo>
                  <a:pt x="1129156" y="245389"/>
                </a:lnTo>
                <a:lnTo>
                  <a:pt x="1120140" y="177647"/>
                </a:lnTo>
                <a:lnTo>
                  <a:pt x="1156207" y="172808"/>
                </a:lnTo>
                <a:lnTo>
                  <a:pt x="1162684" y="172224"/>
                </a:lnTo>
                <a:lnTo>
                  <a:pt x="1214675" y="172148"/>
                </a:lnTo>
                <a:lnTo>
                  <a:pt x="1211452" y="168313"/>
                </a:lnTo>
                <a:lnTo>
                  <a:pt x="1205809" y="163557"/>
                </a:lnTo>
                <a:lnTo>
                  <a:pt x="1199356" y="159843"/>
                </a:lnTo>
                <a:lnTo>
                  <a:pt x="1192519" y="157327"/>
                </a:lnTo>
                <a:lnTo>
                  <a:pt x="1117346" y="157327"/>
                </a:lnTo>
                <a:lnTo>
                  <a:pt x="1110106" y="103632"/>
                </a:lnTo>
                <a:lnTo>
                  <a:pt x="1142110" y="99339"/>
                </a:lnTo>
                <a:lnTo>
                  <a:pt x="1148842" y="98691"/>
                </a:lnTo>
                <a:lnTo>
                  <a:pt x="1158621" y="98374"/>
                </a:lnTo>
                <a:lnTo>
                  <a:pt x="1201165" y="98374"/>
                </a:lnTo>
                <a:lnTo>
                  <a:pt x="1200911" y="97688"/>
                </a:lnTo>
                <a:lnTo>
                  <a:pt x="1193292" y="87096"/>
                </a:lnTo>
                <a:lnTo>
                  <a:pt x="1187830" y="83121"/>
                </a:lnTo>
                <a:lnTo>
                  <a:pt x="1174369" y="78079"/>
                </a:lnTo>
                <a:lnTo>
                  <a:pt x="1167765" y="76885"/>
                </a:lnTo>
                <a:close/>
              </a:path>
              <a:path w="1830070" h="415289">
                <a:moveTo>
                  <a:pt x="1214675" y="172148"/>
                </a:moveTo>
                <a:lnTo>
                  <a:pt x="1171955" y="172148"/>
                </a:lnTo>
                <a:lnTo>
                  <a:pt x="1176401" y="172897"/>
                </a:lnTo>
                <a:lnTo>
                  <a:pt x="1180465" y="174434"/>
                </a:lnTo>
                <a:lnTo>
                  <a:pt x="1200023" y="207365"/>
                </a:lnTo>
                <a:lnTo>
                  <a:pt x="1199769" y="212788"/>
                </a:lnTo>
                <a:lnTo>
                  <a:pt x="1198118" y="217131"/>
                </a:lnTo>
                <a:lnTo>
                  <a:pt x="1196594" y="221488"/>
                </a:lnTo>
                <a:lnTo>
                  <a:pt x="1163304" y="240439"/>
                </a:lnTo>
                <a:lnTo>
                  <a:pt x="1129156" y="245389"/>
                </a:lnTo>
                <a:lnTo>
                  <a:pt x="1206093" y="245389"/>
                </a:lnTo>
                <a:lnTo>
                  <a:pt x="1216152" y="235140"/>
                </a:lnTo>
                <a:lnTo>
                  <a:pt x="1219961" y="228765"/>
                </a:lnTo>
                <a:lnTo>
                  <a:pt x="1225042" y="213880"/>
                </a:lnTo>
                <a:lnTo>
                  <a:pt x="1225677" y="205600"/>
                </a:lnTo>
                <a:lnTo>
                  <a:pt x="1224406" y="196481"/>
                </a:lnTo>
                <a:lnTo>
                  <a:pt x="1222740" y="188120"/>
                </a:lnTo>
                <a:lnTo>
                  <a:pt x="1220025" y="180640"/>
                </a:lnTo>
                <a:lnTo>
                  <a:pt x="1216263" y="174037"/>
                </a:lnTo>
                <a:lnTo>
                  <a:pt x="1214675" y="172148"/>
                </a:lnTo>
                <a:close/>
              </a:path>
              <a:path w="1830070" h="415289">
                <a:moveTo>
                  <a:pt x="1201165" y="98374"/>
                </a:moveTo>
                <a:lnTo>
                  <a:pt x="1158621" y="98374"/>
                </a:lnTo>
                <a:lnTo>
                  <a:pt x="1163193" y="99136"/>
                </a:lnTo>
                <a:lnTo>
                  <a:pt x="1167510" y="100825"/>
                </a:lnTo>
                <a:lnTo>
                  <a:pt x="1180210" y="124447"/>
                </a:lnTo>
                <a:lnTo>
                  <a:pt x="1179956" y="129311"/>
                </a:lnTo>
                <a:lnTo>
                  <a:pt x="1117346" y="157327"/>
                </a:lnTo>
                <a:lnTo>
                  <a:pt x="1192519" y="157327"/>
                </a:lnTo>
                <a:lnTo>
                  <a:pt x="1192093" y="157170"/>
                </a:lnTo>
                <a:lnTo>
                  <a:pt x="1184021" y="155536"/>
                </a:lnTo>
                <a:lnTo>
                  <a:pt x="1183767" y="154546"/>
                </a:lnTo>
                <a:lnTo>
                  <a:pt x="1191386" y="149606"/>
                </a:lnTo>
                <a:lnTo>
                  <a:pt x="1196975" y="143421"/>
                </a:lnTo>
                <a:lnTo>
                  <a:pt x="1200530" y="135991"/>
                </a:lnTo>
                <a:lnTo>
                  <a:pt x="1204214" y="128562"/>
                </a:lnTo>
                <a:lnTo>
                  <a:pt x="1205483" y="120548"/>
                </a:lnTo>
                <a:lnTo>
                  <a:pt x="1203325" y="104203"/>
                </a:lnTo>
                <a:lnTo>
                  <a:pt x="1201165" y="98374"/>
                </a:lnTo>
                <a:close/>
              </a:path>
              <a:path w="1830070" h="415289">
                <a:moveTo>
                  <a:pt x="1345692" y="50800"/>
                </a:moveTo>
                <a:lnTo>
                  <a:pt x="1231010" y="66205"/>
                </a:lnTo>
                <a:lnTo>
                  <a:pt x="1255649" y="249593"/>
                </a:lnTo>
                <a:lnTo>
                  <a:pt x="1370329" y="234200"/>
                </a:lnTo>
                <a:lnTo>
                  <a:pt x="1369043" y="224650"/>
                </a:lnTo>
                <a:lnTo>
                  <a:pt x="1277111" y="224650"/>
                </a:lnTo>
                <a:lnTo>
                  <a:pt x="1267968" y="156540"/>
                </a:lnTo>
                <a:lnTo>
                  <a:pt x="1352042" y="145237"/>
                </a:lnTo>
                <a:lnTo>
                  <a:pt x="1350643" y="134861"/>
                </a:lnTo>
                <a:lnTo>
                  <a:pt x="1265047" y="134861"/>
                </a:lnTo>
                <a:lnTo>
                  <a:pt x="1258316" y="84607"/>
                </a:lnTo>
                <a:lnTo>
                  <a:pt x="1348612" y="72478"/>
                </a:lnTo>
                <a:lnTo>
                  <a:pt x="1345692" y="50800"/>
                </a:lnTo>
                <a:close/>
              </a:path>
              <a:path w="1830070" h="415289">
                <a:moveTo>
                  <a:pt x="1367408" y="212521"/>
                </a:moveTo>
                <a:lnTo>
                  <a:pt x="1277111" y="224650"/>
                </a:lnTo>
                <a:lnTo>
                  <a:pt x="1369043" y="224650"/>
                </a:lnTo>
                <a:lnTo>
                  <a:pt x="1367408" y="212521"/>
                </a:lnTo>
                <a:close/>
              </a:path>
              <a:path w="1830070" h="415289">
                <a:moveTo>
                  <a:pt x="1349121" y="123558"/>
                </a:moveTo>
                <a:lnTo>
                  <a:pt x="1265047" y="134861"/>
                </a:lnTo>
                <a:lnTo>
                  <a:pt x="1350643" y="134861"/>
                </a:lnTo>
                <a:lnTo>
                  <a:pt x="1349121" y="123558"/>
                </a:lnTo>
                <a:close/>
              </a:path>
              <a:path w="1830070" h="415289">
                <a:moveTo>
                  <a:pt x="1384680" y="190017"/>
                </a:moveTo>
                <a:lnTo>
                  <a:pt x="1407487" y="226161"/>
                </a:lnTo>
                <a:lnTo>
                  <a:pt x="1430591" y="228436"/>
                </a:lnTo>
                <a:lnTo>
                  <a:pt x="1439548" y="228020"/>
                </a:lnTo>
                <a:lnTo>
                  <a:pt x="1483486" y="215049"/>
                </a:lnTo>
                <a:lnTo>
                  <a:pt x="1492465" y="206730"/>
                </a:lnTo>
                <a:lnTo>
                  <a:pt x="1437437" y="206730"/>
                </a:lnTo>
                <a:lnTo>
                  <a:pt x="1429988" y="206541"/>
                </a:lnTo>
                <a:lnTo>
                  <a:pt x="1391610" y="194522"/>
                </a:lnTo>
                <a:lnTo>
                  <a:pt x="1384680" y="190017"/>
                </a:lnTo>
                <a:close/>
              </a:path>
              <a:path w="1830070" h="415289">
                <a:moveTo>
                  <a:pt x="1448859" y="35313"/>
                </a:moveTo>
                <a:lnTo>
                  <a:pt x="1402413" y="43632"/>
                </a:lnTo>
                <a:lnTo>
                  <a:pt x="1373393" y="76244"/>
                </a:lnTo>
                <a:lnTo>
                  <a:pt x="1371474" y="86478"/>
                </a:lnTo>
                <a:lnTo>
                  <a:pt x="1371853" y="97320"/>
                </a:lnTo>
                <a:lnTo>
                  <a:pt x="1392681" y="132435"/>
                </a:lnTo>
                <a:lnTo>
                  <a:pt x="1434083" y="142544"/>
                </a:lnTo>
                <a:lnTo>
                  <a:pt x="1443735" y="143421"/>
                </a:lnTo>
                <a:lnTo>
                  <a:pt x="1449070" y="144081"/>
                </a:lnTo>
                <a:lnTo>
                  <a:pt x="1454911" y="144957"/>
                </a:lnTo>
                <a:lnTo>
                  <a:pt x="1463167" y="146113"/>
                </a:lnTo>
                <a:lnTo>
                  <a:pt x="1469390" y="148755"/>
                </a:lnTo>
                <a:lnTo>
                  <a:pt x="1477772" y="156972"/>
                </a:lnTo>
                <a:lnTo>
                  <a:pt x="1480439" y="162687"/>
                </a:lnTo>
                <a:lnTo>
                  <a:pt x="1481327" y="169989"/>
                </a:lnTo>
                <a:lnTo>
                  <a:pt x="1481589" y="176645"/>
                </a:lnTo>
                <a:lnTo>
                  <a:pt x="1480470" y="182800"/>
                </a:lnTo>
                <a:lnTo>
                  <a:pt x="1444625" y="206159"/>
                </a:lnTo>
                <a:lnTo>
                  <a:pt x="1437437" y="206730"/>
                </a:lnTo>
                <a:lnTo>
                  <a:pt x="1492465" y="206730"/>
                </a:lnTo>
                <a:lnTo>
                  <a:pt x="1494822" y="203885"/>
                </a:lnTo>
                <a:lnTo>
                  <a:pt x="1499507" y="198337"/>
                </a:lnTo>
                <a:lnTo>
                  <a:pt x="1502791" y="191909"/>
                </a:lnTo>
                <a:lnTo>
                  <a:pt x="1504696" y="184543"/>
                </a:lnTo>
                <a:lnTo>
                  <a:pt x="1506727" y="177165"/>
                </a:lnTo>
                <a:lnTo>
                  <a:pt x="1507235" y="169913"/>
                </a:lnTo>
                <a:lnTo>
                  <a:pt x="1487908" y="130317"/>
                </a:lnTo>
                <a:lnTo>
                  <a:pt x="1436624" y="118224"/>
                </a:lnTo>
                <a:lnTo>
                  <a:pt x="1430020" y="117500"/>
                </a:lnTo>
                <a:lnTo>
                  <a:pt x="1395729" y="82702"/>
                </a:lnTo>
                <a:lnTo>
                  <a:pt x="1398270" y="75272"/>
                </a:lnTo>
                <a:lnTo>
                  <a:pt x="1438388" y="56779"/>
                </a:lnTo>
                <a:lnTo>
                  <a:pt x="1484718" y="56779"/>
                </a:lnTo>
                <a:lnTo>
                  <a:pt x="1482598" y="41059"/>
                </a:lnTo>
                <a:lnTo>
                  <a:pt x="1476289" y="39189"/>
                </a:lnTo>
                <a:lnTo>
                  <a:pt x="1469755" y="37677"/>
                </a:lnTo>
                <a:lnTo>
                  <a:pt x="1463006" y="36522"/>
                </a:lnTo>
                <a:lnTo>
                  <a:pt x="1456054" y="35725"/>
                </a:lnTo>
                <a:lnTo>
                  <a:pt x="1448859" y="35313"/>
                </a:lnTo>
                <a:close/>
              </a:path>
              <a:path w="1830070" h="415289">
                <a:moveTo>
                  <a:pt x="1484718" y="56779"/>
                </a:moveTo>
                <a:lnTo>
                  <a:pt x="1438388" y="56779"/>
                </a:lnTo>
                <a:lnTo>
                  <a:pt x="1445783" y="56926"/>
                </a:lnTo>
                <a:lnTo>
                  <a:pt x="1453108" y="57841"/>
                </a:lnTo>
                <a:lnTo>
                  <a:pt x="1484756" y="70497"/>
                </a:lnTo>
                <a:lnTo>
                  <a:pt x="1486534" y="70243"/>
                </a:lnTo>
                <a:lnTo>
                  <a:pt x="1484718" y="56779"/>
                </a:lnTo>
                <a:close/>
              </a:path>
              <a:path w="1830070" h="415289">
                <a:moveTo>
                  <a:pt x="1583944" y="18783"/>
                </a:moveTo>
                <a:lnTo>
                  <a:pt x="1553972" y="22821"/>
                </a:lnTo>
                <a:lnTo>
                  <a:pt x="1516760" y="214528"/>
                </a:lnTo>
                <a:lnTo>
                  <a:pt x="1541399" y="211213"/>
                </a:lnTo>
                <a:lnTo>
                  <a:pt x="1551177" y="157746"/>
                </a:lnTo>
                <a:lnTo>
                  <a:pt x="1621154" y="148336"/>
                </a:lnTo>
                <a:lnTo>
                  <a:pt x="1647935" y="148336"/>
                </a:lnTo>
                <a:lnTo>
                  <a:pt x="1641850" y="136017"/>
                </a:lnTo>
                <a:lnTo>
                  <a:pt x="1555115" y="136017"/>
                </a:lnTo>
                <a:lnTo>
                  <a:pt x="1571752" y="45770"/>
                </a:lnTo>
                <a:lnTo>
                  <a:pt x="1597274" y="45770"/>
                </a:lnTo>
                <a:lnTo>
                  <a:pt x="1583944" y="18783"/>
                </a:lnTo>
                <a:close/>
              </a:path>
              <a:path w="1830070" h="415289">
                <a:moveTo>
                  <a:pt x="1647935" y="148336"/>
                </a:moveTo>
                <a:lnTo>
                  <a:pt x="1621154" y="148336"/>
                </a:lnTo>
                <a:lnTo>
                  <a:pt x="1644650" y="197332"/>
                </a:lnTo>
                <a:lnTo>
                  <a:pt x="1670430" y="193878"/>
                </a:lnTo>
                <a:lnTo>
                  <a:pt x="1647935" y="148336"/>
                </a:lnTo>
                <a:close/>
              </a:path>
              <a:path w="1830070" h="415289">
                <a:moveTo>
                  <a:pt x="1736978" y="0"/>
                </a:moveTo>
                <a:lnTo>
                  <a:pt x="1731168" y="0"/>
                </a:lnTo>
                <a:lnTo>
                  <a:pt x="1724786" y="304"/>
                </a:lnTo>
                <a:lnTo>
                  <a:pt x="1717833" y="914"/>
                </a:lnTo>
                <a:lnTo>
                  <a:pt x="1710308" y="1828"/>
                </a:lnTo>
                <a:lnTo>
                  <a:pt x="1662937" y="8178"/>
                </a:lnTo>
                <a:lnTo>
                  <a:pt x="1687576" y="191566"/>
                </a:lnTo>
                <a:lnTo>
                  <a:pt x="1711959" y="188290"/>
                </a:lnTo>
                <a:lnTo>
                  <a:pt x="1702180" y="115379"/>
                </a:lnTo>
                <a:lnTo>
                  <a:pt x="1729994" y="111645"/>
                </a:lnTo>
                <a:lnTo>
                  <a:pt x="1764517" y="111645"/>
                </a:lnTo>
                <a:lnTo>
                  <a:pt x="1753616" y="101447"/>
                </a:lnTo>
                <a:lnTo>
                  <a:pt x="1761474" y="96623"/>
                </a:lnTo>
                <a:lnTo>
                  <a:pt x="1763383" y="95059"/>
                </a:lnTo>
                <a:lnTo>
                  <a:pt x="1699514" y="95059"/>
                </a:lnTo>
                <a:lnTo>
                  <a:pt x="1690116" y="25844"/>
                </a:lnTo>
                <a:lnTo>
                  <a:pt x="1721103" y="21678"/>
                </a:lnTo>
                <a:lnTo>
                  <a:pt x="1726946" y="21386"/>
                </a:lnTo>
                <a:lnTo>
                  <a:pt x="1777314" y="21386"/>
                </a:lnTo>
                <a:lnTo>
                  <a:pt x="1771015" y="13144"/>
                </a:lnTo>
                <a:lnTo>
                  <a:pt x="1765173" y="8521"/>
                </a:lnTo>
                <a:lnTo>
                  <a:pt x="1751329" y="1955"/>
                </a:lnTo>
                <a:lnTo>
                  <a:pt x="1744218" y="190"/>
                </a:lnTo>
                <a:lnTo>
                  <a:pt x="1736978" y="0"/>
                </a:lnTo>
                <a:close/>
              </a:path>
              <a:path w="1830070" h="415289">
                <a:moveTo>
                  <a:pt x="1764517" y="111645"/>
                </a:moveTo>
                <a:lnTo>
                  <a:pt x="1729994" y="111645"/>
                </a:lnTo>
                <a:lnTo>
                  <a:pt x="1797939" y="176745"/>
                </a:lnTo>
                <a:lnTo>
                  <a:pt x="1829561" y="172491"/>
                </a:lnTo>
                <a:lnTo>
                  <a:pt x="1764517" y="111645"/>
                </a:lnTo>
                <a:close/>
              </a:path>
              <a:path w="1830070" h="415289">
                <a:moveTo>
                  <a:pt x="1597274" y="45770"/>
                </a:moveTo>
                <a:lnTo>
                  <a:pt x="1571752" y="45770"/>
                </a:lnTo>
                <a:lnTo>
                  <a:pt x="1611629" y="128422"/>
                </a:lnTo>
                <a:lnTo>
                  <a:pt x="1555115" y="136017"/>
                </a:lnTo>
                <a:lnTo>
                  <a:pt x="1641850" y="136017"/>
                </a:lnTo>
                <a:lnTo>
                  <a:pt x="1597274" y="45770"/>
                </a:lnTo>
                <a:close/>
              </a:path>
              <a:path w="1830070" h="415289">
                <a:moveTo>
                  <a:pt x="1777314" y="21386"/>
                </a:moveTo>
                <a:lnTo>
                  <a:pt x="1726946" y="21386"/>
                </a:lnTo>
                <a:lnTo>
                  <a:pt x="1736344" y="22034"/>
                </a:lnTo>
                <a:lnTo>
                  <a:pt x="1740534" y="23114"/>
                </a:lnTo>
                <a:lnTo>
                  <a:pt x="1760093" y="54190"/>
                </a:lnTo>
                <a:lnTo>
                  <a:pt x="1759966" y="59893"/>
                </a:lnTo>
                <a:lnTo>
                  <a:pt x="1734057" y="89776"/>
                </a:lnTo>
                <a:lnTo>
                  <a:pt x="1699514" y="95059"/>
                </a:lnTo>
                <a:lnTo>
                  <a:pt x="1763383" y="95059"/>
                </a:lnTo>
                <a:lnTo>
                  <a:pt x="1784381" y="61396"/>
                </a:lnTo>
                <a:lnTo>
                  <a:pt x="1785119" y="52287"/>
                </a:lnTo>
                <a:lnTo>
                  <a:pt x="1784468" y="42456"/>
                </a:lnTo>
                <a:lnTo>
                  <a:pt x="1783206" y="32905"/>
                </a:lnTo>
                <a:lnTo>
                  <a:pt x="1780158" y="25107"/>
                </a:lnTo>
                <a:lnTo>
                  <a:pt x="1777314" y="21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4136" y="5511291"/>
            <a:ext cx="2433955" cy="355600"/>
          </a:xfrm>
          <a:custGeom>
            <a:avLst/>
            <a:gdLst/>
            <a:ahLst/>
            <a:cxnLst/>
            <a:rect l="l" t="t" r="r" b="b"/>
            <a:pathLst>
              <a:path w="2433955" h="355600">
                <a:moveTo>
                  <a:pt x="81921" y="99656"/>
                </a:moveTo>
                <a:lnTo>
                  <a:pt x="30594" y="99656"/>
                </a:lnTo>
                <a:lnTo>
                  <a:pt x="45148" y="100774"/>
                </a:lnTo>
                <a:lnTo>
                  <a:pt x="50838" y="102146"/>
                </a:lnTo>
                <a:lnTo>
                  <a:pt x="77711" y="132308"/>
                </a:lnTo>
                <a:lnTo>
                  <a:pt x="91655" y="159702"/>
                </a:lnTo>
                <a:lnTo>
                  <a:pt x="95961" y="166890"/>
                </a:lnTo>
                <a:lnTo>
                  <a:pt x="96621" y="167932"/>
                </a:lnTo>
                <a:lnTo>
                  <a:pt x="97066" y="168681"/>
                </a:lnTo>
                <a:lnTo>
                  <a:pt x="97282" y="169113"/>
                </a:lnTo>
                <a:lnTo>
                  <a:pt x="103949" y="181102"/>
                </a:lnTo>
                <a:lnTo>
                  <a:pt x="133438" y="183375"/>
                </a:lnTo>
                <a:lnTo>
                  <a:pt x="125221" y="170281"/>
                </a:lnTo>
                <a:lnTo>
                  <a:pt x="122595" y="165875"/>
                </a:lnTo>
                <a:lnTo>
                  <a:pt x="119591" y="160524"/>
                </a:lnTo>
                <a:lnTo>
                  <a:pt x="116208" y="154226"/>
                </a:lnTo>
                <a:lnTo>
                  <a:pt x="112445" y="146977"/>
                </a:lnTo>
                <a:lnTo>
                  <a:pt x="106495" y="135623"/>
                </a:lnTo>
                <a:lnTo>
                  <a:pt x="82842" y="100368"/>
                </a:lnTo>
                <a:lnTo>
                  <a:pt x="81921" y="99656"/>
                </a:lnTo>
                <a:close/>
              </a:path>
              <a:path w="2433955" h="355600">
                <a:moveTo>
                  <a:pt x="13347" y="0"/>
                </a:moveTo>
                <a:lnTo>
                  <a:pt x="0" y="173075"/>
                </a:lnTo>
                <a:lnTo>
                  <a:pt x="24777" y="174993"/>
                </a:lnTo>
                <a:lnTo>
                  <a:pt x="30594" y="99656"/>
                </a:lnTo>
                <a:lnTo>
                  <a:pt x="81921" y="99656"/>
                </a:lnTo>
                <a:lnTo>
                  <a:pt x="77584" y="96304"/>
                </a:lnTo>
                <a:lnTo>
                  <a:pt x="84476" y="93742"/>
                </a:lnTo>
                <a:lnTo>
                  <a:pt x="90598" y="90419"/>
                </a:lnTo>
                <a:lnTo>
                  <a:pt x="95954" y="86336"/>
                </a:lnTo>
                <a:lnTo>
                  <a:pt x="100545" y="81495"/>
                </a:lnTo>
                <a:lnTo>
                  <a:pt x="102381" y="78800"/>
                </a:lnTo>
                <a:lnTo>
                  <a:pt x="50401" y="78800"/>
                </a:lnTo>
                <a:lnTo>
                  <a:pt x="41706" y="78333"/>
                </a:lnTo>
                <a:lnTo>
                  <a:pt x="32296" y="77597"/>
                </a:lnTo>
                <a:lnTo>
                  <a:pt x="36512" y="22987"/>
                </a:lnTo>
                <a:lnTo>
                  <a:pt x="100199" y="22987"/>
                </a:lnTo>
                <a:lnTo>
                  <a:pt x="97408" y="19558"/>
                </a:lnTo>
                <a:lnTo>
                  <a:pt x="89458" y="13196"/>
                </a:lnTo>
                <a:lnTo>
                  <a:pt x="80025" y="8382"/>
                </a:lnTo>
                <a:lnTo>
                  <a:pt x="69112" y="5091"/>
                </a:lnTo>
                <a:lnTo>
                  <a:pt x="56718" y="3302"/>
                </a:lnTo>
                <a:lnTo>
                  <a:pt x="13347" y="0"/>
                </a:lnTo>
                <a:close/>
              </a:path>
              <a:path w="2433955" h="355600">
                <a:moveTo>
                  <a:pt x="100199" y="22987"/>
                </a:moveTo>
                <a:lnTo>
                  <a:pt x="36512" y="22987"/>
                </a:lnTo>
                <a:lnTo>
                  <a:pt x="43942" y="23495"/>
                </a:lnTo>
                <a:lnTo>
                  <a:pt x="52388" y="24356"/>
                </a:lnTo>
                <a:lnTo>
                  <a:pt x="81292" y="38608"/>
                </a:lnTo>
                <a:lnTo>
                  <a:pt x="83845" y="43180"/>
                </a:lnTo>
                <a:lnTo>
                  <a:pt x="84912" y="48260"/>
                </a:lnTo>
                <a:lnTo>
                  <a:pt x="84061" y="59182"/>
                </a:lnTo>
                <a:lnTo>
                  <a:pt x="82384" y="64135"/>
                </a:lnTo>
                <a:lnTo>
                  <a:pt x="79438" y="68199"/>
                </a:lnTo>
                <a:lnTo>
                  <a:pt x="76504" y="72390"/>
                </a:lnTo>
                <a:lnTo>
                  <a:pt x="50401" y="78800"/>
                </a:lnTo>
                <a:lnTo>
                  <a:pt x="102381" y="78800"/>
                </a:lnTo>
                <a:lnTo>
                  <a:pt x="104294" y="75991"/>
                </a:lnTo>
                <a:lnTo>
                  <a:pt x="107138" y="69892"/>
                </a:lnTo>
                <a:lnTo>
                  <a:pt x="109080" y="63191"/>
                </a:lnTo>
                <a:lnTo>
                  <a:pt x="110121" y="55880"/>
                </a:lnTo>
                <a:lnTo>
                  <a:pt x="109969" y="45329"/>
                </a:lnTo>
                <a:lnTo>
                  <a:pt x="107799" y="35766"/>
                </a:lnTo>
                <a:lnTo>
                  <a:pt x="103611" y="27179"/>
                </a:lnTo>
                <a:lnTo>
                  <a:pt x="100199" y="22987"/>
                </a:lnTo>
                <a:close/>
              </a:path>
              <a:path w="2433955" h="355600">
                <a:moveTo>
                  <a:pt x="166077" y="11811"/>
                </a:moveTo>
                <a:lnTo>
                  <a:pt x="152742" y="184607"/>
                </a:lnTo>
                <a:lnTo>
                  <a:pt x="253225" y="192366"/>
                </a:lnTo>
                <a:lnTo>
                  <a:pt x="254927" y="170307"/>
                </a:lnTo>
                <a:lnTo>
                  <a:pt x="179222" y="164465"/>
                </a:lnTo>
                <a:lnTo>
                  <a:pt x="183375" y="110693"/>
                </a:lnTo>
                <a:lnTo>
                  <a:pt x="254664" y="110693"/>
                </a:lnTo>
                <a:lnTo>
                  <a:pt x="255955" y="93980"/>
                </a:lnTo>
                <a:lnTo>
                  <a:pt x="185077" y="88519"/>
                </a:lnTo>
                <a:lnTo>
                  <a:pt x="189153" y="35687"/>
                </a:lnTo>
                <a:lnTo>
                  <a:pt x="262949" y="35687"/>
                </a:lnTo>
                <a:lnTo>
                  <a:pt x="264210" y="19304"/>
                </a:lnTo>
                <a:lnTo>
                  <a:pt x="166077" y="11811"/>
                </a:lnTo>
                <a:close/>
              </a:path>
              <a:path w="2433955" h="355600">
                <a:moveTo>
                  <a:pt x="254664" y="110693"/>
                </a:moveTo>
                <a:lnTo>
                  <a:pt x="183375" y="110693"/>
                </a:lnTo>
                <a:lnTo>
                  <a:pt x="254241" y="116166"/>
                </a:lnTo>
                <a:lnTo>
                  <a:pt x="254664" y="110693"/>
                </a:lnTo>
                <a:close/>
              </a:path>
              <a:path w="2433955" h="355600">
                <a:moveTo>
                  <a:pt x="262949" y="35687"/>
                </a:moveTo>
                <a:lnTo>
                  <a:pt x="189153" y="35687"/>
                </a:lnTo>
                <a:lnTo>
                  <a:pt x="262508" y="41402"/>
                </a:lnTo>
                <a:lnTo>
                  <a:pt x="262949" y="35687"/>
                </a:lnTo>
                <a:close/>
              </a:path>
              <a:path w="2433955" h="355600">
                <a:moveTo>
                  <a:pt x="536625" y="155422"/>
                </a:moveTo>
                <a:lnTo>
                  <a:pt x="439966" y="155422"/>
                </a:lnTo>
                <a:lnTo>
                  <a:pt x="513803" y="161124"/>
                </a:lnTo>
                <a:lnTo>
                  <a:pt x="532980" y="214198"/>
                </a:lnTo>
                <a:lnTo>
                  <a:pt x="558253" y="216154"/>
                </a:lnTo>
                <a:lnTo>
                  <a:pt x="536625" y="155422"/>
                </a:lnTo>
                <a:close/>
              </a:path>
              <a:path w="2433955" h="355600">
                <a:moveTo>
                  <a:pt x="476694" y="34798"/>
                </a:moveTo>
                <a:lnTo>
                  <a:pt x="388912" y="203085"/>
                </a:lnTo>
                <a:lnTo>
                  <a:pt x="414375" y="205054"/>
                </a:lnTo>
                <a:lnTo>
                  <a:pt x="439966" y="155422"/>
                </a:lnTo>
                <a:lnTo>
                  <a:pt x="536625" y="155422"/>
                </a:lnTo>
                <a:lnTo>
                  <a:pt x="530519" y="138277"/>
                </a:lnTo>
                <a:lnTo>
                  <a:pt x="505294" y="138277"/>
                </a:lnTo>
                <a:lnTo>
                  <a:pt x="451497" y="134124"/>
                </a:lnTo>
                <a:lnTo>
                  <a:pt x="482244" y="73406"/>
                </a:lnTo>
                <a:lnTo>
                  <a:pt x="507416" y="73406"/>
                </a:lnTo>
                <a:lnTo>
                  <a:pt x="494118" y="36068"/>
                </a:lnTo>
                <a:lnTo>
                  <a:pt x="476694" y="34798"/>
                </a:lnTo>
                <a:close/>
              </a:path>
              <a:path w="2433955" h="355600">
                <a:moveTo>
                  <a:pt x="278980" y="20193"/>
                </a:moveTo>
                <a:lnTo>
                  <a:pt x="277291" y="42291"/>
                </a:lnTo>
                <a:lnTo>
                  <a:pt x="336638" y="46863"/>
                </a:lnTo>
                <a:lnTo>
                  <a:pt x="324967" y="198145"/>
                </a:lnTo>
                <a:lnTo>
                  <a:pt x="349872" y="200075"/>
                </a:lnTo>
                <a:lnTo>
                  <a:pt x="361543" y="48768"/>
                </a:lnTo>
                <a:lnTo>
                  <a:pt x="422243" y="48768"/>
                </a:lnTo>
                <a:lnTo>
                  <a:pt x="423583" y="31369"/>
                </a:lnTo>
                <a:lnTo>
                  <a:pt x="278980" y="20193"/>
                </a:lnTo>
                <a:close/>
              </a:path>
              <a:path w="2433955" h="355600">
                <a:moveTo>
                  <a:pt x="507416" y="73406"/>
                </a:moveTo>
                <a:lnTo>
                  <a:pt x="482244" y="73406"/>
                </a:lnTo>
                <a:lnTo>
                  <a:pt x="505294" y="138277"/>
                </a:lnTo>
                <a:lnTo>
                  <a:pt x="530519" y="138277"/>
                </a:lnTo>
                <a:lnTo>
                  <a:pt x="507416" y="73406"/>
                </a:lnTo>
                <a:close/>
              </a:path>
              <a:path w="2433955" h="355600">
                <a:moveTo>
                  <a:pt x="422243" y="48768"/>
                </a:moveTo>
                <a:lnTo>
                  <a:pt x="361543" y="48768"/>
                </a:lnTo>
                <a:lnTo>
                  <a:pt x="421881" y="53467"/>
                </a:lnTo>
                <a:lnTo>
                  <a:pt x="422243" y="48768"/>
                </a:lnTo>
                <a:close/>
              </a:path>
              <a:path w="2433955" h="355600">
                <a:moveTo>
                  <a:pt x="640355" y="134010"/>
                </a:moveTo>
                <a:lnTo>
                  <a:pt x="608291" y="134010"/>
                </a:lnTo>
                <a:lnTo>
                  <a:pt x="690206" y="226326"/>
                </a:lnTo>
                <a:lnTo>
                  <a:pt x="723988" y="228930"/>
                </a:lnTo>
                <a:lnTo>
                  <a:pt x="640355" y="134010"/>
                </a:lnTo>
                <a:close/>
              </a:path>
              <a:path w="2433955" h="355600">
                <a:moveTo>
                  <a:pt x="590257" y="44450"/>
                </a:moveTo>
                <a:lnTo>
                  <a:pt x="576922" y="217589"/>
                </a:lnTo>
                <a:lnTo>
                  <a:pt x="601687" y="219506"/>
                </a:lnTo>
                <a:lnTo>
                  <a:pt x="608291" y="134010"/>
                </a:lnTo>
                <a:lnTo>
                  <a:pt x="640355" y="134010"/>
                </a:lnTo>
                <a:lnTo>
                  <a:pt x="637501" y="130771"/>
                </a:lnTo>
                <a:lnTo>
                  <a:pt x="643035" y="125577"/>
                </a:lnTo>
                <a:lnTo>
                  <a:pt x="608926" y="125577"/>
                </a:lnTo>
                <a:lnTo>
                  <a:pt x="615022" y="46355"/>
                </a:lnTo>
                <a:lnTo>
                  <a:pt x="590257" y="44450"/>
                </a:lnTo>
                <a:close/>
              </a:path>
              <a:path w="2433955" h="355600">
                <a:moveTo>
                  <a:pt x="687920" y="52070"/>
                </a:moveTo>
                <a:lnTo>
                  <a:pt x="608926" y="125577"/>
                </a:lnTo>
                <a:lnTo>
                  <a:pt x="643035" y="125577"/>
                </a:lnTo>
                <a:lnTo>
                  <a:pt x="718908" y="54356"/>
                </a:lnTo>
                <a:lnTo>
                  <a:pt x="687920" y="52070"/>
                </a:lnTo>
                <a:close/>
              </a:path>
              <a:path w="2433955" h="355600">
                <a:moveTo>
                  <a:pt x="916479" y="184734"/>
                </a:moveTo>
                <a:lnTo>
                  <a:pt x="819873" y="184734"/>
                </a:lnTo>
                <a:lnTo>
                  <a:pt x="893660" y="190423"/>
                </a:lnTo>
                <a:lnTo>
                  <a:pt x="912837" y="243509"/>
                </a:lnTo>
                <a:lnTo>
                  <a:pt x="938110" y="245465"/>
                </a:lnTo>
                <a:lnTo>
                  <a:pt x="916479" y="184734"/>
                </a:lnTo>
                <a:close/>
              </a:path>
              <a:path w="2433955" h="355600">
                <a:moveTo>
                  <a:pt x="856576" y="64008"/>
                </a:moveTo>
                <a:lnTo>
                  <a:pt x="768819" y="232397"/>
                </a:lnTo>
                <a:lnTo>
                  <a:pt x="794219" y="234353"/>
                </a:lnTo>
                <a:lnTo>
                  <a:pt x="819873" y="184734"/>
                </a:lnTo>
                <a:lnTo>
                  <a:pt x="916479" y="184734"/>
                </a:lnTo>
                <a:lnTo>
                  <a:pt x="910372" y="167589"/>
                </a:lnTo>
                <a:lnTo>
                  <a:pt x="885151" y="167589"/>
                </a:lnTo>
                <a:lnTo>
                  <a:pt x="831430" y="163436"/>
                </a:lnTo>
                <a:lnTo>
                  <a:pt x="862164" y="102743"/>
                </a:lnTo>
                <a:lnTo>
                  <a:pt x="887275" y="102743"/>
                </a:lnTo>
                <a:lnTo>
                  <a:pt x="873975" y="65405"/>
                </a:lnTo>
                <a:lnTo>
                  <a:pt x="856576" y="64008"/>
                </a:lnTo>
                <a:close/>
              </a:path>
              <a:path w="2433955" h="355600">
                <a:moveTo>
                  <a:pt x="887275" y="102743"/>
                </a:moveTo>
                <a:lnTo>
                  <a:pt x="862164" y="102743"/>
                </a:lnTo>
                <a:lnTo>
                  <a:pt x="885151" y="167589"/>
                </a:lnTo>
                <a:lnTo>
                  <a:pt x="910372" y="167589"/>
                </a:lnTo>
                <a:lnTo>
                  <a:pt x="887275" y="102743"/>
                </a:lnTo>
                <a:close/>
              </a:path>
              <a:path w="2433955" h="355600">
                <a:moveTo>
                  <a:pt x="1020212" y="163322"/>
                </a:moveTo>
                <a:lnTo>
                  <a:pt x="988148" y="163322"/>
                </a:lnTo>
                <a:lnTo>
                  <a:pt x="1070063" y="255638"/>
                </a:lnTo>
                <a:lnTo>
                  <a:pt x="1103845" y="258241"/>
                </a:lnTo>
                <a:lnTo>
                  <a:pt x="1020212" y="163322"/>
                </a:lnTo>
                <a:close/>
              </a:path>
              <a:path w="2433955" h="355600">
                <a:moveTo>
                  <a:pt x="970114" y="73787"/>
                </a:moveTo>
                <a:lnTo>
                  <a:pt x="956779" y="246900"/>
                </a:lnTo>
                <a:lnTo>
                  <a:pt x="981544" y="248805"/>
                </a:lnTo>
                <a:lnTo>
                  <a:pt x="988148" y="163322"/>
                </a:lnTo>
                <a:lnTo>
                  <a:pt x="1020212" y="163322"/>
                </a:lnTo>
                <a:lnTo>
                  <a:pt x="1017358" y="160083"/>
                </a:lnTo>
                <a:lnTo>
                  <a:pt x="1022897" y="154889"/>
                </a:lnTo>
                <a:lnTo>
                  <a:pt x="988783" y="154889"/>
                </a:lnTo>
                <a:lnTo>
                  <a:pt x="994879" y="75692"/>
                </a:lnTo>
                <a:lnTo>
                  <a:pt x="970114" y="73787"/>
                </a:lnTo>
                <a:close/>
              </a:path>
              <a:path w="2433955" h="355600">
                <a:moveTo>
                  <a:pt x="1067777" y="81343"/>
                </a:moveTo>
                <a:lnTo>
                  <a:pt x="988783" y="154889"/>
                </a:lnTo>
                <a:lnTo>
                  <a:pt x="1022897" y="154889"/>
                </a:lnTo>
                <a:lnTo>
                  <a:pt x="1098765" y="83731"/>
                </a:lnTo>
                <a:lnTo>
                  <a:pt x="1067777" y="81343"/>
                </a:lnTo>
                <a:close/>
              </a:path>
              <a:path w="2433955" h="355600">
                <a:moveTo>
                  <a:pt x="1137246" y="86702"/>
                </a:moveTo>
                <a:lnTo>
                  <a:pt x="1123911" y="259791"/>
                </a:lnTo>
                <a:lnTo>
                  <a:pt x="1148676" y="261708"/>
                </a:lnTo>
                <a:lnTo>
                  <a:pt x="1162011" y="88607"/>
                </a:lnTo>
                <a:lnTo>
                  <a:pt x="1137246" y="86702"/>
                </a:lnTo>
                <a:close/>
              </a:path>
              <a:path w="2433955" h="355600">
                <a:moveTo>
                  <a:pt x="1200873" y="91605"/>
                </a:moveTo>
                <a:lnTo>
                  <a:pt x="1187538" y="264693"/>
                </a:lnTo>
                <a:lnTo>
                  <a:pt x="1246085" y="269214"/>
                </a:lnTo>
                <a:lnTo>
                  <a:pt x="1255610" y="269541"/>
                </a:lnTo>
                <a:lnTo>
                  <a:pt x="1264373" y="268979"/>
                </a:lnTo>
                <a:lnTo>
                  <a:pt x="1300949" y="249770"/>
                </a:lnTo>
                <a:lnTo>
                  <a:pt x="1303111" y="246965"/>
                </a:lnTo>
                <a:lnTo>
                  <a:pt x="1247721" y="246964"/>
                </a:lnTo>
                <a:lnTo>
                  <a:pt x="1238338" y="246443"/>
                </a:lnTo>
                <a:lnTo>
                  <a:pt x="1213954" y="244551"/>
                </a:lnTo>
                <a:lnTo>
                  <a:pt x="1218145" y="189661"/>
                </a:lnTo>
                <a:lnTo>
                  <a:pt x="1293007" y="189661"/>
                </a:lnTo>
                <a:lnTo>
                  <a:pt x="1288186" y="186091"/>
                </a:lnTo>
                <a:lnTo>
                  <a:pt x="1280423" y="182097"/>
                </a:lnTo>
                <a:lnTo>
                  <a:pt x="1271612" y="179082"/>
                </a:lnTo>
                <a:lnTo>
                  <a:pt x="1283660" y="173553"/>
                </a:lnTo>
                <a:lnTo>
                  <a:pt x="1288849" y="169120"/>
                </a:lnTo>
                <a:lnTo>
                  <a:pt x="1245651" y="169120"/>
                </a:lnTo>
                <a:lnTo>
                  <a:pt x="1236433" y="168884"/>
                </a:lnTo>
                <a:lnTo>
                  <a:pt x="1219923" y="167614"/>
                </a:lnTo>
                <a:lnTo>
                  <a:pt x="1223860" y="115570"/>
                </a:lnTo>
                <a:lnTo>
                  <a:pt x="1293595" y="115570"/>
                </a:lnTo>
                <a:lnTo>
                  <a:pt x="1292567" y="113665"/>
                </a:lnTo>
                <a:lnTo>
                  <a:pt x="1256283" y="96245"/>
                </a:lnTo>
                <a:lnTo>
                  <a:pt x="1246212" y="95110"/>
                </a:lnTo>
                <a:lnTo>
                  <a:pt x="1200873" y="91605"/>
                </a:lnTo>
                <a:close/>
              </a:path>
              <a:path w="2433955" h="355600">
                <a:moveTo>
                  <a:pt x="1293007" y="189661"/>
                </a:moveTo>
                <a:lnTo>
                  <a:pt x="1218145" y="189661"/>
                </a:lnTo>
                <a:lnTo>
                  <a:pt x="1241386" y="191452"/>
                </a:lnTo>
                <a:lnTo>
                  <a:pt x="1249985" y="192319"/>
                </a:lnTo>
                <a:lnTo>
                  <a:pt x="1283296" y="212178"/>
                </a:lnTo>
                <a:lnTo>
                  <a:pt x="1284566" y="217131"/>
                </a:lnTo>
                <a:lnTo>
                  <a:pt x="1284058" y="222427"/>
                </a:lnTo>
                <a:lnTo>
                  <a:pt x="1283677" y="227545"/>
                </a:lnTo>
                <a:lnTo>
                  <a:pt x="1255483" y="246965"/>
                </a:lnTo>
                <a:lnTo>
                  <a:pt x="1303112" y="246964"/>
                </a:lnTo>
                <a:lnTo>
                  <a:pt x="1306029" y="243179"/>
                </a:lnTo>
                <a:lnTo>
                  <a:pt x="1308950" y="235470"/>
                </a:lnTo>
                <a:lnTo>
                  <a:pt x="1309520" y="227545"/>
                </a:lnTo>
                <a:lnTo>
                  <a:pt x="1309516" y="218508"/>
                </a:lnTo>
                <a:lnTo>
                  <a:pt x="1307982" y="210866"/>
                </a:lnTo>
                <a:lnTo>
                  <a:pt x="1304996" y="203701"/>
                </a:lnTo>
                <a:lnTo>
                  <a:pt x="1300568" y="197015"/>
                </a:lnTo>
                <a:lnTo>
                  <a:pt x="1294901" y="191064"/>
                </a:lnTo>
                <a:lnTo>
                  <a:pt x="1293007" y="189661"/>
                </a:lnTo>
                <a:close/>
              </a:path>
              <a:path w="2433955" h="355600">
                <a:moveTo>
                  <a:pt x="1293595" y="115570"/>
                </a:moveTo>
                <a:lnTo>
                  <a:pt x="1223860" y="115570"/>
                </a:lnTo>
                <a:lnTo>
                  <a:pt x="1245196" y="117221"/>
                </a:lnTo>
                <a:lnTo>
                  <a:pt x="1258986" y="119844"/>
                </a:lnTo>
                <a:lnTo>
                  <a:pt x="1268549" y="125277"/>
                </a:lnTo>
                <a:lnTo>
                  <a:pt x="1273896" y="133517"/>
                </a:lnTo>
                <a:lnTo>
                  <a:pt x="1275041" y="144564"/>
                </a:lnTo>
                <a:lnTo>
                  <a:pt x="1274406" y="152577"/>
                </a:lnTo>
                <a:lnTo>
                  <a:pt x="1245651" y="169120"/>
                </a:lnTo>
                <a:lnTo>
                  <a:pt x="1288849" y="169120"/>
                </a:lnTo>
                <a:lnTo>
                  <a:pt x="1292552" y="165957"/>
                </a:lnTo>
                <a:lnTo>
                  <a:pt x="1298276" y="156294"/>
                </a:lnTo>
                <a:lnTo>
                  <a:pt x="1300822" y="144564"/>
                </a:lnTo>
                <a:lnTo>
                  <a:pt x="1301457" y="135724"/>
                </a:lnTo>
                <a:lnTo>
                  <a:pt x="1300060" y="127774"/>
                </a:lnTo>
                <a:lnTo>
                  <a:pt x="1296377" y="120726"/>
                </a:lnTo>
                <a:lnTo>
                  <a:pt x="1293595" y="115570"/>
                </a:lnTo>
                <a:close/>
              </a:path>
              <a:path w="2433955" h="355600">
                <a:moveTo>
                  <a:pt x="1476336" y="112610"/>
                </a:moveTo>
                <a:lnTo>
                  <a:pt x="1474685" y="134670"/>
                </a:lnTo>
                <a:lnTo>
                  <a:pt x="1533994" y="139242"/>
                </a:lnTo>
                <a:lnTo>
                  <a:pt x="1522310" y="290537"/>
                </a:lnTo>
                <a:lnTo>
                  <a:pt x="1547202" y="292455"/>
                </a:lnTo>
                <a:lnTo>
                  <a:pt x="1558886" y="141173"/>
                </a:lnTo>
                <a:lnTo>
                  <a:pt x="1619586" y="141173"/>
                </a:lnTo>
                <a:lnTo>
                  <a:pt x="1620989" y="123774"/>
                </a:lnTo>
                <a:lnTo>
                  <a:pt x="1476336" y="112610"/>
                </a:lnTo>
                <a:close/>
              </a:path>
              <a:path w="2433955" h="355600">
                <a:moveTo>
                  <a:pt x="1463553" y="226936"/>
                </a:moveTo>
                <a:lnTo>
                  <a:pt x="1366862" y="226936"/>
                </a:lnTo>
                <a:lnTo>
                  <a:pt x="1440649" y="232638"/>
                </a:lnTo>
                <a:lnTo>
                  <a:pt x="1459826" y="285711"/>
                </a:lnTo>
                <a:lnTo>
                  <a:pt x="1485226" y="287667"/>
                </a:lnTo>
                <a:lnTo>
                  <a:pt x="1463553" y="226936"/>
                </a:lnTo>
                <a:close/>
              </a:path>
              <a:path w="2433955" h="355600">
                <a:moveTo>
                  <a:pt x="1403565" y="106248"/>
                </a:moveTo>
                <a:lnTo>
                  <a:pt x="1315808" y="274599"/>
                </a:lnTo>
                <a:lnTo>
                  <a:pt x="1341208" y="276567"/>
                </a:lnTo>
                <a:lnTo>
                  <a:pt x="1366862" y="226936"/>
                </a:lnTo>
                <a:lnTo>
                  <a:pt x="1463553" y="226936"/>
                </a:lnTo>
                <a:lnTo>
                  <a:pt x="1457435" y="209791"/>
                </a:lnTo>
                <a:lnTo>
                  <a:pt x="1432267" y="209791"/>
                </a:lnTo>
                <a:lnTo>
                  <a:pt x="1378419" y="205638"/>
                </a:lnTo>
                <a:lnTo>
                  <a:pt x="1409153" y="144945"/>
                </a:lnTo>
                <a:lnTo>
                  <a:pt x="1434294" y="144945"/>
                </a:lnTo>
                <a:lnTo>
                  <a:pt x="1420964" y="107594"/>
                </a:lnTo>
                <a:lnTo>
                  <a:pt x="1403565" y="106248"/>
                </a:lnTo>
                <a:close/>
              </a:path>
              <a:path w="2433955" h="355600">
                <a:moveTo>
                  <a:pt x="1434294" y="144945"/>
                </a:moveTo>
                <a:lnTo>
                  <a:pt x="1409153" y="144945"/>
                </a:lnTo>
                <a:lnTo>
                  <a:pt x="1432267" y="209791"/>
                </a:lnTo>
                <a:lnTo>
                  <a:pt x="1457435" y="209791"/>
                </a:lnTo>
                <a:lnTo>
                  <a:pt x="1434294" y="144945"/>
                </a:lnTo>
                <a:close/>
              </a:path>
              <a:path w="2433955" h="355600">
                <a:moveTo>
                  <a:pt x="1619586" y="141173"/>
                </a:moveTo>
                <a:lnTo>
                  <a:pt x="1558886" y="141173"/>
                </a:lnTo>
                <a:lnTo>
                  <a:pt x="1619211" y="145821"/>
                </a:lnTo>
                <a:lnTo>
                  <a:pt x="1619586" y="141173"/>
                </a:lnTo>
                <a:close/>
              </a:path>
              <a:path w="2433955" h="355600">
                <a:moveTo>
                  <a:pt x="1696681" y="258457"/>
                </a:moveTo>
                <a:lnTo>
                  <a:pt x="1704534" y="297660"/>
                </a:lnTo>
                <a:lnTo>
                  <a:pt x="1739734" y="309295"/>
                </a:lnTo>
                <a:lnTo>
                  <a:pt x="1750493" y="309295"/>
                </a:lnTo>
                <a:lnTo>
                  <a:pt x="1786487" y="288074"/>
                </a:lnTo>
                <a:lnTo>
                  <a:pt x="1748878" y="288074"/>
                </a:lnTo>
                <a:lnTo>
                  <a:pt x="1741131" y="287477"/>
                </a:lnTo>
                <a:lnTo>
                  <a:pt x="1728489" y="284898"/>
                </a:lnTo>
                <a:lnTo>
                  <a:pt x="1716859" y="279201"/>
                </a:lnTo>
                <a:lnTo>
                  <a:pt x="1706252" y="270387"/>
                </a:lnTo>
                <a:lnTo>
                  <a:pt x="1696681" y="258457"/>
                </a:lnTo>
                <a:close/>
              </a:path>
              <a:path w="2433955" h="355600">
                <a:moveTo>
                  <a:pt x="1746128" y="132234"/>
                </a:moveTo>
                <a:lnTo>
                  <a:pt x="1707349" y="156046"/>
                </a:lnTo>
                <a:lnTo>
                  <a:pt x="1702323" y="180952"/>
                </a:lnTo>
                <a:lnTo>
                  <a:pt x="1703238" y="187286"/>
                </a:lnTo>
                <a:lnTo>
                  <a:pt x="1731606" y="222211"/>
                </a:lnTo>
                <a:lnTo>
                  <a:pt x="1749513" y="235115"/>
                </a:lnTo>
                <a:lnTo>
                  <a:pt x="1758943" y="243070"/>
                </a:lnTo>
                <a:lnTo>
                  <a:pt x="1765515" y="251012"/>
                </a:lnTo>
                <a:lnTo>
                  <a:pt x="1769230" y="258939"/>
                </a:lnTo>
                <a:lnTo>
                  <a:pt x="1770087" y="266852"/>
                </a:lnTo>
                <a:lnTo>
                  <a:pt x="1769579" y="273354"/>
                </a:lnTo>
                <a:lnTo>
                  <a:pt x="1766531" y="278561"/>
                </a:lnTo>
                <a:lnTo>
                  <a:pt x="1761070" y="282486"/>
                </a:lnTo>
                <a:lnTo>
                  <a:pt x="1755482" y="286410"/>
                </a:lnTo>
                <a:lnTo>
                  <a:pt x="1748878" y="288074"/>
                </a:lnTo>
                <a:lnTo>
                  <a:pt x="1786487" y="288074"/>
                </a:lnTo>
                <a:lnTo>
                  <a:pt x="1788547" y="284898"/>
                </a:lnTo>
                <a:lnTo>
                  <a:pt x="1791840" y="276187"/>
                </a:lnTo>
                <a:lnTo>
                  <a:pt x="1793455" y="266331"/>
                </a:lnTo>
                <a:lnTo>
                  <a:pt x="1792572" y="252203"/>
                </a:lnTo>
                <a:lnTo>
                  <a:pt x="1787629" y="239061"/>
                </a:lnTo>
                <a:lnTo>
                  <a:pt x="1778614" y="226905"/>
                </a:lnTo>
                <a:lnTo>
                  <a:pt x="1765515" y="215734"/>
                </a:lnTo>
                <a:lnTo>
                  <a:pt x="1739353" y="197446"/>
                </a:lnTo>
                <a:lnTo>
                  <a:pt x="1733511" y="192214"/>
                </a:lnTo>
                <a:lnTo>
                  <a:pt x="1726653" y="182575"/>
                </a:lnTo>
                <a:lnTo>
                  <a:pt x="1725002" y="177571"/>
                </a:lnTo>
                <a:lnTo>
                  <a:pt x="1725510" y="172389"/>
                </a:lnTo>
                <a:lnTo>
                  <a:pt x="1725891" y="166547"/>
                </a:lnTo>
                <a:lnTo>
                  <a:pt x="1728939" y="161950"/>
                </a:lnTo>
                <a:lnTo>
                  <a:pt x="1739861" y="155270"/>
                </a:lnTo>
                <a:lnTo>
                  <a:pt x="1746719" y="153911"/>
                </a:lnTo>
                <a:lnTo>
                  <a:pt x="1795348" y="153911"/>
                </a:lnTo>
                <a:lnTo>
                  <a:pt x="1795868" y="147510"/>
                </a:lnTo>
                <a:lnTo>
                  <a:pt x="1787010" y="141471"/>
                </a:lnTo>
                <a:lnTo>
                  <a:pt x="1777580" y="136918"/>
                </a:lnTo>
                <a:lnTo>
                  <a:pt x="1767579" y="133851"/>
                </a:lnTo>
                <a:lnTo>
                  <a:pt x="1757006" y="132270"/>
                </a:lnTo>
                <a:lnTo>
                  <a:pt x="1746128" y="132234"/>
                </a:lnTo>
                <a:close/>
              </a:path>
              <a:path w="2433955" h="355600">
                <a:moveTo>
                  <a:pt x="1795348" y="153911"/>
                </a:moveTo>
                <a:lnTo>
                  <a:pt x="1746719" y="153911"/>
                </a:lnTo>
                <a:lnTo>
                  <a:pt x="1754720" y="154533"/>
                </a:lnTo>
                <a:lnTo>
                  <a:pt x="1765240" y="156474"/>
                </a:lnTo>
                <a:lnTo>
                  <a:pt x="1775247" y="160639"/>
                </a:lnTo>
                <a:lnTo>
                  <a:pt x="1784706" y="167028"/>
                </a:lnTo>
                <a:lnTo>
                  <a:pt x="1793582" y="175641"/>
                </a:lnTo>
                <a:lnTo>
                  <a:pt x="1795348" y="153911"/>
                </a:lnTo>
                <a:close/>
              </a:path>
              <a:path w="2433955" h="355600">
                <a:moveTo>
                  <a:pt x="1826348" y="139865"/>
                </a:moveTo>
                <a:lnTo>
                  <a:pt x="1818728" y="237871"/>
                </a:lnTo>
                <a:lnTo>
                  <a:pt x="1818181" y="247655"/>
                </a:lnTo>
                <a:lnTo>
                  <a:pt x="1818188" y="258959"/>
                </a:lnTo>
                <a:lnTo>
                  <a:pt x="1834524" y="298959"/>
                </a:lnTo>
                <a:lnTo>
                  <a:pt x="1871410" y="318359"/>
                </a:lnTo>
                <a:lnTo>
                  <a:pt x="1903316" y="320809"/>
                </a:lnTo>
                <a:lnTo>
                  <a:pt x="1917804" y="318584"/>
                </a:lnTo>
                <a:lnTo>
                  <a:pt x="1951592" y="298959"/>
                </a:lnTo>
                <a:lnTo>
                  <a:pt x="1899409" y="298959"/>
                </a:lnTo>
                <a:lnTo>
                  <a:pt x="1888832" y="298869"/>
                </a:lnTo>
                <a:lnTo>
                  <a:pt x="1849843" y="281063"/>
                </a:lnTo>
                <a:lnTo>
                  <a:pt x="1843254" y="256074"/>
                </a:lnTo>
                <a:lnTo>
                  <a:pt x="1843266" y="247655"/>
                </a:lnTo>
                <a:lnTo>
                  <a:pt x="1843620" y="240042"/>
                </a:lnTo>
                <a:lnTo>
                  <a:pt x="1851240" y="141782"/>
                </a:lnTo>
                <a:lnTo>
                  <a:pt x="1826348" y="139865"/>
                </a:lnTo>
                <a:close/>
              </a:path>
              <a:path w="2433955" h="355600">
                <a:moveTo>
                  <a:pt x="1950300" y="149428"/>
                </a:moveTo>
                <a:lnTo>
                  <a:pt x="1942807" y="247688"/>
                </a:lnTo>
                <a:lnTo>
                  <a:pt x="1930869" y="286359"/>
                </a:lnTo>
                <a:lnTo>
                  <a:pt x="1899409" y="298959"/>
                </a:lnTo>
                <a:lnTo>
                  <a:pt x="1951592" y="298959"/>
                </a:lnTo>
                <a:lnTo>
                  <a:pt x="1966797" y="258959"/>
                </a:lnTo>
                <a:lnTo>
                  <a:pt x="1975192" y="151358"/>
                </a:lnTo>
                <a:lnTo>
                  <a:pt x="1950300" y="149428"/>
                </a:lnTo>
                <a:close/>
              </a:path>
              <a:path w="2433955" h="355600">
                <a:moveTo>
                  <a:pt x="1991448" y="281203"/>
                </a:moveTo>
                <a:lnTo>
                  <a:pt x="1999301" y="320406"/>
                </a:lnTo>
                <a:lnTo>
                  <a:pt x="2034501" y="332041"/>
                </a:lnTo>
                <a:lnTo>
                  <a:pt x="2045219" y="332041"/>
                </a:lnTo>
                <a:lnTo>
                  <a:pt x="2081301" y="310819"/>
                </a:lnTo>
                <a:lnTo>
                  <a:pt x="2043645" y="310819"/>
                </a:lnTo>
                <a:lnTo>
                  <a:pt x="2035898" y="310222"/>
                </a:lnTo>
                <a:lnTo>
                  <a:pt x="2023256" y="307644"/>
                </a:lnTo>
                <a:lnTo>
                  <a:pt x="2011626" y="301947"/>
                </a:lnTo>
                <a:lnTo>
                  <a:pt x="2001019" y="293133"/>
                </a:lnTo>
                <a:lnTo>
                  <a:pt x="1991448" y="281203"/>
                </a:lnTo>
                <a:close/>
              </a:path>
              <a:path w="2433955" h="355600">
                <a:moveTo>
                  <a:pt x="2040913" y="154978"/>
                </a:moveTo>
                <a:lnTo>
                  <a:pt x="2002116" y="178792"/>
                </a:lnTo>
                <a:lnTo>
                  <a:pt x="1997090" y="203696"/>
                </a:lnTo>
                <a:lnTo>
                  <a:pt x="1998005" y="210026"/>
                </a:lnTo>
                <a:lnTo>
                  <a:pt x="2026373" y="244957"/>
                </a:lnTo>
                <a:lnTo>
                  <a:pt x="2044280" y="257848"/>
                </a:lnTo>
                <a:lnTo>
                  <a:pt x="2053710" y="265811"/>
                </a:lnTo>
                <a:lnTo>
                  <a:pt x="2060282" y="273756"/>
                </a:lnTo>
                <a:lnTo>
                  <a:pt x="2063997" y="281685"/>
                </a:lnTo>
                <a:lnTo>
                  <a:pt x="2064854" y="289598"/>
                </a:lnTo>
                <a:lnTo>
                  <a:pt x="2064346" y="296100"/>
                </a:lnTo>
                <a:lnTo>
                  <a:pt x="2061298" y="301307"/>
                </a:lnTo>
                <a:lnTo>
                  <a:pt x="2055837" y="305231"/>
                </a:lnTo>
                <a:lnTo>
                  <a:pt x="2050249" y="309156"/>
                </a:lnTo>
                <a:lnTo>
                  <a:pt x="2043645" y="310819"/>
                </a:lnTo>
                <a:lnTo>
                  <a:pt x="2081301" y="310819"/>
                </a:lnTo>
                <a:lnTo>
                  <a:pt x="2083360" y="307644"/>
                </a:lnTo>
                <a:lnTo>
                  <a:pt x="2086625" y="298931"/>
                </a:lnTo>
                <a:lnTo>
                  <a:pt x="2088222" y="289077"/>
                </a:lnTo>
                <a:lnTo>
                  <a:pt x="2087339" y="274949"/>
                </a:lnTo>
                <a:lnTo>
                  <a:pt x="2082396" y="261807"/>
                </a:lnTo>
                <a:lnTo>
                  <a:pt x="2073381" y="249651"/>
                </a:lnTo>
                <a:lnTo>
                  <a:pt x="2060282" y="238480"/>
                </a:lnTo>
                <a:lnTo>
                  <a:pt x="2034120" y="220192"/>
                </a:lnTo>
                <a:lnTo>
                  <a:pt x="2028405" y="214960"/>
                </a:lnTo>
                <a:lnTo>
                  <a:pt x="2024772" y="210026"/>
                </a:lnTo>
                <a:lnTo>
                  <a:pt x="2021420" y="205320"/>
                </a:lnTo>
                <a:lnTo>
                  <a:pt x="2019896" y="200317"/>
                </a:lnTo>
                <a:lnTo>
                  <a:pt x="2020277" y="195135"/>
                </a:lnTo>
                <a:lnTo>
                  <a:pt x="2020658" y="189293"/>
                </a:lnTo>
                <a:lnTo>
                  <a:pt x="2023706" y="184696"/>
                </a:lnTo>
                <a:lnTo>
                  <a:pt x="2034628" y="178015"/>
                </a:lnTo>
                <a:lnTo>
                  <a:pt x="2041486" y="176657"/>
                </a:lnTo>
                <a:lnTo>
                  <a:pt x="2090144" y="176657"/>
                </a:lnTo>
                <a:lnTo>
                  <a:pt x="2090635" y="170256"/>
                </a:lnTo>
                <a:lnTo>
                  <a:pt x="2081777" y="164217"/>
                </a:lnTo>
                <a:lnTo>
                  <a:pt x="2072347" y="159664"/>
                </a:lnTo>
                <a:lnTo>
                  <a:pt x="2062346" y="156597"/>
                </a:lnTo>
                <a:lnTo>
                  <a:pt x="2051773" y="155016"/>
                </a:lnTo>
                <a:lnTo>
                  <a:pt x="2040913" y="154978"/>
                </a:lnTo>
                <a:close/>
              </a:path>
              <a:path w="2433955" h="355600">
                <a:moveTo>
                  <a:pt x="2090144" y="176657"/>
                </a:moveTo>
                <a:lnTo>
                  <a:pt x="2041486" y="176657"/>
                </a:lnTo>
                <a:lnTo>
                  <a:pt x="2049487" y="177279"/>
                </a:lnTo>
                <a:lnTo>
                  <a:pt x="2060062" y="179220"/>
                </a:lnTo>
                <a:lnTo>
                  <a:pt x="2070077" y="183384"/>
                </a:lnTo>
                <a:lnTo>
                  <a:pt x="2079545" y="189773"/>
                </a:lnTo>
                <a:lnTo>
                  <a:pt x="2088476" y="198386"/>
                </a:lnTo>
                <a:lnTo>
                  <a:pt x="2090144" y="176657"/>
                </a:lnTo>
                <a:close/>
              </a:path>
              <a:path w="2433955" h="355600">
                <a:moveTo>
                  <a:pt x="2121115" y="162610"/>
                </a:moveTo>
                <a:lnTo>
                  <a:pt x="2113495" y="260616"/>
                </a:lnTo>
                <a:lnTo>
                  <a:pt x="2112950" y="270401"/>
                </a:lnTo>
                <a:lnTo>
                  <a:pt x="2112897" y="279887"/>
                </a:lnTo>
                <a:lnTo>
                  <a:pt x="2113192" y="285869"/>
                </a:lnTo>
                <a:lnTo>
                  <a:pt x="2129307" y="321704"/>
                </a:lnTo>
                <a:lnTo>
                  <a:pt x="2166177" y="341094"/>
                </a:lnTo>
                <a:lnTo>
                  <a:pt x="2198083" y="343550"/>
                </a:lnTo>
                <a:lnTo>
                  <a:pt x="2212571" y="341328"/>
                </a:lnTo>
                <a:lnTo>
                  <a:pt x="2246449" y="321704"/>
                </a:lnTo>
                <a:lnTo>
                  <a:pt x="2194194" y="321704"/>
                </a:lnTo>
                <a:lnTo>
                  <a:pt x="2183599" y="321614"/>
                </a:lnTo>
                <a:lnTo>
                  <a:pt x="2144610" y="303809"/>
                </a:lnTo>
                <a:lnTo>
                  <a:pt x="2138030" y="278818"/>
                </a:lnTo>
                <a:lnTo>
                  <a:pt x="2138034" y="270401"/>
                </a:lnTo>
                <a:lnTo>
                  <a:pt x="2138387" y="262788"/>
                </a:lnTo>
                <a:lnTo>
                  <a:pt x="2146007" y="164528"/>
                </a:lnTo>
                <a:lnTo>
                  <a:pt x="2121115" y="162610"/>
                </a:lnTo>
                <a:close/>
              </a:path>
              <a:path w="2433955" h="355600">
                <a:moveTo>
                  <a:pt x="2245067" y="172173"/>
                </a:moveTo>
                <a:lnTo>
                  <a:pt x="2237574" y="270433"/>
                </a:lnTo>
                <a:lnTo>
                  <a:pt x="2225636" y="309105"/>
                </a:lnTo>
                <a:lnTo>
                  <a:pt x="2194194" y="321704"/>
                </a:lnTo>
                <a:lnTo>
                  <a:pt x="2246449" y="321704"/>
                </a:lnTo>
                <a:lnTo>
                  <a:pt x="2261564" y="281699"/>
                </a:lnTo>
                <a:lnTo>
                  <a:pt x="2270086" y="174104"/>
                </a:lnTo>
                <a:lnTo>
                  <a:pt x="2245067" y="172173"/>
                </a:lnTo>
                <a:close/>
              </a:path>
              <a:path w="2433955" h="355600">
                <a:moveTo>
                  <a:pt x="2289263" y="175336"/>
                </a:moveTo>
                <a:lnTo>
                  <a:pt x="2287612" y="197383"/>
                </a:lnTo>
                <a:lnTo>
                  <a:pt x="2346921" y="201968"/>
                </a:lnTo>
                <a:lnTo>
                  <a:pt x="2335237" y="353250"/>
                </a:lnTo>
                <a:lnTo>
                  <a:pt x="2360129" y="355180"/>
                </a:lnTo>
                <a:lnTo>
                  <a:pt x="2371813" y="203885"/>
                </a:lnTo>
                <a:lnTo>
                  <a:pt x="2432514" y="203885"/>
                </a:lnTo>
                <a:lnTo>
                  <a:pt x="2433916" y="186486"/>
                </a:lnTo>
                <a:lnTo>
                  <a:pt x="2289263" y="175336"/>
                </a:lnTo>
                <a:close/>
              </a:path>
              <a:path w="2433955" h="355600">
                <a:moveTo>
                  <a:pt x="2432514" y="203885"/>
                </a:moveTo>
                <a:lnTo>
                  <a:pt x="2371813" y="203885"/>
                </a:lnTo>
                <a:lnTo>
                  <a:pt x="2432138" y="208546"/>
                </a:lnTo>
                <a:lnTo>
                  <a:pt x="2432514" y="2038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99357" y="5607145"/>
            <a:ext cx="2291333" cy="506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08513" y="1888189"/>
            <a:ext cx="6587911" cy="4163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92986" y="1729384"/>
            <a:ext cx="6029325" cy="4591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7269" y="1941188"/>
            <a:ext cx="3718387" cy="3422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74947" y="1740407"/>
            <a:ext cx="550163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8267" y="1819478"/>
            <a:ext cx="3750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i="0" spc="-20" dirty="0">
                <a:solidFill>
                  <a:srgbClr val="1F487C"/>
                </a:solidFill>
                <a:latin typeface="Calibri"/>
                <a:cs typeface="Calibri"/>
              </a:rPr>
              <a:t>Elevated </a:t>
            </a:r>
            <a:r>
              <a:rPr sz="2800" b="0" i="0" spc="-15" dirty="0">
                <a:solidFill>
                  <a:srgbClr val="1F487C"/>
                </a:solidFill>
                <a:latin typeface="Calibri"/>
                <a:cs typeface="Calibri"/>
              </a:rPr>
              <a:t>Framing </a:t>
            </a:r>
            <a:r>
              <a:rPr sz="2800" b="0" i="0" spc="-25" dirty="0">
                <a:solidFill>
                  <a:srgbClr val="1F487C"/>
                </a:solidFill>
                <a:latin typeface="Calibri"/>
                <a:cs typeface="Calibri"/>
              </a:rPr>
              <a:t>Systems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7595" y="2307335"/>
            <a:ext cx="624840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4370" y="2894812"/>
            <a:ext cx="4354830" cy="25260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20" dirty="0">
                <a:latin typeface="Calibri"/>
                <a:cs typeface="Calibri"/>
              </a:rPr>
              <a:t>One-Way</a:t>
            </a:r>
            <a:r>
              <a:rPr sz="2000" b="1" spc="-15" dirty="0">
                <a:latin typeface="Calibri"/>
                <a:cs typeface="Calibri"/>
              </a:rPr>
              <a:t> System</a:t>
            </a:r>
            <a:endParaRPr sz="2000">
              <a:latin typeface="Calibri"/>
              <a:cs typeface="Calibri"/>
            </a:endParaRPr>
          </a:p>
          <a:p>
            <a:pPr marL="756285" marR="5080" lvl="1" indent="-287020">
              <a:lnSpc>
                <a:spcPct val="90000"/>
              </a:lnSpc>
              <a:spcBef>
                <a:spcPts val="480"/>
              </a:spcBef>
              <a:buFont typeface="Calibri"/>
              <a:buChar char="–"/>
              <a:tabLst>
                <a:tab pos="756285" algn="l"/>
                <a:tab pos="756920" algn="l"/>
              </a:tabLst>
            </a:pPr>
            <a:r>
              <a:rPr sz="2000" b="1" dirty="0">
                <a:latin typeface="Calibri"/>
                <a:cs typeface="Calibri"/>
              </a:rPr>
              <a:t>Spans </a:t>
            </a:r>
            <a:r>
              <a:rPr sz="2000" b="1" spc="-5" dirty="0">
                <a:latin typeface="Calibri"/>
                <a:cs typeface="Calibri"/>
              </a:rPr>
              <a:t>across </a:t>
            </a:r>
            <a:r>
              <a:rPr sz="2000" b="1" spc="-10" dirty="0">
                <a:latin typeface="Calibri"/>
                <a:cs typeface="Calibri"/>
              </a:rPr>
              <a:t>parallel </a:t>
            </a:r>
            <a:r>
              <a:rPr sz="2000" b="1" dirty="0">
                <a:latin typeface="Calibri"/>
                <a:cs typeface="Calibri"/>
              </a:rPr>
              <a:t>lines of  support </a:t>
            </a:r>
            <a:r>
              <a:rPr sz="2000" b="1" spc="-5" dirty="0">
                <a:latin typeface="Calibri"/>
                <a:cs typeface="Calibri"/>
              </a:rPr>
              <a:t>furnished by </a:t>
            </a:r>
            <a:r>
              <a:rPr sz="2000" b="1" spc="-10" dirty="0">
                <a:latin typeface="Calibri"/>
                <a:cs typeface="Calibri"/>
              </a:rPr>
              <a:t>walls and/or  </a:t>
            </a:r>
            <a:r>
              <a:rPr sz="2000" b="1" dirty="0">
                <a:latin typeface="Calibri"/>
                <a:cs typeface="Calibri"/>
              </a:rPr>
              <a:t>beams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Calibri"/>
              <a:buChar char="–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30" dirty="0">
                <a:latin typeface="Calibri"/>
                <a:cs typeface="Calibri"/>
              </a:rPr>
              <a:t>Two-Way</a:t>
            </a:r>
            <a:r>
              <a:rPr sz="2000" b="1" spc="-15" dirty="0">
                <a:latin typeface="Calibri"/>
                <a:cs typeface="Calibri"/>
              </a:rPr>
              <a:t> System</a:t>
            </a:r>
            <a:endParaRPr sz="2000">
              <a:latin typeface="Calibri"/>
              <a:cs typeface="Calibri"/>
            </a:endParaRPr>
          </a:p>
          <a:p>
            <a:pPr marL="756285" lvl="1" indent="-287020">
              <a:lnSpc>
                <a:spcPts val="2280"/>
              </a:lnSpc>
              <a:spcBef>
                <a:spcPts val="240"/>
              </a:spcBef>
              <a:buFont typeface="Calibri"/>
              <a:buChar char="–"/>
              <a:tabLst>
                <a:tab pos="756285" algn="l"/>
                <a:tab pos="756920" algn="l"/>
              </a:tabLst>
            </a:pPr>
            <a:r>
              <a:rPr sz="2000" b="1" dirty="0">
                <a:latin typeface="Calibri"/>
                <a:cs typeface="Calibri"/>
              </a:rPr>
              <a:t>Spans supports running in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both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2280"/>
              </a:lnSpc>
            </a:pPr>
            <a:r>
              <a:rPr sz="2000" b="1" spc="-5" dirty="0">
                <a:latin typeface="Calibri"/>
                <a:cs typeface="Calibri"/>
              </a:rPr>
              <a:t>directions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5501" y="4267200"/>
            <a:ext cx="3429000" cy="2139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10301" y="1600072"/>
            <a:ext cx="3429000" cy="21511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0" y="685800"/>
                </a:moveTo>
                <a:lnTo>
                  <a:pt x="9144000" y="6858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79450"/>
            <a:ext cx="9144000" cy="12700"/>
          </a:xfrm>
          <a:custGeom>
            <a:avLst/>
            <a:gdLst/>
            <a:ahLst/>
            <a:cxnLst/>
            <a:rect l="l" t="t" r="r" b="b"/>
            <a:pathLst>
              <a:path w="9144000" h="12700">
                <a:moveTo>
                  <a:pt x="0" y="12700"/>
                </a:moveTo>
                <a:lnTo>
                  <a:pt x="9144000" y="12700"/>
                </a:lnTo>
                <a:lnTo>
                  <a:pt x="91440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50285" y="93979"/>
            <a:ext cx="32702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i="0" spc="-30" dirty="0">
                <a:solidFill>
                  <a:srgbClr val="FFFFFF"/>
                </a:solidFill>
                <a:latin typeface="Calibri"/>
                <a:cs typeface="Calibri"/>
              </a:rPr>
              <a:t>One-Way </a:t>
            </a:r>
            <a:r>
              <a:rPr sz="2800" b="0" i="0" spc="-10" dirty="0">
                <a:solidFill>
                  <a:srgbClr val="FFFFFF"/>
                </a:solidFill>
                <a:latin typeface="Calibri"/>
                <a:cs typeface="Calibri"/>
              </a:rPr>
              <a:t>Slab </a:t>
            </a:r>
            <a:r>
              <a:rPr sz="2800" b="0" i="0" spc="-5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2800" b="0" i="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0" i="0" spc="-5" dirty="0">
                <a:solidFill>
                  <a:srgbClr val="FFFFFF"/>
                </a:solidFill>
                <a:latin typeface="Calibri"/>
                <a:cs typeface="Calibri"/>
              </a:rPr>
              <a:t>Beam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4060" y="324611"/>
            <a:ext cx="1668780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44367" y="324611"/>
            <a:ext cx="899159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15055" y="324611"/>
            <a:ext cx="3755136" cy="1231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41720" y="324611"/>
            <a:ext cx="854964" cy="1231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38197" y="453593"/>
            <a:ext cx="41656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spc="-65" dirty="0">
                <a:solidFill>
                  <a:srgbClr val="1F487C"/>
                </a:solidFill>
                <a:latin typeface="Calibri"/>
                <a:cs typeface="Calibri"/>
              </a:rPr>
              <a:t>Two-Way </a:t>
            </a:r>
            <a:r>
              <a:rPr sz="4400" b="0" i="0" spc="-10" dirty="0">
                <a:solidFill>
                  <a:srgbClr val="1F487C"/>
                </a:solidFill>
                <a:latin typeface="Calibri"/>
                <a:cs typeface="Calibri"/>
              </a:rPr>
              <a:t>Flat</a:t>
            </a:r>
            <a:r>
              <a:rPr sz="4400" b="0" i="0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4400" b="0" i="0" dirty="0">
                <a:solidFill>
                  <a:srgbClr val="1F487C"/>
                </a:solidFill>
                <a:latin typeface="Calibri"/>
                <a:cs typeface="Calibri"/>
              </a:rPr>
              <a:t>Slab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18260" y="2302764"/>
            <a:ext cx="55016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9032" y="2302764"/>
            <a:ext cx="550163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04772" y="2814827"/>
            <a:ext cx="55016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04772" y="3326891"/>
            <a:ext cx="55016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04772" y="3838955"/>
            <a:ext cx="55016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04772" y="4351020"/>
            <a:ext cx="55016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04772" y="4863084"/>
            <a:ext cx="55016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81683" y="5382767"/>
            <a:ext cx="359664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94732" y="5711952"/>
            <a:ext cx="396239" cy="5669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69644" y="1997786"/>
            <a:ext cx="35471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10" dirty="0">
                <a:latin typeface="Calibri"/>
                <a:cs typeface="Calibri"/>
              </a:rPr>
              <a:t>Flat </a:t>
            </a:r>
            <a:r>
              <a:rPr sz="2000" b="1" dirty="0">
                <a:latin typeface="Calibri"/>
                <a:cs typeface="Calibri"/>
              </a:rPr>
              <a:t>slab </a:t>
            </a:r>
            <a:r>
              <a:rPr sz="2000" b="1" spc="-5" dirty="0">
                <a:latin typeface="Calibri"/>
                <a:cs typeface="Calibri"/>
              </a:rPr>
              <a:t>w/ </a:t>
            </a:r>
            <a:r>
              <a:rPr sz="2000" b="1" spc="-10" dirty="0">
                <a:latin typeface="Calibri"/>
                <a:cs typeface="Calibri"/>
              </a:rPr>
              <a:t>reinforcing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beams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9644" y="5766003"/>
            <a:ext cx="41960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With, </a:t>
            </a:r>
            <a:r>
              <a:rPr sz="2000" b="1" dirty="0">
                <a:latin typeface="Calibri"/>
                <a:cs typeface="Calibri"/>
              </a:rPr>
              <a:t>or </a:t>
            </a:r>
            <a:r>
              <a:rPr sz="2000" b="1" spc="-20" dirty="0">
                <a:latin typeface="Calibri"/>
                <a:cs typeface="Calibri"/>
              </a:rPr>
              <a:t>w/o </a:t>
            </a:r>
            <a:r>
              <a:rPr sz="2000" b="1" spc="-5" dirty="0">
                <a:latin typeface="Calibri"/>
                <a:cs typeface="Calibri"/>
              </a:rPr>
              <a:t>Capitals </a:t>
            </a:r>
            <a:r>
              <a:rPr sz="2000" b="1" dirty="0">
                <a:latin typeface="Calibri"/>
                <a:cs typeface="Calibri"/>
              </a:rPr>
              <a:t>or </a:t>
            </a:r>
            <a:r>
              <a:rPr sz="2000" b="1" spc="-10" dirty="0">
                <a:latin typeface="Calibri"/>
                <a:cs typeface="Calibri"/>
              </a:rPr>
              <a:t>drop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panels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24000" y="2514600"/>
            <a:ext cx="4114800" cy="3086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7000" y="1066863"/>
            <a:ext cx="2312924" cy="519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934200" y="4343400"/>
            <a:ext cx="1447800" cy="3048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0020">
              <a:lnSpc>
                <a:spcPts val="228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Drop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Panel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34200" y="6019800"/>
            <a:ext cx="1676400" cy="5334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198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Drop Panel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w/</a:t>
            </a:r>
            <a:endParaRPr sz="2000">
              <a:latin typeface="Calibri"/>
              <a:cs typeface="Calibri"/>
            </a:endParaRPr>
          </a:p>
          <a:p>
            <a:pPr marL="3810" algn="ctr">
              <a:lnSpc>
                <a:spcPts val="222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24800" y="2209800"/>
            <a:ext cx="914400" cy="609600"/>
          </a:xfrm>
          <a:prstGeom prst="rect">
            <a:avLst/>
          </a:prstGeom>
          <a:solidFill>
            <a:srgbClr val="000000"/>
          </a:solidFill>
          <a:ln w="12700">
            <a:solidFill>
              <a:srgbClr val="C0504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68605">
              <a:lnSpc>
                <a:spcPts val="2275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Flat</a:t>
            </a:r>
            <a:endParaRPr sz="2000">
              <a:latin typeface="Calibri"/>
              <a:cs typeface="Calibri"/>
            </a:endParaRPr>
          </a:p>
          <a:p>
            <a:pPr marL="200025">
              <a:lnSpc>
                <a:spcPct val="100000"/>
              </a:lnSpc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Plate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0972" y="324611"/>
            <a:ext cx="1668779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21279" y="324611"/>
            <a:ext cx="899159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91967" y="324611"/>
            <a:ext cx="4401311" cy="1231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4808" y="324611"/>
            <a:ext cx="854963" cy="1231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15108" y="453593"/>
            <a:ext cx="48075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spc="-65" dirty="0">
                <a:solidFill>
                  <a:srgbClr val="1F487C"/>
                </a:solidFill>
                <a:latin typeface="Calibri"/>
                <a:cs typeface="Calibri"/>
              </a:rPr>
              <a:t>Two-Way </a:t>
            </a:r>
            <a:r>
              <a:rPr sz="4400" b="0" i="0" spc="-40" dirty="0">
                <a:solidFill>
                  <a:srgbClr val="1F487C"/>
                </a:solidFill>
                <a:latin typeface="Calibri"/>
                <a:cs typeface="Calibri"/>
              </a:rPr>
              <a:t>Waffle</a:t>
            </a:r>
            <a:r>
              <a:rPr sz="4400" b="0" i="0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4400" b="0" i="0" spc="-5" dirty="0">
                <a:solidFill>
                  <a:srgbClr val="1F487C"/>
                </a:solidFill>
                <a:latin typeface="Calibri"/>
                <a:cs typeface="Calibri"/>
              </a:rPr>
              <a:t>Slab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3213036"/>
            <a:ext cx="3062351" cy="32622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3600" y="3427285"/>
            <a:ext cx="2895600" cy="28035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14600" y="1556766"/>
            <a:ext cx="4292600" cy="21970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84452"/>
            <a:ext cx="7955915" cy="4451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Calibri"/>
                <a:cs typeface="Calibri"/>
              </a:rPr>
              <a:t>Pada </a:t>
            </a:r>
            <a:r>
              <a:rPr sz="2200" spc="-20" dirty="0">
                <a:latin typeface="Calibri"/>
                <a:cs typeface="Calibri"/>
              </a:rPr>
              <a:t>umumnya </a:t>
            </a:r>
            <a:r>
              <a:rPr sz="2200" spc="-5" dirty="0">
                <a:latin typeface="Calibri"/>
                <a:cs typeface="Calibri"/>
              </a:rPr>
              <a:t>tiap </a:t>
            </a:r>
            <a:r>
              <a:rPr sz="2200" spc="-20" dirty="0">
                <a:latin typeface="Calibri"/>
                <a:cs typeface="Calibri"/>
              </a:rPr>
              <a:t>negara </a:t>
            </a:r>
            <a:r>
              <a:rPr sz="2200" spc="-5" dirty="0">
                <a:latin typeface="Calibri"/>
                <a:cs typeface="Calibri"/>
              </a:rPr>
              <a:t>memiliki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5" dirty="0">
                <a:latin typeface="Calibri"/>
                <a:cs typeface="Calibri"/>
              </a:rPr>
              <a:t>masing –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masing.</a:t>
            </a:r>
            <a:endParaRPr sz="2200">
              <a:latin typeface="Calibri"/>
              <a:cs typeface="Calibri"/>
            </a:endParaRPr>
          </a:p>
          <a:p>
            <a:pPr marL="354965" marR="712470" indent="-342900">
              <a:lnSpc>
                <a:spcPct val="800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10" dirty="0">
                <a:latin typeface="Calibri"/>
                <a:cs typeface="Calibri"/>
              </a:rPr>
              <a:t>Amerika </a:t>
            </a:r>
            <a:r>
              <a:rPr sz="2200" spc="-15" dirty="0">
                <a:latin typeface="Calibri"/>
                <a:cs typeface="Calibri"/>
              </a:rPr>
              <a:t>Serikat, </a:t>
            </a:r>
            <a:r>
              <a:rPr sz="2200" spc="-10" dirty="0">
                <a:latin typeface="Calibri"/>
                <a:cs typeface="Calibri"/>
              </a:rPr>
              <a:t>sebelum tahun </a:t>
            </a:r>
            <a:r>
              <a:rPr sz="2200" spc="-5" dirty="0">
                <a:latin typeface="Calibri"/>
                <a:cs typeface="Calibri"/>
              </a:rPr>
              <a:t>2000 </a:t>
            </a:r>
            <a:r>
              <a:rPr sz="2200" spc="-15" dirty="0">
                <a:latin typeface="Calibri"/>
                <a:cs typeface="Calibri"/>
              </a:rPr>
              <a:t>dikenal tiga </a:t>
            </a:r>
            <a:r>
              <a:rPr sz="2200" spc="-10" dirty="0">
                <a:latin typeface="Calibri"/>
                <a:cs typeface="Calibri"/>
              </a:rPr>
              <a:t>macam  standar perencanaan bangunan yaitu </a:t>
            </a:r>
            <a:r>
              <a:rPr sz="2200" b="1" i="1" spc="-5" dirty="0">
                <a:solidFill>
                  <a:srgbClr val="FF0000"/>
                </a:solidFill>
                <a:latin typeface="Calibri"/>
                <a:cs typeface="Calibri"/>
              </a:rPr>
              <a:t>Uniform Building Code 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(UBC), </a:t>
            </a:r>
            <a:r>
              <a:rPr sz="2200" b="1" i="1" spc="-10" dirty="0">
                <a:solidFill>
                  <a:srgbClr val="00AFEF"/>
                </a:solidFill>
                <a:latin typeface="Calibri"/>
                <a:cs typeface="Calibri"/>
              </a:rPr>
              <a:t>Standard </a:t>
            </a:r>
            <a:r>
              <a:rPr sz="2200" b="1" i="1" spc="-5" dirty="0">
                <a:solidFill>
                  <a:srgbClr val="00AFEF"/>
                </a:solidFill>
                <a:latin typeface="Calibri"/>
                <a:cs typeface="Calibri"/>
              </a:rPr>
              <a:t>Building Code </a:t>
            </a:r>
            <a:r>
              <a:rPr sz="2200" spc="-5" dirty="0">
                <a:latin typeface="Calibri"/>
                <a:cs typeface="Calibri"/>
              </a:rPr>
              <a:t>dan </a:t>
            </a:r>
            <a:r>
              <a:rPr sz="2200" b="1" i="1" spc="-5" dirty="0">
                <a:solidFill>
                  <a:srgbClr val="943735"/>
                </a:solidFill>
                <a:latin typeface="Calibri"/>
                <a:cs typeface="Calibri"/>
              </a:rPr>
              <a:t>Basic Building</a:t>
            </a:r>
            <a:r>
              <a:rPr sz="2200" b="1" i="1" spc="8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200" b="1" i="1" spc="-5" dirty="0">
                <a:solidFill>
                  <a:srgbClr val="943735"/>
                </a:solidFill>
                <a:latin typeface="Calibri"/>
                <a:cs typeface="Calibri"/>
              </a:rPr>
              <a:t>Code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4965" marR="25654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0" dirty="0">
                <a:latin typeface="Calibri"/>
                <a:cs typeface="Calibri"/>
              </a:rPr>
              <a:t>Ketiga </a:t>
            </a:r>
            <a:r>
              <a:rPr sz="2200" spc="-10" dirty="0">
                <a:latin typeface="Calibri"/>
                <a:cs typeface="Calibri"/>
              </a:rPr>
              <a:t>macam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spc="-15" dirty="0">
                <a:latin typeface="Calibri"/>
                <a:cs typeface="Calibri"/>
              </a:rPr>
              <a:t>mencakup </a:t>
            </a:r>
            <a:r>
              <a:rPr sz="2200" spc="-25" dirty="0">
                <a:latin typeface="Calibri"/>
                <a:cs typeface="Calibri"/>
              </a:rPr>
              <a:t>persyaratan </a:t>
            </a:r>
            <a:r>
              <a:rPr sz="2200" spc="-5" dirty="0">
                <a:latin typeface="Calibri"/>
                <a:cs typeface="Calibri"/>
              </a:rPr>
              <a:t>– </a:t>
            </a:r>
            <a:r>
              <a:rPr sz="2200" spc="-25" dirty="0">
                <a:latin typeface="Calibri"/>
                <a:cs typeface="Calibri"/>
              </a:rPr>
              <a:t>persyaratan  </a:t>
            </a:r>
            <a:r>
              <a:rPr sz="2200" spc="-10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proses </a:t>
            </a:r>
            <a:r>
              <a:rPr sz="2200" spc="-5" dirty="0">
                <a:latin typeface="Calibri"/>
                <a:cs typeface="Calibri"/>
              </a:rPr>
              <a:t>desain </a:t>
            </a:r>
            <a:r>
              <a:rPr sz="2200" spc="-10" dirty="0">
                <a:latin typeface="Calibri"/>
                <a:cs typeface="Calibri"/>
              </a:rPr>
              <a:t>suatu struktur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bangunan.</a:t>
            </a:r>
            <a:endParaRPr sz="2200">
              <a:latin typeface="Calibri"/>
              <a:cs typeface="Calibri"/>
            </a:endParaRPr>
          </a:p>
          <a:p>
            <a:pPr marL="354965" marR="5080" indent="-342900">
              <a:lnSpc>
                <a:spcPct val="801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Setelah tahun </a:t>
            </a:r>
            <a:r>
              <a:rPr sz="2200" spc="-5" dirty="0">
                <a:latin typeface="Calibri"/>
                <a:cs typeface="Calibri"/>
              </a:rPr>
              <a:t>2000, </a:t>
            </a:r>
            <a:r>
              <a:rPr sz="2200" spc="-25" dirty="0">
                <a:latin typeface="Calibri"/>
                <a:cs typeface="Calibri"/>
              </a:rPr>
              <a:t>ketiga </a:t>
            </a:r>
            <a:r>
              <a:rPr sz="2200" spc="-10" dirty="0">
                <a:latin typeface="Calibri"/>
                <a:cs typeface="Calibri"/>
              </a:rPr>
              <a:t>macam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spc="-15" dirty="0">
                <a:latin typeface="Calibri"/>
                <a:cs typeface="Calibri"/>
              </a:rPr>
              <a:t>digantikan </a:t>
            </a:r>
            <a:r>
              <a:rPr sz="2200" spc="-10" dirty="0">
                <a:latin typeface="Calibri"/>
                <a:cs typeface="Calibri"/>
              </a:rPr>
              <a:t>oleh </a:t>
            </a:r>
            <a:r>
              <a:rPr sz="2200" spc="-1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200" b="1" i="1" spc="-10" dirty="0">
                <a:solidFill>
                  <a:srgbClr val="30859C"/>
                </a:solidFill>
                <a:latin typeface="Calibri"/>
                <a:cs typeface="Calibri"/>
              </a:rPr>
              <a:t>International </a:t>
            </a:r>
            <a:r>
              <a:rPr sz="2200" b="1" i="1" spc="-5" dirty="0">
                <a:solidFill>
                  <a:srgbClr val="30859C"/>
                </a:solidFill>
                <a:latin typeface="Calibri"/>
                <a:cs typeface="Calibri"/>
              </a:rPr>
              <a:t>Building Code </a:t>
            </a:r>
            <a:r>
              <a:rPr sz="2200" b="1" spc="-5" dirty="0">
                <a:solidFill>
                  <a:srgbClr val="30859C"/>
                </a:solidFill>
                <a:latin typeface="Calibri"/>
                <a:cs typeface="Calibri"/>
              </a:rPr>
              <a:t>(IBC)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selalu diperbaharui setiap 3  </a:t>
            </a:r>
            <a:r>
              <a:rPr sz="2200" spc="-10" dirty="0">
                <a:latin typeface="Calibri"/>
                <a:cs typeface="Calibri"/>
              </a:rPr>
              <a:t>tahun.</a:t>
            </a:r>
            <a:endParaRPr sz="2200">
              <a:latin typeface="Calibri"/>
              <a:cs typeface="Calibri"/>
            </a:endParaRPr>
          </a:p>
          <a:p>
            <a:pPr marL="354965" marR="542290" indent="-342900" algn="just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15" dirty="0">
                <a:latin typeface="Calibri"/>
                <a:cs typeface="Calibri"/>
              </a:rPr>
              <a:t>Sedangkan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10" dirty="0">
                <a:latin typeface="Calibri"/>
                <a:cs typeface="Calibri"/>
              </a:rPr>
              <a:t>desain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lebih spesifik </a:t>
            </a:r>
            <a:r>
              <a:rPr sz="2200" spc="-10" dirty="0">
                <a:latin typeface="Calibri"/>
                <a:cs typeface="Calibri"/>
              </a:rPr>
              <a:t>untuk struktur 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bertulang diatur dalam </a:t>
            </a:r>
            <a:r>
              <a:rPr sz="2200" b="1" i="1" spc="-5" dirty="0">
                <a:solidFill>
                  <a:srgbClr val="00AF50"/>
                </a:solidFill>
                <a:latin typeface="Calibri"/>
                <a:cs typeface="Calibri"/>
              </a:rPr>
              <a:t>Building Code </a:t>
            </a:r>
            <a:r>
              <a:rPr sz="2200" b="1" i="1" spc="-10" dirty="0">
                <a:solidFill>
                  <a:srgbClr val="00AF50"/>
                </a:solidFill>
                <a:latin typeface="Calibri"/>
                <a:cs typeface="Calibri"/>
              </a:rPr>
              <a:t>Requirements for  Structural Concrete </a:t>
            </a:r>
            <a:r>
              <a:rPr sz="2200" b="1" spc="-10" dirty="0">
                <a:solidFill>
                  <a:srgbClr val="00AF50"/>
                </a:solidFill>
                <a:latin typeface="Calibri"/>
                <a:cs typeface="Calibri"/>
              </a:rPr>
              <a:t>(ACI</a:t>
            </a:r>
            <a:r>
              <a:rPr sz="2200" b="1" spc="5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318M-11).</a:t>
            </a:r>
            <a:endParaRPr sz="2200">
              <a:latin typeface="Calibri"/>
              <a:cs typeface="Calibri"/>
            </a:endParaRPr>
          </a:p>
          <a:p>
            <a:pPr marL="354965" marR="180340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Di Indonesia </a:t>
            </a:r>
            <a:r>
              <a:rPr sz="2200" spc="-10" dirty="0">
                <a:latin typeface="Calibri"/>
                <a:cs typeface="Calibri"/>
              </a:rPr>
              <a:t>sendiri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10" dirty="0">
                <a:latin typeface="Calibri"/>
                <a:cs typeface="Calibri"/>
              </a:rPr>
              <a:t>desain struktur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diatur dalam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2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SNI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2847:2013 </a:t>
            </a:r>
            <a:r>
              <a:rPr sz="2200"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Persyaratan Beton </a:t>
            </a:r>
            <a:r>
              <a:rPr sz="2200"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Struktural Untuk </a:t>
            </a:r>
            <a:r>
              <a:rPr sz="2200" b="1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Bangunan  </a:t>
            </a:r>
            <a:r>
              <a:rPr sz="220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Gedung</a:t>
            </a:r>
            <a:r>
              <a:rPr sz="2200" spc="-5" dirty="0">
                <a:latin typeface="Calibri"/>
                <a:cs typeface="Calibri"/>
              </a:rPr>
              <a:t>,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disusun </a:t>
            </a:r>
            <a:r>
              <a:rPr sz="2200" spc="-15" dirty="0">
                <a:latin typeface="Calibri"/>
                <a:cs typeface="Calibri"/>
              </a:rPr>
              <a:t>dengan </a:t>
            </a:r>
            <a:r>
              <a:rPr sz="2200" spc="-10" dirty="0">
                <a:latin typeface="Calibri"/>
                <a:cs typeface="Calibri"/>
              </a:rPr>
              <a:t>mengacu pada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10" dirty="0">
                <a:latin typeface="Calibri"/>
                <a:cs typeface="Calibri"/>
              </a:rPr>
              <a:t>ACI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2011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631063"/>
            <a:ext cx="7989570" cy="4231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354965" marR="33655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Konsep </a:t>
            </a:r>
            <a:r>
              <a:rPr sz="3200" spc="-10" dirty="0">
                <a:latin typeface="Calibri"/>
                <a:cs typeface="Calibri"/>
              </a:rPr>
              <a:t>perencanaan yang </a:t>
            </a:r>
            <a:r>
              <a:rPr sz="3200" spc="-5" dirty="0">
                <a:latin typeface="Calibri"/>
                <a:cs typeface="Calibri"/>
              </a:rPr>
              <a:t>dianut oleh </a:t>
            </a:r>
            <a:r>
              <a:rPr sz="3200" spc="-10" dirty="0">
                <a:latin typeface="Calibri"/>
                <a:cs typeface="Calibri"/>
              </a:rPr>
              <a:t>ACI  </a:t>
            </a:r>
            <a:r>
              <a:rPr sz="3200" dirty="0">
                <a:latin typeface="Calibri"/>
                <a:cs typeface="Calibri"/>
              </a:rPr>
              <a:t>maupun </a:t>
            </a:r>
            <a:r>
              <a:rPr sz="3200" spc="-5" dirty="0">
                <a:latin typeface="Calibri"/>
                <a:cs typeface="Calibri"/>
              </a:rPr>
              <a:t>SNI </a:t>
            </a:r>
            <a:r>
              <a:rPr sz="3200" dirty="0">
                <a:latin typeface="Calibri"/>
                <a:cs typeface="Calibri"/>
              </a:rPr>
              <a:t>adalah </a:t>
            </a:r>
            <a:r>
              <a:rPr sz="3200" b="1" dirty="0">
                <a:solidFill>
                  <a:srgbClr val="30859C"/>
                </a:solidFill>
                <a:latin typeface="Calibri"/>
                <a:cs typeface="Calibri"/>
              </a:rPr>
              <a:t>berbasis </a:t>
            </a:r>
            <a:r>
              <a:rPr sz="3200" b="1" spc="-25" dirty="0">
                <a:solidFill>
                  <a:srgbClr val="30859C"/>
                </a:solidFill>
                <a:latin typeface="Calibri"/>
                <a:cs typeface="Calibri"/>
              </a:rPr>
              <a:t>kekuatan</a:t>
            </a:r>
            <a:r>
              <a:rPr sz="3200" spc="-25" dirty="0">
                <a:latin typeface="Calibri"/>
                <a:cs typeface="Calibri"/>
              </a:rPr>
              <a:t>, </a:t>
            </a:r>
            <a:r>
              <a:rPr sz="3200" spc="-20" dirty="0">
                <a:latin typeface="Calibri"/>
                <a:cs typeface="Calibri"/>
              </a:rPr>
              <a:t>atau 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5" dirty="0">
                <a:latin typeface="Calibri"/>
                <a:cs typeface="Calibri"/>
              </a:rPr>
              <a:t>lebih sering </a:t>
            </a:r>
            <a:r>
              <a:rPr sz="3200" spc="-20" dirty="0">
                <a:latin typeface="Calibri"/>
                <a:cs typeface="Calibri"/>
              </a:rPr>
              <a:t>dikenal </a:t>
            </a:r>
            <a:r>
              <a:rPr sz="3200" spc="-15" dirty="0">
                <a:latin typeface="Calibri"/>
                <a:cs typeface="Calibri"/>
              </a:rPr>
              <a:t>sebagai metode </a:t>
            </a:r>
            <a:r>
              <a:rPr sz="3200" spc="-1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E36C09"/>
                </a:solidFill>
                <a:latin typeface="Calibri"/>
                <a:cs typeface="Calibri"/>
              </a:rPr>
              <a:t>LRFD </a:t>
            </a:r>
            <a:r>
              <a:rPr sz="3200" b="1" spc="-5" dirty="0">
                <a:solidFill>
                  <a:srgbClr val="E36C09"/>
                </a:solidFill>
                <a:latin typeface="Calibri"/>
                <a:cs typeface="Calibri"/>
              </a:rPr>
              <a:t>(</a:t>
            </a:r>
            <a:r>
              <a:rPr sz="3200" b="1" i="1" spc="-5" dirty="0">
                <a:solidFill>
                  <a:srgbClr val="E36C09"/>
                </a:solidFill>
                <a:latin typeface="Calibri"/>
                <a:cs typeface="Calibri"/>
              </a:rPr>
              <a:t>Load </a:t>
            </a:r>
            <a:r>
              <a:rPr sz="3200" b="1" i="1" dirty="0">
                <a:solidFill>
                  <a:srgbClr val="E36C09"/>
                </a:solidFill>
                <a:latin typeface="Calibri"/>
                <a:cs typeface="Calibri"/>
              </a:rPr>
              <a:t>and </a:t>
            </a:r>
            <a:r>
              <a:rPr sz="3200" b="1" i="1" spc="-15" dirty="0">
                <a:solidFill>
                  <a:srgbClr val="E36C09"/>
                </a:solidFill>
                <a:latin typeface="Calibri"/>
                <a:cs typeface="Calibri"/>
              </a:rPr>
              <a:t>Resistance Factor</a:t>
            </a:r>
            <a:r>
              <a:rPr sz="3200" b="1" i="1" spc="-8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3200" b="1" i="1" dirty="0">
                <a:solidFill>
                  <a:srgbClr val="E36C09"/>
                </a:solidFill>
                <a:latin typeface="Calibri"/>
                <a:cs typeface="Calibri"/>
              </a:rPr>
              <a:t>Design</a:t>
            </a:r>
            <a:r>
              <a:rPr sz="3200" b="1" dirty="0">
                <a:solidFill>
                  <a:srgbClr val="E36C09"/>
                </a:solidFill>
                <a:latin typeface="Calibri"/>
                <a:cs typeface="Calibri"/>
              </a:rPr>
              <a:t>)</a:t>
            </a:r>
            <a:endParaRPr sz="3200" dirty="0">
              <a:latin typeface="Calibri"/>
              <a:cs typeface="Calibri"/>
            </a:endParaRPr>
          </a:p>
          <a:p>
            <a:pPr marL="354965" marR="141605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Dengan </a:t>
            </a:r>
            <a:r>
              <a:rPr sz="3200" spc="-5" dirty="0">
                <a:latin typeface="Calibri"/>
                <a:cs typeface="Calibri"/>
              </a:rPr>
              <a:t>menggunakan </a:t>
            </a:r>
            <a:r>
              <a:rPr sz="3200" spc="-25" dirty="0">
                <a:latin typeface="Calibri"/>
                <a:cs typeface="Calibri"/>
              </a:rPr>
              <a:t>konsep </a:t>
            </a:r>
            <a:r>
              <a:rPr sz="3200" spc="-5" dirty="0">
                <a:latin typeface="Calibri"/>
                <a:cs typeface="Calibri"/>
              </a:rPr>
              <a:t>ini, </a:t>
            </a:r>
            <a:r>
              <a:rPr sz="3200" spc="-20" dirty="0">
                <a:latin typeface="Calibri"/>
                <a:cs typeface="Calibri"/>
              </a:rPr>
              <a:t>maka  </a:t>
            </a:r>
            <a:r>
              <a:rPr sz="3200" spc="-30" dirty="0">
                <a:latin typeface="Calibri"/>
                <a:cs typeface="Calibri"/>
              </a:rPr>
              <a:t>persyaratan </a:t>
            </a:r>
            <a:r>
              <a:rPr sz="3200" spc="-5" dirty="0">
                <a:latin typeface="Calibri"/>
                <a:cs typeface="Calibri"/>
              </a:rPr>
              <a:t>dasar </a:t>
            </a:r>
            <a:r>
              <a:rPr sz="3200" spc="-10" dirty="0">
                <a:latin typeface="Calibri"/>
                <a:cs typeface="Calibri"/>
              </a:rPr>
              <a:t>yang </a:t>
            </a:r>
            <a:r>
              <a:rPr sz="3200" spc="-5" dirty="0">
                <a:latin typeface="Calibri"/>
                <a:cs typeface="Calibri"/>
              </a:rPr>
              <a:t>harus dipenuhi dalam  desain </a:t>
            </a:r>
            <a:r>
              <a:rPr sz="3200" dirty="0">
                <a:latin typeface="Calibri"/>
                <a:cs typeface="Calibri"/>
              </a:rPr>
              <a:t>adalah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33271" y="5171744"/>
            <a:ext cx="2795270" cy="118110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Kuat</a:t>
            </a:r>
            <a:r>
              <a:rPr sz="3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Rencana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3350" b="1" i="1" spc="-25" dirty="0">
                <a:solidFill>
                  <a:srgbClr val="00AFEF"/>
                </a:solidFill>
                <a:latin typeface="Symbol"/>
                <a:cs typeface="Symbol"/>
              </a:rPr>
              <a:t></a:t>
            </a:r>
            <a:r>
              <a:rPr sz="3200" b="1" spc="-25" dirty="0">
                <a:solidFill>
                  <a:srgbClr val="00AFEF"/>
                </a:solidFill>
                <a:latin typeface="Calibri"/>
                <a:cs typeface="Calibri"/>
              </a:rPr>
              <a:t>(Kuat</a:t>
            </a:r>
            <a:r>
              <a:rPr sz="3200" b="1" spc="-8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AFEF"/>
                </a:solidFill>
                <a:latin typeface="Calibri"/>
                <a:cs typeface="Calibri"/>
              </a:rPr>
              <a:t>Nominal)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91505" y="5145721"/>
            <a:ext cx="2156460" cy="12026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99415" indent="-387350">
              <a:lnSpc>
                <a:spcPct val="100000"/>
              </a:lnSpc>
              <a:spcBef>
                <a:spcPts val="890"/>
              </a:spcBef>
              <a:buChar char="&gt;"/>
              <a:tabLst>
                <a:tab pos="399415" algn="l"/>
                <a:tab pos="400050" algn="l"/>
              </a:tabLst>
            </a:pP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Kuat</a:t>
            </a:r>
            <a:r>
              <a:rPr sz="32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Perlu</a:t>
            </a:r>
            <a:endParaRPr sz="3200">
              <a:latin typeface="Calibri"/>
              <a:cs typeface="Calibri"/>
            </a:endParaRPr>
          </a:p>
          <a:p>
            <a:pPr marL="399415" indent="-387350">
              <a:lnSpc>
                <a:spcPct val="100000"/>
              </a:lnSpc>
              <a:spcBef>
                <a:spcPts val="795"/>
              </a:spcBef>
              <a:buFont typeface="Calibri"/>
              <a:buChar char="&gt;"/>
              <a:tabLst>
                <a:tab pos="399415" algn="l"/>
                <a:tab pos="400050" algn="l"/>
              </a:tabLst>
            </a:pPr>
            <a:r>
              <a:rPr sz="3200" b="1" i="1" dirty="0">
                <a:solidFill>
                  <a:srgbClr val="00AFEF"/>
                </a:solidFill>
                <a:latin typeface="Calibri"/>
                <a:cs typeface="Calibri"/>
              </a:rPr>
              <a:t>U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21886" y="1983118"/>
            <a:ext cx="218910" cy="215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4004" y="1674876"/>
            <a:ext cx="3387852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48455" y="1674876"/>
            <a:ext cx="624839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2403348"/>
            <a:ext cx="611124" cy="6370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4004" y="2260092"/>
            <a:ext cx="3322320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2923" y="2260092"/>
            <a:ext cx="624839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5736" y="2839211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25296" y="2846832"/>
            <a:ext cx="2964179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20084" y="2846832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5736" y="3351276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25296" y="3358896"/>
            <a:ext cx="3034283" cy="7894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90188" y="3358896"/>
            <a:ext cx="550163" cy="7894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35736" y="3863340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25296" y="3870959"/>
            <a:ext cx="1170431" cy="789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26335" y="3870959"/>
            <a:ext cx="1953767" cy="7894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10711" y="3870959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5736" y="4375403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25296" y="4383023"/>
            <a:ext cx="1374648" cy="78943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30551" y="4383023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35736" y="4887467"/>
            <a:ext cx="655319" cy="8016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25296" y="4895088"/>
            <a:ext cx="3709416" cy="7894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65320" y="4895088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40821" y="984277"/>
            <a:ext cx="7917815" cy="45114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342900" marR="4699000" indent="-342900" algn="r">
              <a:lnSpc>
                <a:spcPct val="100000"/>
              </a:lnSpc>
              <a:buSzPct val="75000"/>
              <a:buFont typeface="Wingdings"/>
              <a:buChar char=""/>
              <a:tabLst>
                <a:tab pos="342900" algn="l"/>
              </a:tabLst>
            </a:pPr>
            <a:r>
              <a:rPr sz="3200" b="1" spc="-10" dirty="0">
                <a:solidFill>
                  <a:srgbClr val="1F487C"/>
                </a:solidFill>
                <a:latin typeface="Calibri"/>
                <a:cs typeface="Calibri"/>
              </a:rPr>
              <a:t>Beton</a:t>
            </a:r>
            <a:r>
              <a:rPr sz="3200" b="1" spc="-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1F487C"/>
                </a:solidFill>
                <a:latin typeface="Calibri"/>
                <a:cs typeface="Calibri"/>
              </a:rPr>
              <a:t>(Concrete)</a:t>
            </a:r>
            <a:endParaRPr sz="3200" dirty="0">
              <a:latin typeface="Calibri"/>
              <a:cs typeface="Calibri"/>
            </a:endParaRPr>
          </a:p>
          <a:p>
            <a:pPr marL="342900" marR="4764405" indent="-342900" algn="r">
              <a:lnSpc>
                <a:spcPct val="100000"/>
              </a:lnSpc>
              <a:spcBef>
                <a:spcPts val="765"/>
              </a:spcBef>
              <a:buSzPct val="75000"/>
              <a:buFont typeface="Wingdings"/>
              <a:buChar char=""/>
              <a:tabLst>
                <a:tab pos="342900" algn="l"/>
              </a:tabLst>
            </a:pPr>
            <a:r>
              <a:rPr sz="3200" b="1" dirty="0">
                <a:solidFill>
                  <a:srgbClr val="1F487C"/>
                </a:solidFill>
                <a:latin typeface="Calibri"/>
                <a:cs typeface="Calibri"/>
              </a:rPr>
              <a:t>Bahan</a:t>
            </a:r>
            <a:r>
              <a:rPr sz="3200" b="1" spc="-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1F487C"/>
                </a:solidFill>
                <a:latin typeface="Calibri"/>
                <a:cs typeface="Calibri"/>
              </a:rPr>
              <a:t>Penyusun</a:t>
            </a:r>
            <a:endParaRPr sz="3200" dirty="0">
              <a:latin typeface="Calibri"/>
              <a:cs typeface="Calibri"/>
            </a:endParaRPr>
          </a:p>
          <a:p>
            <a:pPr marL="287020" marR="4657725" lvl="1" indent="-287020" algn="r">
              <a:lnSpc>
                <a:spcPct val="100000"/>
              </a:lnSpc>
              <a:spcBef>
                <a:spcPts val="690"/>
              </a:spcBef>
              <a:buClr>
                <a:srgbClr val="000000"/>
              </a:buClr>
              <a:buFont typeface="Calibri"/>
              <a:buChar char="–"/>
              <a:tabLst>
                <a:tab pos="287020" algn="l"/>
              </a:tabLst>
            </a:pP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Portland</a:t>
            </a:r>
            <a:r>
              <a:rPr sz="28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Cement</a:t>
            </a:r>
            <a:endParaRPr sz="2800" dirty="0">
              <a:latin typeface="Calibri"/>
              <a:cs typeface="Calibri"/>
            </a:endParaRPr>
          </a:p>
          <a:p>
            <a:pPr marL="287020" marR="4588510" lvl="1" indent="-287020" algn="r">
              <a:lnSpc>
                <a:spcPct val="100000"/>
              </a:lnSpc>
              <a:spcBef>
                <a:spcPts val="675"/>
              </a:spcBef>
              <a:buClr>
                <a:srgbClr val="000000"/>
              </a:buClr>
              <a:buFont typeface="Calibri"/>
              <a:buChar char="–"/>
              <a:tabLst>
                <a:tab pos="287020" algn="l"/>
              </a:tabLst>
            </a:pP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Coarse</a:t>
            </a:r>
            <a:r>
              <a:rPr sz="28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Aggregate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70"/>
              </a:spcBef>
              <a:buClr>
                <a:srgbClr val="000000"/>
              </a:buClr>
              <a:buFont typeface="Calibri"/>
              <a:buChar char="–"/>
              <a:tabLst>
                <a:tab pos="756920" algn="l"/>
              </a:tabLst>
            </a:pP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Fine</a:t>
            </a:r>
            <a:r>
              <a:rPr sz="28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Aggregate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75"/>
              </a:spcBef>
              <a:buClr>
                <a:srgbClr val="000000"/>
              </a:buClr>
              <a:buFont typeface="Calibri"/>
              <a:buChar char="–"/>
              <a:tabLst>
                <a:tab pos="756920" algn="l"/>
              </a:tabLst>
            </a:pPr>
            <a:r>
              <a:rPr sz="2800" b="1" spc="-40" dirty="0">
                <a:solidFill>
                  <a:srgbClr val="1F487C"/>
                </a:solidFill>
                <a:latin typeface="Calibri"/>
                <a:cs typeface="Calibri"/>
              </a:rPr>
              <a:t>Water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70"/>
              </a:spcBef>
              <a:buClr>
                <a:srgbClr val="000000"/>
              </a:buClr>
              <a:buFont typeface="Calibri"/>
              <a:buChar char="–"/>
              <a:tabLst>
                <a:tab pos="756920" algn="l"/>
              </a:tabLst>
            </a:pP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Admixtures</a:t>
            </a:r>
            <a:r>
              <a:rPr sz="28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(optional)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332476" y="1752600"/>
            <a:ext cx="3468624" cy="4267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7876"/>
            <a:ext cx="11760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Sem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96516"/>
            <a:ext cx="1751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1172210" algn="l"/>
              </a:tabLst>
            </a:pPr>
            <a:r>
              <a:rPr sz="2000" dirty="0">
                <a:latin typeface="Calibri"/>
                <a:cs typeface="Calibri"/>
              </a:rPr>
              <a:t>Bahan	</a:t>
            </a:r>
            <a:r>
              <a:rPr sz="2000" spc="-5" dirty="0">
                <a:latin typeface="Calibri"/>
                <a:cs typeface="Calibri"/>
              </a:rPr>
              <a:t>dasar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1679" y="2096516"/>
            <a:ext cx="60871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15695" algn="l"/>
                <a:tab pos="1974214" algn="l"/>
                <a:tab pos="3333750" algn="l"/>
                <a:tab pos="4193540" algn="l"/>
                <a:tab pos="4833620" algn="l"/>
                <a:tab pos="5589905" algn="l"/>
              </a:tabLst>
            </a:pPr>
            <a:r>
              <a:rPr sz="2000" spc="-5" dirty="0">
                <a:latin typeface="Calibri"/>
                <a:cs typeface="Calibri"/>
              </a:rPr>
              <a:t>pembu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spc="-5" dirty="0">
                <a:latin typeface="Calibri"/>
                <a:cs typeface="Calibri"/>
              </a:rPr>
              <a:t>seme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5" dirty="0">
                <a:latin typeface="Calibri"/>
                <a:cs typeface="Calibri"/>
              </a:rPr>
              <a:t>sebenar</a:t>
            </a:r>
            <a:r>
              <a:rPr sz="2000" spc="-40" dirty="0">
                <a:latin typeface="Calibri"/>
                <a:cs typeface="Calibri"/>
              </a:rPr>
              <a:t>n</a:t>
            </a:r>
            <a:r>
              <a:rPr sz="2000" spc="-45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a	adalah	</a:t>
            </a:r>
            <a:r>
              <a:rPr sz="2000" spc="-5" dirty="0">
                <a:latin typeface="Calibri"/>
                <a:cs typeface="Calibri"/>
              </a:rPr>
              <a:t>b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tu	</a:t>
            </a:r>
            <a:r>
              <a:rPr sz="2000" spc="-4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r	</a:t>
            </a:r>
            <a:r>
              <a:rPr sz="2000" spc="-35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440" y="2401265"/>
            <a:ext cx="806958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3065">
              <a:lnSpc>
                <a:spcPct val="100000"/>
              </a:lnSpc>
              <a:spcBef>
                <a:spcPts val="105"/>
              </a:spcBef>
              <a:tabLst>
                <a:tab pos="1966595" algn="l"/>
                <a:tab pos="2669540" algn="l"/>
                <a:tab pos="3408679" algn="l"/>
                <a:tab pos="4536440" algn="l"/>
                <a:tab pos="5213350" algn="l"/>
                <a:tab pos="6027420" algn="l"/>
                <a:tab pos="6566534" algn="l"/>
                <a:tab pos="7271384" algn="l"/>
              </a:tabLst>
            </a:pPr>
            <a:r>
              <a:rPr sz="2000" spc="-5" dirty="0">
                <a:latin typeface="Calibri"/>
                <a:cs typeface="Calibri"/>
              </a:rPr>
              <a:t>mengandung	</a:t>
            </a:r>
            <a:r>
              <a:rPr sz="2000" spc="-15" dirty="0">
                <a:latin typeface="Calibri"/>
                <a:cs typeface="Calibri"/>
              </a:rPr>
              <a:t>CaO,	</a:t>
            </a:r>
            <a:r>
              <a:rPr sz="2000" spc="-10" dirty="0">
                <a:latin typeface="Calibri"/>
                <a:cs typeface="Calibri"/>
              </a:rPr>
              <a:t>serta	</a:t>
            </a:r>
            <a:r>
              <a:rPr sz="2000" spc="-5" dirty="0">
                <a:latin typeface="Calibri"/>
                <a:cs typeface="Calibri"/>
              </a:rPr>
              <a:t>lempung	</a:t>
            </a:r>
            <a:r>
              <a:rPr sz="2000" spc="-10" dirty="0">
                <a:latin typeface="Calibri"/>
                <a:cs typeface="Calibri"/>
              </a:rPr>
              <a:t>atau	</a:t>
            </a:r>
            <a:r>
              <a:rPr sz="2000" spc="-5" dirty="0">
                <a:latin typeface="Calibri"/>
                <a:cs typeface="Calibri"/>
              </a:rPr>
              <a:t>tanah	</a:t>
            </a:r>
            <a:r>
              <a:rPr sz="2000" spc="-10" dirty="0">
                <a:latin typeface="Calibri"/>
                <a:cs typeface="Calibri"/>
              </a:rPr>
              <a:t>liat	yang	</a:t>
            </a:r>
            <a:r>
              <a:rPr sz="2000" spc="-15" dirty="0">
                <a:latin typeface="Calibri"/>
                <a:cs typeface="Calibri"/>
              </a:rPr>
              <a:t>banyak</a:t>
            </a:r>
            <a:endParaRPr sz="2000">
              <a:latin typeface="Calibri"/>
              <a:cs typeface="Calibri"/>
            </a:endParaRPr>
          </a:p>
          <a:p>
            <a:pPr marL="39306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mengandung </a:t>
            </a:r>
            <a:r>
              <a:rPr sz="2000" dirty="0">
                <a:latin typeface="Calibri"/>
                <a:cs typeface="Calibri"/>
              </a:rPr>
              <a:t>SiO</a:t>
            </a:r>
            <a:r>
              <a:rPr sz="1950" baseline="-21367" dirty="0">
                <a:latin typeface="Calibri"/>
                <a:cs typeface="Calibri"/>
              </a:rPr>
              <a:t>2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7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Al</a:t>
            </a:r>
            <a:r>
              <a:rPr sz="1950" spc="7" baseline="-21367" dirty="0">
                <a:latin typeface="Calibri"/>
                <a:cs typeface="Calibri"/>
              </a:rPr>
              <a:t>2</a:t>
            </a:r>
            <a:r>
              <a:rPr sz="2000" spc="5" dirty="0">
                <a:latin typeface="Calibri"/>
                <a:cs typeface="Calibri"/>
              </a:rPr>
              <a:t>O</a:t>
            </a:r>
            <a:r>
              <a:rPr sz="1950" spc="7" baseline="-21367" dirty="0">
                <a:latin typeface="Calibri"/>
                <a:cs typeface="Calibri"/>
              </a:rPr>
              <a:t>3</a:t>
            </a:r>
            <a:endParaRPr sz="1950" baseline="-21367">
              <a:latin typeface="Calibri"/>
              <a:cs typeface="Calibri"/>
            </a:endParaRPr>
          </a:p>
          <a:p>
            <a:pPr marL="393065" marR="558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Material-material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dicampur dan ditambahkan gips dalam jumlah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spc="-5" dirty="0">
                <a:latin typeface="Calibri"/>
                <a:cs typeface="Calibri"/>
              </a:rPr>
              <a:t>cukup, </a:t>
            </a:r>
            <a:r>
              <a:rPr sz="2000" spc="-10" dirty="0">
                <a:latin typeface="Calibri"/>
                <a:cs typeface="Calibri"/>
              </a:rPr>
              <a:t>kemudian dibakar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klinker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kemudian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didinginkan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12678" y="3982954"/>
            <a:ext cx="5174073" cy="2630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47876"/>
            <a:ext cx="11760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latin typeface="Calibri"/>
                <a:cs typeface="Calibri"/>
              </a:rPr>
              <a:t>Sem</a:t>
            </a:r>
            <a:r>
              <a:rPr sz="3200" i="0" spc="-15" dirty="0">
                <a:latin typeface="Calibri"/>
                <a:cs typeface="Calibri"/>
              </a:rPr>
              <a:t>e</a:t>
            </a:r>
            <a:r>
              <a:rPr sz="3200" i="0" dirty="0"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0440" y="2105659"/>
            <a:ext cx="7319009" cy="251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177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4 </a:t>
            </a:r>
            <a:r>
              <a:rPr sz="2400" spc="-5" dirty="0">
                <a:latin typeface="Calibri"/>
                <a:cs typeface="Calibri"/>
              </a:rPr>
              <a:t>unsur </a:t>
            </a:r>
            <a:r>
              <a:rPr sz="2400" spc="-10" dirty="0">
                <a:latin typeface="Calibri"/>
                <a:cs typeface="Calibri"/>
              </a:rPr>
              <a:t>utama yang </a:t>
            </a:r>
            <a:r>
              <a:rPr sz="2400" spc="-5" dirty="0">
                <a:latin typeface="Calibri"/>
                <a:cs typeface="Calibri"/>
              </a:rPr>
              <a:t>paling penting </a:t>
            </a:r>
            <a:r>
              <a:rPr sz="2400" spc="-10" dirty="0">
                <a:latin typeface="Calibri"/>
                <a:cs typeface="Calibri"/>
              </a:rPr>
              <a:t>yang terkandung </a:t>
            </a:r>
            <a:r>
              <a:rPr sz="2400" spc="-5" dirty="0">
                <a:latin typeface="Calibri"/>
                <a:cs typeface="Calibri"/>
              </a:rPr>
              <a:t>dalam  semen, </a:t>
            </a:r>
            <a:r>
              <a:rPr sz="2400" spc="-10" dirty="0">
                <a:latin typeface="Calibri"/>
                <a:cs typeface="Calibri"/>
              </a:rPr>
              <a:t>yaitu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20" dirty="0">
                <a:latin typeface="Calibri"/>
                <a:cs typeface="Calibri"/>
              </a:rPr>
              <a:t>Trikalsium </a:t>
            </a:r>
            <a:r>
              <a:rPr sz="2400" spc="-15" dirty="0">
                <a:latin typeface="Calibri"/>
                <a:cs typeface="Calibri"/>
              </a:rPr>
              <a:t>Silikat </a:t>
            </a:r>
            <a:r>
              <a:rPr sz="2400" dirty="0">
                <a:latin typeface="Calibri"/>
                <a:cs typeface="Calibri"/>
              </a:rPr>
              <a:t>(C</a:t>
            </a:r>
            <a:r>
              <a:rPr sz="2400" baseline="-20833" dirty="0"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S)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3CaO.SiO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endParaRPr sz="2400" baseline="-20833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10" dirty="0">
                <a:latin typeface="Calibri"/>
                <a:cs typeface="Calibri"/>
              </a:rPr>
              <a:t>Dikalsium </a:t>
            </a:r>
            <a:r>
              <a:rPr sz="2400" spc="-15" dirty="0">
                <a:latin typeface="Calibri"/>
                <a:cs typeface="Calibri"/>
              </a:rPr>
              <a:t>Silikat </a:t>
            </a:r>
            <a:r>
              <a:rPr sz="2400" dirty="0">
                <a:latin typeface="Calibri"/>
                <a:cs typeface="Calibri"/>
              </a:rPr>
              <a:t>(C</a:t>
            </a:r>
            <a:r>
              <a:rPr sz="2400" baseline="-20833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S)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2CaO.SiO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endParaRPr sz="2400" baseline="-20833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20" dirty="0">
                <a:latin typeface="Calibri"/>
                <a:cs typeface="Calibri"/>
              </a:rPr>
              <a:t>Trikalsium </a:t>
            </a:r>
            <a:r>
              <a:rPr sz="2400" spc="-5" dirty="0">
                <a:latin typeface="Calibri"/>
                <a:cs typeface="Calibri"/>
              </a:rPr>
              <a:t>Aluminat (C</a:t>
            </a:r>
            <a:r>
              <a:rPr sz="2400" spc="-7" baseline="-20833" dirty="0">
                <a:latin typeface="Calibri"/>
                <a:cs typeface="Calibri"/>
              </a:rPr>
              <a:t>3</a:t>
            </a:r>
            <a:r>
              <a:rPr sz="2400" spc="-5" dirty="0">
                <a:latin typeface="Calibri"/>
                <a:cs typeface="Calibri"/>
              </a:rPr>
              <a:t>A)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3CaO.Al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15" baseline="-20833" dirty="0">
                <a:latin typeface="Calibri"/>
                <a:cs typeface="Calibri"/>
              </a:rPr>
              <a:t>3</a:t>
            </a:r>
            <a:endParaRPr sz="2400" baseline="-20833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30" dirty="0">
                <a:latin typeface="Calibri"/>
                <a:cs typeface="Calibri"/>
              </a:rPr>
              <a:t>Tetrakalsium </a:t>
            </a:r>
            <a:r>
              <a:rPr sz="2400" spc="-5" dirty="0">
                <a:latin typeface="Calibri"/>
                <a:cs typeface="Calibri"/>
              </a:rPr>
              <a:t>aluminoferit </a:t>
            </a:r>
            <a:r>
              <a:rPr sz="2400" dirty="0">
                <a:latin typeface="Calibri"/>
                <a:cs typeface="Calibri"/>
              </a:rPr>
              <a:t>(C</a:t>
            </a:r>
            <a:r>
              <a:rPr sz="2400" baseline="-20833" dirty="0">
                <a:latin typeface="Calibri"/>
                <a:cs typeface="Calibri"/>
              </a:rPr>
              <a:t>4</a:t>
            </a:r>
            <a:r>
              <a:rPr sz="2400" dirty="0">
                <a:latin typeface="Calibri"/>
                <a:cs typeface="Calibri"/>
              </a:rPr>
              <a:t>AF)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4CaO.Al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15" baseline="-20833" dirty="0">
                <a:latin typeface="Calibri"/>
                <a:cs typeface="Calibri"/>
              </a:rPr>
              <a:t>3</a:t>
            </a:r>
            <a:r>
              <a:rPr sz="2400" spc="-10" dirty="0">
                <a:latin typeface="Calibri"/>
                <a:cs typeface="Calibri"/>
              </a:rPr>
              <a:t>.Fe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15" baseline="-20833" dirty="0">
                <a:latin typeface="Calibri"/>
                <a:cs typeface="Calibri"/>
              </a:rPr>
              <a:t>3</a:t>
            </a:r>
            <a:endParaRPr sz="2400" baseline="-20833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7876"/>
            <a:ext cx="7954009" cy="3923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Semen</a:t>
            </a:r>
            <a:endParaRPr sz="3200">
              <a:latin typeface="Calibri"/>
              <a:cs typeface="Calibri"/>
            </a:endParaRPr>
          </a:p>
          <a:p>
            <a:pPr marL="12700" marR="132715">
              <a:lnSpc>
                <a:spcPct val="80000"/>
              </a:lnSpc>
              <a:spcBef>
                <a:spcPts val="484"/>
              </a:spcBef>
            </a:pPr>
            <a:r>
              <a:rPr sz="1800" spc="-15" dirty="0">
                <a:latin typeface="Calibri"/>
                <a:cs typeface="Calibri"/>
              </a:rPr>
              <a:t>Secara </a:t>
            </a:r>
            <a:r>
              <a:rPr sz="1800" dirty="0">
                <a:latin typeface="Calibri"/>
                <a:cs typeface="Calibri"/>
              </a:rPr>
              <a:t>umum </a:t>
            </a:r>
            <a:r>
              <a:rPr sz="1800" spc="-5" dirty="0">
                <a:latin typeface="Calibri"/>
                <a:cs typeface="Calibri"/>
              </a:rPr>
              <a:t>sesuai </a:t>
            </a:r>
            <a:r>
              <a:rPr sz="1800" spc="-10" dirty="0">
                <a:latin typeface="Calibri"/>
                <a:cs typeface="Calibri"/>
              </a:rPr>
              <a:t>dengan standar </a:t>
            </a:r>
            <a:r>
              <a:rPr sz="1800" spc="-5" dirty="0">
                <a:latin typeface="Calibri"/>
                <a:cs typeface="Calibri"/>
              </a:rPr>
              <a:t>dari American </a:t>
            </a:r>
            <a:r>
              <a:rPr sz="1800" spc="-10" dirty="0">
                <a:latin typeface="Calibri"/>
                <a:cs typeface="Calibri"/>
              </a:rPr>
              <a:t>Society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spc="-30" dirty="0">
                <a:latin typeface="Calibri"/>
                <a:cs typeface="Calibri"/>
              </a:rPr>
              <a:t>Testing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Materials  (ASTM), </a:t>
            </a:r>
            <a:r>
              <a:rPr sz="1800" spc="-5" dirty="0">
                <a:latin typeface="Calibri"/>
                <a:cs typeface="Calibri"/>
              </a:rPr>
              <a:t>jenis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dapat </a:t>
            </a:r>
            <a:r>
              <a:rPr sz="1800" spc="-15" dirty="0">
                <a:latin typeface="Calibri"/>
                <a:cs typeface="Calibri"/>
              </a:rPr>
              <a:t>dikategorikan </a:t>
            </a:r>
            <a:r>
              <a:rPr sz="1800" spc="-5" dirty="0">
                <a:latin typeface="Calibri"/>
                <a:cs typeface="Calibri"/>
              </a:rPr>
              <a:t>menjadi lima jenis </a:t>
            </a:r>
            <a:r>
              <a:rPr sz="1800" spc="-10" dirty="0">
                <a:latin typeface="Calibri"/>
                <a:cs typeface="Calibri"/>
              </a:rPr>
              <a:t>sebagai berikut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 – </a:t>
            </a:r>
            <a:r>
              <a:rPr sz="1800" spc="-5" dirty="0">
                <a:latin typeface="Calibri"/>
                <a:cs typeface="Calibri"/>
              </a:rPr>
              <a:t>jenis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biasa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dapat </a:t>
            </a:r>
            <a:r>
              <a:rPr sz="1800" spc="-10" dirty="0">
                <a:latin typeface="Calibri"/>
                <a:cs typeface="Calibri"/>
              </a:rPr>
              <a:t>digunakan </a:t>
            </a:r>
            <a:r>
              <a:rPr sz="1800" spc="-5" dirty="0">
                <a:latin typeface="Calibri"/>
                <a:cs typeface="Calibri"/>
              </a:rPr>
              <a:t>pada </a:t>
            </a:r>
            <a:r>
              <a:rPr sz="1800" spc="-10" dirty="0">
                <a:latin typeface="Calibri"/>
                <a:cs typeface="Calibri"/>
              </a:rPr>
              <a:t>pekerjaan </a:t>
            </a:r>
            <a:r>
              <a:rPr sz="1800" spc="-15" dirty="0">
                <a:latin typeface="Calibri"/>
                <a:cs typeface="Calibri"/>
              </a:rPr>
              <a:t>konstruksi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umum</a:t>
            </a:r>
            <a:endParaRPr sz="1800">
              <a:latin typeface="Calibri"/>
              <a:cs typeface="Calibri"/>
            </a:endParaRPr>
          </a:p>
          <a:p>
            <a:pPr marL="354965" marR="474345" indent="-342900">
              <a:lnSpc>
                <a:spcPct val="8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II – </a:t>
            </a:r>
            <a:r>
              <a:rPr sz="1800" spc="-5" dirty="0">
                <a:latin typeface="Calibri"/>
                <a:cs typeface="Calibri"/>
              </a:rPr>
              <a:t>merupakan modifikasi dari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I,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memiliki panas </a:t>
            </a:r>
            <a:r>
              <a:rPr sz="1800" spc="-10" dirty="0">
                <a:latin typeface="Calibri"/>
                <a:cs typeface="Calibri"/>
              </a:rPr>
              <a:t>hidrasi  </a:t>
            </a:r>
            <a:r>
              <a:rPr sz="1800" spc="-5" dirty="0">
                <a:latin typeface="Calibri"/>
                <a:cs typeface="Calibri"/>
              </a:rPr>
              <a:t>lebih </a:t>
            </a:r>
            <a:r>
              <a:rPr sz="1800" spc="-10" dirty="0">
                <a:latin typeface="Calibri"/>
                <a:cs typeface="Calibri"/>
              </a:rPr>
              <a:t>rendah </a:t>
            </a:r>
            <a:r>
              <a:rPr sz="1800" spc="-5" dirty="0">
                <a:latin typeface="Calibri"/>
                <a:cs typeface="Calibri"/>
              </a:rPr>
              <a:t>dan dapat tahan dari </a:t>
            </a:r>
            <a:r>
              <a:rPr sz="1800" spc="-10" dirty="0">
                <a:latin typeface="Calibri"/>
                <a:cs typeface="Calibri"/>
              </a:rPr>
              <a:t>beberapa </a:t>
            </a:r>
            <a:r>
              <a:rPr sz="1800" spc="-5" dirty="0">
                <a:latin typeface="Calibri"/>
                <a:cs typeface="Calibri"/>
              </a:rPr>
              <a:t>jenis </a:t>
            </a:r>
            <a:r>
              <a:rPr sz="1800" spc="-10" dirty="0">
                <a:latin typeface="Calibri"/>
                <a:cs typeface="Calibri"/>
              </a:rPr>
              <a:t>serangan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sulfat</a:t>
            </a:r>
            <a:endParaRPr sz="1800">
              <a:latin typeface="Calibri"/>
              <a:cs typeface="Calibri"/>
            </a:endParaRPr>
          </a:p>
          <a:p>
            <a:pPr marL="354965" marR="88265" indent="-342900">
              <a:lnSpc>
                <a:spcPct val="8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III – </a:t>
            </a:r>
            <a:r>
              <a:rPr sz="1800" spc="-5" dirty="0">
                <a:latin typeface="Calibri"/>
                <a:cs typeface="Calibri"/>
              </a:rPr>
              <a:t>merupakan tipe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dapat menghasilkan </a:t>
            </a:r>
            <a:r>
              <a:rPr sz="1800" spc="-15" dirty="0">
                <a:latin typeface="Calibri"/>
                <a:cs typeface="Calibri"/>
              </a:rPr>
              <a:t>kuat tekan </a:t>
            </a:r>
            <a:r>
              <a:rPr sz="1800" spc="-10" dirty="0">
                <a:latin typeface="Calibri"/>
                <a:cs typeface="Calibri"/>
              </a:rPr>
              <a:t>beton </a:t>
            </a:r>
            <a:r>
              <a:rPr sz="1800" spc="-15" dirty="0">
                <a:latin typeface="Calibri"/>
                <a:cs typeface="Calibri"/>
              </a:rPr>
              <a:t>awal 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tinggi. </a:t>
            </a:r>
            <a:r>
              <a:rPr sz="1800" spc="-10" dirty="0">
                <a:latin typeface="Calibri"/>
                <a:cs typeface="Calibri"/>
              </a:rPr>
              <a:t>Setelah </a:t>
            </a:r>
            <a:r>
              <a:rPr sz="1800" dirty="0">
                <a:latin typeface="Calibri"/>
                <a:cs typeface="Calibri"/>
              </a:rPr>
              <a:t>24 </a:t>
            </a:r>
            <a:r>
              <a:rPr sz="1800" spc="-5" dirty="0">
                <a:latin typeface="Calibri"/>
                <a:cs typeface="Calibri"/>
              </a:rPr>
              <a:t>jam </a:t>
            </a:r>
            <a:r>
              <a:rPr sz="1800" spc="-10" dirty="0">
                <a:latin typeface="Calibri"/>
                <a:cs typeface="Calibri"/>
              </a:rPr>
              <a:t>proses pengecoran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 ini </a:t>
            </a:r>
            <a:r>
              <a:rPr sz="1800" spc="-10" dirty="0">
                <a:latin typeface="Calibri"/>
                <a:cs typeface="Calibri"/>
              </a:rPr>
              <a:t>akan </a:t>
            </a:r>
            <a:r>
              <a:rPr sz="1800" spc="-5" dirty="0">
                <a:latin typeface="Calibri"/>
                <a:cs typeface="Calibri"/>
              </a:rPr>
              <a:t>menghasilkan  </a:t>
            </a:r>
            <a:r>
              <a:rPr sz="1800" spc="-15" dirty="0">
                <a:latin typeface="Calibri"/>
                <a:cs typeface="Calibri"/>
              </a:rPr>
              <a:t>kuat tekan </a:t>
            </a:r>
            <a:r>
              <a:rPr sz="1800" spc="-5" dirty="0">
                <a:latin typeface="Calibri"/>
                <a:cs typeface="Calibri"/>
              </a:rPr>
              <a:t>dua </a:t>
            </a:r>
            <a:r>
              <a:rPr sz="1800" spc="-10" dirty="0">
                <a:latin typeface="Calibri"/>
                <a:cs typeface="Calibri"/>
              </a:rPr>
              <a:t>kali </a:t>
            </a:r>
            <a:r>
              <a:rPr sz="1800" spc="-5" dirty="0">
                <a:latin typeface="Calibri"/>
                <a:cs typeface="Calibri"/>
              </a:rPr>
              <a:t>lebih </a:t>
            </a:r>
            <a:r>
              <a:rPr sz="1800" dirty="0">
                <a:latin typeface="Calibri"/>
                <a:cs typeface="Calibri"/>
              </a:rPr>
              <a:t>tinggi </a:t>
            </a:r>
            <a:r>
              <a:rPr sz="1800" spc="-5" dirty="0">
                <a:latin typeface="Calibri"/>
                <a:cs typeface="Calibri"/>
              </a:rPr>
              <a:t>daripada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 biasa, namun panas </a:t>
            </a:r>
            <a:r>
              <a:rPr sz="1800" spc="-10" dirty="0">
                <a:latin typeface="Calibri"/>
                <a:cs typeface="Calibri"/>
              </a:rPr>
              <a:t>hidrasi  yang dihasilkan </a:t>
            </a:r>
            <a:r>
              <a:rPr sz="1800" dirty="0">
                <a:latin typeface="Calibri"/>
                <a:cs typeface="Calibri"/>
              </a:rPr>
              <a:t>semen jenis </a:t>
            </a:r>
            <a:r>
              <a:rPr sz="1800" spc="-5" dirty="0">
                <a:latin typeface="Calibri"/>
                <a:cs typeface="Calibri"/>
              </a:rPr>
              <a:t>ini lebih tinggi daripada panas </a:t>
            </a:r>
            <a:r>
              <a:rPr sz="1800" spc="-10" dirty="0">
                <a:latin typeface="Calibri"/>
                <a:cs typeface="Calibri"/>
              </a:rPr>
              <a:t>hidrasi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</a:t>
            </a:r>
            <a:r>
              <a:rPr sz="1800" spc="1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  <a:p>
            <a:pPr marL="354965" marR="198120" indent="-342900">
              <a:lnSpc>
                <a:spcPct val="8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IV – </a:t>
            </a:r>
            <a:r>
              <a:rPr sz="1800" spc="-5" dirty="0">
                <a:latin typeface="Calibri"/>
                <a:cs typeface="Calibri"/>
              </a:rPr>
              <a:t>merupakan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mampu </a:t>
            </a:r>
            <a:r>
              <a:rPr sz="1800" spc="-5" dirty="0">
                <a:latin typeface="Calibri"/>
                <a:cs typeface="Calibri"/>
              </a:rPr>
              <a:t>menghasilkan panas </a:t>
            </a:r>
            <a:r>
              <a:rPr sz="1800" spc="-10" dirty="0">
                <a:latin typeface="Calibri"/>
                <a:cs typeface="Calibri"/>
              </a:rPr>
              <a:t>hidrasi yang  </a:t>
            </a:r>
            <a:r>
              <a:rPr sz="1800" spc="-5" dirty="0">
                <a:latin typeface="Calibri"/>
                <a:cs typeface="Calibri"/>
              </a:rPr>
              <a:t>rendah, sehingga </a:t>
            </a:r>
            <a:r>
              <a:rPr sz="1800" spc="-10" dirty="0">
                <a:latin typeface="Calibri"/>
                <a:cs typeface="Calibri"/>
              </a:rPr>
              <a:t>cocok digunakan </a:t>
            </a:r>
            <a:r>
              <a:rPr sz="1800" spc="-5" dirty="0">
                <a:latin typeface="Calibri"/>
                <a:cs typeface="Calibri"/>
              </a:rPr>
              <a:t>pada </a:t>
            </a:r>
            <a:r>
              <a:rPr sz="1800" spc="-10" dirty="0">
                <a:latin typeface="Calibri"/>
                <a:cs typeface="Calibri"/>
              </a:rPr>
              <a:t>proses pengecoran struktur beton </a:t>
            </a:r>
            <a:r>
              <a:rPr sz="1800" spc="-5" dirty="0">
                <a:latin typeface="Calibri"/>
                <a:cs typeface="Calibri"/>
              </a:rPr>
              <a:t>yang  massif</a:t>
            </a:r>
            <a:endParaRPr sz="1800">
              <a:latin typeface="Calibri"/>
              <a:cs typeface="Calibri"/>
            </a:endParaRPr>
          </a:p>
          <a:p>
            <a:pPr marL="354965" marR="141605" indent="-342900">
              <a:lnSpc>
                <a:spcPct val="8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V – </a:t>
            </a:r>
            <a:r>
              <a:rPr sz="1800" spc="-10" dirty="0">
                <a:latin typeface="Calibri"/>
                <a:cs typeface="Calibri"/>
              </a:rPr>
              <a:t>digunakan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10" dirty="0">
                <a:latin typeface="Calibri"/>
                <a:cs typeface="Calibri"/>
              </a:rPr>
              <a:t>struktur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0" dirty="0">
                <a:latin typeface="Calibri"/>
                <a:cs typeface="Calibri"/>
              </a:rPr>
              <a:t>struktur beton </a:t>
            </a:r>
            <a:r>
              <a:rPr sz="1800" spc="-5" dirty="0">
                <a:latin typeface="Calibri"/>
                <a:cs typeface="Calibri"/>
              </a:rPr>
              <a:t>yang memerlukan </a:t>
            </a:r>
            <a:r>
              <a:rPr sz="1800" spc="-15" dirty="0">
                <a:latin typeface="Calibri"/>
                <a:cs typeface="Calibri"/>
              </a:rPr>
              <a:t>ketahanan 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tinggi </a:t>
            </a:r>
            <a:r>
              <a:rPr sz="1800" spc="-5" dirty="0">
                <a:latin typeface="Calibri"/>
                <a:cs typeface="Calibri"/>
              </a:rPr>
              <a:t>dari </a:t>
            </a:r>
            <a:r>
              <a:rPr sz="1800" spc="-10" dirty="0">
                <a:latin typeface="Calibri"/>
                <a:cs typeface="Calibri"/>
              </a:rPr>
              <a:t>serangan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sulfat.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67200" y="1412747"/>
            <a:ext cx="4409440" cy="0"/>
          </a:xfrm>
          <a:custGeom>
            <a:avLst/>
            <a:gdLst/>
            <a:ahLst/>
            <a:cxnLst/>
            <a:rect l="l" t="t" r="r" b="b"/>
            <a:pathLst>
              <a:path w="4409440">
                <a:moveTo>
                  <a:pt x="0" y="0"/>
                </a:moveTo>
                <a:lnTo>
                  <a:pt x="4409313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537" y="1412747"/>
            <a:ext cx="3742690" cy="0"/>
          </a:xfrm>
          <a:custGeom>
            <a:avLst/>
            <a:gdLst/>
            <a:ahLst/>
            <a:cxnLst/>
            <a:rect l="l" t="t" r="r" b="b"/>
            <a:pathLst>
              <a:path w="3742690">
                <a:moveTo>
                  <a:pt x="0" y="0"/>
                </a:moveTo>
                <a:lnTo>
                  <a:pt x="3742512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7200" y="0"/>
            <a:ext cx="4876799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38625" y="3686175"/>
            <a:ext cx="4905375" cy="0"/>
          </a:xfrm>
          <a:custGeom>
            <a:avLst/>
            <a:gdLst/>
            <a:ahLst/>
            <a:cxnLst/>
            <a:rect l="l" t="t" r="r" b="b"/>
            <a:pathLst>
              <a:path w="4905375">
                <a:moveTo>
                  <a:pt x="0" y="0"/>
                </a:moveTo>
                <a:lnTo>
                  <a:pt x="4905374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4648200" cy="3686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4676775" cy="3686175"/>
          </a:xfrm>
          <a:custGeom>
            <a:avLst/>
            <a:gdLst/>
            <a:ahLst/>
            <a:cxnLst/>
            <a:rect l="l" t="t" r="r" b="b"/>
            <a:pathLst>
              <a:path w="4676775" h="3686175">
                <a:moveTo>
                  <a:pt x="0" y="3686175"/>
                </a:moveTo>
                <a:lnTo>
                  <a:pt x="4676775" y="3686175"/>
                </a:lnTo>
                <a:lnTo>
                  <a:pt x="4676775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581400"/>
            <a:ext cx="4648200" cy="32765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552823"/>
            <a:ext cx="4676775" cy="3305175"/>
          </a:xfrm>
          <a:custGeom>
            <a:avLst/>
            <a:gdLst/>
            <a:ahLst/>
            <a:cxnLst/>
            <a:rect l="l" t="t" r="r" b="b"/>
            <a:pathLst>
              <a:path w="4676775" h="3305175">
                <a:moveTo>
                  <a:pt x="4676775" y="3305173"/>
                </a:moveTo>
                <a:lnTo>
                  <a:pt x="4676775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8200" y="3581400"/>
            <a:ext cx="4495799" cy="32765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19625" y="3552823"/>
            <a:ext cx="4524375" cy="3305175"/>
          </a:xfrm>
          <a:custGeom>
            <a:avLst/>
            <a:gdLst/>
            <a:ahLst/>
            <a:cxnLst/>
            <a:rect l="l" t="t" r="r" b="b"/>
            <a:pathLst>
              <a:path w="4524375" h="3305175">
                <a:moveTo>
                  <a:pt x="4524374" y="0"/>
                </a:moveTo>
                <a:lnTo>
                  <a:pt x="0" y="0"/>
                </a:lnTo>
                <a:lnTo>
                  <a:pt x="0" y="3305173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3"/>
            <a:ext cx="2139950" cy="367030"/>
          </a:xfrm>
          <a:custGeom>
            <a:avLst/>
            <a:gdLst/>
            <a:ahLst/>
            <a:cxnLst/>
            <a:rect l="l" t="t" r="r" b="b"/>
            <a:pathLst>
              <a:path w="2139950" h="367030">
                <a:moveTo>
                  <a:pt x="0" y="366712"/>
                </a:moveTo>
                <a:lnTo>
                  <a:pt x="2139950" y="366712"/>
                </a:lnTo>
                <a:lnTo>
                  <a:pt x="2139950" y="0"/>
                </a:lnTo>
                <a:lnTo>
                  <a:pt x="0" y="0"/>
                </a:lnTo>
                <a:lnTo>
                  <a:pt x="0" y="366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17780"/>
            <a:ext cx="1791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III - </a:t>
            </a:r>
            <a:r>
              <a:rPr sz="1800" spc="-5" dirty="0">
                <a:latin typeface="Calibri"/>
                <a:cs typeface="Calibri"/>
              </a:rPr>
              <a:t>High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Early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497636"/>
            <a:ext cx="1676400" cy="360680"/>
          </a:xfrm>
          <a:custGeom>
            <a:avLst/>
            <a:gdLst/>
            <a:ahLst/>
            <a:cxnLst/>
            <a:rect l="l" t="t" r="r" b="b"/>
            <a:pathLst>
              <a:path w="1676400" h="360679">
                <a:moveTo>
                  <a:pt x="1676400" y="360360"/>
                </a:moveTo>
                <a:lnTo>
                  <a:pt x="1676400" y="0"/>
                </a:lnTo>
                <a:lnTo>
                  <a:pt x="0" y="0"/>
                </a:lnTo>
                <a:lnTo>
                  <a:pt x="0" y="360360"/>
                </a:lnTo>
                <a:lnTo>
                  <a:pt x="1676400" y="360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8739" y="6516725"/>
            <a:ext cx="144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 -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Normal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48200" y="6497636"/>
            <a:ext cx="1676400" cy="360680"/>
          </a:xfrm>
          <a:custGeom>
            <a:avLst/>
            <a:gdLst/>
            <a:ahLst/>
            <a:cxnLst/>
            <a:rect l="l" t="t" r="r" b="b"/>
            <a:pathLst>
              <a:path w="1676400" h="360679">
                <a:moveTo>
                  <a:pt x="1676400" y="360360"/>
                </a:moveTo>
                <a:lnTo>
                  <a:pt x="1676400" y="0"/>
                </a:lnTo>
                <a:lnTo>
                  <a:pt x="0" y="0"/>
                </a:lnTo>
                <a:lnTo>
                  <a:pt x="0" y="360360"/>
                </a:lnTo>
                <a:lnTo>
                  <a:pt x="1676400" y="360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727828" y="6516725"/>
            <a:ext cx="144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 -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Normal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724400" y="63"/>
            <a:ext cx="3282950" cy="367030"/>
          </a:xfrm>
          <a:custGeom>
            <a:avLst/>
            <a:gdLst/>
            <a:ahLst/>
            <a:cxnLst/>
            <a:rect l="l" t="t" r="r" b="b"/>
            <a:pathLst>
              <a:path w="3282950" h="367030">
                <a:moveTo>
                  <a:pt x="0" y="366712"/>
                </a:moveTo>
                <a:lnTo>
                  <a:pt x="3282950" y="366712"/>
                </a:lnTo>
                <a:lnTo>
                  <a:pt x="3282950" y="0"/>
                </a:lnTo>
                <a:lnTo>
                  <a:pt x="0" y="0"/>
                </a:lnTo>
                <a:lnTo>
                  <a:pt x="0" y="366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804028" y="17780"/>
            <a:ext cx="2961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IV - </a:t>
            </a:r>
            <a:r>
              <a:rPr sz="1800" spc="-10" dirty="0">
                <a:latin typeface="Calibri"/>
                <a:cs typeface="Calibri"/>
              </a:rPr>
              <a:t>Low </a:t>
            </a:r>
            <a:r>
              <a:rPr sz="1800" spc="-5" dirty="0">
                <a:latin typeface="Calibri"/>
                <a:cs typeface="Calibri"/>
              </a:rPr>
              <a:t>Heat of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Hydration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7876"/>
            <a:ext cx="13360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latin typeface="Calibri"/>
                <a:cs typeface="Calibri"/>
              </a:rPr>
              <a:t>Agregat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36288"/>
            <a:ext cx="7652384" cy="1732914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5" dirty="0">
                <a:latin typeface="Calibri"/>
                <a:cs typeface="Calibri"/>
              </a:rPr>
              <a:t>menempati </a:t>
            </a:r>
            <a:r>
              <a:rPr sz="2000" dirty="0">
                <a:latin typeface="Calibri"/>
                <a:cs typeface="Calibri"/>
              </a:rPr>
              <a:t>70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75% </a:t>
            </a:r>
            <a:r>
              <a:rPr sz="2000" spc="-10" dirty="0">
                <a:latin typeface="Calibri"/>
                <a:cs typeface="Calibri"/>
              </a:rPr>
              <a:t>volume beton yang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mengeras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Agregat yang </a:t>
            </a:r>
            <a:r>
              <a:rPr sz="2000" spc="-5" dirty="0">
                <a:latin typeface="Calibri"/>
                <a:cs typeface="Calibri"/>
              </a:rPr>
              <a:t>dapat melalui </a:t>
            </a:r>
            <a:r>
              <a:rPr sz="2000" spc="-10" dirty="0">
                <a:latin typeface="Calibri"/>
                <a:cs typeface="Calibri"/>
              </a:rPr>
              <a:t>saringan </a:t>
            </a:r>
            <a:r>
              <a:rPr sz="2000" dirty="0">
                <a:latin typeface="Calibri"/>
                <a:cs typeface="Calibri"/>
              </a:rPr>
              <a:t>No.4 (4,75 </a:t>
            </a:r>
            <a:r>
              <a:rPr sz="2000" spc="-5" dirty="0">
                <a:latin typeface="Calibri"/>
                <a:cs typeface="Calibri"/>
              </a:rPr>
              <a:t>mm)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diklasifikasikan sebagai </a:t>
            </a:r>
            <a:r>
              <a:rPr sz="2000" spc="-15" dirty="0">
                <a:latin typeface="Calibri"/>
                <a:cs typeface="Calibri"/>
              </a:rPr>
              <a:t>agregat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ringan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10" dirty="0">
                <a:latin typeface="Calibri"/>
                <a:cs typeface="Calibri"/>
              </a:rPr>
              <a:t>yang tertahan </a:t>
            </a:r>
            <a:r>
              <a:rPr sz="2000" dirty="0">
                <a:latin typeface="Calibri"/>
                <a:cs typeface="Calibri"/>
              </a:rPr>
              <a:t>di </a:t>
            </a:r>
            <a:r>
              <a:rPr sz="2000" spc="-10" dirty="0">
                <a:latin typeface="Calibri"/>
                <a:cs typeface="Calibri"/>
              </a:rPr>
              <a:t>saringan </a:t>
            </a:r>
            <a:r>
              <a:rPr sz="2000" dirty="0">
                <a:latin typeface="Calibri"/>
                <a:cs typeface="Calibri"/>
              </a:rPr>
              <a:t>No.4 </a:t>
            </a:r>
            <a:r>
              <a:rPr sz="2000" spc="-10" dirty="0">
                <a:latin typeface="Calibri"/>
                <a:cs typeface="Calibri"/>
              </a:rPr>
              <a:t>diklasifikasikan sebagai </a:t>
            </a:r>
            <a:r>
              <a:rPr sz="2000" spc="-15" dirty="0">
                <a:latin typeface="Calibri"/>
                <a:cs typeface="Calibri"/>
              </a:rPr>
              <a:t>agregat  </a:t>
            </a:r>
            <a:r>
              <a:rPr sz="2000" spc="-10" dirty="0">
                <a:latin typeface="Calibri"/>
                <a:cs typeface="Calibri"/>
              </a:rPr>
              <a:t>kasar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91639" y="4149051"/>
            <a:ext cx="2664333" cy="1728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44009" y="4149051"/>
            <a:ext cx="2592323" cy="1728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47876"/>
            <a:ext cx="13360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spc="-20" dirty="0">
                <a:solidFill>
                  <a:srgbClr val="000000"/>
                </a:solidFill>
                <a:latin typeface="Calibri"/>
                <a:cs typeface="Calibri"/>
              </a:rPr>
              <a:t>Agregat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105659"/>
            <a:ext cx="7807325" cy="280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Ukuran </a:t>
            </a:r>
            <a:r>
              <a:rPr sz="2400" spc="-5" dirty="0">
                <a:latin typeface="Calibri"/>
                <a:cs typeface="Calibri"/>
              </a:rPr>
              <a:t>maksimum </a:t>
            </a:r>
            <a:r>
              <a:rPr sz="2400" spc="-15" dirty="0">
                <a:latin typeface="Calibri"/>
                <a:cs typeface="Calibri"/>
              </a:rPr>
              <a:t>agregat </a:t>
            </a:r>
            <a:r>
              <a:rPr sz="2400" spc="-10" dirty="0">
                <a:latin typeface="Calibri"/>
                <a:cs typeface="Calibri"/>
              </a:rPr>
              <a:t>dibatasi </a:t>
            </a:r>
            <a:r>
              <a:rPr sz="2400" dirty="0">
                <a:latin typeface="Calibri"/>
                <a:cs typeface="Calibri"/>
              </a:rPr>
              <a:t>menurut </a:t>
            </a:r>
            <a:r>
              <a:rPr sz="2400" spc="-5" dirty="0">
                <a:latin typeface="Calibri"/>
                <a:cs typeface="Calibri"/>
              </a:rPr>
              <a:t>SNI </a:t>
            </a:r>
            <a:r>
              <a:rPr sz="2400" spc="-10" dirty="0">
                <a:latin typeface="Calibri"/>
                <a:cs typeface="Calibri"/>
              </a:rPr>
              <a:t>03-2847-2002  </a:t>
            </a:r>
            <a:r>
              <a:rPr sz="2400" spc="-5" dirty="0">
                <a:latin typeface="Calibri"/>
                <a:cs typeface="Calibri"/>
              </a:rPr>
              <a:t>pasal </a:t>
            </a:r>
            <a:r>
              <a:rPr sz="2400" spc="-10" dirty="0">
                <a:latin typeface="Calibri"/>
                <a:cs typeface="Calibri"/>
              </a:rPr>
              <a:t>5.3.2, yaitu </a:t>
            </a:r>
            <a:r>
              <a:rPr sz="2400" spc="-20" dirty="0">
                <a:latin typeface="Calibri"/>
                <a:cs typeface="Calibri"/>
              </a:rPr>
              <a:t>disyaratkan </a:t>
            </a:r>
            <a:r>
              <a:rPr sz="2400" spc="-15" dirty="0">
                <a:latin typeface="Calibri"/>
                <a:cs typeface="Calibri"/>
              </a:rPr>
              <a:t>bahwa </a:t>
            </a:r>
            <a:r>
              <a:rPr sz="2400" spc="-20" dirty="0">
                <a:latin typeface="Calibri"/>
                <a:cs typeface="Calibri"/>
              </a:rPr>
              <a:t>ukuran agregat </a:t>
            </a:r>
            <a:r>
              <a:rPr sz="2400" dirty="0">
                <a:latin typeface="Calibri"/>
                <a:cs typeface="Calibri"/>
              </a:rPr>
              <a:t>tidak  </a:t>
            </a:r>
            <a:r>
              <a:rPr sz="2400" spc="-5" dirty="0">
                <a:latin typeface="Calibri"/>
                <a:cs typeface="Calibri"/>
              </a:rPr>
              <a:t>melebihi dari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1/5 </a:t>
            </a:r>
            <a:r>
              <a:rPr sz="2400" spc="-10" dirty="0">
                <a:latin typeface="Calibri"/>
                <a:cs typeface="Calibri"/>
              </a:rPr>
              <a:t>kali </a:t>
            </a:r>
            <a:r>
              <a:rPr sz="2400" spc="-15" dirty="0">
                <a:latin typeface="Calibri"/>
                <a:cs typeface="Calibri"/>
              </a:rPr>
              <a:t>jarak terkecil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5" dirty="0">
                <a:latin typeface="Calibri"/>
                <a:cs typeface="Calibri"/>
              </a:rPr>
              <a:t>bidang samping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cetakan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1/3 </a:t>
            </a:r>
            <a:r>
              <a:rPr sz="2400" spc="-10" dirty="0">
                <a:latin typeface="Calibri"/>
                <a:cs typeface="Calibri"/>
              </a:rPr>
              <a:t>kali </a:t>
            </a:r>
            <a:r>
              <a:rPr sz="2400" spc="-5" dirty="0">
                <a:latin typeface="Calibri"/>
                <a:cs typeface="Calibri"/>
              </a:rPr>
              <a:t>tebal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pelat</a:t>
            </a:r>
            <a:endParaRPr sz="2400">
              <a:latin typeface="Calibri"/>
              <a:cs typeface="Calibri"/>
            </a:endParaRPr>
          </a:p>
          <a:p>
            <a:pPr marL="354965" marR="49784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3/4 </a:t>
            </a:r>
            <a:r>
              <a:rPr sz="2400" spc="-10" dirty="0">
                <a:latin typeface="Calibri"/>
                <a:cs typeface="Calibri"/>
              </a:rPr>
              <a:t>kali </a:t>
            </a:r>
            <a:r>
              <a:rPr sz="2400" spc="-15" dirty="0">
                <a:latin typeface="Calibri"/>
                <a:cs typeface="Calibri"/>
              </a:rPr>
              <a:t>jarak </a:t>
            </a:r>
            <a:r>
              <a:rPr sz="2400" spc="-10" dirty="0">
                <a:latin typeface="Calibri"/>
                <a:cs typeface="Calibri"/>
              </a:rPr>
              <a:t>bersih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10" dirty="0">
                <a:latin typeface="Calibri"/>
                <a:cs typeface="Calibri"/>
              </a:rPr>
              <a:t>tulangan, </a:t>
            </a:r>
            <a:r>
              <a:rPr sz="2400" spc="-5" dirty="0">
                <a:latin typeface="Calibri"/>
                <a:cs typeface="Calibri"/>
              </a:rPr>
              <a:t>jaring </a:t>
            </a:r>
            <a:r>
              <a:rPr sz="2400" spc="-20" dirty="0">
                <a:latin typeface="Calibri"/>
                <a:cs typeface="Calibri"/>
              </a:rPr>
              <a:t>kawat </a:t>
            </a:r>
            <a:r>
              <a:rPr sz="2400" spc="-5" dirty="0">
                <a:latin typeface="Calibri"/>
                <a:cs typeface="Calibri"/>
              </a:rPr>
              <a:t>baja,  bundel </a:t>
            </a:r>
            <a:r>
              <a:rPr sz="2400" spc="-10" dirty="0">
                <a:latin typeface="Calibri"/>
                <a:cs typeface="Calibri"/>
              </a:rPr>
              <a:t>tulangan, </a:t>
            </a:r>
            <a:r>
              <a:rPr sz="2400" spc="-5" dirty="0">
                <a:latin typeface="Calibri"/>
                <a:cs typeface="Calibri"/>
              </a:rPr>
              <a:t>tendon, </a:t>
            </a:r>
            <a:r>
              <a:rPr sz="2400" spc="-15" dirty="0">
                <a:latin typeface="Calibri"/>
                <a:cs typeface="Calibri"/>
              </a:rPr>
              <a:t>atau </a:t>
            </a:r>
            <a:r>
              <a:rPr sz="2400" spc="-5" dirty="0">
                <a:latin typeface="Calibri"/>
                <a:cs typeface="Calibri"/>
              </a:rPr>
              <a:t>bundel tendon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prategang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11300"/>
            <a:ext cx="5168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6FC0"/>
                </a:solidFill>
                <a:latin typeface="Calibri"/>
                <a:cs typeface="Calibri"/>
              </a:rPr>
              <a:t>Air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17268"/>
            <a:ext cx="7792084" cy="42030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4965" marR="754380" indent="-3429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merupakan </a:t>
            </a:r>
            <a:r>
              <a:rPr sz="2000" dirty="0">
                <a:latin typeface="Calibri"/>
                <a:cs typeface="Calibri"/>
              </a:rPr>
              <a:t>bahan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penting </a:t>
            </a:r>
            <a:r>
              <a:rPr sz="2000" spc="-10" dirty="0">
                <a:latin typeface="Calibri"/>
                <a:cs typeface="Calibri"/>
              </a:rPr>
              <a:t>juga </a:t>
            </a:r>
            <a:r>
              <a:rPr sz="2000" spc="-5" dirty="0">
                <a:latin typeface="Calibri"/>
                <a:cs typeface="Calibri"/>
              </a:rPr>
              <a:t>dalam pembuatan </a:t>
            </a:r>
            <a:r>
              <a:rPr sz="2000" spc="-10" dirty="0">
                <a:latin typeface="Calibri"/>
                <a:cs typeface="Calibri"/>
              </a:rPr>
              <a:t>suatu  </a:t>
            </a:r>
            <a:r>
              <a:rPr sz="2000" spc="-5" dirty="0">
                <a:latin typeface="Calibri"/>
                <a:cs typeface="Calibri"/>
              </a:rPr>
              <a:t>campuran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beton.</a:t>
            </a:r>
            <a:endParaRPr sz="2000">
              <a:latin typeface="Calibri"/>
              <a:cs typeface="Calibri"/>
            </a:endParaRPr>
          </a:p>
          <a:p>
            <a:pPr marL="354965" marR="102870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Air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dicampur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spc="-10" dirty="0">
                <a:latin typeface="Calibri"/>
                <a:cs typeface="Calibri"/>
              </a:rPr>
              <a:t>akan </a:t>
            </a:r>
            <a:r>
              <a:rPr sz="2000" spc="-5" dirty="0">
                <a:latin typeface="Calibri"/>
                <a:cs typeface="Calibri"/>
              </a:rPr>
              <a:t>membungkus </a:t>
            </a: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5" dirty="0">
                <a:latin typeface="Calibri"/>
                <a:cs typeface="Calibri"/>
              </a:rPr>
              <a:t>halus </a:t>
            </a:r>
            <a:r>
              <a:rPr sz="2000" dirty="0">
                <a:latin typeface="Calibri"/>
                <a:cs typeface="Calibri"/>
              </a:rPr>
              <a:t>dan  </a:t>
            </a: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10" dirty="0">
                <a:latin typeface="Calibri"/>
                <a:cs typeface="Calibri"/>
              </a:rPr>
              <a:t>kasar </a:t>
            </a:r>
            <a:r>
              <a:rPr sz="2000" spc="-5" dirty="0">
                <a:latin typeface="Calibri"/>
                <a:cs typeface="Calibri"/>
              </a:rPr>
              <a:t>menjadi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kesatuan.</a:t>
            </a:r>
            <a:endParaRPr sz="2000">
              <a:latin typeface="Calibri"/>
              <a:cs typeface="Calibri"/>
            </a:endParaRPr>
          </a:p>
          <a:p>
            <a:pPr marL="354965" marR="8255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Pencampuran </a:t>
            </a:r>
            <a:r>
              <a:rPr sz="2000" spc="-5" dirty="0">
                <a:latin typeface="Calibri"/>
                <a:cs typeface="Calibri"/>
              </a:rPr>
              <a:t>semen dan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10" dirty="0">
                <a:latin typeface="Calibri"/>
                <a:cs typeface="Calibri"/>
              </a:rPr>
              <a:t>akan </a:t>
            </a:r>
            <a:r>
              <a:rPr sz="2000" spc="-5" dirty="0">
                <a:latin typeface="Calibri"/>
                <a:cs typeface="Calibri"/>
              </a:rPr>
              <a:t>menimbulkan </a:t>
            </a:r>
            <a:r>
              <a:rPr sz="2000" spc="-10" dirty="0">
                <a:latin typeface="Calibri"/>
                <a:cs typeface="Calibri"/>
              </a:rPr>
              <a:t>suatu reaksi </a:t>
            </a:r>
            <a:r>
              <a:rPr sz="2000" spc="-5" dirty="0">
                <a:latin typeface="Calibri"/>
                <a:cs typeface="Calibri"/>
              </a:rPr>
              <a:t>kimia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spc="-5" dirty="0">
                <a:latin typeface="Calibri"/>
                <a:cs typeface="Calibri"/>
              </a:rPr>
              <a:t>disebut dengan istilah </a:t>
            </a:r>
            <a:r>
              <a:rPr sz="2000" spc="-10" dirty="0">
                <a:latin typeface="Calibri"/>
                <a:cs typeface="Calibri"/>
              </a:rPr>
              <a:t>reaksi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hidrasi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Perbandingan </a:t>
            </a:r>
            <a:r>
              <a:rPr sz="2000" spc="-15" dirty="0">
                <a:latin typeface="Calibri"/>
                <a:cs typeface="Calibri"/>
              </a:rPr>
              <a:t>antara </a:t>
            </a:r>
            <a:r>
              <a:rPr sz="2000" dirty="0">
                <a:latin typeface="Calibri"/>
                <a:cs typeface="Calibri"/>
              </a:rPr>
              <a:t>jumlah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jumlah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spc="-10" dirty="0">
                <a:latin typeface="Calibri"/>
                <a:cs typeface="Calibri"/>
              </a:rPr>
              <a:t>(rasio 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semen) memegang </a:t>
            </a:r>
            <a:r>
              <a:rPr sz="2000" spc="-10" dirty="0">
                <a:latin typeface="Calibri"/>
                <a:cs typeface="Calibri"/>
              </a:rPr>
              <a:t>peranan vital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hal </a:t>
            </a:r>
            <a:r>
              <a:rPr sz="2000" spc="-15" dirty="0">
                <a:latin typeface="Calibri"/>
                <a:cs typeface="Calibri"/>
              </a:rPr>
              <a:t>kuat tekan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  <a:p>
            <a:pPr marL="354965" marR="280670" indent="-342900" algn="just">
              <a:lnSpc>
                <a:spcPts val="2160"/>
              </a:lnSpc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Agar reaksi hidrasi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dirty="0">
                <a:latin typeface="Calibri"/>
                <a:cs typeface="Calibri"/>
              </a:rPr>
              <a:t>berlangsung, pada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dibutuhkan </a:t>
            </a:r>
            <a:r>
              <a:rPr sz="2000" dirty="0">
                <a:latin typeface="Calibri"/>
                <a:cs typeface="Calibri"/>
              </a:rPr>
              <a:t>air  </a:t>
            </a:r>
            <a:r>
              <a:rPr sz="2000" spc="-10" dirty="0">
                <a:latin typeface="Calibri"/>
                <a:cs typeface="Calibri"/>
              </a:rPr>
              <a:t>sebanyak kurang </a:t>
            </a:r>
            <a:r>
              <a:rPr sz="2000" spc="-5" dirty="0">
                <a:latin typeface="Calibri"/>
                <a:cs typeface="Calibri"/>
              </a:rPr>
              <a:t>lebih </a:t>
            </a:r>
            <a:r>
              <a:rPr sz="2000" dirty="0">
                <a:latin typeface="Calibri"/>
                <a:cs typeface="Calibri"/>
              </a:rPr>
              <a:t>25%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spc="-10" dirty="0">
                <a:latin typeface="Calibri"/>
                <a:cs typeface="Calibri"/>
              </a:rPr>
              <a:t>(atau </a:t>
            </a:r>
            <a:r>
              <a:rPr sz="2000" spc="-15" dirty="0">
                <a:latin typeface="Calibri"/>
                <a:cs typeface="Calibri"/>
              </a:rPr>
              <a:t>dikatakan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dirty="0">
                <a:latin typeface="Calibri"/>
                <a:cs typeface="Calibri"/>
              </a:rPr>
              <a:t>air 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0,25).</a:t>
            </a:r>
            <a:endParaRPr sz="2000">
              <a:latin typeface="Calibri"/>
              <a:cs typeface="Calibri"/>
            </a:endParaRPr>
          </a:p>
          <a:p>
            <a:pPr marL="354965" marR="314960" indent="-342900" algn="just">
              <a:lnSpc>
                <a:spcPct val="90000"/>
              </a:lnSpc>
              <a:spcBef>
                <a:spcPts val="445"/>
              </a:spcBef>
              <a:buFont typeface="Arial"/>
              <a:buChar char="•"/>
              <a:tabLst>
                <a:tab pos="412115" algn="l"/>
              </a:tabLst>
            </a:pPr>
            <a:r>
              <a:rPr dirty="0"/>
              <a:t>	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normal,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berkisar </a:t>
            </a:r>
            <a:r>
              <a:rPr sz="2000" spc="-15" dirty="0">
                <a:latin typeface="Calibri"/>
                <a:cs typeface="Calibri"/>
              </a:rPr>
              <a:t>antara  </a:t>
            </a:r>
            <a:r>
              <a:rPr sz="2000" dirty="0">
                <a:latin typeface="Calibri"/>
                <a:cs typeface="Calibri"/>
              </a:rPr>
              <a:t>0,40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0,60, </a:t>
            </a:r>
            <a:r>
              <a:rPr sz="2000" spc="-10" dirty="0">
                <a:latin typeface="Calibri"/>
                <a:cs typeface="Calibri"/>
              </a:rPr>
              <a:t>sedangkan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mutu </a:t>
            </a:r>
            <a:r>
              <a:rPr sz="2000" spc="5" dirty="0">
                <a:latin typeface="Calibri"/>
                <a:cs typeface="Calibri"/>
              </a:rPr>
              <a:t>tinggi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semen  </a:t>
            </a:r>
            <a:r>
              <a:rPr sz="2000" spc="-15" dirty="0">
                <a:latin typeface="Calibri"/>
                <a:cs typeface="Calibri"/>
              </a:rPr>
              <a:t>biasanya </a:t>
            </a:r>
            <a:r>
              <a:rPr sz="2000" spc="-5" dirty="0">
                <a:latin typeface="Calibri"/>
                <a:cs typeface="Calibri"/>
              </a:rPr>
              <a:t>diambil cukup rendah hingga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0,20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47876"/>
            <a:ext cx="48158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solidFill>
                  <a:srgbClr val="00AFEF"/>
                </a:solidFill>
                <a:latin typeface="Calibri"/>
                <a:cs typeface="Calibri"/>
              </a:rPr>
              <a:t>Bahan </a:t>
            </a:r>
            <a:r>
              <a:rPr sz="3200" i="0" spc="-40" dirty="0">
                <a:solidFill>
                  <a:srgbClr val="00AFEF"/>
                </a:solidFill>
                <a:latin typeface="Calibri"/>
                <a:cs typeface="Calibri"/>
              </a:rPr>
              <a:t>Tambah</a:t>
            </a:r>
            <a:r>
              <a:rPr sz="3200" i="0" spc="-1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200" i="0" spc="-5" dirty="0">
                <a:solidFill>
                  <a:srgbClr val="00AFEF"/>
                </a:solidFill>
                <a:latin typeface="Calibri"/>
                <a:cs typeface="Calibri"/>
              </a:rPr>
              <a:t>(Admixtures)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accelerating</a:t>
            </a:r>
            <a:r>
              <a:rPr spc="-5" dirty="0"/>
              <a:t> admixtures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air-entraining</a:t>
            </a:r>
            <a:r>
              <a:rPr spc="-80" dirty="0"/>
              <a:t> </a:t>
            </a:r>
            <a:r>
              <a:rPr spc="-5" dirty="0"/>
              <a:t>admixtures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water-reducing</a:t>
            </a:r>
            <a:r>
              <a:rPr spc="-70" dirty="0"/>
              <a:t> </a:t>
            </a:r>
            <a:r>
              <a:rPr spc="-5" dirty="0"/>
              <a:t>admixtures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set </a:t>
            </a:r>
            <a:r>
              <a:rPr spc="-15" dirty="0"/>
              <a:t>retarding</a:t>
            </a:r>
            <a:r>
              <a:rPr spc="-10" dirty="0"/>
              <a:t> </a:t>
            </a:r>
            <a:r>
              <a:rPr spc="-5" dirty="0"/>
              <a:t>admixtures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high </a:t>
            </a:r>
            <a:r>
              <a:rPr spc="-5" dirty="0"/>
              <a:t>range </a:t>
            </a:r>
            <a:r>
              <a:rPr spc="-10" dirty="0"/>
              <a:t>water</a:t>
            </a:r>
            <a:r>
              <a:rPr spc="-20" dirty="0"/>
              <a:t> </a:t>
            </a:r>
            <a:r>
              <a:rPr spc="-5" dirty="0"/>
              <a:t>reducer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Bahan </a:t>
            </a:r>
            <a:r>
              <a:rPr spc="-15" dirty="0"/>
              <a:t>tambah</a:t>
            </a:r>
            <a:r>
              <a:rPr spc="-5" dirty="0"/>
              <a:t> </a:t>
            </a:r>
            <a:r>
              <a:rPr spc="-20" dirty="0"/>
              <a:t>pozolan</a:t>
            </a:r>
          </a:p>
        </p:txBody>
      </p:sp>
      <p:sp>
        <p:nvSpPr>
          <p:cNvPr id="5" name="object 5"/>
          <p:cNvSpPr/>
          <p:nvPr/>
        </p:nvSpPr>
        <p:spPr>
          <a:xfrm>
            <a:off x="5189728" y="2090801"/>
            <a:ext cx="1584198" cy="16234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10069" y="2137155"/>
            <a:ext cx="1368171" cy="15135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71820" y="3933050"/>
            <a:ext cx="2476500" cy="16592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639316"/>
            <a:ext cx="30079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20" dirty="0">
                <a:solidFill>
                  <a:srgbClr val="000000"/>
                </a:solidFill>
                <a:latin typeface="Calibri"/>
                <a:cs typeface="Calibri"/>
              </a:rPr>
              <a:t>Sifat </a:t>
            </a:r>
            <a:r>
              <a:rPr sz="2800" i="0" spc="-10" dirty="0">
                <a:solidFill>
                  <a:srgbClr val="000000"/>
                </a:solidFill>
                <a:latin typeface="Calibri"/>
                <a:cs typeface="Calibri"/>
              </a:rPr>
              <a:t>Mekanik</a:t>
            </a:r>
            <a:r>
              <a:rPr sz="2800" i="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i="0" spc="-15" dirty="0">
                <a:solidFill>
                  <a:srgbClr val="000000"/>
                </a:solidFill>
                <a:latin typeface="Calibri"/>
                <a:cs typeface="Calibri"/>
              </a:rPr>
              <a:t>Beton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140" y="2151379"/>
            <a:ext cx="3663315" cy="1988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indent="-342900">
              <a:lnSpc>
                <a:spcPts val="2500"/>
              </a:lnSpc>
              <a:spcBef>
                <a:spcPts val="9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25" dirty="0">
                <a:latin typeface="Calibri"/>
                <a:cs typeface="Calibri"/>
              </a:rPr>
              <a:t>Kuat </a:t>
            </a:r>
            <a:r>
              <a:rPr sz="2800" spc="-65" dirty="0">
                <a:latin typeface="Calibri"/>
                <a:cs typeface="Calibri"/>
              </a:rPr>
              <a:t>Tekan </a:t>
            </a:r>
            <a:r>
              <a:rPr sz="2800" dirty="0">
                <a:latin typeface="Calibri"/>
                <a:cs typeface="Calibri"/>
              </a:rPr>
              <a:t>(</a:t>
            </a:r>
            <a:r>
              <a:rPr sz="2800" i="1" dirty="0">
                <a:latin typeface="Calibri"/>
                <a:cs typeface="Calibri"/>
              </a:rPr>
              <a:t>f</a:t>
            </a:r>
            <a:r>
              <a:rPr sz="2775" baseline="25525" dirty="0">
                <a:latin typeface="Calibri"/>
                <a:cs typeface="Calibri"/>
              </a:rPr>
              <a:t>/</a:t>
            </a:r>
            <a:r>
              <a:rPr sz="2775" spc="44" baseline="255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1103630" algn="ctr">
              <a:lnSpc>
                <a:spcPts val="1360"/>
              </a:lnSpc>
            </a:pPr>
            <a:r>
              <a:rPr sz="1850" i="1" spc="5" dirty="0">
                <a:latin typeface="Calibri"/>
                <a:cs typeface="Calibri"/>
              </a:rPr>
              <a:t>c</a:t>
            </a:r>
            <a:endParaRPr sz="185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18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25" dirty="0">
                <a:latin typeface="Calibri"/>
                <a:cs typeface="Calibri"/>
              </a:rPr>
              <a:t>Kuat </a:t>
            </a:r>
            <a:r>
              <a:rPr sz="2800" spc="-45" dirty="0">
                <a:latin typeface="Calibri"/>
                <a:cs typeface="Calibri"/>
              </a:rPr>
              <a:t>Tarik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775" i="1" spc="-7" baseline="-21021" dirty="0">
                <a:latin typeface="Calibri"/>
                <a:cs typeface="Calibri"/>
              </a:rPr>
              <a:t>sp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25" dirty="0">
                <a:latin typeface="Calibri"/>
                <a:cs typeface="Calibri"/>
              </a:rPr>
              <a:t>Kuat </a:t>
            </a:r>
            <a:r>
              <a:rPr sz="2800" spc="-10" dirty="0">
                <a:latin typeface="Calibri"/>
                <a:cs typeface="Calibri"/>
              </a:rPr>
              <a:t>Lentur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775" i="1" spc="-7" baseline="-21021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5" dirty="0">
                <a:latin typeface="Calibri"/>
                <a:cs typeface="Calibri"/>
              </a:rPr>
              <a:t>Modulus </a:t>
            </a:r>
            <a:r>
              <a:rPr sz="2800" spc="-15" dirty="0">
                <a:latin typeface="Calibri"/>
                <a:cs typeface="Calibri"/>
              </a:rPr>
              <a:t>Elastisitas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9239" y="1927860"/>
            <a:ext cx="1504950" cy="2003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98716" y="1927860"/>
            <a:ext cx="1781175" cy="1666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32753" y="3931284"/>
            <a:ext cx="2052193" cy="1512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07667" y="4437138"/>
            <a:ext cx="2350135" cy="720090"/>
          </a:xfrm>
          <a:custGeom>
            <a:avLst/>
            <a:gdLst/>
            <a:ahLst/>
            <a:cxnLst/>
            <a:rect l="l" t="t" r="r" b="b"/>
            <a:pathLst>
              <a:path w="2350135" h="720089">
                <a:moveTo>
                  <a:pt x="0" y="720077"/>
                </a:moveTo>
                <a:lnTo>
                  <a:pt x="2349754" y="720077"/>
                </a:lnTo>
                <a:lnTo>
                  <a:pt x="2349754" y="0"/>
                </a:lnTo>
                <a:lnTo>
                  <a:pt x="0" y="0"/>
                </a:lnTo>
                <a:lnTo>
                  <a:pt x="0" y="720077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11295" y="4870351"/>
            <a:ext cx="47625" cy="28575"/>
          </a:xfrm>
          <a:custGeom>
            <a:avLst/>
            <a:gdLst/>
            <a:ahLst/>
            <a:cxnLst/>
            <a:rect l="l" t="t" r="r" b="b"/>
            <a:pathLst>
              <a:path w="47625" h="28575">
                <a:moveTo>
                  <a:pt x="0" y="28409"/>
                </a:moveTo>
                <a:lnTo>
                  <a:pt x="47370" y="0"/>
                </a:lnTo>
              </a:path>
            </a:pathLst>
          </a:custGeom>
          <a:ln w="189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58665" y="4879802"/>
            <a:ext cx="66675" cy="167005"/>
          </a:xfrm>
          <a:custGeom>
            <a:avLst/>
            <a:gdLst/>
            <a:ahLst/>
            <a:cxnLst/>
            <a:rect l="l" t="t" r="r" b="b"/>
            <a:pathLst>
              <a:path w="66675" h="167004">
                <a:moveTo>
                  <a:pt x="0" y="0"/>
                </a:moveTo>
                <a:lnTo>
                  <a:pt x="66304" y="166888"/>
                </a:lnTo>
              </a:path>
            </a:pathLst>
          </a:custGeom>
          <a:ln w="379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34460" y="4554354"/>
            <a:ext cx="95250" cy="492759"/>
          </a:xfrm>
          <a:custGeom>
            <a:avLst/>
            <a:gdLst/>
            <a:ahLst/>
            <a:cxnLst/>
            <a:rect l="l" t="t" r="r" b="b"/>
            <a:pathLst>
              <a:path w="95250" h="492760">
                <a:moveTo>
                  <a:pt x="0" y="492335"/>
                </a:moveTo>
                <a:lnTo>
                  <a:pt x="94740" y="0"/>
                </a:lnTo>
              </a:path>
            </a:pathLst>
          </a:custGeom>
          <a:ln w="18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29200" y="4554354"/>
            <a:ext cx="418465" cy="0"/>
          </a:xfrm>
          <a:custGeom>
            <a:avLst/>
            <a:gdLst/>
            <a:ahLst/>
            <a:cxnLst/>
            <a:rect l="l" t="t" r="r" b="b"/>
            <a:pathLst>
              <a:path w="418464">
                <a:moveTo>
                  <a:pt x="0" y="0"/>
                </a:moveTo>
                <a:lnTo>
                  <a:pt x="418101" y="0"/>
                </a:lnTo>
              </a:path>
            </a:pathLst>
          </a:custGeom>
          <a:ln w="189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98564" y="4515519"/>
            <a:ext cx="35433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4425" i="1" spc="-89" baseline="-3766" dirty="0">
                <a:latin typeface="Times New Roman"/>
                <a:cs typeface="Times New Roman"/>
              </a:rPr>
              <a:t>f</a:t>
            </a:r>
            <a:r>
              <a:rPr sz="3075" i="1" spc="-89" baseline="-24390" dirty="0">
                <a:latin typeface="Times New Roman"/>
                <a:cs typeface="Times New Roman"/>
              </a:rPr>
              <a:t>c</a:t>
            </a:r>
            <a:r>
              <a:rPr sz="2950" spc="-60" dirty="0">
                <a:latin typeface="Symbol"/>
                <a:cs typeface="Symbol"/>
              </a:rPr>
              <a:t>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9389" y="4538002"/>
            <a:ext cx="151384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950" i="1" spc="20" dirty="0">
                <a:latin typeface="Times New Roman"/>
                <a:cs typeface="Times New Roman"/>
              </a:rPr>
              <a:t>E </a:t>
            </a:r>
            <a:r>
              <a:rPr sz="2950" spc="15" dirty="0">
                <a:latin typeface="Symbol"/>
                <a:cs typeface="Symbol"/>
              </a:rPr>
              <a:t></a:t>
            </a:r>
            <a:r>
              <a:rPr sz="2950" spc="70" dirty="0">
                <a:latin typeface="Times New Roman"/>
                <a:cs typeface="Times New Roman"/>
              </a:rPr>
              <a:t> </a:t>
            </a:r>
            <a:r>
              <a:rPr sz="2950" spc="10" dirty="0">
                <a:latin typeface="Times New Roman"/>
                <a:cs typeface="Times New Roman"/>
              </a:rPr>
              <a:t>4.700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50639" y="4188015"/>
            <a:ext cx="1962150" cy="23336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63116"/>
            <a:ext cx="5097780" cy="4395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Susut </a:t>
            </a:r>
            <a:r>
              <a:rPr sz="2800" b="1" spc="-10" dirty="0">
                <a:latin typeface="Calibri"/>
                <a:cs typeface="Calibri"/>
              </a:rPr>
              <a:t>(Shrinkage)</a:t>
            </a:r>
            <a:endParaRPr sz="2800">
              <a:latin typeface="Calibri"/>
              <a:cs typeface="Calibri"/>
            </a:endParaRPr>
          </a:p>
          <a:p>
            <a:pPr marL="354965" marR="80010" indent="-342900">
              <a:lnSpc>
                <a:spcPct val="80000"/>
              </a:lnSpc>
              <a:spcBef>
                <a:spcPts val="4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Selama </a:t>
            </a:r>
            <a:r>
              <a:rPr sz="1900" spc="-15" dirty="0">
                <a:latin typeface="Calibri"/>
                <a:cs typeface="Calibri"/>
              </a:rPr>
              <a:t>beton </a:t>
            </a:r>
            <a:r>
              <a:rPr sz="1900" spc="-10" dirty="0">
                <a:latin typeface="Calibri"/>
                <a:cs typeface="Calibri"/>
              </a:rPr>
              <a:t>dalam </a:t>
            </a:r>
            <a:r>
              <a:rPr sz="1900" spc="-15" dirty="0">
                <a:latin typeface="Calibri"/>
                <a:cs typeface="Calibri"/>
              </a:rPr>
              <a:t>proses </a:t>
            </a:r>
            <a:r>
              <a:rPr sz="1900" spc="-10" dirty="0">
                <a:latin typeface="Calibri"/>
                <a:cs typeface="Calibri"/>
              </a:rPr>
              <a:t>pengerasan setelah  dicetak, </a:t>
            </a:r>
            <a:r>
              <a:rPr sz="1900" spc="-15" dirty="0">
                <a:latin typeface="Calibri"/>
                <a:cs typeface="Calibri"/>
              </a:rPr>
              <a:t>beton akan </a:t>
            </a:r>
            <a:r>
              <a:rPr sz="1900" spc="-10" dirty="0">
                <a:latin typeface="Calibri"/>
                <a:cs typeface="Calibri"/>
              </a:rPr>
              <a:t>mengalami perubahan  volume.</a:t>
            </a:r>
            <a:endParaRPr sz="190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1820"/>
              </a:lnSpc>
              <a:spcBef>
                <a:spcPts val="445"/>
              </a:spcBef>
              <a:buFont typeface="Arial"/>
              <a:buChar char="•"/>
              <a:tabLst>
                <a:tab pos="355600" algn="l"/>
              </a:tabLst>
            </a:pPr>
            <a:r>
              <a:rPr sz="1900" spc="-15" dirty="0">
                <a:latin typeface="Calibri"/>
                <a:cs typeface="Calibri"/>
              </a:rPr>
              <a:t>Jika </a:t>
            </a:r>
            <a:r>
              <a:rPr sz="1900" spc="-10" dirty="0">
                <a:latin typeface="Calibri"/>
                <a:cs typeface="Calibri"/>
              </a:rPr>
              <a:t>kadar </a:t>
            </a:r>
            <a:r>
              <a:rPr sz="1900" dirty="0">
                <a:latin typeface="Calibri"/>
                <a:cs typeface="Calibri"/>
              </a:rPr>
              <a:t>air </a:t>
            </a:r>
            <a:r>
              <a:rPr sz="1900" spc="-10" dirty="0">
                <a:latin typeface="Calibri"/>
                <a:cs typeface="Calibri"/>
              </a:rPr>
              <a:t>dalam beton berkurang karena  </a:t>
            </a:r>
            <a:r>
              <a:rPr sz="1900" spc="-15" dirty="0">
                <a:latin typeface="Calibri"/>
                <a:cs typeface="Calibri"/>
              </a:rPr>
              <a:t>proses </a:t>
            </a:r>
            <a:r>
              <a:rPr sz="1900" spc="-10" dirty="0">
                <a:latin typeface="Calibri"/>
                <a:cs typeface="Calibri"/>
              </a:rPr>
              <a:t>evaporasi, </a:t>
            </a:r>
            <a:r>
              <a:rPr sz="1900" spc="-15" dirty="0">
                <a:latin typeface="Calibri"/>
                <a:cs typeface="Calibri"/>
              </a:rPr>
              <a:t>maka beton akan </a:t>
            </a:r>
            <a:r>
              <a:rPr sz="1900" spc="-10" dirty="0">
                <a:latin typeface="Calibri"/>
                <a:cs typeface="Calibri"/>
              </a:rPr>
              <a:t>menyusut,  namun </a:t>
            </a:r>
            <a:r>
              <a:rPr sz="1900" spc="-5" dirty="0">
                <a:latin typeface="Calibri"/>
                <a:cs typeface="Calibri"/>
              </a:rPr>
              <a:t>apabila </a:t>
            </a:r>
            <a:r>
              <a:rPr sz="1900" spc="-10" dirty="0">
                <a:latin typeface="Calibri"/>
                <a:cs typeface="Calibri"/>
              </a:rPr>
              <a:t>beton </a:t>
            </a:r>
            <a:r>
              <a:rPr sz="1900" spc="-5" dirty="0">
                <a:latin typeface="Calibri"/>
                <a:cs typeface="Calibri"/>
              </a:rPr>
              <a:t>direndam </a:t>
            </a:r>
            <a:r>
              <a:rPr sz="1900" spc="-10" dirty="0">
                <a:latin typeface="Calibri"/>
                <a:cs typeface="Calibri"/>
              </a:rPr>
              <a:t>dalam </a:t>
            </a:r>
            <a:r>
              <a:rPr sz="1900" spc="-45" dirty="0">
                <a:latin typeface="Calibri"/>
                <a:cs typeface="Calibri"/>
              </a:rPr>
              <a:t>air, </a:t>
            </a:r>
            <a:r>
              <a:rPr sz="1900" spc="-10" dirty="0">
                <a:latin typeface="Calibri"/>
                <a:cs typeface="Calibri"/>
              </a:rPr>
              <a:t>maka  </a:t>
            </a:r>
            <a:r>
              <a:rPr sz="1900" spc="-15" dirty="0">
                <a:latin typeface="Calibri"/>
                <a:cs typeface="Calibri"/>
              </a:rPr>
              <a:t>beton akan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mengembang.</a:t>
            </a:r>
            <a:endParaRPr sz="1900">
              <a:latin typeface="Calibri"/>
              <a:cs typeface="Calibri"/>
            </a:endParaRPr>
          </a:p>
          <a:p>
            <a:pPr marL="354965" marR="107950" indent="-342900">
              <a:lnSpc>
                <a:spcPct val="8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Beberapa penyebab perubahan volume dalam  </a:t>
            </a:r>
            <a:r>
              <a:rPr sz="1900" spc="-15" dirty="0">
                <a:latin typeface="Calibri"/>
                <a:cs typeface="Calibri"/>
              </a:rPr>
              <a:t>beton antara </a:t>
            </a:r>
            <a:r>
              <a:rPr sz="1900" spc="-5" dirty="0">
                <a:latin typeface="Calibri"/>
                <a:cs typeface="Calibri"/>
              </a:rPr>
              <a:t>lain adalah </a:t>
            </a:r>
            <a:r>
              <a:rPr sz="1900" spc="-15" dirty="0">
                <a:latin typeface="Calibri"/>
                <a:cs typeface="Calibri"/>
              </a:rPr>
              <a:t>adanya </a:t>
            </a:r>
            <a:r>
              <a:rPr sz="1900" spc="-5" dirty="0">
                <a:latin typeface="Calibri"/>
                <a:cs typeface="Calibri"/>
              </a:rPr>
              <a:t>perubahan  </a:t>
            </a:r>
            <a:r>
              <a:rPr sz="1900" spc="-10" dirty="0">
                <a:latin typeface="Calibri"/>
                <a:cs typeface="Calibri"/>
              </a:rPr>
              <a:t>kadar </a:t>
            </a:r>
            <a:r>
              <a:rPr sz="1900" spc="-45" dirty="0">
                <a:latin typeface="Calibri"/>
                <a:cs typeface="Calibri"/>
              </a:rPr>
              <a:t>air, </a:t>
            </a:r>
            <a:r>
              <a:rPr sz="1900" spc="-10" dirty="0">
                <a:latin typeface="Calibri"/>
                <a:cs typeface="Calibri"/>
              </a:rPr>
              <a:t>reaksi </a:t>
            </a:r>
            <a:r>
              <a:rPr sz="1900" spc="-5" dirty="0">
                <a:latin typeface="Calibri"/>
                <a:cs typeface="Calibri"/>
              </a:rPr>
              <a:t>kimia </a:t>
            </a:r>
            <a:r>
              <a:rPr sz="1900" spc="-15" dirty="0">
                <a:latin typeface="Calibri"/>
                <a:cs typeface="Calibri"/>
              </a:rPr>
              <a:t>antara </a:t>
            </a:r>
            <a:r>
              <a:rPr sz="1900" spc="-10" dirty="0">
                <a:latin typeface="Calibri"/>
                <a:cs typeface="Calibri"/>
              </a:rPr>
              <a:t>semen </a:t>
            </a:r>
            <a:r>
              <a:rPr sz="1900" spc="-15" dirty="0">
                <a:latin typeface="Calibri"/>
                <a:cs typeface="Calibri"/>
              </a:rPr>
              <a:t>dengan </a:t>
            </a:r>
            <a:r>
              <a:rPr sz="1900" spc="-50" dirty="0">
                <a:latin typeface="Calibri"/>
                <a:cs typeface="Calibri"/>
              </a:rPr>
              <a:t>air,  </a:t>
            </a:r>
            <a:r>
              <a:rPr sz="1900" spc="-15" dirty="0">
                <a:latin typeface="Calibri"/>
                <a:cs typeface="Calibri"/>
              </a:rPr>
              <a:t>adanya </a:t>
            </a:r>
            <a:r>
              <a:rPr sz="1900" spc="-10" dirty="0">
                <a:latin typeface="Calibri"/>
                <a:cs typeface="Calibri"/>
              </a:rPr>
              <a:t>perubahan temperatur serta </a:t>
            </a:r>
            <a:r>
              <a:rPr sz="1900" spc="-15" dirty="0">
                <a:latin typeface="Calibri"/>
                <a:cs typeface="Calibri"/>
              </a:rPr>
              <a:t>adanya  </a:t>
            </a:r>
            <a:r>
              <a:rPr sz="1900" spc="-5" dirty="0">
                <a:latin typeface="Calibri"/>
                <a:cs typeface="Calibri"/>
              </a:rPr>
              <a:t>beban </a:t>
            </a:r>
            <a:r>
              <a:rPr sz="1900" spc="-10" dirty="0">
                <a:latin typeface="Calibri"/>
                <a:cs typeface="Calibri"/>
              </a:rPr>
              <a:t>yang diberikan pada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beton.</a:t>
            </a:r>
            <a:endParaRPr sz="1900">
              <a:latin typeface="Calibri"/>
              <a:cs typeface="Calibri"/>
            </a:endParaRPr>
          </a:p>
          <a:p>
            <a:pPr marL="354965" marR="189865" indent="-342900">
              <a:lnSpc>
                <a:spcPct val="80000"/>
              </a:lnSpc>
              <a:spcBef>
                <a:spcPts val="4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Seiring </a:t>
            </a:r>
            <a:r>
              <a:rPr sz="1900" spc="-15" dirty="0">
                <a:latin typeface="Calibri"/>
                <a:cs typeface="Calibri"/>
              </a:rPr>
              <a:t>dengan </a:t>
            </a:r>
            <a:r>
              <a:rPr sz="1900" spc="-10" dirty="0">
                <a:latin typeface="Calibri"/>
                <a:cs typeface="Calibri"/>
              </a:rPr>
              <a:t>mengeringnya </a:t>
            </a:r>
            <a:r>
              <a:rPr sz="1900" spc="-15" dirty="0">
                <a:latin typeface="Calibri"/>
                <a:cs typeface="Calibri"/>
              </a:rPr>
              <a:t>beton, maka  </a:t>
            </a:r>
            <a:r>
              <a:rPr sz="1900" spc="-10" dirty="0">
                <a:latin typeface="Calibri"/>
                <a:cs typeface="Calibri"/>
              </a:rPr>
              <a:t>volume </a:t>
            </a:r>
            <a:r>
              <a:rPr sz="1900" spc="-15" dirty="0">
                <a:latin typeface="Calibri"/>
                <a:cs typeface="Calibri"/>
              </a:rPr>
              <a:t>akan </a:t>
            </a:r>
            <a:r>
              <a:rPr sz="1900" spc="-10" dirty="0">
                <a:latin typeface="Calibri"/>
                <a:cs typeface="Calibri"/>
              </a:rPr>
              <a:t>menyusut, yang kemungkinan  diakibatkan oleh </a:t>
            </a:r>
            <a:r>
              <a:rPr sz="1900" spc="-15" dirty="0">
                <a:latin typeface="Calibri"/>
                <a:cs typeface="Calibri"/>
              </a:rPr>
              <a:t>adanya tegangan </a:t>
            </a:r>
            <a:r>
              <a:rPr sz="1900" spc="-10" dirty="0">
                <a:latin typeface="Calibri"/>
                <a:cs typeface="Calibri"/>
              </a:rPr>
              <a:t>tarik kapiler  dari </a:t>
            </a:r>
            <a:r>
              <a:rPr sz="1900" spc="-5" dirty="0">
                <a:latin typeface="Calibri"/>
                <a:cs typeface="Calibri"/>
              </a:rPr>
              <a:t>air </a:t>
            </a:r>
            <a:r>
              <a:rPr sz="1900" spc="-10" dirty="0">
                <a:latin typeface="Calibri"/>
                <a:cs typeface="Calibri"/>
              </a:rPr>
              <a:t>yang </a:t>
            </a:r>
            <a:r>
              <a:rPr sz="1900" spc="-5" dirty="0">
                <a:latin typeface="Calibri"/>
                <a:cs typeface="Calibri"/>
              </a:rPr>
              <a:t>ada </a:t>
            </a:r>
            <a:r>
              <a:rPr sz="1900" spc="-10" dirty="0">
                <a:latin typeface="Calibri"/>
                <a:cs typeface="Calibri"/>
              </a:rPr>
              <a:t>dalam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6153" y="1916810"/>
            <a:ext cx="3132201" cy="2575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9640" y="1563116"/>
            <a:ext cx="7940675" cy="4277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Susut </a:t>
            </a:r>
            <a:r>
              <a:rPr sz="2800" b="1" spc="-10" dirty="0">
                <a:latin typeface="Calibri"/>
                <a:cs typeface="Calibri"/>
              </a:rPr>
              <a:t>(Shrinkage)</a:t>
            </a:r>
            <a:endParaRPr sz="2800">
              <a:latin typeface="Calibri"/>
              <a:cs typeface="Calibri"/>
            </a:endParaRPr>
          </a:p>
          <a:p>
            <a:pPr marL="443865" marR="106680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Calibri"/>
                <a:cs typeface="Calibri"/>
              </a:rPr>
              <a:t>Nilai </a:t>
            </a:r>
            <a:r>
              <a:rPr sz="2200" spc="-10" dirty="0">
                <a:latin typeface="Calibri"/>
                <a:cs typeface="Calibri"/>
              </a:rPr>
              <a:t>susut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berkisar </a:t>
            </a:r>
            <a:r>
              <a:rPr sz="2200" spc="-20" dirty="0">
                <a:latin typeface="Calibri"/>
                <a:cs typeface="Calibri"/>
              </a:rPr>
              <a:t>antara </a:t>
            </a:r>
            <a:r>
              <a:rPr sz="2200" spc="-5" dirty="0">
                <a:latin typeface="Calibri"/>
                <a:cs typeface="Calibri"/>
              </a:rPr>
              <a:t>200 </a:t>
            </a:r>
            <a:r>
              <a:rPr sz="2200" spc="-10" dirty="0">
                <a:latin typeface="Calibri"/>
                <a:cs typeface="Calibri"/>
              </a:rPr>
              <a:t>hingga </a:t>
            </a:r>
            <a:r>
              <a:rPr sz="2200" dirty="0">
                <a:latin typeface="Calibri"/>
                <a:cs typeface="Calibri"/>
              </a:rPr>
              <a:t>700∙10</a:t>
            </a:r>
            <a:r>
              <a:rPr sz="2175" baseline="24904" dirty="0">
                <a:latin typeface="Calibri"/>
                <a:cs typeface="Calibri"/>
              </a:rPr>
              <a:t>– 6</a:t>
            </a:r>
            <a:r>
              <a:rPr sz="2200" dirty="0">
                <a:latin typeface="Calibri"/>
                <a:cs typeface="Calibri"/>
              </a:rPr>
              <a:t>, </a:t>
            </a:r>
            <a:r>
              <a:rPr sz="2200" spc="-10" dirty="0">
                <a:latin typeface="Calibri"/>
                <a:cs typeface="Calibri"/>
              </a:rPr>
              <a:t>sedangkan  untuk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5" dirty="0">
                <a:latin typeface="Calibri"/>
                <a:cs typeface="Calibri"/>
              </a:rPr>
              <a:t>normal, </a:t>
            </a:r>
            <a:r>
              <a:rPr sz="2200" spc="-10" dirty="0">
                <a:latin typeface="Calibri"/>
                <a:cs typeface="Calibri"/>
              </a:rPr>
              <a:t>nilai </a:t>
            </a:r>
            <a:r>
              <a:rPr sz="2200" spc="-15" dirty="0">
                <a:latin typeface="Calibri"/>
                <a:cs typeface="Calibri"/>
              </a:rPr>
              <a:t>susutnya </a:t>
            </a:r>
            <a:r>
              <a:rPr sz="2200" spc="-10" dirty="0">
                <a:latin typeface="Calibri"/>
                <a:cs typeface="Calibri"/>
              </a:rPr>
              <a:t>dapat diambil</a:t>
            </a:r>
            <a:r>
              <a:rPr sz="2200" spc="-5" dirty="0">
                <a:latin typeface="Calibri"/>
                <a:cs typeface="Calibri"/>
              </a:rPr>
              <a:t> sebesar</a:t>
            </a:r>
            <a:endParaRPr sz="2200">
              <a:latin typeface="Calibri"/>
              <a:cs typeface="Calibri"/>
            </a:endParaRPr>
          </a:p>
          <a:p>
            <a:pPr marL="443865">
              <a:lnSpc>
                <a:spcPts val="2115"/>
              </a:lnSpc>
            </a:pPr>
            <a:r>
              <a:rPr sz="2200" dirty="0">
                <a:latin typeface="Calibri"/>
                <a:cs typeface="Calibri"/>
              </a:rPr>
              <a:t>300∙10</a:t>
            </a:r>
            <a:r>
              <a:rPr sz="2175" baseline="24904" dirty="0">
                <a:latin typeface="Calibri"/>
                <a:cs typeface="Calibri"/>
              </a:rPr>
              <a:t>–6</a:t>
            </a:r>
            <a:r>
              <a:rPr sz="220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443865" marR="502284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Calibri"/>
                <a:cs typeface="Calibri"/>
              </a:rPr>
              <a:t>Apabila </a:t>
            </a:r>
            <a:r>
              <a:rPr sz="2200" spc="-10" dirty="0">
                <a:latin typeface="Calibri"/>
                <a:cs typeface="Calibri"/>
              </a:rPr>
              <a:t>potensi </a:t>
            </a:r>
            <a:r>
              <a:rPr sz="2200" spc="-5" dirty="0">
                <a:latin typeface="Calibri"/>
                <a:cs typeface="Calibri"/>
              </a:rPr>
              <a:t>susut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20" dirty="0">
                <a:latin typeface="Calibri"/>
                <a:cs typeface="Calibri"/>
              </a:rPr>
              <a:t>dikontrol </a:t>
            </a:r>
            <a:r>
              <a:rPr sz="2200" spc="-15" dirty="0">
                <a:latin typeface="Calibri"/>
                <a:cs typeface="Calibri"/>
              </a:rPr>
              <a:t>dengan </a:t>
            </a:r>
            <a:r>
              <a:rPr sz="2200" spc="-10" dirty="0">
                <a:latin typeface="Calibri"/>
                <a:cs typeface="Calibri"/>
              </a:rPr>
              <a:t>baik,  </a:t>
            </a:r>
            <a:r>
              <a:rPr sz="2200" spc="-15" dirty="0">
                <a:latin typeface="Calibri"/>
                <a:cs typeface="Calibri"/>
              </a:rPr>
              <a:t>maka akan </a:t>
            </a:r>
            <a:r>
              <a:rPr sz="2200" spc="-10" dirty="0">
                <a:latin typeface="Calibri"/>
                <a:cs typeface="Calibri"/>
              </a:rPr>
              <a:t>menimbulkan </a:t>
            </a:r>
            <a:r>
              <a:rPr sz="2200" spc="-15" dirty="0">
                <a:latin typeface="Calibri"/>
                <a:cs typeface="Calibri"/>
              </a:rPr>
              <a:t>retak-retak </a:t>
            </a:r>
            <a:r>
              <a:rPr sz="2200" spc="-10" dirty="0">
                <a:latin typeface="Calibri"/>
                <a:cs typeface="Calibri"/>
              </a:rPr>
              <a:t>pada pelat </a:t>
            </a:r>
            <a:r>
              <a:rPr sz="2200" spc="-15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dinding  </a:t>
            </a: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  <a:p>
            <a:pPr marL="443865" marR="396240" indent="-342900">
              <a:lnSpc>
                <a:spcPts val="2120"/>
              </a:lnSpc>
              <a:spcBef>
                <a:spcPts val="505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5" dirty="0">
                <a:latin typeface="Calibri"/>
                <a:cs typeface="Calibri"/>
              </a:rPr>
              <a:t>Pada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15" dirty="0">
                <a:latin typeface="Calibri"/>
                <a:cs typeface="Calibri"/>
              </a:rPr>
              <a:t>statis tak tentu, adanya </a:t>
            </a:r>
            <a:r>
              <a:rPr sz="2200" spc="-5" dirty="0">
                <a:latin typeface="Calibri"/>
                <a:cs typeface="Calibri"/>
              </a:rPr>
              <a:t>susut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10" dirty="0">
                <a:latin typeface="Calibri"/>
                <a:cs typeface="Calibri"/>
              </a:rPr>
              <a:t>menimbulkan  </a:t>
            </a:r>
            <a:r>
              <a:rPr sz="2200" spc="-20" dirty="0">
                <a:latin typeface="Calibri"/>
                <a:cs typeface="Calibri"/>
              </a:rPr>
              <a:t>tegangan </a:t>
            </a:r>
            <a:r>
              <a:rPr sz="2200" spc="-10" dirty="0">
                <a:latin typeface="Calibri"/>
                <a:cs typeface="Calibri"/>
              </a:rPr>
              <a:t>tambahan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10" dirty="0">
                <a:latin typeface="Calibri"/>
                <a:cs typeface="Calibri"/>
              </a:rPr>
              <a:t>cukup </a:t>
            </a:r>
            <a:r>
              <a:rPr sz="2200" spc="-5" dirty="0">
                <a:latin typeface="Calibri"/>
                <a:cs typeface="Calibri"/>
              </a:rPr>
              <a:t>besar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membahayakan.</a:t>
            </a:r>
            <a:endParaRPr sz="2200">
              <a:latin typeface="Calibri"/>
              <a:cs typeface="Calibri"/>
            </a:endParaRPr>
          </a:p>
          <a:p>
            <a:pPr marL="443865" marR="641985" indent="-342900">
              <a:lnSpc>
                <a:spcPts val="2110"/>
              </a:lnSpc>
              <a:spcBef>
                <a:spcPts val="52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5" dirty="0">
                <a:latin typeface="Calibri"/>
                <a:cs typeface="Calibri"/>
              </a:rPr>
              <a:t>Karena </a:t>
            </a:r>
            <a:r>
              <a:rPr sz="2200" spc="-10" dirty="0">
                <a:latin typeface="Calibri"/>
                <a:cs typeface="Calibri"/>
              </a:rPr>
              <a:t>akibat-akibat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10" dirty="0">
                <a:latin typeface="Calibri"/>
                <a:cs typeface="Calibri"/>
              </a:rPr>
              <a:t>merugikan </a:t>
            </a:r>
            <a:r>
              <a:rPr sz="2200" spc="-5" dirty="0">
                <a:latin typeface="Calibri"/>
                <a:cs typeface="Calibri"/>
              </a:rPr>
              <a:t>ini, </a:t>
            </a:r>
            <a:r>
              <a:rPr sz="2200" spc="-15" dirty="0">
                <a:latin typeface="Calibri"/>
                <a:cs typeface="Calibri"/>
              </a:rPr>
              <a:t>maka </a:t>
            </a:r>
            <a:r>
              <a:rPr sz="2200" spc="-10" dirty="0">
                <a:latin typeface="Calibri"/>
                <a:cs typeface="Calibri"/>
              </a:rPr>
              <a:t>potensi </a:t>
            </a:r>
            <a:r>
              <a:rPr sz="2200" spc="-5" dirty="0">
                <a:latin typeface="Calibri"/>
                <a:cs typeface="Calibri"/>
              </a:rPr>
              <a:t>susut 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harus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diminimalisir.</a:t>
            </a:r>
            <a:endParaRPr sz="2200">
              <a:latin typeface="Calibri"/>
              <a:cs typeface="Calibri"/>
            </a:endParaRPr>
          </a:p>
          <a:p>
            <a:pPr marL="443865" marR="306070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0" dirty="0">
                <a:latin typeface="Calibri"/>
                <a:cs typeface="Calibri"/>
              </a:rPr>
              <a:t>Untuk mengurangi potensi </a:t>
            </a:r>
            <a:r>
              <a:rPr sz="2200" spc="-5" dirty="0">
                <a:latin typeface="Calibri"/>
                <a:cs typeface="Calibri"/>
              </a:rPr>
              <a:t>susut </a:t>
            </a:r>
            <a:r>
              <a:rPr sz="2200" spc="-15" dirty="0">
                <a:latin typeface="Calibri"/>
                <a:cs typeface="Calibri"/>
              </a:rPr>
              <a:t>beton,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20" dirty="0">
                <a:latin typeface="Calibri"/>
                <a:cs typeface="Calibri"/>
              </a:rPr>
              <a:t>umumnya </a:t>
            </a:r>
            <a:r>
              <a:rPr sz="2200" spc="-15" dirty="0">
                <a:latin typeface="Calibri"/>
                <a:cs typeface="Calibri"/>
              </a:rPr>
              <a:t>beton  </a:t>
            </a:r>
            <a:r>
              <a:rPr sz="2200" spc="-20" dirty="0">
                <a:latin typeface="Calibri"/>
                <a:cs typeface="Calibri"/>
              </a:rPr>
              <a:t>dirawat, </a:t>
            </a:r>
            <a:r>
              <a:rPr sz="2200" spc="-10" dirty="0">
                <a:latin typeface="Calibri"/>
                <a:cs typeface="Calibri"/>
              </a:rPr>
              <a:t>dapat </a:t>
            </a:r>
            <a:r>
              <a:rPr sz="2200" spc="-15" dirty="0">
                <a:latin typeface="Calibri"/>
                <a:cs typeface="Calibri"/>
              </a:rPr>
              <a:t>dengan disiram </a:t>
            </a:r>
            <a:r>
              <a:rPr sz="2200" spc="-20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direndam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50" dirty="0">
                <a:latin typeface="Calibri"/>
                <a:cs typeface="Calibri"/>
              </a:rPr>
              <a:t>air, </a:t>
            </a:r>
            <a:r>
              <a:rPr sz="2200" spc="-5" dirty="0">
                <a:latin typeface="Calibri"/>
                <a:cs typeface="Calibri"/>
              </a:rPr>
              <a:t>selama  </a:t>
            </a:r>
            <a:r>
              <a:rPr sz="2200" spc="-15" dirty="0">
                <a:latin typeface="Calibri"/>
                <a:cs typeface="Calibri"/>
              </a:rPr>
              <a:t>jangka </a:t>
            </a:r>
            <a:r>
              <a:rPr sz="2200" spc="-10" dirty="0">
                <a:latin typeface="Calibri"/>
                <a:cs typeface="Calibri"/>
              </a:rPr>
              <a:t>waktu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20" dirty="0">
                <a:latin typeface="Calibri"/>
                <a:cs typeface="Calibri"/>
              </a:rPr>
              <a:t>kurang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5" dirty="0">
                <a:latin typeface="Calibri"/>
                <a:cs typeface="Calibri"/>
              </a:rPr>
              <a:t>7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hari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96643"/>
            <a:ext cx="2435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10" dirty="0">
                <a:solidFill>
                  <a:srgbClr val="000000"/>
                </a:solidFill>
                <a:latin typeface="Calibri"/>
                <a:cs typeface="Calibri"/>
              </a:rPr>
              <a:t>Rangkak</a:t>
            </a:r>
            <a:r>
              <a:rPr sz="2800" i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i="0" spc="-10" dirty="0">
                <a:solidFill>
                  <a:srgbClr val="000000"/>
                </a:solidFill>
                <a:latin typeface="Calibri"/>
                <a:cs typeface="Calibri"/>
              </a:rPr>
              <a:t>(Creep)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64512"/>
            <a:ext cx="7542530" cy="414782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54965" marR="5080" indent="-342900">
              <a:lnSpc>
                <a:spcPct val="90000"/>
              </a:lnSpc>
              <a:spcBef>
                <a:spcPts val="4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10" dirty="0">
                <a:latin typeface="Calibri"/>
                <a:cs typeface="Calibri"/>
              </a:rPr>
              <a:t>Beton </a:t>
            </a:r>
            <a:r>
              <a:rPr sz="2600" dirty="0">
                <a:latin typeface="Calibri"/>
                <a:cs typeface="Calibri"/>
              </a:rPr>
              <a:t>adalah </a:t>
            </a:r>
            <a:r>
              <a:rPr sz="2600" spc="-5" dirty="0">
                <a:latin typeface="Calibri"/>
                <a:cs typeface="Calibri"/>
              </a:rPr>
              <a:t>merupakan </a:t>
            </a:r>
            <a:r>
              <a:rPr sz="2600" spc="-10" dirty="0">
                <a:latin typeface="Calibri"/>
                <a:cs typeface="Calibri"/>
              </a:rPr>
              <a:t>material </a:t>
            </a:r>
            <a:r>
              <a:rPr sz="2600" spc="-15" dirty="0">
                <a:latin typeface="Calibri"/>
                <a:cs typeface="Calibri"/>
              </a:rPr>
              <a:t>yang </a:t>
            </a:r>
            <a:r>
              <a:rPr sz="2600" spc="-20" dirty="0">
                <a:latin typeface="Calibri"/>
                <a:cs typeface="Calibri"/>
              </a:rPr>
              <a:t>bersifat  </a:t>
            </a:r>
            <a:r>
              <a:rPr sz="2600" spc="-5" dirty="0">
                <a:latin typeface="Calibri"/>
                <a:cs typeface="Calibri"/>
              </a:rPr>
              <a:t>elastoplastis, dan </a:t>
            </a:r>
            <a:r>
              <a:rPr sz="2600" spc="-10" dirty="0">
                <a:latin typeface="Calibri"/>
                <a:cs typeface="Calibri"/>
              </a:rPr>
              <a:t>diawali dengan </a:t>
            </a:r>
            <a:r>
              <a:rPr sz="2600" spc="-15" dirty="0">
                <a:latin typeface="Calibri"/>
                <a:cs typeface="Calibri"/>
              </a:rPr>
              <a:t>tegangan </a:t>
            </a:r>
            <a:r>
              <a:rPr sz="2600" spc="-10" dirty="0">
                <a:latin typeface="Calibri"/>
                <a:cs typeface="Calibri"/>
              </a:rPr>
              <a:t>yang </a:t>
            </a:r>
            <a:r>
              <a:rPr sz="2600" spc="-15" dirty="0">
                <a:latin typeface="Calibri"/>
                <a:cs typeface="Calibri"/>
              </a:rPr>
              <a:t>kecil,  </a:t>
            </a:r>
            <a:r>
              <a:rPr sz="2600" spc="-20" dirty="0">
                <a:latin typeface="Calibri"/>
                <a:cs typeface="Calibri"/>
              </a:rPr>
              <a:t>regangan </a:t>
            </a:r>
            <a:r>
              <a:rPr sz="2600" spc="-5" dirty="0">
                <a:latin typeface="Calibri"/>
                <a:cs typeface="Calibri"/>
              </a:rPr>
              <a:t>plastis </a:t>
            </a:r>
            <a:r>
              <a:rPr sz="2600" spc="-10" dirty="0">
                <a:latin typeface="Calibri"/>
                <a:cs typeface="Calibri"/>
              </a:rPr>
              <a:t>akan </a:t>
            </a:r>
            <a:r>
              <a:rPr sz="2600" dirty="0">
                <a:latin typeface="Calibri"/>
                <a:cs typeface="Calibri"/>
              </a:rPr>
              <a:t>muncul </a:t>
            </a:r>
            <a:r>
              <a:rPr sz="2600" spc="-10" dirty="0">
                <a:latin typeface="Calibri"/>
                <a:cs typeface="Calibri"/>
              </a:rPr>
              <a:t>sebagai </a:t>
            </a:r>
            <a:r>
              <a:rPr sz="2600" spc="-5" dirty="0">
                <a:latin typeface="Calibri"/>
                <a:cs typeface="Calibri"/>
              </a:rPr>
              <a:t>tambahan dari  </a:t>
            </a:r>
            <a:r>
              <a:rPr sz="2600" spc="-20" dirty="0">
                <a:latin typeface="Calibri"/>
                <a:cs typeface="Calibri"/>
              </a:rPr>
              <a:t>regangan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elastis.</a:t>
            </a:r>
            <a:endParaRPr sz="2600">
              <a:latin typeface="Calibri"/>
              <a:cs typeface="Calibri"/>
            </a:endParaRPr>
          </a:p>
          <a:p>
            <a:pPr marL="354965" marR="66040" indent="-342900">
              <a:lnSpc>
                <a:spcPct val="9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5" dirty="0">
                <a:latin typeface="Calibri"/>
                <a:cs typeface="Calibri"/>
              </a:rPr>
              <a:t>Setelah beban </a:t>
            </a:r>
            <a:r>
              <a:rPr sz="2600" spc="-15" dirty="0">
                <a:latin typeface="Calibri"/>
                <a:cs typeface="Calibri"/>
              </a:rPr>
              <a:t>tetap bekerja, maka deformasi </a:t>
            </a:r>
            <a:r>
              <a:rPr sz="2600" spc="-5" dirty="0">
                <a:latin typeface="Calibri"/>
                <a:cs typeface="Calibri"/>
              </a:rPr>
              <a:t>plastis  </a:t>
            </a:r>
            <a:r>
              <a:rPr sz="2600" spc="-10" dirty="0">
                <a:latin typeface="Calibri"/>
                <a:cs typeface="Calibri"/>
              </a:rPr>
              <a:t>akan </a:t>
            </a:r>
            <a:r>
              <a:rPr sz="2600" spc="-5" dirty="0">
                <a:latin typeface="Calibri"/>
                <a:cs typeface="Calibri"/>
              </a:rPr>
              <a:t>berlanjut </a:t>
            </a:r>
            <a:r>
              <a:rPr sz="2600" spc="-10" dirty="0">
                <a:latin typeface="Calibri"/>
                <a:cs typeface="Calibri"/>
              </a:rPr>
              <a:t>hingga jangka waktu </a:t>
            </a:r>
            <a:r>
              <a:rPr sz="2600" spc="-15" dirty="0">
                <a:latin typeface="Calibri"/>
                <a:cs typeface="Calibri"/>
              </a:rPr>
              <a:t>kurang </a:t>
            </a:r>
            <a:r>
              <a:rPr sz="2600" dirty="0">
                <a:latin typeface="Calibri"/>
                <a:cs typeface="Calibri"/>
              </a:rPr>
              <a:t>lebih </a:t>
            </a:r>
            <a:r>
              <a:rPr sz="2600" spc="-5" dirty="0">
                <a:latin typeface="Calibri"/>
                <a:cs typeface="Calibri"/>
              </a:rPr>
              <a:t>satu  tahun.</a:t>
            </a:r>
            <a:endParaRPr sz="2600">
              <a:latin typeface="Calibri"/>
              <a:cs typeface="Calibri"/>
            </a:endParaRPr>
          </a:p>
          <a:p>
            <a:pPr marL="354965" marR="101600" indent="-342900">
              <a:lnSpc>
                <a:spcPct val="9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15" dirty="0">
                <a:latin typeface="Calibri"/>
                <a:cs typeface="Calibri"/>
              </a:rPr>
              <a:t>Deformasi </a:t>
            </a:r>
            <a:r>
              <a:rPr sz="2600" dirty="0">
                <a:latin typeface="Calibri"/>
                <a:cs typeface="Calibri"/>
              </a:rPr>
              <a:t>ini </a:t>
            </a:r>
            <a:r>
              <a:rPr sz="2600" spc="-10" dirty="0">
                <a:latin typeface="Calibri"/>
                <a:cs typeface="Calibri"/>
              </a:rPr>
              <a:t>akan </a:t>
            </a:r>
            <a:r>
              <a:rPr sz="2600" spc="-5" dirty="0">
                <a:latin typeface="Calibri"/>
                <a:cs typeface="Calibri"/>
              </a:rPr>
              <a:t>bertambah </a:t>
            </a:r>
            <a:r>
              <a:rPr sz="2600" spc="-10" dirty="0">
                <a:latin typeface="Calibri"/>
                <a:cs typeface="Calibri"/>
              </a:rPr>
              <a:t>dengan </a:t>
            </a:r>
            <a:r>
              <a:rPr sz="2600" spc="-5" dirty="0">
                <a:latin typeface="Calibri"/>
                <a:cs typeface="Calibri"/>
              </a:rPr>
              <a:t>cepat pada  </a:t>
            </a:r>
            <a:r>
              <a:rPr sz="2600" spc="-10" dirty="0">
                <a:latin typeface="Calibri"/>
                <a:cs typeface="Calibri"/>
              </a:rPr>
              <a:t>sekitar </a:t>
            </a:r>
            <a:r>
              <a:rPr sz="2600" dirty="0">
                <a:latin typeface="Calibri"/>
                <a:cs typeface="Calibri"/>
              </a:rPr>
              <a:t>4 </a:t>
            </a:r>
            <a:r>
              <a:rPr sz="2600" spc="-5" dirty="0">
                <a:latin typeface="Calibri"/>
                <a:cs typeface="Calibri"/>
              </a:rPr>
              <a:t>bulan pertama </a:t>
            </a:r>
            <a:r>
              <a:rPr sz="2600" spc="-10" dirty="0">
                <a:latin typeface="Calibri"/>
                <a:cs typeface="Calibri"/>
              </a:rPr>
              <a:t>setelah </a:t>
            </a:r>
            <a:r>
              <a:rPr sz="2600" spc="-5" dirty="0">
                <a:latin typeface="Calibri"/>
                <a:cs typeface="Calibri"/>
              </a:rPr>
              <a:t>beban </a:t>
            </a:r>
            <a:r>
              <a:rPr sz="2600" spc="-15" dirty="0">
                <a:latin typeface="Calibri"/>
                <a:cs typeface="Calibri"/>
              </a:rPr>
              <a:t>bekerja.  Deformasi </a:t>
            </a:r>
            <a:r>
              <a:rPr sz="2600" spc="-5" dirty="0">
                <a:latin typeface="Calibri"/>
                <a:cs typeface="Calibri"/>
              </a:rPr>
              <a:t>plastis </a:t>
            </a:r>
            <a:r>
              <a:rPr sz="2600" spc="-10" dirty="0">
                <a:latin typeface="Calibri"/>
                <a:cs typeface="Calibri"/>
              </a:rPr>
              <a:t>yang </a:t>
            </a:r>
            <a:r>
              <a:rPr sz="2600" spc="-5" dirty="0">
                <a:latin typeface="Calibri"/>
                <a:cs typeface="Calibri"/>
              </a:rPr>
              <a:t>terjadi selama beban </a:t>
            </a:r>
            <a:r>
              <a:rPr sz="2600" spc="-15" dirty="0">
                <a:latin typeface="Calibri"/>
                <a:cs typeface="Calibri"/>
              </a:rPr>
              <a:t>tetap  bekerja </a:t>
            </a:r>
            <a:r>
              <a:rPr sz="2600" spc="-5" dirty="0">
                <a:latin typeface="Calibri"/>
                <a:cs typeface="Calibri"/>
              </a:rPr>
              <a:t>sering </a:t>
            </a:r>
            <a:r>
              <a:rPr sz="2600" spc="-15" dirty="0">
                <a:latin typeface="Calibri"/>
                <a:cs typeface="Calibri"/>
              </a:rPr>
              <a:t>dikenal </a:t>
            </a:r>
            <a:r>
              <a:rPr sz="2600" spc="-10" dirty="0">
                <a:latin typeface="Calibri"/>
                <a:cs typeface="Calibri"/>
              </a:rPr>
              <a:t>dengan </a:t>
            </a:r>
            <a:r>
              <a:rPr sz="2600" spc="-5" dirty="0">
                <a:latin typeface="Calibri"/>
                <a:cs typeface="Calibri"/>
              </a:rPr>
              <a:t>istilah </a:t>
            </a:r>
            <a:r>
              <a:rPr sz="2600" spc="-15" dirty="0">
                <a:latin typeface="Calibri"/>
                <a:cs typeface="Calibri"/>
              </a:rPr>
              <a:t>rangkak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</a:t>
            </a:r>
            <a:r>
              <a:rPr sz="2600" i="1" dirty="0">
                <a:latin typeface="Calibri"/>
                <a:cs typeface="Calibri"/>
              </a:rPr>
              <a:t>creep</a:t>
            </a:r>
            <a:r>
              <a:rPr sz="2600" dirty="0">
                <a:latin typeface="Calibri"/>
                <a:cs typeface="Calibri"/>
              </a:rPr>
              <a:t>).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9316"/>
            <a:ext cx="2435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Rangkak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(Creep)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5280" y="2672022"/>
            <a:ext cx="7533134" cy="2846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48200" cy="3486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4667250" cy="3505200"/>
          </a:xfrm>
          <a:custGeom>
            <a:avLst/>
            <a:gdLst/>
            <a:ahLst/>
            <a:cxnLst/>
            <a:rect l="l" t="t" r="r" b="b"/>
            <a:pathLst>
              <a:path w="4667250" h="3505200">
                <a:moveTo>
                  <a:pt x="0" y="3505200"/>
                </a:moveTo>
                <a:lnTo>
                  <a:pt x="4667250" y="3505200"/>
                </a:lnTo>
                <a:lnTo>
                  <a:pt x="4667250" y="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0"/>
            <a:ext cx="4648199" cy="3486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76750" y="3505200"/>
            <a:ext cx="4667250" cy="0"/>
          </a:xfrm>
          <a:custGeom>
            <a:avLst/>
            <a:gdLst/>
            <a:ahLst/>
            <a:cxnLst/>
            <a:rect l="l" t="t" r="r" b="b"/>
            <a:pathLst>
              <a:path w="4667250">
                <a:moveTo>
                  <a:pt x="0" y="0"/>
                </a:moveTo>
                <a:lnTo>
                  <a:pt x="4667249" y="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76750" y="0"/>
            <a:ext cx="0" cy="3505200"/>
          </a:xfrm>
          <a:custGeom>
            <a:avLst/>
            <a:gdLst/>
            <a:ahLst/>
            <a:cxnLst/>
            <a:rect l="l" t="t" r="r" b="b"/>
            <a:pathLst>
              <a:path h="3505200">
                <a:moveTo>
                  <a:pt x="0" y="0"/>
                </a:moveTo>
                <a:lnTo>
                  <a:pt x="0" y="350520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3486150"/>
            <a:ext cx="4495800" cy="33718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467098"/>
            <a:ext cx="4514850" cy="3390900"/>
          </a:xfrm>
          <a:custGeom>
            <a:avLst/>
            <a:gdLst/>
            <a:ahLst/>
            <a:cxnLst/>
            <a:rect l="l" t="t" r="r" b="b"/>
            <a:pathLst>
              <a:path w="4514850" h="3390900">
                <a:moveTo>
                  <a:pt x="4514850" y="3390898"/>
                </a:moveTo>
                <a:lnTo>
                  <a:pt x="451485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95800" y="3486150"/>
            <a:ext cx="4648199" cy="33718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76750" y="3467098"/>
            <a:ext cx="4667250" cy="3390900"/>
          </a:xfrm>
          <a:custGeom>
            <a:avLst/>
            <a:gdLst/>
            <a:ahLst/>
            <a:cxnLst/>
            <a:rect l="l" t="t" r="r" b="b"/>
            <a:pathLst>
              <a:path w="4667250" h="3390900">
                <a:moveTo>
                  <a:pt x="4667249" y="0"/>
                </a:moveTo>
                <a:lnTo>
                  <a:pt x="0" y="0"/>
                </a:lnTo>
                <a:lnTo>
                  <a:pt x="0" y="3390898"/>
                </a:lnTo>
              </a:path>
            </a:pathLst>
          </a:custGeom>
          <a:ln w="38099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3540" y="2845689"/>
            <a:ext cx="1596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Sample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collected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7828" y="6419799"/>
            <a:ext cx="1597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Slump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Measured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6054648"/>
            <a:ext cx="2717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Cone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Removed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Concrete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Allowed to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‘Slump’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727828" y="2837815"/>
            <a:ext cx="1682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i="0" spc="-5" dirty="0">
                <a:solidFill>
                  <a:srgbClr val="FFFFFF"/>
                </a:solidFill>
                <a:latin typeface="Calibri"/>
                <a:cs typeface="Calibri"/>
              </a:rPr>
              <a:t>Slump Cone</a:t>
            </a:r>
            <a:r>
              <a:rPr sz="1800" b="0" i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0" i="0" spc="-5" dirty="0">
                <a:solidFill>
                  <a:srgbClr val="FFFFFF"/>
                </a:solidFill>
                <a:latin typeface="Calibri"/>
                <a:cs typeface="Calibri"/>
              </a:rPr>
              <a:t>Filled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4908"/>
            <a:ext cx="7762875" cy="445579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baja,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15" dirty="0">
                <a:latin typeface="Calibri"/>
                <a:cs typeface="Calibri"/>
              </a:rPr>
              <a:t>biasanya </a:t>
            </a:r>
            <a:r>
              <a:rPr sz="2000" dirty="0">
                <a:latin typeface="Calibri"/>
                <a:cs typeface="Calibri"/>
              </a:rPr>
              <a:t>berupa </a:t>
            </a:r>
            <a:r>
              <a:rPr sz="2000" spc="-10" dirty="0">
                <a:latin typeface="Calibri"/>
                <a:cs typeface="Calibri"/>
              </a:rPr>
              <a:t>batang </a:t>
            </a:r>
            <a:r>
              <a:rPr sz="2000" spc="-5" dirty="0">
                <a:latin typeface="Calibri"/>
                <a:cs typeface="Calibri"/>
              </a:rPr>
              <a:t>baja </a:t>
            </a:r>
            <a:r>
              <a:rPr sz="2000" spc="-10" dirty="0">
                <a:latin typeface="Calibri"/>
                <a:cs typeface="Calibri"/>
              </a:rPr>
              <a:t>bulat, diletakkan </a:t>
            </a:r>
            <a:r>
              <a:rPr sz="2000" spc="-5" dirty="0">
                <a:latin typeface="Calibri"/>
                <a:cs typeface="Calibri"/>
              </a:rPr>
              <a:t>di  dalam </a:t>
            </a:r>
            <a:r>
              <a:rPr sz="2000" spc="-10" dirty="0">
                <a:latin typeface="Calibri"/>
                <a:cs typeface="Calibri"/>
              </a:rPr>
              <a:t>beton,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khususnya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di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daerah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tarik</a:t>
            </a:r>
            <a:r>
              <a:rPr sz="2000" spc="-5" dirty="0">
                <a:latin typeface="Calibri"/>
                <a:cs typeface="Calibri"/>
              </a:rPr>
              <a:t>, untuk memikul </a:t>
            </a:r>
            <a:r>
              <a:rPr sz="2000" spc="-25" dirty="0">
                <a:latin typeface="Calibri"/>
                <a:cs typeface="Calibri"/>
              </a:rPr>
              <a:t>gaya </a:t>
            </a:r>
            <a:r>
              <a:rPr sz="2000" spc="-5" dirty="0">
                <a:latin typeface="Calibri"/>
                <a:cs typeface="Calibri"/>
              </a:rPr>
              <a:t>tarik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dirty="0">
                <a:latin typeface="Calibri"/>
                <a:cs typeface="Calibri"/>
              </a:rPr>
              <a:t>timbul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dirty="0">
                <a:latin typeface="Calibri"/>
                <a:cs typeface="Calibri"/>
              </a:rPr>
              <a:t>beban </a:t>
            </a:r>
            <a:r>
              <a:rPr sz="2000" spc="-10" dirty="0">
                <a:latin typeface="Calibri"/>
                <a:cs typeface="Calibri"/>
              </a:rPr>
              <a:t>eksternal yang bekerja </a:t>
            </a:r>
            <a:r>
              <a:rPr sz="2000" spc="-5" dirty="0">
                <a:latin typeface="Calibri"/>
                <a:cs typeface="Calibri"/>
              </a:rPr>
              <a:t>pada struktur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beton.</a:t>
            </a:r>
            <a:endParaRPr sz="2000">
              <a:latin typeface="Calibri"/>
              <a:cs typeface="Calibri"/>
            </a:endParaRPr>
          </a:p>
          <a:p>
            <a:pPr marL="354965" marR="53784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dirty="0">
                <a:latin typeface="Calibri"/>
                <a:cs typeface="Calibri"/>
              </a:rPr>
              <a:t>memanjang </a:t>
            </a:r>
            <a:r>
              <a:rPr sz="2000" spc="-10" dirty="0">
                <a:latin typeface="Calibri"/>
                <a:cs typeface="Calibri"/>
              </a:rPr>
              <a:t>yang diletakkan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beton, </a:t>
            </a:r>
            <a:r>
              <a:rPr sz="2000" spc="-5" dirty="0">
                <a:latin typeface="Calibri"/>
                <a:cs typeface="Calibri"/>
              </a:rPr>
              <a:t>dan berfungsi  </a:t>
            </a:r>
            <a:r>
              <a:rPr sz="2000" spc="-10" dirty="0">
                <a:latin typeface="Calibri"/>
                <a:cs typeface="Calibri"/>
              </a:rPr>
              <a:t>memikul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spc="-10" dirty="0">
                <a:latin typeface="Calibri"/>
                <a:cs typeface="Calibri"/>
              </a:rPr>
              <a:t>tarik ataupun </a:t>
            </a:r>
            <a:r>
              <a:rPr sz="2000" spc="-15" dirty="0">
                <a:latin typeface="Calibri"/>
                <a:cs typeface="Calibri"/>
              </a:rPr>
              <a:t>tekan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terjadi, </a:t>
            </a:r>
            <a:r>
              <a:rPr sz="2000" spc="-10" dirty="0">
                <a:latin typeface="Calibri"/>
                <a:cs typeface="Calibri"/>
              </a:rPr>
              <a:t>dinamakan sebagai 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utama.</a:t>
            </a:r>
            <a:endParaRPr sz="2000">
              <a:latin typeface="Calibri"/>
              <a:cs typeface="Calibri"/>
            </a:endParaRPr>
          </a:p>
          <a:p>
            <a:pPr marL="354965" marR="469265" indent="-342900" algn="just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elemen </a:t>
            </a:r>
            <a:r>
              <a:rPr sz="2000" spc="-10" dirty="0">
                <a:latin typeface="Calibri"/>
                <a:cs typeface="Calibri"/>
              </a:rPr>
              <a:t>pelat, terkadang diberikan </a:t>
            </a:r>
            <a:r>
              <a:rPr sz="2000" spc="-5" dirty="0">
                <a:latin typeface="Calibri"/>
                <a:cs typeface="Calibri"/>
              </a:rPr>
              <a:t>tulangan dalam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15" dirty="0">
                <a:latin typeface="Calibri"/>
                <a:cs typeface="Calibri"/>
              </a:rPr>
              <a:t>tegak  </a:t>
            </a:r>
            <a:r>
              <a:rPr sz="2000" dirty="0">
                <a:latin typeface="Calibri"/>
                <a:cs typeface="Calibri"/>
              </a:rPr>
              <a:t>lurus </a:t>
            </a:r>
            <a:r>
              <a:rPr sz="2000" spc="-5" dirty="0">
                <a:latin typeface="Calibri"/>
                <a:cs typeface="Calibri"/>
              </a:rPr>
              <a:t>tulangan utama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disebut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spc="-25" dirty="0">
                <a:latin typeface="Calibri"/>
                <a:cs typeface="Calibri"/>
              </a:rPr>
              <a:t>sekunder, </a:t>
            </a:r>
            <a:r>
              <a:rPr sz="2000" spc="-15" dirty="0">
                <a:latin typeface="Calibri"/>
                <a:cs typeface="Calibri"/>
              </a:rPr>
              <a:t>atau 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pembagi.</a:t>
            </a:r>
            <a:endParaRPr sz="2000">
              <a:latin typeface="Calibri"/>
              <a:cs typeface="Calibri"/>
            </a:endParaRPr>
          </a:p>
          <a:p>
            <a:pPr marL="354965" marR="8191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elemen balok, </a:t>
            </a:r>
            <a:r>
              <a:rPr sz="2000" spc="-10" dirty="0">
                <a:latin typeface="Calibri"/>
                <a:cs typeface="Calibri"/>
              </a:rPr>
              <a:t>terdapat </a:t>
            </a:r>
            <a:r>
              <a:rPr sz="2000" spc="-5" dirty="0">
                <a:latin typeface="Calibri"/>
                <a:cs typeface="Calibri"/>
              </a:rPr>
              <a:t>tulangan dalam </a:t>
            </a:r>
            <a:r>
              <a:rPr sz="2000" spc="-10" dirty="0">
                <a:latin typeface="Calibri"/>
                <a:cs typeface="Calibri"/>
              </a:rPr>
              <a:t>arah melintang </a:t>
            </a:r>
            <a:r>
              <a:rPr sz="2000" spc="-5" dirty="0">
                <a:latin typeface="Calibri"/>
                <a:cs typeface="Calibri"/>
              </a:rPr>
              <a:t>dari  tulangan utama, yang berfungsi untuk memikul </a:t>
            </a:r>
            <a:r>
              <a:rPr sz="2000" spc="-25" dirty="0">
                <a:latin typeface="Calibri"/>
                <a:cs typeface="Calibri"/>
              </a:rPr>
              <a:t>gaya </a:t>
            </a:r>
            <a:r>
              <a:rPr sz="2000" spc="-30" dirty="0">
                <a:latin typeface="Calibri"/>
                <a:cs typeface="Calibri"/>
              </a:rPr>
              <a:t>geser,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dirty="0">
                <a:latin typeface="Calibri"/>
                <a:cs typeface="Calibri"/>
              </a:rPr>
              <a:t>ini  </a:t>
            </a:r>
            <a:r>
              <a:rPr sz="2000" spc="-5" dirty="0">
                <a:latin typeface="Calibri"/>
                <a:cs typeface="Calibri"/>
              </a:rPr>
              <a:t>disebut dengan tulangan geser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50850" y="2096642"/>
            <a:ext cx="5131435" cy="3168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44710" y="2062352"/>
            <a:ext cx="3000695" cy="2676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55573" y="1700745"/>
            <a:ext cx="3129787" cy="4176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46601" y="2477770"/>
            <a:ext cx="4674997" cy="26224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4908"/>
            <a:ext cx="7543165" cy="384619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berbentuk penampang </a:t>
            </a:r>
            <a:r>
              <a:rPr sz="2000" spc="-10" dirty="0">
                <a:latin typeface="Calibri"/>
                <a:cs typeface="Calibri"/>
              </a:rPr>
              <a:t>lingkaran </a:t>
            </a:r>
            <a:r>
              <a:rPr sz="2000" spc="-5" dirty="0">
                <a:latin typeface="Calibri"/>
                <a:cs typeface="Calibri"/>
              </a:rPr>
              <a:t>paling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dalam struktur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bertulang.</a:t>
            </a:r>
            <a:endParaRPr sz="2000">
              <a:latin typeface="Calibri"/>
              <a:cs typeface="Calibri"/>
            </a:endParaRPr>
          </a:p>
          <a:p>
            <a:pPr marL="354965" marR="889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Berdasarkan bentuknya, </a:t>
            </a:r>
            <a:r>
              <a:rPr sz="2000" spc="-5" dirty="0">
                <a:latin typeface="Calibri"/>
                <a:cs typeface="Calibri"/>
              </a:rPr>
              <a:t>tulangan baja </a:t>
            </a:r>
            <a:r>
              <a:rPr sz="2000" spc="-10" dirty="0">
                <a:latin typeface="Calibri"/>
                <a:cs typeface="Calibri"/>
              </a:rPr>
              <a:t>terdiri </a:t>
            </a:r>
            <a:r>
              <a:rPr sz="2000" spc="-5" dirty="0">
                <a:latin typeface="Calibri"/>
                <a:cs typeface="Calibri"/>
              </a:rPr>
              <a:t>dari tulangan baja polos  dan tulangan baja sirip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i="1" spc="-5" dirty="0">
                <a:latin typeface="Calibri"/>
                <a:cs typeface="Calibri"/>
              </a:rPr>
              <a:t>deform</a:t>
            </a:r>
            <a:r>
              <a:rPr sz="2000" spc="-5" dirty="0">
                <a:latin typeface="Calibri"/>
                <a:cs typeface="Calibri"/>
              </a:rPr>
              <a:t>).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baja polos, di lapangan </a:t>
            </a:r>
            <a:r>
              <a:rPr sz="2000" spc="-10" dirty="0">
                <a:latin typeface="Calibri"/>
                <a:cs typeface="Calibri"/>
              </a:rPr>
              <a:t>dinotasikan sebagai </a:t>
            </a:r>
            <a:r>
              <a:rPr sz="2000" spc="-70" dirty="0">
                <a:latin typeface="Calibri"/>
                <a:cs typeface="Calibri"/>
              </a:rPr>
              <a:t>Bj.TP, </a:t>
            </a:r>
            <a:r>
              <a:rPr sz="2000" spc="-10" dirty="0">
                <a:latin typeface="Calibri"/>
                <a:cs typeface="Calibri"/>
              </a:rPr>
              <a:t>sedangkan  </a:t>
            </a:r>
            <a:r>
              <a:rPr sz="2000" spc="-5" dirty="0">
                <a:latin typeface="Calibri"/>
                <a:cs typeface="Calibri"/>
              </a:rPr>
              <a:t>tulangan baja sirip/</a:t>
            </a:r>
            <a:r>
              <a:rPr sz="2000" i="1" spc="-5" dirty="0">
                <a:latin typeface="Calibri"/>
                <a:cs typeface="Calibri"/>
              </a:rPr>
              <a:t>deform </a:t>
            </a:r>
            <a:r>
              <a:rPr sz="2000" spc="-5" dirty="0">
                <a:latin typeface="Calibri"/>
                <a:cs typeface="Calibri"/>
              </a:rPr>
              <a:t>biasa </a:t>
            </a:r>
            <a:r>
              <a:rPr sz="2000" spc="-10" dirty="0">
                <a:latin typeface="Calibri"/>
                <a:cs typeface="Calibri"/>
              </a:rPr>
              <a:t>dinotasikan sebagai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Bj.TD.</a:t>
            </a:r>
            <a:endParaRPr sz="2000">
              <a:latin typeface="Calibri"/>
              <a:cs typeface="Calibri"/>
            </a:endParaRPr>
          </a:p>
          <a:p>
            <a:pPr marL="354965" marR="73025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Dalam aplikasi di lapangan, </a:t>
            </a:r>
            <a:r>
              <a:rPr sz="2000" spc="-10" dirty="0">
                <a:latin typeface="Calibri"/>
                <a:cs typeface="Calibri"/>
              </a:rPr>
              <a:t>disarankan </a:t>
            </a:r>
            <a:r>
              <a:rPr sz="2000" spc="-5" dirty="0">
                <a:latin typeface="Calibri"/>
                <a:cs typeface="Calibri"/>
              </a:rPr>
              <a:t>untuk menggunakan tulangan  baja sirip untuk digunakan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5" dirty="0">
                <a:latin typeface="Calibri"/>
                <a:cs typeface="Calibri"/>
              </a:rPr>
              <a:t>tulangan utama </a:t>
            </a:r>
            <a:r>
              <a:rPr sz="2000" spc="-10" dirty="0">
                <a:latin typeface="Calibri"/>
                <a:cs typeface="Calibri"/>
              </a:rPr>
              <a:t>karena </a:t>
            </a:r>
            <a:r>
              <a:rPr sz="2000" spc="-5" dirty="0">
                <a:latin typeface="Calibri"/>
                <a:cs typeface="Calibri"/>
              </a:rPr>
              <a:t>bentuk  </a:t>
            </a:r>
            <a:r>
              <a:rPr sz="2000" spc="-10" dirty="0">
                <a:latin typeface="Calibri"/>
                <a:cs typeface="Calibri"/>
              </a:rPr>
              <a:t>penampangnya yang bersirip </a:t>
            </a:r>
            <a:r>
              <a:rPr sz="2000" spc="-5" dirty="0">
                <a:latin typeface="Calibri"/>
                <a:cs typeface="Calibri"/>
              </a:rPr>
              <a:t>mampu </a:t>
            </a:r>
            <a:r>
              <a:rPr sz="2000" spc="-10" dirty="0">
                <a:latin typeface="Calibri"/>
                <a:cs typeface="Calibri"/>
              </a:rPr>
              <a:t>meningkatkan </a:t>
            </a:r>
            <a:r>
              <a:rPr sz="2000" spc="-15" dirty="0">
                <a:latin typeface="Calibri"/>
                <a:cs typeface="Calibri"/>
              </a:rPr>
              <a:t>lekatan </a:t>
            </a:r>
            <a:r>
              <a:rPr sz="2000" spc="-10" dirty="0">
                <a:latin typeface="Calibri"/>
                <a:cs typeface="Calibri"/>
              </a:rPr>
              <a:t>dengan  beton serta </a:t>
            </a:r>
            <a:r>
              <a:rPr sz="2000" spc="-5" dirty="0">
                <a:latin typeface="Calibri"/>
                <a:cs typeface="Calibri"/>
              </a:rPr>
              <a:t>mengurangi lebar </a:t>
            </a:r>
            <a:r>
              <a:rPr sz="2000" spc="-15" dirty="0">
                <a:latin typeface="Calibri"/>
                <a:cs typeface="Calibri"/>
              </a:rPr>
              <a:t>retak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daerah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67740" y="1544908"/>
            <a:ext cx="7347584" cy="15900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840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  <a:p>
            <a:pPr marL="342265" marR="499109" indent="-342265" algn="r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sz="2000" spc="-15" dirty="0">
                <a:latin typeface="Calibri"/>
                <a:cs typeface="Calibri"/>
              </a:rPr>
              <a:t>Ukuran </a:t>
            </a:r>
            <a:r>
              <a:rPr sz="2000" spc="-10" dirty="0">
                <a:latin typeface="Calibri"/>
                <a:cs typeface="Calibri"/>
              </a:rPr>
              <a:t>diameter </a:t>
            </a:r>
            <a:r>
              <a:rPr sz="2000" spc="-5" dirty="0">
                <a:latin typeface="Calibri"/>
                <a:cs typeface="Calibri"/>
              </a:rPr>
              <a:t>tulangan baja </a:t>
            </a:r>
            <a:r>
              <a:rPr sz="2000" spc="-15" dirty="0">
                <a:latin typeface="Calibri"/>
                <a:cs typeface="Calibri"/>
              </a:rPr>
              <a:t>tersedia </a:t>
            </a:r>
            <a:r>
              <a:rPr sz="2000" spc="-5" dirty="0">
                <a:latin typeface="Calibri"/>
                <a:cs typeface="Calibri"/>
              </a:rPr>
              <a:t>di lapangan mulai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endParaRPr sz="2000">
              <a:latin typeface="Calibri"/>
              <a:cs typeface="Calibri"/>
            </a:endParaRPr>
          </a:p>
          <a:p>
            <a:pPr marR="491490" algn="r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diameter </a:t>
            </a:r>
            <a:r>
              <a:rPr sz="2000" dirty="0">
                <a:latin typeface="Calibri"/>
                <a:cs typeface="Calibri"/>
              </a:rPr>
              <a:t>6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dirty="0">
                <a:latin typeface="Calibri"/>
                <a:cs typeface="Calibri"/>
              </a:rPr>
              <a:t>8, 10, 13, 16, 19, 22, 25, 29, 32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50</a:t>
            </a:r>
            <a:r>
              <a:rPr sz="2000" spc="-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mm.</a:t>
            </a:r>
            <a:endParaRPr sz="20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dirty="0">
                <a:latin typeface="Calibri"/>
                <a:cs typeface="Calibri"/>
              </a:rPr>
              <a:t>Mutu </a:t>
            </a:r>
            <a:r>
              <a:rPr sz="2000" spc="-5" dirty="0">
                <a:latin typeface="Calibri"/>
                <a:cs typeface="Calibri"/>
              </a:rPr>
              <a:t>dari baja tulangan </a:t>
            </a:r>
            <a:r>
              <a:rPr sz="2000" spc="-10" dirty="0">
                <a:latin typeface="Calibri"/>
                <a:cs typeface="Calibri"/>
              </a:rPr>
              <a:t>ditentukan berdasarkan </a:t>
            </a:r>
            <a:r>
              <a:rPr sz="2000" spc="-15" dirty="0">
                <a:latin typeface="Calibri"/>
                <a:cs typeface="Calibri"/>
              </a:rPr>
              <a:t>kuat </a:t>
            </a:r>
            <a:r>
              <a:rPr sz="2000" spc="-10" dirty="0">
                <a:latin typeface="Calibri"/>
                <a:cs typeface="Calibri"/>
              </a:rPr>
              <a:t>lelehnya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(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2000" spc="10" dirty="0">
                <a:latin typeface="Calibri"/>
                <a:cs typeface="Calibri"/>
              </a:rPr>
              <a:t>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7557" y="3356952"/>
            <a:ext cx="6892116" cy="2881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9316"/>
            <a:ext cx="4484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92165" y="4149051"/>
            <a:ext cx="2580386" cy="1872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72098" y="2091435"/>
            <a:ext cx="2600325" cy="1733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0473" y="2145284"/>
            <a:ext cx="433895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Jenis tulangan baja selain bentuk </a:t>
            </a:r>
            <a:r>
              <a:rPr sz="1800" spc="-10" dirty="0">
                <a:latin typeface="Calibri"/>
                <a:cs typeface="Calibri"/>
              </a:rPr>
              <a:t>batang  </a:t>
            </a:r>
            <a:r>
              <a:rPr sz="1800" spc="-5" dirty="0">
                <a:latin typeface="Calibri"/>
                <a:cs typeface="Calibri"/>
              </a:rPr>
              <a:t>seperti </a:t>
            </a:r>
            <a:r>
              <a:rPr sz="1800" spc="-10" dirty="0">
                <a:latin typeface="Calibri"/>
                <a:cs typeface="Calibri"/>
              </a:rPr>
              <a:t>dijelaskan </a:t>
            </a:r>
            <a:r>
              <a:rPr sz="1800" spc="-5" dirty="0">
                <a:latin typeface="Calibri"/>
                <a:cs typeface="Calibri"/>
              </a:rPr>
              <a:t>di </a:t>
            </a:r>
            <a:r>
              <a:rPr sz="1800" spc="-10" dirty="0">
                <a:latin typeface="Calibri"/>
                <a:cs typeface="Calibri"/>
              </a:rPr>
              <a:t>atas, </a:t>
            </a:r>
            <a:r>
              <a:rPr sz="1800" dirty="0">
                <a:latin typeface="Calibri"/>
                <a:cs typeface="Calibri"/>
              </a:rPr>
              <a:t>adalah </a:t>
            </a:r>
            <a:r>
              <a:rPr sz="1800" spc="-5" dirty="0">
                <a:latin typeface="Calibri"/>
                <a:cs typeface="Calibri"/>
              </a:rPr>
              <a:t>berbentuk  jaring </a:t>
            </a:r>
            <a:r>
              <a:rPr sz="1800" spc="-20" dirty="0">
                <a:latin typeface="Calibri"/>
                <a:cs typeface="Calibri"/>
              </a:rPr>
              <a:t>kawat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baja.</a:t>
            </a:r>
            <a:endParaRPr sz="1800">
              <a:latin typeface="Calibri"/>
              <a:cs typeface="Calibri"/>
            </a:endParaRPr>
          </a:p>
          <a:p>
            <a:pPr marL="299085" marR="35941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Jaring </a:t>
            </a: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dirty="0">
                <a:latin typeface="Calibri"/>
                <a:cs typeface="Calibri"/>
              </a:rPr>
              <a:t>adalah </a:t>
            </a:r>
            <a:r>
              <a:rPr sz="1800" spc="-10" dirty="0">
                <a:latin typeface="Calibri"/>
                <a:cs typeface="Calibri"/>
              </a:rPr>
              <a:t>jaringan </a:t>
            </a:r>
            <a:r>
              <a:rPr sz="1800" spc="-20" dirty="0">
                <a:latin typeface="Calibri"/>
                <a:cs typeface="Calibri"/>
              </a:rPr>
              <a:t>kawat 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berbentuk segi empat dari hasil  </a:t>
            </a:r>
            <a:r>
              <a:rPr sz="1800" spc="-10" dirty="0">
                <a:latin typeface="Calibri"/>
                <a:cs typeface="Calibri"/>
              </a:rPr>
              <a:t>penarikan </a:t>
            </a:r>
            <a:r>
              <a:rPr sz="1800" spc="-5" dirty="0">
                <a:latin typeface="Calibri"/>
                <a:cs typeface="Calibri"/>
              </a:rPr>
              <a:t>dingin dan dibuat </a:t>
            </a:r>
            <a:r>
              <a:rPr sz="1800" spc="-10" dirty="0">
                <a:latin typeface="Calibri"/>
                <a:cs typeface="Calibri"/>
              </a:rPr>
              <a:t>dengan  </a:t>
            </a:r>
            <a:r>
              <a:rPr sz="1800" spc="-5" dirty="0">
                <a:latin typeface="Calibri"/>
                <a:cs typeface="Calibri"/>
              </a:rPr>
              <a:t>pengelasan empat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titik.</a:t>
            </a:r>
            <a:endParaRPr sz="1800">
              <a:latin typeface="Calibri"/>
              <a:cs typeface="Calibri"/>
            </a:endParaRPr>
          </a:p>
          <a:p>
            <a:pPr marL="299085" marR="414020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Jaring </a:t>
            </a: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spc="-10" dirty="0">
                <a:latin typeface="Calibri"/>
                <a:cs typeface="Calibri"/>
              </a:rPr>
              <a:t>atau </a:t>
            </a:r>
            <a:r>
              <a:rPr sz="1800" spc="-5" dirty="0">
                <a:latin typeface="Calibri"/>
                <a:cs typeface="Calibri"/>
              </a:rPr>
              <a:t>sering </a:t>
            </a:r>
            <a:r>
              <a:rPr sz="1800" spc="-15" dirty="0">
                <a:latin typeface="Calibri"/>
                <a:cs typeface="Calibri"/>
              </a:rPr>
              <a:t>dikenal  </a:t>
            </a:r>
            <a:r>
              <a:rPr sz="1800" spc="-10" dirty="0">
                <a:latin typeface="Calibri"/>
                <a:cs typeface="Calibri"/>
              </a:rPr>
              <a:t>dengan istilah </a:t>
            </a:r>
            <a:r>
              <a:rPr sz="1800" i="1" spc="-5" dirty="0">
                <a:latin typeface="Calibri"/>
                <a:cs typeface="Calibri"/>
              </a:rPr>
              <a:t>wire-mesh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spc="-10" dirty="0">
                <a:latin typeface="Calibri"/>
                <a:cs typeface="Calibri"/>
              </a:rPr>
              <a:t>dikenali  berdasarkan diameter </a:t>
            </a: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dirty="0">
                <a:latin typeface="Calibri"/>
                <a:cs typeface="Calibri"/>
              </a:rPr>
              <a:t>dan  </a:t>
            </a:r>
            <a:r>
              <a:rPr sz="1800" spc="-15" dirty="0">
                <a:latin typeface="Calibri"/>
                <a:cs typeface="Calibri"/>
              </a:rPr>
              <a:t>ukuran </a:t>
            </a:r>
            <a:r>
              <a:rPr sz="1800" spc="-5" dirty="0">
                <a:latin typeface="Calibri"/>
                <a:cs typeface="Calibri"/>
              </a:rPr>
              <a:t>lubang </a:t>
            </a:r>
            <a:r>
              <a:rPr sz="1800" spc="-20" dirty="0">
                <a:latin typeface="Calibri"/>
                <a:cs typeface="Calibri"/>
              </a:rPr>
              <a:t>kotaknya </a:t>
            </a:r>
            <a:r>
              <a:rPr sz="1800" dirty="0">
                <a:latin typeface="Calibri"/>
                <a:cs typeface="Calibri"/>
              </a:rPr>
              <a:t>(jarak </a:t>
            </a:r>
            <a:r>
              <a:rPr sz="1800" spc="-5" dirty="0">
                <a:latin typeface="Calibri"/>
                <a:cs typeface="Calibri"/>
              </a:rPr>
              <a:t>pusat </a:t>
            </a:r>
            <a:r>
              <a:rPr sz="1800" spc="-35" dirty="0">
                <a:latin typeface="Calibri"/>
                <a:cs typeface="Calibri"/>
              </a:rPr>
              <a:t>ke  </a:t>
            </a:r>
            <a:r>
              <a:rPr sz="1800" spc="-5" dirty="0">
                <a:latin typeface="Calibri"/>
                <a:cs typeface="Calibri"/>
              </a:rPr>
              <a:t>pusat </a:t>
            </a:r>
            <a:r>
              <a:rPr sz="1800" spc="-15" dirty="0">
                <a:latin typeface="Calibri"/>
                <a:cs typeface="Calibri"/>
              </a:rPr>
              <a:t>antara </a:t>
            </a:r>
            <a:r>
              <a:rPr sz="1800" spc="-20" dirty="0">
                <a:latin typeface="Calibri"/>
                <a:cs typeface="Calibri"/>
              </a:rPr>
              <a:t>kawat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baja).</a:t>
            </a:r>
            <a:endParaRPr sz="1800">
              <a:latin typeface="Calibri"/>
              <a:cs typeface="Calibri"/>
            </a:endParaRPr>
          </a:p>
          <a:p>
            <a:pPr marL="299085" marR="99060" indent="-287020" algn="just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spc="-10" dirty="0">
                <a:latin typeface="Calibri"/>
                <a:cs typeface="Calibri"/>
              </a:rPr>
              <a:t>yang digunakan </a:t>
            </a:r>
            <a:r>
              <a:rPr sz="1800" spc="-5" dirty="0">
                <a:latin typeface="Calibri"/>
                <a:cs typeface="Calibri"/>
              </a:rPr>
              <a:t>harus memiliki  </a:t>
            </a:r>
            <a:r>
              <a:rPr sz="1800" spc="-15" dirty="0">
                <a:latin typeface="Calibri"/>
                <a:cs typeface="Calibri"/>
              </a:rPr>
              <a:t>kuat </a:t>
            </a:r>
            <a:r>
              <a:rPr sz="1800" spc="-10" dirty="0">
                <a:latin typeface="Calibri"/>
                <a:cs typeface="Calibri"/>
              </a:rPr>
              <a:t>tarik </a:t>
            </a:r>
            <a:r>
              <a:rPr sz="1800" spc="-5" dirty="0">
                <a:latin typeface="Calibri"/>
                <a:cs typeface="Calibri"/>
              </a:rPr>
              <a:t>minimum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tidak </a:t>
            </a:r>
            <a:r>
              <a:rPr sz="1800" spc="-15" dirty="0">
                <a:latin typeface="Calibri"/>
                <a:cs typeface="Calibri"/>
              </a:rPr>
              <a:t>kurang </a:t>
            </a:r>
            <a:r>
              <a:rPr sz="1800" spc="-5" dirty="0">
                <a:latin typeface="Calibri"/>
                <a:cs typeface="Calibri"/>
              </a:rPr>
              <a:t>dari  </a:t>
            </a:r>
            <a:r>
              <a:rPr sz="1800" dirty="0">
                <a:latin typeface="Calibri"/>
                <a:cs typeface="Calibri"/>
              </a:rPr>
              <a:t>490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MPa.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82726" y="1971039"/>
            <a:ext cx="4176522" cy="30243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4830" y="5207253"/>
            <a:ext cx="4248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HOTEL </a:t>
            </a:r>
            <a:r>
              <a:rPr sz="1800" b="1" spc="-60" dirty="0">
                <a:solidFill>
                  <a:srgbClr val="006FC0"/>
                </a:solidFill>
                <a:latin typeface="Calibri"/>
                <a:cs typeface="Calibri"/>
              </a:rPr>
              <a:t>JAYAKARTA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–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LABUAN </a:t>
            </a: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BADJO,</a:t>
            </a:r>
            <a:r>
              <a:rPr sz="1800" b="1" spc="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FLORES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16017" y="1971039"/>
            <a:ext cx="3975608" cy="30243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99482" y="5219827"/>
            <a:ext cx="2915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JAKARTA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EYE 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CENTER,</a:t>
            </a:r>
            <a:r>
              <a:rPr sz="18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40" dirty="0">
                <a:solidFill>
                  <a:srgbClr val="006FC0"/>
                </a:solidFill>
                <a:latin typeface="Calibri"/>
                <a:cs typeface="Calibri"/>
              </a:rPr>
              <a:t>KEDOYA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11555" y="1844801"/>
            <a:ext cx="3600450" cy="2853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0318" y="5162169"/>
            <a:ext cx="3100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HOTEL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AMARIS MANGGA</a:t>
            </a:r>
            <a:r>
              <a:rPr sz="1800" b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BESAR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55972" y="1844801"/>
            <a:ext cx="3888486" cy="2853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35602" y="5162169"/>
            <a:ext cx="3623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HOTEL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AMARIS SENEN, 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KRAMAT</a:t>
            </a:r>
            <a:r>
              <a:rPr sz="1800" b="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80" dirty="0">
                <a:solidFill>
                  <a:srgbClr val="006FC0"/>
                </a:solidFill>
                <a:latin typeface="Calibri"/>
                <a:cs typeface="Calibri"/>
              </a:rPr>
              <a:t>RAYA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499990" y="2681858"/>
            <a:ext cx="3846830" cy="2880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79746" y="2160778"/>
            <a:ext cx="2748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MG Suites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Maven,</a:t>
            </a:r>
            <a:r>
              <a:rPr sz="1800" b="1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Semarang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0813" y="4024541"/>
            <a:ext cx="2933573" cy="205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2437" y="6205524"/>
            <a:ext cx="4961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Grand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Edge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Hotel,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Semarang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(construction</a:t>
            </a:r>
            <a:r>
              <a:rPr sz="18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progress)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0813" y="1808860"/>
            <a:ext cx="2933573" cy="21242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00811" y="1457705"/>
            <a:ext cx="2310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Toserba </a:t>
            </a: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Trio,</a:t>
            </a:r>
            <a:r>
              <a:rPr sz="1800" b="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Wonosobo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55573" y="1580939"/>
            <a:ext cx="7776845" cy="5192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94281" y="1921674"/>
            <a:ext cx="2955925" cy="1368425"/>
          </a:xfrm>
          <a:custGeom>
            <a:avLst/>
            <a:gdLst/>
            <a:ahLst/>
            <a:cxnLst/>
            <a:rect l="l" t="t" r="r" b="b"/>
            <a:pathLst>
              <a:path w="2955925" h="1368425">
                <a:moveTo>
                  <a:pt x="268444" y="450304"/>
                </a:moveTo>
                <a:lnTo>
                  <a:pt x="264191" y="413801"/>
                </a:lnTo>
                <a:lnTo>
                  <a:pt x="267071" y="378060"/>
                </a:lnTo>
                <a:lnTo>
                  <a:pt x="276711" y="343386"/>
                </a:lnTo>
                <a:lnTo>
                  <a:pt x="314793" y="278464"/>
                </a:lnTo>
                <a:lnTo>
                  <a:pt x="342492" y="248827"/>
                </a:lnTo>
                <a:lnTo>
                  <a:pt x="375470" y="221481"/>
                </a:lnTo>
                <a:lnTo>
                  <a:pt x="413355" y="196732"/>
                </a:lnTo>
                <a:lnTo>
                  <a:pt x="455777" y="174885"/>
                </a:lnTo>
                <a:lnTo>
                  <a:pt x="502364" y="156247"/>
                </a:lnTo>
                <a:lnTo>
                  <a:pt x="552747" y="141124"/>
                </a:lnTo>
                <a:lnTo>
                  <a:pt x="606554" y="129821"/>
                </a:lnTo>
                <a:lnTo>
                  <a:pt x="663414" y="122644"/>
                </a:lnTo>
                <a:lnTo>
                  <a:pt x="714665" y="120073"/>
                </a:lnTo>
                <a:lnTo>
                  <a:pt x="765743" y="121087"/>
                </a:lnTo>
                <a:lnTo>
                  <a:pt x="816179" y="125628"/>
                </a:lnTo>
                <a:lnTo>
                  <a:pt x="865504" y="133641"/>
                </a:lnTo>
                <a:lnTo>
                  <a:pt x="913249" y="145069"/>
                </a:lnTo>
                <a:lnTo>
                  <a:pt x="958943" y="159855"/>
                </a:lnTo>
                <a:lnTo>
                  <a:pt x="987713" y="131018"/>
                </a:lnTo>
                <a:lnTo>
                  <a:pt x="1021974" y="105773"/>
                </a:lnTo>
                <a:lnTo>
                  <a:pt x="1060966" y="84269"/>
                </a:lnTo>
                <a:lnTo>
                  <a:pt x="1103927" y="66653"/>
                </a:lnTo>
                <a:lnTo>
                  <a:pt x="1150095" y="53072"/>
                </a:lnTo>
                <a:lnTo>
                  <a:pt x="1198710" y="43674"/>
                </a:lnTo>
                <a:lnTo>
                  <a:pt x="1249010" y="38608"/>
                </a:lnTo>
                <a:lnTo>
                  <a:pt x="1300234" y="38020"/>
                </a:lnTo>
                <a:lnTo>
                  <a:pt x="1351619" y="42058"/>
                </a:lnTo>
                <a:lnTo>
                  <a:pt x="1402405" y="50871"/>
                </a:lnTo>
                <a:lnTo>
                  <a:pt x="1451830" y="64605"/>
                </a:lnTo>
                <a:lnTo>
                  <a:pt x="1496423" y="82274"/>
                </a:lnTo>
                <a:lnTo>
                  <a:pt x="1536539" y="103848"/>
                </a:lnTo>
                <a:lnTo>
                  <a:pt x="1564771" y="74908"/>
                </a:lnTo>
                <a:lnTo>
                  <a:pt x="1599691" y="50305"/>
                </a:lnTo>
                <a:lnTo>
                  <a:pt x="1640171" y="30277"/>
                </a:lnTo>
                <a:lnTo>
                  <a:pt x="1685082" y="15059"/>
                </a:lnTo>
                <a:lnTo>
                  <a:pt x="1733295" y="4888"/>
                </a:lnTo>
                <a:lnTo>
                  <a:pt x="1783681" y="0"/>
                </a:lnTo>
                <a:lnTo>
                  <a:pt x="1835112" y="630"/>
                </a:lnTo>
                <a:lnTo>
                  <a:pt x="1886457" y="7016"/>
                </a:lnTo>
                <a:lnTo>
                  <a:pt x="1936589" y="19393"/>
                </a:lnTo>
                <a:lnTo>
                  <a:pt x="1993596" y="42808"/>
                </a:lnTo>
                <a:lnTo>
                  <a:pt x="2040602" y="73749"/>
                </a:lnTo>
                <a:lnTo>
                  <a:pt x="2078751" y="49667"/>
                </a:lnTo>
                <a:lnTo>
                  <a:pt x="2121386" y="30261"/>
                </a:lnTo>
                <a:lnTo>
                  <a:pt x="2167545" y="15583"/>
                </a:lnTo>
                <a:lnTo>
                  <a:pt x="2216265" y="5683"/>
                </a:lnTo>
                <a:lnTo>
                  <a:pt x="2266583" y="613"/>
                </a:lnTo>
                <a:lnTo>
                  <a:pt x="2317537" y="423"/>
                </a:lnTo>
                <a:lnTo>
                  <a:pt x="2368166" y="5165"/>
                </a:lnTo>
                <a:lnTo>
                  <a:pt x="2417506" y="14890"/>
                </a:lnTo>
                <a:lnTo>
                  <a:pt x="2464595" y="29649"/>
                </a:lnTo>
                <a:lnTo>
                  <a:pt x="2508470" y="49492"/>
                </a:lnTo>
                <a:lnTo>
                  <a:pt x="2548868" y="75066"/>
                </a:lnTo>
                <a:lnTo>
                  <a:pt x="2581432" y="104451"/>
                </a:lnTo>
                <a:lnTo>
                  <a:pt x="2605518" y="136931"/>
                </a:lnTo>
                <a:lnTo>
                  <a:pt x="2620484" y="171793"/>
                </a:lnTo>
                <a:lnTo>
                  <a:pt x="2676297" y="184513"/>
                </a:lnTo>
                <a:lnTo>
                  <a:pt x="2726799" y="202242"/>
                </a:lnTo>
                <a:lnTo>
                  <a:pt x="2771463" y="224399"/>
                </a:lnTo>
                <a:lnTo>
                  <a:pt x="2809765" y="250401"/>
                </a:lnTo>
                <a:lnTo>
                  <a:pt x="2841179" y="279663"/>
                </a:lnTo>
                <a:lnTo>
                  <a:pt x="2865178" y="311605"/>
                </a:lnTo>
                <a:lnTo>
                  <a:pt x="2888830" y="381190"/>
                </a:lnTo>
                <a:lnTo>
                  <a:pt x="2887432" y="417669"/>
                </a:lnTo>
                <a:lnTo>
                  <a:pt x="2876516" y="454495"/>
                </a:lnTo>
                <a:lnTo>
                  <a:pt x="2859752" y="484721"/>
                </a:lnTo>
                <a:lnTo>
                  <a:pt x="2894684" y="517768"/>
                </a:lnTo>
                <a:lnTo>
                  <a:pt x="2921632" y="552639"/>
                </a:lnTo>
                <a:lnTo>
                  <a:pt x="2940699" y="588845"/>
                </a:lnTo>
                <a:lnTo>
                  <a:pt x="2951987" y="625898"/>
                </a:lnTo>
                <a:lnTo>
                  <a:pt x="2955599" y="663309"/>
                </a:lnTo>
                <a:lnTo>
                  <a:pt x="2951637" y="700589"/>
                </a:lnTo>
                <a:lnTo>
                  <a:pt x="2940203" y="737250"/>
                </a:lnTo>
                <a:lnTo>
                  <a:pt x="2921399" y="772804"/>
                </a:lnTo>
                <a:lnTo>
                  <a:pt x="2895328" y="806761"/>
                </a:lnTo>
                <a:lnTo>
                  <a:pt x="2862092" y="838633"/>
                </a:lnTo>
                <a:lnTo>
                  <a:pt x="2821794" y="867932"/>
                </a:lnTo>
                <a:lnTo>
                  <a:pt x="2774535" y="894169"/>
                </a:lnTo>
                <a:lnTo>
                  <a:pt x="2725166" y="915070"/>
                </a:lnTo>
                <a:lnTo>
                  <a:pt x="2672189" y="931745"/>
                </a:lnTo>
                <a:lnTo>
                  <a:pt x="2616283" y="944014"/>
                </a:lnTo>
                <a:lnTo>
                  <a:pt x="2558127" y="951700"/>
                </a:lnTo>
                <a:lnTo>
                  <a:pt x="2553365" y="988483"/>
                </a:lnTo>
                <a:lnTo>
                  <a:pt x="2520028" y="1056528"/>
                </a:lnTo>
                <a:lnTo>
                  <a:pt x="2492686" y="1087023"/>
                </a:lnTo>
                <a:lnTo>
                  <a:pt x="2459050" y="1114655"/>
                </a:lnTo>
                <a:lnTo>
                  <a:pt x="2419738" y="1139040"/>
                </a:lnTo>
                <a:lnTo>
                  <a:pt x="2375365" y="1159795"/>
                </a:lnTo>
                <a:lnTo>
                  <a:pt x="2326548" y="1176537"/>
                </a:lnTo>
                <a:lnTo>
                  <a:pt x="2273904" y="1188881"/>
                </a:lnTo>
                <a:lnTo>
                  <a:pt x="2218050" y="1196443"/>
                </a:lnTo>
                <a:lnTo>
                  <a:pt x="2159601" y="1198842"/>
                </a:lnTo>
                <a:lnTo>
                  <a:pt x="2105337" y="1196197"/>
                </a:lnTo>
                <a:lnTo>
                  <a:pt x="2052382" y="1188920"/>
                </a:lnTo>
                <a:lnTo>
                  <a:pt x="2001474" y="1177143"/>
                </a:lnTo>
                <a:lnTo>
                  <a:pt x="1953353" y="1160996"/>
                </a:lnTo>
                <a:lnTo>
                  <a:pt x="1934801" y="1193010"/>
                </a:lnTo>
                <a:lnTo>
                  <a:pt x="1911054" y="1222826"/>
                </a:lnTo>
                <a:lnTo>
                  <a:pt x="1882546" y="1250296"/>
                </a:lnTo>
                <a:lnTo>
                  <a:pt x="1849706" y="1275274"/>
                </a:lnTo>
                <a:lnTo>
                  <a:pt x="1812966" y="1297615"/>
                </a:lnTo>
                <a:lnTo>
                  <a:pt x="1772759" y="1317170"/>
                </a:lnTo>
                <a:lnTo>
                  <a:pt x="1729516" y="1333795"/>
                </a:lnTo>
                <a:lnTo>
                  <a:pt x="1683667" y="1347343"/>
                </a:lnTo>
                <a:lnTo>
                  <a:pt x="1635646" y="1357667"/>
                </a:lnTo>
                <a:lnTo>
                  <a:pt x="1585883" y="1364622"/>
                </a:lnTo>
                <a:lnTo>
                  <a:pt x="1534809" y="1368060"/>
                </a:lnTo>
                <a:lnTo>
                  <a:pt x="1482857" y="1367836"/>
                </a:lnTo>
                <a:lnTo>
                  <a:pt x="1430458" y="1363802"/>
                </a:lnTo>
                <a:lnTo>
                  <a:pt x="1378043" y="1355814"/>
                </a:lnTo>
                <a:lnTo>
                  <a:pt x="1328159" y="1344247"/>
                </a:lnTo>
                <a:lnTo>
                  <a:pt x="1281015" y="1329238"/>
                </a:lnTo>
                <a:lnTo>
                  <a:pt x="1237026" y="1310983"/>
                </a:lnTo>
                <a:lnTo>
                  <a:pt x="1196603" y="1289680"/>
                </a:lnTo>
                <a:lnTo>
                  <a:pt x="1160159" y="1265526"/>
                </a:lnTo>
                <a:lnTo>
                  <a:pt x="1128107" y="1238720"/>
                </a:lnTo>
                <a:lnTo>
                  <a:pt x="1080480" y="1254828"/>
                </a:lnTo>
                <a:lnTo>
                  <a:pt x="1031473" y="1267568"/>
                </a:lnTo>
                <a:lnTo>
                  <a:pt x="981449" y="1276998"/>
                </a:lnTo>
                <a:lnTo>
                  <a:pt x="930773" y="1283174"/>
                </a:lnTo>
                <a:lnTo>
                  <a:pt x="879808" y="1286155"/>
                </a:lnTo>
                <a:lnTo>
                  <a:pt x="828918" y="1285998"/>
                </a:lnTo>
                <a:lnTo>
                  <a:pt x="778467" y="1282761"/>
                </a:lnTo>
                <a:lnTo>
                  <a:pt x="728819" y="1276502"/>
                </a:lnTo>
                <a:lnTo>
                  <a:pt x="680338" y="1267279"/>
                </a:lnTo>
                <a:lnTo>
                  <a:pt x="633388" y="1255148"/>
                </a:lnTo>
                <a:lnTo>
                  <a:pt x="588332" y="1240168"/>
                </a:lnTo>
                <a:lnTo>
                  <a:pt x="545534" y="1222396"/>
                </a:lnTo>
                <a:lnTo>
                  <a:pt x="505359" y="1201891"/>
                </a:lnTo>
                <a:lnTo>
                  <a:pt x="468171" y="1178709"/>
                </a:lnTo>
                <a:lnTo>
                  <a:pt x="434332" y="1152908"/>
                </a:lnTo>
                <a:lnTo>
                  <a:pt x="404207" y="1124547"/>
                </a:lnTo>
                <a:lnTo>
                  <a:pt x="402302" y="1122515"/>
                </a:lnTo>
                <a:lnTo>
                  <a:pt x="400397" y="1120483"/>
                </a:lnTo>
                <a:lnTo>
                  <a:pt x="398619" y="1118451"/>
                </a:lnTo>
                <a:lnTo>
                  <a:pt x="344861" y="1119380"/>
                </a:lnTo>
                <a:lnTo>
                  <a:pt x="293176" y="1114432"/>
                </a:lnTo>
                <a:lnTo>
                  <a:pt x="244498" y="1104072"/>
                </a:lnTo>
                <a:lnTo>
                  <a:pt x="199761" y="1088763"/>
                </a:lnTo>
                <a:lnTo>
                  <a:pt x="159901" y="1068971"/>
                </a:lnTo>
                <a:lnTo>
                  <a:pt x="125851" y="1045158"/>
                </a:lnTo>
                <a:lnTo>
                  <a:pt x="98547" y="1017789"/>
                </a:lnTo>
                <a:lnTo>
                  <a:pt x="67911" y="954240"/>
                </a:lnTo>
                <a:lnTo>
                  <a:pt x="67385" y="913320"/>
                </a:lnTo>
                <a:lnTo>
                  <a:pt x="80754" y="873769"/>
                </a:lnTo>
                <a:lnTo>
                  <a:pt x="107291" y="836957"/>
                </a:lnTo>
                <a:lnTo>
                  <a:pt x="146270" y="804253"/>
                </a:lnTo>
                <a:lnTo>
                  <a:pt x="97692" y="781768"/>
                </a:lnTo>
                <a:lnTo>
                  <a:pt x="58351" y="754437"/>
                </a:lnTo>
                <a:lnTo>
                  <a:pt x="28671" y="723296"/>
                </a:lnTo>
                <a:lnTo>
                  <a:pt x="9079" y="689381"/>
                </a:lnTo>
                <a:lnTo>
                  <a:pt x="0" y="653728"/>
                </a:lnTo>
                <a:lnTo>
                  <a:pt x="1859" y="617372"/>
                </a:lnTo>
                <a:lnTo>
                  <a:pt x="15084" y="581350"/>
                </a:lnTo>
                <a:lnTo>
                  <a:pt x="40098" y="546697"/>
                </a:lnTo>
                <a:lnTo>
                  <a:pt x="72933" y="517808"/>
                </a:lnTo>
                <a:lnTo>
                  <a:pt x="113163" y="493649"/>
                </a:lnTo>
                <a:lnTo>
                  <a:pt x="159555" y="474715"/>
                </a:lnTo>
                <a:lnTo>
                  <a:pt x="210880" y="461499"/>
                </a:lnTo>
                <a:lnTo>
                  <a:pt x="265904" y="454495"/>
                </a:lnTo>
                <a:lnTo>
                  <a:pt x="268444" y="450304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46652" y="4391152"/>
            <a:ext cx="114046" cy="1141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64075" y="3926204"/>
            <a:ext cx="190119" cy="190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66841" y="3442842"/>
            <a:ext cx="227965" cy="228600"/>
          </a:xfrm>
          <a:custGeom>
            <a:avLst/>
            <a:gdLst/>
            <a:ahLst/>
            <a:cxnLst/>
            <a:rect l="l" t="t" r="r" b="b"/>
            <a:pathLst>
              <a:path w="227964" h="228600">
                <a:moveTo>
                  <a:pt x="227965" y="114046"/>
                </a:moveTo>
                <a:lnTo>
                  <a:pt x="219005" y="158440"/>
                </a:lnTo>
                <a:lnTo>
                  <a:pt x="194579" y="194691"/>
                </a:lnTo>
                <a:lnTo>
                  <a:pt x="158367" y="219130"/>
                </a:lnTo>
                <a:lnTo>
                  <a:pt x="114046" y="228092"/>
                </a:lnTo>
                <a:lnTo>
                  <a:pt x="69651" y="219130"/>
                </a:lnTo>
                <a:lnTo>
                  <a:pt x="33400" y="194691"/>
                </a:lnTo>
                <a:lnTo>
                  <a:pt x="8961" y="158440"/>
                </a:lnTo>
                <a:lnTo>
                  <a:pt x="0" y="114046"/>
                </a:lnTo>
                <a:lnTo>
                  <a:pt x="8961" y="69651"/>
                </a:lnTo>
                <a:lnTo>
                  <a:pt x="33400" y="33400"/>
                </a:lnTo>
                <a:lnTo>
                  <a:pt x="69651" y="8961"/>
                </a:lnTo>
                <a:lnTo>
                  <a:pt x="114046" y="0"/>
                </a:lnTo>
                <a:lnTo>
                  <a:pt x="158367" y="8961"/>
                </a:lnTo>
                <a:lnTo>
                  <a:pt x="194579" y="33400"/>
                </a:lnTo>
                <a:lnTo>
                  <a:pt x="219005" y="69651"/>
                </a:lnTo>
                <a:lnTo>
                  <a:pt x="227965" y="114046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3727" y="2720594"/>
            <a:ext cx="173355" cy="25400"/>
          </a:xfrm>
          <a:custGeom>
            <a:avLst/>
            <a:gdLst/>
            <a:ahLst/>
            <a:cxnLst/>
            <a:rect l="l" t="t" r="r" b="b"/>
            <a:pathLst>
              <a:path w="173354" h="25400">
                <a:moveTo>
                  <a:pt x="173100" y="25272"/>
                </a:moveTo>
                <a:lnTo>
                  <a:pt x="127962" y="25288"/>
                </a:lnTo>
                <a:lnTo>
                  <a:pt x="83550" y="21018"/>
                </a:lnTo>
                <a:lnTo>
                  <a:pt x="40638" y="12557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93916" y="3022092"/>
            <a:ext cx="76200" cy="12065"/>
          </a:xfrm>
          <a:custGeom>
            <a:avLst/>
            <a:gdLst/>
            <a:ahLst/>
            <a:cxnLst/>
            <a:rect l="l" t="t" r="r" b="b"/>
            <a:pathLst>
              <a:path w="76200" h="12064">
                <a:moveTo>
                  <a:pt x="75692" y="0"/>
                </a:moveTo>
                <a:lnTo>
                  <a:pt x="57275" y="4189"/>
                </a:lnTo>
                <a:lnTo>
                  <a:pt x="38465" y="7604"/>
                </a:lnTo>
                <a:lnTo>
                  <a:pt x="19345" y="10233"/>
                </a:lnTo>
                <a:lnTo>
                  <a:pt x="0" y="12065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76668" y="3099689"/>
            <a:ext cx="45720" cy="55244"/>
          </a:xfrm>
          <a:custGeom>
            <a:avLst/>
            <a:gdLst/>
            <a:ahLst/>
            <a:cxnLst/>
            <a:rect l="l" t="t" r="r" b="b"/>
            <a:pathLst>
              <a:path w="45720" h="55244">
                <a:moveTo>
                  <a:pt x="45592" y="55118"/>
                </a:moveTo>
                <a:lnTo>
                  <a:pt x="32450" y="41951"/>
                </a:lnTo>
                <a:lnTo>
                  <a:pt x="20462" y="28368"/>
                </a:lnTo>
                <a:lnTo>
                  <a:pt x="9642" y="14380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48016" y="3017392"/>
            <a:ext cx="18415" cy="60960"/>
          </a:xfrm>
          <a:custGeom>
            <a:avLst/>
            <a:gdLst/>
            <a:ahLst/>
            <a:cxnLst/>
            <a:rect l="l" t="t" r="r" b="b"/>
            <a:pathLst>
              <a:path w="18415" h="60960">
                <a:moveTo>
                  <a:pt x="18160" y="0"/>
                </a:moveTo>
                <a:lnTo>
                  <a:pt x="15519" y="15357"/>
                </a:lnTo>
                <a:lnTo>
                  <a:pt x="11604" y="30559"/>
                </a:lnTo>
                <a:lnTo>
                  <a:pt x="6427" y="45594"/>
                </a:lnTo>
                <a:lnTo>
                  <a:pt x="0" y="6045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28507" y="2643758"/>
            <a:ext cx="222250" cy="226060"/>
          </a:xfrm>
          <a:custGeom>
            <a:avLst/>
            <a:gdLst/>
            <a:ahLst/>
            <a:cxnLst/>
            <a:rect l="l" t="t" r="r" b="b"/>
            <a:pathLst>
              <a:path w="222250" h="226060">
                <a:moveTo>
                  <a:pt x="0" y="0"/>
                </a:moveTo>
                <a:lnTo>
                  <a:pt x="55525" y="20719"/>
                </a:lnTo>
                <a:lnTo>
                  <a:pt x="104210" y="46404"/>
                </a:lnTo>
                <a:lnTo>
                  <a:pt x="145404" y="76391"/>
                </a:lnTo>
                <a:lnTo>
                  <a:pt x="178456" y="110013"/>
                </a:lnTo>
                <a:lnTo>
                  <a:pt x="202714" y="146609"/>
                </a:lnTo>
                <a:lnTo>
                  <a:pt x="217529" y="185512"/>
                </a:lnTo>
                <a:lnTo>
                  <a:pt x="222250" y="22606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53704" y="2403094"/>
            <a:ext cx="99060" cy="85090"/>
          </a:xfrm>
          <a:custGeom>
            <a:avLst/>
            <a:gdLst/>
            <a:ahLst/>
            <a:cxnLst/>
            <a:rect l="l" t="t" r="r" b="b"/>
            <a:pathLst>
              <a:path w="99059" h="85089">
                <a:moveTo>
                  <a:pt x="98932" y="0"/>
                </a:moveTo>
                <a:lnTo>
                  <a:pt x="80135" y="23772"/>
                </a:lnTo>
                <a:lnTo>
                  <a:pt x="57229" y="45973"/>
                </a:lnTo>
                <a:lnTo>
                  <a:pt x="30442" y="66365"/>
                </a:lnTo>
                <a:lnTo>
                  <a:pt x="0" y="84708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15273" y="2088642"/>
            <a:ext cx="5715" cy="40005"/>
          </a:xfrm>
          <a:custGeom>
            <a:avLst/>
            <a:gdLst/>
            <a:ahLst/>
            <a:cxnLst/>
            <a:rect l="l" t="t" r="r" b="b"/>
            <a:pathLst>
              <a:path w="5715" h="40005">
                <a:moveTo>
                  <a:pt x="0" y="0"/>
                </a:moveTo>
                <a:lnTo>
                  <a:pt x="2403" y="9947"/>
                </a:lnTo>
                <a:lnTo>
                  <a:pt x="4079" y="19954"/>
                </a:lnTo>
                <a:lnTo>
                  <a:pt x="5018" y="29985"/>
                </a:lnTo>
                <a:lnTo>
                  <a:pt x="5206" y="40005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83321" y="1990979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0" y="51054"/>
                </a:moveTo>
                <a:lnTo>
                  <a:pt x="10471" y="37415"/>
                </a:lnTo>
                <a:lnTo>
                  <a:pt x="22431" y="24336"/>
                </a:lnTo>
                <a:lnTo>
                  <a:pt x="35843" y="11852"/>
                </a:lnTo>
                <a:lnTo>
                  <a:pt x="5067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09231" y="2022348"/>
            <a:ext cx="24765" cy="44450"/>
          </a:xfrm>
          <a:custGeom>
            <a:avLst/>
            <a:gdLst/>
            <a:ahLst/>
            <a:cxnLst/>
            <a:rect l="l" t="t" r="r" b="b"/>
            <a:pathLst>
              <a:path w="24765" h="44450">
                <a:moveTo>
                  <a:pt x="0" y="43941"/>
                </a:moveTo>
                <a:lnTo>
                  <a:pt x="4546" y="32611"/>
                </a:lnTo>
                <a:lnTo>
                  <a:pt x="10175" y="21494"/>
                </a:lnTo>
                <a:lnTo>
                  <a:pt x="16877" y="10616"/>
                </a:lnTo>
                <a:lnTo>
                  <a:pt x="246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52970" y="2081276"/>
            <a:ext cx="88900" cy="43180"/>
          </a:xfrm>
          <a:custGeom>
            <a:avLst/>
            <a:gdLst/>
            <a:ahLst/>
            <a:cxnLst/>
            <a:rect l="l" t="t" r="r" b="b"/>
            <a:pathLst>
              <a:path w="88900" h="43180">
                <a:moveTo>
                  <a:pt x="0" y="0"/>
                </a:moveTo>
                <a:lnTo>
                  <a:pt x="23657" y="9399"/>
                </a:lnTo>
                <a:lnTo>
                  <a:pt x="46386" y="19669"/>
                </a:lnTo>
                <a:lnTo>
                  <a:pt x="68115" y="30771"/>
                </a:lnTo>
                <a:lnTo>
                  <a:pt x="88773" y="4267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62726" y="2371979"/>
            <a:ext cx="15875" cy="45085"/>
          </a:xfrm>
          <a:custGeom>
            <a:avLst/>
            <a:gdLst/>
            <a:ahLst/>
            <a:cxnLst/>
            <a:rect l="l" t="t" r="r" b="b"/>
            <a:pathLst>
              <a:path w="15875" h="45085">
                <a:moveTo>
                  <a:pt x="15494" y="44831"/>
                </a:moveTo>
                <a:lnTo>
                  <a:pt x="10519" y="33789"/>
                </a:lnTo>
                <a:lnTo>
                  <a:pt x="6270" y="22605"/>
                </a:lnTo>
                <a:lnTo>
                  <a:pt x="2760" y="11326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378955" y="2157476"/>
            <a:ext cx="171703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Insert one of</a:t>
            </a:r>
            <a:r>
              <a:rPr sz="1800" b="1" spc="-1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your  </a:t>
            </a:r>
            <a:r>
              <a:rPr sz="1800" b="1" spc="-10" dirty="0">
                <a:latin typeface="Calibri"/>
                <a:cs typeface="Calibri"/>
              </a:rPr>
              <a:t>structural </a:t>
            </a:r>
            <a:r>
              <a:rPr sz="1800" b="1" spc="-5" dirty="0">
                <a:latin typeface="Calibri"/>
                <a:cs typeface="Calibri"/>
              </a:rPr>
              <a:t>design  </a:t>
            </a:r>
            <a:r>
              <a:rPr sz="1800" b="1" spc="-10" dirty="0">
                <a:latin typeface="Calibri"/>
                <a:cs typeface="Calibri"/>
              </a:rPr>
              <a:t>here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!!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1219</TotalTime>
  <Words>1815</Words>
  <Application>Microsoft Office PowerPoint</Application>
  <PresentationFormat>On-screen Show (4:3)</PresentationFormat>
  <Paragraphs>207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Calibri</vt:lpstr>
      <vt:lpstr>Comic Sans MS</vt:lpstr>
      <vt:lpstr>Symbol</vt:lpstr>
      <vt:lpstr>Times New Roman</vt:lpstr>
      <vt:lpstr>Wingdings</vt:lpstr>
      <vt:lpstr>Office Theme</vt:lpstr>
      <vt:lpstr>PowerPoint Presentation</vt:lpstr>
      <vt:lpstr>Ilmu Dasar Sains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Elevated Framing Systems</vt:lpstr>
      <vt:lpstr>One-Way Slab &amp; Beam</vt:lpstr>
      <vt:lpstr>Two-Way Flat Slab</vt:lpstr>
      <vt:lpstr>Two-Way Waffle Slab</vt:lpstr>
      <vt:lpstr>PowerPoint Presentation</vt:lpstr>
      <vt:lpstr>PowerPoint Presentation</vt:lpstr>
      <vt:lpstr>PowerPoint Presentation</vt:lpstr>
      <vt:lpstr>PowerPoint Presentation</vt:lpstr>
      <vt:lpstr>Semen</vt:lpstr>
      <vt:lpstr>PowerPoint Presentation</vt:lpstr>
      <vt:lpstr>PowerPoint Presentation</vt:lpstr>
      <vt:lpstr>PowerPoint Presentation</vt:lpstr>
      <vt:lpstr>Agregat</vt:lpstr>
      <vt:lpstr>PowerPoint Presentation</vt:lpstr>
      <vt:lpstr>Bahan Tambah (Admixtures)</vt:lpstr>
      <vt:lpstr>Sifat Mekanik Beton</vt:lpstr>
      <vt:lpstr>PowerPoint Presentation</vt:lpstr>
      <vt:lpstr>PowerPoint Presentation</vt:lpstr>
      <vt:lpstr>Rangkak (Creep)</vt:lpstr>
      <vt:lpstr>PowerPoint Presentation</vt:lpstr>
      <vt:lpstr>Slump Cone Filled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Agus Setiawan</dc:creator>
  <cp:lastModifiedBy>Mr.Luqman</cp:lastModifiedBy>
  <cp:revision>5</cp:revision>
  <dcterms:created xsi:type="dcterms:W3CDTF">2020-02-19T05:35:54Z</dcterms:created>
  <dcterms:modified xsi:type="dcterms:W3CDTF">2021-09-13T10:57:05Z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2016-02-16T00:00:00Z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2020-02-19T00:00:00Z</vt:filetime>
  </property>
</Properties>
</file>