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9" r:id="rId49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FF66"/>
                </a:solidFill>
                <a:latin typeface="Eras Demi ITC"/>
                <a:cs typeface="Eras Demi IT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FF66"/>
                </a:solidFill>
                <a:latin typeface="Eras Demi ITC"/>
                <a:cs typeface="Eras Demi IT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FF66"/>
                </a:solidFill>
                <a:latin typeface="Eras Demi ITC"/>
                <a:cs typeface="Eras Demi IT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818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59788" y="160782"/>
            <a:ext cx="6424422" cy="1001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FFF66"/>
                </a:solidFill>
                <a:latin typeface="Eras Demi ITC"/>
                <a:cs typeface="Eras Demi IT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249" y="1397253"/>
            <a:ext cx="8445500" cy="4781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5000" y="990600"/>
            <a:ext cx="28682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>
                <a:solidFill>
                  <a:srgbClr val="FF0000"/>
                </a:solidFill>
              </a:rPr>
              <a:t>S</a:t>
            </a:r>
            <a:r>
              <a:rPr sz="5400" spc="10" dirty="0">
                <a:solidFill>
                  <a:srgbClr val="FF0000"/>
                </a:solidFill>
              </a:rPr>
              <a:t>T</a:t>
            </a:r>
            <a:r>
              <a:rPr sz="5400" spc="-5" dirty="0">
                <a:solidFill>
                  <a:srgbClr val="FF0000"/>
                </a:solidFill>
              </a:rPr>
              <a:t>A</a:t>
            </a:r>
            <a:r>
              <a:rPr sz="5400" spc="10" dirty="0">
                <a:solidFill>
                  <a:srgbClr val="FF0000"/>
                </a:solidFill>
              </a:rPr>
              <a:t>T</a:t>
            </a:r>
            <a:r>
              <a:rPr sz="5400" spc="-5" dirty="0">
                <a:solidFill>
                  <a:srgbClr val="FF0000"/>
                </a:solidFill>
              </a:rPr>
              <a:t>IKA</a:t>
            </a:r>
            <a:endParaRPr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36" y="3284218"/>
            <a:ext cx="9059672" cy="3497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271836"/>
            <a:ext cx="9072880" cy="3514725"/>
          </a:xfrm>
          <a:custGeom>
            <a:avLst/>
            <a:gdLst/>
            <a:ahLst/>
            <a:cxnLst/>
            <a:rect l="l" t="t" r="r" b="b"/>
            <a:pathLst>
              <a:path w="9072880" h="3514725">
                <a:moveTo>
                  <a:pt x="0" y="3514725"/>
                </a:moveTo>
                <a:lnTo>
                  <a:pt x="9072562" y="3514725"/>
                </a:lnTo>
                <a:lnTo>
                  <a:pt x="9072562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88260" y="563626"/>
            <a:ext cx="49650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solidFill>
                  <a:srgbClr val="FFFFFF"/>
                </a:solidFill>
                <a:latin typeface="Eras Bold ITC"/>
                <a:cs typeface="Eras Bold ITC"/>
              </a:rPr>
              <a:t>Dosen</a:t>
            </a:r>
            <a:r>
              <a:rPr sz="4400" b="0" spc="-105" dirty="0">
                <a:solidFill>
                  <a:srgbClr val="FFFFFF"/>
                </a:solidFill>
                <a:latin typeface="Eras Bold ITC"/>
                <a:cs typeface="Eras Bold ITC"/>
              </a:rPr>
              <a:t> </a:t>
            </a:r>
            <a:r>
              <a:rPr sz="4400" b="0" spc="-5" dirty="0">
                <a:solidFill>
                  <a:srgbClr val="FFFFFF"/>
                </a:solidFill>
                <a:latin typeface="Eras Bold ITC"/>
                <a:cs typeface="Eras Bold ITC"/>
              </a:rPr>
              <a:t>Pengampu</a:t>
            </a:r>
            <a:endParaRPr sz="4400">
              <a:latin typeface="Eras Bold ITC"/>
              <a:cs typeface="Eras Bold IT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9800" y="1746655"/>
            <a:ext cx="4740402" cy="346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055">
              <a:lnSpc>
                <a:spcPts val="2590"/>
              </a:lnSpc>
              <a:spcBef>
                <a:spcPts val="100"/>
              </a:spcBef>
            </a:pPr>
            <a:r>
              <a:rPr sz="2400" dirty="0" smtClean="0">
                <a:solidFill>
                  <a:srgbClr val="FFFFFF"/>
                </a:solidFill>
                <a:latin typeface="Eras Bold ITC"/>
                <a:cs typeface="Eras Bold ITC"/>
              </a:rPr>
              <a:t>Farida </a:t>
            </a:r>
            <a:r>
              <a:rPr sz="2400" dirty="0" err="1" smtClean="0">
                <a:solidFill>
                  <a:srgbClr val="FFFFFF"/>
                </a:solidFill>
                <a:latin typeface="Eras Bold ITC"/>
                <a:cs typeface="Eras Bold ITC"/>
              </a:rPr>
              <a:t>Yudaningrum</a:t>
            </a:r>
            <a:r>
              <a:rPr sz="2400" dirty="0" smtClean="0">
                <a:solidFill>
                  <a:srgbClr val="FFFFFF"/>
                </a:solidFill>
                <a:latin typeface="Eras Bold ITC"/>
                <a:cs typeface="Eras Bold ITC"/>
              </a:rPr>
              <a:t>, ST, MT</a:t>
            </a:r>
            <a:endParaRPr sz="2400" dirty="0">
              <a:latin typeface="Eras Bold ITC"/>
              <a:cs typeface="Eras Bold IT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325" marR="5080" indent="-2175510">
              <a:lnSpc>
                <a:spcPct val="100000"/>
              </a:lnSpc>
              <a:spcBef>
                <a:spcPts val="100"/>
              </a:spcBef>
            </a:pPr>
            <a:r>
              <a:rPr dirty="0"/>
              <a:t>APA </a:t>
            </a:r>
            <a:r>
              <a:rPr spc="5" dirty="0"/>
              <a:t>YANG </a:t>
            </a:r>
            <a:r>
              <a:rPr dirty="0"/>
              <a:t>DIMAKSUD</a:t>
            </a:r>
            <a:r>
              <a:rPr spc="-195" dirty="0"/>
              <a:t> </a:t>
            </a:r>
            <a:r>
              <a:rPr dirty="0"/>
              <a:t>DENGAN  STATIKA</a:t>
            </a:r>
            <a:r>
              <a:rPr spc="-60" dirty="0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/>
          <p:nvPr/>
        </p:nvSpPr>
        <p:spPr>
          <a:xfrm>
            <a:off x="381000" y="1357122"/>
            <a:ext cx="8467725" cy="5329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2501" y="20827"/>
            <a:ext cx="8841740" cy="5965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92D050"/>
                </a:solidFill>
                <a:latin typeface="Arial"/>
                <a:cs typeface="Arial"/>
              </a:rPr>
              <a:t>Statika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atau </a:t>
            </a:r>
            <a:r>
              <a:rPr sz="3200" b="1" spc="-5" dirty="0">
                <a:solidFill>
                  <a:srgbClr val="92D050"/>
                </a:solidFill>
                <a:latin typeface="Arial"/>
                <a:cs typeface="Arial"/>
              </a:rPr>
              <a:t>Mekanika </a:t>
            </a:r>
            <a:r>
              <a:rPr sz="3200" b="1" spc="-40" dirty="0">
                <a:solidFill>
                  <a:srgbClr val="92D050"/>
                </a:solidFill>
                <a:latin typeface="Arial"/>
                <a:cs typeface="Arial"/>
              </a:rPr>
              <a:t>Teknik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atau juga dikenal  sebagai </a:t>
            </a:r>
            <a:r>
              <a:rPr sz="3200" b="1" spc="-5" dirty="0">
                <a:solidFill>
                  <a:srgbClr val="92D050"/>
                </a:solidFill>
                <a:latin typeface="Arial"/>
                <a:cs typeface="Arial"/>
              </a:rPr>
              <a:t>Mekanika Rekayasa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merupakan</a:t>
            </a:r>
            <a:r>
              <a:rPr sz="320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bidang  ilmu utama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(dasar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keahlian)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dipelajari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di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ilmu </a:t>
            </a:r>
            <a:r>
              <a:rPr sz="3200" dirty="0" err="1">
                <a:solidFill>
                  <a:srgbClr val="FFFFFF"/>
                </a:solidFill>
                <a:latin typeface="Arial"/>
                <a:cs typeface="Arial"/>
              </a:rPr>
              <a:t>teknik</a:t>
            </a:r>
            <a:r>
              <a:rPr sz="3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 err="1" smtClean="0">
                <a:solidFill>
                  <a:srgbClr val="FFFFFF"/>
                </a:solidFill>
                <a:latin typeface="Arial"/>
                <a:cs typeface="Arial"/>
              </a:rPr>
              <a:t>sipil</a:t>
            </a:r>
            <a:r>
              <a:rPr lang="en-US" sz="3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lang="en-US" sz="3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Arial"/>
                <a:cs typeface="Arial"/>
              </a:rPr>
              <a:t>arsitektur</a:t>
            </a:r>
            <a:r>
              <a:rPr sz="3200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338455" marR="331470" indent="109220" algn="ctr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Pokok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utama atau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materi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dari Statika adalah  mempelajari perilaku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terhadap</a:t>
            </a:r>
            <a:r>
              <a:rPr sz="3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beban 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bekerja</a:t>
            </a:r>
            <a:r>
              <a:rPr sz="3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padanya.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279400" marR="160655" algn="ctr">
              <a:lnSpc>
                <a:spcPct val="100000"/>
              </a:lnSpc>
              <a:spcBef>
                <a:spcPts val="5"/>
              </a:spcBef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Perilaku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tersebut umumnya</a:t>
            </a:r>
            <a:r>
              <a:rPr sz="32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mencakup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keseimbangan gaya, uraian gaya, gaya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reaksi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dan gaya internal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ada pada</a:t>
            </a:r>
            <a:r>
              <a:rPr sz="32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struktur.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04800" y="386230"/>
            <a:ext cx="8559165" cy="6090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Dalam mempelajari perilaku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struktur pada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mata kuliah 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Statika,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maka hal-hal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penting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selalu diperhatikan 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adalah</a:t>
            </a:r>
            <a:r>
              <a:rPr sz="2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8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527685" marR="186055" indent="-515620" algn="just">
              <a:lnSpc>
                <a:spcPct val="100000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Stabilitas struktur (tidak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bergerak,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tidak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berpindah  tempat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dan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tidak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berubah</a:t>
            </a:r>
            <a:r>
              <a:rPr sz="28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bentuk).</a:t>
            </a:r>
            <a:endParaRPr sz="28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Font typeface="Arial"/>
              <a:buAutoNum type="arabicPeriod"/>
            </a:pPr>
            <a:endParaRPr sz="2900" dirty="0">
              <a:latin typeface="Times New Roman"/>
              <a:cs typeface="Times New Roman"/>
            </a:endParaRPr>
          </a:p>
          <a:p>
            <a:pPr marL="12700" marR="377190" algn="just">
              <a:lnSpc>
                <a:spcPct val="100000"/>
              </a:lnSpc>
              <a:buAutoNum type="arabicPeriod"/>
              <a:tabLst>
                <a:tab pos="542925" algn="l"/>
              </a:tabLst>
            </a:pPr>
            <a:r>
              <a:rPr sz="2800" spc="-5" dirty="0" smtClean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800" spc="-5" dirty="0" err="1" smtClean="0">
                <a:solidFill>
                  <a:srgbClr val="FFFFFF"/>
                </a:solidFill>
                <a:latin typeface="Arial"/>
                <a:cs typeface="Arial"/>
              </a:rPr>
              <a:t>Keseimbangan</a:t>
            </a:r>
            <a:r>
              <a:rPr sz="2800" spc="-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Gaya (gaya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luar atau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beban yang  bekerja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pada struktur harus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diimbangi oleh reaksi 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struktur terhadap beban</a:t>
            </a:r>
            <a:r>
              <a:rPr sz="2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tersebut)</a:t>
            </a:r>
            <a:endParaRPr sz="28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Arial"/>
              <a:buAutoNum type="arabicPeriod"/>
            </a:pPr>
            <a:endParaRPr sz="2900" dirty="0">
              <a:latin typeface="Times New Roman"/>
              <a:cs typeface="Times New Roman"/>
            </a:endParaRPr>
          </a:p>
          <a:p>
            <a:pPr marL="12700" marR="20955" algn="just">
              <a:lnSpc>
                <a:spcPct val="100000"/>
              </a:lnSpc>
              <a:buAutoNum type="arabicPeriod"/>
              <a:tabLst>
                <a:tab pos="406400" algn="l"/>
              </a:tabLst>
            </a:pPr>
            <a:r>
              <a:rPr sz="2800" spc="-5" dirty="0" smtClean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800" spc="-5" dirty="0" err="1" smtClean="0">
                <a:solidFill>
                  <a:srgbClr val="FFFFFF"/>
                </a:solidFill>
                <a:latin typeface="Arial"/>
                <a:cs typeface="Arial"/>
              </a:rPr>
              <a:t>Kompatibilitas</a:t>
            </a:r>
            <a:r>
              <a:rPr sz="2800" spc="-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antara gaya-gaya yang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bekerja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pada  struktur dengan jenis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tumpuannya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dan bentuk  strukturnya.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877" y="381000"/>
            <a:ext cx="8916035" cy="6062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  <a:tabLst>
                <a:tab pos="4559935" algn="l"/>
              </a:tabLst>
            </a:pP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Gaya Luar</a:t>
            </a:r>
            <a:r>
              <a:rPr sz="36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terdiri</a:t>
            </a:r>
            <a:r>
              <a:rPr sz="3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dari	</a:t>
            </a:r>
            <a:r>
              <a:rPr sz="3600" b="1" dirty="0">
                <a:solidFill>
                  <a:srgbClr val="FF0000"/>
                </a:solidFill>
                <a:latin typeface="Arial"/>
                <a:cs typeface="Arial"/>
              </a:rPr>
              <a:t>Muatan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(Gaya Aksi) 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dan </a:t>
            </a:r>
            <a:r>
              <a:rPr sz="3600" b="1" dirty="0">
                <a:solidFill>
                  <a:srgbClr val="FF0000"/>
                </a:solidFill>
                <a:latin typeface="Arial"/>
                <a:cs typeface="Arial"/>
              </a:rPr>
              <a:t>Reaksi </a:t>
            </a:r>
            <a:r>
              <a:rPr sz="3600" b="1" spc="-40" dirty="0">
                <a:solidFill>
                  <a:srgbClr val="FF0000"/>
                </a:solidFill>
                <a:latin typeface="Arial"/>
                <a:cs typeface="Arial"/>
              </a:rPr>
              <a:t>Tumpuan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(Gaya Reaksi)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yang 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menciptakan kestabilan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atau</a:t>
            </a:r>
            <a:r>
              <a:rPr sz="3600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keseimbangan  </a:t>
            </a:r>
            <a:r>
              <a:rPr sz="3600" spc="-25" dirty="0">
                <a:solidFill>
                  <a:srgbClr val="FFFFFF"/>
                </a:solidFill>
                <a:latin typeface="Arial"/>
                <a:cs typeface="Arial"/>
              </a:rPr>
              <a:t>struktur.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 dirty="0">
              <a:latin typeface="Times New Roman"/>
              <a:cs typeface="Times New Roman"/>
            </a:endParaRPr>
          </a:p>
          <a:p>
            <a:pPr marL="152400" marR="145415" indent="1905" algn="ctr">
              <a:lnSpc>
                <a:spcPct val="100000"/>
              </a:lnSpc>
              <a:spcBef>
                <a:spcPts val="5"/>
              </a:spcBef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Muatan yang membebani suatu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struktur  akan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dirambatkan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oleh kontruksi ke dalam  tanah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melalui pondasi. Gaya-gaya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dari  tanah yang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memberikan perlawanan 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terhadap gaya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rambat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tersebut</a:t>
            </a:r>
            <a:r>
              <a:rPr sz="36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dinamakan  Reaksi</a:t>
            </a:r>
            <a:r>
              <a:rPr sz="36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20" dirty="0">
                <a:solidFill>
                  <a:srgbClr val="FFFFFF"/>
                </a:solidFill>
                <a:latin typeface="Arial"/>
                <a:cs typeface="Arial"/>
              </a:rPr>
              <a:t>Tumpuan.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537" y="445135"/>
            <a:ext cx="8769985" cy="5879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 marR="119380" indent="-635" algn="ctr">
              <a:lnSpc>
                <a:spcPct val="100000"/>
              </a:lnSpc>
              <a:spcBef>
                <a:spcPts val="100"/>
              </a:spcBef>
              <a:tabLst>
                <a:tab pos="5267325" algn="l"/>
              </a:tabLst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Muatan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adalah beban yang bekerja pada suatu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dapat  berupa beban hidup</a:t>
            </a:r>
            <a:r>
              <a:rPr sz="24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manusia,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beban	kendaraan, beban angin,  beban gempa, beban hidrolis </a:t>
            </a:r>
            <a:r>
              <a:rPr sz="2400" spc="-35" dirty="0">
                <a:solidFill>
                  <a:srgbClr val="FFFFFF"/>
                </a:solidFill>
                <a:latin typeface="Arial"/>
                <a:cs typeface="Arial"/>
              </a:rPr>
              <a:t>air,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beban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aktif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tanah</a:t>
            </a:r>
            <a:r>
              <a:rPr sz="2400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dll.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7465" marR="30480" algn="ctr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Muatan yang bekerja pada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secara umum dibagi menjadi  dua yaitu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muatan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tetap dan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muatan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sementara.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240665" marR="231140" indent="-2540" algn="ctr">
              <a:lnSpc>
                <a:spcPct val="100000"/>
              </a:lnSpc>
              <a:tabLst>
                <a:tab pos="2528570" algn="l"/>
                <a:tab pos="3862704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Muatan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tetap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bekerja sepanjang umur 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struktur,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beban ini juga  dikenal</a:t>
            </a:r>
            <a:r>
              <a:rPr sz="24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sebagai	beban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mati atau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berat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mati 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struktur.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Sebagai  contoh berat</a:t>
            </a:r>
            <a:r>
              <a:rPr sz="24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mati</a:t>
            </a: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struktur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dari beton 2400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kN/m</a:t>
            </a:r>
            <a:r>
              <a:rPr sz="2400" baseline="2430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berat mati 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baja 7200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kN/m</a:t>
            </a:r>
            <a:r>
              <a:rPr sz="2400" baseline="2430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berat mati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kayu 960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kN/m</a:t>
            </a:r>
            <a:r>
              <a:rPr sz="2400" baseline="2430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 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berat tegel di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atas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lantai 75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kN/m</a:t>
            </a:r>
            <a:r>
              <a:rPr sz="2400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).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86360" marR="81915" indent="2540" algn="ctr">
              <a:lnSpc>
                <a:spcPct val="100000"/>
              </a:lnSpc>
              <a:tabLst>
                <a:tab pos="7764780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Muatan sementara bekerja tidak tetap pada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strukur,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muatan ini  juga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ik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nal</a:t>
            </a:r>
            <a:r>
              <a:rPr sz="24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seb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gai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muatan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ak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t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etap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uatan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hi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up)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seperti 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muatan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gempa, angin, kendaraan,</a:t>
            </a:r>
            <a:r>
              <a:rPr sz="24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orang.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700" y="381000"/>
            <a:ext cx="8932900" cy="6106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5880" algn="ctr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Muatan-muatan selalu mempunyai besaran, arah, dan garis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kerja, 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misalnya</a:t>
            </a:r>
            <a:r>
              <a:rPr sz="2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218440" marR="210185" indent="88265">
              <a:lnSpc>
                <a:spcPct val="100000"/>
              </a:lnSpc>
              <a:buSzPct val="95833"/>
              <a:buChar char="•"/>
              <a:tabLst>
                <a:tab pos="415290" algn="l"/>
              </a:tabLst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Beban angin bekerja tegak lurus bidang yang menentangnya,  berupa beban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merata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arahnya umum mendatar (misal 40</a:t>
            </a:r>
            <a:r>
              <a:rPr sz="2200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N/m</a:t>
            </a:r>
            <a:r>
              <a:rPr sz="2200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208279" marR="102235" indent="-94615" algn="just">
              <a:lnSpc>
                <a:spcPct val="100000"/>
              </a:lnSpc>
              <a:buSzPct val="95833"/>
              <a:buChar char="•"/>
              <a:tabLst>
                <a:tab pos="221615" algn="l"/>
              </a:tabLst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Berat kendaraan, merupakan muatan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titik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yang mempunyai </a:t>
            </a:r>
            <a:r>
              <a:rPr sz="2200" spc="5" dirty="0">
                <a:solidFill>
                  <a:srgbClr val="FFFFFF"/>
                </a:solidFill>
                <a:latin typeface="Arial"/>
                <a:cs typeface="Arial"/>
              </a:rPr>
              <a:t>arah 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gaya tegak lurus bidang singgung roda, arah gaya akibat</a:t>
            </a:r>
            <a:r>
              <a:rPr sz="2200" spc="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beban</a:t>
            </a:r>
            <a:endParaRPr sz="2200" dirty="0">
              <a:latin typeface="Arial"/>
              <a:cs typeface="Arial"/>
            </a:endParaRPr>
          </a:p>
          <a:p>
            <a:pPr marL="1174750">
              <a:lnSpc>
                <a:spcPct val="100000"/>
              </a:lnSpc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kendaraan adalah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vertikal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ke bawah (misal</a:t>
            </a:r>
            <a:r>
              <a:rPr sz="22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10kN)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208279" marR="196850" lvl="1" indent="42545" algn="just">
              <a:lnSpc>
                <a:spcPct val="100000"/>
              </a:lnSpc>
              <a:buSzPct val="95833"/>
              <a:buChar char="•"/>
              <a:tabLst>
                <a:tab pos="358775" algn="l"/>
              </a:tabLst>
            </a:pP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Gaya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tekan air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(gaya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tekan tanah), bekerja tegak lurus dinding  yang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terletak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di dalam air (didalam tanah), besarnya gaya tekan  air (tanah) dihitung secara hidrostatis berbentuk beban</a:t>
            </a:r>
            <a:r>
              <a:rPr sz="2200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segitiga,</a:t>
            </a:r>
            <a:endParaRPr sz="2200" dirty="0">
              <a:latin typeface="Arial"/>
              <a:cs typeface="Arial"/>
            </a:endParaRPr>
          </a:p>
          <a:p>
            <a:pPr marL="2116455" algn="just">
              <a:lnSpc>
                <a:spcPct val="100000"/>
              </a:lnSpc>
              <a:spcBef>
                <a:spcPts val="5"/>
              </a:spcBef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makin dalam makin besar</a:t>
            </a:r>
            <a:r>
              <a:rPr sz="22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gayanya.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480695" indent="-480695">
              <a:lnSpc>
                <a:spcPct val="100000"/>
              </a:lnSpc>
              <a:buSzPct val="95833"/>
              <a:buChar char="•"/>
              <a:tabLst>
                <a:tab pos="480695" algn="l"/>
                <a:tab pos="632460" algn="l"/>
              </a:tabLst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ban manusia bekerja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tegak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lurus bidang injaknya dan</a:t>
            </a:r>
            <a:r>
              <a:rPr sz="22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berupa</a:t>
            </a:r>
            <a:endParaRPr sz="2200" dirty="0">
              <a:latin typeface="Arial"/>
              <a:cs typeface="Arial"/>
            </a:endParaRPr>
          </a:p>
          <a:p>
            <a:pPr marL="386080" marR="376555" algn="ctr">
              <a:lnSpc>
                <a:spcPct val="100000"/>
              </a:lnSpc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beban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titik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atau beban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merata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dengan arah vertikal ke bawak 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(misal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100 kN atau 100</a:t>
            </a:r>
            <a:r>
              <a:rPr sz="2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kN/m</a:t>
            </a:r>
            <a:r>
              <a:rPr sz="2200" spc="-7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).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" y="304800"/>
            <a:ext cx="2514600" cy="335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6509" y="3836289"/>
            <a:ext cx="24625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Tekanan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Aktif</a:t>
            </a:r>
            <a:r>
              <a:rPr sz="2000" b="1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Tanah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43200" y="304800"/>
            <a:ext cx="2902077" cy="3352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13126" y="3836289"/>
            <a:ext cx="301244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Tekanan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Aktif 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Tanah</a:t>
            </a:r>
            <a:r>
              <a:rPr sz="2000" b="1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Beban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Hidrostatis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943600" y="304800"/>
            <a:ext cx="2992501" cy="2209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53073" y="2693035"/>
            <a:ext cx="275399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Tekanan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Aktif</a:t>
            </a:r>
            <a:r>
              <a:rPr sz="2000" b="1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Tanah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Dan Beban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Hidrostatis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228600"/>
            <a:ext cx="4993894" cy="304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4800" y="3429000"/>
            <a:ext cx="5029200" cy="2743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58814" y="4055821"/>
            <a:ext cx="188912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75" marR="5080" indent="-6731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FFFF"/>
                </a:solidFill>
                <a:latin typeface="Arial"/>
                <a:cs typeface="Arial"/>
              </a:rPr>
              <a:t>Beban  </a:t>
            </a:r>
            <a:r>
              <a:rPr sz="4800" spc="-5" dirty="0">
                <a:solidFill>
                  <a:srgbClr val="FFFFFF"/>
                </a:solidFill>
                <a:latin typeface="Arial"/>
                <a:cs typeface="Arial"/>
              </a:rPr>
              <a:t>Angin</a:t>
            </a:r>
            <a:endParaRPr sz="4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10200" y="228600"/>
            <a:ext cx="3588511" cy="2362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4800600"/>
            <a:ext cx="2743200" cy="1743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600" y="304800"/>
            <a:ext cx="2706243" cy="434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96690" y="397205"/>
            <a:ext cx="41268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FFFFFF"/>
                </a:solidFill>
                <a:latin typeface="Arial"/>
                <a:cs typeface="Arial"/>
              </a:rPr>
              <a:t>Beban</a:t>
            </a:r>
            <a:r>
              <a:rPr sz="4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dirty="0">
                <a:solidFill>
                  <a:srgbClr val="FFFFFF"/>
                </a:solidFill>
                <a:latin typeface="Arial"/>
                <a:cs typeface="Arial"/>
              </a:rPr>
              <a:t>Gempa</a:t>
            </a:r>
            <a:endParaRPr sz="4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05200" y="1752600"/>
            <a:ext cx="5181600" cy="3752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304800"/>
            <a:ext cx="5181600" cy="3866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4419600"/>
            <a:ext cx="2994152" cy="1981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86150" y="4419600"/>
            <a:ext cx="5486400" cy="1981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55538" y="476453"/>
            <a:ext cx="26466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3467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FFFFFF"/>
                </a:solidFill>
                <a:latin typeface="Arial"/>
                <a:cs typeface="Arial"/>
              </a:rPr>
              <a:t>Beban  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Ke</a:t>
            </a:r>
            <a:r>
              <a:rPr sz="4000" spc="-2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daraan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3753" y="185420"/>
            <a:ext cx="8618855" cy="6367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marR="118110" algn="ctr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Suatu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struktur akan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stabil bila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struktur</a:t>
            </a:r>
            <a:r>
              <a:rPr sz="32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tersebut  diletakkan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di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atas pondasi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</a:t>
            </a:r>
            <a:r>
              <a:rPr sz="3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baik.</a:t>
            </a:r>
            <a:endParaRPr sz="3200" dirty="0">
              <a:latin typeface="Arial"/>
              <a:cs typeface="Arial"/>
            </a:endParaRPr>
          </a:p>
          <a:p>
            <a:pPr marL="21590" marR="17145" indent="2540" algn="ctr">
              <a:lnSpc>
                <a:spcPct val="100000"/>
              </a:lnSpc>
              <a:spcBef>
                <a:spcPts val="5"/>
              </a:spcBef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Pondasi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melawan gaya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aksi yang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diakibatkan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oleh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muatan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diteruskan oleh  struktur kepada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pondasi. Gaya lawan yang  ditimbulkan pada pondasi disebut: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r>
              <a:rPr sz="3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Reaksi  (Reaksi</a:t>
            </a:r>
            <a:r>
              <a:rPr sz="3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Perletakan).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2700" marR="5080" indent="-2540" algn="ctr">
              <a:lnSpc>
                <a:spcPct val="100000"/>
              </a:lnSpc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Kemampuan pondasi atau tumpuan menahan  gaya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aksi sangat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ditentukan oleh bentuk  pondasinya. Bentuk pondasi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umum 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ada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pada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dapat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berupa roll</a:t>
            </a:r>
            <a:r>
              <a:rPr sz="3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(roda/perletakan 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geser),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sendi (engsel) dan</a:t>
            </a:r>
            <a:r>
              <a:rPr sz="32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jepit.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8513" y="508457"/>
            <a:ext cx="8647430" cy="596637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005" marR="34925" indent="1905" algn="ctr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Tumpuan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roll (roda/perletakan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geser)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mampu  menahan gaya yang arahnya tegaklurus</a:t>
            </a:r>
            <a:r>
              <a:rPr sz="32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bidang  dimana tumpuan</a:t>
            </a:r>
            <a:r>
              <a:rPr sz="3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diletakkan.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spcBef>
                <a:spcPts val="5"/>
              </a:spcBef>
            </a:pP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Tumpuan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sendi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(engsel)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mampu menahan</a:t>
            </a:r>
            <a:r>
              <a:rPr sz="32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gaya 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arahnya tegaklurus dan sejajar bidang  dimana tumpuan</a:t>
            </a:r>
            <a:r>
              <a:rPr sz="3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diletakkan.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94615" marR="85725" indent="1270" algn="ctr">
              <a:lnSpc>
                <a:spcPct val="100000"/>
              </a:lnSpc>
            </a:pP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Tumpuan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jepit mampu menahan gaya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arahnya tegaklurus dan sejajar bidang dimana  tumpuan diletakkan dan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juga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mampu</a:t>
            </a:r>
            <a:r>
              <a:rPr sz="3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menahan  gaya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menyebabkan tumpuan</a:t>
            </a:r>
            <a:r>
              <a:rPr sz="32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20" dirty="0" err="1">
                <a:solidFill>
                  <a:srgbClr val="FFFFFF"/>
                </a:solidFill>
                <a:latin typeface="Arial"/>
                <a:cs typeface="Arial"/>
              </a:rPr>
              <a:t>berputar</a:t>
            </a:r>
            <a:r>
              <a:rPr sz="3200" spc="-20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9250" y="971550"/>
            <a:ext cx="1981200" cy="2314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00" y="3371850"/>
            <a:ext cx="5373624" cy="3276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19090" y="3810000"/>
            <a:ext cx="4072509" cy="2819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00271" y="228600"/>
            <a:ext cx="5215128" cy="3886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8739" y="267080"/>
            <a:ext cx="33693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solidFill>
                  <a:srgbClr val="FFFFFF"/>
                </a:solidFill>
                <a:latin typeface="Arial"/>
                <a:cs typeface="Arial"/>
              </a:rPr>
              <a:t>Tumpuan</a:t>
            </a:r>
            <a:r>
              <a:rPr sz="4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Roll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14301" y="114300"/>
            <a:ext cx="6286500" cy="4438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31409" y="95250"/>
            <a:ext cx="3674491" cy="4438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72100" y="3657600"/>
            <a:ext cx="3733800" cy="304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3540" y="5358790"/>
            <a:ext cx="4555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>
                <a:solidFill>
                  <a:srgbClr val="FFFFFF"/>
                </a:solidFill>
                <a:latin typeface="Arial"/>
                <a:cs typeface="Arial"/>
              </a:rPr>
              <a:t>Tumpuan</a:t>
            </a:r>
            <a:r>
              <a:rPr sz="4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dirty="0">
                <a:solidFill>
                  <a:srgbClr val="FFFFFF"/>
                </a:solidFill>
                <a:latin typeface="Arial"/>
                <a:cs typeface="Arial"/>
              </a:rPr>
              <a:t>Sendi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09550" y="190500"/>
            <a:ext cx="2638425" cy="1743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71470" y="137158"/>
            <a:ext cx="6215380" cy="66255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0025" y="1971675"/>
            <a:ext cx="3819525" cy="3114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9740" y="5432247"/>
            <a:ext cx="182435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spc="-24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um</a:t>
            </a:r>
            <a:r>
              <a:rPr sz="3200" b="1" spc="-1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n  Sendi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48" y="76200"/>
            <a:ext cx="2305050" cy="3089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" y="3219411"/>
            <a:ext cx="4191000" cy="33149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67200" y="228600"/>
            <a:ext cx="4700778" cy="6324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17394" y="557224"/>
            <a:ext cx="15970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2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ump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an 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Jepit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3336" y="0"/>
            <a:ext cx="6038850" cy="1061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2625" marR="5080" indent="-1940560">
              <a:lnSpc>
                <a:spcPct val="100000"/>
              </a:lnSpc>
              <a:spcBef>
                <a:spcPts val="95"/>
              </a:spcBef>
            </a:pPr>
            <a:r>
              <a:rPr sz="3400" spc="-5" dirty="0">
                <a:solidFill>
                  <a:srgbClr val="FFFFFF"/>
                </a:solidFill>
                <a:latin typeface="Arial"/>
                <a:cs typeface="Arial"/>
              </a:rPr>
              <a:t>Macam-macam </a:t>
            </a:r>
            <a:r>
              <a:rPr sz="3400" spc="-40" dirty="0">
                <a:solidFill>
                  <a:srgbClr val="FFFFFF"/>
                </a:solidFill>
                <a:latin typeface="Arial"/>
                <a:cs typeface="Arial"/>
              </a:rPr>
              <a:t>Tumpuan </a:t>
            </a:r>
            <a:r>
              <a:rPr sz="3400" spc="-5" dirty="0">
                <a:solidFill>
                  <a:srgbClr val="FFFFFF"/>
                </a:solidFill>
                <a:latin typeface="Arial"/>
                <a:cs typeface="Arial"/>
              </a:rPr>
              <a:t>dan  Reaksinya</a:t>
            </a:r>
            <a:endParaRPr sz="3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2238" y="1295400"/>
            <a:ext cx="4313174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19625" y="1314450"/>
            <a:ext cx="4432300" cy="487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38150" y="1135633"/>
            <a:ext cx="5562600" cy="0"/>
          </a:xfrm>
          <a:custGeom>
            <a:avLst/>
            <a:gdLst/>
            <a:ahLst/>
            <a:cxnLst/>
            <a:rect l="l" t="t" r="r" b="b"/>
            <a:pathLst>
              <a:path w="5562600">
                <a:moveTo>
                  <a:pt x="0" y="0"/>
                </a:moveTo>
                <a:lnTo>
                  <a:pt x="5562600" y="0"/>
                </a:lnTo>
              </a:path>
            </a:pathLst>
          </a:custGeom>
          <a:ln w="57150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4800" y="1135633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4800" y="1135633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48350" y="1135633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48350" y="1135633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57850" y="1592833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525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61491" y="1258061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90869" y="1162939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Roll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38150" y="2057400"/>
            <a:ext cx="6877050" cy="0"/>
          </a:xfrm>
          <a:custGeom>
            <a:avLst/>
            <a:gdLst/>
            <a:ahLst/>
            <a:cxnLst/>
            <a:rect l="l" t="t" r="r" b="b"/>
            <a:pathLst>
              <a:path w="6877050">
                <a:moveTo>
                  <a:pt x="0" y="0"/>
                </a:moveTo>
                <a:lnTo>
                  <a:pt x="6877050" y="0"/>
                </a:lnTo>
              </a:path>
            </a:pathLst>
          </a:custGeom>
          <a:ln w="57150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4800" y="2057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4800" y="2057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848350" y="2057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48350" y="2057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57850" y="2514600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525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61491" y="2180082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90869" y="2084959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Roll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2400" y="3200400"/>
            <a:ext cx="7467600" cy="0"/>
          </a:xfrm>
          <a:custGeom>
            <a:avLst/>
            <a:gdLst/>
            <a:ahLst/>
            <a:cxnLst/>
            <a:rect l="l" t="t" r="r" b="b"/>
            <a:pathLst>
              <a:path w="7467600">
                <a:moveTo>
                  <a:pt x="0" y="0"/>
                </a:moveTo>
                <a:lnTo>
                  <a:pt x="7467600" y="0"/>
                </a:lnTo>
              </a:path>
            </a:pathLst>
          </a:custGeom>
          <a:ln w="57150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7250" y="3200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57250" y="3200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00800" y="3200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00800" y="3200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10300" y="3657600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525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314069" y="3323335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43445" y="3228213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Roll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1950" y="5783821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57150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28600" y="5783821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8600" y="5783821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72150" y="5783821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72150" y="5783821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81650" y="6241021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525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210550" y="5764771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210550" y="5764771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020050" y="6221971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525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7695945" y="5895847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Roll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502400" y="5702300"/>
            <a:ext cx="177800" cy="17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356717" y="249377"/>
            <a:ext cx="58407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Balok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di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atas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dua</a:t>
            </a:r>
            <a:r>
              <a:rPr sz="36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tumpuan</a:t>
            </a:r>
            <a:endParaRPr sz="36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85291" y="4060393"/>
            <a:ext cx="6870065" cy="2146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0965" marR="5080" indent="-2487930">
              <a:lnSpc>
                <a:spcPct val="100000"/>
              </a:lnSpc>
              <a:spcBef>
                <a:spcPts val="100"/>
              </a:spcBef>
              <a:tabLst>
                <a:tab pos="4926965" algn="l"/>
              </a:tabLst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Balok</a:t>
            </a:r>
            <a:r>
              <a:rPr sz="36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atas</a:t>
            </a:r>
            <a:r>
              <a:rPr sz="3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banyak	tump</a:t>
            </a:r>
            <a:r>
              <a:rPr sz="3600" b="1" spc="-15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an  (gerber)</a:t>
            </a:r>
            <a:endParaRPr sz="3600">
              <a:latin typeface="Arial"/>
              <a:cs typeface="Arial"/>
            </a:endParaRPr>
          </a:p>
          <a:p>
            <a:pPr marR="567690" algn="r">
              <a:lnSpc>
                <a:spcPct val="100000"/>
              </a:lnSpc>
              <a:spcBef>
                <a:spcPts val="101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241165" algn="l"/>
              </a:tabLst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Sendi	</a:t>
            </a:r>
            <a:r>
              <a:rPr sz="2700" b="1" baseline="3086" dirty="0">
                <a:solidFill>
                  <a:srgbClr val="FFFFFF"/>
                </a:solidFill>
                <a:latin typeface="Arial"/>
                <a:cs typeface="Arial"/>
              </a:rPr>
              <a:t>Roll</a:t>
            </a:r>
            <a:endParaRPr sz="2700" baseline="3086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4774" y="373634"/>
            <a:ext cx="3343275" cy="2857500"/>
          </a:xfrm>
          <a:custGeom>
            <a:avLst/>
            <a:gdLst/>
            <a:ahLst/>
            <a:cxnLst/>
            <a:rect l="l" t="t" r="r" b="b"/>
            <a:pathLst>
              <a:path w="3343275" h="2857500">
                <a:moveTo>
                  <a:pt x="0" y="2857500"/>
                </a:moveTo>
                <a:lnTo>
                  <a:pt x="32143" y="19050"/>
                </a:lnTo>
                <a:lnTo>
                  <a:pt x="3342843" y="0"/>
                </a:lnTo>
                <a:lnTo>
                  <a:pt x="3342843" y="2838450"/>
                </a:lnTo>
              </a:path>
            </a:pathLst>
          </a:custGeom>
          <a:ln w="57150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201" y="3231133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128573" y="0"/>
                </a:moveTo>
                <a:lnTo>
                  <a:pt x="0" y="380999"/>
                </a:lnTo>
                <a:lnTo>
                  <a:pt x="257135" y="380999"/>
                </a:lnTo>
                <a:lnTo>
                  <a:pt x="128573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201" y="3231133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0" y="380999"/>
                </a:moveTo>
                <a:lnTo>
                  <a:pt x="128573" y="0"/>
                </a:lnTo>
                <a:lnTo>
                  <a:pt x="257135" y="380999"/>
                </a:lnTo>
                <a:lnTo>
                  <a:pt x="0" y="380999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9752" y="3354070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18966" y="3212083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128650" y="0"/>
                </a:moveTo>
                <a:lnTo>
                  <a:pt x="0" y="381000"/>
                </a:lnTo>
                <a:lnTo>
                  <a:pt x="257175" y="381000"/>
                </a:lnTo>
                <a:lnTo>
                  <a:pt x="12865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18966" y="3212083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0" y="381000"/>
                </a:moveTo>
                <a:lnTo>
                  <a:pt x="128650" y="0"/>
                </a:lnTo>
                <a:lnTo>
                  <a:pt x="257175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753103" y="3392170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02816" y="303784"/>
            <a:ext cx="153923" cy="17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54658" y="534161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76723" y="3105150"/>
            <a:ext cx="3986529" cy="2914650"/>
          </a:xfrm>
          <a:custGeom>
            <a:avLst/>
            <a:gdLst/>
            <a:ahLst/>
            <a:cxnLst/>
            <a:rect l="l" t="t" r="r" b="b"/>
            <a:pathLst>
              <a:path w="3986529" h="2914650">
                <a:moveTo>
                  <a:pt x="0" y="2914650"/>
                </a:moveTo>
                <a:lnTo>
                  <a:pt x="28066" y="19430"/>
                </a:lnTo>
                <a:lnTo>
                  <a:pt x="2919476" y="0"/>
                </a:lnTo>
                <a:lnTo>
                  <a:pt x="3986276" y="2838450"/>
                </a:lnTo>
              </a:path>
            </a:pathLst>
          </a:custGeom>
          <a:ln w="57150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48200" y="5962650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128524" y="0"/>
                </a:moveTo>
                <a:lnTo>
                  <a:pt x="0" y="381000"/>
                </a:lnTo>
                <a:lnTo>
                  <a:pt x="257175" y="381000"/>
                </a:lnTo>
                <a:lnTo>
                  <a:pt x="128524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48200" y="5962650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0" y="381000"/>
                </a:moveTo>
                <a:lnTo>
                  <a:pt x="128524" y="0"/>
                </a:lnTo>
                <a:lnTo>
                  <a:pt x="257175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982717" y="6086347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629650" y="5867400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128524" y="0"/>
                </a:moveTo>
                <a:lnTo>
                  <a:pt x="0" y="381000"/>
                </a:lnTo>
                <a:lnTo>
                  <a:pt x="257175" y="381000"/>
                </a:lnTo>
                <a:lnTo>
                  <a:pt x="128524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629650" y="5867400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0" y="381000"/>
                </a:moveTo>
                <a:lnTo>
                  <a:pt x="128524" y="0"/>
                </a:lnTo>
                <a:lnTo>
                  <a:pt x="257175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866380" y="5972047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274815" y="3035300"/>
            <a:ext cx="153924" cy="17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027546" y="3266313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713223" y="1011682"/>
            <a:ext cx="3072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Portal 3</a:t>
            </a:r>
            <a:r>
              <a:rPr sz="36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Sendi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2400" y="20828"/>
            <a:ext cx="8904198" cy="6706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Gaya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dalam adalah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gaya yang ada di</a:t>
            </a:r>
            <a:r>
              <a:rPr sz="36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dalam 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badan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berusaha menjaga  keseimbangan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beban-beban luar yang 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bekerja pada</a:t>
            </a:r>
            <a:r>
              <a:rPr sz="36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Arial"/>
                <a:cs typeface="Arial"/>
              </a:rPr>
              <a:t>struktur.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 dirty="0">
              <a:latin typeface="Times New Roman"/>
              <a:cs typeface="Times New Roman"/>
            </a:endParaRPr>
          </a:p>
          <a:p>
            <a:pPr marL="38100" marR="29845" indent="-1905" algn="ctr">
              <a:lnSpc>
                <a:spcPct val="100000"/>
              </a:lnSpc>
              <a:spcBef>
                <a:spcPts val="5"/>
              </a:spcBef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Gaya dalam dapat juga diartikan sebagai 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gaya pada badan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yang timbul 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akibat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adanya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keseimbangan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gaya aksi</a:t>
            </a:r>
            <a:r>
              <a:rPr sz="36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dan 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reaksi.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 dirty="0">
              <a:latin typeface="Times New Roman"/>
              <a:cs typeface="Times New Roman"/>
            </a:endParaRPr>
          </a:p>
          <a:p>
            <a:pPr marL="139065" marR="132080" algn="ctr">
              <a:lnSpc>
                <a:spcPct val="100000"/>
              </a:lnSpc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Gaya dalam tidak mungkin timbul jika</a:t>
            </a:r>
            <a:r>
              <a:rPr sz="36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gaya 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aksi dan reaksi tidak</a:t>
            </a:r>
            <a:r>
              <a:rPr sz="3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seimbang.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5925" y="508457"/>
            <a:ext cx="8914765" cy="5880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Sebagai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contoh jika kita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membangun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rumah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diatas tanah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keras,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maka tanah mampu  memberi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reaksi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balik akibat beban luar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 bekerja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pada </a:t>
            </a: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struktur.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terjadi</a:t>
            </a:r>
            <a:r>
              <a:rPr sz="3200" spc="-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keseimbangan  gaya. Elemen struktur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mengalami gaya  dalam.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37160" marR="131445" indent="1270" algn="ctr">
              <a:lnSpc>
                <a:spcPct val="100000"/>
              </a:lnSpc>
              <a:tabLst>
                <a:tab pos="6694170" algn="l"/>
              </a:tabLst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Sebaliknya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jika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bangunan berdiri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di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atas tanah 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sangat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lunak, maka tanah tidak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mampu  menahan beban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aksi</a:t>
            </a:r>
            <a:r>
              <a:rPr sz="3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pada</a:t>
            </a:r>
            <a:r>
              <a:rPr sz="3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struktur.	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Bangunan 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turun, Pada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saat turun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maka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seluruh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elemen bangunan tidak mengalami gaya</a:t>
            </a:r>
            <a:r>
              <a:rPr sz="3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dalam.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048000" y="297941"/>
            <a:ext cx="341452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0" marR="5080" indent="-800100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Apa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Tujuan </a:t>
            </a: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Kita</a:t>
            </a:r>
            <a:r>
              <a:rPr sz="2400" b="1" spc="-12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Belajar  STATIKA</a:t>
            </a:r>
            <a:r>
              <a:rPr sz="2400" b="1" spc="-6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?</a:t>
            </a:r>
            <a:endParaRPr sz="2400" dirty="0">
              <a:latin typeface="Eras Demi ITC"/>
              <a:cs typeface="Eras Demi IT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5945" y="1211071"/>
            <a:ext cx="859155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2925" algn="l"/>
              </a:tabLst>
            </a:pPr>
            <a:r>
              <a:rPr sz="2400" spc="-5" dirty="0">
                <a:solidFill>
                  <a:srgbClr val="FFFFFF"/>
                </a:solidFill>
              </a:rPr>
              <a:t>1.	</a:t>
            </a:r>
            <a:r>
              <a:rPr sz="2400" dirty="0">
                <a:solidFill>
                  <a:srgbClr val="FFFFFF"/>
                </a:solidFill>
              </a:rPr>
              <a:t>Untuk mengetahui tentang konsep keseimbangan</a:t>
            </a:r>
            <a:r>
              <a:rPr sz="2400" spc="-22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gaya</a:t>
            </a:r>
            <a:endParaRPr sz="2400" dirty="0"/>
          </a:p>
        </p:txBody>
      </p:sp>
      <p:sp>
        <p:nvSpPr>
          <p:cNvPr id="5" name="object 5"/>
          <p:cNvSpPr txBox="1"/>
          <p:nvPr/>
        </p:nvSpPr>
        <p:spPr>
          <a:xfrm>
            <a:off x="275945" y="1942591"/>
            <a:ext cx="8715655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 marR="147320" indent="-542925" algn="just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542925" algn="l"/>
              </a:tabLst>
            </a:pP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Untuk mengetahui jenis tumpuan dan pengaruh</a:t>
            </a:r>
            <a:r>
              <a:rPr sz="2400" b="1" spc="-19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tumpuan  pada analisa keseimbangan</a:t>
            </a:r>
            <a:r>
              <a:rPr sz="2400" b="1" spc="-125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gaya</a:t>
            </a:r>
            <a:endParaRPr sz="2400" dirty="0">
              <a:latin typeface="Eras Demi ITC"/>
              <a:cs typeface="Eras Demi ITC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Eras Demi ITC"/>
              <a:buAutoNum type="arabicPeriod" startAt="2"/>
            </a:pPr>
            <a:endParaRPr sz="2400" dirty="0">
              <a:latin typeface="Times New Roman"/>
              <a:cs typeface="Times New Roman"/>
            </a:endParaRPr>
          </a:p>
          <a:p>
            <a:pPr marL="527685" marR="5080" indent="-527685" algn="just">
              <a:lnSpc>
                <a:spcPct val="100000"/>
              </a:lnSpc>
              <a:buAutoNum type="arabicPeriod" startAt="2"/>
              <a:tabLst>
                <a:tab pos="527685" algn="l"/>
                <a:tab pos="528320" algn="l"/>
              </a:tabLst>
            </a:pP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Untuk mengetahui konsep keseimbangan antara beban</a:t>
            </a:r>
            <a:r>
              <a:rPr sz="2400" b="1" spc="-204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aksi 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dan reaksi pada struktur statis</a:t>
            </a:r>
            <a:r>
              <a:rPr sz="2400" b="1" spc="-175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tertentu</a:t>
            </a:r>
            <a:endParaRPr sz="2400" dirty="0">
              <a:latin typeface="Eras Demi ITC"/>
              <a:cs typeface="Eras Demi ITC"/>
            </a:endParaRPr>
          </a:p>
          <a:p>
            <a:pPr algn="just"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Eras Demi ITC"/>
              <a:buAutoNum type="arabicPeriod" startAt="2"/>
            </a:pPr>
            <a:endParaRPr sz="2400" dirty="0">
              <a:latin typeface="Times New Roman"/>
              <a:cs typeface="Times New Roman"/>
            </a:endParaRPr>
          </a:p>
          <a:p>
            <a:pPr marL="542925" indent="-542925" algn="just">
              <a:lnSpc>
                <a:spcPct val="100000"/>
              </a:lnSpc>
              <a:buAutoNum type="arabicPeriod" startAt="2"/>
            </a:pP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Keseimbangan gaya </a:t>
            </a: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aksi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dan reaksi </a:t>
            </a:r>
            <a:r>
              <a:rPr sz="2400" b="1" dirty="0" err="1">
                <a:solidFill>
                  <a:srgbClr val="FFFFFF"/>
                </a:solidFill>
                <a:latin typeface="Eras Demi ITC"/>
                <a:cs typeface="Eras Demi ITC"/>
              </a:rPr>
              <a:t>akan</a:t>
            </a:r>
            <a:r>
              <a:rPr sz="2400" b="1" spc="-19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 err="1" smtClean="0">
                <a:solidFill>
                  <a:srgbClr val="FFFFFF"/>
                </a:solidFill>
                <a:latin typeface="Eras Demi ITC"/>
                <a:cs typeface="Eras Demi ITC"/>
              </a:rPr>
              <a:t>menghasilkan</a:t>
            </a:r>
            <a:r>
              <a:rPr sz="2400" dirty="0">
                <a:latin typeface="Eras Demi ITC"/>
                <a:cs typeface="Eras Demi ITC"/>
              </a:rPr>
              <a:t> </a:t>
            </a:r>
            <a:r>
              <a:rPr sz="2400" b="1" dirty="0" err="1" smtClean="0">
                <a:solidFill>
                  <a:srgbClr val="FFFFFF"/>
                </a:solidFill>
                <a:latin typeface="Eras Demi ITC"/>
                <a:cs typeface="Eras Demi ITC"/>
              </a:rPr>
              <a:t>gaya</a:t>
            </a:r>
            <a:r>
              <a:rPr sz="2400" b="1" spc="-40" dirty="0" smtClean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dalam</a:t>
            </a:r>
            <a:endParaRPr sz="2400" dirty="0">
              <a:latin typeface="Eras Demi ITC"/>
              <a:cs typeface="Eras Demi ITC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542925" marR="182880" indent="-542925" algn="just">
              <a:lnSpc>
                <a:spcPct val="100000"/>
              </a:lnSpc>
              <a:buClr>
                <a:srgbClr val="FFFFFF"/>
              </a:buClr>
              <a:buFont typeface="Eras Demi ITC"/>
              <a:buAutoNum type="arabicPeriod" startAt="5"/>
              <a:tabLst>
                <a:tab pos="904240" algn="l"/>
                <a:tab pos="904875" algn="l"/>
              </a:tabLst>
            </a:pPr>
            <a:r>
              <a:rPr sz="2400" b="1" dirty="0" smtClean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 err="1" smtClean="0">
                <a:solidFill>
                  <a:srgbClr val="FFFFFF"/>
                </a:solidFill>
                <a:latin typeface="Eras Demi ITC"/>
                <a:cs typeface="Eras Demi ITC"/>
              </a:rPr>
              <a:t>Distribusi</a:t>
            </a:r>
            <a:r>
              <a:rPr sz="2400" b="1" dirty="0" smtClean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gaya dalam pada struktur statis tertentu agar  diketahui bagian mana dari struktur yang </a:t>
            </a:r>
            <a:r>
              <a:rPr sz="2400" b="1" dirty="0" err="1">
                <a:solidFill>
                  <a:srgbClr val="FFFFFF"/>
                </a:solidFill>
                <a:latin typeface="Eras Demi ITC"/>
                <a:cs typeface="Eras Demi ITC"/>
              </a:rPr>
              <a:t>menderita</a:t>
            </a:r>
            <a:r>
              <a:rPr sz="2400" b="1" spc="-204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 err="1" smtClean="0">
                <a:solidFill>
                  <a:srgbClr val="FFFFFF"/>
                </a:solidFill>
                <a:latin typeface="Eras Demi ITC"/>
                <a:cs typeface="Eras Demi ITC"/>
              </a:rPr>
              <a:t>gaya</a:t>
            </a:r>
            <a:r>
              <a:rPr sz="2400" dirty="0">
                <a:latin typeface="Eras Demi ITC"/>
                <a:cs typeface="Eras Demi ITC"/>
              </a:rPr>
              <a:t> </a:t>
            </a:r>
            <a:r>
              <a:rPr sz="2400" b="1" dirty="0" err="1" smtClean="0">
                <a:solidFill>
                  <a:srgbClr val="FFFFFF"/>
                </a:solidFill>
                <a:latin typeface="Eras Demi ITC"/>
                <a:cs typeface="Eras Demi ITC"/>
              </a:rPr>
              <a:t>dalam</a:t>
            </a:r>
            <a:r>
              <a:rPr sz="2400" b="1" spc="-40" dirty="0" smtClean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terbesar</a:t>
            </a:r>
            <a:endParaRPr sz="2400" dirty="0">
              <a:latin typeface="Eras Demi ITC"/>
              <a:cs typeface="Eras Demi IT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95600" y="511301"/>
            <a:ext cx="3566923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12800" marR="5080" indent="-800100">
              <a:lnSpc>
                <a:spcPct val="100000"/>
              </a:lnSpc>
              <a:spcBef>
                <a:spcPts val="105"/>
              </a:spcBef>
            </a:pP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Apa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Tujuan </a:t>
            </a: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Kita</a:t>
            </a:r>
            <a:r>
              <a:rPr sz="2400" b="1" spc="-12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Belajar  STATIKA</a:t>
            </a:r>
            <a:r>
              <a:rPr sz="2400" b="1" spc="-6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?</a:t>
            </a:r>
            <a:endParaRPr sz="2400" dirty="0">
              <a:latin typeface="Eras Demi ITC"/>
              <a:cs typeface="Eras Demi IT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301" y="1723136"/>
            <a:ext cx="899223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74370" marR="5080" indent="-662305">
              <a:lnSpc>
                <a:spcPct val="100000"/>
              </a:lnSpc>
              <a:spcBef>
                <a:spcPts val="105"/>
              </a:spcBef>
              <a:tabLst>
                <a:tab pos="527685" algn="l"/>
              </a:tabLst>
            </a:pP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1.	Bagian </a:t>
            </a:r>
            <a:r>
              <a:rPr b="0" spc="-5" dirty="0">
                <a:solidFill>
                  <a:srgbClr val="FFFFFF"/>
                </a:solidFill>
                <a:latin typeface="Eras Demi ITC"/>
                <a:cs typeface="Eras Demi ITC"/>
              </a:rPr>
              <a:t>struktur yang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menderita </a:t>
            </a:r>
            <a:r>
              <a:rPr b="0" spc="-5" dirty="0">
                <a:solidFill>
                  <a:srgbClr val="FFFFFF"/>
                </a:solidFill>
                <a:latin typeface="Eras Demi ITC"/>
                <a:cs typeface="Eras Demi ITC"/>
              </a:rPr>
              <a:t>gaya dalam 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terbesar akan mengalami </a:t>
            </a:r>
            <a:r>
              <a:rPr b="0" spc="-5" dirty="0">
                <a:solidFill>
                  <a:srgbClr val="FFFFFF"/>
                </a:solidFill>
                <a:latin typeface="Eras Demi ITC"/>
                <a:cs typeface="Eras Demi ITC"/>
              </a:rPr>
              <a:t>tegangan yang 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terbesar. Kehancuran </a:t>
            </a:r>
            <a:r>
              <a:rPr b="0" spc="-5" dirty="0">
                <a:solidFill>
                  <a:srgbClr val="FFFFFF"/>
                </a:solidFill>
                <a:latin typeface="Eras Demi ITC"/>
                <a:cs typeface="Eras Demi ITC"/>
              </a:rPr>
              <a:t>struktur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akan</a:t>
            </a:r>
            <a:r>
              <a:rPr b="0" spc="-10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terjadi</a:t>
            </a:r>
          </a:p>
          <a:p>
            <a:pPr marL="2974340" marR="637540" indent="-1814195">
              <a:lnSpc>
                <a:spcPct val="100000"/>
              </a:lnSpc>
            </a:pP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pada </a:t>
            </a:r>
            <a:r>
              <a:rPr b="0" spc="-5" dirty="0">
                <a:solidFill>
                  <a:srgbClr val="FFFFFF"/>
                </a:solidFill>
                <a:latin typeface="Eras Demi ITC"/>
                <a:cs typeface="Eras Demi ITC"/>
              </a:rPr>
              <a:t>bagian struktur yang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menderita  tegangan</a:t>
            </a:r>
            <a:r>
              <a:rPr b="0" spc="-35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terbesar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4713" y="4649800"/>
            <a:ext cx="849757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05180" marR="5080" indent="-793115">
              <a:lnSpc>
                <a:spcPct val="100000"/>
              </a:lnSpc>
              <a:spcBef>
                <a:spcPts val="105"/>
              </a:spcBef>
              <a:tabLst>
                <a:tab pos="527685" algn="l"/>
              </a:tabLst>
            </a:pPr>
            <a:r>
              <a:rPr sz="3200" dirty="0">
                <a:solidFill>
                  <a:srgbClr val="FFFFFF"/>
                </a:solidFill>
                <a:latin typeface="Eras Demi ITC"/>
                <a:cs typeface="Eras Demi ITC"/>
              </a:rPr>
              <a:t>2.	</a:t>
            </a:r>
            <a:r>
              <a:rPr sz="3200" spc="-5" dirty="0">
                <a:solidFill>
                  <a:srgbClr val="FFFFFF"/>
                </a:solidFill>
                <a:latin typeface="Eras Demi ITC"/>
                <a:cs typeface="Eras Demi ITC"/>
              </a:rPr>
              <a:t>Menjadi bekal bagi </a:t>
            </a:r>
            <a:r>
              <a:rPr sz="3200" dirty="0">
                <a:solidFill>
                  <a:srgbClr val="FFFFFF"/>
                </a:solidFill>
                <a:latin typeface="Eras Demi ITC"/>
                <a:cs typeface="Eras Demi ITC"/>
              </a:rPr>
              <a:t>kita untuk memahami  perilaku </a:t>
            </a:r>
            <a:r>
              <a:rPr sz="3200" spc="-5" dirty="0">
                <a:solidFill>
                  <a:srgbClr val="FFFFFF"/>
                </a:solidFill>
                <a:latin typeface="Eras Demi ITC"/>
                <a:cs typeface="Eras Demi ITC"/>
              </a:rPr>
              <a:t>struktur </a:t>
            </a:r>
            <a:r>
              <a:rPr sz="3200" dirty="0">
                <a:solidFill>
                  <a:srgbClr val="FFFFFF"/>
                </a:solidFill>
                <a:latin typeface="Eras Demi ITC"/>
                <a:cs typeface="Eras Demi ITC"/>
              </a:rPr>
              <a:t>pada </a:t>
            </a:r>
            <a:r>
              <a:rPr sz="3200" spc="-5" dirty="0">
                <a:solidFill>
                  <a:srgbClr val="FFFFFF"/>
                </a:solidFill>
                <a:latin typeface="Eras Demi ITC"/>
                <a:cs typeface="Eras Demi ITC"/>
              </a:rPr>
              <a:t>saat</a:t>
            </a:r>
            <a:r>
              <a:rPr sz="3200" spc="-95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3200" dirty="0">
                <a:solidFill>
                  <a:srgbClr val="FFFFFF"/>
                </a:solidFill>
                <a:latin typeface="Eras Demi ITC"/>
                <a:cs typeface="Eras Demi ITC"/>
              </a:rPr>
              <a:t>mengalami</a:t>
            </a:r>
            <a:endParaRPr sz="3200">
              <a:latin typeface="Eras Demi ITC"/>
              <a:cs typeface="Eras Demi ITC"/>
            </a:endParaRPr>
          </a:p>
          <a:p>
            <a:pPr marL="3223895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Eras Demi ITC"/>
                <a:cs typeface="Eras Demi ITC"/>
              </a:rPr>
              <a:t>pembebanan</a:t>
            </a:r>
            <a:endParaRPr sz="3200">
              <a:latin typeface="Eras Demi ITC"/>
              <a:cs typeface="Eras Demi IT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325" marR="5080" indent="-2207260">
              <a:lnSpc>
                <a:spcPct val="100000"/>
              </a:lnSpc>
              <a:spcBef>
                <a:spcPts val="100"/>
              </a:spcBef>
            </a:pPr>
            <a:r>
              <a:rPr dirty="0"/>
              <a:t>MENGAPA </a:t>
            </a:r>
            <a:r>
              <a:rPr spc="5" dirty="0"/>
              <a:t>KITA PERLU</a:t>
            </a:r>
            <a:r>
              <a:rPr spc="-165" dirty="0"/>
              <a:t> </a:t>
            </a:r>
            <a:r>
              <a:rPr dirty="0"/>
              <a:t>BELAJAR  STATIKA</a:t>
            </a:r>
            <a:r>
              <a:rPr spc="-60" dirty="0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00198"/>
            <a:ext cx="9099550" cy="52578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9600" y="0"/>
            <a:ext cx="4724399" cy="335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257548"/>
            <a:ext cx="4419600" cy="3600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19600" y="3276600"/>
            <a:ext cx="4724399" cy="35813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5277" y="401777"/>
            <a:ext cx="3430904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70205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Gempa Haiti 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12 Januari</a:t>
            </a:r>
            <a:r>
              <a:rPr sz="36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2010</a:t>
            </a:r>
            <a:endParaRPr sz="3600">
              <a:latin typeface="Arial"/>
              <a:cs typeface="Arial"/>
            </a:endParaRPr>
          </a:p>
          <a:p>
            <a:pPr marL="1144905">
              <a:lnSpc>
                <a:spcPct val="100000"/>
              </a:lnSpc>
              <a:spcBef>
                <a:spcPts val="5"/>
              </a:spcBef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7.0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5374259" cy="3581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76800" y="3657600"/>
            <a:ext cx="4267200" cy="320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540" y="482549"/>
            <a:ext cx="7950200" cy="1551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 damage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survey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of 107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buildings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in downtown Port-au-Prince  indicated that 28% had collapsed and another 33% </a:t>
            </a:r>
            <a:r>
              <a:rPr sz="2000" spc="10" dirty="0">
                <a:solidFill>
                  <a:srgbClr val="FFFFFF"/>
                </a:solidFill>
                <a:latin typeface="Arial"/>
                <a:cs typeface="Arial"/>
              </a:rPr>
              <a:t>were</a:t>
            </a:r>
            <a:r>
              <a:rPr sz="2000" spc="-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damaged  enough to require repairs. A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similar survey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of 52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buildings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in  Léogâne found that 62% had collapsed and another 31% required  repairs.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540" y="2504948"/>
            <a:ext cx="8284845" cy="39897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Port Facilities: The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main port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in Port-au-Prince suffered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extensive 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damage during the earthquake,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inhibiting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delivery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relief 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supplies. The collapse of the North Wharf appears to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have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been  caused by liquefaction-induced lateral spreading. The westernmost  120 meters (400 ft) of the South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Pier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collapsed, and approximately  85% of the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vertical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and batter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piles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supporting the remaining</a:t>
            </a:r>
            <a:r>
              <a:rPr sz="2000" b="1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section  were moderately damaged or broken. The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remaining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section of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pier  </a:t>
            </a:r>
            <a:r>
              <a:rPr sz="2000" b="1" spc="10" dirty="0">
                <a:solidFill>
                  <a:srgbClr val="FFFFFF"/>
                </a:solidFill>
                <a:latin typeface="Arial"/>
                <a:cs typeface="Arial"/>
              </a:rPr>
              <a:t>was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shut </a:t>
            </a:r>
            <a:r>
              <a:rPr sz="2000" b="1" spc="10" dirty="0">
                <a:solidFill>
                  <a:srgbClr val="FFFFFF"/>
                </a:solidFill>
                <a:latin typeface="Arial"/>
                <a:cs typeface="Arial"/>
              </a:rPr>
              <a:t>down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vehicle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traffic following additional damage that  occurred during an aftershock. The collapse of a pile-supported pier  at the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Varreux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Terminal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resulted in the deaths of about 30</a:t>
            </a:r>
            <a:r>
              <a:rPr sz="2000" b="1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FFFF"/>
                </a:solidFill>
                <a:latin typeface="Arial"/>
                <a:cs typeface="Arial"/>
              </a:rPr>
              <a:t>people </a:t>
            </a:r>
            <a:r>
              <a:rPr sz="2000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r>
              <a:rPr sz="2000" b="1" spc="-5" dirty="0" smtClean="0">
                <a:solidFill>
                  <a:srgbClr val="FFFFFF"/>
                </a:solidFill>
                <a:latin typeface="Arial"/>
                <a:cs typeface="Arial"/>
              </a:rPr>
              <a:t>orking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on the pier at the time of the earthquake. Less</a:t>
            </a:r>
            <a:r>
              <a:rPr sz="2000" b="1" spc="-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 smtClean="0">
                <a:solidFill>
                  <a:srgbClr val="FFFFFF"/>
                </a:solidFill>
                <a:latin typeface="Arial"/>
                <a:cs typeface="Arial"/>
              </a:rPr>
              <a:t>severe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FFFF"/>
                </a:solidFill>
                <a:latin typeface="Arial"/>
                <a:cs typeface="Arial"/>
              </a:rPr>
              <a:t>damage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including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 small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oil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 smtClean="0">
                <a:solidFill>
                  <a:srgbClr val="FFFFFF"/>
                </a:solidFill>
                <a:latin typeface="Arial"/>
                <a:cs typeface="Arial"/>
              </a:rPr>
              <a:t>spill,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FFFF"/>
                </a:solidFill>
                <a:latin typeface="Arial"/>
                <a:cs typeface="Arial"/>
              </a:rPr>
              <a:t>occurred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at a marine oil terminal located near</a:t>
            </a:r>
            <a:r>
              <a:rPr sz="2000" b="1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Port-au-Prince.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057400"/>
            <a:ext cx="9144000" cy="434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83357" y="401777"/>
            <a:ext cx="433197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6390" marR="5080" indent="-314325">
              <a:lnSpc>
                <a:spcPct val="100000"/>
              </a:lnSpc>
              <a:spcBef>
                <a:spcPts val="105"/>
              </a:spcBef>
              <a:tabLst>
                <a:tab pos="3191510" algn="l"/>
              </a:tabLst>
            </a:pP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Gempa</a:t>
            </a:r>
            <a:r>
              <a:rPr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Padang	</a:t>
            </a:r>
            <a:r>
              <a:rPr spc="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7.6, 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30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September</a:t>
            </a:r>
            <a:r>
              <a:rPr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0" y="381000"/>
            <a:ext cx="533400" cy="2514600"/>
          </a:xfrm>
          <a:custGeom>
            <a:avLst/>
            <a:gdLst/>
            <a:ahLst/>
            <a:cxnLst/>
            <a:rect l="l" t="t" r="r" b="b"/>
            <a:pathLst>
              <a:path w="533400" h="2514600">
                <a:moveTo>
                  <a:pt x="0" y="2514600"/>
                </a:moveTo>
                <a:lnTo>
                  <a:pt x="533400" y="2514600"/>
                </a:lnTo>
                <a:lnTo>
                  <a:pt x="5334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0" y="381000"/>
            <a:ext cx="533400" cy="2514600"/>
          </a:xfrm>
          <a:custGeom>
            <a:avLst/>
            <a:gdLst/>
            <a:ahLst/>
            <a:cxnLst/>
            <a:rect l="l" t="t" r="r" b="b"/>
            <a:pathLst>
              <a:path w="533400" h="2514600">
                <a:moveTo>
                  <a:pt x="0" y="2514600"/>
                </a:moveTo>
                <a:lnTo>
                  <a:pt x="533400" y="2514600"/>
                </a:lnTo>
                <a:lnTo>
                  <a:pt x="5334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635253"/>
            <a:ext cx="8319770" cy="42267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4413885" algn="l"/>
              </a:tabLst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The earthquake</a:t>
            </a:r>
            <a:r>
              <a:rPr sz="24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caused</a:t>
            </a:r>
            <a:r>
              <a:rPr sz="24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1,195	deaths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significant  damage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about 140,000 houses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4,000 other 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buildings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(Satkorlak, 2009).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casualties (383 deaths,  431 serious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injuries) in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Padang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were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mostly due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to  building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damage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collapse. These numbers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would 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likely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have been higher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had the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earthquake struck 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earlier, 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when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schools and offices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were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400" b="1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session.</a:t>
            </a:r>
            <a:endParaRPr sz="24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65100" marR="281305" algn="just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Landslides in the outlying rural mountain areas buried  several villages, damaged roads, and caused over 600  deaths.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505325" cy="3301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06086" y="3352800"/>
            <a:ext cx="4637912" cy="3505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510276" y="476453"/>
            <a:ext cx="2848610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 marR="67310" indent="-1270" algn="ctr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FFFFFF"/>
                </a:solidFill>
                <a:latin typeface="Arial"/>
                <a:cs typeface="Arial"/>
              </a:rPr>
              <a:t>Gempa  </a:t>
            </a:r>
            <a:r>
              <a:rPr sz="4000" spc="-305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og</a:t>
            </a:r>
            <a:r>
              <a:rPr sz="4000" spc="-2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akarta  M</a:t>
            </a:r>
            <a:r>
              <a:rPr sz="4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6.3</a:t>
            </a:r>
            <a:endParaRPr sz="4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27 Mei</a:t>
            </a:r>
            <a:r>
              <a:rPr sz="4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2006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3400" y="838200"/>
            <a:ext cx="6385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FF"/>
                </a:solidFill>
                <a:latin typeface="Arial"/>
                <a:cs typeface="Arial"/>
              </a:rPr>
              <a:t>Table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3.2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Data Korban Gempa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Yogyakarta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(BAPPENAS,</a:t>
            </a:r>
            <a:r>
              <a:rPr sz="1800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2006)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787295"/>
              </p:ext>
            </p:extLst>
          </p:nvPr>
        </p:nvGraphicFramePr>
        <p:xfrm>
          <a:off x="914400" y="1447800"/>
          <a:ext cx="5408295" cy="4919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0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7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97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014">
                <a:tc>
                  <a:txBody>
                    <a:bodyPr/>
                    <a:lstStyle/>
                    <a:p>
                      <a:pPr marL="93980">
                        <a:lnSpc>
                          <a:spcPts val="1989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District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989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Death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Toll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1989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Number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Injured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1750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Yogyakarta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4,659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19,401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510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Bantul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4,121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12,026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510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Sleman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240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3,792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Yogyakarta</a:t>
                      </a:r>
                      <a:r>
                        <a:rPr sz="18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City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195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318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Kulonprogo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2,179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606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Gunung</a:t>
                      </a:r>
                      <a:r>
                        <a:rPr sz="1800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Kidul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1,086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607">
                <a:tc>
                  <a:txBody>
                    <a:bodyPr/>
                    <a:lstStyle/>
                    <a:p>
                      <a:pPr marL="31750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Central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Java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1,057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18,526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Klaten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1,041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18,127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Magelang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72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Boyolali</a:t>
                      </a:r>
                      <a:r>
                        <a:rPr sz="1800" spc="4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80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Sukoharjo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262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Wonogiri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1454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Purworejo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02014">
                <a:tc>
                  <a:txBody>
                    <a:bodyPr/>
                    <a:lstStyle/>
                    <a:p>
                      <a:pPr marL="31750">
                        <a:lnSpc>
                          <a:spcPts val="2080"/>
                        </a:lnSpc>
                        <a:spcBef>
                          <a:spcPts val="985"/>
                        </a:spcBef>
                      </a:pPr>
                      <a:r>
                        <a:rPr sz="18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25095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80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5,716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80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37,927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1600" y="609600"/>
            <a:ext cx="5864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FF"/>
                </a:solidFill>
                <a:latin typeface="Arial"/>
                <a:cs typeface="Arial"/>
              </a:rPr>
              <a:t>Table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3.3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Distribusi kerusakan rumah (BAPPENAS,</a:t>
            </a:r>
            <a:r>
              <a:rPr sz="18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2006)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689" y="1295972"/>
          <a:ext cx="8203565" cy="4371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2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48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1985"/>
                        </a:lnSpc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Totally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destroyed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1985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Damaged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1985"/>
                        </a:lnSpc>
                      </a:pPr>
                      <a:r>
                        <a:rPr sz="18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72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Yogyakarta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Province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88,249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98,343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186,592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80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Bantul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46,753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33,137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79,890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87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Sleman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14,801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34,231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49,032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Gunung Kidul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15,071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17,967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33,038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Yogyakarta</a:t>
                      </a:r>
                      <a:r>
                        <a:rPr sz="1800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City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4,831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3,591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8,422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607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Kulonprogo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6,793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9,417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16,210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606">
                <a:tc>
                  <a:txBody>
                    <a:bodyPr/>
                    <a:lstStyle/>
                    <a:p>
                      <a:pPr marL="31750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Central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Java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68,415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103,689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172,104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Klaten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65,849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100,817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166,666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72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Sukoharjo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1,185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488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1,673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80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Magelang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499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729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1,228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287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Purworejo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760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904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Boyolali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715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825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1,540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294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Wonogiri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4829">
                <a:tc>
                  <a:txBody>
                    <a:bodyPr/>
                    <a:lstStyle/>
                    <a:p>
                      <a:pPr marL="31750">
                        <a:lnSpc>
                          <a:spcPts val="1985"/>
                        </a:lnSpc>
                      </a:pPr>
                      <a:r>
                        <a:rPr sz="18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1985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156,664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1985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202,032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1985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358,696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0" y="381000"/>
            <a:ext cx="533400" cy="2514600"/>
          </a:xfrm>
          <a:custGeom>
            <a:avLst/>
            <a:gdLst/>
            <a:ahLst/>
            <a:cxnLst/>
            <a:rect l="l" t="t" r="r" b="b"/>
            <a:pathLst>
              <a:path w="533400" h="2514600">
                <a:moveTo>
                  <a:pt x="0" y="2514600"/>
                </a:moveTo>
                <a:lnTo>
                  <a:pt x="533400" y="2514600"/>
                </a:lnTo>
                <a:lnTo>
                  <a:pt x="5334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0" y="381000"/>
            <a:ext cx="533400" cy="2514600"/>
          </a:xfrm>
          <a:custGeom>
            <a:avLst/>
            <a:gdLst/>
            <a:ahLst/>
            <a:cxnLst/>
            <a:rect l="l" t="t" r="r" b="b"/>
            <a:pathLst>
              <a:path w="533400" h="2514600">
                <a:moveTo>
                  <a:pt x="0" y="2514600"/>
                </a:moveTo>
                <a:lnTo>
                  <a:pt x="533400" y="2514600"/>
                </a:lnTo>
                <a:lnTo>
                  <a:pt x="5334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325" marR="5080" indent="-1544320">
              <a:lnSpc>
                <a:spcPct val="100000"/>
              </a:lnSpc>
              <a:spcBef>
                <a:spcPts val="100"/>
              </a:spcBef>
            </a:pPr>
            <a:r>
              <a:rPr dirty="0"/>
              <a:t>APA </a:t>
            </a:r>
            <a:r>
              <a:rPr spc="5" dirty="0"/>
              <a:t>YANG </a:t>
            </a:r>
            <a:r>
              <a:rPr dirty="0"/>
              <a:t>DIPELAJARI</a:t>
            </a:r>
            <a:r>
              <a:rPr spc="-200" dirty="0"/>
              <a:t> </a:t>
            </a:r>
            <a:r>
              <a:rPr spc="5" dirty="0"/>
              <a:t>DI  </a:t>
            </a:r>
            <a:r>
              <a:rPr dirty="0"/>
              <a:t>STATIKA</a:t>
            </a:r>
            <a:r>
              <a:rPr spc="-60" dirty="0"/>
              <a:t> </a:t>
            </a:r>
            <a:r>
              <a:rPr dirty="0"/>
              <a:t>?</a:t>
            </a:r>
          </a:p>
        </p:txBody>
      </p:sp>
      <p:sp>
        <p:nvSpPr>
          <p:cNvPr id="4" name="object 4"/>
          <p:cNvSpPr/>
          <p:nvPr/>
        </p:nvSpPr>
        <p:spPr>
          <a:xfrm>
            <a:off x="5791200" y="4419600"/>
            <a:ext cx="2971800" cy="2333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8600" y="1295400"/>
            <a:ext cx="3276600" cy="2457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73801" y="1219200"/>
            <a:ext cx="3141726" cy="2552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86200" y="2057400"/>
            <a:ext cx="1524000" cy="990600"/>
          </a:xfrm>
          <a:custGeom>
            <a:avLst/>
            <a:gdLst/>
            <a:ahLst/>
            <a:cxnLst/>
            <a:rect l="l" t="t" r="r" b="b"/>
            <a:pathLst>
              <a:path w="1524000" h="990600">
                <a:moveTo>
                  <a:pt x="1028700" y="0"/>
                </a:moveTo>
                <a:lnTo>
                  <a:pt x="1028700" y="247650"/>
                </a:lnTo>
                <a:lnTo>
                  <a:pt x="0" y="247650"/>
                </a:lnTo>
                <a:lnTo>
                  <a:pt x="0" y="742950"/>
                </a:lnTo>
                <a:lnTo>
                  <a:pt x="1028700" y="742950"/>
                </a:lnTo>
                <a:lnTo>
                  <a:pt x="1028700" y="990600"/>
                </a:lnTo>
                <a:lnTo>
                  <a:pt x="1524000" y="495300"/>
                </a:lnTo>
                <a:lnTo>
                  <a:pt x="102870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86200" y="2057400"/>
            <a:ext cx="1524000" cy="990600"/>
          </a:xfrm>
          <a:custGeom>
            <a:avLst/>
            <a:gdLst/>
            <a:ahLst/>
            <a:cxnLst/>
            <a:rect l="l" t="t" r="r" b="b"/>
            <a:pathLst>
              <a:path w="1524000" h="990600">
                <a:moveTo>
                  <a:pt x="0" y="247650"/>
                </a:moveTo>
                <a:lnTo>
                  <a:pt x="1028700" y="247650"/>
                </a:lnTo>
                <a:lnTo>
                  <a:pt x="1028700" y="0"/>
                </a:lnTo>
                <a:lnTo>
                  <a:pt x="1524000" y="495300"/>
                </a:lnTo>
                <a:lnTo>
                  <a:pt x="1028700" y="990600"/>
                </a:lnTo>
                <a:lnTo>
                  <a:pt x="1028700" y="742950"/>
                </a:lnTo>
                <a:lnTo>
                  <a:pt x="0" y="742950"/>
                </a:lnTo>
                <a:lnTo>
                  <a:pt x="0" y="24765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0" y="3124200"/>
            <a:ext cx="914400" cy="1371600"/>
          </a:xfrm>
          <a:custGeom>
            <a:avLst/>
            <a:gdLst/>
            <a:ahLst/>
            <a:cxnLst/>
            <a:rect l="l" t="t" r="r" b="b"/>
            <a:pathLst>
              <a:path w="914400" h="1371600">
                <a:moveTo>
                  <a:pt x="685800" y="0"/>
                </a:moveTo>
                <a:lnTo>
                  <a:pt x="228600" y="0"/>
                </a:lnTo>
                <a:lnTo>
                  <a:pt x="228600" y="28575"/>
                </a:lnTo>
                <a:lnTo>
                  <a:pt x="685800" y="28575"/>
                </a:lnTo>
                <a:lnTo>
                  <a:pt x="685800" y="0"/>
                </a:lnTo>
                <a:close/>
              </a:path>
              <a:path w="914400" h="1371600">
                <a:moveTo>
                  <a:pt x="685800" y="57150"/>
                </a:moveTo>
                <a:lnTo>
                  <a:pt x="228600" y="57150"/>
                </a:lnTo>
                <a:lnTo>
                  <a:pt x="228600" y="114300"/>
                </a:lnTo>
                <a:lnTo>
                  <a:pt x="685800" y="114300"/>
                </a:lnTo>
                <a:lnTo>
                  <a:pt x="685800" y="57150"/>
                </a:lnTo>
                <a:close/>
              </a:path>
              <a:path w="914400" h="1371600">
                <a:moveTo>
                  <a:pt x="914400" y="914400"/>
                </a:moveTo>
                <a:lnTo>
                  <a:pt x="0" y="914400"/>
                </a:lnTo>
                <a:lnTo>
                  <a:pt x="457200" y="1371600"/>
                </a:lnTo>
                <a:lnTo>
                  <a:pt x="914400" y="914400"/>
                </a:lnTo>
                <a:close/>
              </a:path>
              <a:path w="914400" h="1371600">
                <a:moveTo>
                  <a:pt x="685800" y="142875"/>
                </a:moveTo>
                <a:lnTo>
                  <a:pt x="228600" y="142875"/>
                </a:lnTo>
                <a:lnTo>
                  <a:pt x="228600" y="914400"/>
                </a:lnTo>
                <a:lnTo>
                  <a:pt x="685800" y="914400"/>
                </a:lnTo>
                <a:lnTo>
                  <a:pt x="685800" y="1428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88300" y="3138487"/>
            <a:ext cx="482600" cy="0"/>
          </a:xfrm>
          <a:custGeom>
            <a:avLst/>
            <a:gdLst/>
            <a:ahLst/>
            <a:cxnLst/>
            <a:rect l="l" t="t" r="r" b="b"/>
            <a:pathLst>
              <a:path w="482600">
                <a:moveTo>
                  <a:pt x="0" y="0"/>
                </a:moveTo>
                <a:lnTo>
                  <a:pt x="482600" y="0"/>
                </a:lnTo>
              </a:path>
            </a:pathLst>
          </a:custGeom>
          <a:ln w="53975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01000" y="3181350"/>
            <a:ext cx="457200" cy="57150"/>
          </a:xfrm>
          <a:custGeom>
            <a:avLst/>
            <a:gdLst/>
            <a:ahLst/>
            <a:cxnLst/>
            <a:rect l="l" t="t" r="r" b="b"/>
            <a:pathLst>
              <a:path w="457200" h="57150">
                <a:moveTo>
                  <a:pt x="457200" y="0"/>
                </a:moveTo>
                <a:lnTo>
                  <a:pt x="457200" y="57150"/>
                </a:lnTo>
                <a:lnTo>
                  <a:pt x="0" y="57150"/>
                </a:lnTo>
                <a:lnTo>
                  <a:pt x="0" y="0"/>
                </a:lnTo>
                <a:lnTo>
                  <a:pt x="457200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72400" y="3267075"/>
            <a:ext cx="914400" cy="1228725"/>
          </a:xfrm>
          <a:custGeom>
            <a:avLst/>
            <a:gdLst/>
            <a:ahLst/>
            <a:cxnLst/>
            <a:rect l="l" t="t" r="r" b="b"/>
            <a:pathLst>
              <a:path w="914400" h="1228725">
                <a:moveTo>
                  <a:pt x="685800" y="0"/>
                </a:moveTo>
                <a:lnTo>
                  <a:pt x="685800" y="771525"/>
                </a:lnTo>
                <a:lnTo>
                  <a:pt x="914400" y="771525"/>
                </a:lnTo>
                <a:lnTo>
                  <a:pt x="457200" y="1228725"/>
                </a:lnTo>
                <a:lnTo>
                  <a:pt x="0" y="771525"/>
                </a:lnTo>
                <a:lnTo>
                  <a:pt x="228600" y="771525"/>
                </a:lnTo>
                <a:lnTo>
                  <a:pt x="228600" y="0"/>
                </a:lnTo>
                <a:lnTo>
                  <a:pt x="685800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83540" y="4064889"/>
            <a:ext cx="474789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Ilmu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Uraian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Superposisi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Resultante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 Gaya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Analisa dengan cara analitis dan 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Grafis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325" marR="5080" indent="-1544320">
              <a:lnSpc>
                <a:spcPct val="100000"/>
              </a:lnSpc>
              <a:spcBef>
                <a:spcPts val="100"/>
              </a:spcBef>
            </a:pPr>
            <a:r>
              <a:rPr dirty="0"/>
              <a:t>APA </a:t>
            </a:r>
            <a:r>
              <a:rPr spc="5" dirty="0"/>
              <a:t>YANG </a:t>
            </a:r>
            <a:r>
              <a:rPr dirty="0"/>
              <a:t>DIPELAJARI</a:t>
            </a:r>
            <a:r>
              <a:rPr spc="-200" dirty="0"/>
              <a:t> </a:t>
            </a:r>
            <a:r>
              <a:rPr spc="5" dirty="0"/>
              <a:t>DI  </a:t>
            </a:r>
            <a:r>
              <a:rPr dirty="0"/>
              <a:t>STATIKA</a:t>
            </a:r>
            <a:r>
              <a:rPr spc="-60" dirty="0"/>
              <a:t> </a:t>
            </a:r>
            <a:r>
              <a:rPr dirty="0"/>
              <a:t>?</a:t>
            </a:r>
          </a:p>
        </p:txBody>
      </p:sp>
      <p:sp>
        <p:nvSpPr>
          <p:cNvPr id="4" name="object 4"/>
          <p:cNvSpPr/>
          <p:nvPr/>
        </p:nvSpPr>
        <p:spPr>
          <a:xfrm>
            <a:off x="304800" y="1143000"/>
            <a:ext cx="2971800" cy="2333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76850" y="1219200"/>
            <a:ext cx="3733800" cy="2362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81400" y="2057400"/>
            <a:ext cx="1524000" cy="990600"/>
          </a:xfrm>
          <a:custGeom>
            <a:avLst/>
            <a:gdLst/>
            <a:ahLst/>
            <a:cxnLst/>
            <a:rect l="l" t="t" r="r" b="b"/>
            <a:pathLst>
              <a:path w="1524000" h="990600">
                <a:moveTo>
                  <a:pt x="1028700" y="0"/>
                </a:moveTo>
                <a:lnTo>
                  <a:pt x="1028700" y="247650"/>
                </a:lnTo>
                <a:lnTo>
                  <a:pt x="0" y="247650"/>
                </a:lnTo>
                <a:lnTo>
                  <a:pt x="0" y="742950"/>
                </a:lnTo>
                <a:lnTo>
                  <a:pt x="1028700" y="742950"/>
                </a:lnTo>
                <a:lnTo>
                  <a:pt x="1028700" y="990600"/>
                </a:lnTo>
                <a:lnTo>
                  <a:pt x="1524000" y="495300"/>
                </a:lnTo>
                <a:lnTo>
                  <a:pt x="10287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81400" y="2057400"/>
            <a:ext cx="1524000" cy="990600"/>
          </a:xfrm>
          <a:custGeom>
            <a:avLst/>
            <a:gdLst/>
            <a:ahLst/>
            <a:cxnLst/>
            <a:rect l="l" t="t" r="r" b="b"/>
            <a:pathLst>
              <a:path w="1524000" h="990600">
                <a:moveTo>
                  <a:pt x="0" y="247650"/>
                </a:moveTo>
                <a:lnTo>
                  <a:pt x="1028700" y="247650"/>
                </a:lnTo>
                <a:lnTo>
                  <a:pt x="1028700" y="0"/>
                </a:lnTo>
                <a:lnTo>
                  <a:pt x="1524000" y="495300"/>
                </a:lnTo>
                <a:lnTo>
                  <a:pt x="1028700" y="990600"/>
                </a:lnTo>
                <a:lnTo>
                  <a:pt x="1028700" y="742950"/>
                </a:lnTo>
                <a:lnTo>
                  <a:pt x="0" y="742950"/>
                </a:lnTo>
                <a:lnTo>
                  <a:pt x="0" y="24765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4800" y="4333323"/>
            <a:ext cx="4211701" cy="228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17619" y="3300857"/>
            <a:ext cx="1207770" cy="1200150"/>
          </a:xfrm>
          <a:custGeom>
            <a:avLst/>
            <a:gdLst/>
            <a:ahLst/>
            <a:cxnLst/>
            <a:rect l="l" t="t" r="r" b="b"/>
            <a:pathLst>
              <a:path w="1207770" h="1200150">
                <a:moveTo>
                  <a:pt x="0" y="188340"/>
                </a:moveTo>
                <a:lnTo>
                  <a:pt x="86994" y="1135252"/>
                </a:lnTo>
                <a:lnTo>
                  <a:pt x="1035811" y="1199895"/>
                </a:lnTo>
                <a:lnTo>
                  <a:pt x="776858" y="947038"/>
                </a:lnTo>
                <a:lnTo>
                  <a:pt x="1073150" y="643635"/>
                </a:lnTo>
                <a:lnTo>
                  <a:pt x="865883" y="441197"/>
                </a:lnTo>
                <a:lnTo>
                  <a:pt x="258952" y="441197"/>
                </a:lnTo>
                <a:lnTo>
                  <a:pt x="0" y="188340"/>
                </a:lnTo>
                <a:close/>
              </a:path>
              <a:path w="1207770" h="1200150">
                <a:moveTo>
                  <a:pt x="636015" y="55117"/>
                </a:moveTo>
                <a:lnTo>
                  <a:pt x="582167" y="110235"/>
                </a:lnTo>
                <a:lnTo>
                  <a:pt x="1100073" y="616076"/>
                </a:lnTo>
                <a:lnTo>
                  <a:pt x="1153921" y="560958"/>
                </a:lnTo>
                <a:lnTo>
                  <a:pt x="636015" y="55117"/>
                </a:lnTo>
                <a:close/>
              </a:path>
              <a:path w="1207770" h="1200150">
                <a:moveTo>
                  <a:pt x="689863" y="0"/>
                </a:moveTo>
                <a:lnTo>
                  <a:pt x="662939" y="27558"/>
                </a:lnTo>
                <a:lnTo>
                  <a:pt x="1180845" y="533399"/>
                </a:lnTo>
                <a:lnTo>
                  <a:pt x="1207769" y="505713"/>
                </a:lnTo>
                <a:lnTo>
                  <a:pt x="689863" y="0"/>
                </a:lnTo>
                <a:close/>
              </a:path>
              <a:path w="1207770" h="1200150">
                <a:moveTo>
                  <a:pt x="555243" y="137794"/>
                </a:moveTo>
                <a:lnTo>
                  <a:pt x="258952" y="441197"/>
                </a:lnTo>
                <a:lnTo>
                  <a:pt x="865883" y="441197"/>
                </a:lnTo>
                <a:lnTo>
                  <a:pt x="555243" y="13779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80559" y="3300857"/>
            <a:ext cx="544830" cy="533400"/>
          </a:xfrm>
          <a:custGeom>
            <a:avLst/>
            <a:gdLst/>
            <a:ahLst/>
            <a:cxnLst/>
            <a:rect l="l" t="t" r="r" b="b"/>
            <a:pathLst>
              <a:path w="544829" h="533400">
                <a:moveTo>
                  <a:pt x="544829" y="505713"/>
                </a:moveTo>
                <a:lnTo>
                  <a:pt x="517905" y="533399"/>
                </a:lnTo>
                <a:lnTo>
                  <a:pt x="0" y="27558"/>
                </a:lnTo>
                <a:lnTo>
                  <a:pt x="26924" y="0"/>
                </a:lnTo>
                <a:lnTo>
                  <a:pt x="544829" y="505713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9786" y="3355975"/>
            <a:ext cx="572135" cy="561340"/>
          </a:xfrm>
          <a:custGeom>
            <a:avLst/>
            <a:gdLst/>
            <a:ahLst/>
            <a:cxnLst/>
            <a:rect l="l" t="t" r="r" b="b"/>
            <a:pathLst>
              <a:path w="572135" h="561339">
                <a:moveTo>
                  <a:pt x="571753" y="505841"/>
                </a:moveTo>
                <a:lnTo>
                  <a:pt x="517905" y="560958"/>
                </a:lnTo>
                <a:lnTo>
                  <a:pt x="0" y="55117"/>
                </a:lnTo>
                <a:lnTo>
                  <a:pt x="53848" y="0"/>
                </a:lnTo>
                <a:lnTo>
                  <a:pt x="571753" y="505841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17619" y="3438652"/>
            <a:ext cx="1073150" cy="1062355"/>
          </a:xfrm>
          <a:custGeom>
            <a:avLst/>
            <a:gdLst/>
            <a:ahLst/>
            <a:cxnLst/>
            <a:rect l="l" t="t" r="r" b="b"/>
            <a:pathLst>
              <a:path w="1073150" h="1062354">
                <a:moveTo>
                  <a:pt x="1073150" y="505841"/>
                </a:moveTo>
                <a:lnTo>
                  <a:pt x="776858" y="809244"/>
                </a:lnTo>
                <a:lnTo>
                  <a:pt x="1035811" y="1062101"/>
                </a:lnTo>
                <a:lnTo>
                  <a:pt x="86994" y="997458"/>
                </a:lnTo>
                <a:lnTo>
                  <a:pt x="0" y="50546"/>
                </a:lnTo>
                <a:lnTo>
                  <a:pt x="258952" y="303403"/>
                </a:lnTo>
                <a:lnTo>
                  <a:pt x="555243" y="0"/>
                </a:lnTo>
                <a:lnTo>
                  <a:pt x="1073150" y="505841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746752" y="4827270"/>
            <a:ext cx="390207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Keseimbangan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r>
              <a:rPr sz="24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2700" marR="381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Keseimbangan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Luar  (Aksi dan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Reaksi)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Analisa dengan cara</a:t>
            </a:r>
            <a:r>
              <a:rPr sz="2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grafis 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2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analitis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325" marR="5080" indent="-1544320">
              <a:lnSpc>
                <a:spcPct val="100000"/>
              </a:lnSpc>
              <a:spcBef>
                <a:spcPts val="100"/>
              </a:spcBef>
            </a:pPr>
            <a:r>
              <a:rPr dirty="0"/>
              <a:t>APA </a:t>
            </a:r>
            <a:r>
              <a:rPr spc="5" dirty="0"/>
              <a:t>YANG </a:t>
            </a:r>
            <a:r>
              <a:rPr dirty="0"/>
              <a:t>DIPELAJARI</a:t>
            </a:r>
            <a:r>
              <a:rPr spc="-200" dirty="0"/>
              <a:t> </a:t>
            </a:r>
            <a:r>
              <a:rPr spc="5" dirty="0"/>
              <a:t>DI  </a:t>
            </a:r>
            <a:r>
              <a:rPr dirty="0"/>
              <a:t>STATIKA</a:t>
            </a:r>
            <a:r>
              <a:rPr spc="-60" dirty="0"/>
              <a:t> </a:t>
            </a:r>
            <a:r>
              <a:rPr dirty="0"/>
              <a:t>?</a:t>
            </a:r>
          </a:p>
        </p:txBody>
      </p:sp>
      <p:sp>
        <p:nvSpPr>
          <p:cNvPr id="4" name="object 4"/>
          <p:cNvSpPr/>
          <p:nvPr/>
        </p:nvSpPr>
        <p:spPr>
          <a:xfrm>
            <a:off x="3505200" y="2209800"/>
            <a:ext cx="1524000" cy="990600"/>
          </a:xfrm>
          <a:custGeom>
            <a:avLst/>
            <a:gdLst/>
            <a:ahLst/>
            <a:cxnLst/>
            <a:rect l="l" t="t" r="r" b="b"/>
            <a:pathLst>
              <a:path w="1524000" h="990600">
                <a:moveTo>
                  <a:pt x="1028700" y="0"/>
                </a:moveTo>
                <a:lnTo>
                  <a:pt x="1028700" y="247650"/>
                </a:lnTo>
                <a:lnTo>
                  <a:pt x="0" y="247650"/>
                </a:lnTo>
                <a:lnTo>
                  <a:pt x="0" y="742950"/>
                </a:lnTo>
                <a:lnTo>
                  <a:pt x="1028700" y="742950"/>
                </a:lnTo>
                <a:lnTo>
                  <a:pt x="1028700" y="990600"/>
                </a:lnTo>
                <a:lnTo>
                  <a:pt x="1524000" y="495300"/>
                </a:lnTo>
                <a:lnTo>
                  <a:pt x="10287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05200" y="2209800"/>
            <a:ext cx="1524000" cy="990600"/>
          </a:xfrm>
          <a:custGeom>
            <a:avLst/>
            <a:gdLst/>
            <a:ahLst/>
            <a:cxnLst/>
            <a:rect l="l" t="t" r="r" b="b"/>
            <a:pathLst>
              <a:path w="1524000" h="990600">
                <a:moveTo>
                  <a:pt x="0" y="247650"/>
                </a:moveTo>
                <a:lnTo>
                  <a:pt x="1028700" y="247650"/>
                </a:lnTo>
                <a:lnTo>
                  <a:pt x="1028700" y="0"/>
                </a:lnTo>
                <a:lnTo>
                  <a:pt x="1524000" y="495300"/>
                </a:lnTo>
                <a:lnTo>
                  <a:pt x="1028700" y="990600"/>
                </a:lnTo>
                <a:lnTo>
                  <a:pt x="1028700" y="742950"/>
                </a:lnTo>
                <a:lnTo>
                  <a:pt x="0" y="742950"/>
                </a:lnTo>
                <a:lnTo>
                  <a:pt x="0" y="24765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200" y="1676400"/>
            <a:ext cx="3352800" cy="228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05400" y="1143000"/>
            <a:ext cx="4038599" cy="5429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3540" y="4370070"/>
            <a:ext cx="412051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Keseimbangan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r>
              <a:rPr sz="24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2700" marR="257175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Keseimbangan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Luar  Dan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Dalam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Bidang-Bidang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Dalam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8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735" rIns="0" bIns="0" rtlCol="0">
            <a:spAutoFit/>
          </a:bodyPr>
          <a:lstStyle/>
          <a:p>
            <a:pPr marL="918210">
              <a:lnSpc>
                <a:spcPct val="100000"/>
              </a:lnSpc>
              <a:spcBef>
                <a:spcPts val="305"/>
              </a:spcBef>
            </a:pP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Sistem Satuan </a:t>
            </a:r>
            <a:r>
              <a:rPr sz="2000" spc="-10" dirty="0">
                <a:solidFill>
                  <a:srgbClr val="000000"/>
                </a:solidFill>
                <a:latin typeface="Arial"/>
                <a:cs typeface="Arial"/>
              </a:rPr>
              <a:t>yang 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digunakan pada kuliah</a:t>
            </a:r>
            <a:r>
              <a:rPr sz="20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STATIKA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6050" y="1390650"/>
          <a:ext cx="8839196" cy="284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7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7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78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Nama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Panjang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Waktu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Massa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Gaya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(Sistem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International)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(m)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Second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(s)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Kilogram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(kg)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Newton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(N)(kgm/s</a:t>
                      </a:r>
                      <a:r>
                        <a:rPr sz="1800" spc="-7" baseline="25462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(m)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Second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(s)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Kilogram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(kg)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Kilogram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force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(kgf)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39" y="1773758"/>
            <a:ext cx="7355205" cy="2953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mpa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 1 N/mm</a:t>
            </a:r>
            <a:r>
              <a:rPr sz="3150" baseline="25132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10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kg/cm</a:t>
            </a:r>
            <a:r>
              <a:rPr sz="3150" baseline="25132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 100t/m</a:t>
            </a:r>
            <a:r>
              <a:rPr sz="3150" baseline="25132" dirty="0">
                <a:solidFill>
                  <a:srgbClr val="FFFFFF"/>
                </a:solidFill>
                <a:latin typeface="Arial"/>
                <a:cs typeface="Arial"/>
              </a:rPr>
              <a:t>2 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mpa =100t/m</a:t>
            </a:r>
            <a:r>
              <a:rPr sz="3150" spc="-7" baseline="25132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</a:t>
            </a:r>
            <a:r>
              <a:rPr sz="3200" spc="-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100.000kg/m</a:t>
            </a:r>
            <a:r>
              <a:rPr sz="3150" spc="-7" baseline="25132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150" baseline="25132">
              <a:latin typeface="Arial"/>
              <a:cs typeface="Arial"/>
            </a:endParaRPr>
          </a:p>
          <a:p>
            <a:pPr marL="38100" marR="4032885">
              <a:lnSpc>
                <a:spcPct val="100000"/>
              </a:lnSpc>
              <a:tabLst>
                <a:tab pos="1254125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3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kpa	=</a:t>
            </a:r>
            <a:r>
              <a:rPr sz="32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100kg/m</a:t>
            </a:r>
            <a:r>
              <a:rPr sz="3150" baseline="25132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2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mpa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1000</a:t>
            </a:r>
            <a:r>
              <a:rPr sz="32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kpa</a:t>
            </a:r>
            <a:endParaRPr sz="3200">
              <a:latin typeface="Arial"/>
              <a:cs typeface="Arial"/>
            </a:endParaRPr>
          </a:p>
          <a:p>
            <a:pPr marL="38100" marR="1584960">
              <a:lnSpc>
                <a:spcPct val="100000"/>
              </a:lnSpc>
              <a:tabLst>
                <a:tab pos="1254125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kpa	=1kn /m2 1kn</a:t>
            </a:r>
            <a:r>
              <a:rPr sz="32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=100kg/m</a:t>
            </a:r>
            <a:r>
              <a:rPr sz="3150" baseline="25132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2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 g =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3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Arial"/>
                <a:cs typeface="Arial"/>
              </a:rPr>
              <a:t>m/s</a:t>
            </a:r>
            <a:r>
              <a:rPr sz="3150" spc="7" baseline="25132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150" baseline="25132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4939" y="477977"/>
            <a:ext cx="791590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Konversi tekanan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(gaya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per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satuan</a:t>
            </a:r>
            <a:r>
              <a:rPr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luas).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869950"/>
            <a:ext cx="1323975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43865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N  [KN] 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MN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lb</a:t>
            </a:r>
            <a:r>
              <a:rPr sz="32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(pon)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77185" y="869950"/>
            <a:ext cx="2376805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= 0.001</a:t>
            </a:r>
            <a:r>
              <a:rPr sz="32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kN</a:t>
            </a:r>
            <a:endParaRPr sz="3200">
              <a:latin typeface="Times New Roman"/>
              <a:cs typeface="Times New Roman"/>
            </a:endParaRPr>
          </a:p>
          <a:p>
            <a:pPr marL="24765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= 1</a:t>
            </a:r>
            <a:r>
              <a:rPr sz="32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kN</a:t>
            </a:r>
            <a:endParaRPr sz="3200">
              <a:latin typeface="Times New Roman"/>
              <a:cs typeface="Times New Roman"/>
            </a:endParaRPr>
          </a:p>
          <a:p>
            <a:pPr marL="47625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= 1000</a:t>
            </a:r>
            <a:r>
              <a:rPr sz="32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kN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= 0044482</a:t>
            </a:r>
            <a:r>
              <a:rPr sz="32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kN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2822524"/>
            <a:ext cx="45256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klb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(kilopon)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4.4482</a:t>
            </a:r>
            <a:r>
              <a:rPr sz="32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kN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0" y="381000"/>
            <a:ext cx="533400" cy="2514600"/>
          </a:xfrm>
          <a:custGeom>
            <a:avLst/>
            <a:gdLst/>
            <a:ahLst/>
            <a:cxnLst/>
            <a:rect l="l" t="t" r="r" b="b"/>
            <a:pathLst>
              <a:path w="533400" h="2514600">
                <a:moveTo>
                  <a:pt x="0" y="2514600"/>
                </a:moveTo>
                <a:lnTo>
                  <a:pt x="533400" y="2514600"/>
                </a:lnTo>
                <a:lnTo>
                  <a:pt x="5334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0" y="381000"/>
            <a:ext cx="533400" cy="2514600"/>
          </a:xfrm>
          <a:custGeom>
            <a:avLst/>
            <a:gdLst/>
            <a:ahLst/>
            <a:cxnLst/>
            <a:rect l="l" t="t" r="r" b="b"/>
            <a:pathLst>
              <a:path w="533400" h="2514600">
                <a:moveTo>
                  <a:pt x="0" y="2514600"/>
                </a:moveTo>
                <a:lnTo>
                  <a:pt x="533400" y="2514600"/>
                </a:lnTo>
                <a:lnTo>
                  <a:pt x="5334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5251" y="76200"/>
            <a:ext cx="4367276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4850" y="3486150"/>
            <a:ext cx="4495800" cy="3203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0342" y="3907916"/>
            <a:ext cx="3997325" cy="1978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Bagaimana</a:t>
            </a:r>
            <a:r>
              <a:rPr sz="32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Merubah 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Model Fisik Menjadi  Model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struktur  (model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analitis)</a:t>
            </a:r>
            <a:r>
              <a:rPr sz="32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32908" y="554177"/>
            <a:ext cx="317627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0000"/>
                </a:solidFill>
                <a:latin typeface="Arial"/>
                <a:cs typeface="Arial"/>
              </a:rPr>
              <a:t>Persoalan  </a:t>
            </a:r>
            <a:r>
              <a:rPr sz="3600" spc="-5" dirty="0">
                <a:solidFill>
                  <a:srgbClr val="FF0000"/>
                </a:solidFill>
                <a:latin typeface="Arial"/>
                <a:cs typeface="Arial"/>
              </a:rPr>
              <a:t>penting pada  ilmu</a:t>
            </a:r>
            <a:r>
              <a:rPr sz="36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0000"/>
                </a:solidFill>
                <a:latin typeface="Arial"/>
                <a:cs typeface="Arial"/>
              </a:rPr>
              <a:t>mekanika  </a:t>
            </a:r>
            <a:r>
              <a:rPr sz="3600" spc="-5" dirty="0">
                <a:solidFill>
                  <a:srgbClr val="FF0000"/>
                </a:solidFill>
                <a:latin typeface="Arial"/>
                <a:cs typeface="Arial"/>
              </a:rPr>
              <a:t>(Statika)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11472" y="2865882"/>
            <a:ext cx="1428115" cy="1358265"/>
          </a:xfrm>
          <a:custGeom>
            <a:avLst/>
            <a:gdLst/>
            <a:ahLst/>
            <a:cxnLst/>
            <a:rect l="l" t="t" r="r" b="b"/>
            <a:pathLst>
              <a:path w="1428114" h="1358264">
                <a:moveTo>
                  <a:pt x="479551" y="111125"/>
                </a:moveTo>
                <a:lnTo>
                  <a:pt x="124332" y="508888"/>
                </a:lnTo>
                <a:lnTo>
                  <a:pt x="852551" y="1159255"/>
                </a:lnTo>
                <a:lnTo>
                  <a:pt x="674877" y="1358137"/>
                </a:lnTo>
                <a:lnTo>
                  <a:pt x="1427988" y="1315592"/>
                </a:lnTo>
                <a:lnTo>
                  <a:pt x="1396683" y="761364"/>
                </a:lnTo>
                <a:lnTo>
                  <a:pt x="1207769" y="761364"/>
                </a:lnTo>
                <a:lnTo>
                  <a:pt x="479551" y="111125"/>
                </a:lnTo>
                <a:close/>
              </a:path>
              <a:path w="1428114" h="1358264">
                <a:moveTo>
                  <a:pt x="1385442" y="562355"/>
                </a:moveTo>
                <a:lnTo>
                  <a:pt x="1207769" y="761364"/>
                </a:lnTo>
                <a:lnTo>
                  <a:pt x="1396683" y="761364"/>
                </a:lnTo>
                <a:lnTo>
                  <a:pt x="1385442" y="562355"/>
                </a:lnTo>
                <a:close/>
              </a:path>
              <a:path w="1428114" h="1358264">
                <a:moveTo>
                  <a:pt x="405002" y="44450"/>
                </a:moveTo>
                <a:lnTo>
                  <a:pt x="49656" y="442340"/>
                </a:lnTo>
                <a:lnTo>
                  <a:pt x="99440" y="486790"/>
                </a:lnTo>
                <a:lnTo>
                  <a:pt x="454660" y="88900"/>
                </a:lnTo>
                <a:lnTo>
                  <a:pt x="405002" y="44450"/>
                </a:lnTo>
                <a:close/>
              </a:path>
              <a:path w="1428114" h="1358264">
                <a:moveTo>
                  <a:pt x="355218" y="0"/>
                </a:moveTo>
                <a:lnTo>
                  <a:pt x="0" y="397890"/>
                </a:lnTo>
                <a:lnTo>
                  <a:pt x="24764" y="420115"/>
                </a:lnTo>
                <a:lnTo>
                  <a:pt x="380111" y="22225"/>
                </a:lnTo>
                <a:lnTo>
                  <a:pt x="355218" y="0"/>
                </a:lnTo>
                <a:close/>
              </a:path>
            </a:pathLst>
          </a:custGeom>
          <a:solidFill>
            <a:srgbClr val="FF0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11472" y="2865882"/>
            <a:ext cx="380365" cy="420370"/>
          </a:xfrm>
          <a:custGeom>
            <a:avLst/>
            <a:gdLst/>
            <a:ahLst/>
            <a:cxnLst/>
            <a:rect l="l" t="t" r="r" b="b"/>
            <a:pathLst>
              <a:path w="380364" h="420370">
                <a:moveTo>
                  <a:pt x="355218" y="0"/>
                </a:moveTo>
                <a:lnTo>
                  <a:pt x="380111" y="22225"/>
                </a:lnTo>
                <a:lnTo>
                  <a:pt x="24764" y="420115"/>
                </a:lnTo>
                <a:lnTo>
                  <a:pt x="0" y="397890"/>
                </a:lnTo>
                <a:lnTo>
                  <a:pt x="355218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61129" y="2910332"/>
            <a:ext cx="405130" cy="442595"/>
          </a:xfrm>
          <a:custGeom>
            <a:avLst/>
            <a:gdLst/>
            <a:ahLst/>
            <a:cxnLst/>
            <a:rect l="l" t="t" r="r" b="b"/>
            <a:pathLst>
              <a:path w="405129" h="442595">
                <a:moveTo>
                  <a:pt x="355346" y="0"/>
                </a:moveTo>
                <a:lnTo>
                  <a:pt x="405003" y="44450"/>
                </a:lnTo>
                <a:lnTo>
                  <a:pt x="49784" y="442340"/>
                </a:lnTo>
                <a:lnTo>
                  <a:pt x="0" y="397890"/>
                </a:lnTo>
                <a:lnTo>
                  <a:pt x="355346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35805" y="2977007"/>
            <a:ext cx="1303655" cy="1247140"/>
          </a:xfrm>
          <a:custGeom>
            <a:avLst/>
            <a:gdLst/>
            <a:ahLst/>
            <a:cxnLst/>
            <a:rect l="l" t="t" r="r" b="b"/>
            <a:pathLst>
              <a:path w="1303654" h="1247139">
                <a:moveTo>
                  <a:pt x="355219" y="0"/>
                </a:moveTo>
                <a:lnTo>
                  <a:pt x="1083437" y="650239"/>
                </a:lnTo>
                <a:lnTo>
                  <a:pt x="1261110" y="451230"/>
                </a:lnTo>
                <a:lnTo>
                  <a:pt x="1303655" y="1204467"/>
                </a:lnTo>
                <a:lnTo>
                  <a:pt x="550545" y="1247012"/>
                </a:lnTo>
                <a:lnTo>
                  <a:pt x="728218" y="1048130"/>
                </a:lnTo>
                <a:lnTo>
                  <a:pt x="0" y="397763"/>
                </a:lnTo>
                <a:lnTo>
                  <a:pt x="355219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304800"/>
            <a:ext cx="3886200" cy="2182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57400" y="3657600"/>
            <a:ext cx="6972300" cy="30670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21508" y="2232532"/>
            <a:ext cx="1383030" cy="2190115"/>
          </a:xfrm>
          <a:custGeom>
            <a:avLst/>
            <a:gdLst/>
            <a:ahLst/>
            <a:cxnLst/>
            <a:rect l="l" t="t" r="r" b="b"/>
            <a:pathLst>
              <a:path w="1383029" h="2190115">
                <a:moveTo>
                  <a:pt x="638556" y="180212"/>
                </a:moveTo>
                <a:lnTo>
                  <a:pt x="61595" y="377189"/>
                </a:lnTo>
                <a:lnTo>
                  <a:pt x="517144" y="1711324"/>
                </a:lnTo>
                <a:lnTo>
                  <a:pt x="228727" y="1809749"/>
                </a:lnTo>
                <a:lnTo>
                  <a:pt x="1002538" y="2189734"/>
                </a:lnTo>
                <a:lnTo>
                  <a:pt x="1334135" y="1514347"/>
                </a:lnTo>
                <a:lnTo>
                  <a:pt x="1094105" y="1514347"/>
                </a:lnTo>
                <a:lnTo>
                  <a:pt x="638556" y="180212"/>
                </a:lnTo>
                <a:close/>
              </a:path>
              <a:path w="1383029" h="2190115">
                <a:moveTo>
                  <a:pt x="1382521" y="1415795"/>
                </a:moveTo>
                <a:lnTo>
                  <a:pt x="1094105" y="1514347"/>
                </a:lnTo>
                <a:lnTo>
                  <a:pt x="1334135" y="1514347"/>
                </a:lnTo>
                <a:lnTo>
                  <a:pt x="1382521" y="1415795"/>
                </a:lnTo>
                <a:close/>
              </a:path>
              <a:path w="1383029" h="2190115">
                <a:moveTo>
                  <a:pt x="601599" y="72136"/>
                </a:moveTo>
                <a:lnTo>
                  <a:pt x="24638" y="269113"/>
                </a:lnTo>
                <a:lnTo>
                  <a:pt x="49276" y="341121"/>
                </a:lnTo>
                <a:lnTo>
                  <a:pt x="626237" y="144144"/>
                </a:lnTo>
                <a:lnTo>
                  <a:pt x="601599" y="72136"/>
                </a:lnTo>
                <a:close/>
              </a:path>
              <a:path w="1383029" h="2190115">
                <a:moveTo>
                  <a:pt x="576961" y="0"/>
                </a:moveTo>
                <a:lnTo>
                  <a:pt x="0" y="196976"/>
                </a:lnTo>
                <a:lnTo>
                  <a:pt x="12318" y="233044"/>
                </a:lnTo>
                <a:lnTo>
                  <a:pt x="589280" y="36067"/>
                </a:lnTo>
                <a:lnTo>
                  <a:pt x="576961" y="0"/>
                </a:lnTo>
                <a:close/>
              </a:path>
            </a:pathLst>
          </a:custGeom>
          <a:solidFill>
            <a:srgbClr val="FF0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21508" y="2232532"/>
            <a:ext cx="589280" cy="233045"/>
          </a:xfrm>
          <a:custGeom>
            <a:avLst/>
            <a:gdLst/>
            <a:ahLst/>
            <a:cxnLst/>
            <a:rect l="l" t="t" r="r" b="b"/>
            <a:pathLst>
              <a:path w="589280" h="233044">
                <a:moveTo>
                  <a:pt x="576961" y="0"/>
                </a:moveTo>
                <a:lnTo>
                  <a:pt x="589280" y="36067"/>
                </a:lnTo>
                <a:lnTo>
                  <a:pt x="12318" y="233044"/>
                </a:lnTo>
                <a:lnTo>
                  <a:pt x="0" y="196976"/>
                </a:lnTo>
                <a:lnTo>
                  <a:pt x="576961" y="0"/>
                </a:lnTo>
                <a:close/>
              </a:path>
            </a:pathLst>
          </a:custGeom>
          <a:ln w="25399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46147" y="2304669"/>
            <a:ext cx="601980" cy="269240"/>
          </a:xfrm>
          <a:custGeom>
            <a:avLst/>
            <a:gdLst/>
            <a:ahLst/>
            <a:cxnLst/>
            <a:rect l="l" t="t" r="r" b="b"/>
            <a:pathLst>
              <a:path w="601980" h="269239">
                <a:moveTo>
                  <a:pt x="576960" y="0"/>
                </a:moveTo>
                <a:lnTo>
                  <a:pt x="601598" y="72008"/>
                </a:lnTo>
                <a:lnTo>
                  <a:pt x="24637" y="268985"/>
                </a:lnTo>
                <a:lnTo>
                  <a:pt x="0" y="196976"/>
                </a:lnTo>
                <a:lnTo>
                  <a:pt x="576960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83104" y="2412745"/>
            <a:ext cx="1321435" cy="2009775"/>
          </a:xfrm>
          <a:custGeom>
            <a:avLst/>
            <a:gdLst/>
            <a:ahLst/>
            <a:cxnLst/>
            <a:rect l="l" t="t" r="r" b="b"/>
            <a:pathLst>
              <a:path w="1321435" h="2009775">
                <a:moveTo>
                  <a:pt x="576960" y="0"/>
                </a:moveTo>
                <a:lnTo>
                  <a:pt x="1032509" y="1334134"/>
                </a:lnTo>
                <a:lnTo>
                  <a:pt x="1320926" y="1235583"/>
                </a:lnTo>
                <a:lnTo>
                  <a:pt x="940943" y="2009520"/>
                </a:lnTo>
                <a:lnTo>
                  <a:pt x="167131" y="1629536"/>
                </a:lnTo>
                <a:lnTo>
                  <a:pt x="455548" y="1531111"/>
                </a:lnTo>
                <a:lnTo>
                  <a:pt x="0" y="196976"/>
                </a:lnTo>
                <a:lnTo>
                  <a:pt x="576960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804028" y="477977"/>
            <a:ext cx="3996054" cy="197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Bagaimana</a:t>
            </a:r>
            <a:r>
              <a:rPr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Merubah  Model Fisik Menjadi  Model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struktur 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(model analitis)</a:t>
            </a:r>
            <a:r>
              <a:rPr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04028" y="477977"/>
            <a:ext cx="3996054" cy="197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Bagaimana</a:t>
            </a:r>
            <a:r>
              <a:rPr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Merubah  Model Fisik Menjadi  Model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struktur 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(model analitis)</a:t>
            </a:r>
            <a:r>
              <a:rPr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3" name="object 3"/>
          <p:cNvSpPr/>
          <p:nvPr/>
        </p:nvSpPr>
        <p:spPr>
          <a:xfrm>
            <a:off x="304800" y="381127"/>
            <a:ext cx="3505200" cy="3125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33900" y="3124200"/>
            <a:ext cx="4286250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80130" y="1918970"/>
            <a:ext cx="1943735" cy="1696720"/>
          </a:xfrm>
          <a:custGeom>
            <a:avLst/>
            <a:gdLst/>
            <a:ahLst/>
            <a:cxnLst/>
            <a:rect l="l" t="t" r="r" b="b"/>
            <a:pathLst>
              <a:path w="1943735" h="1696720">
                <a:moveTo>
                  <a:pt x="520699" y="115315"/>
                </a:moveTo>
                <a:lnTo>
                  <a:pt x="151637" y="600582"/>
                </a:lnTo>
                <a:lnTo>
                  <a:pt x="1273683" y="1453895"/>
                </a:lnTo>
                <a:lnTo>
                  <a:pt x="1089152" y="1696592"/>
                </a:lnTo>
                <a:lnTo>
                  <a:pt x="1943354" y="1580388"/>
                </a:lnTo>
                <a:lnTo>
                  <a:pt x="1860160" y="968755"/>
                </a:lnTo>
                <a:lnTo>
                  <a:pt x="1642745" y="968755"/>
                </a:lnTo>
                <a:lnTo>
                  <a:pt x="520699" y="115315"/>
                </a:lnTo>
                <a:close/>
              </a:path>
              <a:path w="1943735" h="1696720">
                <a:moveTo>
                  <a:pt x="1827148" y="726058"/>
                </a:moveTo>
                <a:lnTo>
                  <a:pt x="1642745" y="968755"/>
                </a:lnTo>
                <a:lnTo>
                  <a:pt x="1860160" y="968755"/>
                </a:lnTo>
                <a:lnTo>
                  <a:pt x="1827148" y="726058"/>
                </a:lnTo>
                <a:close/>
              </a:path>
              <a:path w="1943735" h="1696720">
                <a:moveTo>
                  <a:pt x="429641" y="46100"/>
                </a:moveTo>
                <a:lnTo>
                  <a:pt x="60579" y="531367"/>
                </a:lnTo>
                <a:lnTo>
                  <a:pt x="121285" y="577468"/>
                </a:lnTo>
                <a:lnTo>
                  <a:pt x="490346" y="92328"/>
                </a:lnTo>
                <a:lnTo>
                  <a:pt x="429641" y="46100"/>
                </a:lnTo>
                <a:close/>
              </a:path>
              <a:path w="1943735" h="1696720">
                <a:moveTo>
                  <a:pt x="369061" y="0"/>
                </a:moveTo>
                <a:lnTo>
                  <a:pt x="0" y="485266"/>
                </a:lnTo>
                <a:lnTo>
                  <a:pt x="30352" y="508253"/>
                </a:lnTo>
                <a:lnTo>
                  <a:pt x="399288" y="23113"/>
                </a:lnTo>
                <a:lnTo>
                  <a:pt x="369061" y="0"/>
                </a:lnTo>
                <a:close/>
              </a:path>
            </a:pathLst>
          </a:custGeom>
          <a:solidFill>
            <a:srgbClr val="FF0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80130" y="1918970"/>
            <a:ext cx="399415" cy="508634"/>
          </a:xfrm>
          <a:custGeom>
            <a:avLst/>
            <a:gdLst/>
            <a:ahLst/>
            <a:cxnLst/>
            <a:rect l="l" t="t" r="r" b="b"/>
            <a:pathLst>
              <a:path w="399414" h="508635">
                <a:moveTo>
                  <a:pt x="369061" y="0"/>
                </a:moveTo>
                <a:lnTo>
                  <a:pt x="399288" y="23113"/>
                </a:lnTo>
                <a:lnTo>
                  <a:pt x="30352" y="508253"/>
                </a:lnTo>
                <a:lnTo>
                  <a:pt x="0" y="485266"/>
                </a:lnTo>
                <a:lnTo>
                  <a:pt x="369061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40710" y="1965070"/>
            <a:ext cx="429895" cy="531495"/>
          </a:xfrm>
          <a:custGeom>
            <a:avLst/>
            <a:gdLst/>
            <a:ahLst/>
            <a:cxnLst/>
            <a:rect l="l" t="t" r="r" b="b"/>
            <a:pathLst>
              <a:path w="429895" h="531494">
                <a:moveTo>
                  <a:pt x="369062" y="0"/>
                </a:moveTo>
                <a:lnTo>
                  <a:pt x="429767" y="46227"/>
                </a:lnTo>
                <a:lnTo>
                  <a:pt x="60706" y="531367"/>
                </a:lnTo>
                <a:lnTo>
                  <a:pt x="0" y="485266"/>
                </a:lnTo>
                <a:lnTo>
                  <a:pt x="369062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31769" y="2034285"/>
            <a:ext cx="1791970" cy="1581785"/>
          </a:xfrm>
          <a:custGeom>
            <a:avLst/>
            <a:gdLst/>
            <a:ahLst/>
            <a:cxnLst/>
            <a:rect l="l" t="t" r="r" b="b"/>
            <a:pathLst>
              <a:path w="1791970" h="1581785">
                <a:moveTo>
                  <a:pt x="369061" y="0"/>
                </a:moveTo>
                <a:lnTo>
                  <a:pt x="1491107" y="853439"/>
                </a:lnTo>
                <a:lnTo>
                  <a:pt x="1675510" y="610742"/>
                </a:lnTo>
                <a:lnTo>
                  <a:pt x="1791716" y="1465072"/>
                </a:lnTo>
                <a:lnTo>
                  <a:pt x="937514" y="1581277"/>
                </a:lnTo>
                <a:lnTo>
                  <a:pt x="1122045" y="1338579"/>
                </a:lnTo>
                <a:lnTo>
                  <a:pt x="0" y="485266"/>
                </a:lnTo>
                <a:lnTo>
                  <a:pt x="369061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4800" y="3657562"/>
            <a:ext cx="2819400" cy="28319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533400"/>
            <a:ext cx="8610600" cy="5638800"/>
          </a:xfrm>
          <a:custGeom>
            <a:avLst/>
            <a:gdLst/>
            <a:ahLst/>
            <a:cxnLst/>
            <a:rect l="l" t="t" r="r" b="b"/>
            <a:pathLst>
              <a:path w="8610600" h="5638800">
                <a:moveTo>
                  <a:pt x="8046720" y="0"/>
                </a:moveTo>
                <a:lnTo>
                  <a:pt x="563880" y="0"/>
                </a:lnTo>
                <a:lnTo>
                  <a:pt x="515227" y="2069"/>
                </a:lnTo>
                <a:lnTo>
                  <a:pt x="467723" y="8166"/>
                </a:lnTo>
                <a:lnTo>
                  <a:pt x="421537" y="18121"/>
                </a:lnTo>
                <a:lnTo>
                  <a:pt x="376840" y="31764"/>
                </a:lnTo>
                <a:lnTo>
                  <a:pt x="333799" y="48926"/>
                </a:lnTo>
                <a:lnTo>
                  <a:pt x="292584" y="69437"/>
                </a:lnTo>
                <a:lnTo>
                  <a:pt x="253365" y="93129"/>
                </a:lnTo>
                <a:lnTo>
                  <a:pt x="216311" y="119833"/>
                </a:lnTo>
                <a:lnTo>
                  <a:pt x="181590" y="149378"/>
                </a:lnTo>
                <a:lnTo>
                  <a:pt x="149373" y="181595"/>
                </a:lnTo>
                <a:lnTo>
                  <a:pt x="119829" y="216316"/>
                </a:lnTo>
                <a:lnTo>
                  <a:pt x="93126" y="253371"/>
                </a:lnTo>
                <a:lnTo>
                  <a:pt x="69435" y="292590"/>
                </a:lnTo>
                <a:lnTo>
                  <a:pt x="48924" y="333804"/>
                </a:lnTo>
                <a:lnTo>
                  <a:pt x="31762" y="376845"/>
                </a:lnTo>
                <a:lnTo>
                  <a:pt x="18120" y="421542"/>
                </a:lnTo>
                <a:lnTo>
                  <a:pt x="8166" y="467726"/>
                </a:lnTo>
                <a:lnTo>
                  <a:pt x="2069" y="515228"/>
                </a:lnTo>
                <a:lnTo>
                  <a:pt x="0" y="563879"/>
                </a:lnTo>
                <a:lnTo>
                  <a:pt x="0" y="5074920"/>
                </a:lnTo>
                <a:lnTo>
                  <a:pt x="2069" y="5123572"/>
                </a:lnTo>
                <a:lnTo>
                  <a:pt x="8166" y="5171076"/>
                </a:lnTo>
                <a:lnTo>
                  <a:pt x="18120" y="5217262"/>
                </a:lnTo>
                <a:lnTo>
                  <a:pt x="31762" y="5261959"/>
                </a:lnTo>
                <a:lnTo>
                  <a:pt x="48924" y="5305000"/>
                </a:lnTo>
                <a:lnTo>
                  <a:pt x="69435" y="5346215"/>
                </a:lnTo>
                <a:lnTo>
                  <a:pt x="93126" y="5385434"/>
                </a:lnTo>
                <a:lnTo>
                  <a:pt x="119829" y="5422488"/>
                </a:lnTo>
                <a:lnTo>
                  <a:pt x="149373" y="5457209"/>
                </a:lnTo>
                <a:lnTo>
                  <a:pt x="181590" y="5489426"/>
                </a:lnTo>
                <a:lnTo>
                  <a:pt x="216311" y="5518970"/>
                </a:lnTo>
                <a:lnTo>
                  <a:pt x="253365" y="5545673"/>
                </a:lnTo>
                <a:lnTo>
                  <a:pt x="292584" y="5569364"/>
                </a:lnTo>
                <a:lnTo>
                  <a:pt x="333799" y="5589875"/>
                </a:lnTo>
                <a:lnTo>
                  <a:pt x="376840" y="5607037"/>
                </a:lnTo>
                <a:lnTo>
                  <a:pt x="421537" y="5620679"/>
                </a:lnTo>
                <a:lnTo>
                  <a:pt x="467723" y="5630633"/>
                </a:lnTo>
                <a:lnTo>
                  <a:pt x="515227" y="5636730"/>
                </a:lnTo>
                <a:lnTo>
                  <a:pt x="563880" y="5638800"/>
                </a:lnTo>
                <a:lnTo>
                  <a:pt x="8046720" y="5638800"/>
                </a:lnTo>
                <a:lnTo>
                  <a:pt x="8095371" y="5636730"/>
                </a:lnTo>
                <a:lnTo>
                  <a:pt x="8142873" y="5630633"/>
                </a:lnTo>
                <a:lnTo>
                  <a:pt x="8189057" y="5620679"/>
                </a:lnTo>
                <a:lnTo>
                  <a:pt x="8233754" y="5607037"/>
                </a:lnTo>
                <a:lnTo>
                  <a:pt x="8276795" y="5589875"/>
                </a:lnTo>
                <a:lnTo>
                  <a:pt x="8318009" y="5569364"/>
                </a:lnTo>
                <a:lnTo>
                  <a:pt x="8357228" y="5545673"/>
                </a:lnTo>
                <a:lnTo>
                  <a:pt x="8394283" y="5518970"/>
                </a:lnTo>
                <a:lnTo>
                  <a:pt x="8429004" y="5489426"/>
                </a:lnTo>
                <a:lnTo>
                  <a:pt x="8461221" y="5457209"/>
                </a:lnTo>
                <a:lnTo>
                  <a:pt x="8490766" y="5422488"/>
                </a:lnTo>
                <a:lnTo>
                  <a:pt x="8517470" y="5385434"/>
                </a:lnTo>
                <a:lnTo>
                  <a:pt x="8541162" y="5346215"/>
                </a:lnTo>
                <a:lnTo>
                  <a:pt x="8561673" y="5305000"/>
                </a:lnTo>
                <a:lnTo>
                  <a:pt x="8578835" y="5261959"/>
                </a:lnTo>
                <a:lnTo>
                  <a:pt x="8592478" y="5217262"/>
                </a:lnTo>
                <a:lnTo>
                  <a:pt x="8602433" y="5171076"/>
                </a:lnTo>
                <a:lnTo>
                  <a:pt x="8608530" y="5123572"/>
                </a:lnTo>
                <a:lnTo>
                  <a:pt x="8610600" y="5074920"/>
                </a:lnTo>
                <a:lnTo>
                  <a:pt x="8610600" y="563879"/>
                </a:lnTo>
                <a:lnTo>
                  <a:pt x="8608530" y="515228"/>
                </a:lnTo>
                <a:lnTo>
                  <a:pt x="8602433" y="467726"/>
                </a:lnTo>
                <a:lnTo>
                  <a:pt x="8592478" y="421542"/>
                </a:lnTo>
                <a:lnTo>
                  <a:pt x="8578835" y="376845"/>
                </a:lnTo>
                <a:lnTo>
                  <a:pt x="8561673" y="333804"/>
                </a:lnTo>
                <a:lnTo>
                  <a:pt x="8541162" y="292590"/>
                </a:lnTo>
                <a:lnTo>
                  <a:pt x="8517470" y="253371"/>
                </a:lnTo>
                <a:lnTo>
                  <a:pt x="8490766" y="216316"/>
                </a:lnTo>
                <a:lnTo>
                  <a:pt x="8461221" y="181595"/>
                </a:lnTo>
                <a:lnTo>
                  <a:pt x="8429004" y="149378"/>
                </a:lnTo>
                <a:lnTo>
                  <a:pt x="8394283" y="119833"/>
                </a:lnTo>
                <a:lnTo>
                  <a:pt x="8357228" y="93129"/>
                </a:lnTo>
                <a:lnTo>
                  <a:pt x="8318009" y="69437"/>
                </a:lnTo>
                <a:lnTo>
                  <a:pt x="8276795" y="48926"/>
                </a:lnTo>
                <a:lnTo>
                  <a:pt x="8233754" y="31764"/>
                </a:lnTo>
                <a:lnTo>
                  <a:pt x="8189057" y="18121"/>
                </a:lnTo>
                <a:lnTo>
                  <a:pt x="8142873" y="8166"/>
                </a:lnTo>
                <a:lnTo>
                  <a:pt x="8095371" y="2069"/>
                </a:lnTo>
                <a:lnTo>
                  <a:pt x="804672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4800" y="533400"/>
            <a:ext cx="8610600" cy="5638800"/>
          </a:xfrm>
          <a:custGeom>
            <a:avLst/>
            <a:gdLst/>
            <a:ahLst/>
            <a:cxnLst/>
            <a:rect l="l" t="t" r="r" b="b"/>
            <a:pathLst>
              <a:path w="8610600" h="5638800">
                <a:moveTo>
                  <a:pt x="0" y="563879"/>
                </a:moveTo>
                <a:lnTo>
                  <a:pt x="2069" y="515228"/>
                </a:lnTo>
                <a:lnTo>
                  <a:pt x="8166" y="467726"/>
                </a:lnTo>
                <a:lnTo>
                  <a:pt x="18120" y="421542"/>
                </a:lnTo>
                <a:lnTo>
                  <a:pt x="31762" y="376845"/>
                </a:lnTo>
                <a:lnTo>
                  <a:pt x="48924" y="333804"/>
                </a:lnTo>
                <a:lnTo>
                  <a:pt x="69435" y="292590"/>
                </a:lnTo>
                <a:lnTo>
                  <a:pt x="93126" y="253371"/>
                </a:lnTo>
                <a:lnTo>
                  <a:pt x="119829" y="216316"/>
                </a:lnTo>
                <a:lnTo>
                  <a:pt x="149373" y="181595"/>
                </a:lnTo>
                <a:lnTo>
                  <a:pt x="181590" y="149378"/>
                </a:lnTo>
                <a:lnTo>
                  <a:pt x="216311" y="119833"/>
                </a:lnTo>
                <a:lnTo>
                  <a:pt x="253365" y="93129"/>
                </a:lnTo>
                <a:lnTo>
                  <a:pt x="292584" y="69437"/>
                </a:lnTo>
                <a:lnTo>
                  <a:pt x="333799" y="48926"/>
                </a:lnTo>
                <a:lnTo>
                  <a:pt x="376840" y="31764"/>
                </a:lnTo>
                <a:lnTo>
                  <a:pt x="421537" y="18121"/>
                </a:lnTo>
                <a:lnTo>
                  <a:pt x="467723" y="8166"/>
                </a:lnTo>
                <a:lnTo>
                  <a:pt x="515227" y="2069"/>
                </a:lnTo>
                <a:lnTo>
                  <a:pt x="563880" y="0"/>
                </a:lnTo>
                <a:lnTo>
                  <a:pt x="8046720" y="0"/>
                </a:lnTo>
                <a:lnTo>
                  <a:pt x="8095371" y="2069"/>
                </a:lnTo>
                <a:lnTo>
                  <a:pt x="8142873" y="8166"/>
                </a:lnTo>
                <a:lnTo>
                  <a:pt x="8189057" y="18121"/>
                </a:lnTo>
                <a:lnTo>
                  <a:pt x="8233754" y="31764"/>
                </a:lnTo>
                <a:lnTo>
                  <a:pt x="8276795" y="48926"/>
                </a:lnTo>
                <a:lnTo>
                  <a:pt x="8318009" y="69437"/>
                </a:lnTo>
                <a:lnTo>
                  <a:pt x="8357228" y="93129"/>
                </a:lnTo>
                <a:lnTo>
                  <a:pt x="8394283" y="119833"/>
                </a:lnTo>
                <a:lnTo>
                  <a:pt x="8429004" y="149378"/>
                </a:lnTo>
                <a:lnTo>
                  <a:pt x="8461221" y="181595"/>
                </a:lnTo>
                <a:lnTo>
                  <a:pt x="8490766" y="216316"/>
                </a:lnTo>
                <a:lnTo>
                  <a:pt x="8517470" y="253371"/>
                </a:lnTo>
                <a:lnTo>
                  <a:pt x="8541162" y="292590"/>
                </a:lnTo>
                <a:lnTo>
                  <a:pt x="8561673" y="333804"/>
                </a:lnTo>
                <a:lnTo>
                  <a:pt x="8578835" y="376845"/>
                </a:lnTo>
                <a:lnTo>
                  <a:pt x="8592478" y="421542"/>
                </a:lnTo>
                <a:lnTo>
                  <a:pt x="8602433" y="467726"/>
                </a:lnTo>
                <a:lnTo>
                  <a:pt x="8608530" y="515228"/>
                </a:lnTo>
                <a:lnTo>
                  <a:pt x="8610600" y="563879"/>
                </a:lnTo>
                <a:lnTo>
                  <a:pt x="8610600" y="5074920"/>
                </a:lnTo>
                <a:lnTo>
                  <a:pt x="8608530" y="5123572"/>
                </a:lnTo>
                <a:lnTo>
                  <a:pt x="8602433" y="5171076"/>
                </a:lnTo>
                <a:lnTo>
                  <a:pt x="8592478" y="5217262"/>
                </a:lnTo>
                <a:lnTo>
                  <a:pt x="8578835" y="5261959"/>
                </a:lnTo>
                <a:lnTo>
                  <a:pt x="8561673" y="5305000"/>
                </a:lnTo>
                <a:lnTo>
                  <a:pt x="8541162" y="5346215"/>
                </a:lnTo>
                <a:lnTo>
                  <a:pt x="8517470" y="5385434"/>
                </a:lnTo>
                <a:lnTo>
                  <a:pt x="8490766" y="5422488"/>
                </a:lnTo>
                <a:lnTo>
                  <a:pt x="8461221" y="5457209"/>
                </a:lnTo>
                <a:lnTo>
                  <a:pt x="8429004" y="5489426"/>
                </a:lnTo>
                <a:lnTo>
                  <a:pt x="8394283" y="5518970"/>
                </a:lnTo>
                <a:lnTo>
                  <a:pt x="8357228" y="5545673"/>
                </a:lnTo>
                <a:lnTo>
                  <a:pt x="8318009" y="5569364"/>
                </a:lnTo>
                <a:lnTo>
                  <a:pt x="8276795" y="5589875"/>
                </a:lnTo>
                <a:lnTo>
                  <a:pt x="8233754" y="5607037"/>
                </a:lnTo>
                <a:lnTo>
                  <a:pt x="8189057" y="5620679"/>
                </a:lnTo>
                <a:lnTo>
                  <a:pt x="8142873" y="5630633"/>
                </a:lnTo>
                <a:lnTo>
                  <a:pt x="8095371" y="5636730"/>
                </a:lnTo>
                <a:lnTo>
                  <a:pt x="8046720" y="5638800"/>
                </a:lnTo>
                <a:lnTo>
                  <a:pt x="563880" y="5638800"/>
                </a:lnTo>
                <a:lnTo>
                  <a:pt x="515227" y="5636730"/>
                </a:lnTo>
                <a:lnTo>
                  <a:pt x="467723" y="5630633"/>
                </a:lnTo>
                <a:lnTo>
                  <a:pt x="421537" y="5620679"/>
                </a:lnTo>
                <a:lnTo>
                  <a:pt x="376840" y="5607037"/>
                </a:lnTo>
                <a:lnTo>
                  <a:pt x="333799" y="5589875"/>
                </a:lnTo>
                <a:lnTo>
                  <a:pt x="292584" y="5569364"/>
                </a:lnTo>
                <a:lnTo>
                  <a:pt x="253365" y="5545673"/>
                </a:lnTo>
                <a:lnTo>
                  <a:pt x="216311" y="5518970"/>
                </a:lnTo>
                <a:lnTo>
                  <a:pt x="181590" y="5489426"/>
                </a:lnTo>
                <a:lnTo>
                  <a:pt x="149373" y="5457209"/>
                </a:lnTo>
                <a:lnTo>
                  <a:pt x="119829" y="5422488"/>
                </a:lnTo>
                <a:lnTo>
                  <a:pt x="93126" y="5385434"/>
                </a:lnTo>
                <a:lnTo>
                  <a:pt x="69435" y="5346215"/>
                </a:lnTo>
                <a:lnTo>
                  <a:pt x="48924" y="5305000"/>
                </a:lnTo>
                <a:lnTo>
                  <a:pt x="31762" y="5261959"/>
                </a:lnTo>
                <a:lnTo>
                  <a:pt x="18120" y="5217262"/>
                </a:lnTo>
                <a:lnTo>
                  <a:pt x="8166" y="5171076"/>
                </a:lnTo>
                <a:lnTo>
                  <a:pt x="2069" y="5123572"/>
                </a:lnTo>
                <a:lnTo>
                  <a:pt x="0" y="5074920"/>
                </a:lnTo>
                <a:lnTo>
                  <a:pt x="0" y="56387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85414" y="480720"/>
            <a:ext cx="5927090" cy="417639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2800" spc="-5" dirty="0">
                <a:latin typeface="Arial"/>
                <a:cs typeface="Arial"/>
              </a:rPr>
              <a:t>Daftar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Pustaka</a:t>
            </a:r>
            <a:endParaRPr sz="2800">
              <a:latin typeface="Arial"/>
              <a:cs typeface="Arial"/>
            </a:endParaRPr>
          </a:p>
          <a:p>
            <a:pPr marL="299085" marR="26670" indent="-287020">
              <a:lnSpc>
                <a:spcPct val="86300"/>
              </a:lnSpc>
              <a:spcBef>
                <a:spcPts val="1120"/>
              </a:spcBef>
              <a:buChar char="•"/>
              <a:tabLst>
                <a:tab pos="299085" algn="l"/>
                <a:tab pos="299720" algn="l"/>
              </a:tabLst>
            </a:pPr>
            <a:r>
              <a:rPr sz="2800" spc="-5" dirty="0">
                <a:latin typeface="Arial"/>
                <a:cs typeface="Arial"/>
              </a:rPr>
              <a:t>Daniel L. Schodek : </a:t>
            </a:r>
            <a:r>
              <a:rPr sz="2800" dirty="0">
                <a:latin typeface="Arial"/>
                <a:cs typeface="Arial"/>
              </a:rPr>
              <a:t>“Struktur”, edisi  kedua, </a:t>
            </a:r>
            <a:r>
              <a:rPr sz="2800" spc="-5" dirty="0">
                <a:latin typeface="Arial"/>
                <a:cs typeface="Arial"/>
              </a:rPr>
              <a:t>alih </a:t>
            </a:r>
            <a:r>
              <a:rPr sz="2800" dirty="0">
                <a:latin typeface="Arial"/>
                <a:cs typeface="Arial"/>
              </a:rPr>
              <a:t>bahasa </a:t>
            </a:r>
            <a:r>
              <a:rPr sz="2800" spc="-5" dirty="0">
                <a:latin typeface="Arial"/>
                <a:cs typeface="Arial"/>
              </a:rPr>
              <a:t>Bambang  </a:t>
            </a:r>
            <a:r>
              <a:rPr sz="2800" dirty="0">
                <a:latin typeface="Arial"/>
                <a:cs typeface="Arial"/>
              </a:rPr>
              <a:t>Suryoatmono,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Erlangga</a:t>
            </a:r>
            <a:endParaRPr sz="2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5"/>
              </a:spcBef>
              <a:buChar char="•"/>
              <a:tabLst>
                <a:tab pos="299085" algn="l"/>
                <a:tab pos="299720" algn="l"/>
              </a:tabLst>
            </a:pPr>
            <a:r>
              <a:rPr sz="2800" spc="-5" dirty="0">
                <a:latin typeface="Arial"/>
                <a:cs typeface="Arial"/>
              </a:rPr>
              <a:t>Soemono :”Statika 1”, Penerbit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ITB</a:t>
            </a:r>
            <a:endParaRPr sz="2800">
              <a:latin typeface="Arial"/>
              <a:cs typeface="Arial"/>
            </a:endParaRPr>
          </a:p>
          <a:p>
            <a:pPr marL="299085" marR="5080" indent="-287020">
              <a:lnSpc>
                <a:spcPct val="86300"/>
              </a:lnSpc>
              <a:spcBef>
                <a:spcPts val="484"/>
              </a:spcBef>
              <a:buChar char="•"/>
              <a:tabLst>
                <a:tab pos="299085" algn="l"/>
                <a:tab pos="299720" algn="l"/>
              </a:tabLst>
            </a:pPr>
            <a:r>
              <a:rPr sz="2800" spc="-5" dirty="0">
                <a:latin typeface="Arial"/>
                <a:cs typeface="Arial"/>
              </a:rPr>
              <a:t>Heinz Frick </a:t>
            </a:r>
            <a:r>
              <a:rPr sz="2800" dirty="0">
                <a:latin typeface="Arial"/>
                <a:cs typeface="Arial"/>
              </a:rPr>
              <a:t>:”Mekanika </a:t>
            </a:r>
            <a:r>
              <a:rPr sz="2800" spc="-55" dirty="0">
                <a:latin typeface="Arial"/>
                <a:cs typeface="Arial"/>
              </a:rPr>
              <a:t>Teknik </a:t>
            </a:r>
            <a:r>
              <a:rPr sz="2800" spc="-5" dirty="0">
                <a:latin typeface="Arial"/>
                <a:cs typeface="Arial"/>
              </a:rPr>
              <a:t>1,  Statika </a:t>
            </a:r>
            <a:r>
              <a:rPr sz="2800" dirty="0">
                <a:latin typeface="Arial"/>
                <a:cs typeface="Arial"/>
              </a:rPr>
              <a:t>dan </a:t>
            </a:r>
            <a:r>
              <a:rPr sz="2800" spc="-5" dirty="0">
                <a:latin typeface="Arial"/>
                <a:cs typeface="Arial"/>
              </a:rPr>
              <a:t>Kegunaannya”,Penerbit  </a:t>
            </a:r>
            <a:r>
              <a:rPr sz="2800" dirty="0">
                <a:latin typeface="Arial"/>
                <a:cs typeface="Arial"/>
              </a:rPr>
              <a:t>Kanisius.</a:t>
            </a:r>
            <a:endParaRPr sz="2800">
              <a:latin typeface="Arial"/>
              <a:cs typeface="Arial"/>
            </a:endParaRPr>
          </a:p>
          <a:p>
            <a:pPr marL="299085" marR="175260" indent="-287020">
              <a:lnSpc>
                <a:spcPts val="2900"/>
              </a:lnSpc>
              <a:spcBef>
                <a:spcPts val="500"/>
              </a:spcBef>
              <a:buChar char="•"/>
              <a:tabLst>
                <a:tab pos="299085" algn="l"/>
                <a:tab pos="299720" algn="l"/>
              </a:tabLst>
            </a:pPr>
            <a:r>
              <a:rPr sz="2800" spc="-15" dirty="0">
                <a:latin typeface="Arial"/>
                <a:cs typeface="Arial"/>
              </a:rPr>
              <a:t>Timoshenko </a:t>
            </a:r>
            <a:r>
              <a:rPr sz="2800" dirty="0">
                <a:latin typeface="Arial"/>
                <a:cs typeface="Arial"/>
              </a:rPr>
              <a:t>dan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Young:”Mekanika  </a:t>
            </a:r>
            <a:r>
              <a:rPr sz="2800" spc="-25" dirty="0">
                <a:latin typeface="Arial"/>
                <a:cs typeface="Arial"/>
              </a:rPr>
              <a:t>Teknik”,Erlangga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8680" y="1097280"/>
            <a:ext cx="1722120" cy="45110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8680" y="1097280"/>
            <a:ext cx="1722120" cy="4511040"/>
          </a:xfrm>
          <a:custGeom>
            <a:avLst/>
            <a:gdLst/>
            <a:ahLst/>
            <a:cxnLst/>
            <a:rect l="l" t="t" r="r" b="b"/>
            <a:pathLst>
              <a:path w="1722120" h="4511040">
                <a:moveTo>
                  <a:pt x="0" y="172212"/>
                </a:moveTo>
                <a:lnTo>
                  <a:pt x="6151" y="126426"/>
                </a:lnTo>
                <a:lnTo>
                  <a:pt x="23511" y="85287"/>
                </a:lnTo>
                <a:lnTo>
                  <a:pt x="50439" y="50434"/>
                </a:lnTo>
                <a:lnTo>
                  <a:pt x="85293" y="23509"/>
                </a:lnTo>
                <a:lnTo>
                  <a:pt x="126431" y="6150"/>
                </a:lnTo>
                <a:lnTo>
                  <a:pt x="172211" y="0"/>
                </a:lnTo>
                <a:lnTo>
                  <a:pt x="1549908" y="0"/>
                </a:lnTo>
                <a:lnTo>
                  <a:pt x="1595693" y="6150"/>
                </a:lnTo>
                <a:lnTo>
                  <a:pt x="1636832" y="23509"/>
                </a:lnTo>
                <a:lnTo>
                  <a:pt x="1671685" y="50434"/>
                </a:lnTo>
                <a:lnTo>
                  <a:pt x="1698610" y="85287"/>
                </a:lnTo>
                <a:lnTo>
                  <a:pt x="1715969" y="126426"/>
                </a:lnTo>
                <a:lnTo>
                  <a:pt x="1722120" y="172212"/>
                </a:lnTo>
                <a:lnTo>
                  <a:pt x="1722120" y="4338828"/>
                </a:lnTo>
                <a:lnTo>
                  <a:pt x="1715969" y="4384613"/>
                </a:lnTo>
                <a:lnTo>
                  <a:pt x="1698610" y="4425752"/>
                </a:lnTo>
                <a:lnTo>
                  <a:pt x="1671685" y="4460605"/>
                </a:lnTo>
                <a:lnTo>
                  <a:pt x="1636832" y="4487530"/>
                </a:lnTo>
                <a:lnTo>
                  <a:pt x="1595693" y="4504889"/>
                </a:lnTo>
                <a:lnTo>
                  <a:pt x="1549908" y="4511040"/>
                </a:lnTo>
                <a:lnTo>
                  <a:pt x="172211" y="4511040"/>
                </a:lnTo>
                <a:lnTo>
                  <a:pt x="126431" y="4504889"/>
                </a:lnTo>
                <a:lnTo>
                  <a:pt x="85293" y="4487530"/>
                </a:lnTo>
                <a:lnTo>
                  <a:pt x="50439" y="4460605"/>
                </a:lnTo>
                <a:lnTo>
                  <a:pt x="23511" y="4425752"/>
                </a:lnTo>
                <a:lnTo>
                  <a:pt x="6151" y="4384613"/>
                </a:lnTo>
                <a:lnTo>
                  <a:pt x="0" y="4338828"/>
                </a:lnTo>
                <a:lnTo>
                  <a:pt x="0" y="17221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9136" y="0"/>
            <a:ext cx="46634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FF00"/>
                </a:solidFill>
              </a:rPr>
              <a:t>Sistem Penilian</a:t>
            </a:r>
            <a:r>
              <a:rPr sz="4800" spc="-114" dirty="0">
                <a:solidFill>
                  <a:srgbClr val="FFFF00"/>
                </a:solidFill>
              </a:rPr>
              <a:t> </a:t>
            </a:r>
            <a:r>
              <a:rPr sz="4800" spc="-5" dirty="0">
                <a:solidFill>
                  <a:srgbClr val="FFFF00"/>
                </a:solidFill>
              </a:rPr>
              <a:t>: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70789" y="1445133"/>
            <a:ext cx="8648065" cy="29828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NA = </a:t>
            </a:r>
            <a:r>
              <a:rPr lang="id-ID" sz="2800" b="1" spc="-5" dirty="0" smtClean="0">
                <a:solidFill>
                  <a:srgbClr val="FFFFFF"/>
                </a:solidFill>
                <a:latin typeface="Eras Demi ITC"/>
                <a:cs typeface="Eras Demi ITC"/>
              </a:rPr>
              <a:t>40%</a:t>
            </a:r>
            <a:r>
              <a:rPr lang="id-ID" sz="2800" b="1" spc="-100" dirty="0" smtClean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lang="id-ID" sz="2800" b="1" dirty="0" smtClean="0">
                <a:solidFill>
                  <a:srgbClr val="FF0000"/>
                </a:solidFill>
                <a:latin typeface="Eras Demi ITC"/>
                <a:cs typeface="Eras Demi ITC"/>
              </a:rPr>
              <a:t>HARIAN </a:t>
            </a:r>
            <a:r>
              <a:rPr lang="id-ID" sz="2800" b="1" spc="-5" dirty="0" smtClean="0">
                <a:solidFill>
                  <a:srgbClr val="FFFFFF"/>
                </a:solidFill>
                <a:latin typeface="Eras Demi ITC"/>
                <a:cs typeface="Eras Demi ITC"/>
              </a:rPr>
              <a:t>+ </a:t>
            </a:r>
            <a:r>
              <a:rPr sz="2800" b="1" spc="-5" dirty="0" smtClean="0">
                <a:solidFill>
                  <a:srgbClr val="FFFFFF"/>
                </a:solidFill>
                <a:latin typeface="Eras Demi ITC"/>
                <a:cs typeface="Eras Demi ITC"/>
              </a:rPr>
              <a:t>20</a:t>
            </a: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% </a:t>
            </a:r>
            <a:r>
              <a:rPr sz="2800" b="1" dirty="0" smtClean="0">
                <a:solidFill>
                  <a:srgbClr val="FF0000"/>
                </a:solidFill>
                <a:latin typeface="Eras Demi ITC"/>
                <a:cs typeface="Eras Demi ITC"/>
              </a:rPr>
              <a:t>NU</a:t>
            </a:r>
            <a:r>
              <a:rPr lang="en-US" sz="2800" b="1" dirty="0" smtClean="0">
                <a:solidFill>
                  <a:srgbClr val="FF0000"/>
                </a:solidFill>
                <a:latin typeface="Eras Demi ITC"/>
                <a:cs typeface="Eras Demi ITC"/>
              </a:rPr>
              <a:t>T</a:t>
            </a:r>
            <a:r>
              <a:rPr sz="2800" b="1" dirty="0" smtClean="0">
                <a:solidFill>
                  <a:srgbClr val="FF0000"/>
                </a:solidFill>
                <a:latin typeface="Eras Demi ITC"/>
                <a:cs typeface="Eras Demi ITC"/>
              </a:rPr>
              <a:t>S </a:t>
            </a: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+ </a:t>
            </a:r>
            <a:r>
              <a:rPr sz="2800" b="1" spc="-5" dirty="0" smtClean="0">
                <a:solidFill>
                  <a:srgbClr val="FFFFFF"/>
                </a:solidFill>
                <a:latin typeface="Eras Demi ITC"/>
                <a:cs typeface="Eras Demi ITC"/>
              </a:rPr>
              <a:t>40</a:t>
            </a: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%</a:t>
            </a:r>
            <a:r>
              <a:rPr sz="2800" b="1" spc="-10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800" b="1" dirty="0">
                <a:solidFill>
                  <a:srgbClr val="FF0000"/>
                </a:solidFill>
                <a:latin typeface="Eras Demi ITC"/>
                <a:cs typeface="Eras Demi ITC"/>
              </a:rPr>
              <a:t>NUAS</a:t>
            </a:r>
            <a:endParaRPr sz="2800" dirty="0">
              <a:latin typeface="Eras Demi ITC"/>
              <a:cs typeface="Eras Demi ITC"/>
            </a:endParaRPr>
          </a:p>
          <a:p>
            <a:pPr algn="ctr">
              <a:lnSpc>
                <a:spcPct val="100000"/>
              </a:lnSpc>
              <a:spcBef>
                <a:spcPts val="3015"/>
              </a:spcBef>
            </a:pP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NA = </a:t>
            </a:r>
            <a:r>
              <a:rPr sz="2800" b="1" dirty="0">
                <a:solidFill>
                  <a:srgbClr val="FFFFFF"/>
                </a:solidFill>
                <a:latin typeface="Eras Demi ITC"/>
                <a:cs typeface="Eras Demi ITC"/>
              </a:rPr>
              <a:t>Nilai</a:t>
            </a:r>
            <a:r>
              <a:rPr sz="2800" b="1" spc="-45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Eras Demi ITC"/>
                <a:cs typeface="Eras Demi ITC"/>
              </a:rPr>
              <a:t>Akhir</a:t>
            </a:r>
            <a:endParaRPr sz="2800" dirty="0">
              <a:latin typeface="Eras Demi ITC"/>
              <a:cs typeface="Eras Demi ITC"/>
            </a:endParaRPr>
          </a:p>
          <a:p>
            <a:pPr marL="1957070" marR="1950085" algn="ctr">
              <a:lnSpc>
                <a:spcPct val="100000"/>
              </a:lnSpc>
            </a:pPr>
            <a:r>
              <a:rPr sz="2800" b="1" dirty="0">
                <a:solidFill>
                  <a:srgbClr val="FFFFFF"/>
                </a:solidFill>
                <a:latin typeface="Eras Demi ITC"/>
                <a:cs typeface="Eras Demi ITC"/>
              </a:rPr>
              <a:t>NUMS </a:t>
            </a: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= </a:t>
            </a:r>
            <a:r>
              <a:rPr sz="2800" b="1" dirty="0">
                <a:solidFill>
                  <a:srgbClr val="FFFFFF"/>
                </a:solidFill>
                <a:latin typeface="Eras Demi ITC"/>
                <a:cs typeface="Eras Demi ITC"/>
              </a:rPr>
              <a:t>Nilai </a:t>
            </a:r>
            <a:r>
              <a:rPr sz="2800" b="1" dirty="0" err="1">
                <a:solidFill>
                  <a:srgbClr val="FFFFFF"/>
                </a:solidFill>
                <a:latin typeface="Eras Demi ITC"/>
                <a:cs typeface="Eras Demi ITC"/>
              </a:rPr>
              <a:t>Ujian</a:t>
            </a:r>
            <a:r>
              <a:rPr sz="2800" b="1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800" b="1" dirty="0" smtClean="0">
                <a:solidFill>
                  <a:srgbClr val="FFFFFF"/>
                </a:solidFill>
                <a:latin typeface="Eras Demi ITC"/>
                <a:cs typeface="Eras Demi ITC"/>
              </a:rPr>
              <a:t>Mid</a:t>
            </a:r>
            <a:r>
              <a:rPr lang="en-US" sz="2800" b="1" spc="-125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800" b="1" dirty="0" smtClean="0">
                <a:solidFill>
                  <a:srgbClr val="FFFFFF"/>
                </a:solidFill>
                <a:latin typeface="Eras Demi ITC"/>
                <a:cs typeface="Eras Demi ITC"/>
              </a:rPr>
              <a:t>Semester  </a:t>
            </a:r>
            <a:endParaRPr lang="en-US" sz="2800" b="1" dirty="0" smtClean="0">
              <a:solidFill>
                <a:srgbClr val="FFFFFF"/>
              </a:solidFill>
              <a:latin typeface="Eras Demi ITC"/>
              <a:cs typeface="Eras Demi ITC"/>
            </a:endParaRPr>
          </a:p>
          <a:p>
            <a:pPr marL="1957070" marR="1950085" algn="ctr">
              <a:lnSpc>
                <a:spcPct val="100000"/>
              </a:lnSpc>
            </a:pPr>
            <a:r>
              <a:rPr sz="2800" b="1" spc="5" dirty="0" smtClean="0">
                <a:solidFill>
                  <a:srgbClr val="FFFFFF"/>
                </a:solidFill>
                <a:latin typeface="Eras Demi ITC"/>
                <a:cs typeface="Eras Demi ITC"/>
              </a:rPr>
              <a:t>NUAS </a:t>
            </a: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= </a:t>
            </a:r>
            <a:r>
              <a:rPr sz="2800" b="1" dirty="0">
                <a:solidFill>
                  <a:srgbClr val="FFFFFF"/>
                </a:solidFill>
                <a:latin typeface="Eras Demi ITC"/>
                <a:cs typeface="Eras Demi ITC"/>
              </a:rPr>
              <a:t>Nilai </a:t>
            </a:r>
            <a:r>
              <a:rPr sz="2800" b="1" dirty="0" err="1">
                <a:solidFill>
                  <a:srgbClr val="FFFFFF"/>
                </a:solidFill>
                <a:latin typeface="Eras Demi ITC"/>
                <a:cs typeface="Eras Demi ITC"/>
              </a:rPr>
              <a:t>Ujian</a:t>
            </a:r>
            <a:r>
              <a:rPr sz="2800" b="1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800" b="1" dirty="0" err="1" smtClean="0">
                <a:solidFill>
                  <a:srgbClr val="FFFFFF"/>
                </a:solidFill>
                <a:latin typeface="Eras Demi ITC"/>
                <a:cs typeface="Eras Demi ITC"/>
              </a:rPr>
              <a:t>Akhir</a:t>
            </a:r>
            <a:r>
              <a:rPr sz="2800" b="1" spc="-175" dirty="0" smtClean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800" b="1" dirty="0">
                <a:solidFill>
                  <a:srgbClr val="FFFFFF"/>
                </a:solidFill>
                <a:latin typeface="Eras Demi ITC"/>
                <a:cs typeface="Eras Demi ITC"/>
              </a:rPr>
              <a:t>S</a:t>
            </a:r>
            <a:r>
              <a:rPr sz="2800" b="1" dirty="0" smtClean="0">
                <a:solidFill>
                  <a:srgbClr val="FFFFFF"/>
                </a:solidFill>
                <a:latin typeface="Eras Demi ITC"/>
                <a:cs typeface="Eras Demi ITC"/>
              </a:rPr>
              <a:t>emester</a:t>
            </a:r>
            <a:endParaRPr sz="2800" dirty="0">
              <a:latin typeface="Eras Demi ITC"/>
              <a:cs typeface="Eras Demi IT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1812" y="2142744"/>
            <a:ext cx="4568952" cy="1616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19015" y="2142744"/>
            <a:ext cx="4078224" cy="1616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4846" y="2737992"/>
            <a:ext cx="3214370" cy="7517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32247" y="2744089"/>
            <a:ext cx="2623820" cy="739775"/>
          </a:xfrm>
          <a:custGeom>
            <a:avLst/>
            <a:gdLst/>
            <a:ahLst/>
            <a:cxnLst/>
            <a:rect l="l" t="t" r="r" b="b"/>
            <a:pathLst>
              <a:path w="2623820" h="739775">
                <a:moveTo>
                  <a:pt x="1150696" y="295275"/>
                </a:moveTo>
                <a:lnTo>
                  <a:pt x="927735" y="295275"/>
                </a:lnTo>
                <a:lnTo>
                  <a:pt x="953069" y="296346"/>
                </a:lnTo>
                <a:lnTo>
                  <a:pt x="974010" y="299561"/>
                </a:lnTo>
                <a:lnTo>
                  <a:pt x="1011332" y="322423"/>
                </a:lnTo>
                <a:lnTo>
                  <a:pt x="1022476" y="369697"/>
                </a:lnTo>
                <a:lnTo>
                  <a:pt x="1022476" y="383666"/>
                </a:lnTo>
                <a:lnTo>
                  <a:pt x="999874" y="391737"/>
                </a:lnTo>
                <a:lnTo>
                  <a:pt x="969771" y="400129"/>
                </a:lnTo>
                <a:lnTo>
                  <a:pt x="932144" y="408830"/>
                </a:lnTo>
                <a:lnTo>
                  <a:pt x="886967" y="417830"/>
                </a:lnTo>
                <a:lnTo>
                  <a:pt x="852892" y="425088"/>
                </a:lnTo>
                <a:lnTo>
                  <a:pt x="797456" y="441368"/>
                </a:lnTo>
                <a:lnTo>
                  <a:pt x="757928" y="460698"/>
                </a:lnTo>
                <a:lnTo>
                  <a:pt x="728019" y="487507"/>
                </a:lnTo>
                <a:lnTo>
                  <a:pt x="706945" y="522059"/>
                </a:lnTo>
                <a:lnTo>
                  <a:pt x="696277" y="561925"/>
                </a:lnTo>
                <a:lnTo>
                  <a:pt x="694943" y="583691"/>
                </a:lnTo>
                <a:lnTo>
                  <a:pt x="697872" y="615957"/>
                </a:lnTo>
                <a:lnTo>
                  <a:pt x="721304" y="671774"/>
                </a:lnTo>
                <a:lnTo>
                  <a:pt x="767403" y="714660"/>
                </a:lnTo>
                <a:lnTo>
                  <a:pt x="831550" y="736758"/>
                </a:lnTo>
                <a:lnTo>
                  <a:pt x="870076" y="739521"/>
                </a:lnTo>
                <a:lnTo>
                  <a:pt x="892865" y="738427"/>
                </a:lnTo>
                <a:lnTo>
                  <a:pt x="936299" y="729716"/>
                </a:lnTo>
                <a:lnTo>
                  <a:pt x="977016" y="712360"/>
                </a:lnTo>
                <a:lnTo>
                  <a:pt x="1015255" y="686313"/>
                </a:lnTo>
                <a:lnTo>
                  <a:pt x="1033399" y="670051"/>
                </a:lnTo>
                <a:lnTo>
                  <a:pt x="1167919" y="670051"/>
                </a:lnTo>
                <a:lnTo>
                  <a:pt x="1164716" y="656844"/>
                </a:lnTo>
                <a:lnTo>
                  <a:pt x="1162280" y="641223"/>
                </a:lnTo>
                <a:lnTo>
                  <a:pt x="911860" y="641223"/>
                </a:lnTo>
                <a:lnTo>
                  <a:pt x="867925" y="629221"/>
                </a:lnTo>
                <a:lnTo>
                  <a:pt x="839835" y="596550"/>
                </a:lnTo>
                <a:lnTo>
                  <a:pt x="834389" y="569213"/>
                </a:lnTo>
                <a:lnTo>
                  <a:pt x="836102" y="554997"/>
                </a:lnTo>
                <a:lnTo>
                  <a:pt x="861694" y="520064"/>
                </a:lnTo>
                <a:lnTo>
                  <a:pt x="911111" y="501973"/>
                </a:lnTo>
                <a:lnTo>
                  <a:pt x="964737" y="489831"/>
                </a:lnTo>
                <a:lnTo>
                  <a:pt x="987917" y="484282"/>
                </a:lnTo>
                <a:lnTo>
                  <a:pt x="1007167" y="479163"/>
                </a:lnTo>
                <a:lnTo>
                  <a:pt x="1022476" y="474472"/>
                </a:lnTo>
                <a:lnTo>
                  <a:pt x="1158733" y="474472"/>
                </a:lnTo>
                <a:lnTo>
                  <a:pt x="1159510" y="391540"/>
                </a:lnTo>
                <a:lnTo>
                  <a:pt x="1158343" y="349674"/>
                </a:lnTo>
                <a:lnTo>
                  <a:pt x="1154842" y="314928"/>
                </a:lnTo>
                <a:lnTo>
                  <a:pt x="1150696" y="295275"/>
                </a:lnTo>
                <a:close/>
              </a:path>
              <a:path w="2623820" h="739775">
                <a:moveTo>
                  <a:pt x="1167919" y="670051"/>
                </a:moveTo>
                <a:lnTo>
                  <a:pt x="1033399" y="670051"/>
                </a:lnTo>
                <a:lnTo>
                  <a:pt x="1034414" y="672591"/>
                </a:lnTo>
                <a:lnTo>
                  <a:pt x="1036065" y="678052"/>
                </a:lnTo>
                <a:lnTo>
                  <a:pt x="1048906" y="719796"/>
                </a:lnTo>
                <a:lnTo>
                  <a:pt x="1051814" y="727583"/>
                </a:lnTo>
                <a:lnTo>
                  <a:pt x="1189736" y="727583"/>
                </a:lnTo>
                <a:lnTo>
                  <a:pt x="1181308" y="709011"/>
                </a:lnTo>
                <a:lnTo>
                  <a:pt x="1174321" y="691022"/>
                </a:lnTo>
                <a:lnTo>
                  <a:pt x="1168786" y="673629"/>
                </a:lnTo>
                <a:lnTo>
                  <a:pt x="1167919" y="670051"/>
                </a:lnTo>
                <a:close/>
              </a:path>
              <a:path w="2623820" h="739775">
                <a:moveTo>
                  <a:pt x="1158733" y="474472"/>
                </a:moveTo>
                <a:lnTo>
                  <a:pt x="1022476" y="474472"/>
                </a:lnTo>
                <a:lnTo>
                  <a:pt x="1022392" y="508079"/>
                </a:lnTo>
                <a:lnTo>
                  <a:pt x="1022141" y="525313"/>
                </a:lnTo>
                <a:lnTo>
                  <a:pt x="1017015" y="570230"/>
                </a:lnTo>
                <a:lnTo>
                  <a:pt x="995334" y="606484"/>
                </a:lnTo>
                <a:lnTo>
                  <a:pt x="948705" y="635031"/>
                </a:lnTo>
                <a:lnTo>
                  <a:pt x="911860" y="641223"/>
                </a:lnTo>
                <a:lnTo>
                  <a:pt x="1162280" y="641223"/>
                </a:lnTo>
                <a:lnTo>
                  <a:pt x="1161790" y="638079"/>
                </a:lnTo>
                <a:lnTo>
                  <a:pt x="1159684" y="614743"/>
                </a:lnTo>
                <a:lnTo>
                  <a:pt x="1158412" y="586835"/>
                </a:lnTo>
                <a:lnTo>
                  <a:pt x="1158085" y="561925"/>
                </a:lnTo>
                <a:lnTo>
                  <a:pt x="1158210" y="530423"/>
                </a:lnTo>
                <a:lnTo>
                  <a:pt x="1158733" y="474472"/>
                </a:lnTo>
                <a:close/>
              </a:path>
              <a:path w="2623820" h="739775">
                <a:moveTo>
                  <a:pt x="937640" y="188595"/>
                </a:moveTo>
                <a:lnTo>
                  <a:pt x="889448" y="190882"/>
                </a:lnTo>
                <a:lnTo>
                  <a:pt x="847566" y="197754"/>
                </a:lnTo>
                <a:lnTo>
                  <a:pt x="782827" y="225298"/>
                </a:lnTo>
                <a:lnTo>
                  <a:pt x="738346" y="271970"/>
                </a:lnTo>
                <a:lnTo>
                  <a:pt x="709294" y="338455"/>
                </a:lnTo>
                <a:lnTo>
                  <a:pt x="835913" y="361314"/>
                </a:lnTo>
                <a:lnTo>
                  <a:pt x="842817" y="344312"/>
                </a:lnTo>
                <a:lnTo>
                  <a:pt x="850757" y="330073"/>
                </a:lnTo>
                <a:lnTo>
                  <a:pt x="881104" y="303472"/>
                </a:lnTo>
                <a:lnTo>
                  <a:pt x="927735" y="295275"/>
                </a:lnTo>
                <a:lnTo>
                  <a:pt x="1150696" y="295275"/>
                </a:lnTo>
                <a:lnTo>
                  <a:pt x="1149008" y="287277"/>
                </a:lnTo>
                <a:lnTo>
                  <a:pt x="1129889" y="250483"/>
                </a:lnTo>
                <a:lnTo>
                  <a:pt x="1097746" y="222480"/>
                </a:lnTo>
                <a:lnTo>
                  <a:pt x="1050815" y="201025"/>
                </a:lnTo>
                <a:lnTo>
                  <a:pt x="981334" y="189976"/>
                </a:lnTo>
                <a:lnTo>
                  <a:pt x="937640" y="188595"/>
                </a:lnTo>
                <a:close/>
              </a:path>
              <a:path w="2623820" h="739775">
                <a:moveTo>
                  <a:pt x="2001901" y="200406"/>
                </a:moveTo>
                <a:lnTo>
                  <a:pt x="1862454" y="200406"/>
                </a:lnTo>
                <a:lnTo>
                  <a:pt x="1862454" y="727583"/>
                </a:lnTo>
                <a:lnTo>
                  <a:pt x="2001901" y="727583"/>
                </a:lnTo>
                <a:lnTo>
                  <a:pt x="2001901" y="200406"/>
                </a:lnTo>
                <a:close/>
              </a:path>
              <a:path w="2623820" h="739775">
                <a:moveTo>
                  <a:pt x="1387855" y="555878"/>
                </a:moveTo>
                <a:lnTo>
                  <a:pt x="1247902" y="577214"/>
                </a:lnTo>
                <a:lnTo>
                  <a:pt x="1260312" y="612715"/>
                </a:lnTo>
                <a:lnTo>
                  <a:pt x="1278128" y="644334"/>
                </a:lnTo>
                <a:lnTo>
                  <a:pt x="1330071" y="695833"/>
                </a:lnTo>
                <a:lnTo>
                  <a:pt x="1364291" y="714928"/>
                </a:lnTo>
                <a:lnTo>
                  <a:pt x="1404096" y="728583"/>
                </a:lnTo>
                <a:lnTo>
                  <a:pt x="1449496" y="736784"/>
                </a:lnTo>
                <a:lnTo>
                  <a:pt x="1500504" y="739521"/>
                </a:lnTo>
                <a:lnTo>
                  <a:pt x="1556204" y="736258"/>
                </a:lnTo>
                <a:lnTo>
                  <a:pt x="1604629" y="726471"/>
                </a:lnTo>
                <a:lnTo>
                  <a:pt x="1645791" y="710160"/>
                </a:lnTo>
                <a:lnTo>
                  <a:pt x="1679702" y="687324"/>
                </a:lnTo>
                <a:lnTo>
                  <a:pt x="1719741" y="638683"/>
                </a:lnTo>
                <a:lnTo>
                  <a:pt x="1500504" y="638683"/>
                </a:lnTo>
                <a:lnTo>
                  <a:pt x="1477309" y="637371"/>
                </a:lnTo>
                <a:lnTo>
                  <a:pt x="1439158" y="626842"/>
                </a:lnTo>
                <a:lnTo>
                  <a:pt x="1401397" y="591645"/>
                </a:lnTo>
                <a:lnTo>
                  <a:pt x="1393477" y="574970"/>
                </a:lnTo>
                <a:lnTo>
                  <a:pt x="1387855" y="555878"/>
                </a:lnTo>
                <a:close/>
              </a:path>
              <a:path w="2623820" h="739775">
                <a:moveTo>
                  <a:pt x="1489075" y="188595"/>
                </a:moveTo>
                <a:lnTo>
                  <a:pt x="1436020" y="191502"/>
                </a:lnTo>
                <a:lnTo>
                  <a:pt x="1390395" y="200231"/>
                </a:lnTo>
                <a:lnTo>
                  <a:pt x="1352200" y="214794"/>
                </a:lnTo>
                <a:lnTo>
                  <a:pt x="1297765" y="259899"/>
                </a:lnTo>
                <a:lnTo>
                  <a:pt x="1270714" y="317482"/>
                </a:lnTo>
                <a:lnTo>
                  <a:pt x="1267332" y="350393"/>
                </a:lnTo>
                <a:lnTo>
                  <a:pt x="1271238" y="386250"/>
                </a:lnTo>
                <a:lnTo>
                  <a:pt x="1302480" y="445583"/>
                </a:lnTo>
                <a:lnTo>
                  <a:pt x="1360126" y="484770"/>
                </a:lnTo>
                <a:lnTo>
                  <a:pt x="1405889" y="501364"/>
                </a:lnTo>
                <a:lnTo>
                  <a:pt x="1467084" y="518767"/>
                </a:lnTo>
                <a:lnTo>
                  <a:pt x="1543684" y="536956"/>
                </a:lnTo>
                <a:lnTo>
                  <a:pt x="1560238" y="541315"/>
                </a:lnTo>
                <a:lnTo>
                  <a:pt x="1594754" y="560943"/>
                </a:lnTo>
                <a:lnTo>
                  <a:pt x="1600327" y="581660"/>
                </a:lnTo>
                <a:lnTo>
                  <a:pt x="1599182" y="592707"/>
                </a:lnTo>
                <a:lnTo>
                  <a:pt x="1566602" y="627538"/>
                </a:lnTo>
                <a:lnTo>
                  <a:pt x="1525887" y="637444"/>
                </a:lnTo>
                <a:lnTo>
                  <a:pt x="1500504" y="638683"/>
                </a:lnTo>
                <a:lnTo>
                  <a:pt x="1719741" y="638683"/>
                </a:lnTo>
                <a:lnTo>
                  <a:pt x="1725136" y="630174"/>
                </a:lnTo>
                <a:lnTo>
                  <a:pt x="1736494" y="597741"/>
                </a:lnTo>
                <a:lnTo>
                  <a:pt x="1740280" y="562737"/>
                </a:lnTo>
                <a:lnTo>
                  <a:pt x="1737544" y="531328"/>
                </a:lnTo>
                <a:lnTo>
                  <a:pt x="1715688" y="479512"/>
                </a:lnTo>
                <a:lnTo>
                  <a:pt x="1670302" y="441436"/>
                </a:lnTo>
                <a:lnTo>
                  <a:pt x="1635617" y="425196"/>
                </a:lnTo>
                <a:lnTo>
                  <a:pt x="1592526" y="410384"/>
                </a:lnTo>
                <a:lnTo>
                  <a:pt x="1541018" y="397001"/>
                </a:lnTo>
                <a:lnTo>
                  <a:pt x="1491083" y="385048"/>
                </a:lnTo>
                <a:lnTo>
                  <a:pt x="1452721" y="374523"/>
                </a:lnTo>
                <a:lnTo>
                  <a:pt x="1410715" y="357759"/>
                </a:lnTo>
                <a:lnTo>
                  <a:pt x="1396873" y="332486"/>
                </a:lnTo>
                <a:lnTo>
                  <a:pt x="1397853" y="324221"/>
                </a:lnTo>
                <a:lnTo>
                  <a:pt x="1426606" y="297477"/>
                </a:lnTo>
                <a:lnTo>
                  <a:pt x="1466040" y="289770"/>
                </a:lnTo>
                <a:lnTo>
                  <a:pt x="1491615" y="288798"/>
                </a:lnTo>
                <a:lnTo>
                  <a:pt x="1706513" y="288798"/>
                </a:lnTo>
                <a:lnTo>
                  <a:pt x="1694370" y="267477"/>
                </a:lnTo>
                <a:lnTo>
                  <a:pt x="1649983" y="223774"/>
                </a:lnTo>
                <a:lnTo>
                  <a:pt x="1583436" y="197373"/>
                </a:lnTo>
                <a:lnTo>
                  <a:pt x="1539720" y="190787"/>
                </a:lnTo>
                <a:lnTo>
                  <a:pt x="1489075" y="188595"/>
                </a:lnTo>
                <a:close/>
              </a:path>
              <a:path w="2623820" h="739775">
                <a:moveTo>
                  <a:pt x="1706513" y="288798"/>
                </a:moveTo>
                <a:lnTo>
                  <a:pt x="1491615" y="288798"/>
                </a:lnTo>
                <a:lnTo>
                  <a:pt x="1512187" y="289821"/>
                </a:lnTo>
                <a:lnTo>
                  <a:pt x="1530270" y="292893"/>
                </a:lnTo>
                <a:lnTo>
                  <a:pt x="1569712" y="314275"/>
                </a:lnTo>
                <a:lnTo>
                  <a:pt x="1590928" y="352298"/>
                </a:lnTo>
                <a:lnTo>
                  <a:pt x="1722374" y="328040"/>
                </a:lnTo>
                <a:lnTo>
                  <a:pt x="1710420" y="295657"/>
                </a:lnTo>
                <a:lnTo>
                  <a:pt x="1706513" y="288798"/>
                </a:lnTo>
                <a:close/>
              </a:path>
              <a:path w="2623820" h="739775">
                <a:moveTo>
                  <a:pt x="2283332" y="0"/>
                </a:moveTo>
                <a:lnTo>
                  <a:pt x="2143886" y="0"/>
                </a:lnTo>
                <a:lnTo>
                  <a:pt x="2143886" y="727583"/>
                </a:lnTo>
                <a:lnTo>
                  <a:pt x="2283332" y="727583"/>
                </a:lnTo>
                <a:lnTo>
                  <a:pt x="2283332" y="463550"/>
                </a:lnTo>
                <a:lnTo>
                  <a:pt x="2284138" y="432331"/>
                </a:lnTo>
                <a:lnTo>
                  <a:pt x="2290512" y="382039"/>
                </a:lnTo>
                <a:lnTo>
                  <a:pt x="2312320" y="333279"/>
                </a:lnTo>
                <a:lnTo>
                  <a:pt x="2350133" y="304758"/>
                </a:lnTo>
                <a:lnTo>
                  <a:pt x="2398013" y="295275"/>
                </a:lnTo>
                <a:lnTo>
                  <a:pt x="2611625" y="295275"/>
                </a:lnTo>
                <a:lnTo>
                  <a:pt x="2606405" y="281368"/>
                </a:lnTo>
                <a:lnTo>
                  <a:pt x="2599484" y="267462"/>
                </a:lnTo>
                <a:lnTo>
                  <a:pt x="2283332" y="267462"/>
                </a:lnTo>
                <a:lnTo>
                  <a:pt x="2283332" y="0"/>
                </a:lnTo>
                <a:close/>
              </a:path>
              <a:path w="2623820" h="739775">
                <a:moveTo>
                  <a:pt x="2611625" y="295275"/>
                </a:moveTo>
                <a:lnTo>
                  <a:pt x="2398013" y="295275"/>
                </a:lnTo>
                <a:lnTo>
                  <a:pt x="2412517" y="296088"/>
                </a:lnTo>
                <a:lnTo>
                  <a:pt x="2425747" y="298545"/>
                </a:lnTo>
                <a:lnTo>
                  <a:pt x="2465466" y="323913"/>
                </a:lnTo>
                <a:lnTo>
                  <a:pt x="2482389" y="381365"/>
                </a:lnTo>
                <a:lnTo>
                  <a:pt x="2484374" y="449199"/>
                </a:lnTo>
                <a:lnTo>
                  <a:pt x="2484374" y="727583"/>
                </a:lnTo>
                <a:lnTo>
                  <a:pt x="2623820" y="727583"/>
                </a:lnTo>
                <a:lnTo>
                  <a:pt x="2623726" y="411478"/>
                </a:lnTo>
                <a:lnTo>
                  <a:pt x="2622026" y="356727"/>
                </a:lnTo>
                <a:lnTo>
                  <a:pt x="2616707" y="313689"/>
                </a:lnTo>
                <a:lnTo>
                  <a:pt x="2612324" y="297136"/>
                </a:lnTo>
                <a:lnTo>
                  <a:pt x="2611625" y="295275"/>
                </a:lnTo>
                <a:close/>
              </a:path>
              <a:path w="2623820" h="739775">
                <a:moveTo>
                  <a:pt x="2444623" y="188595"/>
                </a:moveTo>
                <a:lnTo>
                  <a:pt x="2399401" y="193524"/>
                </a:lnTo>
                <a:lnTo>
                  <a:pt x="2357453" y="208311"/>
                </a:lnTo>
                <a:lnTo>
                  <a:pt x="2318767" y="232957"/>
                </a:lnTo>
                <a:lnTo>
                  <a:pt x="2283332" y="267462"/>
                </a:lnTo>
                <a:lnTo>
                  <a:pt x="2599484" y="267462"/>
                </a:lnTo>
                <a:lnTo>
                  <a:pt x="2565511" y="226758"/>
                </a:lnTo>
                <a:lnTo>
                  <a:pt x="2531491" y="206375"/>
                </a:lnTo>
                <a:lnTo>
                  <a:pt x="2490438" y="193055"/>
                </a:lnTo>
                <a:lnTo>
                  <a:pt x="2444623" y="188595"/>
                </a:lnTo>
                <a:close/>
              </a:path>
              <a:path w="2623820" h="739775">
                <a:moveTo>
                  <a:pt x="2001901" y="0"/>
                </a:moveTo>
                <a:lnTo>
                  <a:pt x="1862454" y="0"/>
                </a:lnTo>
                <a:lnTo>
                  <a:pt x="1862454" y="129032"/>
                </a:lnTo>
                <a:lnTo>
                  <a:pt x="2001901" y="129032"/>
                </a:lnTo>
                <a:lnTo>
                  <a:pt x="2001901" y="0"/>
                </a:lnTo>
                <a:close/>
              </a:path>
              <a:path w="2623820" h="739775">
                <a:moveTo>
                  <a:pt x="146938" y="0"/>
                </a:moveTo>
                <a:lnTo>
                  <a:pt x="0" y="0"/>
                </a:lnTo>
                <a:lnTo>
                  <a:pt x="0" y="727583"/>
                </a:lnTo>
                <a:lnTo>
                  <a:pt x="146938" y="727583"/>
                </a:lnTo>
                <a:lnTo>
                  <a:pt x="146938" y="507746"/>
                </a:lnTo>
                <a:lnTo>
                  <a:pt x="266064" y="386080"/>
                </a:lnTo>
                <a:lnTo>
                  <a:pt x="434202" y="386080"/>
                </a:lnTo>
                <a:lnTo>
                  <a:pt x="393252" y="323088"/>
                </a:lnTo>
                <a:lnTo>
                  <a:pt x="146938" y="323088"/>
                </a:lnTo>
                <a:lnTo>
                  <a:pt x="146938" y="0"/>
                </a:lnTo>
                <a:close/>
              </a:path>
              <a:path w="2623820" h="739775">
                <a:moveTo>
                  <a:pt x="434202" y="386080"/>
                </a:moveTo>
                <a:lnTo>
                  <a:pt x="266064" y="386080"/>
                </a:lnTo>
                <a:lnTo>
                  <a:pt x="466089" y="727583"/>
                </a:lnTo>
                <a:lnTo>
                  <a:pt x="656209" y="727583"/>
                </a:lnTo>
                <a:lnTo>
                  <a:pt x="434202" y="386080"/>
                </a:lnTo>
                <a:close/>
              </a:path>
              <a:path w="2623820" h="739775">
                <a:moveTo>
                  <a:pt x="641350" y="0"/>
                </a:moveTo>
                <a:lnTo>
                  <a:pt x="443738" y="0"/>
                </a:lnTo>
                <a:lnTo>
                  <a:pt x="146938" y="323088"/>
                </a:lnTo>
                <a:lnTo>
                  <a:pt x="393252" y="323088"/>
                </a:lnTo>
                <a:lnTo>
                  <a:pt x="367411" y="283337"/>
                </a:lnTo>
                <a:lnTo>
                  <a:pt x="641350" y="0"/>
                </a:lnTo>
                <a:close/>
              </a:path>
            </a:pathLst>
          </a:custGeom>
          <a:solidFill>
            <a:srgbClr val="9C9C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60541" y="3212464"/>
            <a:ext cx="200279" cy="1789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94703" y="2944495"/>
            <a:ext cx="139700" cy="527685"/>
          </a:xfrm>
          <a:custGeom>
            <a:avLst/>
            <a:gdLst/>
            <a:ahLst/>
            <a:cxnLst/>
            <a:rect l="l" t="t" r="r" b="b"/>
            <a:pathLst>
              <a:path w="139700" h="527685">
                <a:moveTo>
                  <a:pt x="0" y="0"/>
                </a:moveTo>
                <a:lnTo>
                  <a:pt x="139446" y="0"/>
                </a:lnTo>
                <a:lnTo>
                  <a:pt x="139446" y="527176"/>
                </a:lnTo>
                <a:lnTo>
                  <a:pt x="0" y="527176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80150" y="2932683"/>
            <a:ext cx="492759" cy="551180"/>
          </a:xfrm>
          <a:custGeom>
            <a:avLst/>
            <a:gdLst/>
            <a:ahLst/>
            <a:cxnLst/>
            <a:rect l="l" t="t" r="r" b="b"/>
            <a:pathLst>
              <a:path w="492759" h="551179">
                <a:moveTo>
                  <a:pt x="241173" y="0"/>
                </a:moveTo>
                <a:lnTo>
                  <a:pt x="291818" y="2192"/>
                </a:lnTo>
                <a:lnTo>
                  <a:pt x="335534" y="8778"/>
                </a:lnTo>
                <a:lnTo>
                  <a:pt x="372296" y="19770"/>
                </a:lnTo>
                <a:lnTo>
                  <a:pt x="426323" y="54917"/>
                </a:lnTo>
                <a:lnTo>
                  <a:pt x="462518" y="107062"/>
                </a:lnTo>
                <a:lnTo>
                  <a:pt x="474472" y="139445"/>
                </a:lnTo>
                <a:lnTo>
                  <a:pt x="343026" y="163702"/>
                </a:lnTo>
                <a:lnTo>
                  <a:pt x="337812" y="149250"/>
                </a:lnTo>
                <a:lnTo>
                  <a:pt x="330739" y="136572"/>
                </a:lnTo>
                <a:lnTo>
                  <a:pt x="297951" y="109418"/>
                </a:lnTo>
                <a:lnTo>
                  <a:pt x="243713" y="100202"/>
                </a:lnTo>
                <a:lnTo>
                  <a:pt x="218138" y="101175"/>
                </a:lnTo>
                <a:lnTo>
                  <a:pt x="178704" y="108882"/>
                </a:lnTo>
                <a:lnTo>
                  <a:pt x="149951" y="135626"/>
                </a:lnTo>
                <a:lnTo>
                  <a:pt x="148971" y="143890"/>
                </a:lnTo>
                <a:lnTo>
                  <a:pt x="149830" y="151054"/>
                </a:lnTo>
                <a:lnTo>
                  <a:pt x="178030" y="176831"/>
                </a:lnTo>
                <a:lnTo>
                  <a:pt x="243181" y="196453"/>
                </a:lnTo>
                <a:lnTo>
                  <a:pt x="293116" y="208406"/>
                </a:lnTo>
                <a:lnTo>
                  <a:pt x="344624" y="221789"/>
                </a:lnTo>
                <a:lnTo>
                  <a:pt x="387715" y="236600"/>
                </a:lnTo>
                <a:lnTo>
                  <a:pt x="422400" y="252841"/>
                </a:lnTo>
                <a:lnTo>
                  <a:pt x="467786" y="290917"/>
                </a:lnTo>
                <a:lnTo>
                  <a:pt x="489642" y="342733"/>
                </a:lnTo>
                <a:lnTo>
                  <a:pt x="492378" y="374141"/>
                </a:lnTo>
                <a:lnTo>
                  <a:pt x="488592" y="409146"/>
                </a:lnTo>
                <a:lnTo>
                  <a:pt x="458303" y="471439"/>
                </a:lnTo>
                <a:lnTo>
                  <a:pt x="397889" y="521565"/>
                </a:lnTo>
                <a:lnTo>
                  <a:pt x="356727" y="537876"/>
                </a:lnTo>
                <a:lnTo>
                  <a:pt x="308302" y="547663"/>
                </a:lnTo>
                <a:lnTo>
                  <a:pt x="252602" y="550926"/>
                </a:lnTo>
                <a:lnTo>
                  <a:pt x="201594" y="548189"/>
                </a:lnTo>
                <a:lnTo>
                  <a:pt x="156194" y="539988"/>
                </a:lnTo>
                <a:lnTo>
                  <a:pt x="116389" y="526333"/>
                </a:lnTo>
                <a:lnTo>
                  <a:pt x="82169" y="507238"/>
                </a:lnTo>
                <a:lnTo>
                  <a:pt x="30226" y="455739"/>
                </a:lnTo>
                <a:lnTo>
                  <a:pt x="0" y="388619"/>
                </a:lnTo>
                <a:lnTo>
                  <a:pt x="139953" y="367283"/>
                </a:lnTo>
                <a:lnTo>
                  <a:pt x="145575" y="386375"/>
                </a:lnTo>
                <a:lnTo>
                  <a:pt x="153495" y="403050"/>
                </a:lnTo>
                <a:lnTo>
                  <a:pt x="191256" y="438247"/>
                </a:lnTo>
                <a:lnTo>
                  <a:pt x="229407" y="448776"/>
                </a:lnTo>
                <a:lnTo>
                  <a:pt x="252602" y="450088"/>
                </a:lnTo>
                <a:lnTo>
                  <a:pt x="277985" y="448849"/>
                </a:lnTo>
                <a:lnTo>
                  <a:pt x="318700" y="438943"/>
                </a:lnTo>
                <a:lnTo>
                  <a:pt x="347837" y="414004"/>
                </a:lnTo>
                <a:lnTo>
                  <a:pt x="352425" y="393064"/>
                </a:lnTo>
                <a:lnTo>
                  <a:pt x="351805" y="385492"/>
                </a:lnTo>
                <a:lnTo>
                  <a:pt x="325627" y="357235"/>
                </a:lnTo>
                <a:lnTo>
                  <a:pt x="219182" y="330172"/>
                </a:lnTo>
                <a:lnTo>
                  <a:pt x="157987" y="312769"/>
                </a:lnTo>
                <a:lnTo>
                  <a:pt x="112224" y="296175"/>
                </a:lnTo>
                <a:lnTo>
                  <a:pt x="54578" y="256988"/>
                </a:lnTo>
                <a:lnTo>
                  <a:pt x="23336" y="197655"/>
                </a:lnTo>
                <a:lnTo>
                  <a:pt x="19430" y="161798"/>
                </a:lnTo>
                <a:lnTo>
                  <a:pt x="22812" y="128887"/>
                </a:lnTo>
                <a:lnTo>
                  <a:pt x="49863" y="71304"/>
                </a:lnTo>
                <a:lnTo>
                  <a:pt x="104298" y="26199"/>
                </a:lnTo>
                <a:lnTo>
                  <a:pt x="142493" y="11636"/>
                </a:lnTo>
                <a:lnTo>
                  <a:pt x="188118" y="2907"/>
                </a:lnTo>
                <a:lnTo>
                  <a:pt x="241173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27191" y="2932683"/>
            <a:ext cx="495300" cy="551180"/>
          </a:xfrm>
          <a:custGeom>
            <a:avLst/>
            <a:gdLst/>
            <a:ahLst/>
            <a:cxnLst/>
            <a:rect l="l" t="t" r="r" b="b"/>
            <a:pathLst>
              <a:path w="495300" h="551179">
                <a:moveTo>
                  <a:pt x="242697" y="0"/>
                </a:moveTo>
                <a:lnTo>
                  <a:pt x="286390" y="1381"/>
                </a:lnTo>
                <a:lnTo>
                  <a:pt x="355871" y="12430"/>
                </a:lnTo>
                <a:lnTo>
                  <a:pt x="402802" y="33885"/>
                </a:lnTo>
                <a:lnTo>
                  <a:pt x="434945" y="61888"/>
                </a:lnTo>
                <a:lnTo>
                  <a:pt x="454064" y="98682"/>
                </a:lnTo>
                <a:lnTo>
                  <a:pt x="463399" y="161079"/>
                </a:lnTo>
                <a:lnTo>
                  <a:pt x="464566" y="202945"/>
                </a:lnTo>
                <a:lnTo>
                  <a:pt x="463042" y="365760"/>
                </a:lnTo>
                <a:lnTo>
                  <a:pt x="463468" y="398240"/>
                </a:lnTo>
                <a:lnTo>
                  <a:pt x="466846" y="449484"/>
                </a:lnTo>
                <a:lnTo>
                  <a:pt x="479377" y="502427"/>
                </a:lnTo>
                <a:lnTo>
                  <a:pt x="494792" y="538988"/>
                </a:lnTo>
                <a:lnTo>
                  <a:pt x="356870" y="538988"/>
                </a:lnTo>
                <a:lnTo>
                  <a:pt x="343408" y="497839"/>
                </a:lnTo>
                <a:lnTo>
                  <a:pt x="341122" y="489457"/>
                </a:lnTo>
                <a:lnTo>
                  <a:pt x="339471" y="483996"/>
                </a:lnTo>
                <a:lnTo>
                  <a:pt x="338455" y="481456"/>
                </a:lnTo>
                <a:lnTo>
                  <a:pt x="320311" y="497718"/>
                </a:lnTo>
                <a:lnTo>
                  <a:pt x="301513" y="511825"/>
                </a:lnTo>
                <a:lnTo>
                  <a:pt x="262000" y="533526"/>
                </a:lnTo>
                <a:lnTo>
                  <a:pt x="219995" y="546560"/>
                </a:lnTo>
                <a:lnTo>
                  <a:pt x="175133" y="550926"/>
                </a:lnTo>
                <a:lnTo>
                  <a:pt x="136606" y="548163"/>
                </a:lnTo>
                <a:lnTo>
                  <a:pt x="72459" y="526065"/>
                </a:lnTo>
                <a:lnTo>
                  <a:pt x="26360" y="483179"/>
                </a:lnTo>
                <a:lnTo>
                  <a:pt x="2928" y="427362"/>
                </a:lnTo>
                <a:lnTo>
                  <a:pt x="0" y="395096"/>
                </a:lnTo>
                <a:lnTo>
                  <a:pt x="1333" y="373330"/>
                </a:lnTo>
                <a:lnTo>
                  <a:pt x="12001" y="333464"/>
                </a:lnTo>
                <a:lnTo>
                  <a:pt x="33075" y="298912"/>
                </a:lnTo>
                <a:lnTo>
                  <a:pt x="62984" y="272103"/>
                </a:lnTo>
                <a:lnTo>
                  <a:pt x="102512" y="252773"/>
                </a:lnTo>
                <a:lnTo>
                  <a:pt x="157948" y="236493"/>
                </a:lnTo>
                <a:lnTo>
                  <a:pt x="237200" y="220235"/>
                </a:lnTo>
                <a:lnTo>
                  <a:pt x="274827" y="211534"/>
                </a:lnTo>
                <a:lnTo>
                  <a:pt x="304930" y="203142"/>
                </a:lnTo>
                <a:lnTo>
                  <a:pt x="327533" y="195071"/>
                </a:lnTo>
                <a:lnTo>
                  <a:pt x="327533" y="181101"/>
                </a:lnTo>
                <a:lnTo>
                  <a:pt x="316388" y="133828"/>
                </a:lnTo>
                <a:lnTo>
                  <a:pt x="279066" y="110966"/>
                </a:lnTo>
                <a:lnTo>
                  <a:pt x="232791" y="106679"/>
                </a:lnTo>
                <a:lnTo>
                  <a:pt x="215167" y="107586"/>
                </a:lnTo>
                <a:lnTo>
                  <a:pt x="174752" y="121285"/>
                </a:lnTo>
                <a:lnTo>
                  <a:pt x="147873" y="155717"/>
                </a:lnTo>
                <a:lnTo>
                  <a:pt x="140970" y="172719"/>
                </a:lnTo>
                <a:lnTo>
                  <a:pt x="14350" y="149860"/>
                </a:lnTo>
                <a:lnTo>
                  <a:pt x="43402" y="83375"/>
                </a:lnTo>
                <a:lnTo>
                  <a:pt x="87884" y="36702"/>
                </a:lnTo>
                <a:lnTo>
                  <a:pt x="152622" y="9159"/>
                </a:lnTo>
                <a:lnTo>
                  <a:pt x="194504" y="2287"/>
                </a:lnTo>
                <a:lnTo>
                  <a:pt x="242697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76134" y="2744089"/>
            <a:ext cx="480059" cy="727710"/>
          </a:xfrm>
          <a:custGeom>
            <a:avLst/>
            <a:gdLst/>
            <a:ahLst/>
            <a:cxnLst/>
            <a:rect l="l" t="t" r="r" b="b"/>
            <a:pathLst>
              <a:path w="480059" h="727710">
                <a:moveTo>
                  <a:pt x="0" y="0"/>
                </a:moveTo>
                <a:lnTo>
                  <a:pt x="139446" y="0"/>
                </a:lnTo>
                <a:lnTo>
                  <a:pt x="139446" y="267462"/>
                </a:lnTo>
                <a:lnTo>
                  <a:pt x="174880" y="232957"/>
                </a:lnTo>
                <a:lnTo>
                  <a:pt x="213566" y="208311"/>
                </a:lnTo>
                <a:lnTo>
                  <a:pt x="255514" y="193524"/>
                </a:lnTo>
                <a:lnTo>
                  <a:pt x="300736" y="188595"/>
                </a:lnTo>
                <a:lnTo>
                  <a:pt x="324238" y="189712"/>
                </a:lnTo>
                <a:lnTo>
                  <a:pt x="367672" y="198614"/>
                </a:lnTo>
                <a:lnTo>
                  <a:pt x="405822" y="215947"/>
                </a:lnTo>
                <a:lnTo>
                  <a:pt x="446024" y="252095"/>
                </a:lnTo>
                <a:lnTo>
                  <a:pt x="468437" y="297136"/>
                </a:lnTo>
                <a:lnTo>
                  <a:pt x="478139" y="356727"/>
                </a:lnTo>
                <a:lnTo>
                  <a:pt x="479933" y="418338"/>
                </a:lnTo>
                <a:lnTo>
                  <a:pt x="479933" y="727583"/>
                </a:lnTo>
                <a:lnTo>
                  <a:pt x="340487" y="727583"/>
                </a:lnTo>
                <a:lnTo>
                  <a:pt x="340487" y="449199"/>
                </a:lnTo>
                <a:lnTo>
                  <a:pt x="339988" y="411478"/>
                </a:lnTo>
                <a:lnTo>
                  <a:pt x="336040" y="358848"/>
                </a:lnTo>
                <a:lnTo>
                  <a:pt x="313807" y="315626"/>
                </a:lnTo>
                <a:lnTo>
                  <a:pt x="268630" y="296088"/>
                </a:lnTo>
                <a:lnTo>
                  <a:pt x="254126" y="295275"/>
                </a:lnTo>
                <a:lnTo>
                  <a:pt x="237245" y="296324"/>
                </a:lnTo>
                <a:lnTo>
                  <a:pt x="192150" y="312165"/>
                </a:lnTo>
                <a:lnTo>
                  <a:pt x="159361" y="347063"/>
                </a:lnTo>
                <a:lnTo>
                  <a:pt x="142652" y="405161"/>
                </a:lnTo>
                <a:lnTo>
                  <a:pt x="139446" y="463550"/>
                </a:lnTo>
                <a:lnTo>
                  <a:pt x="139446" y="727583"/>
                </a:lnTo>
                <a:lnTo>
                  <a:pt x="0" y="727583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94703" y="2744089"/>
            <a:ext cx="139700" cy="129539"/>
          </a:xfrm>
          <a:custGeom>
            <a:avLst/>
            <a:gdLst/>
            <a:ahLst/>
            <a:cxnLst/>
            <a:rect l="l" t="t" r="r" b="b"/>
            <a:pathLst>
              <a:path w="139700" h="129539">
                <a:moveTo>
                  <a:pt x="0" y="0"/>
                </a:moveTo>
                <a:lnTo>
                  <a:pt x="139446" y="0"/>
                </a:lnTo>
                <a:lnTo>
                  <a:pt x="139446" y="129032"/>
                </a:lnTo>
                <a:lnTo>
                  <a:pt x="0" y="129032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32247" y="2744089"/>
            <a:ext cx="656590" cy="727710"/>
          </a:xfrm>
          <a:custGeom>
            <a:avLst/>
            <a:gdLst/>
            <a:ahLst/>
            <a:cxnLst/>
            <a:rect l="l" t="t" r="r" b="b"/>
            <a:pathLst>
              <a:path w="656589" h="727710">
                <a:moveTo>
                  <a:pt x="0" y="0"/>
                </a:moveTo>
                <a:lnTo>
                  <a:pt x="146938" y="0"/>
                </a:lnTo>
                <a:lnTo>
                  <a:pt x="146938" y="323088"/>
                </a:lnTo>
                <a:lnTo>
                  <a:pt x="443738" y="0"/>
                </a:lnTo>
                <a:lnTo>
                  <a:pt x="641350" y="0"/>
                </a:lnTo>
                <a:lnTo>
                  <a:pt x="367411" y="283337"/>
                </a:lnTo>
                <a:lnTo>
                  <a:pt x="656209" y="727583"/>
                </a:lnTo>
                <a:lnTo>
                  <a:pt x="466089" y="727583"/>
                </a:lnTo>
                <a:lnTo>
                  <a:pt x="266064" y="386080"/>
                </a:lnTo>
                <a:lnTo>
                  <a:pt x="146938" y="507746"/>
                </a:lnTo>
                <a:lnTo>
                  <a:pt x="146938" y="727583"/>
                </a:lnTo>
                <a:lnTo>
                  <a:pt x="0" y="727583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1172</TotalTime>
  <Words>1321</Words>
  <Application>Microsoft Office PowerPoint</Application>
  <PresentationFormat>On-screen Show (4:3)</PresentationFormat>
  <Paragraphs>275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Eras Bold ITC</vt:lpstr>
      <vt:lpstr>Eras Demi ITC</vt:lpstr>
      <vt:lpstr>Times New Roman</vt:lpstr>
      <vt:lpstr>Office Theme</vt:lpstr>
      <vt:lpstr>STATIKA</vt:lpstr>
      <vt:lpstr>Dosen Pengampu</vt:lpstr>
      <vt:lpstr>APA YANG DIMAKSUD DENGAN  STATIKA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Beban  Angin</vt:lpstr>
      <vt:lpstr>Beban Gempa</vt:lpstr>
      <vt:lpstr>Beban  Kendaraan</vt:lpstr>
      <vt:lpstr>PowerPoint Presentation</vt:lpstr>
      <vt:lpstr>PowerPoint Presentation</vt:lpstr>
      <vt:lpstr>Tumpuan Roll</vt:lpstr>
      <vt:lpstr>Tumpuan Sendi</vt:lpstr>
      <vt:lpstr>PowerPoint Presentation</vt:lpstr>
      <vt:lpstr>Tumpuan  Jepit</vt:lpstr>
      <vt:lpstr>Macam-macam Tumpuan dan  Reaksinya</vt:lpstr>
      <vt:lpstr>Balok di atas dua tumpuan</vt:lpstr>
      <vt:lpstr>Portal 3 Sendi</vt:lpstr>
      <vt:lpstr>PowerPoint Presentation</vt:lpstr>
      <vt:lpstr>PowerPoint Presentation</vt:lpstr>
      <vt:lpstr>1. Untuk mengetahui tentang konsep keseimbangan gaya</vt:lpstr>
      <vt:lpstr>1. Bagian struktur yang menderita gaya dalam  terbesar akan mengalami tegangan yang  terbesar. Kehancuran struktur akan terjadi pada bagian struktur yang menderita  tegangan terbesar</vt:lpstr>
      <vt:lpstr>MENGAPA KITA PERLU BELAJAR  STATIKA ?</vt:lpstr>
      <vt:lpstr>Gempa Haiti  12 Januari 2010 M 7.0</vt:lpstr>
      <vt:lpstr>PowerPoint Presentation</vt:lpstr>
      <vt:lpstr>A damage survey of 107 buildings in downtown Port-au-Prince  indicated that 28% had collapsed and another 33% were damaged  enough to require repairs. A similar survey of 52 buildings in  Léogâne found that 62% had collapsed and another 31% required  repairs.</vt:lpstr>
      <vt:lpstr>Gempa Padang M 7.6,  30 September 2009</vt:lpstr>
      <vt:lpstr>PowerPoint Presentation</vt:lpstr>
      <vt:lpstr>PowerPoint Presentation</vt:lpstr>
      <vt:lpstr>Gempa  Yogyakarta  M 6.3 27 Mei 2006</vt:lpstr>
      <vt:lpstr>PowerPoint Presentation</vt:lpstr>
      <vt:lpstr>PowerPoint Presentation</vt:lpstr>
      <vt:lpstr>PowerPoint Presentation</vt:lpstr>
      <vt:lpstr>APA YANG DIPELAJARI DI  STATIKA ?</vt:lpstr>
      <vt:lpstr>APA YANG DIPELAJARI DI  STATIKA ?</vt:lpstr>
      <vt:lpstr>APA YANG DIPELAJARI DI  STATIKA ?</vt:lpstr>
      <vt:lpstr>Sistem Satuan yang digunakan pada kuliah STATIKA</vt:lpstr>
      <vt:lpstr>Konversi tekanan (gaya per satuan luas).</vt:lpstr>
      <vt:lpstr>PowerPoint Presentation</vt:lpstr>
      <vt:lpstr>Persoalan  penting pada  ilmu mekanika  (Statika)</vt:lpstr>
      <vt:lpstr>Bagaimana Merubah  Model Fisik Menjadi  Model struktur  (model analitis) ?</vt:lpstr>
      <vt:lpstr>Bagaimana Merubah  Model Fisik Menjadi  Model struktur  (model analitis) ?</vt:lpstr>
      <vt:lpstr>PowerPoint Presentation</vt:lpstr>
      <vt:lpstr>Sistem Penilian 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hasbi</dc:creator>
  <cp:lastModifiedBy>Mr.Luqman</cp:lastModifiedBy>
  <cp:revision>12</cp:revision>
  <dcterms:created xsi:type="dcterms:W3CDTF">2019-08-28T01:56:00Z</dcterms:created>
  <dcterms:modified xsi:type="dcterms:W3CDTF">2023-02-23T01:33:27Z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2010-09-19T00:00:00Z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2019-08-28T00:00:00Z</vt:filetime>
  </property>
</Properties>
</file>