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94660"/>
  </p:normalViewPr>
  <p:slideViewPr>
    <p:cSldViewPr>
      <p:cViewPr>
        <p:scale>
          <a:sx n="76" d="100"/>
          <a:sy n="76" d="100"/>
        </p:scale>
        <p:origin x="-1158"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0FB0EC2-8CE9-4F40-AAA6-7B99B7060E69}" type="datetimeFigureOut">
              <a:rPr lang="id-ID" smtClean="0"/>
              <a:pPr/>
              <a:t>17/03/2021</a:t>
            </a:fld>
            <a:endParaRPr lang="id-ID"/>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d-ID"/>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E0914E3-CD89-4CF7-AA2B-4137578F89F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0FB0EC2-8CE9-4F40-AAA6-7B99B7060E69}" type="datetimeFigureOut">
              <a:rPr lang="id-ID" smtClean="0"/>
              <a:pPr/>
              <a:t>17/03/2021</a:t>
            </a:fld>
            <a:endParaRPr lang="id-ID"/>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d-ID"/>
          </a:p>
        </p:txBody>
      </p:sp>
      <p:sp>
        <p:nvSpPr>
          <p:cNvPr id="6" name="Slide Number Placeholder 5"/>
          <p:cNvSpPr>
            <a:spLocks noGrp="1"/>
          </p:cNvSpPr>
          <p:nvPr>
            <p:ph type="sldNum" sz="quarter" idx="12"/>
          </p:nvPr>
        </p:nvSpPr>
        <p:spPr>
          <a:xfrm>
            <a:off x="6733952" y="6555112"/>
            <a:ext cx="588336" cy="228600"/>
          </a:xfrm>
        </p:spPr>
        <p:txBody>
          <a:bodyPr/>
          <a:lstStyle>
            <a:extLst/>
          </a:lstStyle>
          <a:p>
            <a:fld id="{1E0914E3-CD89-4CF7-AA2B-4137578F89FA}"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0FB0EC2-8CE9-4F40-AAA6-7B99B7060E69}" type="datetimeFigureOut">
              <a:rPr lang="id-ID" smtClean="0"/>
              <a:pPr/>
              <a:t>17/03/2021</a:t>
            </a:fld>
            <a:endParaRPr lang="id-ID"/>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id-ID"/>
          </a:p>
        </p:txBody>
      </p:sp>
      <p:sp>
        <p:nvSpPr>
          <p:cNvPr id="4" name="Slide Number Placeholder 3"/>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1E0914E3-CD89-4CF7-AA2B-4137578F89FA}" type="slidenum">
              <a:rPr lang="id-ID" smtClean="0"/>
              <a:pPr/>
              <a:t>‹#›</a:t>
            </a:fld>
            <a:endParaRPr lang="id-ID"/>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0FB0EC2-8CE9-4F40-AAA6-7B99B7060E69}" type="datetimeFigureOut">
              <a:rPr lang="id-ID" smtClean="0"/>
              <a:pPr/>
              <a:t>17/03/2021</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1E0914E3-CD89-4CF7-AA2B-4137578F89FA}"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90FB0EC2-8CE9-4F40-AAA6-7B99B7060E69}" type="datetimeFigureOut">
              <a:rPr lang="id-ID" smtClean="0"/>
              <a:pPr/>
              <a:t>17/03/2021</a:t>
            </a:fld>
            <a:endParaRPr lang="id-ID"/>
          </a:p>
        </p:txBody>
      </p:sp>
      <p:sp>
        <p:nvSpPr>
          <p:cNvPr id="5" name="Footer Placeholder 4"/>
          <p:cNvSpPr>
            <a:spLocks noGrp="1"/>
          </p:cNvSpPr>
          <p:nvPr>
            <p:ph type="ftr" sz="quarter" idx="11"/>
          </p:nvPr>
        </p:nvSpPr>
        <p:spPr>
          <a:xfrm>
            <a:off x="457200" y="6556248"/>
            <a:ext cx="3657600" cy="228600"/>
          </a:xfrm>
        </p:spPr>
        <p:txBody>
          <a:bodyPr/>
          <a:lstStyle>
            <a:extLst/>
          </a:lstStyle>
          <a:p>
            <a:endParaRPr lang="id-ID"/>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E0914E3-CD89-4CF7-AA2B-4137578F89FA}"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0FB0EC2-8CE9-4F40-AAA6-7B99B7060E69}" type="datetimeFigureOut">
              <a:rPr lang="id-ID" smtClean="0"/>
              <a:pPr/>
              <a:t>17/03/2021</a:t>
            </a:fld>
            <a:endParaRPr lang="id-ID"/>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d-ID"/>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E0914E3-CD89-4CF7-AA2B-4137578F89FA}"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9.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692696"/>
            <a:ext cx="4968552" cy="2592288"/>
          </a:xfrm>
        </p:spPr>
        <p:txBody>
          <a:bodyPr/>
          <a:lstStyle/>
          <a:p>
            <a:pPr algn="ctr"/>
            <a:r>
              <a:rPr lang="id-ID" sz="7200" dirty="0" smtClean="0"/>
              <a:t>BAB V</a:t>
            </a:r>
            <a:br>
              <a:rPr lang="id-ID" sz="7200" dirty="0" smtClean="0"/>
            </a:br>
            <a:r>
              <a:rPr lang="id-ID" sz="7200" dirty="0" smtClean="0"/>
              <a:t>MASA BAYI </a:t>
            </a:r>
            <a:endParaRPr lang="id-ID" sz="7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87824" y="548680"/>
            <a:ext cx="3888432" cy="1143000"/>
          </a:xfrm>
        </p:spPr>
        <p:txBody>
          <a:bodyPr>
            <a:normAutofit/>
          </a:bodyPr>
          <a:lstStyle/>
          <a:p>
            <a:r>
              <a:rPr lang="id-ID" sz="5400" dirty="0" smtClean="0"/>
              <a:t>MASA BAYI </a:t>
            </a:r>
            <a:endParaRPr lang="id-ID" sz="5400" dirty="0"/>
          </a:p>
        </p:txBody>
      </p:sp>
      <p:sp>
        <p:nvSpPr>
          <p:cNvPr id="4" name="Rectangle 3">
            <a:hlinkClick r:id="rId2" action="ppaction://hlinksldjump"/>
          </p:cNvPr>
          <p:cNvSpPr/>
          <p:nvPr/>
        </p:nvSpPr>
        <p:spPr>
          <a:xfrm>
            <a:off x="1187624" y="2420888"/>
            <a:ext cx="4143404"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PERKEMBANGAN MASA BAYI </a:t>
            </a:r>
            <a:endParaRPr lang="id-ID" dirty="0"/>
          </a:p>
        </p:txBody>
      </p:sp>
      <p:sp>
        <p:nvSpPr>
          <p:cNvPr id="5" name="Rectangle 4">
            <a:hlinkClick r:id="rId3" action="ppaction://hlinksldjump"/>
          </p:cNvPr>
          <p:cNvSpPr/>
          <p:nvPr/>
        </p:nvSpPr>
        <p:spPr>
          <a:xfrm>
            <a:off x="3923928" y="3573016"/>
            <a:ext cx="4214842"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Tugas Tugas Perkembangan Masa Bayi</a:t>
            </a:r>
            <a:endParaRPr lang="id-ID" dirty="0"/>
          </a:p>
        </p:txBody>
      </p:sp>
      <p:sp>
        <p:nvSpPr>
          <p:cNvPr id="6" name="Rectangle 5">
            <a:hlinkClick r:id="rId4" action="ppaction://hlinksldjump"/>
          </p:cNvPr>
          <p:cNvSpPr/>
          <p:nvPr/>
        </p:nvSpPr>
        <p:spPr>
          <a:xfrm>
            <a:off x="1979712" y="5085184"/>
            <a:ext cx="4214842"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Perkembangan Kognitif Masa Bayi</a:t>
            </a: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332656"/>
            <a:ext cx="7239000" cy="1143000"/>
          </a:xfrm>
        </p:spPr>
        <p:txBody>
          <a:bodyPr/>
          <a:lstStyle/>
          <a:p>
            <a:r>
              <a:rPr lang="id-ID" dirty="0" smtClean="0"/>
              <a:t>PERNGERTIAN MASA BAYI </a:t>
            </a:r>
            <a:endParaRPr lang="id-ID" dirty="0"/>
          </a:p>
        </p:txBody>
      </p:sp>
      <p:sp>
        <p:nvSpPr>
          <p:cNvPr id="3" name="Content Placeholder 2"/>
          <p:cNvSpPr>
            <a:spLocks noGrp="1"/>
          </p:cNvSpPr>
          <p:nvPr>
            <p:ph idx="1"/>
          </p:nvPr>
        </p:nvSpPr>
        <p:spPr>
          <a:noFill/>
          <a:ln>
            <a:solidFill>
              <a:schemeClr val="bg1"/>
            </a:solidFill>
          </a:ln>
        </p:spPr>
        <p:txBody>
          <a:bodyPr>
            <a:normAutofit fontScale="92500" lnSpcReduction="20000"/>
          </a:bodyPr>
          <a:lstStyle/>
          <a:p>
            <a:pPr>
              <a:buNone/>
            </a:pPr>
            <a:r>
              <a:rPr lang="id-ID" b="1" dirty="0"/>
              <a:t>Pengertian Masa Bayi</a:t>
            </a:r>
            <a:endParaRPr lang="id-ID" dirty="0"/>
          </a:p>
          <a:p>
            <a:pPr>
              <a:buNone/>
            </a:pPr>
            <a:r>
              <a:rPr lang="id-ID" dirty="0"/>
              <a:t>Masa bayi berlangsung selama dua tahun pertama kehidupan setelah periode bayi baru lahir selama dua minggu. Masa bayi sering dianggap sebagai keadaan tidak berdaya di mana bayi setiap hari belajar untuk semakin mandiri, sehingga di akhir masa bayi dikenal sebagai anak kecil yang baru belajar berjalan.</a:t>
            </a:r>
          </a:p>
          <a:p>
            <a:pPr>
              <a:buNone/>
            </a:pPr>
            <a:r>
              <a:rPr lang="id-ID" dirty="0"/>
              <a:t>Masa bayi adalah masa dasar yang sesungguhnya, meskipun seluruh masa anak-anak merupakan masa dasar. Banyak ahli berkeyakinan demikian, seperti Freud yang percaya bahwa penyesuaian diri yang kurang baik pada masa dewasa bermula dari pengalaman-pengalaman masa kanak-kanak yang kurang baik (Freud, 1962).</a:t>
            </a:r>
          </a:p>
          <a:p>
            <a:endParaRPr lang="id-ID" dirty="0"/>
          </a:p>
        </p:txBody>
      </p:sp>
      <p:sp>
        <p:nvSpPr>
          <p:cNvPr id="4" name="Right Arrow 3">
            <a:hlinkClick r:id="rId2" action="ppaction://hlinksldjump"/>
          </p:cNvPr>
          <p:cNvSpPr/>
          <p:nvPr/>
        </p:nvSpPr>
        <p:spPr>
          <a:xfrm>
            <a:off x="7858148" y="5857892"/>
            <a:ext cx="571504"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Left Arrow 4">
            <a:hlinkClick r:id="rId3" action="ppaction://hlinksldjump"/>
          </p:cNvPr>
          <p:cNvSpPr/>
          <p:nvPr/>
        </p:nvSpPr>
        <p:spPr>
          <a:xfrm>
            <a:off x="357158" y="6072206"/>
            <a:ext cx="571504"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3286116" y="2928934"/>
            <a:ext cx="2571768" cy="716090"/>
          </a:xfrm>
          <a:prstGeom prst="rect">
            <a:avLst/>
          </a:prstGeom>
          <a:solidFill>
            <a:schemeClr val="tx1"/>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id-ID"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hlinkClick r:id="rId2" action="ppaction://hlinksldjump"/>
              </a:rPr>
              <a:t>PERKEMBANGAN MASA BAYI</a:t>
            </a:r>
            <a:endParaRPr lang="id-ID"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Rectangle 5"/>
          <p:cNvSpPr/>
          <p:nvPr/>
        </p:nvSpPr>
        <p:spPr>
          <a:xfrm>
            <a:off x="3071802" y="714356"/>
            <a:ext cx="3143272" cy="10001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Low" fontAlgn="base">
              <a:spcBef>
                <a:spcPct val="0"/>
              </a:spcBef>
              <a:spcAft>
                <a:spcPct val="0"/>
              </a:spcAft>
            </a:pPr>
            <a:r>
              <a:rPr kumimoji="0" lang="id-ID" b="1" i="0" u="none" strike="noStrike" cap="none" normalizeH="0" baseline="0" dirty="0" smtClean="0">
                <a:ln>
                  <a:noFill/>
                </a:ln>
                <a:solidFill>
                  <a:schemeClr val="bg1"/>
                </a:solidFill>
                <a:effectLst/>
                <a:latin typeface="Calibri" pitchFamily="34" charset="0"/>
                <a:ea typeface="Times New Roman" pitchFamily="18" charset="0"/>
                <a:cs typeface="Arial" pitchFamily="34" charset="0"/>
                <a:hlinkClick r:id="rId3" action="ppaction://hlinksldjump"/>
              </a:rPr>
              <a:t>Perkembangan Fisik pada Masa Bayi</a:t>
            </a:r>
            <a:endParaRPr kumimoji="0" lang="id-ID" sz="2800" b="0" i="0" u="none" strike="noStrike" cap="none" normalizeH="0" baseline="0" dirty="0" smtClean="0">
              <a:ln>
                <a:noFill/>
              </a:ln>
              <a:solidFill>
                <a:schemeClr val="bg1"/>
              </a:solidFill>
              <a:effectLst/>
              <a:latin typeface="Arial" pitchFamily="34" charset="0"/>
              <a:cs typeface="Arial" pitchFamily="34" charset="0"/>
            </a:endParaRPr>
          </a:p>
        </p:txBody>
      </p:sp>
      <p:sp>
        <p:nvSpPr>
          <p:cNvPr id="7" name="Up Arrow 6"/>
          <p:cNvSpPr/>
          <p:nvPr/>
        </p:nvSpPr>
        <p:spPr>
          <a:xfrm>
            <a:off x="4429124" y="2071678"/>
            <a:ext cx="357190" cy="5000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Down Arrow 8"/>
          <p:cNvSpPr/>
          <p:nvPr/>
        </p:nvSpPr>
        <p:spPr>
          <a:xfrm>
            <a:off x="4499992" y="3861048"/>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3000364" y="4786322"/>
            <a:ext cx="3143272" cy="10001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Low" fontAlgn="base">
              <a:spcBef>
                <a:spcPct val="0"/>
              </a:spcBef>
              <a:spcAft>
                <a:spcPct val="0"/>
              </a:spcAft>
            </a:pPr>
            <a:r>
              <a:rPr kumimoji="0" lang="id-ID" sz="2800"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hlinkClick r:id="rId4" action="ppaction://hlinksldjump"/>
              </a:rPr>
              <a:t>Perkembangan Psikologis</a:t>
            </a:r>
            <a:endParaRPr kumimoji="0" lang="id-ID"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2"/>
          <p:cNvSpPr/>
          <p:nvPr/>
        </p:nvSpPr>
        <p:spPr>
          <a:xfrm>
            <a:off x="6715140" y="2786058"/>
            <a:ext cx="2214578" cy="10001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kumimoji="0" lang="id-ID"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hlinkClick r:id="rId5" action="ppaction://hlinksldjump"/>
              </a:rPr>
              <a:t>Perkembangan Bicara</a:t>
            </a:r>
            <a:endParaRPr kumimoji="0" lang="id-ID"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Rectangle 16"/>
          <p:cNvSpPr/>
          <p:nvPr/>
        </p:nvSpPr>
        <p:spPr>
          <a:xfrm>
            <a:off x="323528" y="2780928"/>
            <a:ext cx="2214578" cy="100013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kumimoji="0" lang="id-ID" b="1" i="0" u="none" strike="noStrike" cap="none" normalizeH="0" baseline="0" dirty="0" smtClean="0">
                <a:ln>
                  <a:noFill/>
                </a:ln>
                <a:solidFill>
                  <a:srgbClr val="000000"/>
                </a:solidFill>
                <a:effectLst/>
                <a:latin typeface="Calibri" pitchFamily="34" charset="0"/>
                <a:ea typeface="Times New Roman" pitchFamily="18" charset="0"/>
                <a:cs typeface="Arial" pitchFamily="34" charset="0"/>
                <a:hlinkClick r:id="rId6" action="ppaction://hlinksldjump"/>
              </a:rPr>
              <a:t>Perkembangan Sosial</a:t>
            </a:r>
            <a:endParaRPr kumimoji="0" lang="id-ID"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Right Arrow 17"/>
          <p:cNvSpPr/>
          <p:nvPr/>
        </p:nvSpPr>
        <p:spPr>
          <a:xfrm>
            <a:off x="6000760" y="3071810"/>
            <a:ext cx="428628"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Left Arrow 18"/>
          <p:cNvSpPr/>
          <p:nvPr/>
        </p:nvSpPr>
        <p:spPr>
          <a:xfrm>
            <a:off x="2714612" y="3071810"/>
            <a:ext cx="357190" cy="18859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91264" cy="410304"/>
          </a:xfrm>
        </p:spPr>
        <p:txBody>
          <a:bodyPr>
            <a:normAutofit fontScale="90000"/>
          </a:bodyPr>
          <a:lstStyle/>
          <a:p>
            <a:r>
              <a:rPr lang="id-ID" b="1" dirty="0"/>
              <a:t>Perkembangan Fisik pada Masa Bayi</a:t>
            </a:r>
            <a:endParaRPr lang="id-ID" dirty="0"/>
          </a:p>
        </p:txBody>
      </p:sp>
      <p:sp>
        <p:nvSpPr>
          <p:cNvPr id="3" name="Content Placeholder 2"/>
          <p:cNvSpPr>
            <a:spLocks noGrp="1"/>
          </p:cNvSpPr>
          <p:nvPr>
            <p:ph idx="1"/>
          </p:nvPr>
        </p:nvSpPr>
        <p:spPr>
          <a:xfrm>
            <a:off x="0" y="1214422"/>
            <a:ext cx="8643998" cy="5429288"/>
          </a:xfrm>
        </p:spPr>
        <p:txBody>
          <a:bodyPr>
            <a:normAutofit fontScale="77500" lnSpcReduction="20000"/>
          </a:bodyPr>
          <a:lstStyle/>
          <a:p>
            <a:r>
              <a:rPr lang="id-ID" b="1" dirty="0"/>
              <a:t>a.       Pada tahun pertama pertumbuhan fisik sangat cepat sedangkan tahun kedua mulai mengendur.</a:t>
            </a:r>
          </a:p>
          <a:p>
            <a:r>
              <a:rPr lang="id-ID" b="1" dirty="0"/>
              <a:t>b.      Pola perkembangan bayi pria dan wanita sama.</a:t>
            </a:r>
          </a:p>
          <a:p>
            <a:r>
              <a:rPr lang="id-ID" b="1" dirty="0"/>
              <a:t>c.       Tinggi badan secara proporsional lebih lambat dari pertumbuhan berat badan selama tahun pertama dan lebih cepat pada tahun kedua.</a:t>
            </a:r>
          </a:p>
          <a:p>
            <a:r>
              <a:rPr lang="id-ID" b="1" dirty="0"/>
              <a:t>d.      Dari 20 gigi seri, kira-kira 16 telah tumbuh selama masa bayi berakhir. Gigi pertama muncul kira-kira pada usia 6-8 bulan. Gigi seri bawah muncul terlebih dahulu kemudian menyusul tumbuhnya gigi seri bagian atas. Pada umur satu tahun rata-rata bayi mempunyai 4 sampai 6 gigi dan pada umur dua tahun 16 gigi.</a:t>
            </a:r>
          </a:p>
          <a:p>
            <a:r>
              <a:rPr lang="id-ID" b="1" dirty="0"/>
              <a:t>e.       Pertumbuhan otak tampak dengan bertambah </a:t>
            </a:r>
            <a:r>
              <a:rPr lang="id-ID" b="1" dirty="0" smtClean="0"/>
              <a:t>besarnya </a:t>
            </a:r>
            <a:r>
              <a:rPr lang="id-ID" b="1" dirty="0"/>
              <a:t>ukuran tengkorak kepala. Diperkirakan seperempat (1/4) dari berat otak orang dewasa dicapai pada usia sembilan bulan dan tiga perempat (3/4) pada akhir tahun kedua.</a:t>
            </a:r>
          </a:p>
          <a:p>
            <a:r>
              <a:rPr lang="id-ID" b="1" dirty="0"/>
              <a:t>f.       Organ keindraan berkembang dengan cepat selama masa bayi dan sanggup berfungsi dengan memuaskan sejak bulan-bulan pertama dari kehidupan. Dengan berkembangnya koordinasi otot-otot mata pada bulan ketiga maka bayi telah sanggup melihat dengan jelas</a:t>
            </a:r>
          </a:p>
        </p:txBody>
      </p:sp>
      <p:sp>
        <p:nvSpPr>
          <p:cNvPr id="5" name="Right Arrow 4">
            <a:hlinkClick r:id="rId2" action="ppaction://hlinksldjump"/>
          </p:cNvPr>
          <p:cNvSpPr/>
          <p:nvPr/>
        </p:nvSpPr>
        <p:spPr>
          <a:xfrm>
            <a:off x="8286776" y="6215082"/>
            <a:ext cx="571504"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Left Arrow 5">
            <a:hlinkClick r:id="rId3" action="ppaction://hlinksldjump"/>
          </p:cNvPr>
          <p:cNvSpPr/>
          <p:nvPr/>
        </p:nvSpPr>
        <p:spPr>
          <a:xfrm>
            <a:off x="357158" y="6429396"/>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19256" cy="5619024"/>
          </a:xfrm>
        </p:spPr>
        <p:txBody>
          <a:bodyPr>
            <a:normAutofit/>
          </a:bodyPr>
          <a:lstStyle/>
          <a:p>
            <a:r>
              <a:rPr lang="id-ID" dirty="0"/>
              <a:t>g.      Fungsi-fungsi fisiologis. Masa bayi merupakan masa di mana dasar pembinaan pola-pola fisiologis seperti makan, tidur, dan buang air harus terbentuk. Walaupun pembentukan kebiasaan tidak terselesaikan pada akhir masa bayi.</a:t>
            </a:r>
          </a:p>
          <a:p>
            <a:r>
              <a:rPr lang="id-ID" dirty="0"/>
              <a:t>h.      Perkembangan penguasaan otot-otot. Perkembangan penguasaan otot-otot mengikuti pola yang jelas dan dapat diduga yang ditentukan oleh hukum arah perkembangan. Menurut hukum ini penguasaan atau pengendalian otot-otot bergerak melalui tubuh dari arah kepala menuju kaki (Yusuf, 2004:151).</a:t>
            </a:r>
          </a:p>
          <a:p>
            <a:pPr>
              <a:buNone/>
            </a:pPr>
            <a:endParaRPr lang="id-ID" dirty="0"/>
          </a:p>
        </p:txBody>
      </p:sp>
      <p:sp>
        <p:nvSpPr>
          <p:cNvPr id="4" name="Right Arrow 3">
            <a:hlinkClick r:id="rId2" action="ppaction://hlinksldjump"/>
          </p:cNvPr>
          <p:cNvSpPr/>
          <p:nvPr/>
        </p:nvSpPr>
        <p:spPr>
          <a:xfrm>
            <a:off x="8215338" y="6072206"/>
            <a:ext cx="714380"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Left Arrow 4">
            <a:hlinkClick r:id="rId3" action="ppaction://hlinksldjump"/>
          </p:cNvPr>
          <p:cNvSpPr/>
          <p:nvPr/>
        </p:nvSpPr>
        <p:spPr>
          <a:xfrm>
            <a:off x="285720" y="6072206"/>
            <a:ext cx="714380"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60648"/>
            <a:ext cx="6779096" cy="796908"/>
          </a:xfrm>
        </p:spPr>
        <p:txBody>
          <a:bodyPr>
            <a:normAutofit/>
          </a:bodyPr>
          <a:lstStyle/>
          <a:p>
            <a:r>
              <a:rPr lang="id-ID" b="1" dirty="0"/>
              <a:t>Perkembangan </a:t>
            </a:r>
            <a:r>
              <a:rPr lang="id-ID" b="1" dirty="0" smtClean="0"/>
              <a:t>Psikologis</a:t>
            </a:r>
            <a:endParaRPr lang="id-ID" dirty="0"/>
          </a:p>
        </p:txBody>
      </p:sp>
      <p:sp>
        <p:nvSpPr>
          <p:cNvPr id="3" name="Content Placeholder 2"/>
          <p:cNvSpPr>
            <a:spLocks noGrp="1"/>
          </p:cNvSpPr>
          <p:nvPr>
            <p:ph idx="1"/>
          </p:nvPr>
        </p:nvSpPr>
        <p:spPr>
          <a:xfrm>
            <a:off x="214282" y="1071546"/>
            <a:ext cx="8715436" cy="5500726"/>
          </a:xfrm>
        </p:spPr>
        <p:txBody>
          <a:bodyPr>
            <a:normAutofit fontScale="70000" lnSpcReduction="20000"/>
          </a:bodyPr>
          <a:lstStyle/>
          <a:p>
            <a:pPr>
              <a:buNone/>
            </a:pPr>
            <a:r>
              <a:rPr lang="id-ID" dirty="0"/>
              <a:t>a.   Pola </a:t>
            </a:r>
            <a:r>
              <a:rPr lang="id-ID" dirty="0" smtClean="0"/>
              <a:t>tidur</a:t>
            </a:r>
          </a:p>
          <a:p>
            <a:pPr>
              <a:buNone/>
            </a:pPr>
            <a:r>
              <a:rPr lang="id-ID" dirty="0" smtClean="0"/>
              <a:t>	Selama </a:t>
            </a:r>
            <a:r>
              <a:rPr lang="id-ID" dirty="0"/>
              <a:t>tahun pertama masa bayi, lama rata-rata tidur malam meningkat dari 8½ jam pada tiga minggu pertama hingga 10 jam pada 12 minggu pertama dan selanjutnya tetap konstan selama sisa tahun tersebut. Selama tiga bulan pertama, penurunan jumlah waktu tidur siang diimbangi oleh peningkatan jumlah waktu tidur malam.</a:t>
            </a:r>
          </a:p>
          <a:p>
            <a:pPr>
              <a:buNone/>
            </a:pPr>
            <a:r>
              <a:rPr lang="id-ID" dirty="0"/>
              <a:t>b.   Pola makan</a:t>
            </a:r>
          </a:p>
          <a:p>
            <a:pPr>
              <a:buNone/>
            </a:pPr>
            <a:r>
              <a:rPr lang="id-ID" dirty="0" smtClean="0"/>
              <a:t>	Sejak </a:t>
            </a:r>
            <a:r>
              <a:rPr lang="id-ID" dirty="0"/>
              <a:t>kelahiran hingga usia empat atau lima bulan, semua pola makan adalah dalam bentuk mengisap dan menelan. Mengunyah umumnya muncul sebulan sesudah menggigit. Ketidaksukaan makan yang mulai berkembang pada tahun kedua sering merupakan akibat dari perpanjangan pola makan ala bayi. Setelah terbiasa dengan makanan cair, cukup sulit bagi bayi untuk menyesuaikan diri dengan makanan yang agak keras.</a:t>
            </a:r>
          </a:p>
          <a:p>
            <a:pPr>
              <a:buNone/>
            </a:pPr>
            <a:r>
              <a:rPr lang="id-ID" dirty="0"/>
              <a:t>c.   Pola buang air</a:t>
            </a:r>
          </a:p>
          <a:p>
            <a:pPr>
              <a:buNone/>
            </a:pPr>
            <a:r>
              <a:rPr lang="id-ID" dirty="0"/>
              <a:t>      Pengendalian (kontrol) buang air besar rata-rata mulai pada usia enam bulan, sedangkan pengendalian buang air kecil mulai antara usia 15 dan 16 bulan. Dalam hal buang air besar, kebiasaan pengendalian terbentuk pada akhir masa bayi, meskipun sekali-kali dapat juga terjadi penyimpangan, khususnya ketika bayi lelah, sakit, atau secara emosional sangat senang. Sebaliknya pengendalian buang air kecil, belum sempurna pada akhir masa bayi.</a:t>
            </a:r>
          </a:p>
        </p:txBody>
      </p:sp>
      <p:sp>
        <p:nvSpPr>
          <p:cNvPr id="4" name="Right Arrow 3">
            <a:hlinkClick r:id="rId2" action="ppaction://hlinksldjump"/>
          </p:cNvPr>
          <p:cNvSpPr/>
          <p:nvPr/>
        </p:nvSpPr>
        <p:spPr>
          <a:xfrm>
            <a:off x="8072462" y="5929330"/>
            <a:ext cx="571504"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Pola Emosional yang Umum</a:t>
            </a:r>
            <a:r>
              <a:rPr lang="id-ID" dirty="0"/>
              <a:t/>
            </a:r>
            <a:br>
              <a:rPr lang="id-ID" dirty="0"/>
            </a:br>
            <a:endParaRPr lang="id-ID" dirty="0"/>
          </a:p>
        </p:txBody>
      </p:sp>
      <p:sp>
        <p:nvSpPr>
          <p:cNvPr id="3" name="Content Placeholder 2"/>
          <p:cNvSpPr>
            <a:spLocks noGrp="1"/>
          </p:cNvSpPr>
          <p:nvPr>
            <p:ph idx="1"/>
          </p:nvPr>
        </p:nvSpPr>
        <p:spPr>
          <a:xfrm>
            <a:off x="214282" y="928670"/>
            <a:ext cx="8786874" cy="5643602"/>
          </a:xfrm>
        </p:spPr>
        <p:txBody>
          <a:bodyPr>
            <a:normAutofit fontScale="55000" lnSpcReduction="20000"/>
          </a:bodyPr>
          <a:lstStyle/>
          <a:p>
            <a:pPr>
              <a:buNone/>
            </a:pPr>
            <a:r>
              <a:rPr lang="id-ID" dirty="0"/>
              <a:t>a.       Kemarahan</a:t>
            </a:r>
          </a:p>
          <a:p>
            <a:pPr>
              <a:buNone/>
            </a:pPr>
            <a:r>
              <a:rPr lang="id-ID" dirty="0" smtClean="0"/>
              <a:t>	Perangsang </a:t>
            </a:r>
            <a:r>
              <a:rPr lang="id-ID" dirty="0"/>
              <a:t>yang membangkitkan kemarahan bayi adalah campur tangan terhadap gerakan-gerakan mencoba menghalangi keinginannya. Tanggapan marah mengambil bentuk menjerit, meronta-ronta, menendang kaki, mengibaskan tangan, dan memukul apa saja yang ada di dekatnya. Pada tahun kedua bayi dapat juga melonjak-lonjak, berguling-guling, meronta-ronta dan menahan nafas.</a:t>
            </a:r>
          </a:p>
          <a:p>
            <a:pPr>
              <a:buNone/>
            </a:pPr>
            <a:r>
              <a:rPr lang="id-ID" dirty="0"/>
              <a:t>b.      Ketakutan</a:t>
            </a:r>
          </a:p>
          <a:p>
            <a:pPr>
              <a:buNone/>
            </a:pPr>
            <a:r>
              <a:rPr lang="id-ID" dirty="0" smtClean="0"/>
              <a:t>	Perangsang </a:t>
            </a:r>
            <a:r>
              <a:rPr lang="id-ID" dirty="0"/>
              <a:t>yang dapat membangkitkan ketakutan bayi adalah suara keras; orang, barang, dan situasi asing; ruangan gelap; tempat tinggi. Pada usia 8 bulan sampai 1 tahun, bayi akan menangis terhadap benda, situasi, atau orang yang asing. Tanggapan rasa takut pada masa bayi terdiri dari upaya menjauhkan diri dari perangsang yang menakutkan dengan merengek, menangis, dan menahan nafas.</a:t>
            </a:r>
          </a:p>
          <a:p>
            <a:pPr>
              <a:buNone/>
            </a:pPr>
            <a:r>
              <a:rPr lang="id-ID" dirty="0"/>
              <a:t>c.       Rasa ingin tahu</a:t>
            </a:r>
          </a:p>
          <a:p>
            <a:pPr>
              <a:buNone/>
            </a:pPr>
            <a:r>
              <a:rPr lang="id-ID" dirty="0" smtClean="0"/>
              <a:t>	Bayi </a:t>
            </a:r>
            <a:r>
              <a:rPr lang="id-ID" dirty="0"/>
              <a:t>mudah mengungkapkan rasa ingin tahunya terutama melalui ekspresi wajah menegangkan otot muka, membuka mulut, dan menjulurkan lidah. Kemudian, bayi akan menangkap barang yang membangkitkan rasa ingin tahunya tersebut, memegang, membolak-balik, dan melempar.</a:t>
            </a:r>
          </a:p>
          <a:p>
            <a:pPr>
              <a:buNone/>
            </a:pPr>
            <a:r>
              <a:rPr lang="id-ID" dirty="0"/>
              <a:t>d.      Kegembiraan</a:t>
            </a:r>
          </a:p>
          <a:p>
            <a:pPr>
              <a:buNone/>
            </a:pPr>
            <a:r>
              <a:rPr lang="id-ID" dirty="0" smtClean="0"/>
              <a:t>	Pada </a:t>
            </a:r>
            <a:r>
              <a:rPr lang="id-ID" dirty="0"/>
              <a:t>usia 8 minggu bayi akan senyum atau tidur pulas jika merasa kenyang, hangat dan nyaman. Pada bulan kedua dan ketiga, bayi bereaksi pada orang yang mengajaknya bercanda, mengelitik, dan memperhatikannya. Mereka mengungkapkan rasa senang atau kegembiraannya dengan tersenyum dan menggerakkan lengan serta kakinya.</a:t>
            </a:r>
          </a:p>
          <a:p>
            <a:pPr>
              <a:buNone/>
            </a:pPr>
            <a:r>
              <a:rPr lang="id-ID" dirty="0"/>
              <a:t>e.       Afeksi</a:t>
            </a:r>
          </a:p>
          <a:p>
            <a:pPr>
              <a:buNone/>
            </a:pPr>
            <a:r>
              <a:rPr lang="id-ID" dirty="0" smtClean="0"/>
              <a:t>	Setiap </a:t>
            </a:r>
            <a:r>
              <a:rPr lang="id-ID" dirty="0"/>
              <a:t>orang yang mengajak bayi bermain, mengurus kebutuhan jasmaninya, atau memperlihatkan afeksi akan merupakan perangsang untuk afeksi mereka. Umumnya, bayi mengungkapkan afeksinya dengan memeluk, menepuk, dan mencium barang atau orang yang dicintai. Pada usia 1-3 tahun, emosi anak kemungkinan dapat dipengaruhi maka anak dapat turut menyayangi, mengasihi ataupun membenci sesuatu.</a:t>
            </a:r>
          </a:p>
        </p:txBody>
      </p:sp>
      <p:sp>
        <p:nvSpPr>
          <p:cNvPr id="4" name="Left Arrow 3">
            <a:hlinkClick r:id="rId2" action="ppaction://hlinksldjump"/>
          </p:cNvPr>
          <p:cNvSpPr/>
          <p:nvPr/>
        </p:nvSpPr>
        <p:spPr>
          <a:xfrm>
            <a:off x="1000100" y="6143644"/>
            <a:ext cx="785818"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88640"/>
            <a:ext cx="6449370" cy="654032"/>
          </a:xfrm>
        </p:spPr>
        <p:txBody>
          <a:bodyPr>
            <a:normAutofit/>
          </a:bodyPr>
          <a:lstStyle/>
          <a:p>
            <a:r>
              <a:rPr lang="id-ID" b="1" dirty="0"/>
              <a:t>Perkembangan </a:t>
            </a:r>
            <a:r>
              <a:rPr lang="id-ID" b="1" dirty="0" smtClean="0"/>
              <a:t>Bicara</a:t>
            </a:r>
            <a:endParaRPr lang="id-ID" dirty="0"/>
          </a:p>
        </p:txBody>
      </p:sp>
      <p:sp>
        <p:nvSpPr>
          <p:cNvPr id="3" name="Content Placeholder 2"/>
          <p:cNvSpPr>
            <a:spLocks noGrp="1"/>
          </p:cNvSpPr>
          <p:nvPr>
            <p:ph idx="1"/>
          </p:nvPr>
        </p:nvSpPr>
        <p:spPr>
          <a:xfrm>
            <a:off x="285720" y="1124744"/>
            <a:ext cx="8643998" cy="5447528"/>
          </a:xfrm>
        </p:spPr>
        <p:txBody>
          <a:bodyPr>
            <a:normAutofit fontScale="92500"/>
          </a:bodyPr>
          <a:lstStyle/>
          <a:p>
            <a:pPr>
              <a:buNone/>
            </a:pPr>
            <a:r>
              <a:rPr lang="id-ID" sz="2600" dirty="0"/>
              <a:t>Berbicara merupakan sarana </a:t>
            </a:r>
            <a:r>
              <a:rPr lang="id-ID" sz="2600" dirty="0" smtClean="0"/>
              <a:t>berkomunikasi(Hurlock</a:t>
            </a:r>
            <a:r>
              <a:rPr lang="id-ID" sz="2600" dirty="0"/>
              <a:t>, 1980: 82). Bicara </a:t>
            </a:r>
            <a:r>
              <a:rPr lang="id-ID" sz="2600" dirty="0" smtClean="0"/>
              <a:t>merupakan </a:t>
            </a:r>
            <a:r>
              <a:rPr lang="id-ID" sz="2600" dirty="0"/>
              <a:t>keterampilan </a:t>
            </a:r>
            <a:r>
              <a:rPr lang="id-ID" sz="2600" dirty="0" smtClean="0"/>
              <a:t>mental-motorik</a:t>
            </a:r>
          </a:p>
          <a:p>
            <a:pPr>
              <a:buNone/>
            </a:pPr>
            <a:r>
              <a:rPr lang="id-ID" sz="2600" dirty="0"/>
              <a:t>1.      Pengucapan</a:t>
            </a:r>
          </a:p>
          <a:p>
            <a:pPr>
              <a:buNone/>
            </a:pPr>
            <a:r>
              <a:rPr lang="id-ID" sz="2600" dirty="0"/>
              <a:t>	</a:t>
            </a:r>
            <a:r>
              <a:rPr lang="id-ID" sz="2600" dirty="0" smtClean="0"/>
              <a:t>Bayi </a:t>
            </a:r>
            <a:r>
              <a:rPr lang="id-ID" sz="2600" dirty="0"/>
              <a:t>belajar mengucapkan kata-kata sebagian melalui coba-coba tetapi terutama dengan meniru ucapan orang dewasa.</a:t>
            </a:r>
          </a:p>
          <a:p>
            <a:pPr>
              <a:buNone/>
            </a:pPr>
            <a:r>
              <a:rPr lang="id-ID" sz="2600" dirty="0" smtClean="0"/>
              <a:t>2</a:t>
            </a:r>
            <a:r>
              <a:rPr lang="id-ID" sz="2600" dirty="0"/>
              <a:t>.      Membangun Kosa </a:t>
            </a:r>
            <a:r>
              <a:rPr lang="id-ID" sz="2600" dirty="0" smtClean="0"/>
              <a:t>Kata</a:t>
            </a:r>
            <a:endParaRPr lang="id-ID" sz="2600" dirty="0"/>
          </a:p>
          <a:p>
            <a:pPr>
              <a:buNone/>
            </a:pPr>
            <a:r>
              <a:rPr lang="id-ID" sz="2600" dirty="0" smtClean="0"/>
              <a:t>	Mula-mula </a:t>
            </a:r>
            <a:r>
              <a:rPr lang="id-ID" sz="2600" dirty="0"/>
              <a:t>bayi belajar nama-nama orang dan benda, kemudian kata-kata kerja.</a:t>
            </a:r>
          </a:p>
          <a:p>
            <a:pPr>
              <a:buNone/>
            </a:pPr>
            <a:r>
              <a:rPr lang="id-ID" sz="2600" dirty="0"/>
              <a:t>3.      Kalimat</a:t>
            </a:r>
          </a:p>
          <a:p>
            <a:pPr>
              <a:buNone/>
            </a:pPr>
            <a:r>
              <a:rPr lang="id-ID" sz="2600" dirty="0" smtClean="0"/>
              <a:t>	“</a:t>
            </a:r>
            <a:r>
              <a:rPr lang="id-ID" sz="2600" dirty="0"/>
              <a:t>Kalimat” bayi yang pertama muncul antara usia dua belas dan delapan belas bulan, biasanya terdiri dari satu kata yang disertai dengan isyarat.</a:t>
            </a:r>
          </a:p>
          <a:p>
            <a:pPr>
              <a:buNone/>
            </a:pPr>
            <a:endParaRPr lang="id-ID" dirty="0"/>
          </a:p>
        </p:txBody>
      </p:sp>
      <p:sp>
        <p:nvSpPr>
          <p:cNvPr id="4" name="Right Arrow 3">
            <a:hlinkClick r:id="rId2" action="ppaction://hlinksldjump"/>
          </p:cNvPr>
          <p:cNvSpPr/>
          <p:nvPr/>
        </p:nvSpPr>
        <p:spPr>
          <a:xfrm>
            <a:off x="7643834" y="5857892"/>
            <a:ext cx="571504"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14290"/>
            <a:ext cx="8640960" cy="6429420"/>
          </a:xfrm>
        </p:spPr>
        <p:txBody>
          <a:bodyPr>
            <a:normAutofit fontScale="77500" lnSpcReduction="20000"/>
          </a:bodyPr>
          <a:lstStyle/>
          <a:p>
            <a:pPr algn="ctr">
              <a:buNone/>
            </a:pPr>
            <a:r>
              <a:rPr lang="id-ID" sz="3800" b="1" dirty="0" smtClean="0">
                <a:latin typeface="Algerian" pitchFamily="82" charset="0"/>
              </a:rPr>
              <a:t>BEBERAPA BENTUK KOMUNIKASI PRABICARA,</a:t>
            </a:r>
          </a:p>
          <a:p>
            <a:pPr algn="ctr">
              <a:buNone/>
            </a:pPr>
            <a:r>
              <a:rPr lang="id-ID" sz="3800" b="1" dirty="0" smtClean="0">
                <a:latin typeface="Algerian" pitchFamily="82" charset="0"/>
              </a:rPr>
              <a:t>YAITU SEBAGAI BERIKUT</a:t>
            </a:r>
          </a:p>
          <a:p>
            <a:pPr>
              <a:buNone/>
            </a:pPr>
            <a:endParaRPr lang="id-ID" sz="2400" dirty="0" smtClean="0"/>
          </a:p>
          <a:p>
            <a:pPr>
              <a:buNone/>
            </a:pPr>
            <a:r>
              <a:rPr lang="id-ID" sz="2400" dirty="0" smtClean="0">
                <a:solidFill>
                  <a:srgbClr val="FF0000"/>
                </a:solidFill>
              </a:rPr>
              <a:t>1</a:t>
            </a:r>
            <a:r>
              <a:rPr lang="id-ID" sz="2400" dirty="0">
                <a:solidFill>
                  <a:srgbClr val="FF0000"/>
                </a:solidFill>
              </a:rPr>
              <a:t>.      Menangis</a:t>
            </a:r>
          </a:p>
          <a:p>
            <a:r>
              <a:rPr lang="id-ID" sz="2400" dirty="0"/>
              <a:t>      Menangis adalah salah satu dari cara-cara pertama bayi berkomunikasi dengan dunia pada umumnya. Pada minggu ketiga atau keempat dapat diketahui apa maksud tangis bayi melalui nada, intensitas dan gerakan-gerakan badan yang mengiringinya. Sebelum usia tiga tahun kebanyakan bayi sudah belajar bahwa menangis adalah cara yang manjur untuk memperoleh perhatian.</a:t>
            </a:r>
          </a:p>
          <a:p>
            <a:pPr>
              <a:buNone/>
            </a:pPr>
            <a:r>
              <a:rPr lang="id-ID" sz="2400" dirty="0">
                <a:solidFill>
                  <a:srgbClr val="FF0000"/>
                </a:solidFill>
              </a:rPr>
              <a:t>2.      Berceloteh</a:t>
            </a:r>
          </a:p>
          <a:p>
            <a:r>
              <a:rPr lang="id-ID" sz="2400" dirty="0"/>
              <a:t>      Berceloteh dimulai pada bulan kedua atau ketiga, mencapai puncaknya pada delapan bulan dan kemudian berangsur-angsur berubah menjadi bicara yang benar-benar. Ocehan menghilang sama sekali pada saat masa bayi berakhir.</a:t>
            </a:r>
          </a:p>
          <a:p>
            <a:pPr>
              <a:buNone/>
            </a:pPr>
            <a:r>
              <a:rPr lang="id-ID" sz="2400" dirty="0">
                <a:solidFill>
                  <a:srgbClr val="FF0000"/>
                </a:solidFill>
              </a:rPr>
              <a:t>3.      Isyarat</a:t>
            </a:r>
          </a:p>
          <a:p>
            <a:r>
              <a:rPr lang="id-ID" sz="2400" dirty="0"/>
              <a:t>      Bayi menggunakan gerakan isyarat sebagai pengganti bicara, bukan sebagai pelengkap pembicaraan seperti yang dilakukan oleh kebanyakan anak yang lebih tua, remaja dan orang dewasa. Banyak bayi menggunakan isyarat yang dikombinasikan dengan kata-kata untuk membuat kalimat.</a:t>
            </a:r>
          </a:p>
          <a:p>
            <a:pPr>
              <a:buNone/>
            </a:pPr>
            <a:endParaRPr lang="id-ID" dirty="0"/>
          </a:p>
        </p:txBody>
      </p:sp>
      <p:sp>
        <p:nvSpPr>
          <p:cNvPr id="4" name="Right Arrow 3">
            <a:hlinkClick r:id="rId2" action="ppaction://hlinksldjump"/>
          </p:cNvPr>
          <p:cNvSpPr/>
          <p:nvPr/>
        </p:nvSpPr>
        <p:spPr>
          <a:xfrm>
            <a:off x="7643834" y="6357958"/>
            <a:ext cx="642942"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429420"/>
          </a:xfrm>
        </p:spPr>
        <p:txBody>
          <a:bodyPr/>
          <a:lstStyle/>
          <a:p>
            <a:pPr algn="ctr">
              <a:buNone/>
            </a:pPr>
            <a:r>
              <a:rPr lang="id-ID" sz="2400" b="1" dirty="0"/>
              <a:t>Beberapa isyarat umum yang digunakan pada masa bayi dapat kita lihat pada tabel </a:t>
            </a:r>
            <a:r>
              <a:rPr lang="id-ID" sz="2400" b="1" dirty="0" smtClean="0"/>
              <a:t>berikut</a:t>
            </a:r>
          </a:p>
          <a:p>
            <a:pPr>
              <a:buNone/>
            </a:pPr>
            <a:endParaRPr lang="id-ID" dirty="0"/>
          </a:p>
        </p:txBody>
      </p:sp>
      <p:graphicFrame>
        <p:nvGraphicFramePr>
          <p:cNvPr id="4" name="Table 3"/>
          <p:cNvGraphicFramePr>
            <a:graphicFrameLocks noGrp="1"/>
          </p:cNvGraphicFramePr>
          <p:nvPr/>
        </p:nvGraphicFramePr>
        <p:xfrm>
          <a:off x="611560" y="1171613"/>
          <a:ext cx="8208912" cy="5120173"/>
        </p:xfrm>
        <a:graphic>
          <a:graphicData uri="http://schemas.openxmlformats.org/drawingml/2006/table">
            <a:tbl>
              <a:tblPr firstRow="1" bandRow="1">
                <a:tableStyleId>{5C22544A-7EE6-4342-B048-85BDC9FD1C3A}</a:tableStyleId>
              </a:tblPr>
              <a:tblGrid>
                <a:gridCol w="4104456"/>
                <a:gridCol w="4104456"/>
              </a:tblGrid>
              <a:tr h="324255">
                <a:tc>
                  <a:txBody>
                    <a:bodyPr/>
                    <a:lstStyle/>
                    <a:p>
                      <a:pPr algn="ctr"/>
                      <a:r>
                        <a:rPr lang="id-ID" dirty="0" smtClean="0"/>
                        <a:t>ISYARAT</a:t>
                      </a:r>
                      <a:endParaRPr lang="id-ID" dirty="0"/>
                    </a:p>
                  </a:txBody>
                  <a:tcPr/>
                </a:tc>
                <a:tc>
                  <a:txBody>
                    <a:bodyPr/>
                    <a:lstStyle/>
                    <a:p>
                      <a:pPr algn="ctr"/>
                      <a:r>
                        <a:rPr lang="id-ID" dirty="0" smtClean="0"/>
                        <a:t>ARTINYA</a:t>
                      </a:r>
                      <a:endParaRPr lang="id-ID" dirty="0"/>
                    </a:p>
                  </a:txBody>
                  <a:tcPr/>
                </a:tc>
              </a:tr>
              <a:tr h="324255">
                <a:tc>
                  <a:txBody>
                    <a:bodyPr/>
                    <a:lstStyle/>
                    <a:p>
                      <a:pPr>
                        <a:lnSpc>
                          <a:spcPct val="115000"/>
                        </a:lnSpc>
                        <a:spcAft>
                          <a:spcPts val="0"/>
                        </a:spcAft>
                      </a:pPr>
                      <a:r>
                        <a:rPr lang="id-ID" sz="1600" dirty="0">
                          <a:latin typeface="Times New Roman"/>
                          <a:ea typeface="Times New Roman"/>
                          <a:cs typeface="Arial"/>
                        </a:rPr>
                        <a:t>Mengeluarkan makanan dari mulut</a:t>
                      </a:r>
                      <a:endParaRPr lang="id-ID" sz="1600" dirty="0">
                        <a:latin typeface="Calibri"/>
                        <a:ea typeface="Calibri"/>
                        <a:cs typeface="Arial"/>
                      </a:endParaRPr>
                    </a:p>
                  </a:txBody>
                  <a:tcPr marL="68580" marR="68580" marT="0" marB="0"/>
                </a:tc>
                <a:tc>
                  <a:txBody>
                    <a:bodyPr/>
                    <a:lstStyle/>
                    <a:p>
                      <a:r>
                        <a:rPr lang="id-ID" dirty="0" smtClean="0"/>
                        <a:t>Kenyang</a:t>
                      </a:r>
                      <a:endParaRPr lang="id-ID" dirty="0"/>
                    </a:p>
                  </a:txBody>
                  <a:tcPr/>
                </a:tc>
              </a:tr>
              <a:tr h="324255">
                <a:tc>
                  <a:txBody>
                    <a:bodyPr/>
                    <a:lstStyle/>
                    <a:p>
                      <a:r>
                        <a:rPr lang="id-ID" dirty="0" smtClean="0"/>
                        <a:t>Mencebik </a:t>
                      </a:r>
                      <a:endParaRPr lang="id-ID" dirty="0"/>
                    </a:p>
                  </a:txBody>
                  <a:tcPr/>
                </a:tc>
                <a:tc>
                  <a:txBody>
                    <a:bodyPr/>
                    <a:lstStyle/>
                    <a:p>
                      <a:r>
                        <a:rPr lang="id-ID" dirty="0" smtClean="0"/>
                        <a:t>Tidak senang</a:t>
                      </a:r>
                      <a:endParaRPr lang="id-ID" dirty="0"/>
                    </a:p>
                  </a:txBody>
                  <a:tcPr/>
                </a:tc>
              </a:tr>
              <a:tr h="567445">
                <a:tc>
                  <a:txBody>
                    <a:bodyPr/>
                    <a:lstStyle/>
                    <a:p>
                      <a:r>
                        <a:rPr lang="id-ID" sz="1800" kern="1200" dirty="0" smtClean="0">
                          <a:solidFill>
                            <a:schemeClr val="dk1"/>
                          </a:solidFill>
                          <a:latin typeface="+mn-lt"/>
                          <a:ea typeface="+mn-ea"/>
                          <a:cs typeface="+mn-cs"/>
                        </a:rPr>
                        <a:t>Mendorong puting susu dari mulut dengan lidah</a:t>
                      </a:r>
                      <a:endParaRPr lang="id-ID" dirty="0"/>
                    </a:p>
                  </a:txBody>
                  <a:tcPr/>
                </a:tc>
                <a:tc>
                  <a:txBody>
                    <a:bodyPr/>
                    <a:lstStyle/>
                    <a:p>
                      <a:r>
                        <a:rPr lang="id-ID" dirty="0" smtClean="0"/>
                        <a:t>Kenyang</a:t>
                      </a:r>
                      <a:endParaRPr lang="id-ID" dirty="0"/>
                    </a:p>
                  </a:txBody>
                  <a:tcPr/>
                </a:tc>
              </a:tr>
              <a:tr h="324255">
                <a:tc>
                  <a:txBody>
                    <a:bodyPr/>
                    <a:lstStyle/>
                    <a:p>
                      <a:r>
                        <a:rPr lang="id-ID" sz="1800" kern="1200" dirty="0" smtClean="0">
                          <a:solidFill>
                            <a:schemeClr val="dk1"/>
                          </a:solidFill>
                          <a:latin typeface="+mn-lt"/>
                          <a:ea typeface="+mn-ea"/>
                          <a:cs typeface="+mn-cs"/>
                        </a:rPr>
                        <a:t>Mendorong benda jauh-jauh</a:t>
                      </a:r>
                      <a:endParaRPr lang="id-ID" dirty="0"/>
                    </a:p>
                  </a:txBody>
                  <a:tcPr/>
                </a:tc>
                <a:tc>
                  <a:txBody>
                    <a:bodyPr/>
                    <a:lstStyle/>
                    <a:p>
                      <a:r>
                        <a:rPr lang="id-ID" dirty="0" smtClean="0"/>
                        <a:t>Tidak</a:t>
                      </a:r>
                      <a:r>
                        <a:rPr lang="id-ID" baseline="0" dirty="0" smtClean="0"/>
                        <a:t> menginginkannya</a:t>
                      </a:r>
                      <a:endParaRPr lang="id-ID" dirty="0"/>
                    </a:p>
                  </a:txBody>
                  <a:tcPr/>
                </a:tc>
              </a:tr>
              <a:tr h="324255">
                <a:tc>
                  <a:txBody>
                    <a:bodyPr/>
                    <a:lstStyle/>
                    <a:p>
                      <a:r>
                        <a:rPr lang="id-ID" dirty="0" smtClean="0"/>
                        <a:t>Menjangkau benda</a:t>
                      </a:r>
                      <a:endParaRPr lang="id-ID" dirty="0"/>
                    </a:p>
                  </a:txBody>
                  <a:tcPr/>
                </a:tc>
                <a:tc>
                  <a:txBody>
                    <a:bodyPr/>
                    <a:lstStyle/>
                    <a:p>
                      <a:r>
                        <a:rPr lang="id-ID" dirty="0" smtClean="0"/>
                        <a:t> Menginginkanya</a:t>
                      </a:r>
                      <a:endParaRPr lang="id-ID" dirty="0"/>
                    </a:p>
                  </a:txBody>
                  <a:tcPr/>
                </a:tc>
              </a:tr>
              <a:tr h="324255">
                <a:tc>
                  <a:txBody>
                    <a:bodyPr/>
                    <a:lstStyle/>
                    <a:p>
                      <a:r>
                        <a:rPr lang="id-ID" dirty="0" smtClean="0"/>
                        <a:t>Menjangkau seseorang</a:t>
                      </a:r>
                      <a:endParaRPr lang="id-ID" dirty="0"/>
                    </a:p>
                  </a:txBody>
                  <a:tcPr/>
                </a:tc>
                <a:tc>
                  <a:txBody>
                    <a:bodyPr/>
                    <a:lstStyle/>
                    <a:p>
                      <a:r>
                        <a:rPr lang="id-ID" dirty="0" smtClean="0"/>
                        <a:t>Ingin di gendong</a:t>
                      </a:r>
                      <a:endParaRPr lang="id-ID" dirty="0"/>
                    </a:p>
                  </a:txBody>
                  <a:tcPr/>
                </a:tc>
              </a:tr>
              <a:tr h="324255">
                <a:tc>
                  <a:txBody>
                    <a:bodyPr/>
                    <a:lstStyle/>
                    <a:p>
                      <a:r>
                        <a:rPr lang="id-ID" dirty="0" smtClean="0"/>
                        <a:t>Mengecapkan bibir</a:t>
                      </a:r>
                      <a:endParaRPr lang="id-ID" dirty="0"/>
                    </a:p>
                  </a:txBody>
                  <a:tcPr/>
                </a:tc>
                <a:tc>
                  <a:txBody>
                    <a:bodyPr/>
                    <a:lstStyle/>
                    <a:p>
                      <a:r>
                        <a:rPr lang="id-ID" dirty="0" smtClean="0"/>
                        <a:t>Lapar</a:t>
                      </a:r>
                      <a:endParaRPr lang="id-ID" dirty="0"/>
                    </a:p>
                  </a:txBody>
                  <a:tcPr/>
                </a:tc>
              </a:tr>
              <a:tr h="456733">
                <a:tc>
                  <a:txBody>
                    <a:bodyPr/>
                    <a:lstStyle/>
                    <a:p>
                      <a:r>
                        <a:rPr lang="id-ID" dirty="0" smtClean="0"/>
                        <a:t>Tersenyum dan mengacungkan</a:t>
                      </a:r>
                      <a:r>
                        <a:rPr lang="id-ID" baseline="0" dirty="0" smtClean="0"/>
                        <a:t> tangan</a:t>
                      </a:r>
                      <a:endParaRPr lang="id-ID" dirty="0"/>
                    </a:p>
                  </a:txBody>
                  <a:tcPr/>
                </a:tc>
                <a:tc>
                  <a:txBody>
                    <a:bodyPr/>
                    <a:lstStyle/>
                    <a:p>
                      <a:r>
                        <a:rPr lang="id-ID" dirty="0" smtClean="0"/>
                        <a:t>Ingin di gendong</a:t>
                      </a:r>
                      <a:endParaRPr lang="id-ID" dirty="0"/>
                    </a:p>
                  </a:txBody>
                  <a:tcPr/>
                </a:tc>
              </a:tr>
              <a:tr h="324255">
                <a:tc>
                  <a:txBody>
                    <a:bodyPr/>
                    <a:lstStyle/>
                    <a:p>
                      <a:r>
                        <a:rPr lang="id-ID" dirty="0" smtClean="0"/>
                        <a:t>Bersin berlebihan</a:t>
                      </a:r>
                      <a:endParaRPr lang="id-ID" dirty="0"/>
                    </a:p>
                  </a:txBody>
                  <a:tcPr/>
                </a:tc>
                <a:tc>
                  <a:txBody>
                    <a:bodyPr/>
                    <a:lstStyle/>
                    <a:p>
                      <a:r>
                        <a:rPr lang="id-ID" dirty="0" smtClean="0"/>
                        <a:t>Sedang kedinginan </a:t>
                      </a:r>
                      <a:endParaRPr lang="id-ID" dirty="0"/>
                    </a:p>
                  </a:txBody>
                  <a:tcPr/>
                </a:tc>
              </a:tr>
              <a:tr h="324255">
                <a:tc>
                  <a:txBody>
                    <a:bodyPr/>
                    <a:lstStyle/>
                    <a:p>
                      <a:r>
                        <a:rPr lang="id-ID" dirty="0" smtClean="0"/>
                        <a:t>Bergeliat dan bergetar</a:t>
                      </a:r>
                      <a:endParaRPr lang="id-ID" dirty="0"/>
                    </a:p>
                  </a:txBody>
                  <a:tcPr/>
                </a:tc>
                <a:tc>
                  <a:txBody>
                    <a:bodyPr/>
                    <a:lstStyle/>
                    <a:p>
                      <a:r>
                        <a:rPr lang="id-ID" dirty="0" smtClean="0"/>
                        <a:t>kedinginan</a:t>
                      </a:r>
                      <a:endParaRPr lang="id-ID" dirty="0"/>
                    </a:p>
                  </a:txBody>
                  <a:tcPr/>
                </a:tc>
              </a:tr>
              <a:tr h="324255">
                <a:tc>
                  <a:txBody>
                    <a:bodyPr/>
                    <a:lstStyle/>
                    <a:p>
                      <a:r>
                        <a:rPr lang="id-ID" dirty="0" smtClean="0"/>
                        <a:t>Menangis pada saat mandi</a:t>
                      </a:r>
                      <a:endParaRPr lang="id-ID" dirty="0"/>
                    </a:p>
                  </a:txBody>
                  <a:tcPr/>
                </a:tc>
                <a:tc>
                  <a:txBody>
                    <a:bodyPr/>
                    <a:lstStyle/>
                    <a:p>
                      <a:r>
                        <a:rPr lang="id-ID" dirty="0" smtClean="0"/>
                        <a:t>Tidak suka keterbatasan</a:t>
                      </a:r>
                      <a:endParaRPr lang="id-ID" dirty="0"/>
                    </a:p>
                  </a:txBody>
                  <a:tcPr/>
                </a:tc>
              </a:tr>
              <a:tr h="324255">
                <a:tc>
                  <a:txBody>
                    <a:bodyPr/>
                    <a:lstStyle/>
                    <a:p>
                      <a:r>
                        <a:rPr lang="id-ID" dirty="0" smtClean="0"/>
                        <a:t>Menoleh pada saat disusui</a:t>
                      </a:r>
                      <a:endParaRPr lang="id-ID" dirty="0"/>
                    </a:p>
                  </a:txBody>
                  <a:tcPr/>
                </a:tc>
                <a:tc>
                  <a:txBody>
                    <a:bodyPr/>
                    <a:lstStyle/>
                    <a:p>
                      <a:r>
                        <a:rPr lang="id-ID" dirty="0" smtClean="0"/>
                        <a:t>Kenyang </a:t>
                      </a:r>
                      <a:endParaRPr lang="id-ID"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76672"/>
            <a:ext cx="6590928" cy="842352"/>
          </a:xfrm>
        </p:spPr>
        <p:txBody>
          <a:bodyPr/>
          <a:lstStyle/>
          <a:p>
            <a:pPr algn="ctr"/>
            <a:r>
              <a:rPr lang="id-ID" dirty="0" smtClean="0"/>
              <a:t>Perkembangan Sosial</a:t>
            </a:r>
            <a:endParaRPr lang="id-ID" dirty="0"/>
          </a:p>
        </p:txBody>
      </p:sp>
      <p:sp>
        <p:nvSpPr>
          <p:cNvPr id="3" name="Content Placeholder 2"/>
          <p:cNvSpPr>
            <a:spLocks noGrp="1"/>
          </p:cNvSpPr>
          <p:nvPr>
            <p:ph idx="1"/>
          </p:nvPr>
        </p:nvSpPr>
        <p:spPr/>
        <p:txBody>
          <a:bodyPr>
            <a:noAutofit/>
          </a:bodyPr>
          <a:lstStyle/>
          <a:p>
            <a:pPr>
              <a:buNone/>
            </a:pPr>
            <a:r>
              <a:rPr lang="id-ID" sz="2400" dirty="0">
                <a:latin typeface="Times New Roman" pitchFamily="18" charset="0"/>
                <a:cs typeface="Times New Roman" pitchFamily="18" charset="0"/>
              </a:rPr>
              <a:t>Beberapa reaksi bayi terhadap orang dewasa antara lain sebagai </a:t>
            </a:r>
            <a:r>
              <a:rPr lang="id-ID" sz="2400" dirty="0" smtClean="0">
                <a:latin typeface="Times New Roman" pitchFamily="18" charset="0"/>
                <a:cs typeface="Times New Roman" pitchFamily="18" charset="0"/>
              </a:rPr>
              <a:t>berikut:</a:t>
            </a:r>
            <a:endParaRPr lang="id-ID" sz="2400" dirty="0">
              <a:latin typeface="Times New Roman" pitchFamily="18" charset="0"/>
              <a:cs typeface="Times New Roman" pitchFamily="18" charset="0"/>
            </a:endParaRPr>
          </a:p>
          <a:p>
            <a:pPr>
              <a:buNone/>
            </a:pPr>
            <a:r>
              <a:rPr lang="id-ID" sz="2400" dirty="0">
                <a:latin typeface="Times New Roman" pitchFamily="18" charset="0"/>
                <a:cs typeface="Times New Roman" pitchFamily="18" charset="0"/>
              </a:rPr>
              <a:t>·        </a:t>
            </a:r>
            <a:r>
              <a:rPr lang="id-ID" sz="1600" dirty="0">
                <a:latin typeface="Times New Roman" pitchFamily="18" charset="0"/>
                <a:cs typeface="Times New Roman" pitchFamily="18" charset="0"/>
              </a:rPr>
              <a:t> </a:t>
            </a:r>
            <a:r>
              <a:rPr lang="id-ID" sz="1600" u="sng" dirty="0">
                <a:latin typeface="Times New Roman" pitchFamily="18" charset="0"/>
                <a:cs typeface="Times New Roman" pitchFamily="18" charset="0"/>
              </a:rPr>
              <a:t>Dua sampai tiga bulan</a:t>
            </a:r>
            <a:endParaRPr lang="id-ID" sz="1600" dirty="0">
              <a:latin typeface="Times New Roman" pitchFamily="18" charset="0"/>
              <a:cs typeface="Times New Roman" pitchFamily="18" charset="0"/>
            </a:endParaRPr>
          </a:p>
          <a:p>
            <a:pPr>
              <a:buNone/>
            </a:pPr>
            <a:r>
              <a:rPr lang="id-ID" sz="1600" dirty="0">
                <a:latin typeface="Times New Roman" pitchFamily="18" charset="0"/>
                <a:cs typeface="Times New Roman" pitchFamily="18" charset="0"/>
              </a:rPr>
              <a:t>Bayi dapat membedakan manusia dari benda mati dan bayi tahu bahwa manusialah yang memenuhi kebutuhan-kebutuhannya. Bayi puas bila berada bersama manusia dan tidak senang bila ditinggal sendiri.</a:t>
            </a:r>
          </a:p>
          <a:p>
            <a:pPr>
              <a:buNone/>
            </a:pPr>
            <a:r>
              <a:rPr lang="id-ID" sz="1600" dirty="0">
                <a:latin typeface="Times New Roman" pitchFamily="18" charset="0"/>
                <a:cs typeface="Times New Roman" pitchFamily="18" charset="0"/>
              </a:rPr>
              <a:t>·         </a:t>
            </a:r>
            <a:r>
              <a:rPr lang="id-ID" sz="1600" u="sng" dirty="0">
                <a:latin typeface="Times New Roman" pitchFamily="18" charset="0"/>
                <a:cs typeface="Times New Roman" pitchFamily="18" charset="0"/>
              </a:rPr>
              <a:t>Empat sampai lima bulan</a:t>
            </a:r>
            <a:endParaRPr lang="id-ID" sz="1600" dirty="0">
              <a:latin typeface="Times New Roman" pitchFamily="18" charset="0"/>
              <a:cs typeface="Times New Roman" pitchFamily="18" charset="0"/>
            </a:endParaRPr>
          </a:p>
          <a:p>
            <a:pPr>
              <a:buNone/>
            </a:pPr>
            <a:r>
              <a:rPr lang="id-ID" sz="1600" dirty="0">
                <a:latin typeface="Times New Roman" pitchFamily="18" charset="0"/>
                <a:cs typeface="Times New Roman" pitchFamily="18" charset="0"/>
              </a:rPr>
              <a:t>Bayi ingin digendong oleh siapa saja yang mendekatinya. Ia memberikan reaksi yang berbeda kepada wajah-wajah yang tersenyum, suara-suara yang menunjukan amarah.</a:t>
            </a:r>
          </a:p>
          <a:p>
            <a:pPr>
              <a:buNone/>
            </a:pPr>
            <a:r>
              <a:rPr lang="id-ID" sz="1600" dirty="0">
                <a:latin typeface="Times New Roman" pitchFamily="18" charset="0"/>
                <a:cs typeface="Times New Roman" pitchFamily="18" charset="0"/>
              </a:rPr>
              <a:t>·         </a:t>
            </a:r>
            <a:r>
              <a:rPr lang="id-ID" sz="1600" u="sng" dirty="0">
                <a:latin typeface="Times New Roman" pitchFamily="18" charset="0"/>
                <a:cs typeface="Times New Roman" pitchFamily="18" charset="0"/>
              </a:rPr>
              <a:t>Enam sampai tujuh bulan</a:t>
            </a:r>
            <a:endParaRPr lang="id-ID" sz="1600" dirty="0">
              <a:latin typeface="Times New Roman" pitchFamily="18" charset="0"/>
              <a:cs typeface="Times New Roman" pitchFamily="18" charset="0"/>
            </a:endParaRPr>
          </a:p>
          <a:p>
            <a:pPr>
              <a:buNone/>
            </a:pPr>
            <a:r>
              <a:rPr lang="id-ID" sz="1600" dirty="0">
                <a:latin typeface="Times New Roman" pitchFamily="18" charset="0"/>
                <a:cs typeface="Times New Roman" pitchFamily="18" charset="0"/>
              </a:rPr>
              <a:t>Bayi membedakan “teman” dan “orang-orang asing” dengan tersenyum pada yang pertama dan memperlihatkan ketakutan akan kehadiran pada orang yang terakhir. Ini merupakan awal dari “masa lalu”, juga merupakan permulaan dari “masa terikat”- yaitu masa dimana bayi menunjukan keterikatan yang kuat kepada ibu pengganti dan berkurangnya keramahtamahan.</a:t>
            </a:r>
          </a:p>
          <a:p>
            <a:pPr>
              <a:buNone/>
            </a:pPr>
            <a:r>
              <a:rPr lang="id-ID" sz="1600" dirty="0"/>
              <a:t>·       </a:t>
            </a:r>
          </a:p>
        </p:txBody>
      </p:sp>
      <p:sp>
        <p:nvSpPr>
          <p:cNvPr id="4" name="Right Arrow 3">
            <a:hlinkClick r:id="rId2" action="ppaction://hlinksldjump"/>
          </p:cNvPr>
          <p:cNvSpPr/>
          <p:nvPr/>
        </p:nvSpPr>
        <p:spPr>
          <a:xfrm>
            <a:off x="7715272" y="6000768"/>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075240" cy="5835048"/>
          </a:xfrm>
        </p:spPr>
        <p:txBody>
          <a:bodyPr>
            <a:normAutofit lnSpcReduction="10000"/>
          </a:bodyPr>
          <a:lstStyle/>
          <a:p>
            <a:pPr>
              <a:buNone/>
            </a:pPr>
            <a:r>
              <a:rPr lang="id-ID" dirty="0" smtClean="0"/>
              <a:t>  </a:t>
            </a:r>
            <a:r>
              <a:rPr lang="id-ID" u="sng" dirty="0" smtClean="0"/>
              <a:t>Delapan sampai sembilan bulan</a:t>
            </a:r>
            <a:endParaRPr lang="id-ID" dirty="0" smtClean="0"/>
          </a:p>
          <a:p>
            <a:pPr>
              <a:buNone/>
            </a:pPr>
            <a:r>
              <a:rPr lang="id-ID" dirty="0" smtClean="0"/>
              <a:t>Bayi mencoba meniru kata-kata, isyarat, dan gerakan-gerakan sederhana dari orang lain.</a:t>
            </a:r>
          </a:p>
          <a:p>
            <a:pPr>
              <a:buNone/>
            </a:pPr>
            <a:r>
              <a:rPr lang="id-ID" dirty="0" smtClean="0"/>
              <a:t>·         </a:t>
            </a:r>
            <a:r>
              <a:rPr lang="id-ID" u="sng" dirty="0" smtClean="0"/>
              <a:t>Dua belas bulan</a:t>
            </a:r>
            <a:endParaRPr lang="id-ID" dirty="0" smtClean="0"/>
          </a:p>
          <a:p>
            <a:pPr>
              <a:buNone/>
            </a:pPr>
            <a:r>
              <a:rPr lang="id-ID" dirty="0" smtClean="0"/>
              <a:t>Bayi mulai bereaksi terhadap larangan “jangan-jangan”.</a:t>
            </a:r>
          </a:p>
          <a:p>
            <a:pPr>
              <a:buNone/>
            </a:pPr>
            <a:r>
              <a:rPr lang="id-ID" dirty="0" smtClean="0"/>
              <a:t>·         </a:t>
            </a:r>
            <a:r>
              <a:rPr lang="id-ID" u="sng" dirty="0" smtClean="0"/>
              <a:t>Enam belas sampai delapan belas bulan</a:t>
            </a:r>
            <a:endParaRPr lang="id-ID" dirty="0" smtClean="0"/>
          </a:p>
          <a:p>
            <a:pPr>
              <a:buNone/>
            </a:pPr>
            <a:r>
              <a:rPr lang="id-ID" dirty="0" smtClean="0"/>
              <a:t>Negativisme, dalam bentuk keras kepala tidak mau mengikuti permintaan atau perintah dari orang dewasa ditunjukan dengan perilaku menarik diri atau ledakan amarah.</a:t>
            </a:r>
          </a:p>
          <a:p>
            <a:pPr>
              <a:buNone/>
            </a:pPr>
            <a:r>
              <a:rPr lang="id-ID" dirty="0" smtClean="0"/>
              <a:t>·         </a:t>
            </a:r>
            <a:r>
              <a:rPr lang="id-ID" u="sng" dirty="0" smtClean="0"/>
              <a:t>Dua puluh dua sampai dua puluh empat bulan</a:t>
            </a:r>
            <a:endParaRPr lang="id-ID" dirty="0" smtClean="0"/>
          </a:p>
          <a:p>
            <a:pPr>
              <a:buNone/>
            </a:pPr>
            <a:r>
              <a:rPr lang="id-ID" dirty="0" smtClean="0"/>
              <a:t>Bayi bekerja sama dalam sejumlah kegiatan rutin seperti berpakaian, makan, dan mandi.</a:t>
            </a:r>
          </a:p>
          <a:p>
            <a:endParaRPr lang="id-ID" dirty="0"/>
          </a:p>
        </p:txBody>
      </p:sp>
      <p:sp>
        <p:nvSpPr>
          <p:cNvPr id="4" name="Left Arrow 3">
            <a:hlinkClick r:id="rId2" action="ppaction://hlinksldjump"/>
          </p:cNvPr>
          <p:cNvSpPr/>
          <p:nvPr/>
        </p:nvSpPr>
        <p:spPr>
          <a:xfrm>
            <a:off x="8143900" y="5786454"/>
            <a:ext cx="571504" cy="8572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id-ID" dirty="0"/>
              <a:t>PERKEMBANGAN KOGNITIF BAYI</a:t>
            </a:r>
          </a:p>
        </p:txBody>
      </p:sp>
      <p:sp>
        <p:nvSpPr>
          <p:cNvPr id="3" name="Content Placeholder 2"/>
          <p:cNvSpPr>
            <a:spLocks noGrp="1"/>
          </p:cNvSpPr>
          <p:nvPr>
            <p:ph idx="1"/>
          </p:nvPr>
        </p:nvSpPr>
        <p:spPr/>
        <p:txBody>
          <a:bodyPr>
            <a:normAutofit/>
          </a:bodyPr>
          <a:lstStyle/>
          <a:p>
            <a:pPr lvl="0" fontAlgn="base">
              <a:buNone/>
            </a:pPr>
            <a:r>
              <a:rPr lang="id-ID" b="1" dirty="0"/>
              <a:t>Perkembangan kognitif Bayi Usia 0—3 Bulan</a:t>
            </a:r>
            <a:endParaRPr lang="id-ID" dirty="0"/>
          </a:p>
          <a:p>
            <a:pPr fontAlgn="base">
              <a:buNone/>
            </a:pPr>
            <a:r>
              <a:rPr lang="id-ID" dirty="0"/>
              <a:t>-      Mulai mengenali orangtuanya.</a:t>
            </a:r>
          </a:p>
          <a:p>
            <a:pPr fontAlgn="base">
              <a:buNone/>
            </a:pPr>
            <a:r>
              <a:rPr lang="id-ID" dirty="0"/>
              <a:t>-      Tertarik pada benda bergerak, termasuk bibir orang yang mengajaknya bercanda/berbicara.</a:t>
            </a:r>
          </a:p>
          <a:p>
            <a:pPr fontAlgn="base">
              <a:buNone/>
            </a:pPr>
            <a:r>
              <a:rPr lang="id-ID" dirty="0"/>
              <a:t>-      Memerhatikan benda-benda menarik di sekelilingnya.</a:t>
            </a:r>
          </a:p>
          <a:p>
            <a:pPr>
              <a:buNone/>
            </a:pPr>
            <a:r>
              <a:rPr lang="id-ID" dirty="0"/>
              <a:t>-      Mulai memahami bahwa tubuhnya bisa digerakkan</a:t>
            </a:r>
          </a:p>
        </p:txBody>
      </p:sp>
      <p:sp>
        <p:nvSpPr>
          <p:cNvPr id="4" name="Right Arrow 3">
            <a:hlinkClick r:id="rId2" action="ppaction://hlinksldjump"/>
          </p:cNvPr>
          <p:cNvSpPr/>
          <p:nvPr/>
        </p:nvSpPr>
        <p:spPr>
          <a:xfrm>
            <a:off x="7572396" y="5715016"/>
            <a:ext cx="785818"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715436" cy="6143667"/>
          </a:xfrm>
        </p:spPr>
        <p:txBody>
          <a:bodyPr>
            <a:normAutofit fontScale="85000" lnSpcReduction="20000"/>
          </a:bodyPr>
          <a:lstStyle/>
          <a:p>
            <a:pPr lvl="0" fontAlgn="base">
              <a:buNone/>
            </a:pPr>
            <a:r>
              <a:rPr lang="id-ID" b="1" dirty="0"/>
              <a:t>Perkembangan kognitif Bayi Usia 4—6 Bulan</a:t>
            </a:r>
            <a:endParaRPr lang="id-ID" dirty="0"/>
          </a:p>
          <a:p>
            <a:pPr fontAlgn="base">
              <a:buNone/>
            </a:pPr>
            <a:r>
              <a:rPr lang="id-ID" dirty="0"/>
              <a:t>-      Menyukai beragam mainan yang disodorkan kepadanya. Melalui aneka permainan itulah ia belajar.</a:t>
            </a:r>
          </a:p>
          <a:p>
            <a:pPr fontAlgn="base">
              <a:buNone/>
            </a:pPr>
            <a:r>
              <a:rPr lang="id-ID" dirty="0"/>
              <a:t>-      menggeleng untuk menolak sesuatu.</a:t>
            </a:r>
          </a:p>
          <a:p>
            <a:pPr fontAlgn="base">
              <a:buNone/>
            </a:pPr>
            <a:r>
              <a:rPr lang="id-ID" dirty="0"/>
              <a:t> Tanpa disadari bayi juga sering membuat permainan sendiri seperti bermain air saat mandi, membuat suara-suara sendiri, dan seterusnya.</a:t>
            </a:r>
          </a:p>
          <a:p>
            <a:pPr fontAlgn="base">
              <a:buNone/>
            </a:pPr>
            <a:r>
              <a:rPr lang="id-ID" dirty="0"/>
              <a:t>-      Menggerakkan lengan dan tungkai hingga membuat kegaduhan untuk menarik perhatian orangtua.</a:t>
            </a:r>
          </a:p>
          <a:p>
            <a:pPr fontAlgn="base">
              <a:buNone/>
            </a:pPr>
            <a:r>
              <a:rPr lang="id-ID" dirty="0"/>
              <a:t>-      Dapat mengikuti instruksi dalam permainan seperti pok-ame-ame.</a:t>
            </a:r>
          </a:p>
          <a:p>
            <a:pPr lvl="0" fontAlgn="base">
              <a:buNone/>
            </a:pPr>
            <a:r>
              <a:rPr lang="id-ID" b="1" dirty="0"/>
              <a:t>Perkembangan kognitif Bayi Usia 7—9 Bulan</a:t>
            </a:r>
            <a:endParaRPr lang="id-ID" dirty="0"/>
          </a:p>
          <a:p>
            <a:pPr fontAlgn="base">
              <a:buNone/>
            </a:pPr>
            <a:r>
              <a:rPr lang="id-ID" dirty="0"/>
              <a:t>-      Mulai mengenali sesuatu melalui sentuhan seperti panas, dingin, keras, lembut.</a:t>
            </a:r>
          </a:p>
          <a:p>
            <a:pPr fontAlgn="base">
              <a:buNone/>
            </a:pPr>
            <a:r>
              <a:rPr lang="id-ID" dirty="0"/>
              <a:t>-      Dapat menilai ukuran benda yang berjarak satu meter darinya.</a:t>
            </a:r>
          </a:p>
          <a:p>
            <a:pPr fontAlgn="base">
              <a:buNone/>
            </a:pPr>
            <a:r>
              <a:rPr lang="id-ID" dirty="0"/>
              <a:t>-      Menunjukkan keteguhan dengan berusaha meraih benda yang diinginkannya.</a:t>
            </a:r>
          </a:p>
          <a:p>
            <a:pPr fontAlgn="base">
              <a:buNone/>
            </a:pPr>
            <a:r>
              <a:rPr lang="id-ID" dirty="0"/>
              <a:t>-      Mengerti kata “ya” dan “tidak”.</a:t>
            </a:r>
          </a:p>
          <a:p>
            <a:pPr fontAlgn="base">
              <a:buNone/>
            </a:pPr>
            <a:r>
              <a:rPr lang="id-ID" dirty="0"/>
              <a:t>-      Bisa melambaikan tangan saat diminta.</a:t>
            </a:r>
          </a:p>
          <a:p>
            <a:endParaRPr lang="id-ID" dirty="0"/>
          </a:p>
        </p:txBody>
      </p:sp>
      <p:sp>
        <p:nvSpPr>
          <p:cNvPr id="5" name="Down Arrow 4">
            <a:hlinkClick r:id="rId2" action="ppaction://hlinksldjump"/>
          </p:cNvPr>
          <p:cNvSpPr/>
          <p:nvPr/>
        </p:nvSpPr>
        <p:spPr>
          <a:xfrm>
            <a:off x="8286776" y="5357826"/>
            <a:ext cx="571504"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429420"/>
          </a:xfrm>
        </p:spPr>
        <p:txBody>
          <a:bodyPr/>
          <a:lstStyle/>
          <a:p>
            <a:pPr lvl="0" fontAlgn="base">
              <a:buNone/>
            </a:pPr>
            <a:r>
              <a:rPr lang="id-ID" b="1" dirty="0"/>
              <a:t>Perkembangan kognitif Bayi Usia 10—12 Bulan</a:t>
            </a:r>
            <a:endParaRPr lang="id-ID" dirty="0"/>
          </a:p>
          <a:p>
            <a:pPr fontAlgn="base">
              <a:buNone/>
            </a:pPr>
            <a:r>
              <a:rPr lang="id-ID" dirty="0"/>
              <a:t>-      Mengerti bahwa kucing dalam bukunya, mainan kucing, dan hewan peliharaan kucing adalah kucing meski sangat berbeda.</a:t>
            </a:r>
          </a:p>
          <a:p>
            <a:pPr fontAlgn="base">
              <a:buNone/>
            </a:pPr>
            <a:r>
              <a:rPr lang="id-ID" dirty="0"/>
              <a:t>-      Belajar sebab-akibat, seperti memukul benda akan menimbulkan bunyi.</a:t>
            </a:r>
          </a:p>
          <a:p>
            <a:pPr fontAlgn="base">
              <a:buNone/>
            </a:pPr>
            <a:r>
              <a:rPr lang="id-ID" dirty="0"/>
              <a:t>-      Ia akan mengangguk untuk memberikan persetujuan </a:t>
            </a:r>
          </a:p>
          <a:p>
            <a:pPr>
              <a:buNone/>
            </a:pPr>
            <a:endParaRPr lang="id-ID" dirty="0"/>
          </a:p>
        </p:txBody>
      </p:sp>
      <p:sp>
        <p:nvSpPr>
          <p:cNvPr id="4" name="Down Arrow 3">
            <a:hlinkClick r:id="rId2" action="ppaction://hlinksldjump"/>
          </p:cNvPr>
          <p:cNvSpPr/>
          <p:nvPr/>
        </p:nvSpPr>
        <p:spPr>
          <a:xfrm>
            <a:off x="8001024" y="4429132"/>
            <a:ext cx="428628"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075240" cy="5979064"/>
          </a:xfrm>
        </p:spPr>
        <p:txBody>
          <a:bodyPr>
            <a:normAutofit fontScale="85000" lnSpcReduction="20000"/>
          </a:bodyPr>
          <a:lstStyle/>
          <a:p>
            <a:pPr algn="ctr" fontAlgn="base">
              <a:buNone/>
            </a:pPr>
            <a:r>
              <a:rPr lang="id-ID" b="1" dirty="0"/>
              <a:t>PERKEMBANGAN BAHASA </a:t>
            </a:r>
            <a:r>
              <a:rPr lang="id-ID" b="1" dirty="0" smtClean="0"/>
              <a:t>BAYI</a:t>
            </a:r>
          </a:p>
          <a:p>
            <a:pPr algn="ctr" fontAlgn="base">
              <a:buNone/>
            </a:pPr>
            <a:endParaRPr lang="id-ID" dirty="0"/>
          </a:p>
          <a:p>
            <a:pPr lvl="0" fontAlgn="base">
              <a:buNone/>
            </a:pPr>
            <a:r>
              <a:rPr lang="id-ID" b="1" dirty="0"/>
              <a:t>Perkembangan Bahasa Bayi Usia 0—3 Bulan</a:t>
            </a:r>
            <a:endParaRPr lang="id-ID" dirty="0"/>
          </a:p>
          <a:p>
            <a:pPr fontAlgn="base">
              <a:buNone/>
            </a:pPr>
            <a:r>
              <a:rPr lang="id-ID" dirty="0"/>
              <a:t>-      Menangis untuk memberi tanda pada orang-orang disekitarnya kalau ia lapar, haus, popoknya basah, dan sebagainya.</a:t>
            </a:r>
          </a:p>
          <a:p>
            <a:pPr fontAlgn="base">
              <a:buNone/>
            </a:pPr>
            <a:r>
              <a:rPr lang="id-ID" dirty="0"/>
              <a:t>-      Sejak usia 2 minggu mulai mengeluarkan suara-suara yang tidak jelas.</a:t>
            </a:r>
          </a:p>
          <a:p>
            <a:pPr fontAlgn="base">
              <a:buNone/>
            </a:pPr>
            <a:r>
              <a:rPr lang="id-ID" dirty="0"/>
              <a:t>-      Usia 4 minggu mengerti interaksi bicara dan memberikan respons.</a:t>
            </a:r>
          </a:p>
          <a:p>
            <a:pPr fontAlgn="base">
              <a:buNone/>
            </a:pPr>
            <a:r>
              <a:rPr lang="id-ID" dirty="0"/>
              <a:t>-      Membuat bunyi sebagai tanda kegembiraan seperti suara kumur-kumur atau teriakan, seperti, “gaa”, “guu”.</a:t>
            </a:r>
          </a:p>
          <a:p>
            <a:pPr lvl="0" fontAlgn="base">
              <a:buNone/>
            </a:pPr>
            <a:r>
              <a:rPr lang="id-ID" b="1" dirty="0"/>
              <a:t>Perkembangan Bahasa Bayi Usia 4—6 Bulan</a:t>
            </a:r>
            <a:endParaRPr lang="id-ID" dirty="0"/>
          </a:p>
          <a:p>
            <a:pPr fontAlgn="base">
              <a:buNone/>
            </a:pPr>
            <a:r>
              <a:rPr lang="id-ID" dirty="0"/>
              <a:t>-      Mengucapkan sukukata seperti, “ka”, “da”, “ma”, “ergh”, dan seterusnya.</a:t>
            </a:r>
          </a:p>
          <a:p>
            <a:pPr fontAlgn="base">
              <a:buNone/>
            </a:pPr>
            <a:r>
              <a:rPr lang="id-ID" dirty="0"/>
              <a:t>-      Mengerti ucapan orangtua seperti, “Mama datang”, “Yuk makan”.</a:t>
            </a:r>
          </a:p>
          <a:p>
            <a:pPr fontAlgn="base">
              <a:buNone/>
            </a:pPr>
            <a:r>
              <a:rPr lang="id-ID" dirty="0"/>
              <a:t>-      Mulai mengoceh, mengulang-ulang suara yang belum ada artinya.</a:t>
            </a:r>
          </a:p>
        </p:txBody>
      </p:sp>
      <p:sp>
        <p:nvSpPr>
          <p:cNvPr id="4" name="Up Arrow 3">
            <a:hlinkClick r:id="rId2" action="ppaction://hlinksldjump"/>
          </p:cNvPr>
          <p:cNvSpPr/>
          <p:nvPr/>
        </p:nvSpPr>
        <p:spPr>
          <a:xfrm>
            <a:off x="8286776" y="571480"/>
            <a:ext cx="571504" cy="57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357166"/>
            <a:ext cx="8643998" cy="6286544"/>
          </a:xfrm>
        </p:spPr>
        <p:txBody>
          <a:bodyPr>
            <a:normAutofit fontScale="92500" lnSpcReduction="20000"/>
          </a:bodyPr>
          <a:lstStyle/>
          <a:p>
            <a:pPr lvl="0" algn="ctr" fontAlgn="base">
              <a:buNone/>
            </a:pPr>
            <a:r>
              <a:rPr lang="id-ID" b="1" dirty="0"/>
              <a:t>Perkembangan Bahasa Bayi Usia 7—9 </a:t>
            </a:r>
            <a:r>
              <a:rPr lang="id-ID" b="1" dirty="0" smtClean="0"/>
              <a:t>Bulan</a:t>
            </a:r>
          </a:p>
          <a:p>
            <a:pPr lvl="0" algn="ctr" fontAlgn="base">
              <a:buNone/>
            </a:pPr>
            <a:endParaRPr lang="id-ID" dirty="0"/>
          </a:p>
          <a:p>
            <a:pPr fontAlgn="base">
              <a:buNone/>
            </a:pPr>
            <a:r>
              <a:rPr lang="id-ID" dirty="0"/>
              <a:t>-      Dapat mengucapkan kata yang berarti seperti, “Mama”, lalu diikuti “Papa” dan seterusnya. Kalau bayi mengucapkan beberapa kata seperti “cu”, coba pertegas dengan, “Maksudnya mau minum susu ya? Bagaimana bilangnya..., susu.”</a:t>
            </a:r>
          </a:p>
          <a:p>
            <a:pPr lvl="0" fontAlgn="base">
              <a:buNone/>
            </a:pPr>
            <a:r>
              <a:rPr lang="id-ID" b="1" dirty="0"/>
              <a:t>Perkembangan Bahasa Bayi Usia 10—12 Bulan</a:t>
            </a:r>
            <a:endParaRPr lang="id-ID" dirty="0"/>
          </a:p>
          <a:p>
            <a:pPr fontAlgn="base">
              <a:buNone/>
            </a:pPr>
            <a:r>
              <a:rPr lang="id-ID" dirty="0"/>
              <a:t>-      Tidak meneteskan air liur seperti sebelumnya saat bicara sebagai tanda ia mulai bisa mengontrol lidah, mulut dan bibir untuk berkata-kata.</a:t>
            </a:r>
          </a:p>
          <a:p>
            <a:pPr fontAlgn="base">
              <a:buNone/>
            </a:pPr>
            <a:r>
              <a:rPr lang="id-ID" dirty="0"/>
              <a:t>-      Mengerti pertanyaan sederhana, seperti, “Di mana botolnya?”</a:t>
            </a:r>
          </a:p>
          <a:p>
            <a:pPr fontAlgn="base">
              <a:buNone/>
            </a:pPr>
            <a:r>
              <a:rPr lang="id-ID" dirty="0"/>
              <a:t>-      Mengerti akan namanya. Ketika namanya dipanggil, si kecil akan menoleh.</a:t>
            </a:r>
          </a:p>
          <a:p>
            <a:pPr fontAlgn="base">
              <a:buNone/>
            </a:pPr>
            <a:r>
              <a:rPr lang="id-ID" dirty="0"/>
              <a:t>-      Dapat menirukan suara-suara yang diperkenalkan kepadanya, seperti anjing, kucing, cicak, dan suara-suara lain di sekitar rumah.</a:t>
            </a:r>
          </a:p>
          <a:p>
            <a:pPr fontAlgn="base">
              <a:buNone/>
            </a:pPr>
            <a:r>
              <a:rPr lang="id-ID" dirty="0"/>
              <a:t>-      Di usia 1 tahun menguasai sekitar 5—10 kata.</a:t>
            </a:r>
          </a:p>
          <a:p>
            <a:pPr>
              <a:buNone/>
            </a:pPr>
            <a:endParaRPr lang="id-ID" dirty="0"/>
          </a:p>
        </p:txBody>
      </p:sp>
      <p:sp>
        <p:nvSpPr>
          <p:cNvPr id="4" name="Right Arrow 3">
            <a:hlinkClick r:id="rId2" action="ppaction://hlinksldjump"/>
          </p:cNvPr>
          <p:cNvSpPr/>
          <p:nvPr/>
        </p:nvSpPr>
        <p:spPr>
          <a:xfrm>
            <a:off x="7858148" y="5929330"/>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229600" cy="1143000"/>
          </a:xfrm>
        </p:spPr>
        <p:txBody>
          <a:bodyPr>
            <a:normAutofit fontScale="90000"/>
          </a:bodyPr>
          <a:lstStyle/>
          <a:p>
            <a:pPr algn="ctr"/>
            <a:r>
              <a:rPr lang="id-ID" dirty="0"/>
              <a:t> </a:t>
            </a:r>
            <a:br>
              <a:rPr lang="id-ID" dirty="0"/>
            </a:br>
            <a:r>
              <a:rPr lang="id-ID" sz="4000" b="1" dirty="0"/>
              <a:t>Tugas dalam Perkembangan Masa </a:t>
            </a:r>
            <a:r>
              <a:rPr lang="id-ID" sz="4000" b="1" dirty="0" smtClean="0"/>
              <a:t>Bayi</a:t>
            </a:r>
            <a:endParaRPr lang="id-ID" dirty="0"/>
          </a:p>
        </p:txBody>
      </p:sp>
      <p:sp>
        <p:nvSpPr>
          <p:cNvPr id="3" name="Content Placeholder 2"/>
          <p:cNvSpPr>
            <a:spLocks noGrp="1"/>
          </p:cNvSpPr>
          <p:nvPr>
            <p:ph idx="1"/>
          </p:nvPr>
        </p:nvSpPr>
        <p:spPr/>
        <p:txBody>
          <a:bodyPr>
            <a:normAutofit fontScale="85000" lnSpcReduction="20000"/>
          </a:bodyPr>
          <a:lstStyle/>
          <a:p>
            <a:pPr>
              <a:buNone/>
            </a:pPr>
            <a:r>
              <a:rPr lang="id-ID" dirty="0"/>
              <a:t>Beberapa tugas yang harus dipenuhi selama rentang kehidupan pada masa bayi antara lain sebagai berikut.</a:t>
            </a:r>
          </a:p>
          <a:p>
            <a:pPr>
              <a:buNone/>
            </a:pPr>
            <a:r>
              <a:rPr lang="id-ID" dirty="0"/>
              <a:t>1.   Belajar berjalan pada usia 9.0 – 15.0 bulan.</a:t>
            </a:r>
          </a:p>
          <a:p>
            <a:pPr>
              <a:buNone/>
            </a:pPr>
            <a:r>
              <a:rPr lang="id-ID" dirty="0"/>
              <a:t>2.   Belajar memakan makan padat.</a:t>
            </a:r>
          </a:p>
          <a:p>
            <a:pPr>
              <a:buNone/>
            </a:pPr>
            <a:r>
              <a:rPr lang="id-ID" dirty="0"/>
              <a:t>3.   Belajar berbicara.</a:t>
            </a:r>
          </a:p>
          <a:p>
            <a:pPr>
              <a:buNone/>
            </a:pPr>
            <a:r>
              <a:rPr lang="id-ID" dirty="0"/>
              <a:t>4.   Belajar buang air kecil dan buang air besar.</a:t>
            </a:r>
          </a:p>
          <a:p>
            <a:pPr>
              <a:buNone/>
            </a:pPr>
            <a:r>
              <a:rPr lang="id-ID" dirty="0"/>
              <a:t>5.   Belajar mengenal perbedaan jenis kelamin.</a:t>
            </a:r>
          </a:p>
          <a:p>
            <a:pPr>
              <a:buNone/>
            </a:pPr>
            <a:r>
              <a:rPr lang="id-ID" dirty="0"/>
              <a:t>6.   Mencapai kestabilan jasmaniah fisiologis.</a:t>
            </a:r>
          </a:p>
          <a:p>
            <a:pPr>
              <a:buNone/>
            </a:pPr>
            <a:r>
              <a:rPr lang="id-ID" dirty="0"/>
              <a:t>7.   Membentuk konsep-konsep sederhana kenyataan sosial dan alam.</a:t>
            </a:r>
          </a:p>
          <a:p>
            <a:pPr>
              <a:buNone/>
            </a:pPr>
            <a:r>
              <a:rPr lang="id-ID" dirty="0"/>
              <a:t>8.   Belajar mengadakan hubungan emosional dengan orang tua, saudara, dan orang lain.</a:t>
            </a:r>
          </a:p>
          <a:p>
            <a:pPr>
              <a:buNone/>
            </a:pPr>
            <a:r>
              <a:rPr lang="id-ID" dirty="0"/>
              <a:t>9.   Belajar mengadakan hubungan baik dan buruk dan pengembangan kata hati.</a:t>
            </a:r>
          </a:p>
          <a:p>
            <a:endParaRPr lang="id-ID" dirty="0"/>
          </a:p>
        </p:txBody>
      </p:sp>
      <p:sp>
        <p:nvSpPr>
          <p:cNvPr id="4" name="Left Arrow 3">
            <a:hlinkClick r:id="rId2" action="ppaction://hlinksldjump"/>
          </p:cNvPr>
          <p:cNvSpPr/>
          <p:nvPr/>
        </p:nvSpPr>
        <p:spPr>
          <a:xfrm>
            <a:off x="7286644" y="5857892"/>
            <a:ext cx="857256" cy="5000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239</TotalTime>
  <Words>308</Words>
  <Application>Microsoft Office PowerPoint</Application>
  <PresentationFormat>On-screen Show (4:3)</PresentationFormat>
  <Paragraphs>155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Opulent</vt:lpstr>
      <vt:lpstr>BAB V MASA BAYI </vt:lpstr>
      <vt:lpstr>MASA BAYI </vt:lpstr>
      <vt:lpstr>PERNGERTIAN MASA BAYI </vt:lpstr>
      <vt:lpstr>PowerPoint Presentation</vt:lpstr>
      <vt:lpstr>Perkembangan Fisik pada Masa Bayi</vt:lpstr>
      <vt:lpstr>PowerPoint Presentation</vt:lpstr>
      <vt:lpstr>Perkembangan Psikologis</vt:lpstr>
      <vt:lpstr>Pola Emosional yang Umum </vt:lpstr>
      <vt:lpstr>Perkembangan Bicara</vt:lpstr>
      <vt:lpstr>PowerPoint Presentation</vt:lpstr>
      <vt:lpstr>PowerPoint Presentation</vt:lpstr>
      <vt:lpstr>Perkembangan Sosial</vt:lpstr>
      <vt:lpstr>PowerPoint Presentation</vt:lpstr>
      <vt:lpstr>PERKEMBANGAN KOGNITIF BAYI</vt:lpstr>
      <vt:lpstr>PowerPoint Presentation</vt:lpstr>
      <vt:lpstr>PowerPoint Presentation</vt:lpstr>
      <vt:lpstr>PowerPoint Presentation</vt:lpstr>
      <vt:lpstr>PowerPoint Presentation</vt:lpstr>
      <vt:lpstr>  Tugas dalam Perkembangan Masa Bayi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19</cp:revision>
  <dcterms:created xsi:type="dcterms:W3CDTF">2016-04-19T17:36:39Z</dcterms:created>
  <dcterms:modified xsi:type="dcterms:W3CDTF">2021-03-17T01:49:44Z</dcterms:modified>
</cp:coreProperties>
</file>