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 id="267"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9" autoAdjust="0"/>
    <p:restoredTop sz="94660"/>
  </p:normalViewPr>
  <p:slideViewPr>
    <p:cSldViewPr snapToGrid="0">
      <p:cViewPr varScale="1">
        <p:scale>
          <a:sx n="52" d="100"/>
          <a:sy n="52" d="100"/>
        </p:scale>
        <p:origin x="54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10/10/2017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PRINSIP DASAR AKUNTANSI PAJAK</a:t>
            </a:r>
            <a:endParaRPr lang="id-ID" dirty="0"/>
          </a:p>
        </p:txBody>
      </p:sp>
      <p:sp>
        <p:nvSpPr>
          <p:cNvPr id="3" name="Subtitle 2"/>
          <p:cNvSpPr>
            <a:spLocks noGrp="1"/>
          </p:cNvSpPr>
          <p:nvPr>
            <p:ph type="subTitle" idx="1"/>
          </p:nvPr>
        </p:nvSpPr>
        <p:spPr/>
        <p:txBody>
          <a:bodyPr>
            <a:normAutofit lnSpcReduction="10000"/>
          </a:bodyPr>
          <a:lstStyle/>
          <a:p>
            <a:r>
              <a:rPr lang="id-ID" dirty="0" smtClean="0"/>
              <a:t>Present by</a:t>
            </a:r>
          </a:p>
          <a:p>
            <a:endParaRPr lang="id-ID" dirty="0"/>
          </a:p>
          <a:p>
            <a:r>
              <a:rPr lang="id-ID" dirty="0" smtClean="0"/>
              <a:t>Wulan Indri Widiar</a:t>
            </a:r>
            <a:endParaRPr lang="id-ID" dirty="0"/>
          </a:p>
        </p:txBody>
      </p:sp>
    </p:spTree>
    <p:extLst>
      <p:ext uri="{BB962C8B-B14F-4D97-AF65-F5344CB8AC3E}">
        <p14:creationId xmlns:p14="http://schemas.microsoft.com/office/powerpoint/2010/main" val="3585286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KBM</a:t>
            </a:r>
            <a:endParaRPr lang="id-ID" dirty="0"/>
          </a:p>
        </p:txBody>
      </p:sp>
      <p:sp>
        <p:nvSpPr>
          <p:cNvPr id="3" name="Content Placeholder 2"/>
          <p:cNvSpPr>
            <a:spLocks noGrp="1"/>
          </p:cNvSpPr>
          <p:nvPr>
            <p:ph idx="1"/>
          </p:nvPr>
        </p:nvSpPr>
        <p:spPr/>
        <p:txBody>
          <a:bodyPr/>
          <a:lstStyle/>
          <a:p>
            <a:r>
              <a:rPr lang="id-ID" dirty="0" smtClean="0"/>
              <a:t>Menjelaskan pengertian akuntansi</a:t>
            </a:r>
          </a:p>
          <a:p>
            <a:r>
              <a:rPr lang="id-ID" dirty="0" smtClean="0"/>
              <a:t>Mengidentifikasi kegiatan akuntansi berdasarkan siklus akuntansi komersial.</a:t>
            </a:r>
          </a:p>
          <a:p>
            <a:r>
              <a:rPr lang="id-ID" dirty="0" smtClean="0"/>
              <a:t>Mendeskripsikan prinsip akuntansi pajak.</a:t>
            </a:r>
          </a:p>
          <a:p>
            <a:r>
              <a:rPr lang="id-ID" dirty="0" smtClean="0"/>
              <a:t>Menjelaskan hubungan akuntansi pajak dengan akuntansi komersial</a:t>
            </a:r>
            <a:r>
              <a:rPr lang="id-ID" dirty="0" smtClean="0"/>
              <a:t>.</a:t>
            </a:r>
          </a:p>
          <a:p>
            <a:r>
              <a:rPr lang="id-ID" dirty="0"/>
              <a:t>Menjelaskan hubungan istimewa dalam penilaian kewajaran transaksi.</a:t>
            </a:r>
          </a:p>
          <a:p>
            <a:pPr marL="0" indent="0">
              <a:buNone/>
            </a:pPr>
            <a:endParaRPr lang="id-ID" dirty="0" smtClean="0"/>
          </a:p>
          <a:p>
            <a:endParaRPr lang="id-ID" dirty="0"/>
          </a:p>
        </p:txBody>
      </p:sp>
    </p:spTree>
    <p:extLst>
      <p:ext uri="{BB962C8B-B14F-4D97-AF65-F5344CB8AC3E}">
        <p14:creationId xmlns:p14="http://schemas.microsoft.com/office/powerpoint/2010/main" val="775468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PENDAHULUAN</a:t>
            </a:r>
            <a:endParaRPr lang="id-ID" dirty="0"/>
          </a:p>
        </p:txBody>
      </p:sp>
      <p:sp>
        <p:nvSpPr>
          <p:cNvPr id="3" name="Content Placeholder 2"/>
          <p:cNvSpPr>
            <a:spLocks noGrp="1"/>
          </p:cNvSpPr>
          <p:nvPr>
            <p:ph idx="1"/>
          </p:nvPr>
        </p:nvSpPr>
        <p:spPr/>
        <p:txBody>
          <a:bodyPr/>
          <a:lstStyle/>
          <a:p>
            <a:r>
              <a:rPr lang="id-ID" i="1" dirty="0" smtClean="0"/>
              <a:t>American Accounting Asociation, </a:t>
            </a:r>
            <a:r>
              <a:rPr lang="id-ID" dirty="0" smtClean="0"/>
              <a:t>akuntansi yakni sebagai proses mengidentifikasi, mengukur, dan melaporkan informasi ekonomi, untuk memungkinkan adanya penilaian dan keputusan yang jelas dan tegas.</a:t>
            </a:r>
          </a:p>
          <a:p>
            <a:r>
              <a:rPr lang="id-ID" dirty="0" smtClean="0"/>
              <a:t>Kegiatan keuangan dalam Akuntansi; pencatatan, penggolongan, analisis, pengendalian transaksi kegiatan keuangan, dan pelayanan keuangan perusahaan.</a:t>
            </a:r>
            <a:endParaRPr lang="id-ID" dirty="0"/>
          </a:p>
        </p:txBody>
      </p:sp>
    </p:spTree>
    <p:extLst>
      <p:ext uri="{BB962C8B-B14F-4D97-AF65-F5344CB8AC3E}">
        <p14:creationId xmlns:p14="http://schemas.microsoft.com/office/powerpoint/2010/main" val="3508651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Rangkaian Kegiatan Akuntansi</a:t>
            </a:r>
            <a:endParaRPr lang="id-ID" dirty="0"/>
          </a:p>
        </p:txBody>
      </p:sp>
      <p:sp>
        <p:nvSpPr>
          <p:cNvPr id="3" name="Content Placeholder 2"/>
          <p:cNvSpPr>
            <a:spLocks noGrp="1"/>
          </p:cNvSpPr>
          <p:nvPr>
            <p:ph idx="1"/>
          </p:nvPr>
        </p:nvSpPr>
        <p:spPr/>
        <p:txBody>
          <a:bodyPr/>
          <a:lstStyle/>
          <a:p>
            <a:pPr marL="457200" indent="-457200">
              <a:buFont typeface="+mj-lt"/>
              <a:buAutoNum type="arabicPeriod"/>
            </a:pPr>
            <a:r>
              <a:rPr lang="id-ID" dirty="0" smtClean="0"/>
              <a:t>Identifikasi dan pengukuran data yang relevan untuk pengambilan keputusan.</a:t>
            </a:r>
          </a:p>
          <a:p>
            <a:pPr marL="457200" indent="-457200">
              <a:buFont typeface="+mj-lt"/>
              <a:buAutoNum type="arabicPeriod"/>
            </a:pPr>
            <a:r>
              <a:rPr lang="id-ID" dirty="0" smtClean="0"/>
              <a:t>Pemrosesan data dan pelaporan informasi</a:t>
            </a:r>
          </a:p>
          <a:p>
            <a:pPr marL="457200" indent="-457200">
              <a:buFont typeface="+mj-lt"/>
              <a:buAutoNum type="arabicPeriod"/>
            </a:pPr>
            <a:r>
              <a:rPr lang="id-ID" dirty="0" smtClean="0"/>
              <a:t>Pengomunikasian informasi kepada para pengguna laporan</a:t>
            </a:r>
            <a:endParaRPr lang="id-ID" dirty="0"/>
          </a:p>
        </p:txBody>
      </p:sp>
    </p:spTree>
    <p:extLst>
      <p:ext uri="{BB962C8B-B14F-4D97-AF65-F5344CB8AC3E}">
        <p14:creationId xmlns:p14="http://schemas.microsoft.com/office/powerpoint/2010/main" val="2949664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Sejarah Perkembangan Perpajakan Indonesia</a:t>
            </a:r>
            <a:endParaRPr lang="id-ID" dirty="0"/>
          </a:p>
        </p:txBody>
      </p:sp>
      <p:sp>
        <p:nvSpPr>
          <p:cNvPr id="3" name="Content Placeholder 2"/>
          <p:cNvSpPr>
            <a:spLocks noGrp="1"/>
          </p:cNvSpPr>
          <p:nvPr>
            <p:ph idx="1"/>
          </p:nvPr>
        </p:nvSpPr>
        <p:spPr/>
        <p:txBody>
          <a:bodyPr/>
          <a:lstStyle/>
          <a:p>
            <a:r>
              <a:rPr lang="id-ID" dirty="0" smtClean="0"/>
              <a:t>Masa penjajahan Belanda, sistem perpajakan </a:t>
            </a:r>
            <a:r>
              <a:rPr lang="id-ID" i="1" dirty="0" smtClean="0"/>
              <a:t>budgeter. </a:t>
            </a:r>
            <a:r>
              <a:rPr lang="id-ID" dirty="0" smtClean="0"/>
              <a:t>Pendekatan </a:t>
            </a:r>
            <a:r>
              <a:rPr lang="id-ID" i="1" dirty="0" smtClean="0"/>
              <a:t>official assesment.</a:t>
            </a:r>
          </a:p>
          <a:p>
            <a:r>
              <a:rPr lang="id-ID" dirty="0" smtClean="0"/>
              <a:t>Setelah merdeka tahun 1945 , Indonesia dalam permasalahan perpajakan.</a:t>
            </a:r>
          </a:p>
          <a:p>
            <a:r>
              <a:rPr lang="id-ID" dirty="0" smtClean="0"/>
              <a:t>Tahun 1984, pembaruan sistem pemungutan pajak dengan </a:t>
            </a:r>
            <a:r>
              <a:rPr lang="id-ID" i="1" dirty="0" smtClean="0"/>
              <a:t>self assesment.</a:t>
            </a:r>
          </a:p>
          <a:p>
            <a:r>
              <a:rPr lang="id-ID" dirty="0" smtClean="0"/>
              <a:t>Inpres No. 6 Tahun 1979, WP diberi keringanan dalam penetapan pajak apabila Lap Keu WP diperiksa oleh Akuntan Publik.</a:t>
            </a:r>
          </a:p>
          <a:p>
            <a:endParaRPr lang="id-ID" dirty="0"/>
          </a:p>
        </p:txBody>
      </p:sp>
    </p:spTree>
    <p:extLst>
      <p:ext uri="{BB962C8B-B14F-4D97-AF65-F5344CB8AC3E}">
        <p14:creationId xmlns:p14="http://schemas.microsoft.com/office/powerpoint/2010/main" val="219946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Syarat-syarat Pembukuan</a:t>
            </a:r>
            <a:endParaRPr lang="id-ID" dirty="0"/>
          </a:p>
        </p:txBody>
      </p:sp>
      <p:sp>
        <p:nvSpPr>
          <p:cNvPr id="3" name="Content Placeholder 2"/>
          <p:cNvSpPr>
            <a:spLocks noGrp="1"/>
          </p:cNvSpPr>
          <p:nvPr>
            <p:ph idx="1"/>
          </p:nvPr>
        </p:nvSpPr>
        <p:spPr/>
        <p:txBody>
          <a:bodyPr>
            <a:normAutofit fontScale="92500" lnSpcReduction="20000"/>
          </a:bodyPr>
          <a:lstStyle/>
          <a:p>
            <a:pPr marL="457200" indent="-457200">
              <a:buFont typeface="+mj-lt"/>
              <a:buAutoNum type="arabicPeriod"/>
            </a:pPr>
            <a:r>
              <a:rPr lang="id-ID" dirty="0" smtClean="0"/>
              <a:t>Pembukuan/ pencatatan harus diselenggarakan dengan memperhatikan iktikad baik dan mencerminkan kegiatan usaha sebenarnya.</a:t>
            </a:r>
          </a:p>
          <a:p>
            <a:pPr marL="457200" indent="-457200">
              <a:buFont typeface="+mj-lt"/>
              <a:buAutoNum type="arabicPeriod"/>
            </a:pPr>
            <a:r>
              <a:rPr lang="id-ID" dirty="0"/>
              <a:t>S</a:t>
            </a:r>
            <a:r>
              <a:rPr lang="id-ID" dirty="0" smtClean="0"/>
              <a:t>ekurang”nya terdiri atas catatan mengenai aset, kewajiban, modal, pendapatan dan biaya, serta penjualan dan pembelian.</a:t>
            </a:r>
          </a:p>
          <a:p>
            <a:pPr marL="457200" indent="-457200">
              <a:buFont typeface="+mj-lt"/>
              <a:buAutoNum type="arabicPeriod"/>
            </a:pPr>
            <a:r>
              <a:rPr lang="id-ID" dirty="0" smtClean="0"/>
              <a:t>Diselenggarakan di Indonesia, disususn dlm bahasa Indonesia/ asing yang dizinkan MenKeu..</a:t>
            </a:r>
          </a:p>
          <a:p>
            <a:pPr marL="457200" indent="-457200">
              <a:buFont typeface="+mj-lt"/>
              <a:buAutoNum type="arabicPeriod"/>
            </a:pPr>
            <a:r>
              <a:rPr lang="id-ID" dirty="0" smtClean="0"/>
              <a:t>Dokumen, catatan, buku, yang menjadi dasar pembukuan di simpan selama 10 tahun.</a:t>
            </a:r>
          </a:p>
          <a:p>
            <a:pPr marL="457200" indent="-457200">
              <a:buFont typeface="+mj-lt"/>
              <a:buAutoNum type="arabicPeriod"/>
            </a:pPr>
            <a:r>
              <a:rPr lang="id-ID" dirty="0" smtClean="0"/>
              <a:t>Diselenggarakan dengan prinsip taat asas dan stelsel kas.</a:t>
            </a:r>
          </a:p>
        </p:txBody>
      </p:sp>
    </p:spTree>
    <p:extLst>
      <p:ext uri="{BB962C8B-B14F-4D97-AF65-F5344CB8AC3E}">
        <p14:creationId xmlns:p14="http://schemas.microsoft.com/office/powerpoint/2010/main" val="2023327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Sanksi Administrasi</a:t>
            </a:r>
            <a:endParaRPr lang="id-ID" dirty="0"/>
          </a:p>
        </p:txBody>
      </p:sp>
      <p:sp>
        <p:nvSpPr>
          <p:cNvPr id="3" name="Content Placeholder 2"/>
          <p:cNvSpPr>
            <a:spLocks noGrp="1"/>
          </p:cNvSpPr>
          <p:nvPr>
            <p:ph idx="1"/>
          </p:nvPr>
        </p:nvSpPr>
        <p:spPr/>
        <p:txBody>
          <a:bodyPr/>
          <a:lstStyle/>
          <a:p>
            <a:r>
              <a:rPr lang="id-ID" dirty="0"/>
              <a:t>B</a:t>
            </a:r>
            <a:r>
              <a:rPr lang="id-ID" dirty="0" smtClean="0"/>
              <a:t>agi WP yang tidak melakukan pembukuan, dikenakan sanksi kenaikan:</a:t>
            </a:r>
          </a:p>
          <a:p>
            <a:pPr marL="457200" indent="-457200">
              <a:buFont typeface="+mj-lt"/>
              <a:buAutoNum type="arabicPeriod"/>
            </a:pPr>
            <a:r>
              <a:rPr lang="id-ID" dirty="0" smtClean="0"/>
              <a:t>50% dari PPh yang tidak/ kurang bayar dalam 1 tahun pajak;</a:t>
            </a:r>
          </a:p>
          <a:p>
            <a:pPr marL="457200" indent="-457200">
              <a:buFont typeface="+mj-lt"/>
              <a:buAutoNum type="arabicPeriod"/>
            </a:pPr>
            <a:r>
              <a:rPr lang="id-ID" dirty="0" smtClean="0"/>
              <a:t>100% dari PPh yang tidak/ kurang dipotong, tidak/ kurang dipungut, tidak/ kurang disetorkan dan dipotong, atau dipungut tetapi tidak/ kurang disetorkan.</a:t>
            </a:r>
          </a:p>
          <a:p>
            <a:pPr marL="457200" indent="-457200">
              <a:buFont typeface="+mj-lt"/>
              <a:buAutoNum type="arabicPeriod"/>
            </a:pPr>
            <a:r>
              <a:rPr lang="id-ID" dirty="0" smtClean="0"/>
              <a:t>100% dari PPN Barang dan Jasa serta PPn-BM yang tidak/ kurang bayar.</a:t>
            </a:r>
            <a:endParaRPr lang="id-ID" dirty="0"/>
          </a:p>
        </p:txBody>
      </p:sp>
    </p:spTree>
    <p:extLst>
      <p:ext uri="{BB962C8B-B14F-4D97-AF65-F5344CB8AC3E}">
        <p14:creationId xmlns:p14="http://schemas.microsoft.com/office/powerpoint/2010/main" val="1730633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PRINSIP DASAR AKUNTANSI PAJAK</a:t>
            </a:r>
            <a:endParaRPr lang="id-ID" dirty="0"/>
          </a:p>
        </p:txBody>
      </p:sp>
      <p:sp>
        <p:nvSpPr>
          <p:cNvPr id="3" name="Content Placeholder 2"/>
          <p:cNvSpPr>
            <a:spLocks noGrp="1"/>
          </p:cNvSpPr>
          <p:nvPr>
            <p:ph idx="1"/>
          </p:nvPr>
        </p:nvSpPr>
        <p:spPr>
          <a:xfrm>
            <a:off x="1295401" y="2556932"/>
            <a:ext cx="9601196" cy="3459820"/>
          </a:xfrm>
        </p:spPr>
        <p:txBody>
          <a:bodyPr>
            <a:normAutofit fontScale="92500" lnSpcReduction="20000"/>
          </a:bodyPr>
          <a:lstStyle/>
          <a:p>
            <a:r>
              <a:rPr lang="id-ID" dirty="0" smtClean="0"/>
              <a:t>Tujuan laporan keuangan komersial adalah memberikan informasi keuangan kepada pengguna laporan untuk digunakan dalam proses pengambilan keputusan.</a:t>
            </a:r>
          </a:p>
          <a:p>
            <a:r>
              <a:rPr lang="id-ID" dirty="0" smtClean="0"/>
              <a:t>Tujuan utama laporan keuangan fiskal adalah menyajikan informasi yang digunakan sebagai bahan menghitung pajak terutang.</a:t>
            </a:r>
          </a:p>
          <a:p>
            <a:pPr>
              <a:buBlip>
                <a:blip r:embed="rId2"/>
              </a:buBlip>
            </a:pPr>
            <a:r>
              <a:rPr lang="id-ID" b="1" dirty="0" smtClean="0"/>
              <a:t>Keterbatasan Laporan Komersial dan Fiskal</a:t>
            </a:r>
          </a:p>
          <a:p>
            <a:pPr marL="457200" indent="-457200">
              <a:buFont typeface="+mj-lt"/>
              <a:buAutoNum type="arabicPeriod"/>
            </a:pPr>
            <a:r>
              <a:rPr lang="id-ID" dirty="0" smtClean="0"/>
              <a:t>Laporan bersifat hsitoris.</a:t>
            </a:r>
          </a:p>
          <a:p>
            <a:pPr marL="457200" indent="-457200">
              <a:buFont typeface="+mj-lt"/>
              <a:buAutoNum type="arabicPeriod"/>
            </a:pPr>
            <a:r>
              <a:rPr lang="id-ID" dirty="0" smtClean="0"/>
              <a:t>Lebih banyak menekankan yang bersifat material.</a:t>
            </a:r>
          </a:p>
          <a:p>
            <a:pPr marL="457200" indent="-457200">
              <a:buFont typeface="+mj-lt"/>
              <a:buAutoNum type="arabicPeriod"/>
            </a:pPr>
            <a:r>
              <a:rPr lang="id-ID" dirty="0" smtClean="0"/>
              <a:t>Penggunaan estimasi dan berbagai pertimbangan dalam menyusun laporan keuangan</a:t>
            </a:r>
            <a:endParaRPr lang="id-ID" dirty="0"/>
          </a:p>
        </p:txBody>
      </p:sp>
    </p:spTree>
    <p:extLst>
      <p:ext uri="{BB962C8B-B14F-4D97-AF65-F5344CB8AC3E}">
        <p14:creationId xmlns:p14="http://schemas.microsoft.com/office/powerpoint/2010/main" val="992678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Prinsip Dasar Akuntansi Pajak</a:t>
            </a:r>
            <a:endParaRPr lang="id-ID" dirty="0"/>
          </a:p>
        </p:txBody>
      </p:sp>
      <p:sp>
        <p:nvSpPr>
          <p:cNvPr id="3" name="Content Placeholder 2"/>
          <p:cNvSpPr>
            <a:spLocks noGrp="1"/>
          </p:cNvSpPr>
          <p:nvPr>
            <p:ph idx="1"/>
          </p:nvPr>
        </p:nvSpPr>
        <p:spPr/>
        <p:txBody>
          <a:bodyPr>
            <a:normAutofit/>
          </a:bodyPr>
          <a:lstStyle/>
          <a:p>
            <a:r>
              <a:rPr lang="id-ID" dirty="0" smtClean="0"/>
              <a:t>Prisip dasar mengacu pada SAK, yakni</a:t>
            </a:r>
            <a:r>
              <a:rPr lang="id-ID" i="1" dirty="0" smtClean="0"/>
              <a:t> </a:t>
            </a:r>
            <a:r>
              <a:rPr lang="id-ID" dirty="0" smtClean="0"/>
              <a:t>akrual (</a:t>
            </a:r>
            <a:r>
              <a:rPr lang="id-ID" i="1" dirty="0" smtClean="0"/>
              <a:t>acrual basis) </a:t>
            </a:r>
            <a:r>
              <a:rPr lang="id-ID" dirty="0" smtClean="0"/>
              <a:t>dan kelangsungan usaha (</a:t>
            </a:r>
            <a:r>
              <a:rPr lang="id-ID" i="1" dirty="0" smtClean="0"/>
              <a:t>going concern). </a:t>
            </a:r>
            <a:r>
              <a:rPr lang="id-ID" dirty="0" smtClean="0"/>
              <a:t>9 prinsip dasar akuntansi</a:t>
            </a:r>
          </a:p>
        </p:txBody>
      </p:sp>
      <p:graphicFrame>
        <p:nvGraphicFramePr>
          <p:cNvPr id="4" name="Table 3"/>
          <p:cNvGraphicFramePr>
            <a:graphicFrameLocks noGrp="1"/>
          </p:cNvGraphicFramePr>
          <p:nvPr>
            <p:extLst>
              <p:ext uri="{D42A27DB-BD31-4B8C-83A1-F6EECF244321}">
                <p14:modId xmlns:p14="http://schemas.microsoft.com/office/powerpoint/2010/main" val="3594738542"/>
              </p:ext>
            </p:extLst>
          </p:nvPr>
        </p:nvGraphicFramePr>
        <p:xfrm>
          <a:off x="1757680" y="3609170"/>
          <a:ext cx="8128000" cy="2266698"/>
        </p:xfrm>
        <a:graphic>
          <a:graphicData uri="http://schemas.openxmlformats.org/drawingml/2006/table">
            <a:tbl>
              <a:tblPr firstRow="1" bandRow="1">
                <a:tableStyleId>{C083E6E3-FA7D-4D7B-A595-EF9225AFEA82}</a:tableStyleId>
              </a:tblPr>
              <a:tblGrid>
                <a:gridCol w="4064000"/>
                <a:gridCol w="4064000"/>
              </a:tblGrid>
              <a:tr h="2266698">
                <a:tc>
                  <a:txBody>
                    <a:bodyPr/>
                    <a:lstStyle/>
                    <a:p>
                      <a:pPr marL="457200" indent="-457200">
                        <a:buFont typeface="+mj-lt"/>
                        <a:buAutoNum type="arabicPeriod"/>
                      </a:pPr>
                      <a:r>
                        <a:rPr lang="id-ID" sz="2200" dirty="0" smtClean="0"/>
                        <a:t>Cost Principle</a:t>
                      </a:r>
                    </a:p>
                    <a:p>
                      <a:pPr marL="457200" indent="-457200">
                        <a:buFont typeface="+mj-lt"/>
                        <a:buAutoNum type="arabicPeriod"/>
                      </a:pPr>
                      <a:r>
                        <a:rPr lang="id-ID" sz="2200" dirty="0" smtClean="0"/>
                        <a:t>Revenue Principle</a:t>
                      </a:r>
                    </a:p>
                    <a:p>
                      <a:pPr marL="457200" indent="-457200">
                        <a:buFont typeface="+mj-lt"/>
                        <a:buAutoNum type="arabicPeriod"/>
                      </a:pPr>
                      <a:r>
                        <a:rPr lang="id-ID" sz="2200" dirty="0" smtClean="0"/>
                        <a:t>Matching Principle</a:t>
                      </a:r>
                    </a:p>
                    <a:p>
                      <a:pPr marL="457200" indent="-457200">
                        <a:buFont typeface="+mj-lt"/>
                        <a:buAutoNum type="arabicPeriod"/>
                      </a:pPr>
                      <a:r>
                        <a:rPr lang="id-ID" sz="2200" dirty="0" smtClean="0"/>
                        <a:t>Objectivity Principle</a:t>
                      </a:r>
                    </a:p>
                    <a:p>
                      <a:pPr marL="457200" indent="-457200">
                        <a:buFont typeface="+mj-lt"/>
                        <a:buAutoNum type="arabicPeriod"/>
                      </a:pPr>
                      <a:r>
                        <a:rPr lang="id-ID" sz="2200" dirty="0" smtClean="0"/>
                        <a:t>Consistency Principle</a:t>
                      </a:r>
                    </a:p>
                    <a:p>
                      <a:endParaRPr lang="id-ID" sz="2200" dirty="0"/>
                    </a:p>
                  </a:txBody>
                  <a:tcPr/>
                </a:tc>
                <a:tc>
                  <a:txBody>
                    <a:bodyPr/>
                    <a:lstStyle/>
                    <a:p>
                      <a:pPr marL="0" indent="0">
                        <a:buFont typeface="+mj-lt"/>
                        <a:buNone/>
                      </a:pPr>
                      <a:r>
                        <a:rPr lang="id-ID" sz="2200" dirty="0" smtClean="0"/>
                        <a:t>6. Disclosure</a:t>
                      </a:r>
                      <a:r>
                        <a:rPr lang="id-ID" sz="2200" baseline="0" dirty="0" smtClean="0"/>
                        <a:t> Principle</a:t>
                      </a:r>
                    </a:p>
                    <a:p>
                      <a:pPr marL="0" indent="0">
                        <a:buFont typeface="+mj-lt"/>
                        <a:buNone/>
                      </a:pPr>
                      <a:r>
                        <a:rPr lang="id-ID" sz="2200" baseline="0" dirty="0" smtClean="0"/>
                        <a:t>7. Conservatism Principle</a:t>
                      </a:r>
                    </a:p>
                    <a:p>
                      <a:pPr marL="0" indent="0">
                        <a:buFont typeface="+mj-lt"/>
                        <a:buNone/>
                      </a:pPr>
                      <a:r>
                        <a:rPr lang="id-ID" sz="2200" baseline="0" dirty="0" smtClean="0"/>
                        <a:t>8. Materiality Principle</a:t>
                      </a:r>
                    </a:p>
                    <a:p>
                      <a:pPr marL="0" indent="0">
                        <a:buFont typeface="+mj-lt"/>
                        <a:buNone/>
                      </a:pPr>
                      <a:r>
                        <a:rPr lang="id-ID" sz="2200" baseline="0" dirty="0" smtClean="0"/>
                        <a:t>9. Uniform and Comparability Principle.</a:t>
                      </a:r>
                      <a:endParaRPr lang="id-ID" sz="2200" dirty="0"/>
                    </a:p>
                  </a:txBody>
                  <a:tcPr/>
                </a:tc>
              </a:tr>
            </a:tbl>
          </a:graphicData>
        </a:graphic>
      </p:graphicFrame>
    </p:spTree>
    <p:extLst>
      <p:ext uri="{BB962C8B-B14F-4D97-AF65-F5344CB8AC3E}">
        <p14:creationId xmlns:p14="http://schemas.microsoft.com/office/powerpoint/2010/main" val="722224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Hubungan Akuntansi Komersial dengan Akuntansi Pajak</a:t>
            </a:r>
            <a:endParaRPr lang="id-ID" dirty="0"/>
          </a:p>
        </p:txBody>
      </p:sp>
      <p:sp>
        <p:nvSpPr>
          <p:cNvPr id="3" name="Content Placeholder 2"/>
          <p:cNvSpPr>
            <a:spLocks noGrp="1"/>
          </p:cNvSpPr>
          <p:nvPr>
            <p:ph idx="1"/>
          </p:nvPr>
        </p:nvSpPr>
        <p:spPr/>
        <p:txBody>
          <a:bodyPr/>
          <a:lstStyle/>
          <a:p>
            <a:r>
              <a:rPr lang="id-ID" dirty="0" smtClean="0"/>
              <a:t>Sistem pajak </a:t>
            </a:r>
            <a:r>
              <a:rPr lang="id-ID" i="1" dirty="0" smtClean="0"/>
              <a:t>self assesment </a:t>
            </a:r>
            <a:r>
              <a:rPr lang="id-ID" dirty="0" smtClean="0"/>
              <a:t>yakni yang didukung unsur kejujuran </a:t>
            </a:r>
            <a:r>
              <a:rPr lang="id-ID" smtClean="0"/>
              <a:t>dan keterbukaan mendorong </a:t>
            </a:r>
            <a:r>
              <a:rPr lang="id-ID" dirty="0" smtClean="0"/>
              <a:t>wp menyediakan informasi yang menyangkut posisi keuangan, kinerja, serta perubahan posisi keuangan </a:t>
            </a:r>
            <a:r>
              <a:rPr lang="id-ID" smtClean="0"/>
              <a:t>suatu perusahaan dengan sesungguhnya sehingga bermanfaat bagi pengguna laporan keuangan sebagai pengambilan keputusan.</a:t>
            </a:r>
            <a:endParaRPr lang="id-ID" dirty="0"/>
          </a:p>
        </p:txBody>
      </p:sp>
    </p:spTree>
    <p:extLst>
      <p:ext uri="{BB962C8B-B14F-4D97-AF65-F5344CB8AC3E}">
        <p14:creationId xmlns:p14="http://schemas.microsoft.com/office/powerpoint/2010/main" val="1244977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3000" dirty="0" smtClean="0"/>
              <a:t>Hubungan Istimewa &amp; Penilaian Kewajaran Dalam Transaksi</a:t>
            </a:r>
            <a:endParaRPr lang="id-ID" sz="3000" dirty="0"/>
          </a:p>
        </p:txBody>
      </p:sp>
      <p:sp>
        <p:nvSpPr>
          <p:cNvPr id="3" name="Content Placeholder 2"/>
          <p:cNvSpPr>
            <a:spLocks noGrp="1"/>
          </p:cNvSpPr>
          <p:nvPr>
            <p:ph idx="1"/>
          </p:nvPr>
        </p:nvSpPr>
        <p:spPr>
          <a:xfrm>
            <a:off x="1559846" y="2487167"/>
            <a:ext cx="9072308" cy="3864863"/>
          </a:xfrm>
        </p:spPr>
        <p:txBody>
          <a:bodyPr>
            <a:normAutofit fontScale="77500" lnSpcReduction="20000"/>
          </a:bodyPr>
          <a:lstStyle/>
          <a:p>
            <a:pPr marL="0" indent="0">
              <a:buNone/>
            </a:pPr>
            <a:r>
              <a:rPr lang="id-ID" dirty="0" smtClean="0"/>
              <a:t>Transaksi yang dipengaruhi oleh hubungan istimewa menjadikan transaksi tersebut tidak didasarkan pada </a:t>
            </a:r>
            <a:r>
              <a:rPr lang="id-ID" i="1" dirty="0" smtClean="0"/>
              <a:t>Arm’slength Price </a:t>
            </a:r>
            <a:r>
              <a:rPr lang="id-ID" dirty="0" smtClean="0"/>
              <a:t>dan berpengaruh sekali terhadap penetapan laba atau rugi.</a:t>
            </a:r>
          </a:p>
          <a:p>
            <a:pPr marL="0" indent="0">
              <a:buNone/>
            </a:pPr>
            <a:r>
              <a:rPr lang="id-ID" dirty="0" smtClean="0"/>
              <a:t>Gambaran hubungan istimewa seperti berikut:</a:t>
            </a:r>
          </a:p>
          <a:p>
            <a:pPr>
              <a:buFont typeface="+mj-lt"/>
              <a:buAutoNum type="arabicPeriod"/>
            </a:pPr>
            <a:r>
              <a:rPr lang="id-ID" dirty="0" smtClean="0"/>
              <a:t>Perusahaan melalui satu atau lebih perantara, mengendalikan atau dikendalikan oleh atau berada di bawah pengendalian bersama dengan perusahaan pelapor (termasuk holding companies, subsidiaries, dan fellow, subdiaries).</a:t>
            </a:r>
          </a:p>
          <a:p>
            <a:pPr>
              <a:buFont typeface="+mj-lt"/>
              <a:buAutoNum type="arabicPeriod"/>
            </a:pPr>
            <a:r>
              <a:rPr lang="id-ID" dirty="0" smtClean="0"/>
              <a:t>Perusahaan asosiasi.</a:t>
            </a:r>
          </a:p>
          <a:p>
            <a:pPr>
              <a:buFont typeface="+mj-lt"/>
              <a:buAutoNum type="arabicPeriod"/>
            </a:pPr>
            <a:r>
              <a:rPr lang="id-ID" dirty="0" smtClean="0"/>
              <a:t>Perorangan yang memiliki baik secara langsung, maupun tidak langsung , suatu kepentingan hak suara di perusahaan pelapor yang berpengaruh secara signifikan , dan anggota keluarga dekat dari perorangan tersebut.</a:t>
            </a:r>
          </a:p>
          <a:p>
            <a:pPr>
              <a:buFont typeface="+mj-lt"/>
              <a:buAutoNum type="arabicPeriod"/>
            </a:pPr>
            <a:r>
              <a:rPr lang="id-ID" dirty="0" smtClean="0"/>
              <a:t>Karyawan kunci yaitu orang-orang yang mempunyai wewenang dan tanggungjawab untuk merencanakan, memimpin, dan mengendalikan kegiatan perusahaan pelapor yang meliputi: anggota dewan komisaris, manajer, dll.</a:t>
            </a:r>
          </a:p>
        </p:txBody>
      </p:sp>
    </p:spTree>
    <p:extLst>
      <p:ext uri="{BB962C8B-B14F-4D97-AF65-F5344CB8AC3E}">
        <p14:creationId xmlns:p14="http://schemas.microsoft.com/office/powerpoint/2010/main" val="2503788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id-ID" sz="3000" dirty="0" smtClean="0"/>
              <a:t>Dianggap ada hubungan istimewa apabila:</a:t>
            </a:r>
            <a:endParaRPr lang="id-ID" sz="3000" dirty="0"/>
          </a:p>
        </p:txBody>
      </p:sp>
      <p:sp>
        <p:nvSpPr>
          <p:cNvPr id="3" name="Content Placeholder 2"/>
          <p:cNvSpPr>
            <a:spLocks noGrp="1"/>
          </p:cNvSpPr>
          <p:nvPr>
            <p:ph idx="1"/>
          </p:nvPr>
        </p:nvSpPr>
        <p:spPr/>
        <p:txBody>
          <a:bodyPr>
            <a:normAutofit lnSpcReduction="10000"/>
          </a:bodyPr>
          <a:lstStyle/>
          <a:p>
            <a:pPr>
              <a:buFont typeface="+mj-lt"/>
              <a:buAutoNum type="arabicPeriod"/>
            </a:pPr>
            <a:r>
              <a:rPr lang="id-ID" dirty="0" smtClean="0"/>
              <a:t>Wajak Pajak mempunyai penyertaan modal langsung atau tidak langsung paling rendah 25% pada Wajib Pajak lain, atau hubungan antara wajib pajak dengan penyertaan paling rendah 25% pada wajib pajak atau lebih, demikian pula hubungan antara dua Wajib Pajak atau lebih yang disebut terakhir.</a:t>
            </a:r>
          </a:p>
          <a:p>
            <a:pPr>
              <a:buFont typeface="+mj-lt"/>
              <a:buAutoNum type="arabicPeriod"/>
            </a:pPr>
            <a:r>
              <a:rPr lang="id-ID" dirty="0" smtClean="0"/>
              <a:t>Wajib Pajak menguasai Wajib Pajak lainnya atau dua atau lebih wajib pajak berada di bawah penigasan yang sama baik langsung maupun tidak langsung.</a:t>
            </a:r>
          </a:p>
          <a:p>
            <a:pPr>
              <a:buFont typeface="+mj-lt"/>
              <a:buAutoNum type="arabicPeriod"/>
            </a:pPr>
            <a:r>
              <a:rPr lang="id-ID" dirty="0" smtClean="0"/>
              <a:t>Terdapat hubungan keluarga baik sedarah maupun semenda dalam garis keturunan lurus dan/ atau ke samping satu derajat.</a:t>
            </a:r>
          </a:p>
          <a:p>
            <a:pPr marL="0" indent="0">
              <a:buNone/>
            </a:pPr>
            <a:endParaRPr lang="id-ID" dirty="0"/>
          </a:p>
        </p:txBody>
      </p:sp>
    </p:spTree>
    <p:extLst>
      <p:ext uri="{BB962C8B-B14F-4D97-AF65-F5344CB8AC3E}">
        <p14:creationId xmlns:p14="http://schemas.microsoft.com/office/powerpoint/2010/main" val="15046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3000" dirty="0" smtClean="0"/>
              <a:t>PENILAIAN KEWAJARAN DALAM TRANSAKSI</a:t>
            </a:r>
            <a:endParaRPr lang="id-ID" sz="3000" dirty="0"/>
          </a:p>
        </p:txBody>
      </p:sp>
      <p:sp>
        <p:nvSpPr>
          <p:cNvPr id="3" name="Content Placeholder 2"/>
          <p:cNvSpPr>
            <a:spLocks noGrp="1"/>
          </p:cNvSpPr>
          <p:nvPr>
            <p:ph idx="1"/>
          </p:nvPr>
        </p:nvSpPr>
        <p:spPr/>
        <p:txBody>
          <a:bodyPr>
            <a:normAutofit fontScale="62500" lnSpcReduction="20000"/>
          </a:bodyPr>
          <a:lstStyle/>
          <a:p>
            <a:r>
              <a:rPr lang="id-ID" dirty="0" smtClean="0"/>
              <a:t>Pengaturan UU Pajak Penghasilan pasal 18 sebagai pengukuran kewajaran transaksi meliputi:</a:t>
            </a:r>
          </a:p>
          <a:p>
            <a:pPr>
              <a:buFont typeface="+mj-lt"/>
              <a:buAutoNum type="alphaLcParenR"/>
            </a:pPr>
            <a:r>
              <a:rPr lang="id-ID" dirty="0" smtClean="0"/>
              <a:t>Kewenangan yang diberikan kepada Menteri Keuangan untuk memberikan keputusan tentang besarnya perbandingan antara utang dan modal perusahaan yang dapat dibenarkan untuk keperluan perhitungan pajak. Dunia usaha terdapat tingkat perbandingan tertentu yang wajar mengenai besarnya perbandingan antar autang dan modal.apabila perbandingan antara utang sangat besar melebihi batas-batas kewajaran, maka pada umumnya perusahaan tersebut dalam keadaan tidak sehar.</a:t>
            </a:r>
          </a:p>
          <a:p>
            <a:pPr>
              <a:buFont typeface="+mj-lt"/>
              <a:buAutoNum type="alphaLcParenR"/>
            </a:pPr>
            <a:r>
              <a:rPr lang="id-ID" dirty="0" smtClean="0"/>
              <a:t>Kewenangan Menteri Keuangan untuk menetapkan saat diperolehnya dividen oleh Wajib Pajak dalam negeri atas penyertaan modalnya pada badan usaha di luar negeri selain badan usaha yang menjual sahamnya di bursa efek, dengan ketentuan:</a:t>
            </a:r>
          </a:p>
          <a:p>
            <a:r>
              <a:rPr lang="id-ID" dirty="0" smtClean="0"/>
              <a:t>besarnya penyertaan modal Wajib Pajak dalam negeri tersebut paling rendah50% dari jumlah saham yang disetor; atau </a:t>
            </a:r>
          </a:p>
          <a:p>
            <a:r>
              <a:rPr lang="id-ID" dirty="0" smtClean="0"/>
              <a:t>Secara bersama-sama dengan Wajib Pajak dalam negeri lainnya memilih penyertaan modal paling rendah 50% dari jumlah saham yang disetor.</a:t>
            </a:r>
          </a:p>
          <a:p>
            <a:pPr marL="0" indent="0">
              <a:buNone/>
            </a:pPr>
            <a:endParaRPr lang="id-ID" dirty="0" smtClean="0"/>
          </a:p>
          <a:p>
            <a:pPr>
              <a:buFont typeface="+mj-lt"/>
              <a:buAutoNum type="alphaLcParenR"/>
            </a:pPr>
            <a:endParaRPr lang="id-ID" dirty="0"/>
          </a:p>
        </p:txBody>
      </p:sp>
    </p:spTree>
    <p:extLst>
      <p:ext uri="{BB962C8B-B14F-4D97-AF65-F5344CB8AC3E}">
        <p14:creationId xmlns:p14="http://schemas.microsoft.com/office/powerpoint/2010/main" val="63292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3000" dirty="0"/>
              <a:t>PENILAIAN KEWAJARAN DALAM TRANSAKSI</a:t>
            </a:r>
          </a:p>
        </p:txBody>
      </p:sp>
      <p:sp>
        <p:nvSpPr>
          <p:cNvPr id="3" name="Content Placeholder 2"/>
          <p:cNvSpPr>
            <a:spLocks noGrp="1"/>
          </p:cNvSpPr>
          <p:nvPr>
            <p:ph idx="1"/>
          </p:nvPr>
        </p:nvSpPr>
        <p:spPr/>
        <p:txBody>
          <a:bodyPr/>
          <a:lstStyle/>
          <a:p>
            <a:pPr>
              <a:buFont typeface="+mj-lt"/>
              <a:buAutoNum type="alphaLcParenR"/>
            </a:pPr>
            <a:r>
              <a:rPr lang="id-ID" dirty="0" smtClean="0"/>
              <a:t>Peraturan bahwa Dirjen Pajak diberi kewenangan dalam menentukan penghasilan dan pengurangan serta menentukan utang sebagai modal untuk menghitung Penghasilan Kena Pajak bagi Wajib Pajak yang mempunyai hubungan istimewa. Tujuan peraturan tsb untuk mencegah terjadinya penghindaran pajak, yang dapat terjadi karena adanya hubungan istimewa.</a:t>
            </a:r>
          </a:p>
          <a:p>
            <a:pPr>
              <a:buFont typeface="+mj-lt"/>
              <a:buAutoNum type="alphaLcParenR"/>
            </a:pPr>
            <a:r>
              <a:rPr lang="id-ID" dirty="0" smtClean="0"/>
              <a:t>dll</a:t>
            </a:r>
            <a:endParaRPr lang="id-ID" dirty="0"/>
          </a:p>
        </p:txBody>
      </p:sp>
    </p:spTree>
    <p:extLst>
      <p:ext uri="{BB962C8B-B14F-4D97-AF65-F5344CB8AC3E}">
        <p14:creationId xmlns:p14="http://schemas.microsoft.com/office/powerpoint/2010/main" val="248194433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131</TotalTime>
  <Words>918</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Garamond</vt:lpstr>
      <vt:lpstr>Organic</vt:lpstr>
      <vt:lpstr>PRINSIP DASAR AKUNTANSI PAJAK</vt:lpstr>
      <vt:lpstr>TUJUAN KBM</vt:lpstr>
      <vt:lpstr>PENDAHULUAN</vt:lpstr>
      <vt:lpstr>Rangkaian Kegiatan Akuntansi</vt:lpstr>
      <vt:lpstr>Sejarah Perkembangan Perpajakan Indonesia</vt:lpstr>
      <vt:lpstr>Syarat-syarat Pembukuan</vt:lpstr>
      <vt:lpstr>Sanksi Administrasi</vt:lpstr>
      <vt:lpstr>PRINSIP DASAR AKUNTANSI PAJAK</vt:lpstr>
      <vt:lpstr>Prinsip Dasar Akuntansi Pajak</vt:lpstr>
      <vt:lpstr>Hubungan Akuntansi Komersial dengan Akuntansi Pajak</vt:lpstr>
      <vt:lpstr>Hubungan Istimewa &amp; Penilaian Kewajaran Dalam Transaksi</vt:lpstr>
      <vt:lpstr>Dianggap ada hubungan istimewa apabila:</vt:lpstr>
      <vt:lpstr>PENILAIAN KEWAJARAN DALAM TRANSAKSI</vt:lpstr>
      <vt:lpstr>PENILAIAN KEWAJARAN DALAM TRANSAKSI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PRINSIP DASAR AKUNTANSI PAJAK</dc:title>
  <dc:creator>Acer</dc:creator>
  <cp:lastModifiedBy>Acer</cp:lastModifiedBy>
  <cp:revision>11</cp:revision>
  <dcterms:created xsi:type="dcterms:W3CDTF">2017-10-02T16:21:16Z</dcterms:created>
  <dcterms:modified xsi:type="dcterms:W3CDTF">2017-10-10T13:29:32Z</dcterms:modified>
</cp:coreProperties>
</file>