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414" r:id="rId4"/>
    <p:sldId id="394" r:id="rId5"/>
    <p:sldId id="409" r:id="rId6"/>
    <p:sldId id="410" r:id="rId7"/>
    <p:sldId id="388" r:id="rId8"/>
    <p:sldId id="356" r:id="rId9"/>
    <p:sldId id="415" r:id="rId10"/>
    <p:sldId id="412" r:id="rId11"/>
    <p:sldId id="408" r:id="rId12"/>
    <p:sldId id="411" r:id="rId13"/>
    <p:sldId id="390" r:id="rId14"/>
    <p:sldId id="418" r:id="rId15"/>
    <p:sldId id="419" r:id="rId16"/>
    <p:sldId id="420" r:id="rId17"/>
    <p:sldId id="421" r:id="rId18"/>
    <p:sldId id="422" r:id="rId19"/>
    <p:sldId id="407" r:id="rId20"/>
    <p:sldId id="416" r:id="rId21"/>
    <p:sldId id="424" r:id="rId22"/>
    <p:sldId id="423" r:id="rId23"/>
    <p:sldId id="425" r:id="rId24"/>
    <p:sldId id="426" r:id="rId25"/>
    <p:sldId id="391" r:id="rId26"/>
    <p:sldId id="413" r:id="rId27"/>
    <p:sldId id="427" r:id="rId28"/>
    <p:sldId id="354" r:id="rId29"/>
    <p:sldId id="282" r:id="rId30"/>
  </p:sldIdLst>
  <p:sldSz cx="9144000" cy="6858000" type="screen4x3"/>
  <p:notesSz cx="6858000" cy="9144000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CCFF99"/>
    <a:srgbClr val="FFFF66"/>
    <a:srgbClr val="66FFCC"/>
    <a:srgbClr val="FF99CC"/>
    <a:srgbClr val="9900CC"/>
    <a:srgbClr val="FFCC66"/>
    <a:srgbClr val="FFFF99"/>
    <a:srgbClr val="336699"/>
    <a:srgbClr val="6699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976" autoAdjust="0"/>
    <p:restoredTop sz="94660"/>
  </p:normalViewPr>
  <p:slideViewPr>
    <p:cSldViewPr>
      <p:cViewPr varScale="1">
        <p:scale>
          <a:sx n="70" d="100"/>
          <a:sy n="70" d="100"/>
        </p:scale>
        <p:origin x="-3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hyperlink" Target="http://www.powerpointstyles.com/" TargetMode="Externa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Text Box 15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hlinkClick r:id="rId13"/>
              </a:rPr>
              <a:t>Powerpoint Templates</a:t>
            </a:r>
            <a:endParaRPr lang="fr-FR"/>
          </a:p>
        </p:txBody>
      </p:sp>
      <p:pic>
        <p:nvPicPr>
          <p:cNvPr id="1038" name="Picture 14" descr="Imvcxage1qsazroiuds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323850" y="836613"/>
            <a:ext cx="8569325" cy="5761037"/>
          </a:xfrm>
          <a:prstGeom prst="rect">
            <a:avLst/>
          </a:prstGeom>
          <a:solidFill>
            <a:schemeClr val="bg1">
              <a:alpha val="7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d-ID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812088" y="6302375"/>
            <a:ext cx="1073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336699"/>
                </a:solidFill>
              </a:rPr>
              <a:t>Page </a:t>
            </a:r>
            <a:fld id="{7702F283-D723-46CD-BF9D-635C9B4E8DF9}" type="slidenum">
              <a:rPr lang="fr-FR" b="1">
                <a:solidFill>
                  <a:srgbClr val="336699"/>
                </a:solidFill>
              </a:rPr>
              <a:pPr/>
              <a:t>‹#›</a:t>
            </a:fld>
            <a:endParaRPr lang="fr-FR" b="1">
              <a:solidFill>
                <a:srgbClr val="3366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powerpointstyles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3348038" y="6237288"/>
            <a:ext cx="24574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fr-FR">
                <a:hlinkClick r:id="rId2"/>
              </a:rPr>
              <a:t>Powerpoint Templates</a:t>
            </a:r>
            <a:endParaRPr lang="fr-FR"/>
          </a:p>
        </p:txBody>
      </p:sp>
      <p:pic>
        <p:nvPicPr>
          <p:cNvPr id="2059" name="Picture 11" descr="Imvcxage1qsazroiuds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3143240" y="2786058"/>
            <a:ext cx="477246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b="1" dirty="0" smtClean="0">
                <a:solidFill>
                  <a:srgbClr val="0070C0"/>
                </a:solidFill>
                <a:latin typeface="Century Gothic" pitchFamily="34" charset="0"/>
              </a:rPr>
              <a:t>Gambar Teknik 1 - 12</a:t>
            </a:r>
            <a:endParaRPr lang="fr-FR" sz="3200" b="1" dirty="0">
              <a:solidFill>
                <a:srgbClr val="0070C0"/>
              </a:solidFill>
              <a:latin typeface="Century Gothic" pitchFamily="34" charset="0"/>
            </a:endParaRPr>
          </a:p>
          <a:p>
            <a:r>
              <a:rPr lang="id-ID" sz="2000" b="1" i="1" dirty="0" smtClean="0">
                <a:solidFill>
                  <a:srgbClr val="336699"/>
                </a:solidFill>
                <a:latin typeface="Verdana" pitchFamily="34" charset="0"/>
              </a:rPr>
              <a:t>Oleh M. Agung Wahyudi, ST.MT.</a:t>
            </a:r>
            <a:endParaRPr lang="fr-FR" sz="2000" i="1" dirty="0">
              <a:solidFill>
                <a:srgbClr val="3366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tongan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29058" y="2571744"/>
            <a:ext cx="4413504" cy="3203448"/>
          </a:xfrm>
          <a:prstGeom prst="rect">
            <a:avLst/>
          </a:prstGeom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857224" y="1214422"/>
            <a:ext cx="578647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d-ID" sz="5400" dirty="0" smtClean="0">
                <a:solidFill>
                  <a:srgbClr val="FF0000"/>
                </a:solidFill>
                <a:latin typeface="Futura Md BT" pitchFamily="34" charset="0"/>
              </a:rPr>
              <a:t>GAMBAR POTONGAN</a:t>
            </a:r>
            <a:endParaRPr lang="fr-FR" sz="3600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643042" y="428604"/>
            <a:ext cx="575952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POSISI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4000504"/>
            <a:ext cx="79296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itchFamily="2" charset="2"/>
              <a:buChar char="§"/>
            </a:pPr>
            <a:r>
              <a:rPr lang="id-ID" sz="22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Potongan adalah gambar yang sangat penting dan menjadi satu kesatuan bersama dengan gambar denah &amp; tampak.</a:t>
            </a:r>
          </a:p>
        </p:txBody>
      </p:sp>
      <p:sp>
        <p:nvSpPr>
          <p:cNvPr id="9" name="Oval 8"/>
          <p:cNvSpPr/>
          <p:nvPr/>
        </p:nvSpPr>
        <p:spPr>
          <a:xfrm>
            <a:off x="2928926" y="2571744"/>
            <a:ext cx="1214446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rgbClr val="0070C0"/>
                </a:solidFill>
              </a:rPr>
              <a:t>denah</a:t>
            </a:r>
            <a:endParaRPr lang="id-ID" b="1" dirty="0">
              <a:solidFill>
                <a:srgbClr val="0070C0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4714876" y="2571744"/>
            <a:ext cx="1214446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rgbClr val="0070C0"/>
                </a:solidFill>
              </a:rPr>
              <a:t>Poto-ngan</a:t>
            </a:r>
            <a:endParaRPr lang="id-ID" b="1" dirty="0">
              <a:solidFill>
                <a:srgbClr val="0070C0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3714744" y="1357298"/>
            <a:ext cx="1500198" cy="92869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rgbClr val="0070C0"/>
                </a:solidFill>
              </a:rPr>
              <a:t>tampak</a:t>
            </a:r>
            <a:endParaRPr lang="id-ID" b="1" dirty="0">
              <a:solidFill>
                <a:srgbClr val="0070C0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1071538" y="1928802"/>
            <a:ext cx="1214446" cy="866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rgbClr val="0070C0"/>
                </a:solidFill>
              </a:rPr>
              <a:t>Site plan</a:t>
            </a:r>
            <a:endParaRPr lang="id-ID" b="1" dirty="0">
              <a:solidFill>
                <a:srgbClr val="0070C0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857488" y="1214422"/>
            <a:ext cx="3286148" cy="2571768"/>
          </a:xfrm>
          <a:prstGeom prst="roundRect">
            <a:avLst/>
          </a:prstGeom>
          <a:noFill/>
          <a:ln>
            <a:solidFill>
              <a:srgbClr val="FF006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4" name="Oval 13"/>
          <p:cNvSpPr/>
          <p:nvPr/>
        </p:nvSpPr>
        <p:spPr>
          <a:xfrm>
            <a:off x="6786578" y="2000240"/>
            <a:ext cx="1214446" cy="8667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b="1" dirty="0" smtClean="0">
                <a:solidFill>
                  <a:srgbClr val="0070C0"/>
                </a:solidFill>
              </a:rPr>
              <a:t>detail</a:t>
            </a:r>
            <a:endParaRPr lang="id-ID" b="1" dirty="0">
              <a:solidFill>
                <a:srgbClr val="0070C0"/>
              </a:solidFill>
            </a:endParaRPr>
          </a:p>
        </p:txBody>
      </p:sp>
      <p:sp>
        <p:nvSpPr>
          <p:cNvPr id="15" name="Right Arrow 14"/>
          <p:cNvSpPr/>
          <p:nvPr/>
        </p:nvSpPr>
        <p:spPr>
          <a:xfrm>
            <a:off x="2357422" y="2214554"/>
            <a:ext cx="500066" cy="35719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6" name="Right Arrow 15"/>
          <p:cNvSpPr/>
          <p:nvPr/>
        </p:nvSpPr>
        <p:spPr>
          <a:xfrm>
            <a:off x="6215074" y="2285992"/>
            <a:ext cx="500066" cy="35719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8" name="Straight Connector 17"/>
          <p:cNvCxnSpPr/>
          <p:nvPr/>
        </p:nvCxnSpPr>
        <p:spPr>
          <a:xfrm rot="5400000" flipH="1" flipV="1">
            <a:off x="3679025" y="2250273"/>
            <a:ext cx="357190" cy="285752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10" idx="2"/>
          </p:cNvCxnSpPr>
          <p:nvPr/>
        </p:nvCxnSpPr>
        <p:spPr>
          <a:xfrm flipV="1">
            <a:off x="4143372" y="3036091"/>
            <a:ext cx="571504" cy="35719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4875612" y="2232414"/>
            <a:ext cx="392908" cy="285752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500034" y="5143512"/>
            <a:ext cx="792961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itchFamily="2" charset="2"/>
              <a:buChar char="§"/>
            </a:pPr>
            <a:r>
              <a:rPr lang="id-ID" sz="22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Setiap perubahan pada gambar denah &amp; tampak akan mengakibatkan perubahan pada gambar potongan dan sebaliknya.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8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85852" y="714356"/>
            <a:ext cx="69713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PENGERTIAN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8596" y="1428736"/>
            <a:ext cx="79296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itchFamily="2" charset="2"/>
              <a:buChar char="§"/>
            </a:pPr>
            <a:r>
              <a:rPr lang="id-ID" sz="24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Potongan adalah TAMPAK HORISONTAL suatu bangunan setelah dipotong oleh sebuah bidang vertikal dan potongan bagian depan bangunan tersebut dihilangkan.</a:t>
            </a:r>
          </a:p>
          <a:p>
            <a:pPr marL="177800" indent="-177800">
              <a:buFont typeface="Arial" pitchFamily="34" charset="0"/>
              <a:buChar char="•"/>
            </a:pPr>
            <a:endParaRPr lang="id-ID" sz="24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8596" y="3000372"/>
            <a:ext cx="79296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itchFamily="2" charset="2"/>
              <a:buChar char="§"/>
            </a:pPr>
            <a:r>
              <a:rPr lang="id-ID" sz="24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Potongan adalah gambar yang digunakan untuk mengetahui seluruh bagian bangunan pada suatu garis pandang tertentu.</a:t>
            </a:r>
          </a:p>
          <a:p>
            <a:pPr marL="177800" indent="-177800">
              <a:buFont typeface="Arial" pitchFamily="34" charset="0"/>
              <a:buChar char="•"/>
            </a:pPr>
            <a:endParaRPr lang="id-ID" sz="24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7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85852" y="714356"/>
            <a:ext cx="69713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PENGERTIAN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4071942"/>
            <a:ext cx="80724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itchFamily="2" charset="2"/>
              <a:buChar char="§"/>
            </a:pPr>
            <a:r>
              <a:rPr lang="id-ID" sz="24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Agar dapat memberikan penjelasan yang jelas, potongan harus dilengkapi dengan keterangan, dimensi dan menggunakan simbol-simbol yang mengikuti kaedah penggambaran bangunan.</a:t>
            </a:r>
          </a:p>
          <a:p>
            <a:pPr marL="177800" indent="-177800">
              <a:buFont typeface="Arial" pitchFamily="34" charset="0"/>
              <a:buChar char="•"/>
            </a:pPr>
            <a:endParaRPr lang="id-ID" sz="24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500174"/>
            <a:ext cx="807249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2563" indent="-182563">
              <a:buFont typeface="Wingdings" pitchFamily="2" charset="2"/>
              <a:buChar char="§"/>
            </a:pPr>
            <a:r>
              <a:rPr lang="id-ID" sz="2400" b="1" dirty="0" smtClean="0">
                <a:solidFill>
                  <a:srgbClr val="0070C0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Garis potong pada suatu potongan dipilih pada bagian-bagian yang sulit (memerlukan penjelasan yang lebih detail). Dari potongan, kita dapat mengetahui struktur pondasi, tembok, (balok/kolom), konstruksi atap sebuah bangunan dari satu sudut pandang tertentu.</a:t>
            </a:r>
          </a:p>
          <a:p>
            <a:pPr marL="177800" indent="-177800">
              <a:buFont typeface="Arial" pitchFamily="34" charset="0"/>
              <a:buChar char="•"/>
            </a:pPr>
            <a:endParaRPr lang="id-ID" sz="2400" b="1" dirty="0">
              <a:solidFill>
                <a:srgbClr val="0070C0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142976" y="500042"/>
            <a:ext cx="697139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PENGERTIAN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32536" t="25390" r="28860" b="4296"/>
          <a:stretch>
            <a:fillRect/>
          </a:stretch>
        </p:blipFill>
        <p:spPr bwMode="auto">
          <a:xfrm>
            <a:off x="2214546" y="1000108"/>
            <a:ext cx="5000660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428728" y="500042"/>
            <a:ext cx="63053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FUNGSI &amp; TUJUAN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5786" y="1214422"/>
            <a:ext cx="735811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Gambar Potongan menunjukkan:</a:t>
            </a:r>
          </a:p>
          <a:p>
            <a:pPr marL="182563" indent="-182563">
              <a:buFont typeface="Wingdings" pitchFamily="2" charset="2"/>
              <a:buChar char="§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Hubungan antara lantai, dinding &amp; struktur bangunan.</a:t>
            </a:r>
          </a:p>
          <a:p>
            <a:pPr marL="182563" indent="-182563">
              <a:buFont typeface="Wingdings" pitchFamily="2" charset="2"/>
              <a:buChar char="§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Ukuran &amp; skala ruang dalam yang dibatasi elemen-elemen bangunan.</a:t>
            </a:r>
          </a:p>
          <a:p>
            <a:pPr marL="182563" indent="-182563">
              <a:buFont typeface="Wingdings" pitchFamily="2" charset="2"/>
              <a:buChar char="§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Detail struktur bangunan</a:t>
            </a:r>
          </a:p>
          <a:p>
            <a:pPr marL="531813" indent="-265113">
              <a:buFont typeface="Courier New" pitchFamily="49" charset="0"/>
              <a:buChar char="o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Pondasi</a:t>
            </a:r>
          </a:p>
          <a:p>
            <a:pPr marL="531813" indent="-265113">
              <a:buFont typeface="Courier New" pitchFamily="49" charset="0"/>
              <a:buChar char="o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Dinding </a:t>
            </a:r>
          </a:p>
          <a:p>
            <a:pPr marL="531813" indent="-265113">
              <a:buFont typeface="Courier New" pitchFamily="49" charset="0"/>
              <a:buChar char="o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Plat lantai</a:t>
            </a:r>
          </a:p>
          <a:p>
            <a:pPr marL="531813" indent="-265113">
              <a:buFont typeface="Courier New" pitchFamily="49" charset="0"/>
              <a:buChar char="o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Atap</a:t>
            </a:r>
          </a:p>
          <a:p>
            <a:pPr marL="531813" indent="-265113">
              <a:buFont typeface="Courier New" pitchFamily="49" charset="0"/>
              <a:buChar char="o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Kantilever dsb</a:t>
            </a:r>
          </a:p>
          <a:p>
            <a:pPr marL="182563" indent="-182563">
              <a:buFont typeface="Wingdings" pitchFamily="2" charset="2"/>
              <a:buChar char="§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Detail elemen bangunan (balkon, sunshading, plafon dll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4.bp.blogspot.com/-4dvexskeCGg/UpiZoBxfkRI/AAAAAAAAAII/ABiCbkkOZws/s1600/images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42852"/>
            <a:ext cx="3200400" cy="1428750"/>
          </a:xfrm>
          <a:prstGeom prst="rect">
            <a:avLst/>
          </a:prstGeom>
          <a:noFill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000100" y="500042"/>
            <a:ext cx="50148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BIDANG/GARIS POTONG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71472" y="1561446"/>
            <a:ext cx="785818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Bidang/garis potong sebaiknya memotong secara kontinu &amp; pararel dengan orientasi utama dinding bangunan. Namun garis ini bisa bergeser atau berbelok jika diperlukan.</a:t>
            </a:r>
            <a:endParaRPr lang="id-ID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571472" y="3573852"/>
            <a:ext cx="785818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Pada umumnya, garis potongan memotong bagian bangunan yang utama &amp; arah potongnya memperlihatkan fitur-fitur spasial yang prinsip dari bangunan tsb</a:t>
            </a:r>
            <a:endParaRPr lang="id-ID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71472" y="5157629"/>
            <a:ext cx="78581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177800" indent="-177800">
              <a:buFont typeface="Arial" pitchFamily="34" charset="0"/>
              <a:buChar char="•"/>
            </a:pPr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Satu potongan biasanya belum cukup untuk menggambarkan kualitas interior suaut bangunan.</a:t>
            </a:r>
            <a:endParaRPr lang="id-ID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" grpId="0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214546" y="857232"/>
            <a:ext cx="501489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BIDANG/GARIS POTONG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643042" y="2214554"/>
            <a:ext cx="2143140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21" name="Group 20"/>
          <p:cNvGrpSpPr/>
          <p:nvPr/>
        </p:nvGrpSpPr>
        <p:grpSpPr>
          <a:xfrm>
            <a:off x="3214678" y="2071679"/>
            <a:ext cx="857256" cy="642945"/>
            <a:chOff x="2428860" y="1785927"/>
            <a:chExt cx="857256" cy="642945"/>
          </a:xfrm>
        </p:grpSpPr>
        <p:cxnSp>
          <p:nvCxnSpPr>
            <p:cNvPr id="19" name="Straight Arrow Connector 18"/>
            <p:cNvCxnSpPr/>
            <p:nvPr/>
          </p:nvCxnSpPr>
          <p:spPr>
            <a:xfrm rot="16200000">
              <a:off x="2963851" y="2106604"/>
              <a:ext cx="64294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10800000">
              <a:off x="2428860" y="2428869"/>
              <a:ext cx="857256" cy="3"/>
            </a:xfrm>
            <a:prstGeom prst="line">
              <a:avLst/>
            </a:prstGeom>
            <a:ln w="28575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>
            <a:off x="1311560" y="2071679"/>
            <a:ext cx="875690" cy="642944"/>
            <a:chOff x="525742" y="1785927"/>
            <a:chExt cx="875690" cy="642944"/>
          </a:xfrm>
        </p:grpSpPr>
        <p:cxnSp>
          <p:nvCxnSpPr>
            <p:cNvPr id="20" name="Straight Arrow Connector 19"/>
            <p:cNvCxnSpPr/>
            <p:nvPr/>
          </p:nvCxnSpPr>
          <p:spPr>
            <a:xfrm rot="16200000">
              <a:off x="205065" y="2106604"/>
              <a:ext cx="64294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544176" y="2428868"/>
              <a:ext cx="857256" cy="3"/>
            </a:xfrm>
            <a:prstGeom prst="line">
              <a:avLst/>
            </a:prstGeom>
            <a:ln w="28575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22"/>
          <p:cNvSpPr/>
          <p:nvPr/>
        </p:nvSpPr>
        <p:spPr>
          <a:xfrm>
            <a:off x="5214942" y="2214554"/>
            <a:ext cx="2143140" cy="9286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34" name="Group 33"/>
          <p:cNvGrpSpPr/>
          <p:nvPr/>
        </p:nvGrpSpPr>
        <p:grpSpPr>
          <a:xfrm>
            <a:off x="6201429" y="2786853"/>
            <a:ext cx="642942" cy="571503"/>
            <a:chOff x="5987115" y="2572539"/>
            <a:chExt cx="642942" cy="571503"/>
          </a:xfrm>
        </p:grpSpPr>
        <p:cxnSp>
          <p:nvCxnSpPr>
            <p:cNvPr id="25" name="Straight Arrow Connector 24"/>
            <p:cNvCxnSpPr/>
            <p:nvPr/>
          </p:nvCxnSpPr>
          <p:spPr>
            <a:xfrm>
              <a:off x="5987115" y="3115952"/>
              <a:ext cx="64294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rot="5400000" flipH="1" flipV="1">
              <a:off x="5715011" y="2857497"/>
              <a:ext cx="571503" cy="1588"/>
            </a:xfrm>
            <a:prstGeom prst="line">
              <a:avLst/>
            </a:prstGeom>
            <a:ln w="28575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Group 34"/>
          <p:cNvGrpSpPr/>
          <p:nvPr/>
        </p:nvGrpSpPr>
        <p:grpSpPr>
          <a:xfrm>
            <a:off x="6215074" y="1716078"/>
            <a:ext cx="642945" cy="695944"/>
            <a:chOff x="6000760" y="1501764"/>
            <a:chExt cx="642945" cy="695944"/>
          </a:xfrm>
        </p:grpSpPr>
        <p:cxnSp>
          <p:nvCxnSpPr>
            <p:cNvPr id="28" name="Straight Arrow Connector 27"/>
            <p:cNvCxnSpPr/>
            <p:nvPr/>
          </p:nvCxnSpPr>
          <p:spPr>
            <a:xfrm>
              <a:off x="6000763" y="1570024"/>
              <a:ext cx="64294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rot="5400000" flipH="1" flipV="1">
              <a:off x="5652790" y="1849734"/>
              <a:ext cx="695944" cy="4"/>
            </a:xfrm>
            <a:prstGeom prst="line">
              <a:avLst/>
            </a:prstGeom>
            <a:ln w="28575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Text Box 7"/>
          <p:cNvSpPr txBox="1">
            <a:spLocks noChangeArrowheads="1"/>
          </p:cNvSpPr>
          <p:nvPr/>
        </p:nvSpPr>
        <p:spPr bwMode="auto">
          <a:xfrm>
            <a:off x="1428728" y="3857628"/>
            <a:ext cx="24288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POTONGAN MEMBUJUR</a:t>
            </a:r>
            <a:endParaRPr lang="id-ID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5143504" y="3857628"/>
            <a:ext cx="24288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id-ID" sz="24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POTONGAN MELINTANG</a:t>
            </a:r>
            <a:endParaRPr lang="id-ID" sz="2400" b="1" dirty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10" grpId="0" animBg="1"/>
      <p:bldP spid="23" grpId="0" animBg="1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003.DENAH LANTAI ATAS.jpg"/>
          <p:cNvPicPr>
            <a:picLocks noChangeAspect="1"/>
          </p:cNvPicPr>
          <p:nvPr/>
        </p:nvPicPr>
        <p:blipFill>
          <a:blip r:embed="rId2"/>
          <a:srcRect l="7031" t="5208" r="17448" b="5208"/>
          <a:stretch>
            <a:fillRect/>
          </a:stretch>
        </p:blipFill>
        <p:spPr>
          <a:xfrm>
            <a:off x="4714876" y="714332"/>
            <a:ext cx="4143404" cy="6143668"/>
          </a:xfrm>
          <a:prstGeom prst="rect">
            <a:avLst/>
          </a:prstGeom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571604" y="142852"/>
            <a:ext cx="621510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BIDANG/ GARIS POTONG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6" name="Picture 5" descr="002.DENAH LANTAI BAWAH.jpg"/>
          <p:cNvPicPr>
            <a:picLocks noChangeAspect="1"/>
          </p:cNvPicPr>
          <p:nvPr/>
        </p:nvPicPr>
        <p:blipFill>
          <a:blip r:embed="rId3"/>
          <a:srcRect l="7552" t="5208" r="19531" b="6250"/>
          <a:stretch>
            <a:fillRect/>
          </a:stretch>
        </p:blipFill>
        <p:spPr>
          <a:xfrm>
            <a:off x="571472" y="785770"/>
            <a:ext cx="4000528" cy="607223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714348" y="2357406"/>
            <a:ext cx="8143932" cy="571504"/>
          </a:xfrm>
          <a:prstGeom prst="roundRect">
            <a:avLst/>
          </a:prstGeom>
          <a:solidFill>
            <a:srgbClr val="FFFF00">
              <a:alpha val="2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ounded Rectangle 7"/>
          <p:cNvSpPr/>
          <p:nvPr/>
        </p:nvSpPr>
        <p:spPr>
          <a:xfrm rot="5400000">
            <a:off x="-214346" y="3143248"/>
            <a:ext cx="5572164" cy="714380"/>
          </a:xfrm>
          <a:prstGeom prst="roundRect">
            <a:avLst/>
          </a:prstGeom>
          <a:solidFill>
            <a:srgbClr val="FFFF00">
              <a:alpha val="2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Rounded Rectangle 9"/>
          <p:cNvSpPr/>
          <p:nvPr/>
        </p:nvSpPr>
        <p:spPr>
          <a:xfrm rot="5400000">
            <a:off x="3929058" y="3143248"/>
            <a:ext cx="5572164" cy="714380"/>
          </a:xfrm>
          <a:prstGeom prst="roundRect">
            <a:avLst/>
          </a:prstGeom>
          <a:solidFill>
            <a:srgbClr val="FFFF00">
              <a:alpha val="27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7" grpId="0" animBg="1"/>
      <p:bldP spid="8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005.POTONGAN A-A.jpg"/>
          <p:cNvPicPr>
            <a:picLocks noChangeAspect="1"/>
          </p:cNvPicPr>
          <p:nvPr/>
        </p:nvPicPr>
        <p:blipFill>
          <a:blip r:embed="rId2"/>
          <a:srcRect l="13333" t="11458" r="11666" b="8333"/>
          <a:stretch>
            <a:fillRect/>
          </a:stretch>
        </p:blipFill>
        <p:spPr>
          <a:xfrm>
            <a:off x="2143076" y="868347"/>
            <a:ext cx="7000924" cy="5989653"/>
          </a:xfrm>
          <a:prstGeom prst="rect">
            <a:avLst/>
          </a:prstGeom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428728" y="285728"/>
            <a:ext cx="63380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9" name="Picture 8" descr="002.DENAH LANTAI BAWAH.jpg"/>
          <p:cNvPicPr>
            <a:picLocks noChangeAspect="1"/>
          </p:cNvPicPr>
          <p:nvPr/>
        </p:nvPicPr>
        <p:blipFill>
          <a:blip r:embed="rId3" cstate="print"/>
          <a:srcRect l="7552" t="5208" r="19531" b="6250"/>
          <a:stretch>
            <a:fillRect/>
          </a:stretch>
        </p:blipFill>
        <p:spPr>
          <a:xfrm>
            <a:off x="214282" y="1285860"/>
            <a:ext cx="1928826" cy="2927682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642910" y="1214422"/>
            <a:ext cx="642944" cy="2857520"/>
            <a:chOff x="642910" y="1214422"/>
            <a:chExt cx="642944" cy="2857520"/>
          </a:xfrm>
        </p:grpSpPr>
        <p:cxnSp>
          <p:nvCxnSpPr>
            <p:cNvPr id="19" name="Straight Arrow Connector 18"/>
            <p:cNvCxnSpPr/>
            <p:nvPr/>
          </p:nvCxnSpPr>
          <p:spPr>
            <a:xfrm rot="10800000">
              <a:off x="642910" y="1214422"/>
              <a:ext cx="64294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 rot="10800000">
              <a:off x="642910" y="3973208"/>
              <a:ext cx="64294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rot="5400000">
              <a:off x="-142907" y="2643181"/>
              <a:ext cx="2857520" cy="2"/>
            </a:xfrm>
            <a:prstGeom prst="line">
              <a:avLst/>
            </a:prstGeom>
            <a:ln w="28575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06.POTONGAN B-B.jpg"/>
          <p:cNvPicPr>
            <a:picLocks noChangeAspect="1"/>
          </p:cNvPicPr>
          <p:nvPr/>
        </p:nvPicPr>
        <p:blipFill>
          <a:blip r:embed="rId2"/>
          <a:srcRect l="11458" t="18750" r="14322" b="15625"/>
          <a:stretch>
            <a:fillRect/>
          </a:stretch>
        </p:blipFill>
        <p:spPr>
          <a:xfrm>
            <a:off x="2786050" y="462419"/>
            <a:ext cx="5786478" cy="6395581"/>
          </a:xfrm>
          <a:prstGeom prst="rect">
            <a:avLst/>
          </a:prstGeom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428728" y="214290"/>
            <a:ext cx="63380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8" name="Picture 7" descr="002.DENAH LANTAI BAWAH.jpg"/>
          <p:cNvPicPr>
            <a:picLocks noChangeAspect="1"/>
          </p:cNvPicPr>
          <p:nvPr/>
        </p:nvPicPr>
        <p:blipFill>
          <a:blip r:embed="rId3" cstate="print"/>
          <a:srcRect l="7552" t="5208" r="19531" b="6250"/>
          <a:stretch>
            <a:fillRect/>
          </a:stretch>
        </p:blipFill>
        <p:spPr>
          <a:xfrm>
            <a:off x="214282" y="1285860"/>
            <a:ext cx="1928826" cy="2927682"/>
          </a:xfrm>
          <a:prstGeom prst="rect">
            <a:avLst/>
          </a:prstGeom>
        </p:spPr>
      </p:pic>
      <p:grpSp>
        <p:nvGrpSpPr>
          <p:cNvPr id="16" name="Group 15"/>
          <p:cNvGrpSpPr/>
          <p:nvPr/>
        </p:nvGrpSpPr>
        <p:grpSpPr>
          <a:xfrm>
            <a:off x="285720" y="1571612"/>
            <a:ext cx="1787538" cy="648166"/>
            <a:chOff x="285720" y="2302838"/>
            <a:chExt cx="1787538" cy="648166"/>
          </a:xfrm>
        </p:grpSpPr>
        <p:cxnSp>
          <p:nvCxnSpPr>
            <p:cNvPr id="11" name="Straight Arrow Connector 10"/>
            <p:cNvCxnSpPr/>
            <p:nvPr/>
          </p:nvCxnSpPr>
          <p:spPr>
            <a:xfrm rot="16200000">
              <a:off x="1750993" y="2628739"/>
              <a:ext cx="64294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rot="16200000">
              <a:off x="-34957" y="2623515"/>
              <a:ext cx="642942" cy="158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10800000">
              <a:off x="285720" y="2928934"/>
              <a:ext cx="1785950" cy="1588"/>
            </a:xfrm>
            <a:prstGeom prst="line">
              <a:avLst/>
            </a:prstGeom>
            <a:ln w="28575">
              <a:solidFill>
                <a:srgbClr val="FF0000"/>
              </a:solidFill>
              <a:prstDash val="lg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695325"/>
            <a:ext cx="8286750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571604" y="142852"/>
            <a:ext cx="63380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2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419100"/>
            <a:ext cx="6896100" cy="643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428728" y="214290"/>
            <a:ext cx="63380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390525"/>
            <a:ext cx="7591425" cy="646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428728" y="71414"/>
            <a:ext cx="63380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457200"/>
            <a:ext cx="6343650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428728" y="71414"/>
            <a:ext cx="63380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76250"/>
            <a:ext cx="9096375" cy="638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428728" y="71414"/>
            <a:ext cx="63380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8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428728" y="71414"/>
            <a:ext cx="63380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5" y="590550"/>
            <a:ext cx="9115425" cy="626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8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357290" y="428604"/>
            <a:ext cx="633801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CONTOH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4" name="Picture 3" descr="http://mahasiswaarsitektur.files.wordpress.com/2011/04/potongan2.jpg"/>
          <p:cNvPicPr/>
          <p:nvPr/>
        </p:nvPicPr>
        <p:blipFill>
          <a:blip r:embed="rId2"/>
          <a:srcRect t="23320" r="2810" b="21344"/>
          <a:stretch>
            <a:fillRect/>
          </a:stretch>
        </p:blipFill>
        <p:spPr bwMode="auto">
          <a:xfrm>
            <a:off x="111003" y="1142984"/>
            <a:ext cx="8890153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785786" y="-24"/>
            <a:ext cx="769108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2800" dirty="0" smtClean="0">
                <a:solidFill>
                  <a:srgbClr val="FF0000"/>
                </a:solidFill>
                <a:latin typeface="Futura Md BT" pitchFamily="34" charset="0"/>
              </a:rPr>
              <a:t>CONTOH POTONGAN DETAIL ARSITEKTURAL</a:t>
            </a:r>
            <a:endParaRPr lang="fr-FR" sz="1600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6305" y="571480"/>
            <a:ext cx="7369033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14414" y="191136"/>
            <a:ext cx="70226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2800" dirty="0" smtClean="0">
                <a:solidFill>
                  <a:srgbClr val="FF0000"/>
                </a:solidFill>
                <a:latin typeface="Futura Md BT" pitchFamily="34" charset="0"/>
              </a:rPr>
              <a:t>CONTOH POTONGAN DETAIL STRUKTUR</a:t>
            </a:r>
            <a:endParaRPr lang="fr-FR" sz="1600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6238" y="676298"/>
            <a:ext cx="8391525" cy="603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85852" y="500042"/>
            <a:ext cx="70226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2800" dirty="0" smtClean="0">
                <a:solidFill>
                  <a:srgbClr val="FF0000"/>
                </a:solidFill>
                <a:latin typeface="Futura Md BT" pitchFamily="34" charset="0"/>
              </a:rPr>
              <a:t>CONTOH POTONGAN DETAIL STRUKTUR</a:t>
            </a:r>
            <a:endParaRPr lang="fr-FR" sz="1600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64169"/>
            <a:ext cx="9144000" cy="4167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800100"/>
            <a:ext cx="7143750" cy="605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85852" y="428604"/>
            <a:ext cx="70226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2800" dirty="0" smtClean="0">
                <a:solidFill>
                  <a:srgbClr val="FF0000"/>
                </a:solidFill>
                <a:latin typeface="Futura Md BT" pitchFamily="34" charset="0"/>
              </a:rPr>
              <a:t>CONTOH POTONGAN DETAIL STRUKTUR</a:t>
            </a:r>
            <a:endParaRPr lang="fr-FR" sz="1600" dirty="0">
              <a:solidFill>
                <a:srgbClr val="FF0000"/>
              </a:solidFill>
              <a:latin typeface="Futura Md B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1285852" y="428604"/>
            <a:ext cx="702262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2800" dirty="0" smtClean="0">
                <a:solidFill>
                  <a:srgbClr val="FF0000"/>
                </a:solidFill>
                <a:latin typeface="Futura Md BT" pitchFamily="34" charset="0"/>
              </a:rPr>
              <a:t>CONTOH POTONGAN DETAIL STRUKTUR</a:t>
            </a:r>
            <a:endParaRPr lang="fr-FR" sz="1600" dirty="0">
              <a:solidFill>
                <a:srgbClr val="FF0000"/>
              </a:solidFill>
              <a:latin typeface="Futura Md BT" pitchFamily="34" charset="0"/>
            </a:endParaRP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928670"/>
            <a:ext cx="7515225" cy="562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714348" y="500042"/>
            <a:ext cx="756187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TAHAPAN MENGGAMBAR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71472" y="1142984"/>
            <a:ext cx="8072494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Dari gambar denah, tentukan fitur spasial yang akan ditampilkan/ dijelaskan dalam gambar potongan &amp; selanjutnya letak bidang/garis potong.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Tarik garis-garis bantu vertikal dari denah;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Tentukan ketinggian elemen-elemen bangunan sebagai dasar garis bantu horisontal;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Buatlah elemen bangunan yang terpotong, beri garis tebal;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Selesaikan detail-detail struktur &amp; kusen.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Buat elemen-elemen lain yang tidak terpotong tapi terlihat (garis tipis);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Beri notasi material &amp; keterangan yang diperlukan (peil lantai, ketinggian, nama material, nama ruang, dimensi dll)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Tambahkan unsur manusia/kendaraan untuk memperlihatkan skala bangunan.</a:t>
            </a:r>
          </a:p>
          <a:p>
            <a:pPr marL="457200" indent="-457200">
              <a:buFont typeface="+mj-lt"/>
              <a:buAutoNum type="arabicPeriod"/>
            </a:pPr>
            <a:endParaRPr lang="id-ID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714348" y="500042"/>
            <a:ext cx="7398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HAL-HAL YANG PERLU DIPERHATIKAN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71472" y="1142984"/>
            <a:ext cx="807249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Gambar potongan dibuat sebanyak keperluan, minimal 2 buah (melintang &amp; membujur).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Gambar potongan diikuti dengan gambar detail yang merupakan penjelas (skala lebih besar). Untuk itu pada potongan diberikan notasi detail (biasanya berupa lingkaran/segiempat)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Makin besar skala gambar, makin detail gambar potongannya.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Bidang yang terpotong dibuat dengan garis tebal. Untuk gambar arsitektur/perancangan arsitektur, bidang terpotong bisa diarsir/diblok warna gelap . Untuk gambar kerja/gambar teknik, bidang terpotong diisi notasi/simbol material.</a:t>
            </a:r>
          </a:p>
          <a:p>
            <a:pPr marL="457200" indent="-457200">
              <a:buFont typeface="+mj-lt"/>
              <a:buAutoNum type="arabicPeriod"/>
            </a:pPr>
            <a:endParaRPr lang="id-ID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id-ID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642910" y="357166"/>
            <a:ext cx="792197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dirty="0" smtClean="0">
                <a:solidFill>
                  <a:srgbClr val="FF0000"/>
                </a:solidFill>
                <a:latin typeface="Futura Md BT" pitchFamily="34" charset="0"/>
              </a:rPr>
              <a:t>TUGAS KECIL 03 : GAMBAR POTONGAN</a:t>
            </a:r>
            <a:endParaRPr lang="fr-FR" dirty="0">
              <a:solidFill>
                <a:srgbClr val="FF0000"/>
              </a:solidFill>
              <a:latin typeface="Futura Md BT" pitchFamily="34" charset="0"/>
            </a:endParaRP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571472" y="928670"/>
            <a:ext cx="807249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Buat gambar potongan dari Pos Kamling pada tugas kecil 02 kemarin dengan ketentuan: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Pondasi batu kali sedalam 60cm, aanstamping 10cm dan pasir 5cm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Sloof beton 15/20, lantai ubin keramik dengan lapisn pasir 5cm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Jendela &amp; bouvenlicht dari kayu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Tinggi ring balk +2,4 m, ukuran 15/15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Kuda-kuda kayu dengan sudut 30°, dengan kayu 8/12, usuk 5/7, reng 2/3, gording &amp; murplat 8/12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Atap genting dengan jarak reng 30cm</a:t>
            </a:r>
            <a:endParaRPr lang="id-ID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Perhatikan kelengkapan gambar seperti: ukuran, simbol material yang terpotong, keterangan gambar seperti peil lantai, nama ruang, jenis material.</a:t>
            </a:r>
          </a:p>
          <a:p>
            <a:pPr marL="457200" indent="-457200">
              <a:buFont typeface="+mj-lt"/>
              <a:buAutoNum type="arabicPeriod"/>
            </a:pPr>
            <a:r>
              <a:rPr lang="id-ID" sz="2000" b="1" dirty="0" smtClean="0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Perhatikan ketebalan garis! Garis terpotong: tebal, garis bagian yang tidak terpotong: tipis.</a:t>
            </a:r>
            <a:endParaRPr lang="id-ID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id-ID" sz="2000" b="1" dirty="0" smtClean="0">
              <a:solidFill>
                <a:srgbClr val="0070C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9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5918" y="2714620"/>
            <a:ext cx="61436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4000" dirty="0" smtClean="0">
                <a:solidFill>
                  <a:srgbClr val="7030A0"/>
                </a:solidFill>
                <a:latin typeface="Trajan Pro" pitchFamily="18" charset="0"/>
              </a:rPr>
              <a:t>Terima Kasih.....</a:t>
            </a:r>
            <a:endParaRPr lang="id-ID" sz="4000" dirty="0">
              <a:solidFill>
                <a:srgbClr val="7030A0"/>
              </a:solidFill>
              <a:latin typeface="Trajan Pro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2143108" y="357166"/>
            <a:ext cx="4618187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d-ID" sz="3200" b="1" dirty="0" smtClean="0">
                <a:solidFill>
                  <a:srgbClr val="00B050"/>
                </a:solidFill>
                <a:latin typeface="Trajan Pro" pitchFamily="18" charset="0"/>
              </a:rPr>
              <a:t>Quote of The Day :</a:t>
            </a:r>
            <a:endParaRPr lang="fr-FR" dirty="0">
              <a:solidFill>
                <a:srgbClr val="00B050"/>
              </a:solidFill>
              <a:latin typeface="Trajan Pro" pitchFamily="18" charset="0"/>
            </a:endParaRPr>
          </a:p>
        </p:txBody>
      </p:sp>
      <p:pic>
        <p:nvPicPr>
          <p:cNvPr id="4" name="Picture 3" descr="45-powerful-motivational-quotes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1071546"/>
            <a:ext cx="6667520" cy="54895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theme/theme1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5831</TotalTime>
  <Words>646</Words>
  <Application>Microsoft PowerPoint</Application>
  <PresentationFormat>On-screen Show (4:3)</PresentationFormat>
  <Paragraphs>78</Paragraphs>
  <Slides>29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Modèle par défaut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Syphon</dc:title>
  <dc:creator>www.powerpointstyles.com</dc:creator>
  <cp:lastModifiedBy>User</cp:lastModifiedBy>
  <cp:revision>309</cp:revision>
  <dcterms:created xsi:type="dcterms:W3CDTF">2009-03-23T15:23:24Z</dcterms:created>
  <dcterms:modified xsi:type="dcterms:W3CDTF">2014-12-24T06:01:43Z</dcterms:modified>
</cp:coreProperties>
</file>