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18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475656" y="1268760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42" name="TextBox 41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45" name="TextBox 44"/>
          <p:cNvSpPr txBox="1"/>
          <p:nvPr/>
        </p:nvSpPr>
        <p:spPr>
          <a:xfrm>
            <a:off x="971600" y="5661248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Analisa : Gaya2 dalam pada portal tersebut ( M, D, N)</a:t>
            </a:r>
            <a:endParaRPr lang="id-ID" dirty="0"/>
          </a:p>
        </p:txBody>
      </p:sp>
      <p:sp>
        <p:nvSpPr>
          <p:cNvPr id="49" name="TextBox 48"/>
          <p:cNvSpPr txBox="1"/>
          <p:nvPr/>
        </p:nvSpPr>
        <p:spPr>
          <a:xfrm>
            <a:off x="3707904" y="17728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50" name="TextBox 49"/>
          <p:cNvSpPr txBox="1"/>
          <p:nvPr/>
        </p:nvSpPr>
        <p:spPr>
          <a:xfrm>
            <a:off x="5306767" y="273563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2EI</a:t>
            </a:r>
            <a:endParaRPr lang="id-ID" dirty="0"/>
          </a:p>
        </p:txBody>
      </p:sp>
      <p:sp>
        <p:nvSpPr>
          <p:cNvPr id="2" name="Curved Right Arrow 1"/>
          <p:cNvSpPr/>
          <p:nvPr/>
        </p:nvSpPr>
        <p:spPr>
          <a:xfrm>
            <a:off x="2771800" y="1350060"/>
            <a:ext cx="216024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>
            <a:off x="4788024" y="1350060"/>
            <a:ext cx="216024" cy="6555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5306767" y="1350060"/>
            <a:ext cx="265179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6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127125"/>
            <a:ext cx="7561262" cy="5113338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AC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- 1/12 q . l^2 = - 1/12 . 2 . 3^2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- 1,5    </a:t>
            </a:r>
            <a:r>
              <a:rPr lang="id-ID" altLang="en-US" sz="1800" dirty="0"/>
              <a:t>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CA</a:t>
            </a:r>
            <a:r>
              <a:rPr lang="id-ID" altLang="en-US" sz="1800" dirty="0" smtClean="0"/>
              <a:t> = + 1,5 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       M</a:t>
            </a:r>
            <a:r>
              <a:rPr lang="id-ID" altLang="en-US" sz="1200" dirty="0" smtClean="0"/>
              <a:t>CD </a:t>
            </a:r>
            <a:r>
              <a:rPr lang="id-ID" altLang="en-US" sz="1800" dirty="0" smtClean="0"/>
              <a:t>= - P. 1,5 – (q.1,5) . 0,5. 1,5 = -1,5 – 2,25 = - 3,75 t.m</a:t>
            </a:r>
            <a:endParaRPr lang="id-ID" altLang="en-US" sz="1800" dirty="0"/>
          </a:p>
          <a:p>
            <a:r>
              <a:rPr lang="id-ID" altLang="en-US" sz="1800" dirty="0"/>
              <a:t>2. Kekakuan Batang (k)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4EI/L </a:t>
            </a:r>
            <a:r>
              <a:rPr lang="id-ID" altLang="en-US" sz="1800" dirty="0"/>
              <a:t>=  </a:t>
            </a:r>
            <a:r>
              <a:rPr lang="id-ID" altLang="en-US" sz="1800" dirty="0" smtClean="0"/>
              <a:t>4 </a:t>
            </a:r>
            <a:r>
              <a:rPr lang="id-ID" altLang="en-US" sz="1800" dirty="0"/>
              <a:t>. </a:t>
            </a:r>
            <a:r>
              <a:rPr lang="id-ID" altLang="en-US" sz="1800" dirty="0" smtClean="0"/>
              <a:t>(EI</a:t>
            </a:r>
            <a:r>
              <a:rPr lang="id-ID" altLang="en-US" sz="1800" dirty="0"/>
              <a:t>) </a:t>
            </a:r>
            <a:r>
              <a:rPr lang="id-ID" altLang="en-US" sz="1800" dirty="0" smtClean="0"/>
              <a:t>/3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1,333 </a:t>
            </a:r>
            <a:r>
              <a:rPr lang="id-ID" altLang="en-US" sz="1800" dirty="0"/>
              <a:t>EI   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 3,333 </a:t>
            </a:r>
            <a:r>
              <a:rPr lang="id-ID" altLang="en-US" sz="1800" dirty="0"/>
              <a:t>EI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4EI/L =  4 . </a:t>
            </a:r>
            <a:r>
              <a:rPr lang="id-ID" altLang="en-US" sz="1800" dirty="0" smtClean="0"/>
              <a:t>(2EI) /4 </a:t>
            </a:r>
            <a:r>
              <a:rPr lang="id-ID" altLang="en-US" sz="1800" dirty="0"/>
              <a:t>= 2EI                        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</a:p>
          <a:p>
            <a:r>
              <a:rPr lang="id-ID" altLang="en-US" sz="1800" dirty="0" smtClean="0"/>
              <a:t>3</a:t>
            </a:r>
            <a:r>
              <a:rPr lang="id-ID" altLang="en-US" sz="1800" dirty="0"/>
              <a:t>. Faktor Distribusi (FD</a:t>
            </a:r>
            <a:r>
              <a:rPr lang="id-ID" altLang="en-US" sz="1800" dirty="0" smtClean="0"/>
              <a:t>)</a:t>
            </a:r>
          </a:p>
          <a:p>
            <a:r>
              <a:rPr lang="id-ID" altLang="en-US" sz="1800" dirty="0" smtClean="0"/>
              <a:t>Simpul A  --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AC = 0 (ujung jepit)</a:t>
            </a:r>
            <a:endParaRPr lang="id-ID" altLang="en-US" sz="1400" dirty="0"/>
          </a:p>
          <a:p>
            <a:r>
              <a:rPr lang="id-ID" altLang="en-US" sz="1800" dirty="0"/>
              <a:t>  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</a:t>
            </a:r>
            <a:r>
              <a:rPr lang="id-ID" altLang="en-US" sz="1800" dirty="0"/>
              <a:t>=  (</a:t>
            </a:r>
            <a:r>
              <a:rPr lang="id-ID" altLang="en-US" sz="1800" dirty="0" smtClean="0"/>
              <a:t>1,333EI)/(3,333EI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0,4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800" dirty="0"/>
              <a:t> = 1</a:t>
            </a:r>
            <a:r>
              <a:rPr lang="id-ID" altLang="en-US" sz="1800" dirty="0" smtClean="0"/>
              <a:t>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 (2EI</a:t>
            </a:r>
            <a:r>
              <a:rPr lang="id-ID" altLang="en-US" sz="1800" dirty="0" smtClean="0"/>
              <a:t>)/(3,333EI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0,6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Simpul B  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BC</a:t>
            </a:r>
            <a:r>
              <a:rPr lang="id-ID" altLang="en-US" sz="1800" dirty="0" smtClean="0">
                <a:sym typeface="Wingdings" panose="05000000000000000000" pitchFamily="2" charset="2"/>
              </a:rPr>
              <a:t> = 0 (ujung je[it)</a:t>
            </a:r>
            <a:r>
              <a:rPr lang="id-ID" altLang="en-US" sz="1800" dirty="0" smtClean="0"/>
              <a:t>                   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5" name="Freeform 4"/>
          <p:cNvSpPr/>
          <p:nvPr/>
        </p:nvSpPr>
        <p:spPr>
          <a:xfrm>
            <a:off x="4641273" y="2951018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 5"/>
          <p:cNvSpPr/>
          <p:nvPr/>
        </p:nvSpPr>
        <p:spPr>
          <a:xfrm>
            <a:off x="5436096" y="4869160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89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26" t="35235" r="53874" b="24406"/>
          <a:stretch/>
        </p:blipFill>
        <p:spPr>
          <a:xfrm>
            <a:off x="683568" y="404664"/>
            <a:ext cx="784887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4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2" name="Curved Left Arrow 41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154933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4464"/>
          <a:stretch/>
        </p:blipFill>
        <p:spPr>
          <a:xfrm>
            <a:off x="-1044624" y="476672"/>
            <a:ext cx="10081120" cy="144016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475656" y="227687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60032" y="220486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5013176"/>
            <a:ext cx="7848872" cy="54259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491880" y="1268760"/>
            <a:ext cx="0" cy="648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56447" y="190754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 = q.l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2501636" y="230823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 q.l = 3 t</a:t>
            </a:r>
            <a:endParaRPr lang="id-ID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475656" y="291565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752020" y="2780928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-2556792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-1548680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2628800" y="227687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-2098455" y="22311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2091908" y="2911006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Mac/3 = 0,35 t </a:t>
            </a:r>
            <a:endParaRPr lang="id-ID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475656" y="350100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752020" y="3429000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087328" y="3561114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Mca/3 = 0,8 t </a:t>
            </a:r>
            <a:endParaRPr lang="id-ID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1187624" y="4149080"/>
            <a:ext cx="899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283968" y="4077072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75656" y="414908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498035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2,55 t </a:t>
            </a:r>
            <a:endParaRPr lang="id-ID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680012" y="412236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67647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3,45 t 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6228184" y="210149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72200" y="211891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t</a:t>
            </a:r>
            <a:endParaRPr lang="id-ID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6228184" y="2780928"/>
            <a:ext cx="0" cy="499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228184" y="28436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6084168" y="3429000"/>
            <a:ext cx="729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390248" y="35046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4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6228184" y="354630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74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/>
          <a:srcRect l="54651" t="32151" r="3487" b="17084"/>
          <a:stretch/>
        </p:blipFill>
        <p:spPr>
          <a:xfrm>
            <a:off x="3572450" y="1124744"/>
            <a:ext cx="4032448" cy="410445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620688"/>
            <a:ext cx="676715" cy="403244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148064" y="908720"/>
            <a:ext cx="423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2699792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843808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5400000">
            <a:off x="1929781" y="2452246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MCB  / 4 = 0,3375 t</a:t>
            </a:r>
            <a:endParaRPr lang="id-ID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1763688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979712" y="436602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5400000">
            <a:off x="939454" y="2551146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MBC  / 4 = 0,16875 t</a:t>
            </a:r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>
            <a:off x="1619672" y="908720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619672" y="3979565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827584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55576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3568" y="141277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  <p:sp>
        <p:nvSpPr>
          <p:cNvPr id="59" name="TextBox 58"/>
          <p:cNvSpPr txBox="1"/>
          <p:nvPr/>
        </p:nvSpPr>
        <p:spPr>
          <a:xfrm>
            <a:off x="434068" y="392410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85810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38" name="Curved Left Arrow 37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2606830" y="255571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629209" y="263236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776393" y="3923765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454885" y="348276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4527191" y="2352705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14826" y="245607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56815" y="2698339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364088" y="2352705"/>
            <a:ext cx="0" cy="54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870974" y="23021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486967" y="218637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627784" y="620688"/>
            <a:ext cx="12236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627784" y="33265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275856" y="2606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-2628800" y="1124744"/>
            <a:ext cx="30873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 Av.x – (q.x).0,5.x + Mac</a:t>
            </a:r>
          </a:p>
          <a:p>
            <a:r>
              <a:rPr lang="id-ID" dirty="0" smtClean="0"/>
              <a:t>X= 0 m   M0= -1,05 t.m</a:t>
            </a:r>
          </a:p>
          <a:p>
            <a:r>
              <a:rPr lang="id-ID" dirty="0" smtClean="0"/>
              <a:t>x-=0,5m M0,5= -0,025 t.m</a:t>
            </a:r>
          </a:p>
          <a:p>
            <a:r>
              <a:rPr lang="id-ID" dirty="0" smtClean="0"/>
              <a:t>X=1m  M1= 0,5 t.m</a:t>
            </a:r>
          </a:p>
          <a:p>
            <a:r>
              <a:rPr lang="id-ID" dirty="0" smtClean="0"/>
              <a:t>X=1,5m M1,5= 0,525 t.m</a:t>
            </a:r>
          </a:p>
          <a:p>
            <a:r>
              <a:rPr lang="id-ID" dirty="0" smtClean="0"/>
              <a:t>X=2m  M2= 0,05 t.m</a:t>
            </a:r>
          </a:p>
          <a:p>
            <a:r>
              <a:rPr lang="id-ID" dirty="0" smtClean="0"/>
              <a:t>X=2,5m M2,5 = -0,925 t.m</a:t>
            </a:r>
          </a:p>
          <a:p>
            <a:r>
              <a:rPr lang="id-ID" dirty="0" smtClean="0"/>
              <a:t>X=3m M3= -2,4 t.m</a:t>
            </a:r>
            <a:endParaRPr lang="id-ID" dirty="0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/>
          <a:srcRect l="67725" t="62508" r="21293" b="19391"/>
          <a:stretch/>
        </p:blipFill>
        <p:spPr>
          <a:xfrm>
            <a:off x="8391293" y="1093386"/>
            <a:ext cx="2871096" cy="260181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-2700808" y="4005064"/>
            <a:ext cx="230704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dMx/dx = 0</a:t>
            </a:r>
          </a:p>
          <a:p>
            <a:r>
              <a:rPr lang="id-ID" dirty="0" smtClean="0"/>
              <a:t>Av – 2.q.0,5.x = 0</a:t>
            </a:r>
          </a:p>
          <a:p>
            <a:r>
              <a:rPr lang="id-ID" dirty="0" smtClean="0"/>
              <a:t>Av- q.x = 0</a:t>
            </a:r>
          </a:p>
          <a:p>
            <a:r>
              <a:rPr lang="id-ID" dirty="0" smtClean="0"/>
              <a:t>X = Av/q </a:t>
            </a:r>
          </a:p>
          <a:p>
            <a:r>
              <a:rPr lang="id-ID" dirty="0" smtClean="0"/>
              <a:t>X= 2,55/2 = 1,275 m</a:t>
            </a:r>
          </a:p>
          <a:p>
            <a:endParaRPr lang="id-ID" dirty="0"/>
          </a:p>
          <a:p>
            <a:r>
              <a:rPr lang="id-ID" dirty="0" smtClean="0"/>
              <a:t>M1,275 = 0,576 t.m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862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0095" y="360058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BODI DIAGRAM</a:t>
            </a:r>
            <a:endParaRPr lang="id-ID" dirty="0"/>
          </a:p>
        </p:txBody>
      </p:sp>
      <p:cxnSp>
        <p:nvCxnSpPr>
          <p:cNvPr id="3" name="Straight Connector 2"/>
          <p:cNvCxnSpPr>
            <a:endCxn id="14" idx="3"/>
          </p:cNvCxnSpPr>
          <p:nvPr/>
        </p:nvCxnSpPr>
        <p:spPr>
          <a:xfrm flipV="1">
            <a:off x="1475656" y="1664871"/>
            <a:ext cx="2513603" cy="49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33942" y="3078251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75656" y="1412776"/>
            <a:ext cx="0" cy="4902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331640" y="14847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331640" y="1637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331640" y="17895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23813" y="5319790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9238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762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2286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75656" y="1570636"/>
            <a:ext cx="2513603" cy="1884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769696" y="77339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08071" y="6085165"/>
            <a:ext cx="3439739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524973" y="581035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32407" y="5833137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12127" y="5833137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44408" y="2637785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040745" y="306560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028384" y="5275623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11760" y="922565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763226" y="994573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047994" y="994573"/>
            <a:ext cx="38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93147" y="539179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4660558" y="7647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748857" y="14342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7812360" y="405148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2276223" y="58331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6763226" y="584736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1547664" y="1336811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3707904" y="1380662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730427" y="1265871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7844" y="1959047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257048" y="1988164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857265" y="1924641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38" name="Curved Left Arrow 37"/>
          <p:cNvSpPr/>
          <p:nvPr/>
        </p:nvSpPr>
        <p:spPr>
          <a:xfrm rot="16411466">
            <a:off x="5043406" y="3004099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38267" y="3552746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5400000">
            <a:off x="4925676" y="4643414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90210" y="495923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475656" y="215502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24979" y="26227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840174" y="5310499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486585" y="486388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4004895" y="2231322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204496" y="243256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00675" y="2268453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5657401" y="1947445"/>
            <a:ext cx="0" cy="54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140061" y="3322581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626980" y="3407301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627608" y="1529729"/>
            <a:ext cx="1148480" cy="1797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TextBox 57"/>
          <p:cNvSpPr txBox="1"/>
          <p:nvPr/>
        </p:nvSpPr>
        <p:spPr>
          <a:xfrm>
            <a:off x="5687328" y="72725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487885" y="1646017"/>
            <a:ext cx="759192" cy="188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87659" y="12708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258180" y="118715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4225845" y="1710508"/>
            <a:ext cx="703399" cy="183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133942" y="2231322"/>
            <a:ext cx="0" cy="570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495850" y="2614066"/>
            <a:ext cx="86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7,45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5147424" y="5622371"/>
            <a:ext cx="14279" cy="5943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161146" y="5759623"/>
            <a:ext cx="86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7,45 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77" name="Up Arrow 76"/>
          <p:cNvSpPr/>
          <p:nvPr/>
        </p:nvSpPr>
        <p:spPr>
          <a:xfrm>
            <a:off x="2278324" y="3059190"/>
            <a:ext cx="432048" cy="728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8" name="Right Arrow 77"/>
          <p:cNvSpPr/>
          <p:nvPr/>
        </p:nvSpPr>
        <p:spPr>
          <a:xfrm>
            <a:off x="2411760" y="4114380"/>
            <a:ext cx="71281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9" name="Up Arrow 78"/>
          <p:cNvSpPr/>
          <p:nvPr/>
        </p:nvSpPr>
        <p:spPr>
          <a:xfrm>
            <a:off x="6960479" y="2759787"/>
            <a:ext cx="432048" cy="728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779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2627784" y="9807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737797" y="86342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2627784" y="980728"/>
            <a:ext cx="2520280" cy="1660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-468560" y="47667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D</a:t>
            </a:r>
            <a:endParaRPr lang="id-ID" dirty="0"/>
          </a:p>
        </p:txBody>
      </p:sp>
      <p:sp>
        <p:nvSpPr>
          <p:cNvPr id="54" name="TextBox 53"/>
          <p:cNvSpPr txBox="1"/>
          <p:nvPr/>
        </p:nvSpPr>
        <p:spPr>
          <a:xfrm>
            <a:off x="3978211" y="240319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71800" y="126876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4499992" y="175704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5148064" y="755412"/>
            <a:ext cx="0" cy="945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847477" y="368078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1" name="Straight Connector 60"/>
          <p:cNvCxnSpPr>
            <a:stCxn id="59" idx="2"/>
          </p:cNvCxnSpPr>
          <p:nvPr/>
        </p:nvCxnSpPr>
        <p:spPr>
          <a:xfrm>
            <a:off x="5148064" y="737410"/>
            <a:ext cx="1224136" cy="557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258533" y="966790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1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6948264" y="725340"/>
            <a:ext cx="1800200" cy="1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615068" y="1268760"/>
            <a:ext cx="1061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172400" y="476672"/>
            <a:ext cx="0" cy="1280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8388424" y="96679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t</a:t>
            </a:r>
            <a:endParaRPr lang="id-ID" dirty="0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6372200" y="1268760"/>
            <a:ext cx="0" cy="4618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319807" y="13801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7615068" y="1628800"/>
            <a:ext cx="1061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522810" y="117069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cxnSp>
        <p:nvCxnSpPr>
          <p:cNvPr id="79" name="Straight Arrow Connector 78"/>
          <p:cNvCxnSpPr/>
          <p:nvPr/>
        </p:nvCxnSpPr>
        <p:spPr>
          <a:xfrm flipH="1" flipV="1">
            <a:off x="4761602" y="1700808"/>
            <a:ext cx="394846" cy="29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761602" y="1700808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847477" y="3933056"/>
            <a:ext cx="84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804614" y="289358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564066" y="322865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748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2185</TotalTime>
  <Words>505</Words>
  <Application>Microsoft Office PowerPoint</Application>
  <PresentationFormat>On-screen Show (4:3)</PresentationFormat>
  <Paragraphs>133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QUANTA</cp:lastModifiedBy>
  <cp:revision>170</cp:revision>
  <cp:lastPrinted>2018-02-14T04:11:56Z</cp:lastPrinted>
  <dcterms:created xsi:type="dcterms:W3CDTF">2010-08-20T01:33:42Z</dcterms:created>
  <dcterms:modified xsi:type="dcterms:W3CDTF">2021-11-23T02:30:03Z</dcterms:modified>
</cp:coreProperties>
</file>