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0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A7058-CD3C-4AFC-8E3E-A33B48AA889B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487C9-D73C-4800-B755-BE089099F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923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A7058-CD3C-4AFC-8E3E-A33B48AA889B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487C9-D73C-4800-B755-BE089099F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41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A7058-CD3C-4AFC-8E3E-A33B48AA889B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487C9-D73C-4800-B755-BE089099F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113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A7058-CD3C-4AFC-8E3E-A33B48AA889B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487C9-D73C-4800-B755-BE089099F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051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A7058-CD3C-4AFC-8E3E-A33B48AA889B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487C9-D73C-4800-B755-BE089099F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153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A7058-CD3C-4AFC-8E3E-A33B48AA889B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487C9-D73C-4800-B755-BE089099F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332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A7058-CD3C-4AFC-8E3E-A33B48AA889B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487C9-D73C-4800-B755-BE089099F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20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A7058-CD3C-4AFC-8E3E-A33B48AA889B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487C9-D73C-4800-B755-BE089099F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406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A7058-CD3C-4AFC-8E3E-A33B48AA889B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487C9-D73C-4800-B755-BE089099F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826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A7058-CD3C-4AFC-8E3E-A33B48AA889B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487C9-D73C-4800-B755-BE089099F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024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A7058-CD3C-4AFC-8E3E-A33B48AA889B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487C9-D73C-4800-B755-BE089099F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025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3A7058-CD3C-4AFC-8E3E-A33B48AA889B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B487C9-D73C-4800-B755-BE089099F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340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5264023" y="3432381"/>
            <a:ext cx="2803525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2100" i="1" spc="185" dirty="0" err="1" smtClean="0">
                <a:solidFill>
                  <a:srgbClr val="17375E"/>
                </a:solidFill>
                <a:latin typeface="Arial"/>
                <a:cs typeface="Arial"/>
              </a:rPr>
              <a:t>Bantalan</a:t>
            </a:r>
            <a:endParaRPr sz="21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04648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94634" y="478928"/>
            <a:ext cx="1379855" cy="347980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i="1" spc="114" dirty="0">
                <a:solidFill>
                  <a:srgbClr val="0D0D0D"/>
                </a:solidFill>
                <a:latin typeface="Arial"/>
                <a:cs typeface="Arial"/>
              </a:rPr>
              <a:t>OUTPUT</a:t>
            </a:r>
            <a:r>
              <a:rPr sz="2100" i="1" spc="-15" dirty="0">
                <a:solidFill>
                  <a:srgbClr val="0D0D0D"/>
                </a:solidFill>
                <a:latin typeface="Arial"/>
                <a:cs typeface="Arial"/>
              </a:rPr>
              <a:t> </a:t>
            </a:r>
            <a:r>
              <a:rPr sz="2100" i="1" spc="80" dirty="0">
                <a:solidFill>
                  <a:srgbClr val="0D0D0D"/>
                </a:solidFill>
                <a:latin typeface="Arial"/>
                <a:cs typeface="Arial"/>
              </a:rPr>
              <a:t>: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19399" y="998982"/>
            <a:ext cx="625030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spcBef>
                <a:spcPts val="10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pc="-5" dirty="0">
                <a:latin typeface="Calibri"/>
                <a:cs typeface="Calibri"/>
              </a:rPr>
              <a:t>Mahasiswa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dapat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menjelaskan fungsi </a:t>
            </a:r>
            <a:r>
              <a:rPr spc="-10" dirty="0">
                <a:latin typeface="Calibri"/>
                <a:cs typeface="Calibri"/>
              </a:rPr>
              <a:t>bantalan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dalam </a:t>
            </a:r>
            <a:r>
              <a:rPr spc="-15" dirty="0">
                <a:latin typeface="Calibri"/>
                <a:cs typeface="Calibri"/>
              </a:rPr>
              <a:t>konstruksi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jalan</a:t>
            </a:r>
            <a:r>
              <a:rPr spc="-10" dirty="0">
                <a:latin typeface="Calibri"/>
                <a:cs typeface="Calibri"/>
              </a:rPr>
              <a:t> rel</a:t>
            </a:r>
            <a:endParaRPr>
              <a:latin typeface="Calibri"/>
              <a:cs typeface="Calibri"/>
            </a:endParaRPr>
          </a:p>
          <a:p>
            <a:pPr marL="299085" marR="243204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pc="-5" dirty="0">
                <a:latin typeface="Calibri"/>
                <a:cs typeface="Calibri"/>
              </a:rPr>
              <a:t>Mahasiswa </a:t>
            </a:r>
            <a:r>
              <a:rPr dirty="0">
                <a:latin typeface="Calibri"/>
                <a:cs typeface="Calibri"/>
              </a:rPr>
              <a:t>dapat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menjelaskan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perbedaan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tipe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bantalan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serta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penggunaan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yang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tepat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sesuai</a:t>
            </a:r>
            <a:r>
              <a:rPr spc="-10" dirty="0">
                <a:latin typeface="Calibri"/>
                <a:cs typeface="Calibri"/>
              </a:rPr>
              <a:t> peruntukkannya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25362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78454" y="478928"/>
            <a:ext cx="1297940" cy="347980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i="1" spc="125" dirty="0">
                <a:solidFill>
                  <a:srgbClr val="0D0D0D"/>
                </a:solidFill>
                <a:latin typeface="Arial"/>
                <a:cs typeface="Arial"/>
              </a:rPr>
              <a:t>OUTLINE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45001" y="1141222"/>
            <a:ext cx="4641850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spcBef>
                <a:spcPts val="10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000" b="1" dirty="0">
                <a:solidFill>
                  <a:srgbClr val="17375E"/>
                </a:solidFill>
                <a:latin typeface="Calibri"/>
                <a:cs typeface="Calibri"/>
              </a:rPr>
              <a:t>Fungsi</a:t>
            </a:r>
            <a:r>
              <a:rPr sz="2000" b="1" spc="-55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17375E"/>
                </a:solidFill>
                <a:latin typeface="Calibri"/>
                <a:cs typeface="Calibri"/>
              </a:rPr>
              <a:t>bantalan</a:t>
            </a:r>
            <a:endParaRPr sz="2000">
              <a:latin typeface="Calibri"/>
              <a:cs typeface="Calibri"/>
            </a:endParaRPr>
          </a:p>
          <a:p>
            <a:pPr marL="355600" indent="-342900"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000" b="1" spc="-10" dirty="0">
                <a:solidFill>
                  <a:srgbClr val="17375E"/>
                </a:solidFill>
                <a:latin typeface="Calibri"/>
                <a:cs typeface="Calibri"/>
              </a:rPr>
              <a:t>Pemilihan</a:t>
            </a:r>
            <a:r>
              <a:rPr sz="2000" b="1" spc="-40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17375E"/>
                </a:solidFill>
                <a:latin typeface="Calibri"/>
                <a:cs typeface="Calibri"/>
              </a:rPr>
              <a:t>jenis</a:t>
            </a:r>
            <a:r>
              <a:rPr sz="2000" b="1" spc="-10" dirty="0">
                <a:solidFill>
                  <a:srgbClr val="17375E"/>
                </a:solidFill>
                <a:latin typeface="Calibri"/>
                <a:cs typeface="Calibri"/>
              </a:rPr>
              <a:t> bantalan</a:t>
            </a:r>
            <a:endParaRPr sz="2000">
              <a:latin typeface="Calibri"/>
              <a:cs typeface="Calibri"/>
            </a:endParaRPr>
          </a:p>
          <a:p>
            <a:pPr marL="355600" indent="-342900"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000" b="1" spc="-5" dirty="0">
                <a:solidFill>
                  <a:srgbClr val="17375E"/>
                </a:solidFill>
                <a:latin typeface="Calibri"/>
                <a:cs typeface="Calibri"/>
              </a:rPr>
              <a:t>Tipe</a:t>
            </a:r>
            <a:r>
              <a:rPr sz="2000" b="1" spc="-25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17375E"/>
                </a:solidFill>
                <a:latin typeface="Calibri"/>
                <a:cs typeface="Calibri"/>
              </a:rPr>
              <a:t>Bantalan</a:t>
            </a:r>
            <a:r>
              <a:rPr sz="2000" b="1" spc="-5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17375E"/>
                </a:solidFill>
                <a:latin typeface="Calibri"/>
                <a:cs typeface="Calibri"/>
              </a:rPr>
              <a:t>dan</a:t>
            </a:r>
            <a:r>
              <a:rPr sz="2000" b="1" spc="-10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2000" b="1" spc="-20" dirty="0">
                <a:solidFill>
                  <a:srgbClr val="17375E"/>
                </a:solidFill>
                <a:latin typeface="Calibri"/>
                <a:cs typeface="Calibri"/>
              </a:rPr>
              <a:t>persyaratan</a:t>
            </a:r>
            <a:r>
              <a:rPr sz="2000" b="1" spc="25" dirty="0">
                <a:solidFill>
                  <a:srgbClr val="17375E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17375E"/>
                </a:solidFill>
                <a:latin typeface="Calibri"/>
                <a:cs typeface="Calibri"/>
              </a:rPr>
              <a:t>teknisnya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367278" y="876299"/>
            <a:ext cx="6906895" cy="50800"/>
          </a:xfrm>
          <a:custGeom>
            <a:avLst/>
            <a:gdLst/>
            <a:ahLst/>
            <a:cxnLst/>
            <a:rect l="l" t="t" r="r" b="b"/>
            <a:pathLst>
              <a:path w="6906895" h="50800">
                <a:moveTo>
                  <a:pt x="6906641" y="40259"/>
                </a:moveTo>
                <a:lnTo>
                  <a:pt x="0" y="40259"/>
                </a:lnTo>
                <a:lnTo>
                  <a:pt x="0" y="50292"/>
                </a:lnTo>
                <a:lnTo>
                  <a:pt x="6906641" y="50292"/>
                </a:lnTo>
                <a:lnTo>
                  <a:pt x="6906641" y="40259"/>
                </a:lnTo>
                <a:close/>
              </a:path>
              <a:path w="6906895" h="50800">
                <a:moveTo>
                  <a:pt x="6906641" y="0"/>
                </a:moveTo>
                <a:lnTo>
                  <a:pt x="0" y="0"/>
                </a:lnTo>
                <a:lnTo>
                  <a:pt x="0" y="30226"/>
                </a:lnTo>
                <a:lnTo>
                  <a:pt x="6906641" y="30226"/>
                </a:lnTo>
                <a:lnTo>
                  <a:pt x="6906641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3261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81653" y="280492"/>
            <a:ext cx="5394325" cy="112395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 marR="5080" indent="3810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solidFill>
                  <a:srgbClr val="FF0000"/>
                </a:solidFill>
                <a:latin typeface="Calibri"/>
                <a:cs typeface="Calibri"/>
              </a:rPr>
              <a:t>Apa </a:t>
            </a:r>
            <a:r>
              <a:rPr sz="3600" b="1" spc="-5" dirty="0">
                <a:solidFill>
                  <a:srgbClr val="FF0000"/>
                </a:solidFill>
                <a:latin typeface="Calibri"/>
                <a:cs typeface="Calibri"/>
              </a:rPr>
              <a:t>fungsi </a:t>
            </a:r>
            <a:r>
              <a:rPr sz="3600" b="1" spc="-10" dirty="0">
                <a:solidFill>
                  <a:srgbClr val="FF0000"/>
                </a:solidFill>
                <a:latin typeface="Calibri"/>
                <a:cs typeface="Calibri"/>
              </a:rPr>
              <a:t>bantalan </a:t>
            </a:r>
            <a:r>
              <a:rPr sz="3600" b="1" spc="-15" dirty="0">
                <a:solidFill>
                  <a:srgbClr val="FF0000"/>
                </a:solidFill>
                <a:latin typeface="Calibri"/>
                <a:cs typeface="Calibri"/>
              </a:rPr>
              <a:t>rel </a:t>
            </a:r>
            <a:r>
              <a:rPr sz="3600" b="1" dirty="0">
                <a:solidFill>
                  <a:srgbClr val="FF0000"/>
                </a:solidFill>
                <a:latin typeface="Calibri"/>
                <a:cs typeface="Calibri"/>
              </a:rPr>
              <a:t>, </a:t>
            </a:r>
            <a:r>
              <a:rPr sz="3600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600" b="1" spc="-15" dirty="0">
                <a:solidFill>
                  <a:srgbClr val="FF0000"/>
                </a:solidFill>
                <a:latin typeface="Calibri"/>
                <a:cs typeface="Calibri"/>
              </a:rPr>
              <a:t>khususnya</a:t>
            </a:r>
            <a:r>
              <a:rPr sz="36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FF0000"/>
                </a:solidFill>
                <a:latin typeface="Calibri"/>
                <a:cs typeface="Calibri"/>
              </a:rPr>
              <a:t>di</a:t>
            </a:r>
            <a:r>
              <a:rPr sz="36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FF0000"/>
                </a:solidFill>
                <a:latin typeface="Calibri"/>
                <a:cs typeface="Calibri"/>
              </a:rPr>
              <a:t>Indonesia</a:t>
            </a:r>
            <a:r>
              <a:rPr sz="36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600" b="1" spc="-5" dirty="0">
                <a:solidFill>
                  <a:srgbClr val="FF0000"/>
                </a:solidFill>
                <a:latin typeface="Calibri"/>
                <a:cs typeface="Calibri"/>
              </a:rPr>
              <a:t>????</a:t>
            </a:r>
            <a:endParaRPr sz="36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74721" y="2034539"/>
            <a:ext cx="2043683" cy="143256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5696712" y="2505456"/>
            <a:ext cx="840105" cy="398145"/>
            <a:chOff x="4172711" y="2505455"/>
            <a:chExt cx="840105" cy="398145"/>
          </a:xfrm>
        </p:grpSpPr>
        <p:sp>
          <p:nvSpPr>
            <p:cNvPr id="5" name="object 5"/>
            <p:cNvSpPr/>
            <p:nvPr/>
          </p:nvSpPr>
          <p:spPr>
            <a:xfrm>
              <a:off x="4185665" y="2518409"/>
              <a:ext cx="814069" cy="372110"/>
            </a:xfrm>
            <a:custGeom>
              <a:avLst/>
              <a:gdLst/>
              <a:ahLst/>
              <a:cxnLst/>
              <a:rect l="l" t="t" r="r" b="b"/>
              <a:pathLst>
                <a:path w="814070" h="372110">
                  <a:moveTo>
                    <a:pt x="627888" y="0"/>
                  </a:moveTo>
                  <a:lnTo>
                    <a:pt x="627888" y="92963"/>
                  </a:lnTo>
                  <a:lnTo>
                    <a:pt x="0" y="92963"/>
                  </a:lnTo>
                  <a:lnTo>
                    <a:pt x="0" y="278891"/>
                  </a:lnTo>
                  <a:lnTo>
                    <a:pt x="627888" y="278891"/>
                  </a:lnTo>
                  <a:lnTo>
                    <a:pt x="627888" y="371855"/>
                  </a:lnTo>
                  <a:lnTo>
                    <a:pt x="813816" y="185927"/>
                  </a:lnTo>
                  <a:lnTo>
                    <a:pt x="627888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85665" y="2518409"/>
              <a:ext cx="814069" cy="372110"/>
            </a:xfrm>
            <a:custGeom>
              <a:avLst/>
              <a:gdLst/>
              <a:ahLst/>
              <a:cxnLst/>
              <a:rect l="l" t="t" r="r" b="b"/>
              <a:pathLst>
                <a:path w="814070" h="372110">
                  <a:moveTo>
                    <a:pt x="0" y="92963"/>
                  </a:moveTo>
                  <a:lnTo>
                    <a:pt x="627888" y="92963"/>
                  </a:lnTo>
                  <a:lnTo>
                    <a:pt x="627888" y="0"/>
                  </a:lnTo>
                  <a:lnTo>
                    <a:pt x="813816" y="185927"/>
                  </a:lnTo>
                  <a:lnTo>
                    <a:pt x="627888" y="371855"/>
                  </a:lnTo>
                  <a:lnTo>
                    <a:pt x="627888" y="278891"/>
                  </a:lnTo>
                  <a:lnTo>
                    <a:pt x="0" y="278891"/>
                  </a:lnTo>
                  <a:lnTo>
                    <a:pt x="0" y="92963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5883276" y="3688207"/>
            <a:ext cx="608965" cy="579120"/>
            <a:chOff x="4359275" y="3688207"/>
            <a:chExt cx="608965" cy="579120"/>
          </a:xfrm>
        </p:grpSpPr>
        <p:sp>
          <p:nvSpPr>
            <p:cNvPr id="8" name="object 8"/>
            <p:cNvSpPr/>
            <p:nvPr/>
          </p:nvSpPr>
          <p:spPr>
            <a:xfrm>
              <a:off x="4371975" y="3700907"/>
              <a:ext cx="583565" cy="553720"/>
            </a:xfrm>
            <a:custGeom>
              <a:avLst/>
              <a:gdLst/>
              <a:ahLst/>
              <a:cxnLst/>
              <a:rect l="l" t="t" r="r" b="b"/>
              <a:pathLst>
                <a:path w="583564" h="553720">
                  <a:moveTo>
                    <a:pt x="458470" y="0"/>
                  </a:moveTo>
                  <a:lnTo>
                    <a:pt x="75437" y="346583"/>
                  </a:lnTo>
                  <a:lnTo>
                    <a:pt x="13080" y="277749"/>
                  </a:lnTo>
                  <a:lnTo>
                    <a:pt x="0" y="540258"/>
                  </a:lnTo>
                  <a:lnTo>
                    <a:pt x="262636" y="553339"/>
                  </a:lnTo>
                  <a:lnTo>
                    <a:pt x="200278" y="484505"/>
                  </a:lnTo>
                  <a:lnTo>
                    <a:pt x="583184" y="137795"/>
                  </a:lnTo>
                  <a:lnTo>
                    <a:pt x="458470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371975" y="3700907"/>
              <a:ext cx="583565" cy="553720"/>
            </a:xfrm>
            <a:custGeom>
              <a:avLst/>
              <a:gdLst/>
              <a:ahLst/>
              <a:cxnLst/>
              <a:rect l="l" t="t" r="r" b="b"/>
              <a:pathLst>
                <a:path w="583564" h="553720">
                  <a:moveTo>
                    <a:pt x="13080" y="277749"/>
                  </a:moveTo>
                  <a:lnTo>
                    <a:pt x="75437" y="346583"/>
                  </a:lnTo>
                  <a:lnTo>
                    <a:pt x="458470" y="0"/>
                  </a:lnTo>
                  <a:lnTo>
                    <a:pt x="583184" y="137795"/>
                  </a:lnTo>
                  <a:lnTo>
                    <a:pt x="200278" y="484505"/>
                  </a:lnTo>
                  <a:lnTo>
                    <a:pt x="262636" y="553339"/>
                  </a:lnTo>
                  <a:lnTo>
                    <a:pt x="0" y="540258"/>
                  </a:lnTo>
                  <a:lnTo>
                    <a:pt x="13080" y="277749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53839" y="4005072"/>
            <a:ext cx="1655064" cy="2142743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6667501" y="1767839"/>
            <a:ext cx="2571115" cy="4495800"/>
            <a:chOff x="5143500" y="1767839"/>
            <a:chExt cx="2571115" cy="4495800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43500" y="1767839"/>
              <a:ext cx="2570988" cy="187147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101333" y="3665982"/>
              <a:ext cx="327660" cy="681355"/>
            </a:xfrm>
            <a:custGeom>
              <a:avLst/>
              <a:gdLst/>
              <a:ahLst/>
              <a:cxnLst/>
              <a:rect l="l" t="t" r="r" b="b"/>
              <a:pathLst>
                <a:path w="327660" h="681354">
                  <a:moveTo>
                    <a:pt x="245744" y="0"/>
                  </a:moveTo>
                  <a:lnTo>
                    <a:pt x="81914" y="0"/>
                  </a:lnTo>
                  <a:lnTo>
                    <a:pt x="81914" y="517398"/>
                  </a:lnTo>
                  <a:lnTo>
                    <a:pt x="0" y="517398"/>
                  </a:lnTo>
                  <a:lnTo>
                    <a:pt x="163829" y="681228"/>
                  </a:lnTo>
                  <a:lnTo>
                    <a:pt x="327660" y="517398"/>
                  </a:lnTo>
                  <a:lnTo>
                    <a:pt x="245744" y="517398"/>
                  </a:lnTo>
                  <a:lnTo>
                    <a:pt x="245744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101333" y="3665982"/>
              <a:ext cx="327660" cy="681355"/>
            </a:xfrm>
            <a:custGeom>
              <a:avLst/>
              <a:gdLst/>
              <a:ahLst/>
              <a:cxnLst/>
              <a:rect l="l" t="t" r="r" b="b"/>
              <a:pathLst>
                <a:path w="327660" h="681354">
                  <a:moveTo>
                    <a:pt x="0" y="517398"/>
                  </a:moveTo>
                  <a:lnTo>
                    <a:pt x="81914" y="517398"/>
                  </a:lnTo>
                  <a:lnTo>
                    <a:pt x="81914" y="0"/>
                  </a:lnTo>
                  <a:lnTo>
                    <a:pt x="245744" y="0"/>
                  </a:lnTo>
                  <a:lnTo>
                    <a:pt x="245744" y="517398"/>
                  </a:lnTo>
                  <a:lnTo>
                    <a:pt x="327660" y="517398"/>
                  </a:lnTo>
                  <a:lnTo>
                    <a:pt x="163829" y="681228"/>
                  </a:lnTo>
                  <a:lnTo>
                    <a:pt x="0" y="517398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57216" y="4395216"/>
              <a:ext cx="2491740" cy="18684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47897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25139" y="423646"/>
            <a:ext cx="7647940" cy="614680"/>
            <a:chOff x="1501139" y="423646"/>
            <a:chExt cx="7647940" cy="6146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39" y="449580"/>
              <a:ext cx="7642859" cy="48920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48327" y="423646"/>
              <a:ext cx="2391155" cy="61419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8383" y="477012"/>
              <a:ext cx="7595616" cy="3992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548383" y="477012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855334" y="492709"/>
            <a:ext cx="203200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b="1" i="1" dirty="0">
                <a:latin typeface="Calibri"/>
                <a:cs typeface="Calibri"/>
              </a:rPr>
              <a:t>FUNGSI</a:t>
            </a:r>
            <a:r>
              <a:rPr sz="2000" b="1" i="1" spc="-90" dirty="0">
                <a:latin typeface="Calibri"/>
                <a:cs typeface="Calibri"/>
              </a:rPr>
              <a:t> </a:t>
            </a:r>
            <a:r>
              <a:rPr sz="2000" b="1" i="1" spc="-20" dirty="0">
                <a:latin typeface="Calibri"/>
                <a:cs typeface="Calibri"/>
              </a:rPr>
              <a:t>BANTALAN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088683" y="1670005"/>
            <a:ext cx="7915616" cy="112082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355600" marR="5080" indent="-343535" algn="just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1.</a:t>
            </a:r>
            <a:r>
              <a:rPr sz="2400" dirty="0"/>
              <a:t> </a:t>
            </a:r>
            <a:r>
              <a:rPr sz="2400" spc="-5" dirty="0"/>
              <a:t>Mendukung </a:t>
            </a:r>
            <a:r>
              <a:rPr sz="2400" spc="-15" dirty="0"/>
              <a:t>rel </a:t>
            </a:r>
            <a:r>
              <a:rPr sz="2400" spc="-5" dirty="0"/>
              <a:t>dan meneruskan beban dari </a:t>
            </a:r>
            <a:r>
              <a:rPr sz="2400" spc="-15" dirty="0"/>
              <a:t>rel </a:t>
            </a:r>
            <a:r>
              <a:rPr sz="2400" spc="-75" dirty="0"/>
              <a:t>ke </a:t>
            </a:r>
            <a:r>
              <a:rPr sz="2400" spc="-530" dirty="0"/>
              <a:t> </a:t>
            </a:r>
            <a:r>
              <a:rPr sz="2400" spc="-5" dirty="0"/>
              <a:t>balas </a:t>
            </a:r>
            <a:r>
              <a:rPr sz="2400" spc="-15" dirty="0"/>
              <a:t>dengan</a:t>
            </a:r>
            <a:r>
              <a:rPr sz="2400" spc="-5" dirty="0"/>
              <a:t> bidang </a:t>
            </a:r>
            <a:r>
              <a:rPr sz="2400" spc="-10" dirty="0"/>
              <a:t>sebaran</a:t>
            </a:r>
            <a:r>
              <a:rPr sz="2400" spc="-15" dirty="0"/>
              <a:t> </a:t>
            </a:r>
            <a:r>
              <a:rPr sz="2400" spc="-5" dirty="0"/>
              <a:t>beban</a:t>
            </a:r>
            <a:r>
              <a:rPr sz="2400" spc="10" dirty="0"/>
              <a:t> </a:t>
            </a:r>
            <a:r>
              <a:rPr sz="2400" dirty="0"/>
              <a:t>lebih</a:t>
            </a:r>
            <a:r>
              <a:rPr sz="2400" spc="-10" dirty="0"/>
              <a:t> </a:t>
            </a:r>
            <a:r>
              <a:rPr sz="2400" dirty="0"/>
              <a:t>luas </a:t>
            </a:r>
            <a:r>
              <a:rPr sz="2400" spc="5" dirty="0"/>
              <a:t> </a:t>
            </a:r>
            <a:r>
              <a:rPr sz="2400" spc="-10" dirty="0"/>
              <a:t>sehingga memperkecil tekanan yang </a:t>
            </a:r>
            <a:r>
              <a:rPr sz="2400" spc="-5" dirty="0"/>
              <a:t>diterima oleh </a:t>
            </a:r>
            <a:r>
              <a:rPr sz="2400" spc="-530" dirty="0"/>
              <a:t> </a:t>
            </a:r>
            <a:r>
              <a:rPr sz="2400" spc="-5" dirty="0"/>
              <a:t>balas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088683" y="2889885"/>
            <a:ext cx="7915616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3535">
              <a:spcBef>
                <a:spcPts val="100"/>
              </a:spcBef>
              <a:buAutoNum type="arabicPeriod" startAt="2"/>
              <a:tabLst>
                <a:tab pos="356235" algn="l"/>
              </a:tabLst>
            </a:pPr>
            <a:r>
              <a:rPr sz="2400" spc="-10" dirty="0">
                <a:latin typeface="Calibri"/>
                <a:cs typeface="Calibri"/>
              </a:rPr>
              <a:t>Mengikat </a:t>
            </a:r>
            <a:r>
              <a:rPr sz="2400" spc="-15" dirty="0">
                <a:latin typeface="Calibri"/>
                <a:cs typeface="Calibri"/>
              </a:rPr>
              <a:t>rel </a:t>
            </a:r>
            <a:r>
              <a:rPr sz="2400" spc="-10" dirty="0">
                <a:latin typeface="Calibri"/>
                <a:cs typeface="Calibri"/>
              </a:rPr>
              <a:t>(dengan </a:t>
            </a:r>
            <a:r>
              <a:rPr sz="2400" spc="-5" dirty="0">
                <a:latin typeface="Calibri"/>
                <a:cs typeface="Calibri"/>
              </a:rPr>
              <a:t>penambat) </a:t>
            </a:r>
            <a:r>
              <a:rPr sz="2400" spc="-10" dirty="0">
                <a:latin typeface="Calibri"/>
                <a:cs typeface="Calibri"/>
              </a:rPr>
              <a:t>sehingga </a:t>
            </a:r>
            <a:r>
              <a:rPr sz="2400" spc="-15" dirty="0">
                <a:latin typeface="Calibri"/>
                <a:cs typeface="Calibri"/>
              </a:rPr>
              <a:t>gerakan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rel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arah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horizontal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tegak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lurus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sumbu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sepur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atau </a:t>
            </a:r>
            <a:r>
              <a:rPr sz="2400" spc="-10" dirty="0">
                <a:latin typeface="Calibri"/>
                <a:cs typeface="Calibri"/>
              </a:rPr>
              <a:t> yang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serah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sumbu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sepur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dapat</a:t>
            </a:r>
            <a:r>
              <a:rPr sz="2400" spc="-5" dirty="0">
                <a:latin typeface="Calibri"/>
                <a:cs typeface="Calibri"/>
              </a:rPr>
              <a:t> ditahan</a:t>
            </a:r>
            <a:endParaRPr sz="2400" dirty="0">
              <a:latin typeface="Calibri"/>
              <a:cs typeface="Calibri"/>
            </a:endParaRPr>
          </a:p>
          <a:p>
            <a:pPr marL="355600" indent="-343535">
              <a:buAutoNum type="arabicPeriod" startAt="2"/>
              <a:tabLst>
                <a:tab pos="356235" algn="l"/>
              </a:tabLst>
            </a:pPr>
            <a:r>
              <a:rPr sz="2400" spc="-5" dirty="0">
                <a:latin typeface="Calibri"/>
                <a:cs typeface="Calibri"/>
              </a:rPr>
              <a:t>Memberikan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stabilitas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kedudukan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sepur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di dalam</a:t>
            </a:r>
            <a:endParaRPr sz="2400" dirty="0">
              <a:latin typeface="Calibri"/>
              <a:cs typeface="Calibri"/>
            </a:endParaRPr>
          </a:p>
          <a:p>
            <a:pPr marL="355600"/>
            <a:r>
              <a:rPr sz="2400" spc="-5" dirty="0">
                <a:latin typeface="Calibri"/>
                <a:cs typeface="Calibri"/>
              </a:rPr>
              <a:t>balas</a:t>
            </a:r>
            <a:endParaRPr sz="2400" dirty="0">
              <a:latin typeface="Calibri"/>
              <a:cs typeface="Calibri"/>
            </a:endParaRPr>
          </a:p>
          <a:p>
            <a:pPr marL="355600" marR="9525" indent="-343535">
              <a:buAutoNum type="arabicPeriod" startAt="4"/>
              <a:tabLst>
                <a:tab pos="356235" algn="l"/>
              </a:tabLst>
            </a:pPr>
            <a:r>
              <a:rPr sz="2400" spc="-5" dirty="0">
                <a:latin typeface="Calibri"/>
                <a:cs typeface="Calibri"/>
              </a:rPr>
              <a:t>Menghindarkan </a:t>
            </a:r>
            <a:r>
              <a:rPr sz="2400" spc="-25" dirty="0">
                <a:latin typeface="Calibri"/>
                <a:cs typeface="Calibri"/>
              </a:rPr>
              <a:t>kontak </a:t>
            </a:r>
            <a:r>
              <a:rPr sz="2400" dirty="0">
                <a:latin typeface="Calibri"/>
                <a:cs typeface="Calibri"/>
              </a:rPr>
              <a:t>langsung </a:t>
            </a:r>
            <a:r>
              <a:rPr sz="2400" spc="-20" dirty="0">
                <a:latin typeface="Calibri"/>
                <a:cs typeface="Calibri"/>
              </a:rPr>
              <a:t>antara </a:t>
            </a:r>
            <a:r>
              <a:rPr sz="2400" spc="-15" dirty="0">
                <a:latin typeface="Calibri"/>
                <a:cs typeface="Calibri"/>
              </a:rPr>
              <a:t>rel dengan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air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tanah</a:t>
            </a:r>
            <a:endParaRPr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837153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25139" y="423646"/>
            <a:ext cx="7647940" cy="614680"/>
            <a:chOff x="1501139" y="423646"/>
            <a:chExt cx="7647940" cy="6146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1139" y="449580"/>
              <a:ext cx="7642859" cy="48920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33216" y="423646"/>
              <a:ext cx="3419855" cy="61419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48383" y="477012"/>
              <a:ext cx="7595616" cy="3992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548383" y="477012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340223" y="492709"/>
            <a:ext cx="3058795" cy="33147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i="1" dirty="0">
                <a:latin typeface="Calibri"/>
                <a:cs typeface="Calibri"/>
              </a:rPr>
              <a:t>PEMILIHAN</a:t>
            </a:r>
            <a:r>
              <a:rPr sz="2000" b="1" i="1" spc="-50" dirty="0">
                <a:latin typeface="Calibri"/>
                <a:cs typeface="Calibri"/>
              </a:rPr>
              <a:t> </a:t>
            </a:r>
            <a:r>
              <a:rPr sz="2000" b="1" i="1" spc="-5" dirty="0">
                <a:latin typeface="Calibri"/>
                <a:cs typeface="Calibri"/>
              </a:rPr>
              <a:t>JENIS</a:t>
            </a:r>
            <a:r>
              <a:rPr sz="2000" b="1" i="1" spc="-40" dirty="0">
                <a:latin typeface="Calibri"/>
                <a:cs typeface="Calibri"/>
              </a:rPr>
              <a:t> </a:t>
            </a:r>
            <a:r>
              <a:rPr sz="2000" b="1" i="1" spc="-20" dirty="0">
                <a:latin typeface="Calibri"/>
                <a:cs typeface="Calibri"/>
              </a:rPr>
              <a:t>BANTALAN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366642" y="994410"/>
            <a:ext cx="6230620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10" dirty="0">
                <a:latin typeface="Calibri"/>
                <a:cs typeface="Calibri"/>
              </a:rPr>
              <a:t>Pemilihan </a:t>
            </a:r>
            <a:r>
              <a:rPr sz="2400" spc="-5" dirty="0">
                <a:latin typeface="Calibri"/>
                <a:cs typeface="Calibri"/>
              </a:rPr>
              <a:t>jenis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bantalan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sangat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dipengaruhi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oleh</a:t>
            </a:r>
            <a:r>
              <a:rPr sz="2400" dirty="0">
                <a:latin typeface="Calibri"/>
                <a:cs typeface="Calibri"/>
              </a:rPr>
              <a:t> :</a:t>
            </a:r>
            <a:endParaRPr sz="2400">
              <a:latin typeface="Calibri"/>
              <a:cs typeface="Calibri"/>
            </a:endParaRPr>
          </a:p>
          <a:p>
            <a:pPr marL="355600" marR="144145" indent="-343535"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spc="-10" dirty="0">
                <a:latin typeface="Calibri"/>
                <a:cs typeface="Calibri"/>
              </a:rPr>
              <a:t>Kelas </a:t>
            </a:r>
            <a:r>
              <a:rPr sz="2400" spc="-5" dirty="0">
                <a:latin typeface="Calibri"/>
                <a:cs typeface="Calibri"/>
              </a:rPr>
              <a:t>jalan menurut </a:t>
            </a:r>
            <a:r>
              <a:rPr sz="2400" spc="-15" dirty="0">
                <a:latin typeface="Calibri"/>
                <a:cs typeface="Calibri"/>
              </a:rPr>
              <a:t>peraturan </a:t>
            </a:r>
            <a:r>
              <a:rPr sz="2400" spc="-20" dirty="0">
                <a:latin typeface="Calibri"/>
                <a:cs typeface="Calibri"/>
              </a:rPr>
              <a:t>konstruksi </a:t>
            </a:r>
            <a:r>
              <a:rPr sz="2400" spc="-10" dirty="0">
                <a:latin typeface="Calibri"/>
                <a:cs typeface="Calibri"/>
              </a:rPr>
              <a:t>yang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berlaku</a:t>
            </a:r>
            <a:endParaRPr sz="2400">
              <a:latin typeface="Calibri"/>
              <a:cs typeface="Calibri"/>
            </a:endParaRPr>
          </a:p>
          <a:p>
            <a:pPr marL="355600" indent="-343535">
              <a:buFont typeface="Arial MT"/>
              <a:buChar char="•"/>
              <a:tabLst>
                <a:tab pos="355600" algn="l"/>
                <a:tab pos="356235" algn="l"/>
              </a:tabLst>
            </a:pPr>
            <a:r>
              <a:rPr sz="2400" spc="-5" dirty="0">
                <a:latin typeface="Calibri"/>
                <a:cs typeface="Calibri"/>
              </a:rPr>
              <a:t>Penggunaan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jembatan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072383" y="2401664"/>
            <a:ext cx="7380732" cy="370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9318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25450"/>
            <a:chOff x="1536191" y="464819"/>
            <a:chExt cx="7621905" cy="42545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7595616" y="0"/>
                  </a:moveTo>
                  <a:lnTo>
                    <a:pt x="0" y="0"/>
                  </a:lnTo>
                  <a:lnTo>
                    <a:pt x="0" y="399288"/>
                  </a:lnTo>
                  <a:lnTo>
                    <a:pt x="7595616" y="399288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25907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150871" y="478928"/>
            <a:ext cx="3823335" cy="9931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2100" i="1" spc="185" dirty="0">
                <a:solidFill>
                  <a:srgbClr val="FF0000"/>
                </a:solidFill>
                <a:latin typeface="Arial"/>
                <a:cs typeface="Arial"/>
              </a:rPr>
              <a:t>Bantalan</a:t>
            </a:r>
            <a:r>
              <a:rPr sz="2100" i="1" spc="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i="1" spc="190" dirty="0">
                <a:solidFill>
                  <a:srgbClr val="FF0000"/>
                </a:solidFill>
                <a:latin typeface="Arial"/>
                <a:cs typeface="Arial"/>
              </a:rPr>
              <a:t>Kayu</a:t>
            </a:r>
            <a:endParaRPr sz="2100">
              <a:latin typeface="Arial"/>
              <a:cs typeface="Arial"/>
            </a:endParaRPr>
          </a:p>
          <a:p>
            <a:pPr marL="156210">
              <a:spcBef>
                <a:spcPts val="2680"/>
              </a:spcBef>
            </a:pPr>
            <a:r>
              <a:rPr sz="2000" b="1" spc="-25" dirty="0">
                <a:solidFill>
                  <a:srgbClr val="C00000"/>
                </a:solidFill>
                <a:latin typeface="Calibri"/>
                <a:cs typeface="Calibri"/>
              </a:rPr>
              <a:t>Persyaratan</a:t>
            </a:r>
            <a:r>
              <a:rPr sz="2000" b="1" spc="2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C00000"/>
                </a:solidFill>
                <a:latin typeface="Calibri"/>
                <a:cs typeface="Calibri"/>
              </a:rPr>
              <a:t>umum</a:t>
            </a:r>
            <a:r>
              <a:rPr sz="2000" b="1" spc="-1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C00000"/>
                </a:solidFill>
                <a:latin typeface="Calibri"/>
                <a:cs typeface="Calibri"/>
              </a:rPr>
              <a:t>bantalan </a:t>
            </a:r>
            <a:r>
              <a:rPr sz="2000" b="1" spc="-20" dirty="0">
                <a:solidFill>
                  <a:srgbClr val="C00000"/>
                </a:solidFill>
                <a:latin typeface="Calibri"/>
                <a:cs typeface="Calibri"/>
              </a:rPr>
              <a:t>kayu</a:t>
            </a:r>
            <a:r>
              <a:rPr sz="2000" b="1" spc="-1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C00000"/>
                </a:solidFill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94633" y="1445718"/>
            <a:ext cx="6987540" cy="24657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900" indent="-457200">
              <a:spcBef>
                <a:spcPts val="105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000" dirty="0">
                <a:latin typeface="Calibri"/>
                <a:cs typeface="Calibri"/>
              </a:rPr>
              <a:t>Mudah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dibentuk dan mudah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didapat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(khususnya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 </a:t>
            </a:r>
            <a:r>
              <a:rPr sz="2000" dirty="0">
                <a:latin typeface="Calibri"/>
                <a:cs typeface="Calibri"/>
              </a:rPr>
              <a:t>Indonesia)</a:t>
            </a:r>
            <a:endParaRPr sz="2000">
              <a:latin typeface="Calibri"/>
              <a:cs typeface="Calibri"/>
            </a:endParaRPr>
          </a:p>
          <a:p>
            <a:pPr marL="469900" marR="5080" indent="-457200">
              <a:spcBef>
                <a:spcPts val="5"/>
              </a:spcBef>
              <a:buAutoNum type="arabicPeriod"/>
              <a:tabLst>
                <a:tab pos="469265" algn="l"/>
                <a:tab pos="469900" algn="l"/>
              </a:tabLst>
            </a:pPr>
            <a:r>
              <a:rPr sz="2000" spc="-5" dirty="0">
                <a:latin typeface="Calibri"/>
                <a:cs typeface="Calibri"/>
              </a:rPr>
              <a:t>Harus </a:t>
            </a:r>
            <a:r>
              <a:rPr sz="2000" spc="-20" dirty="0">
                <a:latin typeface="Calibri"/>
                <a:cs typeface="Calibri"/>
              </a:rPr>
              <a:t>keras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sehingga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mampu </a:t>
            </a:r>
            <a:r>
              <a:rPr sz="2000" dirty="0">
                <a:latin typeface="Calibri"/>
                <a:cs typeface="Calibri"/>
              </a:rPr>
              <a:t>menahan </a:t>
            </a:r>
            <a:r>
              <a:rPr sz="2000" spc="-10" dirty="0">
                <a:latin typeface="Calibri"/>
                <a:cs typeface="Calibri"/>
              </a:rPr>
              <a:t>tekanan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 penambat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tidak mudah</a:t>
            </a:r>
            <a:r>
              <a:rPr sz="2000" spc="-5" dirty="0">
                <a:latin typeface="Calibri"/>
                <a:cs typeface="Calibri"/>
              </a:rPr>
              <a:t> lepas</a:t>
            </a:r>
            <a:endParaRPr sz="2000">
              <a:latin typeface="Calibri"/>
              <a:cs typeface="Calibri"/>
            </a:endParaRPr>
          </a:p>
          <a:p>
            <a:pPr marL="469900" indent="-457200">
              <a:buAutoNum type="arabicPeriod"/>
              <a:tabLst>
                <a:tab pos="469265" algn="l"/>
                <a:tab pos="469900" algn="l"/>
              </a:tabLst>
            </a:pPr>
            <a:r>
              <a:rPr sz="2000" dirty="0">
                <a:latin typeface="Calibri"/>
                <a:cs typeface="Calibri"/>
              </a:rPr>
              <a:t>Utuh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padat</a:t>
            </a:r>
            <a:endParaRPr sz="2000">
              <a:latin typeface="Calibri"/>
              <a:cs typeface="Calibri"/>
            </a:endParaRPr>
          </a:p>
          <a:p>
            <a:pPr marL="469900" indent="-457200">
              <a:buAutoNum type="arabicPeriod"/>
              <a:tabLst>
                <a:tab pos="469265" algn="l"/>
                <a:tab pos="469900" algn="l"/>
              </a:tabLst>
            </a:pPr>
            <a:r>
              <a:rPr sz="2000" spc="-5" dirty="0">
                <a:latin typeface="Calibri"/>
                <a:cs typeface="Calibri"/>
              </a:rPr>
              <a:t>Tidak </a:t>
            </a:r>
            <a:r>
              <a:rPr sz="2000" spc="-10" dirty="0">
                <a:latin typeface="Calibri"/>
                <a:cs typeface="Calibri"/>
              </a:rPr>
              <a:t>terdapat </a:t>
            </a:r>
            <a:r>
              <a:rPr sz="2000" spc="-15" dirty="0">
                <a:latin typeface="Calibri"/>
                <a:cs typeface="Calibri"/>
              </a:rPr>
              <a:t>mata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kayu</a:t>
            </a:r>
            <a:endParaRPr sz="2000">
              <a:latin typeface="Calibri"/>
              <a:cs typeface="Calibri"/>
            </a:endParaRPr>
          </a:p>
          <a:p>
            <a:pPr marL="469900" marR="778510" indent="-457200">
              <a:buAutoNum type="arabicPeriod"/>
              <a:tabLst>
                <a:tab pos="469265" algn="l"/>
                <a:tab pos="469900" algn="l"/>
              </a:tabLst>
            </a:pPr>
            <a:r>
              <a:rPr sz="2000" spc="-5" dirty="0">
                <a:latin typeface="Calibri"/>
                <a:cs typeface="Calibri"/>
              </a:rPr>
              <a:t>Tidak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mengandung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unsur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kimia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5" dirty="0">
                <a:latin typeface="Calibri"/>
                <a:cs typeface="Calibri"/>
              </a:rPr>
              <a:t>berpengaruh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pada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komponen </a:t>
            </a:r>
            <a:r>
              <a:rPr sz="2000" spc="-5" dirty="0">
                <a:latin typeface="Calibri"/>
                <a:cs typeface="Calibri"/>
              </a:rPr>
              <a:t>jalan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terbuat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dari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baja</a:t>
            </a:r>
            <a:endParaRPr sz="2000">
              <a:latin typeface="Calibri"/>
              <a:cs typeface="Calibri"/>
            </a:endParaRPr>
          </a:p>
          <a:p>
            <a:pPr marL="469900" indent="-457200">
              <a:buAutoNum type="arabicPeriod"/>
              <a:tabLst>
                <a:tab pos="469265" algn="l"/>
                <a:tab pos="469900" algn="l"/>
              </a:tabLst>
            </a:pPr>
            <a:r>
              <a:rPr sz="2000" spc="-5" dirty="0">
                <a:latin typeface="Calibri"/>
                <a:cs typeface="Calibri"/>
              </a:rPr>
              <a:t>Tidak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ada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lubang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bekas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ulat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atau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binatang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lain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60420" y="4264152"/>
            <a:ext cx="2656332" cy="1723644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108576" y="3493642"/>
            <a:ext cx="991235" cy="2129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3800" b="1" dirty="0">
                <a:solidFill>
                  <a:srgbClr val="FF0000"/>
                </a:solidFill>
                <a:latin typeface="Calibri"/>
                <a:cs typeface="Calibri"/>
              </a:rPr>
              <a:t>X</a:t>
            </a:r>
            <a:endParaRPr sz="138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20612" y="4309871"/>
            <a:ext cx="3419855" cy="167792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8843265" y="3355976"/>
            <a:ext cx="991235" cy="212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3800" b="1" dirty="0">
                <a:solidFill>
                  <a:srgbClr val="FF0000"/>
                </a:solidFill>
                <a:latin typeface="Calibri"/>
                <a:cs typeface="Calibri"/>
              </a:rPr>
              <a:t>X</a:t>
            </a:r>
            <a:endParaRPr sz="138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04389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566161" y="1892808"/>
            <a:ext cx="6122035" cy="3682365"/>
            <a:chOff x="2042160" y="1892807"/>
            <a:chExt cx="6122035" cy="3682365"/>
          </a:xfrm>
        </p:grpSpPr>
        <p:sp>
          <p:nvSpPr>
            <p:cNvPr id="3" name="object 3"/>
            <p:cNvSpPr/>
            <p:nvPr/>
          </p:nvSpPr>
          <p:spPr>
            <a:xfrm>
              <a:off x="2055114" y="1905761"/>
              <a:ext cx="6096000" cy="692150"/>
            </a:xfrm>
            <a:custGeom>
              <a:avLst/>
              <a:gdLst/>
              <a:ahLst/>
              <a:cxnLst/>
              <a:rect l="l" t="t" r="r" b="b"/>
              <a:pathLst>
                <a:path w="6096000" h="692150">
                  <a:moveTo>
                    <a:pt x="6095999" y="0"/>
                  </a:moveTo>
                  <a:lnTo>
                    <a:pt x="0" y="0"/>
                  </a:lnTo>
                  <a:lnTo>
                    <a:pt x="0" y="691896"/>
                  </a:lnTo>
                  <a:lnTo>
                    <a:pt x="6095999" y="691896"/>
                  </a:lnTo>
                  <a:lnTo>
                    <a:pt x="6095999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055114" y="1905761"/>
              <a:ext cx="6096000" cy="692150"/>
            </a:xfrm>
            <a:custGeom>
              <a:avLst/>
              <a:gdLst/>
              <a:ahLst/>
              <a:cxnLst/>
              <a:rect l="l" t="t" r="r" b="b"/>
              <a:pathLst>
                <a:path w="6096000" h="692150">
                  <a:moveTo>
                    <a:pt x="0" y="691896"/>
                  </a:moveTo>
                  <a:lnTo>
                    <a:pt x="6095999" y="691896"/>
                  </a:lnTo>
                  <a:lnTo>
                    <a:pt x="6095999" y="0"/>
                  </a:lnTo>
                  <a:lnTo>
                    <a:pt x="0" y="0"/>
                  </a:lnTo>
                  <a:lnTo>
                    <a:pt x="0" y="691896"/>
                  </a:lnTo>
                  <a:close/>
                </a:path>
              </a:pathLst>
            </a:custGeom>
            <a:ln w="25908">
              <a:solidFill>
                <a:srgbClr val="9BBA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055114" y="2597657"/>
              <a:ext cx="6096000" cy="2964180"/>
            </a:xfrm>
            <a:custGeom>
              <a:avLst/>
              <a:gdLst/>
              <a:ahLst/>
              <a:cxnLst/>
              <a:rect l="l" t="t" r="r" b="b"/>
              <a:pathLst>
                <a:path w="6096000" h="2964179">
                  <a:moveTo>
                    <a:pt x="6095999" y="0"/>
                  </a:moveTo>
                  <a:lnTo>
                    <a:pt x="0" y="0"/>
                  </a:lnTo>
                  <a:lnTo>
                    <a:pt x="0" y="2964180"/>
                  </a:lnTo>
                  <a:lnTo>
                    <a:pt x="6095999" y="2964180"/>
                  </a:lnTo>
                  <a:lnTo>
                    <a:pt x="6095999" y="0"/>
                  </a:lnTo>
                  <a:close/>
                </a:path>
              </a:pathLst>
            </a:custGeom>
            <a:solidFill>
              <a:srgbClr val="DEE7D1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055114" y="2597657"/>
              <a:ext cx="6096000" cy="2964180"/>
            </a:xfrm>
            <a:custGeom>
              <a:avLst/>
              <a:gdLst/>
              <a:ahLst/>
              <a:cxnLst/>
              <a:rect l="l" t="t" r="r" b="b"/>
              <a:pathLst>
                <a:path w="6096000" h="2964179">
                  <a:moveTo>
                    <a:pt x="0" y="2964180"/>
                  </a:moveTo>
                  <a:lnTo>
                    <a:pt x="6095999" y="2964180"/>
                  </a:lnTo>
                  <a:lnTo>
                    <a:pt x="6095999" y="0"/>
                  </a:lnTo>
                  <a:lnTo>
                    <a:pt x="0" y="0"/>
                  </a:lnTo>
                  <a:lnTo>
                    <a:pt x="0" y="2964180"/>
                  </a:lnTo>
                  <a:close/>
                </a:path>
              </a:pathLst>
            </a:custGeom>
            <a:ln w="25908">
              <a:solidFill>
                <a:srgbClr val="DEE7D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222751" y="338708"/>
            <a:ext cx="6673850" cy="4963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5260">
              <a:spcBef>
                <a:spcPts val="100"/>
              </a:spcBef>
            </a:pPr>
            <a:r>
              <a:rPr sz="2000" b="1" u="heavy" spc="-6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SYARAT</a:t>
            </a:r>
            <a:r>
              <a:rPr sz="2000" b="1" u="heavy" spc="-4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heavy" spc="-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TEKNIS</a:t>
            </a:r>
            <a:endParaRPr sz="2000">
              <a:latin typeface="Calibri"/>
              <a:cs typeface="Calibri"/>
            </a:endParaRPr>
          </a:p>
          <a:p>
            <a:pPr>
              <a:spcBef>
                <a:spcPts val="40"/>
              </a:spcBef>
            </a:pPr>
            <a:endParaRPr sz="2250">
              <a:latin typeface="Calibri"/>
              <a:cs typeface="Calibri"/>
            </a:endParaRPr>
          </a:p>
          <a:p>
            <a:pPr marL="355600" marR="5080" indent="-342900">
              <a:spcBef>
                <a:spcPts val="5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2000" spc="-20" dirty="0">
                <a:latin typeface="Calibri"/>
                <a:cs typeface="Calibri"/>
              </a:rPr>
              <a:t>Kayu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harus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terbuat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dari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kayu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mutu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 </a:t>
            </a:r>
            <a:r>
              <a:rPr sz="2000" spc="-10" dirty="0">
                <a:latin typeface="Calibri"/>
                <a:cs typeface="Calibri"/>
              </a:rPr>
              <a:t>dengan </a:t>
            </a:r>
            <a:r>
              <a:rPr sz="2000" spc="-15" dirty="0">
                <a:latin typeface="Calibri"/>
                <a:cs typeface="Calibri"/>
              </a:rPr>
              <a:t>kelas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kuat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atau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II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atau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III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 </a:t>
            </a:r>
            <a:r>
              <a:rPr sz="2000" spc="-15" dirty="0">
                <a:latin typeface="Calibri"/>
                <a:cs typeface="Calibri"/>
              </a:rPr>
              <a:t>kelas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awet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kayu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atau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II</a:t>
            </a:r>
            <a:endParaRPr sz="2000">
              <a:latin typeface="Calibri"/>
              <a:cs typeface="Calibri"/>
            </a:endParaRPr>
          </a:p>
          <a:p>
            <a:pPr>
              <a:spcBef>
                <a:spcPts val="25"/>
              </a:spcBef>
              <a:buFont typeface="Calibri"/>
              <a:buAutoNum type="arabicPeriod"/>
            </a:pPr>
            <a:endParaRPr sz="2400">
              <a:latin typeface="Calibri"/>
              <a:cs typeface="Calibri"/>
            </a:endParaRPr>
          </a:p>
          <a:p>
            <a:pPr marL="135890" algn="ctr">
              <a:spcBef>
                <a:spcPts val="5"/>
              </a:spcBef>
            </a:pPr>
            <a:r>
              <a:rPr sz="2800" b="1" spc="-30" dirty="0">
                <a:solidFill>
                  <a:srgbClr val="001F5F"/>
                </a:solidFill>
                <a:latin typeface="Calibri"/>
                <a:cs typeface="Calibri"/>
              </a:rPr>
              <a:t>Kayu</a:t>
            </a:r>
            <a:r>
              <a:rPr sz="28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001F5F"/>
                </a:solidFill>
                <a:latin typeface="Calibri"/>
                <a:cs typeface="Calibri"/>
              </a:rPr>
              <a:t>Mutu</a:t>
            </a:r>
            <a:r>
              <a:rPr sz="28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endParaRPr sz="2800">
              <a:latin typeface="Calibri"/>
              <a:cs typeface="Calibri"/>
            </a:endParaRPr>
          </a:p>
          <a:p>
            <a:pPr marL="712470" lvl="1" indent="-229235">
              <a:spcBef>
                <a:spcPts val="1970"/>
              </a:spcBef>
              <a:buChar char="•"/>
              <a:tabLst>
                <a:tab pos="713105" algn="l"/>
              </a:tabLst>
            </a:pPr>
            <a:r>
              <a:rPr sz="2400" spc="-25" dirty="0">
                <a:latin typeface="Calibri"/>
                <a:cs typeface="Calibri"/>
              </a:rPr>
              <a:t>Kayu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harus </a:t>
            </a:r>
            <a:r>
              <a:rPr sz="2400" spc="-15" dirty="0">
                <a:latin typeface="Calibri"/>
                <a:cs typeface="Calibri"/>
              </a:rPr>
              <a:t>kering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udara</a:t>
            </a:r>
            <a:endParaRPr sz="2400">
              <a:latin typeface="Calibri"/>
              <a:cs typeface="Calibri"/>
            </a:endParaRPr>
          </a:p>
          <a:p>
            <a:pPr marL="712470" marR="410209" lvl="1" indent="-228600">
              <a:lnSpc>
                <a:spcPts val="2640"/>
              </a:lnSpc>
              <a:spcBef>
                <a:spcPts val="480"/>
              </a:spcBef>
              <a:buChar char="•"/>
              <a:tabLst>
                <a:tab pos="713105" algn="l"/>
              </a:tabLst>
            </a:pPr>
            <a:r>
              <a:rPr sz="2400" spc="-5" dirty="0">
                <a:latin typeface="Calibri"/>
                <a:cs typeface="Calibri"/>
              </a:rPr>
              <a:t>Besar </a:t>
            </a:r>
            <a:r>
              <a:rPr sz="2400" spc="-15" dirty="0">
                <a:latin typeface="Calibri"/>
                <a:cs typeface="Calibri"/>
              </a:rPr>
              <a:t>mata </a:t>
            </a:r>
            <a:r>
              <a:rPr sz="2400" spc="-25" dirty="0">
                <a:latin typeface="Calibri"/>
                <a:cs typeface="Calibri"/>
              </a:rPr>
              <a:t>kayu </a:t>
            </a:r>
            <a:r>
              <a:rPr sz="2400" dirty="0">
                <a:latin typeface="Calibri"/>
                <a:cs typeface="Calibri"/>
              </a:rPr>
              <a:t>tidak melebihi </a:t>
            </a:r>
            <a:r>
              <a:rPr sz="2400" spc="-5" dirty="0">
                <a:latin typeface="Calibri"/>
                <a:cs typeface="Calibri"/>
              </a:rPr>
              <a:t>1/6 darilebar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bantalanm </a:t>
            </a:r>
            <a:r>
              <a:rPr sz="2400" spc="-5" dirty="0">
                <a:latin typeface="Calibri"/>
                <a:cs typeface="Calibri"/>
              </a:rPr>
              <a:t>dan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tidak lebih</a:t>
            </a:r>
            <a:r>
              <a:rPr sz="2400" spc="-5" dirty="0">
                <a:latin typeface="Calibri"/>
                <a:cs typeface="Calibri"/>
              </a:rPr>
              <a:t> dari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3.5 </a:t>
            </a:r>
            <a:r>
              <a:rPr sz="2400" dirty="0">
                <a:latin typeface="Calibri"/>
                <a:cs typeface="Calibri"/>
              </a:rPr>
              <a:t>cm</a:t>
            </a:r>
            <a:endParaRPr sz="2400">
              <a:latin typeface="Calibri"/>
              <a:cs typeface="Calibri"/>
            </a:endParaRPr>
          </a:p>
          <a:p>
            <a:pPr marL="712470" marR="879475" lvl="1" indent="-228600">
              <a:lnSpc>
                <a:spcPts val="2640"/>
              </a:lnSpc>
              <a:spcBef>
                <a:spcPts val="434"/>
              </a:spcBef>
              <a:buChar char="•"/>
              <a:tabLst>
                <a:tab pos="713105" algn="l"/>
              </a:tabLst>
            </a:pPr>
            <a:r>
              <a:rPr sz="2400" spc="-5" dirty="0">
                <a:latin typeface="Calibri"/>
                <a:cs typeface="Calibri"/>
              </a:rPr>
              <a:t>Tidak boleh mengandung </a:t>
            </a:r>
            <a:r>
              <a:rPr sz="2400" spc="-15" dirty="0">
                <a:latin typeface="Calibri"/>
                <a:cs typeface="Calibri"/>
              </a:rPr>
              <a:t>wanylak </a:t>
            </a:r>
            <a:r>
              <a:rPr sz="2400" dirty="0">
                <a:latin typeface="Calibri"/>
                <a:cs typeface="Calibri"/>
              </a:rPr>
              <a:t>&gt; </a:t>
            </a:r>
            <a:r>
              <a:rPr sz="2400" spc="-5" dirty="0">
                <a:latin typeface="Calibri"/>
                <a:cs typeface="Calibri"/>
              </a:rPr>
              <a:t>1/10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tinggi</a:t>
            </a:r>
            <a:r>
              <a:rPr sz="2400" spc="-10" dirty="0">
                <a:latin typeface="Calibri"/>
                <a:cs typeface="Calibri"/>
              </a:rPr>
              <a:t> bantalan</a:t>
            </a:r>
            <a:endParaRPr sz="2400">
              <a:latin typeface="Calibri"/>
              <a:cs typeface="Calibri"/>
            </a:endParaRPr>
          </a:p>
          <a:p>
            <a:pPr marL="712470" lvl="1" indent="-229235">
              <a:spcBef>
                <a:spcPts val="265"/>
              </a:spcBef>
              <a:buChar char="•"/>
              <a:tabLst>
                <a:tab pos="713105" algn="l"/>
              </a:tabLst>
            </a:pPr>
            <a:r>
              <a:rPr sz="2400" dirty="0">
                <a:latin typeface="Calibri"/>
                <a:cs typeface="Calibri"/>
              </a:rPr>
              <a:t>Miring</a:t>
            </a:r>
            <a:r>
              <a:rPr sz="2400" spc="-15" dirty="0">
                <a:latin typeface="Calibri"/>
                <a:cs typeface="Calibri"/>
              </a:rPr>
              <a:t> arah</a:t>
            </a:r>
            <a:r>
              <a:rPr sz="2400" spc="-20" dirty="0">
                <a:latin typeface="Calibri"/>
                <a:cs typeface="Calibri"/>
              </a:rPr>
              <a:t> serat</a:t>
            </a:r>
            <a:r>
              <a:rPr sz="2400" spc="-5" dirty="0">
                <a:latin typeface="Calibri"/>
                <a:cs typeface="Calibri"/>
              </a:rPr>
              <a:t> (tg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Symbol"/>
                <a:cs typeface="Symbol"/>
              </a:rPr>
              <a:t></a:t>
            </a:r>
            <a:r>
              <a:rPr sz="2400" spc="-5" dirty="0">
                <a:latin typeface="Calibri"/>
                <a:cs typeface="Calibri"/>
              </a:rPr>
              <a:t>)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&lt; </a:t>
            </a:r>
            <a:r>
              <a:rPr sz="2400" spc="-5" dirty="0">
                <a:latin typeface="Calibri"/>
                <a:cs typeface="Calibri"/>
              </a:rPr>
              <a:t>1/10</a:t>
            </a:r>
            <a:endParaRPr sz="2400">
              <a:latin typeface="Calibri"/>
              <a:cs typeface="Calibri"/>
            </a:endParaRPr>
          </a:p>
          <a:p>
            <a:pPr marL="712470" lvl="1" indent="-229235">
              <a:spcBef>
                <a:spcPts val="215"/>
              </a:spcBef>
              <a:buChar char="•"/>
              <a:tabLst>
                <a:tab pos="713105" algn="l"/>
              </a:tabLst>
            </a:pPr>
            <a:r>
              <a:rPr sz="2400" spc="-15" dirty="0">
                <a:latin typeface="Calibri"/>
                <a:cs typeface="Calibri"/>
              </a:rPr>
              <a:t>Retak2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arah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radial </a:t>
            </a:r>
            <a:r>
              <a:rPr sz="2400" dirty="0">
                <a:latin typeface="Calibri"/>
                <a:cs typeface="Calibri"/>
              </a:rPr>
              <a:t>&lt;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1/5</a:t>
            </a:r>
            <a:r>
              <a:rPr sz="2400" spc="-5" dirty="0">
                <a:latin typeface="Calibri"/>
                <a:cs typeface="Calibri"/>
              </a:rPr>
              <a:t> tebal </a:t>
            </a:r>
            <a:r>
              <a:rPr sz="2400" spc="-10" dirty="0">
                <a:latin typeface="Calibri"/>
                <a:cs typeface="Calibri"/>
              </a:rPr>
              <a:t>bantalan</a:t>
            </a:r>
            <a:endParaRPr sz="24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22356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32049" y="477011"/>
            <a:ext cx="6643517" cy="5329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0864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20742" y="707993"/>
            <a:ext cx="8517502" cy="751488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2. </a:t>
            </a:r>
            <a:r>
              <a:rPr sz="2400" spc="-40" dirty="0"/>
              <a:t>Tegangan </a:t>
            </a:r>
            <a:r>
              <a:rPr sz="2400" spc="-10" dirty="0"/>
              <a:t>yang </a:t>
            </a:r>
            <a:r>
              <a:rPr sz="2400" spc="-15" dirty="0"/>
              <a:t>diperkenankan </a:t>
            </a:r>
            <a:r>
              <a:rPr sz="2400" spc="-10" dirty="0"/>
              <a:t>untuk </a:t>
            </a:r>
            <a:r>
              <a:rPr sz="2400" spc="-25" dirty="0"/>
              <a:t>kayu </a:t>
            </a:r>
            <a:r>
              <a:rPr sz="2400" dirty="0"/>
              <a:t>mutu </a:t>
            </a:r>
            <a:r>
              <a:rPr sz="2400" spc="-530" dirty="0"/>
              <a:t> </a:t>
            </a:r>
            <a:r>
              <a:rPr sz="2400" dirty="0"/>
              <a:t>A </a:t>
            </a:r>
            <a:r>
              <a:rPr sz="2400" spc="-5" dirty="0"/>
              <a:t>pada </a:t>
            </a:r>
            <a:r>
              <a:rPr sz="2400" spc="-20" dirty="0"/>
              <a:t>konstruksi </a:t>
            </a:r>
            <a:r>
              <a:rPr sz="2400" dirty="0"/>
              <a:t>tidak </a:t>
            </a:r>
            <a:r>
              <a:rPr sz="2400" spc="-5" dirty="0"/>
              <a:t>terlindung, </a:t>
            </a:r>
            <a:r>
              <a:rPr sz="2400" spc="-10" dirty="0"/>
              <a:t>tetapi dapat </a:t>
            </a:r>
            <a:r>
              <a:rPr sz="2400" spc="-530" dirty="0"/>
              <a:t> </a:t>
            </a:r>
            <a:r>
              <a:rPr sz="2400" spc="-5" dirty="0"/>
              <a:t>mengering</a:t>
            </a:r>
            <a:r>
              <a:rPr sz="2400" spc="-20" dirty="0"/>
              <a:t> </a:t>
            </a:r>
            <a:r>
              <a:rPr sz="2400" spc="-15" dirty="0"/>
              <a:t>dengan</a:t>
            </a:r>
            <a:r>
              <a:rPr sz="2400" spc="5" dirty="0"/>
              <a:t> </a:t>
            </a:r>
            <a:r>
              <a:rPr sz="2400" spc="-5" dirty="0"/>
              <a:t>cepat</a:t>
            </a:r>
            <a:r>
              <a:rPr sz="2400" spc="-15" dirty="0"/>
              <a:t> </a:t>
            </a:r>
            <a:r>
              <a:rPr sz="2400" dirty="0"/>
              <a:t>: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0743" y="1777362"/>
            <a:ext cx="6256470" cy="299881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0742" y="4808546"/>
            <a:ext cx="5293944" cy="1748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3929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90393" y="710508"/>
            <a:ext cx="6356985" cy="382156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9265" algn="l"/>
              </a:tabLst>
            </a:pPr>
            <a:r>
              <a:rPr sz="2400" spc="-5" dirty="0"/>
              <a:t>3.	</a:t>
            </a:r>
            <a:r>
              <a:rPr sz="2400" spc="-15" dirty="0"/>
              <a:t>Keawetan</a:t>
            </a:r>
            <a:r>
              <a:rPr sz="2400" spc="-25" dirty="0"/>
              <a:t> </a:t>
            </a:r>
            <a:r>
              <a:rPr sz="2400" dirty="0"/>
              <a:t>alamiah</a:t>
            </a:r>
            <a:r>
              <a:rPr sz="2400" spc="-25" dirty="0"/>
              <a:t> </a:t>
            </a:r>
            <a:r>
              <a:rPr sz="2400" spc="-5" dirty="0"/>
              <a:t>dari</a:t>
            </a:r>
            <a:r>
              <a:rPr sz="2400" dirty="0"/>
              <a:t> </a:t>
            </a:r>
            <a:r>
              <a:rPr sz="2400" spc="-25" dirty="0"/>
              <a:t>kayu </a:t>
            </a:r>
            <a:r>
              <a:rPr sz="2400" spc="-15" dirty="0"/>
              <a:t>kelas</a:t>
            </a:r>
            <a:r>
              <a:rPr sz="2400" spc="-20" dirty="0"/>
              <a:t> </a:t>
            </a:r>
            <a:r>
              <a:rPr sz="2400" spc="-15" dirty="0"/>
              <a:t>awet</a:t>
            </a:r>
            <a:r>
              <a:rPr sz="2400" spc="-30" dirty="0"/>
              <a:t> </a:t>
            </a:r>
            <a:r>
              <a:rPr sz="2400" dirty="0"/>
              <a:t>I</a:t>
            </a:r>
            <a:r>
              <a:rPr sz="2400" spc="-15" dirty="0"/>
              <a:t> </a:t>
            </a:r>
            <a:r>
              <a:rPr sz="2400" spc="-5" dirty="0"/>
              <a:t>dan </a:t>
            </a:r>
            <a:r>
              <a:rPr sz="2400" dirty="0"/>
              <a:t>II</a:t>
            </a:r>
            <a:r>
              <a:rPr sz="2400" spc="-15" dirty="0"/>
              <a:t> </a:t>
            </a:r>
            <a:r>
              <a:rPr sz="2400" dirty="0"/>
              <a:t>: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569335" y="1412747"/>
          <a:ext cx="6095364" cy="271271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12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39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92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C0504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9278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Kelas</a:t>
                      </a:r>
                      <a:r>
                        <a:rPr sz="24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Awet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solidFill>
                      <a:srgbClr val="C0504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R="99695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dirty="0">
                          <a:latin typeface="Calibri"/>
                          <a:cs typeface="Calibri"/>
                        </a:rPr>
                        <a:t>I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R="98425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spc="-5" dirty="0">
                          <a:latin typeface="Calibri"/>
                          <a:cs typeface="Calibri"/>
                        </a:rPr>
                        <a:t>II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1039">
                <a:tc>
                  <a:txBody>
                    <a:bodyPr/>
                    <a:lstStyle/>
                    <a:p>
                      <a:pPr marL="91440" marR="328295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Selalu berhubungan 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dengan </a:t>
                      </a:r>
                      <a:r>
                        <a:rPr sz="2000" spc="-4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tanah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lembab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C0504D"/>
                      </a:solidFill>
                      <a:prstDash val="solid"/>
                    </a:lnL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096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8</a:t>
                      </a:r>
                      <a:r>
                        <a:rPr sz="2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tahun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9060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5</a:t>
                      </a:r>
                      <a:r>
                        <a:rPr sz="20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tahun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39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spc="-10" dirty="0">
                          <a:latin typeface="Calibri"/>
                          <a:cs typeface="Calibri"/>
                        </a:rPr>
                        <a:t>Serangan</a:t>
                      </a:r>
                      <a:r>
                        <a:rPr sz="2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oleh </a:t>
                      </a:r>
                      <a:r>
                        <a:rPr sz="2000" spc="-25" dirty="0">
                          <a:latin typeface="Calibri"/>
                          <a:cs typeface="Calibri"/>
                        </a:rPr>
                        <a:t>rayap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C0504D"/>
                      </a:solidFill>
                      <a:prstDash val="solid"/>
                    </a:lnL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R="9969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Tidak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R="10096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spc="-10" dirty="0">
                          <a:latin typeface="Calibri"/>
                          <a:cs typeface="Calibri"/>
                        </a:rPr>
                        <a:t>Jarang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 marL="91440" marR="508000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spc="-10" dirty="0">
                          <a:latin typeface="Calibri"/>
                          <a:cs typeface="Calibri"/>
                        </a:rPr>
                        <a:t>Serangan</a:t>
                      </a:r>
                      <a:r>
                        <a:rPr sz="20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oleh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bubuk</a:t>
                      </a:r>
                      <a:r>
                        <a:rPr sz="20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20" dirty="0">
                          <a:latin typeface="Calibri"/>
                          <a:cs typeface="Calibri"/>
                        </a:rPr>
                        <a:t>kayu </a:t>
                      </a:r>
                      <a:r>
                        <a:rPr sz="2000" spc="-43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5" dirty="0">
                          <a:latin typeface="Calibri"/>
                          <a:cs typeface="Calibri"/>
                        </a:rPr>
                        <a:t>kering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C0504D"/>
                      </a:solidFill>
                      <a:prstDash val="solid"/>
                    </a:lnL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9969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Tidak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00965" algn="ctr"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Tidak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5" marB="0">
                    <a:lnR w="12700">
                      <a:solidFill>
                        <a:srgbClr val="C0504D"/>
                      </a:solidFill>
                      <a:prstDash val="solid"/>
                    </a:lnR>
                    <a:lnT w="12700">
                      <a:solidFill>
                        <a:srgbClr val="C0504D"/>
                      </a:solidFill>
                      <a:prstDash val="solid"/>
                    </a:lnT>
                    <a:lnB w="12700">
                      <a:solidFill>
                        <a:srgbClr val="C0504D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561397" y="4926901"/>
          <a:ext cx="5999479" cy="120806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59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404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974">
                <a:tc>
                  <a:txBody>
                    <a:bodyPr/>
                    <a:lstStyle/>
                    <a:p>
                      <a:pPr marL="73215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700" spc="-5" dirty="0">
                          <a:latin typeface="Palatino Linotype"/>
                          <a:cs typeface="Palatino Linotype"/>
                        </a:rPr>
                        <a:t>Kelas</a:t>
                      </a:r>
                      <a:r>
                        <a:rPr sz="1700" spc="-35" dirty="0">
                          <a:latin typeface="Palatino Linotype"/>
                          <a:cs typeface="Palatino Linotype"/>
                        </a:rPr>
                        <a:t> </a:t>
                      </a:r>
                      <a:r>
                        <a:rPr sz="1700" spc="-5" dirty="0">
                          <a:latin typeface="Palatino Linotype"/>
                          <a:cs typeface="Palatino Linotype"/>
                        </a:rPr>
                        <a:t>Kayu</a:t>
                      </a:r>
                      <a:endParaRPr sz="1700">
                        <a:latin typeface="Palatino Linotype"/>
                        <a:cs typeface="Palatino Linotype"/>
                      </a:endParaRPr>
                    </a:p>
                  </a:txBody>
                  <a:tcPr marL="0" marR="0" marT="3048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700" dirty="0">
                          <a:latin typeface="Palatino Linotype"/>
                          <a:cs typeface="Palatino Linotype"/>
                        </a:rPr>
                        <a:t>Momen</a:t>
                      </a:r>
                      <a:r>
                        <a:rPr sz="1700" spc="-45" dirty="0">
                          <a:latin typeface="Palatino Linotype"/>
                          <a:cs typeface="Palatino Linotype"/>
                        </a:rPr>
                        <a:t> </a:t>
                      </a:r>
                      <a:r>
                        <a:rPr sz="1700" dirty="0">
                          <a:latin typeface="Palatino Linotype"/>
                          <a:cs typeface="Palatino Linotype"/>
                        </a:rPr>
                        <a:t>Maksimum</a:t>
                      </a:r>
                      <a:r>
                        <a:rPr sz="1700" spc="-20" dirty="0">
                          <a:latin typeface="Palatino Linotype"/>
                          <a:cs typeface="Palatino Linotype"/>
                        </a:rPr>
                        <a:t> </a:t>
                      </a:r>
                      <a:r>
                        <a:rPr sz="1700" dirty="0">
                          <a:latin typeface="Palatino Linotype"/>
                          <a:cs typeface="Palatino Linotype"/>
                        </a:rPr>
                        <a:t>(kg.m)</a:t>
                      </a:r>
                      <a:endParaRPr sz="1700">
                        <a:latin typeface="Palatino Linotype"/>
                        <a:cs typeface="Palatino Linotype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08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700" dirty="0">
                          <a:latin typeface="Palatino Linotype"/>
                          <a:cs typeface="Palatino Linotype"/>
                        </a:rPr>
                        <a:t>I</a:t>
                      </a:r>
                      <a:endParaRPr sz="1700">
                        <a:latin typeface="Palatino Linotype"/>
                        <a:cs typeface="Palatino Linotype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700" dirty="0">
                          <a:latin typeface="Palatino Linotype"/>
                          <a:cs typeface="Palatino Linotype"/>
                        </a:rPr>
                        <a:t>II</a:t>
                      </a:r>
                      <a:endParaRPr sz="1700">
                        <a:latin typeface="Palatino Linotype"/>
                        <a:cs typeface="Palatino Linotype"/>
                      </a:endParaRPr>
                    </a:p>
                  </a:txBody>
                  <a:tcPr marL="0" marR="0" marT="3048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700" spc="-5" dirty="0">
                          <a:latin typeface="Palatino Linotype"/>
                          <a:cs typeface="Palatino Linotype"/>
                        </a:rPr>
                        <a:t>800</a:t>
                      </a:r>
                      <a:endParaRPr sz="1700">
                        <a:latin typeface="Palatino Linotype"/>
                        <a:cs typeface="Palatino Linotype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sz="1700" dirty="0">
                          <a:latin typeface="Palatino Linotype"/>
                          <a:cs typeface="Palatino Linotype"/>
                        </a:rPr>
                        <a:t>530</a:t>
                      </a:r>
                      <a:endParaRPr sz="1700">
                        <a:latin typeface="Palatino Linotype"/>
                        <a:cs typeface="Palatino Linotype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3341877" y="4316730"/>
            <a:ext cx="633984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9265" algn="l"/>
              </a:tabLst>
            </a:pPr>
            <a:r>
              <a:rPr sz="2400" spc="-5" dirty="0">
                <a:latin typeface="Calibri"/>
                <a:cs typeface="Calibri"/>
              </a:rPr>
              <a:t>4.	</a:t>
            </a:r>
            <a:r>
              <a:rPr sz="2400" dirty="0">
                <a:latin typeface="Calibri"/>
                <a:cs typeface="Calibri"/>
              </a:rPr>
              <a:t>Nilai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momen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maksimum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adalah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sebagai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berikut</a:t>
            </a:r>
            <a:endParaRPr sz="2400">
              <a:latin typeface="Calibri"/>
              <a:cs typeface="Calibri"/>
            </a:endParaRPr>
          </a:p>
          <a:p>
            <a:pPr marL="469900"/>
            <a:r>
              <a:rPr sz="2400" dirty="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297513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85821" y="338709"/>
            <a:ext cx="2787015" cy="330835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u="heavy" spc="-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DIMENSI</a:t>
            </a:r>
            <a:r>
              <a:rPr sz="2000" b="1" u="heavy" spc="-4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heavy" spc="-2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BANTALAN</a:t>
            </a:r>
            <a:r>
              <a:rPr sz="2000" b="1" u="heavy" spc="-6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heavy" spc="-4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KAYU</a:t>
            </a:r>
            <a:endParaRPr sz="2000">
              <a:latin typeface="Calibri"/>
              <a:cs typeface="Calibri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920998" y="3572510"/>
          <a:ext cx="5913118" cy="19202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659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61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85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2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00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395605" marR="266700" indent="-12065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anjang  (mm)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351790" marR="335280" indent="-635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ebar  (mm)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353695" marR="320040" indent="-26034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Tin</a:t>
                      </a:r>
                      <a:r>
                        <a:rPr sz="1800" b="1" spc="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gi 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(mm)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91440" marR="54292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Bantalan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kayu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di </a:t>
                      </a:r>
                      <a:r>
                        <a:rPr sz="1800" spc="-3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jembatan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5" dirty="0">
                          <a:latin typeface="Calibri"/>
                          <a:cs typeface="Calibri"/>
                        </a:rPr>
                        <a:t>1800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400" b="1" i="1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(+40.</a:t>
                      </a:r>
                      <a:r>
                        <a:rPr sz="1400" b="1" i="1" spc="-2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i="1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-20)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5" dirty="0">
                          <a:latin typeface="Calibri"/>
                          <a:cs typeface="Calibri"/>
                        </a:rPr>
                        <a:t>220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400" b="1" i="1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(+20.-10)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5" dirty="0">
                          <a:latin typeface="Calibri"/>
                          <a:cs typeface="Calibri"/>
                        </a:rPr>
                        <a:t>200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400" b="1" i="1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(+10,</a:t>
                      </a:r>
                      <a:r>
                        <a:rPr sz="1400" b="1" i="1" spc="-2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i="1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-0)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91440" marR="54356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Bantalan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kayu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di </a:t>
                      </a:r>
                      <a:r>
                        <a:rPr sz="1800" spc="-3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jalan lurus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b="1" spc="-5" dirty="0">
                          <a:latin typeface="Calibri"/>
                          <a:cs typeface="Calibri"/>
                        </a:rPr>
                        <a:t>2000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400" b="1" i="1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(+40.</a:t>
                      </a:r>
                      <a:r>
                        <a:rPr sz="1400" b="1" i="1" spc="-2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i="1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-20)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b="1" spc="-5" dirty="0">
                          <a:latin typeface="Calibri"/>
                          <a:cs typeface="Calibri"/>
                        </a:rPr>
                        <a:t>220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400" b="1" i="1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(+20.-10)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b="1" spc="-5" dirty="0">
                          <a:latin typeface="Calibri"/>
                          <a:cs typeface="Calibri"/>
                        </a:rPr>
                        <a:t>130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400" b="1" i="1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(+10,</a:t>
                      </a:r>
                      <a:r>
                        <a:rPr sz="1400" b="1" i="1" spc="-2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i="1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-0)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4905755" y="2933700"/>
            <a:ext cx="576580" cy="76200"/>
          </a:xfrm>
          <a:custGeom>
            <a:avLst/>
            <a:gdLst/>
            <a:ahLst/>
            <a:cxnLst/>
            <a:rect l="l" t="t" r="r" b="b"/>
            <a:pathLst>
              <a:path w="576579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63500" y="44450"/>
                </a:lnTo>
                <a:lnTo>
                  <a:pt x="63500" y="31750"/>
                </a:lnTo>
                <a:lnTo>
                  <a:pt x="76200" y="31750"/>
                </a:lnTo>
                <a:lnTo>
                  <a:pt x="76200" y="0"/>
                </a:lnTo>
                <a:close/>
              </a:path>
              <a:path w="576579" h="76200">
                <a:moveTo>
                  <a:pt x="499872" y="0"/>
                </a:moveTo>
                <a:lnTo>
                  <a:pt x="499872" y="76200"/>
                </a:lnTo>
                <a:lnTo>
                  <a:pt x="563372" y="44450"/>
                </a:lnTo>
                <a:lnTo>
                  <a:pt x="512572" y="44450"/>
                </a:lnTo>
                <a:lnTo>
                  <a:pt x="512572" y="31750"/>
                </a:lnTo>
                <a:lnTo>
                  <a:pt x="563372" y="31750"/>
                </a:lnTo>
                <a:lnTo>
                  <a:pt x="499872" y="0"/>
                </a:lnTo>
                <a:close/>
              </a:path>
              <a:path w="576579" h="76200">
                <a:moveTo>
                  <a:pt x="76200" y="31750"/>
                </a:moveTo>
                <a:lnTo>
                  <a:pt x="63500" y="31750"/>
                </a:lnTo>
                <a:lnTo>
                  <a:pt x="63500" y="44450"/>
                </a:lnTo>
                <a:lnTo>
                  <a:pt x="76200" y="44450"/>
                </a:lnTo>
                <a:lnTo>
                  <a:pt x="76200" y="31750"/>
                </a:lnTo>
                <a:close/>
              </a:path>
              <a:path w="576579" h="76200">
                <a:moveTo>
                  <a:pt x="499872" y="31750"/>
                </a:moveTo>
                <a:lnTo>
                  <a:pt x="76200" y="31750"/>
                </a:lnTo>
                <a:lnTo>
                  <a:pt x="76200" y="44450"/>
                </a:lnTo>
                <a:lnTo>
                  <a:pt x="499872" y="44450"/>
                </a:lnTo>
                <a:lnTo>
                  <a:pt x="499872" y="31750"/>
                </a:lnTo>
                <a:close/>
              </a:path>
              <a:path w="576579" h="76200">
                <a:moveTo>
                  <a:pt x="563372" y="31750"/>
                </a:moveTo>
                <a:lnTo>
                  <a:pt x="512572" y="31750"/>
                </a:lnTo>
                <a:lnTo>
                  <a:pt x="512572" y="44450"/>
                </a:lnTo>
                <a:lnTo>
                  <a:pt x="563372" y="44450"/>
                </a:lnTo>
                <a:lnTo>
                  <a:pt x="576072" y="38100"/>
                </a:lnTo>
                <a:lnTo>
                  <a:pt x="563372" y="3175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79620" y="2218945"/>
            <a:ext cx="76200" cy="448945"/>
          </a:xfrm>
          <a:custGeom>
            <a:avLst/>
            <a:gdLst/>
            <a:ahLst/>
            <a:cxnLst/>
            <a:rect l="l" t="t" r="r" b="b"/>
            <a:pathLst>
              <a:path w="76200" h="448944">
                <a:moveTo>
                  <a:pt x="31750" y="372617"/>
                </a:moveTo>
                <a:lnTo>
                  <a:pt x="0" y="372617"/>
                </a:lnTo>
                <a:lnTo>
                  <a:pt x="38100" y="448817"/>
                </a:lnTo>
                <a:lnTo>
                  <a:pt x="69850" y="385317"/>
                </a:lnTo>
                <a:lnTo>
                  <a:pt x="31750" y="385317"/>
                </a:lnTo>
                <a:lnTo>
                  <a:pt x="31750" y="372617"/>
                </a:lnTo>
                <a:close/>
              </a:path>
              <a:path w="76200" h="448944">
                <a:moveTo>
                  <a:pt x="44450" y="63500"/>
                </a:moveTo>
                <a:lnTo>
                  <a:pt x="31750" y="63500"/>
                </a:lnTo>
                <a:lnTo>
                  <a:pt x="31750" y="385317"/>
                </a:lnTo>
                <a:lnTo>
                  <a:pt x="44450" y="385317"/>
                </a:lnTo>
                <a:lnTo>
                  <a:pt x="44450" y="63500"/>
                </a:lnTo>
                <a:close/>
              </a:path>
              <a:path w="76200" h="448944">
                <a:moveTo>
                  <a:pt x="76200" y="372617"/>
                </a:moveTo>
                <a:lnTo>
                  <a:pt x="44450" y="372617"/>
                </a:lnTo>
                <a:lnTo>
                  <a:pt x="44450" y="385317"/>
                </a:lnTo>
                <a:lnTo>
                  <a:pt x="69850" y="385317"/>
                </a:lnTo>
                <a:lnTo>
                  <a:pt x="76200" y="372617"/>
                </a:lnTo>
                <a:close/>
              </a:path>
              <a:path w="76200" h="448944">
                <a:moveTo>
                  <a:pt x="38100" y="0"/>
                </a:moveTo>
                <a:lnTo>
                  <a:pt x="0" y="76200"/>
                </a:lnTo>
                <a:lnTo>
                  <a:pt x="31750" y="76200"/>
                </a:lnTo>
                <a:lnTo>
                  <a:pt x="31750" y="63500"/>
                </a:lnTo>
                <a:lnTo>
                  <a:pt x="69850" y="63500"/>
                </a:lnTo>
                <a:lnTo>
                  <a:pt x="38100" y="0"/>
                </a:lnTo>
                <a:close/>
              </a:path>
              <a:path w="76200" h="448944">
                <a:moveTo>
                  <a:pt x="69850" y="63500"/>
                </a:moveTo>
                <a:lnTo>
                  <a:pt x="44450" y="63500"/>
                </a:lnTo>
                <a:lnTo>
                  <a:pt x="44450" y="76200"/>
                </a:lnTo>
                <a:lnTo>
                  <a:pt x="76200" y="76200"/>
                </a:lnTo>
                <a:lnTo>
                  <a:pt x="69850" y="6350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4689348" y="1009015"/>
            <a:ext cx="4693920" cy="1671955"/>
            <a:chOff x="3165348" y="1009014"/>
            <a:chExt cx="4693920" cy="1671955"/>
          </a:xfrm>
        </p:grpSpPr>
        <p:sp>
          <p:nvSpPr>
            <p:cNvPr id="7" name="object 7"/>
            <p:cNvSpPr/>
            <p:nvPr/>
          </p:nvSpPr>
          <p:spPr>
            <a:xfrm>
              <a:off x="3382518" y="1192529"/>
              <a:ext cx="4465320" cy="1477010"/>
            </a:xfrm>
            <a:custGeom>
              <a:avLst/>
              <a:gdLst/>
              <a:ahLst/>
              <a:cxnLst/>
              <a:rect l="l" t="t" r="r" b="b"/>
              <a:pathLst>
                <a:path w="4465320" h="1477010">
                  <a:moveTo>
                    <a:pt x="0" y="1037844"/>
                  </a:moveTo>
                  <a:lnTo>
                    <a:pt x="0" y="1475613"/>
                  </a:lnTo>
                </a:path>
                <a:path w="4465320" h="1477010">
                  <a:moveTo>
                    <a:pt x="0" y="1476756"/>
                  </a:moveTo>
                  <a:lnTo>
                    <a:pt x="576072" y="1476756"/>
                  </a:lnTo>
                </a:path>
                <a:path w="4465320" h="1477010">
                  <a:moveTo>
                    <a:pt x="576072" y="1475613"/>
                  </a:moveTo>
                  <a:lnTo>
                    <a:pt x="576072" y="1037844"/>
                  </a:lnTo>
                </a:path>
                <a:path w="4465320" h="1477010">
                  <a:moveTo>
                    <a:pt x="576072" y="1037844"/>
                  </a:moveTo>
                  <a:lnTo>
                    <a:pt x="0" y="1037844"/>
                  </a:lnTo>
                </a:path>
                <a:path w="4465320" h="1477010">
                  <a:moveTo>
                    <a:pt x="0" y="1026668"/>
                  </a:moveTo>
                  <a:lnTo>
                    <a:pt x="3888486" y="0"/>
                  </a:lnTo>
                </a:path>
                <a:path w="4465320" h="1477010">
                  <a:moveTo>
                    <a:pt x="576072" y="1038860"/>
                  </a:moveTo>
                  <a:lnTo>
                    <a:pt x="4464558" y="12192"/>
                  </a:lnTo>
                </a:path>
                <a:path w="4465320" h="1477010">
                  <a:moveTo>
                    <a:pt x="3889248" y="11049"/>
                  </a:moveTo>
                  <a:lnTo>
                    <a:pt x="4465320" y="0"/>
                  </a:lnTo>
                </a:path>
                <a:path w="4465320" h="1477010">
                  <a:moveTo>
                    <a:pt x="576072" y="1476248"/>
                  </a:moveTo>
                  <a:lnTo>
                    <a:pt x="4464558" y="449580"/>
                  </a:lnTo>
                </a:path>
                <a:path w="4465320" h="1477010">
                  <a:moveTo>
                    <a:pt x="4465320" y="0"/>
                  </a:moveTo>
                  <a:lnTo>
                    <a:pt x="4465320" y="448818"/>
                  </a:lnTo>
                </a:path>
              </a:pathLst>
            </a:custGeom>
            <a:ln w="2286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165348" y="1009014"/>
              <a:ext cx="3672840" cy="972819"/>
            </a:xfrm>
            <a:custGeom>
              <a:avLst/>
              <a:gdLst/>
              <a:ahLst/>
              <a:cxnLst/>
              <a:rect l="l" t="t" r="r" b="b"/>
              <a:pathLst>
                <a:path w="3672840" h="972819">
                  <a:moveTo>
                    <a:pt x="64388" y="898525"/>
                  </a:moveTo>
                  <a:lnTo>
                    <a:pt x="0" y="954277"/>
                  </a:lnTo>
                  <a:lnTo>
                    <a:pt x="83312" y="972312"/>
                  </a:lnTo>
                  <a:lnTo>
                    <a:pt x="76244" y="944752"/>
                  </a:lnTo>
                  <a:lnTo>
                    <a:pt x="63118" y="944752"/>
                  </a:lnTo>
                  <a:lnTo>
                    <a:pt x="59943" y="932434"/>
                  </a:lnTo>
                  <a:lnTo>
                    <a:pt x="72278" y="929289"/>
                  </a:lnTo>
                  <a:lnTo>
                    <a:pt x="64388" y="898525"/>
                  </a:lnTo>
                  <a:close/>
                </a:path>
                <a:path w="3672840" h="972819">
                  <a:moveTo>
                    <a:pt x="72278" y="929289"/>
                  </a:moveTo>
                  <a:lnTo>
                    <a:pt x="59943" y="932434"/>
                  </a:lnTo>
                  <a:lnTo>
                    <a:pt x="63118" y="944752"/>
                  </a:lnTo>
                  <a:lnTo>
                    <a:pt x="75438" y="941612"/>
                  </a:lnTo>
                  <a:lnTo>
                    <a:pt x="72278" y="929289"/>
                  </a:lnTo>
                  <a:close/>
                </a:path>
                <a:path w="3672840" h="972819">
                  <a:moveTo>
                    <a:pt x="75438" y="941612"/>
                  </a:moveTo>
                  <a:lnTo>
                    <a:pt x="63118" y="944752"/>
                  </a:lnTo>
                  <a:lnTo>
                    <a:pt x="76244" y="944752"/>
                  </a:lnTo>
                  <a:lnTo>
                    <a:pt x="75438" y="941612"/>
                  </a:lnTo>
                  <a:close/>
                </a:path>
                <a:path w="3672840" h="972819">
                  <a:moveTo>
                    <a:pt x="3596988" y="30834"/>
                  </a:moveTo>
                  <a:lnTo>
                    <a:pt x="72278" y="929289"/>
                  </a:lnTo>
                  <a:lnTo>
                    <a:pt x="75438" y="941612"/>
                  </a:lnTo>
                  <a:lnTo>
                    <a:pt x="3600115" y="43133"/>
                  </a:lnTo>
                  <a:lnTo>
                    <a:pt x="3596988" y="30834"/>
                  </a:lnTo>
                  <a:close/>
                </a:path>
                <a:path w="3672840" h="972819">
                  <a:moveTo>
                    <a:pt x="3661436" y="27686"/>
                  </a:moveTo>
                  <a:lnTo>
                    <a:pt x="3609340" y="27686"/>
                  </a:lnTo>
                  <a:lnTo>
                    <a:pt x="3612387" y="40005"/>
                  </a:lnTo>
                  <a:lnTo>
                    <a:pt x="3600115" y="43133"/>
                  </a:lnTo>
                  <a:lnTo>
                    <a:pt x="3607943" y="73913"/>
                  </a:lnTo>
                  <a:lnTo>
                    <a:pt x="3661436" y="27686"/>
                  </a:lnTo>
                  <a:close/>
                </a:path>
                <a:path w="3672840" h="972819">
                  <a:moveTo>
                    <a:pt x="3609340" y="27686"/>
                  </a:moveTo>
                  <a:lnTo>
                    <a:pt x="3596988" y="30834"/>
                  </a:lnTo>
                  <a:lnTo>
                    <a:pt x="3600115" y="43133"/>
                  </a:lnTo>
                  <a:lnTo>
                    <a:pt x="3612387" y="40005"/>
                  </a:lnTo>
                  <a:lnTo>
                    <a:pt x="3609340" y="27686"/>
                  </a:lnTo>
                  <a:close/>
                </a:path>
                <a:path w="3672840" h="972819">
                  <a:moveTo>
                    <a:pt x="3589147" y="0"/>
                  </a:moveTo>
                  <a:lnTo>
                    <a:pt x="3596988" y="30834"/>
                  </a:lnTo>
                  <a:lnTo>
                    <a:pt x="3609340" y="27686"/>
                  </a:lnTo>
                  <a:lnTo>
                    <a:pt x="3661436" y="27686"/>
                  </a:lnTo>
                  <a:lnTo>
                    <a:pt x="3672458" y="18161"/>
                  </a:lnTo>
                  <a:lnTo>
                    <a:pt x="3589147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61942" y="1122298"/>
              <a:ext cx="749146" cy="249047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3942969" y="2252218"/>
            <a:ext cx="1526540" cy="1005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5" dirty="0">
                <a:latin typeface="Calibri"/>
                <a:cs typeface="Calibri"/>
              </a:rPr>
              <a:t>Tinggi</a:t>
            </a:r>
            <a:endParaRPr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>
              <a:latin typeface="Calibri"/>
              <a:cs typeface="Calibri"/>
            </a:endParaRPr>
          </a:p>
          <a:p>
            <a:pPr marL="984250">
              <a:spcBef>
                <a:spcPts val="1195"/>
              </a:spcBef>
            </a:pPr>
            <a:r>
              <a:rPr b="1" spc="-10" dirty="0">
                <a:latin typeface="Calibri"/>
                <a:cs typeface="Calibri"/>
              </a:rPr>
              <a:t>L</a:t>
            </a:r>
            <a:r>
              <a:rPr b="1" dirty="0">
                <a:latin typeface="Calibri"/>
                <a:cs typeface="Calibri"/>
              </a:rPr>
              <a:t>ebar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475361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491484" y="824484"/>
            <a:ext cx="6122035" cy="673735"/>
            <a:chOff x="1967483" y="824483"/>
            <a:chExt cx="6122035" cy="673735"/>
          </a:xfrm>
        </p:grpSpPr>
        <p:sp>
          <p:nvSpPr>
            <p:cNvPr id="3" name="object 3"/>
            <p:cNvSpPr/>
            <p:nvPr/>
          </p:nvSpPr>
          <p:spPr>
            <a:xfrm>
              <a:off x="1980437" y="837437"/>
              <a:ext cx="6096000" cy="647700"/>
            </a:xfrm>
            <a:custGeom>
              <a:avLst/>
              <a:gdLst/>
              <a:ahLst/>
              <a:cxnLst/>
              <a:rect l="l" t="t" r="r" b="b"/>
              <a:pathLst>
                <a:path w="6096000" h="647700">
                  <a:moveTo>
                    <a:pt x="5988050" y="0"/>
                  </a:moveTo>
                  <a:lnTo>
                    <a:pt x="107950" y="0"/>
                  </a:lnTo>
                  <a:lnTo>
                    <a:pt x="65954" y="8491"/>
                  </a:lnTo>
                  <a:lnTo>
                    <a:pt x="31638" y="31638"/>
                  </a:lnTo>
                  <a:lnTo>
                    <a:pt x="8491" y="65954"/>
                  </a:lnTo>
                  <a:lnTo>
                    <a:pt x="0" y="107950"/>
                  </a:lnTo>
                  <a:lnTo>
                    <a:pt x="0" y="539750"/>
                  </a:lnTo>
                  <a:lnTo>
                    <a:pt x="8491" y="581745"/>
                  </a:lnTo>
                  <a:lnTo>
                    <a:pt x="31638" y="616061"/>
                  </a:lnTo>
                  <a:lnTo>
                    <a:pt x="65954" y="639208"/>
                  </a:lnTo>
                  <a:lnTo>
                    <a:pt x="107950" y="647700"/>
                  </a:lnTo>
                  <a:lnTo>
                    <a:pt x="5988050" y="647700"/>
                  </a:lnTo>
                  <a:lnTo>
                    <a:pt x="6030045" y="639208"/>
                  </a:lnTo>
                  <a:lnTo>
                    <a:pt x="6064361" y="616061"/>
                  </a:lnTo>
                  <a:lnTo>
                    <a:pt x="6087508" y="581745"/>
                  </a:lnTo>
                  <a:lnTo>
                    <a:pt x="6096000" y="539750"/>
                  </a:lnTo>
                  <a:lnTo>
                    <a:pt x="6096000" y="107950"/>
                  </a:lnTo>
                  <a:lnTo>
                    <a:pt x="6087508" y="65954"/>
                  </a:lnTo>
                  <a:lnTo>
                    <a:pt x="6064361" y="31638"/>
                  </a:lnTo>
                  <a:lnTo>
                    <a:pt x="6030045" y="8491"/>
                  </a:lnTo>
                  <a:lnTo>
                    <a:pt x="5988050" y="0"/>
                  </a:lnTo>
                  <a:close/>
                </a:path>
              </a:pathLst>
            </a:custGeom>
            <a:solidFill>
              <a:srgbClr val="4AAC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980437" y="837437"/>
              <a:ext cx="6096000" cy="647700"/>
            </a:xfrm>
            <a:custGeom>
              <a:avLst/>
              <a:gdLst/>
              <a:ahLst/>
              <a:cxnLst/>
              <a:rect l="l" t="t" r="r" b="b"/>
              <a:pathLst>
                <a:path w="6096000" h="647700">
                  <a:moveTo>
                    <a:pt x="0" y="107950"/>
                  </a:moveTo>
                  <a:lnTo>
                    <a:pt x="8491" y="65954"/>
                  </a:lnTo>
                  <a:lnTo>
                    <a:pt x="31638" y="31638"/>
                  </a:lnTo>
                  <a:lnTo>
                    <a:pt x="65954" y="8491"/>
                  </a:lnTo>
                  <a:lnTo>
                    <a:pt x="107950" y="0"/>
                  </a:lnTo>
                  <a:lnTo>
                    <a:pt x="5988050" y="0"/>
                  </a:lnTo>
                  <a:lnTo>
                    <a:pt x="6030045" y="8491"/>
                  </a:lnTo>
                  <a:lnTo>
                    <a:pt x="6064361" y="31638"/>
                  </a:lnTo>
                  <a:lnTo>
                    <a:pt x="6087508" y="65954"/>
                  </a:lnTo>
                  <a:lnTo>
                    <a:pt x="6096000" y="107950"/>
                  </a:lnTo>
                  <a:lnTo>
                    <a:pt x="6096000" y="539750"/>
                  </a:lnTo>
                  <a:lnTo>
                    <a:pt x="6087508" y="581745"/>
                  </a:lnTo>
                  <a:lnTo>
                    <a:pt x="6064361" y="616061"/>
                  </a:lnTo>
                  <a:lnTo>
                    <a:pt x="6030045" y="639208"/>
                  </a:lnTo>
                  <a:lnTo>
                    <a:pt x="5988050" y="647700"/>
                  </a:lnTo>
                  <a:lnTo>
                    <a:pt x="107950" y="647700"/>
                  </a:lnTo>
                  <a:lnTo>
                    <a:pt x="65954" y="639208"/>
                  </a:lnTo>
                  <a:lnTo>
                    <a:pt x="31638" y="616061"/>
                  </a:lnTo>
                  <a:lnTo>
                    <a:pt x="8491" y="581745"/>
                  </a:lnTo>
                  <a:lnTo>
                    <a:pt x="0" y="539750"/>
                  </a:lnTo>
                  <a:lnTo>
                    <a:pt x="0" y="107950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625723" y="901396"/>
            <a:ext cx="1404620" cy="437515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45" dirty="0">
                <a:solidFill>
                  <a:srgbClr val="FFFFFF"/>
                </a:solidFill>
              </a:rPr>
              <a:t>K</a:t>
            </a:r>
            <a:r>
              <a:rPr sz="2700" dirty="0">
                <a:solidFill>
                  <a:srgbClr val="FFFFFF"/>
                </a:solidFill>
              </a:rPr>
              <a:t>elebih</a:t>
            </a:r>
            <a:r>
              <a:rPr sz="2700" spc="5" dirty="0">
                <a:solidFill>
                  <a:srgbClr val="FFFFFF"/>
                </a:solidFill>
              </a:rPr>
              <a:t>a</a:t>
            </a:r>
            <a:r>
              <a:rPr sz="2700" dirty="0">
                <a:solidFill>
                  <a:srgbClr val="FFFFFF"/>
                </a:solidFill>
              </a:rPr>
              <a:t>n</a:t>
            </a:r>
            <a:endParaRPr sz="2700"/>
          </a:p>
        </p:txBody>
      </p:sp>
      <p:grpSp>
        <p:nvGrpSpPr>
          <p:cNvPr id="6" name="object 6"/>
          <p:cNvGrpSpPr/>
          <p:nvPr/>
        </p:nvGrpSpPr>
        <p:grpSpPr>
          <a:xfrm>
            <a:off x="3491484" y="3177540"/>
            <a:ext cx="6122035" cy="673735"/>
            <a:chOff x="1967483" y="3177539"/>
            <a:chExt cx="6122035" cy="673735"/>
          </a:xfrm>
        </p:grpSpPr>
        <p:sp>
          <p:nvSpPr>
            <p:cNvPr id="7" name="object 7"/>
            <p:cNvSpPr/>
            <p:nvPr/>
          </p:nvSpPr>
          <p:spPr>
            <a:xfrm>
              <a:off x="1980437" y="3190493"/>
              <a:ext cx="6096000" cy="647700"/>
            </a:xfrm>
            <a:custGeom>
              <a:avLst/>
              <a:gdLst/>
              <a:ahLst/>
              <a:cxnLst/>
              <a:rect l="l" t="t" r="r" b="b"/>
              <a:pathLst>
                <a:path w="6096000" h="647700">
                  <a:moveTo>
                    <a:pt x="5988050" y="0"/>
                  </a:moveTo>
                  <a:lnTo>
                    <a:pt x="107950" y="0"/>
                  </a:lnTo>
                  <a:lnTo>
                    <a:pt x="65954" y="8491"/>
                  </a:lnTo>
                  <a:lnTo>
                    <a:pt x="31638" y="31638"/>
                  </a:lnTo>
                  <a:lnTo>
                    <a:pt x="8491" y="65954"/>
                  </a:lnTo>
                  <a:lnTo>
                    <a:pt x="0" y="107950"/>
                  </a:lnTo>
                  <a:lnTo>
                    <a:pt x="0" y="539749"/>
                  </a:lnTo>
                  <a:lnTo>
                    <a:pt x="8491" y="581745"/>
                  </a:lnTo>
                  <a:lnTo>
                    <a:pt x="31638" y="616061"/>
                  </a:lnTo>
                  <a:lnTo>
                    <a:pt x="65954" y="639208"/>
                  </a:lnTo>
                  <a:lnTo>
                    <a:pt x="107950" y="647699"/>
                  </a:lnTo>
                  <a:lnTo>
                    <a:pt x="5988050" y="647699"/>
                  </a:lnTo>
                  <a:lnTo>
                    <a:pt x="6030045" y="639208"/>
                  </a:lnTo>
                  <a:lnTo>
                    <a:pt x="6064361" y="616061"/>
                  </a:lnTo>
                  <a:lnTo>
                    <a:pt x="6087508" y="581745"/>
                  </a:lnTo>
                  <a:lnTo>
                    <a:pt x="6096000" y="539749"/>
                  </a:lnTo>
                  <a:lnTo>
                    <a:pt x="6096000" y="107950"/>
                  </a:lnTo>
                  <a:lnTo>
                    <a:pt x="6087508" y="65954"/>
                  </a:lnTo>
                  <a:lnTo>
                    <a:pt x="6064361" y="31638"/>
                  </a:lnTo>
                  <a:lnTo>
                    <a:pt x="6030045" y="8491"/>
                  </a:lnTo>
                  <a:lnTo>
                    <a:pt x="5988050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980437" y="3190493"/>
              <a:ext cx="6096000" cy="647700"/>
            </a:xfrm>
            <a:custGeom>
              <a:avLst/>
              <a:gdLst/>
              <a:ahLst/>
              <a:cxnLst/>
              <a:rect l="l" t="t" r="r" b="b"/>
              <a:pathLst>
                <a:path w="6096000" h="647700">
                  <a:moveTo>
                    <a:pt x="0" y="107950"/>
                  </a:moveTo>
                  <a:lnTo>
                    <a:pt x="8491" y="65954"/>
                  </a:lnTo>
                  <a:lnTo>
                    <a:pt x="31638" y="31638"/>
                  </a:lnTo>
                  <a:lnTo>
                    <a:pt x="65954" y="8491"/>
                  </a:lnTo>
                  <a:lnTo>
                    <a:pt x="107950" y="0"/>
                  </a:lnTo>
                  <a:lnTo>
                    <a:pt x="5988050" y="0"/>
                  </a:lnTo>
                  <a:lnTo>
                    <a:pt x="6030045" y="8491"/>
                  </a:lnTo>
                  <a:lnTo>
                    <a:pt x="6064361" y="31638"/>
                  </a:lnTo>
                  <a:lnTo>
                    <a:pt x="6087508" y="65954"/>
                  </a:lnTo>
                  <a:lnTo>
                    <a:pt x="6096000" y="107950"/>
                  </a:lnTo>
                  <a:lnTo>
                    <a:pt x="6096000" y="539749"/>
                  </a:lnTo>
                  <a:lnTo>
                    <a:pt x="6087508" y="581745"/>
                  </a:lnTo>
                  <a:lnTo>
                    <a:pt x="6064361" y="616061"/>
                  </a:lnTo>
                  <a:lnTo>
                    <a:pt x="6030045" y="639208"/>
                  </a:lnTo>
                  <a:lnTo>
                    <a:pt x="5988050" y="647699"/>
                  </a:lnTo>
                  <a:lnTo>
                    <a:pt x="107950" y="647699"/>
                  </a:lnTo>
                  <a:lnTo>
                    <a:pt x="65954" y="639208"/>
                  </a:lnTo>
                  <a:lnTo>
                    <a:pt x="31638" y="616061"/>
                  </a:lnTo>
                  <a:lnTo>
                    <a:pt x="8491" y="581745"/>
                  </a:lnTo>
                  <a:lnTo>
                    <a:pt x="0" y="539749"/>
                  </a:lnTo>
                  <a:lnTo>
                    <a:pt x="0" y="107950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366642" y="1489710"/>
            <a:ext cx="6416040" cy="462597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558800" marR="1260475" indent="-228600">
              <a:lnSpc>
                <a:spcPts val="2320"/>
              </a:lnSpc>
              <a:spcBef>
                <a:spcPts val="340"/>
              </a:spcBef>
              <a:buChar char="•"/>
              <a:tabLst>
                <a:tab pos="559435" algn="l"/>
              </a:tabLst>
            </a:pPr>
            <a:r>
              <a:rPr sz="2100" spc="-10" dirty="0">
                <a:latin typeface="Calibri"/>
                <a:cs typeface="Calibri"/>
              </a:rPr>
              <a:t>Elastisitas </a:t>
            </a:r>
            <a:r>
              <a:rPr sz="2100" spc="-5" dirty="0">
                <a:latin typeface="Calibri"/>
                <a:cs typeface="Calibri"/>
              </a:rPr>
              <a:t>baik, </a:t>
            </a:r>
            <a:r>
              <a:rPr sz="2100" dirty="0">
                <a:latin typeface="Calibri"/>
                <a:cs typeface="Calibri"/>
              </a:rPr>
              <a:t>mampu </a:t>
            </a:r>
            <a:r>
              <a:rPr sz="2100" spc="-5" dirty="0">
                <a:latin typeface="Calibri"/>
                <a:cs typeface="Calibri"/>
              </a:rPr>
              <a:t>meredam </a:t>
            </a:r>
            <a:r>
              <a:rPr sz="2100" spc="-15" dirty="0">
                <a:latin typeface="Calibri"/>
                <a:cs typeface="Calibri"/>
              </a:rPr>
              <a:t>getaran, </a:t>
            </a:r>
            <a:r>
              <a:rPr sz="2100" spc="-459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sentakan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dan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kebisingan</a:t>
            </a:r>
            <a:endParaRPr sz="2100">
              <a:latin typeface="Calibri"/>
              <a:cs typeface="Calibri"/>
            </a:endParaRPr>
          </a:p>
          <a:p>
            <a:pPr marL="559435" indent="-229235">
              <a:lnSpc>
                <a:spcPts val="2420"/>
              </a:lnSpc>
              <a:spcBef>
                <a:spcPts val="244"/>
              </a:spcBef>
              <a:buChar char="•"/>
              <a:tabLst>
                <a:tab pos="559435" algn="l"/>
              </a:tabLst>
            </a:pPr>
            <a:r>
              <a:rPr sz="2100" spc="-10" dirty="0">
                <a:latin typeface="Calibri"/>
                <a:cs typeface="Calibri"/>
              </a:rPr>
              <a:t>Ringan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dan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mudah</a:t>
            </a:r>
            <a:r>
              <a:rPr sz="2100" spc="-10" dirty="0">
                <a:latin typeface="Calibri"/>
                <a:cs typeface="Calibri"/>
              </a:rPr>
              <a:t> dibentuk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sesuai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ukuran </a:t>
            </a:r>
            <a:r>
              <a:rPr sz="2100" spc="-10" dirty="0">
                <a:latin typeface="Calibri"/>
                <a:cs typeface="Calibri"/>
              </a:rPr>
              <a:t>yang</a:t>
            </a:r>
            <a:endParaRPr sz="2100">
              <a:latin typeface="Calibri"/>
              <a:cs typeface="Calibri"/>
            </a:endParaRPr>
          </a:p>
          <a:p>
            <a:pPr marL="558800">
              <a:lnSpc>
                <a:spcPts val="2420"/>
              </a:lnSpc>
            </a:pPr>
            <a:r>
              <a:rPr sz="2100" spc="-10" dirty="0">
                <a:latin typeface="Calibri"/>
                <a:cs typeface="Calibri"/>
              </a:rPr>
              <a:t>dikehendaki</a:t>
            </a:r>
            <a:endParaRPr sz="2100">
              <a:latin typeface="Calibri"/>
              <a:cs typeface="Calibri"/>
            </a:endParaRPr>
          </a:p>
          <a:p>
            <a:pPr marL="559435" indent="-229235">
              <a:spcBef>
                <a:spcPts val="300"/>
              </a:spcBef>
              <a:buChar char="•"/>
              <a:tabLst>
                <a:tab pos="559435" algn="l"/>
              </a:tabLst>
            </a:pPr>
            <a:r>
              <a:rPr sz="2100" spc="-10" dirty="0">
                <a:latin typeface="Calibri"/>
                <a:cs typeface="Calibri"/>
              </a:rPr>
              <a:t>Penggantian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bantalan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mudah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dilakukan</a:t>
            </a:r>
            <a:endParaRPr sz="2100">
              <a:latin typeface="Calibri"/>
              <a:cs typeface="Calibri"/>
            </a:endParaRPr>
          </a:p>
          <a:p>
            <a:pPr marL="271780">
              <a:spcBef>
                <a:spcPts val="1120"/>
              </a:spcBef>
            </a:pPr>
            <a:r>
              <a:rPr sz="2700" spc="-20" dirty="0">
                <a:solidFill>
                  <a:srgbClr val="FFFFFF"/>
                </a:solidFill>
                <a:latin typeface="Calibri"/>
                <a:cs typeface="Calibri"/>
              </a:rPr>
              <a:t>Kekurangan</a:t>
            </a:r>
            <a:endParaRPr sz="2700">
              <a:latin typeface="Calibri"/>
              <a:cs typeface="Calibri"/>
            </a:endParaRPr>
          </a:p>
          <a:p>
            <a:pPr marL="559435" indent="-229235">
              <a:lnSpc>
                <a:spcPts val="2420"/>
              </a:lnSpc>
              <a:spcBef>
                <a:spcPts val="1160"/>
              </a:spcBef>
              <a:buChar char="•"/>
              <a:tabLst>
                <a:tab pos="559435" algn="l"/>
              </a:tabLst>
            </a:pPr>
            <a:r>
              <a:rPr sz="2100" spc="-5" dirty="0">
                <a:latin typeface="Calibri"/>
                <a:cs typeface="Calibri"/>
              </a:rPr>
              <a:t>Akibat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5" dirty="0">
                <a:latin typeface="Calibri"/>
                <a:cs typeface="Calibri"/>
              </a:rPr>
              <a:t>dari pelapukandan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serangan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25" dirty="0">
                <a:latin typeface="Calibri"/>
                <a:cs typeface="Calibri"/>
              </a:rPr>
              <a:t>rayap</a:t>
            </a:r>
            <a:r>
              <a:rPr sz="210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maka</a:t>
            </a:r>
            <a:endParaRPr sz="2100">
              <a:latin typeface="Calibri"/>
              <a:cs typeface="Calibri"/>
            </a:endParaRPr>
          </a:p>
          <a:p>
            <a:pPr marL="558800">
              <a:lnSpc>
                <a:spcPts val="2420"/>
              </a:lnSpc>
            </a:pPr>
            <a:r>
              <a:rPr sz="2100" dirty="0">
                <a:latin typeface="Calibri"/>
                <a:cs typeface="Calibri"/>
              </a:rPr>
              <a:t>umur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bantalan </a:t>
            </a:r>
            <a:r>
              <a:rPr sz="2100" dirty="0">
                <a:latin typeface="Calibri"/>
                <a:cs typeface="Calibri"/>
              </a:rPr>
              <a:t>menjadi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15" dirty="0">
                <a:latin typeface="Calibri"/>
                <a:cs typeface="Calibri"/>
              </a:rPr>
              <a:t>berkurang</a:t>
            </a:r>
            <a:endParaRPr sz="2100">
              <a:latin typeface="Calibri"/>
              <a:cs typeface="Calibri"/>
            </a:endParaRPr>
          </a:p>
          <a:p>
            <a:pPr marL="559435" indent="-229235">
              <a:spcBef>
                <a:spcPts val="290"/>
              </a:spcBef>
              <a:buChar char="•"/>
              <a:tabLst>
                <a:tab pos="559435" algn="l"/>
              </a:tabLst>
            </a:pPr>
            <a:r>
              <a:rPr sz="2100" dirty="0">
                <a:latin typeface="Calibri"/>
                <a:cs typeface="Calibri"/>
              </a:rPr>
              <a:t>Bahan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mudah</a:t>
            </a:r>
            <a:r>
              <a:rPr sz="2100" spc="-3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terbakar</a:t>
            </a:r>
            <a:endParaRPr sz="2100">
              <a:latin typeface="Calibri"/>
              <a:cs typeface="Calibri"/>
            </a:endParaRPr>
          </a:p>
          <a:p>
            <a:pPr>
              <a:spcBef>
                <a:spcPts val="15"/>
              </a:spcBef>
            </a:pPr>
            <a:endParaRPr sz="2500">
              <a:latin typeface="Calibri"/>
              <a:cs typeface="Calibri"/>
            </a:endParaRPr>
          </a:p>
          <a:p>
            <a:pPr marL="12700" marR="5080"/>
            <a:r>
              <a:rPr sz="2000" spc="-5" dirty="0">
                <a:latin typeface="Calibri"/>
                <a:cs typeface="Calibri"/>
              </a:rPr>
              <a:t>Untuk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menambah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keawetan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bantalan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kayu,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dianjurkan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menggunakan </a:t>
            </a: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pelat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landas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agar </a:t>
            </a:r>
            <a:r>
              <a:rPr sz="2000" spc="-5" dirty="0">
                <a:latin typeface="Calibri"/>
                <a:cs typeface="Calibri"/>
              </a:rPr>
              <a:t>mengurangi </a:t>
            </a:r>
            <a:r>
              <a:rPr sz="2000" spc="-10" dirty="0">
                <a:latin typeface="Calibri"/>
                <a:cs typeface="Calibri"/>
              </a:rPr>
              <a:t>kerusakan </a:t>
            </a:r>
            <a:r>
              <a:rPr sz="2000" spc="-5" dirty="0">
                <a:latin typeface="Calibri"/>
                <a:cs typeface="Calibri"/>
              </a:rPr>
              <a:t>akibat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beban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dinamis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948886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25450"/>
            <a:chOff x="1536191" y="464819"/>
            <a:chExt cx="7621905" cy="42545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7595616" y="0"/>
                  </a:moveTo>
                  <a:lnTo>
                    <a:pt x="0" y="0"/>
                  </a:lnTo>
                  <a:lnTo>
                    <a:pt x="0" y="399288"/>
                  </a:lnTo>
                  <a:lnTo>
                    <a:pt x="7595616" y="399288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25907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50870" y="478928"/>
            <a:ext cx="2595880" cy="347980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i="1" spc="185" dirty="0">
                <a:solidFill>
                  <a:srgbClr val="FF0000"/>
                </a:solidFill>
                <a:latin typeface="Arial"/>
                <a:cs typeface="Arial"/>
              </a:rPr>
              <a:t>Bantalan</a:t>
            </a:r>
            <a:r>
              <a:rPr sz="2100" i="1" spc="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i="1" spc="150" dirty="0">
                <a:solidFill>
                  <a:srgbClr val="FF0000"/>
                </a:solidFill>
                <a:latin typeface="Arial"/>
                <a:cs typeface="Arial"/>
              </a:rPr>
              <a:t>besi/baja</a:t>
            </a:r>
            <a:endParaRPr sz="21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68218" y="1212926"/>
            <a:ext cx="6894195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2000" spc="-5" dirty="0">
                <a:latin typeface="Calibri"/>
                <a:cs typeface="Calibri"/>
              </a:rPr>
              <a:t>Bentuk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penampang </a:t>
            </a:r>
            <a:r>
              <a:rPr sz="2000" spc="-10" dirty="0">
                <a:latin typeface="Calibri"/>
                <a:cs typeface="Calibri"/>
              </a:rPr>
              <a:t>melintang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bantalan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baja </a:t>
            </a:r>
            <a:r>
              <a:rPr sz="2000" spc="-5" dirty="0">
                <a:latin typeface="Calibri"/>
                <a:cs typeface="Calibri"/>
              </a:rPr>
              <a:t>harus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memiliki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kait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ke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arah </a:t>
            </a:r>
            <a:r>
              <a:rPr sz="2000" spc="-5" dirty="0">
                <a:latin typeface="Calibri"/>
                <a:cs typeface="Calibri"/>
              </a:rPr>
              <a:t>luar </a:t>
            </a:r>
            <a:r>
              <a:rPr sz="2000" dirty="0">
                <a:latin typeface="Calibri"/>
                <a:cs typeface="Calibri"/>
              </a:rPr>
              <a:t>pada </a:t>
            </a:r>
            <a:r>
              <a:rPr sz="2000" spc="-5" dirty="0">
                <a:latin typeface="Calibri"/>
                <a:cs typeface="Calibri"/>
              </a:rPr>
              <a:t>ujung </a:t>
            </a:r>
            <a:r>
              <a:rPr sz="2000" spc="-15" dirty="0">
                <a:latin typeface="Calibri"/>
                <a:cs typeface="Calibri"/>
              </a:rPr>
              <a:t>bawahnya </a:t>
            </a:r>
            <a:r>
              <a:rPr sz="2000" spc="-5" dirty="0">
                <a:latin typeface="Calibri"/>
                <a:cs typeface="Calibri"/>
              </a:rPr>
              <a:t>dan bentuk penampang </a:t>
            </a:r>
            <a:r>
              <a:rPr sz="2000" dirty="0">
                <a:latin typeface="Calibri"/>
                <a:cs typeface="Calibri"/>
              </a:rPr>
              <a:t> memanjang</a:t>
            </a:r>
            <a:r>
              <a:rPr sz="2000" spc="-5" dirty="0">
                <a:latin typeface="Calibri"/>
                <a:cs typeface="Calibri"/>
              </a:rPr>
              <a:t> harus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memiliki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kait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ke</a:t>
            </a:r>
            <a:r>
              <a:rPr sz="2000" spc="-10" dirty="0">
                <a:latin typeface="Calibri"/>
                <a:cs typeface="Calibri"/>
              </a:rPr>
              <a:t> arah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dalam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pada </a:t>
            </a:r>
            <a:r>
              <a:rPr sz="2000" spc="-5" dirty="0">
                <a:latin typeface="Calibri"/>
                <a:cs typeface="Calibri"/>
              </a:rPr>
              <a:t>ujung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bawahnya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62223" y="2997707"/>
            <a:ext cx="4948791" cy="264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1894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0858" y="338708"/>
            <a:ext cx="6736715" cy="2065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7155">
              <a:spcBef>
                <a:spcPts val="100"/>
              </a:spcBef>
            </a:pPr>
            <a:r>
              <a:rPr sz="2000" b="1" u="heavy" spc="-6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SYARAT</a:t>
            </a:r>
            <a:r>
              <a:rPr sz="2000" b="1" u="heavy" spc="-3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heavy" spc="-5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KEKUATAN</a:t>
            </a:r>
            <a:r>
              <a:rPr sz="2000" b="1" u="heavy" spc="-3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heavy" spc="-2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BANTALAN</a:t>
            </a:r>
            <a:r>
              <a:rPr sz="2000" b="1" u="heavy" spc="-3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heavy" spc="-1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Calibri"/>
                <a:cs typeface="Calibri"/>
              </a:rPr>
              <a:t>BAJA</a:t>
            </a:r>
            <a:endParaRPr sz="2000">
              <a:latin typeface="Calibri"/>
              <a:cs typeface="Calibri"/>
            </a:endParaRPr>
          </a:p>
          <a:p>
            <a:pPr marL="406400" marR="68580" indent="-342900">
              <a:spcBef>
                <a:spcPts val="1655"/>
              </a:spcBef>
              <a:buFont typeface="Arial MT"/>
              <a:buChar char="•"/>
              <a:tabLst>
                <a:tab pos="405765" algn="l"/>
                <a:tab pos="406400" algn="l"/>
              </a:tabLst>
            </a:pPr>
            <a:r>
              <a:rPr sz="2000" spc="-5" dirty="0">
                <a:latin typeface="Calibri"/>
                <a:cs typeface="Calibri"/>
              </a:rPr>
              <a:t>Bantalan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baja minimal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harus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mampu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menahan momen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sebesar </a:t>
            </a:r>
            <a:r>
              <a:rPr sz="2000" dirty="0">
                <a:latin typeface="Calibri"/>
                <a:cs typeface="Calibri"/>
              </a:rPr>
              <a:t>650 kgm, </a:t>
            </a:r>
            <a:r>
              <a:rPr sz="2000" spc="-5" dirty="0">
                <a:latin typeface="Calibri"/>
                <a:cs typeface="Calibri"/>
              </a:rPr>
              <a:t>baik </a:t>
            </a:r>
            <a:r>
              <a:rPr sz="2000" dirty="0">
                <a:latin typeface="Calibri"/>
                <a:cs typeface="Calibri"/>
              </a:rPr>
              <a:t>pada bagian </a:t>
            </a:r>
            <a:r>
              <a:rPr sz="2000" spc="-10" dirty="0">
                <a:latin typeface="Calibri"/>
                <a:cs typeface="Calibri"/>
              </a:rPr>
              <a:t>tengah bantalan </a:t>
            </a:r>
            <a:r>
              <a:rPr sz="2000" dirty="0">
                <a:latin typeface="Calibri"/>
                <a:cs typeface="Calibri"/>
              </a:rPr>
              <a:t>maupun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bagian</a:t>
            </a:r>
            <a:r>
              <a:rPr sz="2000" spc="-10" dirty="0">
                <a:latin typeface="Calibri"/>
                <a:cs typeface="Calibri"/>
              </a:rPr>
              <a:t> bawah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rel</a:t>
            </a:r>
            <a:endParaRPr sz="2000">
              <a:latin typeface="Calibri"/>
              <a:cs typeface="Calibri"/>
            </a:endParaRPr>
          </a:p>
          <a:p>
            <a:pPr marL="406400" indent="-342900">
              <a:buFont typeface="Arial MT"/>
              <a:buChar char="•"/>
              <a:tabLst>
                <a:tab pos="405765" algn="l"/>
                <a:tab pos="406400" algn="l"/>
              </a:tabLst>
            </a:pPr>
            <a:r>
              <a:rPr sz="2000" spc="-30" dirty="0">
                <a:latin typeface="Calibri"/>
                <a:cs typeface="Calibri"/>
              </a:rPr>
              <a:t>Tegangan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ijin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minimal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adalah 1600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10" dirty="0">
                <a:latin typeface="Calibri"/>
                <a:cs typeface="Calibri"/>
              </a:rPr>
              <a:t>kg/cm</a:t>
            </a:r>
            <a:r>
              <a:rPr sz="1950" spc="15" baseline="25641" dirty="0">
                <a:latin typeface="Calibri"/>
                <a:cs typeface="Calibri"/>
              </a:rPr>
              <a:t>2</a:t>
            </a:r>
            <a:endParaRPr sz="1950" baseline="25641">
              <a:latin typeface="Calibri"/>
              <a:cs typeface="Calibri"/>
            </a:endParaRPr>
          </a:p>
          <a:p>
            <a:pPr marL="406400" indent="-342900">
              <a:buFont typeface="Arial MT"/>
              <a:buChar char="•"/>
              <a:tabLst>
                <a:tab pos="405765" algn="l"/>
                <a:tab pos="406400" algn="l"/>
              </a:tabLst>
            </a:pPr>
            <a:r>
              <a:rPr sz="2000" dirty="0">
                <a:latin typeface="Calibri"/>
                <a:cs typeface="Calibri"/>
              </a:rPr>
              <a:t>Momen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tahanan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bantalan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baja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minimal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40.6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10" dirty="0">
                <a:latin typeface="Calibri"/>
                <a:cs typeface="Calibri"/>
              </a:rPr>
              <a:t>cm</a:t>
            </a:r>
            <a:r>
              <a:rPr sz="1950" spc="15" baseline="25641" dirty="0">
                <a:latin typeface="Calibri"/>
                <a:cs typeface="Calibri"/>
              </a:rPr>
              <a:t>3</a:t>
            </a:r>
            <a:endParaRPr sz="1950" baseline="25641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08120" y="2493265"/>
            <a:ext cx="5292852" cy="3383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1273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491483" y="536448"/>
            <a:ext cx="6650990" cy="698500"/>
            <a:chOff x="1967483" y="536448"/>
            <a:chExt cx="6650990" cy="698500"/>
          </a:xfrm>
        </p:grpSpPr>
        <p:sp>
          <p:nvSpPr>
            <p:cNvPr id="3" name="object 3"/>
            <p:cNvSpPr/>
            <p:nvPr/>
          </p:nvSpPr>
          <p:spPr>
            <a:xfrm>
              <a:off x="1980437" y="549402"/>
              <a:ext cx="6624955" cy="672465"/>
            </a:xfrm>
            <a:custGeom>
              <a:avLst/>
              <a:gdLst/>
              <a:ahLst/>
              <a:cxnLst/>
              <a:rect l="l" t="t" r="r" b="b"/>
              <a:pathLst>
                <a:path w="6624955" h="672465">
                  <a:moveTo>
                    <a:pt x="6512813" y="0"/>
                  </a:moveTo>
                  <a:lnTo>
                    <a:pt x="112013" y="0"/>
                  </a:lnTo>
                  <a:lnTo>
                    <a:pt x="68419" y="8804"/>
                  </a:lnTo>
                  <a:lnTo>
                    <a:pt x="32813" y="32813"/>
                  </a:lnTo>
                  <a:lnTo>
                    <a:pt x="8804" y="68419"/>
                  </a:lnTo>
                  <a:lnTo>
                    <a:pt x="0" y="112013"/>
                  </a:lnTo>
                  <a:lnTo>
                    <a:pt x="0" y="560070"/>
                  </a:lnTo>
                  <a:lnTo>
                    <a:pt x="8804" y="603664"/>
                  </a:lnTo>
                  <a:lnTo>
                    <a:pt x="32813" y="639270"/>
                  </a:lnTo>
                  <a:lnTo>
                    <a:pt x="68419" y="663279"/>
                  </a:lnTo>
                  <a:lnTo>
                    <a:pt x="112013" y="672084"/>
                  </a:lnTo>
                  <a:lnTo>
                    <a:pt x="6512813" y="672084"/>
                  </a:lnTo>
                  <a:lnTo>
                    <a:pt x="6556408" y="663279"/>
                  </a:lnTo>
                  <a:lnTo>
                    <a:pt x="6592014" y="639270"/>
                  </a:lnTo>
                  <a:lnTo>
                    <a:pt x="6616023" y="603664"/>
                  </a:lnTo>
                  <a:lnTo>
                    <a:pt x="6624828" y="560070"/>
                  </a:lnTo>
                  <a:lnTo>
                    <a:pt x="6624828" y="112013"/>
                  </a:lnTo>
                  <a:lnTo>
                    <a:pt x="6616023" y="68419"/>
                  </a:lnTo>
                  <a:lnTo>
                    <a:pt x="6592014" y="32813"/>
                  </a:lnTo>
                  <a:lnTo>
                    <a:pt x="6556408" y="8804"/>
                  </a:lnTo>
                  <a:lnTo>
                    <a:pt x="6512813" y="0"/>
                  </a:lnTo>
                  <a:close/>
                </a:path>
              </a:pathLst>
            </a:custGeom>
            <a:solidFill>
              <a:srgbClr val="4AAC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980437" y="549402"/>
              <a:ext cx="6624955" cy="672465"/>
            </a:xfrm>
            <a:custGeom>
              <a:avLst/>
              <a:gdLst/>
              <a:ahLst/>
              <a:cxnLst/>
              <a:rect l="l" t="t" r="r" b="b"/>
              <a:pathLst>
                <a:path w="6624955" h="672465">
                  <a:moveTo>
                    <a:pt x="0" y="112013"/>
                  </a:moveTo>
                  <a:lnTo>
                    <a:pt x="8804" y="68419"/>
                  </a:lnTo>
                  <a:lnTo>
                    <a:pt x="32813" y="32813"/>
                  </a:lnTo>
                  <a:lnTo>
                    <a:pt x="68419" y="8804"/>
                  </a:lnTo>
                  <a:lnTo>
                    <a:pt x="112013" y="0"/>
                  </a:lnTo>
                  <a:lnTo>
                    <a:pt x="6512813" y="0"/>
                  </a:lnTo>
                  <a:lnTo>
                    <a:pt x="6556408" y="8804"/>
                  </a:lnTo>
                  <a:lnTo>
                    <a:pt x="6592014" y="32813"/>
                  </a:lnTo>
                  <a:lnTo>
                    <a:pt x="6616023" y="68419"/>
                  </a:lnTo>
                  <a:lnTo>
                    <a:pt x="6624828" y="112013"/>
                  </a:lnTo>
                  <a:lnTo>
                    <a:pt x="6624828" y="560070"/>
                  </a:lnTo>
                  <a:lnTo>
                    <a:pt x="6616023" y="603664"/>
                  </a:lnTo>
                  <a:lnTo>
                    <a:pt x="6592014" y="639270"/>
                  </a:lnTo>
                  <a:lnTo>
                    <a:pt x="6556408" y="663279"/>
                  </a:lnTo>
                  <a:lnTo>
                    <a:pt x="6512813" y="672084"/>
                  </a:lnTo>
                  <a:lnTo>
                    <a:pt x="112013" y="672084"/>
                  </a:lnTo>
                  <a:lnTo>
                    <a:pt x="68419" y="663279"/>
                  </a:lnTo>
                  <a:lnTo>
                    <a:pt x="32813" y="639270"/>
                  </a:lnTo>
                  <a:lnTo>
                    <a:pt x="8804" y="603664"/>
                  </a:lnTo>
                  <a:lnTo>
                    <a:pt x="0" y="560070"/>
                  </a:lnTo>
                  <a:lnTo>
                    <a:pt x="0" y="112013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630930" y="617347"/>
            <a:ext cx="1448435" cy="45212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5" dirty="0">
                <a:solidFill>
                  <a:srgbClr val="FFFFFF"/>
                </a:solidFill>
              </a:rPr>
              <a:t>K</a:t>
            </a:r>
            <a:r>
              <a:rPr sz="2800" spc="-5" dirty="0">
                <a:solidFill>
                  <a:srgbClr val="FFFFFF"/>
                </a:solidFill>
              </a:rPr>
              <a:t>ele</a:t>
            </a:r>
            <a:r>
              <a:rPr sz="2800" spc="-15" dirty="0">
                <a:solidFill>
                  <a:srgbClr val="FFFFFF"/>
                </a:solidFill>
              </a:rPr>
              <a:t>b</a:t>
            </a:r>
            <a:r>
              <a:rPr sz="2800" spc="-5" dirty="0">
                <a:solidFill>
                  <a:srgbClr val="FFFFFF"/>
                </a:solidFill>
              </a:rPr>
              <a:t>i</a:t>
            </a:r>
            <a:r>
              <a:rPr sz="2800" spc="-15" dirty="0">
                <a:solidFill>
                  <a:srgbClr val="FFFFFF"/>
                </a:solidFill>
              </a:rPr>
              <a:t>h</a:t>
            </a:r>
            <a:r>
              <a:rPr sz="2800" spc="-5" dirty="0">
                <a:solidFill>
                  <a:srgbClr val="FFFFFF"/>
                </a:solidFill>
              </a:rPr>
              <a:t>an</a:t>
            </a:r>
            <a:endParaRPr sz="2800"/>
          </a:p>
        </p:txBody>
      </p:sp>
      <p:grpSp>
        <p:nvGrpSpPr>
          <p:cNvPr id="6" name="object 6"/>
          <p:cNvGrpSpPr/>
          <p:nvPr/>
        </p:nvGrpSpPr>
        <p:grpSpPr>
          <a:xfrm>
            <a:off x="3491483" y="3781045"/>
            <a:ext cx="6650990" cy="696595"/>
            <a:chOff x="1967483" y="3781044"/>
            <a:chExt cx="6650990" cy="696595"/>
          </a:xfrm>
        </p:grpSpPr>
        <p:sp>
          <p:nvSpPr>
            <p:cNvPr id="7" name="object 7"/>
            <p:cNvSpPr/>
            <p:nvPr/>
          </p:nvSpPr>
          <p:spPr>
            <a:xfrm>
              <a:off x="1980437" y="3793998"/>
              <a:ext cx="6624955" cy="670560"/>
            </a:xfrm>
            <a:custGeom>
              <a:avLst/>
              <a:gdLst/>
              <a:ahLst/>
              <a:cxnLst/>
              <a:rect l="l" t="t" r="r" b="b"/>
              <a:pathLst>
                <a:path w="6624955" h="670560">
                  <a:moveTo>
                    <a:pt x="6513067" y="0"/>
                  </a:moveTo>
                  <a:lnTo>
                    <a:pt x="111760" y="0"/>
                  </a:lnTo>
                  <a:lnTo>
                    <a:pt x="68258" y="8782"/>
                  </a:lnTo>
                  <a:lnTo>
                    <a:pt x="32734" y="32734"/>
                  </a:lnTo>
                  <a:lnTo>
                    <a:pt x="8782" y="68258"/>
                  </a:lnTo>
                  <a:lnTo>
                    <a:pt x="0" y="111759"/>
                  </a:lnTo>
                  <a:lnTo>
                    <a:pt x="0" y="558800"/>
                  </a:lnTo>
                  <a:lnTo>
                    <a:pt x="8782" y="602301"/>
                  </a:lnTo>
                  <a:lnTo>
                    <a:pt x="32734" y="637825"/>
                  </a:lnTo>
                  <a:lnTo>
                    <a:pt x="68258" y="661777"/>
                  </a:lnTo>
                  <a:lnTo>
                    <a:pt x="111760" y="670559"/>
                  </a:lnTo>
                  <a:lnTo>
                    <a:pt x="6513067" y="670559"/>
                  </a:lnTo>
                  <a:lnTo>
                    <a:pt x="6556569" y="661777"/>
                  </a:lnTo>
                  <a:lnTo>
                    <a:pt x="6592093" y="637825"/>
                  </a:lnTo>
                  <a:lnTo>
                    <a:pt x="6616045" y="602301"/>
                  </a:lnTo>
                  <a:lnTo>
                    <a:pt x="6624828" y="558800"/>
                  </a:lnTo>
                  <a:lnTo>
                    <a:pt x="6624828" y="111759"/>
                  </a:lnTo>
                  <a:lnTo>
                    <a:pt x="6616045" y="68258"/>
                  </a:lnTo>
                  <a:lnTo>
                    <a:pt x="6592093" y="32734"/>
                  </a:lnTo>
                  <a:lnTo>
                    <a:pt x="6556569" y="8782"/>
                  </a:lnTo>
                  <a:lnTo>
                    <a:pt x="6513067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980437" y="3793998"/>
              <a:ext cx="6624955" cy="670560"/>
            </a:xfrm>
            <a:custGeom>
              <a:avLst/>
              <a:gdLst/>
              <a:ahLst/>
              <a:cxnLst/>
              <a:rect l="l" t="t" r="r" b="b"/>
              <a:pathLst>
                <a:path w="6624955" h="670560">
                  <a:moveTo>
                    <a:pt x="0" y="111759"/>
                  </a:moveTo>
                  <a:lnTo>
                    <a:pt x="8782" y="68258"/>
                  </a:lnTo>
                  <a:lnTo>
                    <a:pt x="32734" y="32734"/>
                  </a:lnTo>
                  <a:lnTo>
                    <a:pt x="68258" y="8782"/>
                  </a:lnTo>
                  <a:lnTo>
                    <a:pt x="111760" y="0"/>
                  </a:lnTo>
                  <a:lnTo>
                    <a:pt x="6513067" y="0"/>
                  </a:lnTo>
                  <a:lnTo>
                    <a:pt x="6556569" y="8782"/>
                  </a:lnTo>
                  <a:lnTo>
                    <a:pt x="6592093" y="32734"/>
                  </a:lnTo>
                  <a:lnTo>
                    <a:pt x="6616045" y="68258"/>
                  </a:lnTo>
                  <a:lnTo>
                    <a:pt x="6624828" y="111759"/>
                  </a:lnTo>
                  <a:lnTo>
                    <a:pt x="6624828" y="558800"/>
                  </a:lnTo>
                  <a:lnTo>
                    <a:pt x="6616045" y="602301"/>
                  </a:lnTo>
                  <a:lnTo>
                    <a:pt x="6592093" y="637825"/>
                  </a:lnTo>
                  <a:lnTo>
                    <a:pt x="6556569" y="661777"/>
                  </a:lnTo>
                  <a:lnTo>
                    <a:pt x="6513067" y="670559"/>
                  </a:lnTo>
                  <a:lnTo>
                    <a:pt x="111760" y="670559"/>
                  </a:lnTo>
                  <a:lnTo>
                    <a:pt x="68258" y="661777"/>
                  </a:lnTo>
                  <a:lnTo>
                    <a:pt x="32734" y="637825"/>
                  </a:lnTo>
                  <a:lnTo>
                    <a:pt x="8782" y="602301"/>
                  </a:lnTo>
                  <a:lnTo>
                    <a:pt x="0" y="558800"/>
                  </a:lnTo>
                  <a:lnTo>
                    <a:pt x="0" y="111759"/>
                  </a:lnTo>
                  <a:close/>
                </a:path>
              </a:pathLst>
            </a:custGeom>
            <a:ln w="2590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630930" y="1178205"/>
            <a:ext cx="6094095" cy="461200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311785" indent="-229235">
              <a:spcBef>
                <a:spcPts val="409"/>
              </a:spcBef>
              <a:buChar char="•"/>
              <a:tabLst>
                <a:tab pos="312420" algn="l"/>
              </a:tabLst>
            </a:pPr>
            <a:r>
              <a:rPr sz="2200" spc="-10" dirty="0">
                <a:latin typeface="Calibri"/>
                <a:cs typeface="Calibri"/>
              </a:rPr>
              <a:t>Ringan, </a:t>
            </a:r>
            <a:r>
              <a:rPr sz="2200" spc="-5" dirty="0">
                <a:latin typeface="Calibri"/>
                <a:cs typeface="Calibri"/>
              </a:rPr>
              <a:t>mudah</a:t>
            </a:r>
            <a:r>
              <a:rPr sz="2200" spc="-10" dirty="0">
                <a:latin typeface="Calibri"/>
                <a:cs typeface="Calibri"/>
              </a:rPr>
              <a:t> diangkut</a:t>
            </a:r>
            <a:endParaRPr sz="2200">
              <a:latin typeface="Calibri"/>
              <a:cs typeface="Calibri"/>
            </a:endParaRPr>
          </a:p>
          <a:p>
            <a:pPr marL="311785" indent="-229235">
              <a:spcBef>
                <a:spcPts val="315"/>
              </a:spcBef>
              <a:buChar char="•"/>
              <a:tabLst>
                <a:tab pos="312420" algn="l"/>
              </a:tabLst>
            </a:pPr>
            <a:r>
              <a:rPr sz="2200" spc="-10" dirty="0">
                <a:latin typeface="Calibri"/>
                <a:cs typeface="Calibri"/>
              </a:rPr>
              <a:t>Tidak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mudah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lapuk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dan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bebas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serangan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30" dirty="0">
                <a:latin typeface="Calibri"/>
                <a:cs typeface="Calibri"/>
              </a:rPr>
              <a:t>rayap</a:t>
            </a:r>
            <a:endParaRPr sz="2200">
              <a:latin typeface="Calibri"/>
              <a:cs typeface="Calibri"/>
            </a:endParaRPr>
          </a:p>
          <a:p>
            <a:pPr marL="311785" marR="80645" indent="-229235">
              <a:lnSpc>
                <a:spcPts val="2410"/>
              </a:lnSpc>
              <a:spcBef>
                <a:spcPts val="595"/>
              </a:spcBef>
              <a:buChar char="•"/>
              <a:tabLst>
                <a:tab pos="312420" algn="l"/>
              </a:tabLst>
            </a:pPr>
            <a:r>
              <a:rPr sz="2200" spc="-10" dirty="0">
                <a:latin typeface="Calibri"/>
                <a:cs typeface="Calibri"/>
              </a:rPr>
              <a:t>Elastisitas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35" dirty="0">
                <a:latin typeface="Calibri"/>
                <a:cs typeface="Calibri"/>
              </a:rPr>
              <a:t>besar,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sehingga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retak-retak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seperti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pada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bantalan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kayu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dan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beton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dapat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dihuindarkan</a:t>
            </a:r>
            <a:endParaRPr sz="2200">
              <a:latin typeface="Calibri"/>
              <a:cs typeface="Calibri"/>
            </a:endParaRPr>
          </a:p>
          <a:p>
            <a:pPr marL="311785" marR="5080" indent="-229235">
              <a:lnSpc>
                <a:spcPts val="2420"/>
              </a:lnSpc>
              <a:spcBef>
                <a:spcPts val="535"/>
              </a:spcBef>
              <a:buChar char="•"/>
              <a:tabLst>
                <a:tab pos="312420" algn="l"/>
              </a:tabLst>
            </a:pPr>
            <a:r>
              <a:rPr sz="2200" spc="-15" dirty="0">
                <a:latin typeface="Calibri"/>
                <a:cs typeface="Calibri"/>
              </a:rPr>
              <a:t>Pada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balas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yang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baik,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umur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layanan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dapat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mencapi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30-40</a:t>
            </a:r>
            <a:r>
              <a:rPr sz="2200" spc="-10" dirty="0">
                <a:latin typeface="Calibri"/>
                <a:cs typeface="Calibri"/>
              </a:rPr>
              <a:t> tahun</a:t>
            </a:r>
            <a:endParaRPr sz="2200">
              <a:latin typeface="Calibri"/>
              <a:cs typeface="Calibri"/>
            </a:endParaRPr>
          </a:p>
          <a:p>
            <a:pPr marL="311785" indent="-229235">
              <a:spcBef>
                <a:spcPts val="275"/>
              </a:spcBef>
              <a:buChar char="•"/>
              <a:tabLst>
                <a:tab pos="312420" algn="l"/>
              </a:tabLst>
            </a:pPr>
            <a:r>
              <a:rPr sz="2200" spc="-20" dirty="0">
                <a:latin typeface="Calibri"/>
                <a:cs typeface="Calibri"/>
              </a:rPr>
              <a:t>Harga </a:t>
            </a:r>
            <a:r>
              <a:rPr sz="2200" spc="-15" dirty="0">
                <a:latin typeface="Calibri"/>
                <a:cs typeface="Calibri"/>
              </a:rPr>
              <a:t>relative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murah</a:t>
            </a:r>
            <a:endParaRPr sz="2200">
              <a:latin typeface="Calibri"/>
              <a:cs typeface="Calibri"/>
            </a:endParaRPr>
          </a:p>
          <a:p>
            <a:pPr marL="12700">
              <a:spcBef>
                <a:spcPts val="1515"/>
              </a:spcBef>
            </a:pPr>
            <a:r>
              <a:rPr sz="2800" spc="-25" dirty="0">
                <a:solidFill>
                  <a:srgbClr val="FFFFFF"/>
                </a:solidFill>
                <a:latin typeface="Calibri"/>
                <a:cs typeface="Calibri"/>
              </a:rPr>
              <a:t>Kekurangan</a:t>
            </a:r>
            <a:endParaRPr sz="2800">
              <a:latin typeface="Calibri"/>
              <a:cs typeface="Calibri"/>
            </a:endParaRPr>
          </a:p>
          <a:p>
            <a:pPr marL="311785" indent="-229235">
              <a:lnSpc>
                <a:spcPts val="2535"/>
              </a:lnSpc>
              <a:spcBef>
                <a:spcPts val="1200"/>
              </a:spcBef>
              <a:buChar char="•"/>
              <a:tabLst>
                <a:tab pos="312420" algn="l"/>
              </a:tabLst>
            </a:pPr>
            <a:r>
              <a:rPr sz="2200" spc="-10" dirty="0">
                <a:latin typeface="Calibri"/>
                <a:cs typeface="Calibri"/>
              </a:rPr>
              <a:t>Dapat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korosi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dan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berkarat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(dan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bila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hal ini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terjadi</a:t>
            </a:r>
            <a:endParaRPr sz="2200">
              <a:latin typeface="Calibri"/>
              <a:cs typeface="Calibri"/>
            </a:endParaRPr>
          </a:p>
          <a:p>
            <a:pPr marL="311785">
              <a:lnSpc>
                <a:spcPts val="2535"/>
              </a:lnSpc>
            </a:pPr>
            <a:r>
              <a:rPr sz="2200" spc="-15" dirty="0">
                <a:latin typeface="Calibri"/>
                <a:cs typeface="Calibri"/>
              </a:rPr>
              <a:t>maka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akan </a:t>
            </a:r>
            <a:r>
              <a:rPr sz="2200" spc="-5" dirty="0">
                <a:latin typeface="Calibri"/>
                <a:cs typeface="Calibri"/>
              </a:rPr>
              <a:t>mudah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retak)</a:t>
            </a:r>
            <a:endParaRPr sz="2200">
              <a:latin typeface="Calibri"/>
              <a:cs typeface="Calibri"/>
            </a:endParaRPr>
          </a:p>
          <a:p>
            <a:pPr marL="311785" marR="327025" indent="-229235">
              <a:lnSpc>
                <a:spcPts val="2410"/>
              </a:lnSpc>
              <a:spcBef>
                <a:spcPts val="580"/>
              </a:spcBef>
              <a:buChar char="•"/>
              <a:tabLst>
                <a:tab pos="312420" algn="l"/>
              </a:tabLst>
            </a:pPr>
            <a:r>
              <a:rPr sz="2200" spc="-15" dirty="0">
                <a:latin typeface="Calibri"/>
                <a:cs typeface="Calibri"/>
              </a:rPr>
              <a:t>Konduktor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listrik,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sehingga</a:t>
            </a:r>
            <a:r>
              <a:rPr sz="2200" spc="-5" dirty="0">
                <a:latin typeface="Calibri"/>
                <a:cs typeface="Calibri"/>
              </a:rPr>
              <a:t> tidak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cocok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digunkan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untuk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30" dirty="0">
                <a:latin typeface="Calibri"/>
                <a:cs typeface="Calibri"/>
              </a:rPr>
              <a:t>kereta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listrik</a:t>
            </a:r>
            <a:endParaRPr sz="22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92623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25450"/>
            <a:chOff x="1536191" y="464819"/>
            <a:chExt cx="7621905" cy="42545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7595616" y="0"/>
                  </a:moveTo>
                  <a:lnTo>
                    <a:pt x="0" y="0"/>
                  </a:lnTo>
                  <a:lnTo>
                    <a:pt x="0" y="399288"/>
                  </a:lnTo>
                  <a:lnTo>
                    <a:pt x="7595616" y="399288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25907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50870" y="478928"/>
            <a:ext cx="3144520" cy="347980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i="1" spc="170" dirty="0">
                <a:solidFill>
                  <a:srgbClr val="FF0000"/>
                </a:solidFill>
                <a:latin typeface="Arial"/>
                <a:cs typeface="Arial"/>
              </a:rPr>
              <a:t>Dimensi</a:t>
            </a:r>
            <a:r>
              <a:rPr sz="2100" i="1" spc="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i="1" spc="185" dirty="0">
                <a:solidFill>
                  <a:srgbClr val="FF0000"/>
                </a:solidFill>
                <a:latin typeface="Arial"/>
                <a:cs typeface="Arial"/>
              </a:rPr>
              <a:t>Bantalan</a:t>
            </a:r>
            <a:r>
              <a:rPr sz="2100" i="1" spc="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i="1" spc="175" dirty="0">
                <a:solidFill>
                  <a:srgbClr val="FF0000"/>
                </a:solidFill>
                <a:latin typeface="Arial"/>
                <a:cs typeface="Arial"/>
              </a:rPr>
              <a:t>baja</a:t>
            </a:r>
            <a:endParaRPr sz="21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03676" y="981455"/>
            <a:ext cx="6088380" cy="4104132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3366643" y="5208271"/>
            <a:ext cx="235013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pc="-10" dirty="0">
                <a:latin typeface="Calibri"/>
                <a:cs typeface="Calibri"/>
              </a:rPr>
              <a:t>Panjang </a:t>
            </a:r>
            <a:r>
              <a:rPr dirty="0">
                <a:latin typeface="Calibri"/>
                <a:cs typeface="Calibri"/>
              </a:rPr>
              <a:t>= 2.000 mm 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Lebar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atas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144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mm 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Lebar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bawah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232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mm 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35" dirty="0">
                <a:latin typeface="Calibri"/>
                <a:cs typeface="Calibri"/>
              </a:rPr>
              <a:t>Tebal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baja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minimal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7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mm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316997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25450"/>
            <a:chOff x="1536191" y="464819"/>
            <a:chExt cx="7621905" cy="42545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7595616" y="0"/>
                  </a:moveTo>
                  <a:lnTo>
                    <a:pt x="0" y="0"/>
                  </a:lnTo>
                  <a:lnTo>
                    <a:pt x="0" y="399288"/>
                  </a:lnTo>
                  <a:lnTo>
                    <a:pt x="7595616" y="399288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25907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50871" y="478928"/>
            <a:ext cx="2172335" cy="347980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i="1" spc="185" dirty="0">
                <a:solidFill>
                  <a:srgbClr val="FF0000"/>
                </a:solidFill>
                <a:latin typeface="Arial"/>
                <a:cs typeface="Arial"/>
              </a:rPr>
              <a:t>Bantalan</a:t>
            </a:r>
            <a:r>
              <a:rPr sz="2100" i="1" spc="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i="1" spc="190" dirty="0">
                <a:solidFill>
                  <a:srgbClr val="FF0000"/>
                </a:solidFill>
                <a:latin typeface="Arial"/>
                <a:cs typeface="Arial"/>
              </a:rPr>
              <a:t>Beton</a:t>
            </a:r>
            <a:endParaRPr sz="21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66642" y="1173303"/>
            <a:ext cx="3431540" cy="5147945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622300" marR="5080" indent="-610235">
              <a:lnSpc>
                <a:spcPct val="90000"/>
              </a:lnSpc>
              <a:spcBef>
                <a:spcPts val="390"/>
              </a:spcBef>
              <a:buFont typeface="Arial MT"/>
              <a:buChar char="•"/>
              <a:tabLst>
                <a:tab pos="622300" algn="l"/>
                <a:tab pos="622935" algn="l"/>
              </a:tabLst>
            </a:pPr>
            <a:r>
              <a:rPr sz="2400" spc="-10" dirty="0">
                <a:latin typeface="Calibri"/>
                <a:cs typeface="Calibri"/>
              </a:rPr>
              <a:t>Bantalan beton 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memiliki </a:t>
            </a:r>
            <a:r>
              <a:rPr sz="2400" spc="-10" dirty="0">
                <a:latin typeface="Calibri"/>
                <a:cs typeface="Calibri"/>
              </a:rPr>
              <a:t>stabilitas </a:t>
            </a:r>
            <a:r>
              <a:rPr sz="2400" spc="-5" dirty="0">
                <a:latin typeface="Calibri"/>
                <a:cs typeface="Calibri"/>
              </a:rPr>
              <a:t> baik,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umur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lama,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biaya </a:t>
            </a:r>
            <a:r>
              <a:rPr sz="2400" spc="-5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pemeliharan rendah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dan </a:t>
            </a:r>
            <a:r>
              <a:rPr sz="2400" spc="-15" dirty="0">
                <a:latin typeface="Calibri"/>
                <a:cs typeface="Calibri"/>
              </a:rPr>
              <a:t>komponen </a:t>
            </a:r>
            <a:r>
              <a:rPr sz="2400" spc="-10" dirty="0">
                <a:latin typeface="Calibri"/>
                <a:cs typeface="Calibri"/>
              </a:rPr>
              <a:t>yang </a:t>
            </a:r>
            <a:r>
              <a:rPr sz="2400" spc="-5" dirty="0">
                <a:latin typeface="Calibri"/>
                <a:cs typeface="Calibri"/>
              </a:rPr>
              <a:t> sedikit.</a:t>
            </a:r>
            <a:endParaRPr sz="2400">
              <a:latin typeface="Calibri"/>
              <a:cs typeface="Calibri"/>
            </a:endParaRPr>
          </a:p>
          <a:p>
            <a:pPr marL="622300" marR="17145" indent="-610235">
              <a:lnSpc>
                <a:spcPct val="90000"/>
              </a:lnSpc>
              <a:spcBef>
                <a:spcPts val="575"/>
              </a:spcBef>
              <a:buFont typeface="Arial MT"/>
              <a:buChar char="•"/>
              <a:tabLst>
                <a:tab pos="622300" algn="l"/>
                <a:tab pos="622935" algn="l"/>
              </a:tabLst>
            </a:pPr>
            <a:r>
              <a:rPr sz="2400" spc="-15" dirty="0">
                <a:latin typeface="Calibri"/>
                <a:cs typeface="Calibri"/>
              </a:rPr>
              <a:t>Berat </a:t>
            </a:r>
            <a:r>
              <a:rPr sz="2400" spc="-10" dirty="0">
                <a:latin typeface="Calibri"/>
                <a:cs typeface="Calibri"/>
              </a:rPr>
              <a:t>bantalan </a:t>
            </a:r>
            <a:r>
              <a:rPr sz="2400" spc="-5" dirty="0">
                <a:latin typeface="Calibri"/>
                <a:cs typeface="Calibri"/>
              </a:rPr>
              <a:t>160-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200 </a:t>
            </a:r>
            <a:r>
              <a:rPr sz="2400" spc="5" dirty="0">
                <a:latin typeface="Calibri"/>
                <a:cs typeface="Calibri"/>
              </a:rPr>
              <a:t>kg/buah </a:t>
            </a:r>
            <a:r>
              <a:rPr sz="2400" spc="-10" dirty="0">
                <a:latin typeface="Calibri"/>
                <a:cs typeface="Calibri"/>
              </a:rPr>
              <a:t>sehingga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memiliki </a:t>
            </a:r>
            <a:r>
              <a:rPr sz="2400" spc="-5" dirty="0">
                <a:latin typeface="Calibri"/>
                <a:cs typeface="Calibri"/>
              </a:rPr>
              <a:t>tahanan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vertikal, </a:t>
            </a:r>
            <a:r>
              <a:rPr sz="2400" spc="-15" dirty="0">
                <a:latin typeface="Calibri"/>
                <a:cs typeface="Calibri"/>
              </a:rPr>
              <a:t>lateral </a:t>
            </a:r>
            <a:r>
              <a:rPr sz="2400" spc="-5" dirty="0">
                <a:latin typeface="Calibri"/>
                <a:cs typeface="Calibri"/>
              </a:rPr>
              <a:t>dan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longitudinal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yang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baik.</a:t>
            </a:r>
            <a:endParaRPr sz="2400">
              <a:latin typeface="Calibri"/>
              <a:cs typeface="Calibri"/>
            </a:endParaRPr>
          </a:p>
          <a:p>
            <a:pPr marL="622300" marR="299085" indent="-610235">
              <a:lnSpc>
                <a:spcPct val="90000"/>
              </a:lnSpc>
              <a:spcBef>
                <a:spcPts val="575"/>
              </a:spcBef>
              <a:buFont typeface="Arial MT"/>
              <a:buChar char="•"/>
              <a:tabLst>
                <a:tab pos="622300" algn="l"/>
                <a:tab pos="622935" algn="l"/>
              </a:tabLst>
            </a:pPr>
            <a:r>
              <a:rPr sz="2400" spc="-10" dirty="0">
                <a:latin typeface="Calibri"/>
                <a:cs typeface="Calibri"/>
              </a:rPr>
              <a:t>Pemakaian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bantalan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beton digalakkan 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mengingat bantalan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kayu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semakin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sulit.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88480" y="1053083"/>
            <a:ext cx="3649979" cy="509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3775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86328" y="981456"/>
            <a:ext cx="5460491" cy="2911683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060192" y="464819"/>
            <a:ext cx="7621905" cy="425450"/>
            <a:chOff x="1536191" y="464819"/>
            <a:chExt cx="7621905" cy="425450"/>
          </a:xfrm>
        </p:grpSpPr>
        <p:sp>
          <p:nvSpPr>
            <p:cNvPr id="4" name="object 4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7595616" y="0"/>
                  </a:moveTo>
                  <a:lnTo>
                    <a:pt x="0" y="0"/>
                  </a:lnTo>
                  <a:lnTo>
                    <a:pt x="0" y="399288"/>
                  </a:lnTo>
                  <a:lnTo>
                    <a:pt x="7595616" y="399288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25907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150871" y="478928"/>
            <a:ext cx="2172335" cy="347980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i="1" spc="185" dirty="0">
                <a:solidFill>
                  <a:srgbClr val="FF0000"/>
                </a:solidFill>
                <a:latin typeface="Arial"/>
                <a:cs typeface="Arial"/>
              </a:rPr>
              <a:t>Bantalan</a:t>
            </a:r>
            <a:r>
              <a:rPr sz="2100" i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i="1" spc="190" dirty="0">
                <a:solidFill>
                  <a:srgbClr val="FF0000"/>
                </a:solidFill>
                <a:latin typeface="Arial"/>
                <a:cs typeface="Arial"/>
              </a:rPr>
              <a:t>Beton</a:t>
            </a:r>
            <a:endParaRPr sz="21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41295" y="3976497"/>
            <a:ext cx="6511925" cy="218970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24485" indent="-287655">
              <a:spcBef>
                <a:spcPts val="95"/>
              </a:spcBef>
              <a:buFont typeface="Arial MT"/>
              <a:buChar char="•"/>
              <a:tabLst>
                <a:tab pos="324485" algn="l"/>
                <a:tab pos="325120" algn="l"/>
              </a:tabLst>
            </a:pPr>
            <a:r>
              <a:rPr sz="1600" b="1" spc="-5" dirty="0">
                <a:latin typeface="Arial"/>
                <a:cs typeface="Arial"/>
              </a:rPr>
              <a:t>Bantalan</a:t>
            </a:r>
            <a:r>
              <a:rPr sz="1600" b="1" spc="1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Beton</a:t>
            </a:r>
            <a:r>
              <a:rPr sz="1600" b="1" spc="2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Pratekan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adalah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merupakan</a:t>
            </a:r>
            <a:r>
              <a:rPr sz="1600" b="1" spc="2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satu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blok</a:t>
            </a:r>
            <a:r>
              <a:rPr sz="1600" b="1" spc="20" dirty="0">
                <a:latin typeface="Arial"/>
                <a:cs typeface="Arial"/>
              </a:rPr>
              <a:t> </a:t>
            </a:r>
            <a:r>
              <a:rPr sz="1600" b="1" spc="-15" dirty="0">
                <a:latin typeface="Arial"/>
                <a:cs typeface="Arial"/>
              </a:rPr>
              <a:t>yang</a:t>
            </a:r>
            <a:endParaRPr sz="1600">
              <a:latin typeface="Arial"/>
              <a:cs typeface="Arial"/>
            </a:endParaRPr>
          </a:p>
          <a:p>
            <a:pPr marL="324485"/>
            <a:r>
              <a:rPr sz="1600" b="1" spc="-5" dirty="0">
                <a:latin typeface="Arial"/>
                <a:cs typeface="Arial"/>
              </a:rPr>
              <a:t>diperkuat</a:t>
            </a:r>
            <a:r>
              <a:rPr sz="1600" b="1" spc="1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secara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khusus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dengan</a:t>
            </a:r>
            <a:r>
              <a:rPr sz="1600" b="1" spc="5" dirty="0">
                <a:latin typeface="Arial"/>
                <a:cs typeface="Arial"/>
              </a:rPr>
              <a:t> kawat</a:t>
            </a:r>
            <a:r>
              <a:rPr sz="1600" b="1" spc="-1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baja</a:t>
            </a:r>
            <a:r>
              <a:rPr sz="1600" b="1" spc="1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tegangan</a:t>
            </a:r>
            <a:r>
              <a:rPr sz="1600" b="1" spc="1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tinggi</a:t>
            </a:r>
            <a:endParaRPr sz="1600">
              <a:latin typeface="Arial"/>
              <a:cs typeface="Arial"/>
            </a:endParaRPr>
          </a:p>
          <a:p>
            <a:pPr>
              <a:spcBef>
                <a:spcPts val="15"/>
              </a:spcBef>
            </a:pPr>
            <a:endParaRPr sz="2400">
              <a:latin typeface="Arial"/>
              <a:cs typeface="Arial"/>
            </a:endParaRPr>
          </a:p>
          <a:p>
            <a:pPr marL="299085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600" b="1" spc="-5" dirty="0">
                <a:latin typeface="Arial"/>
                <a:cs typeface="Arial"/>
              </a:rPr>
              <a:t>Bantalan</a:t>
            </a:r>
            <a:r>
              <a:rPr sz="1600" b="1" spc="2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beton</a:t>
            </a:r>
            <a:r>
              <a:rPr sz="1600" b="1" spc="2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Pratekan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memberikan</a:t>
            </a:r>
            <a:r>
              <a:rPr sz="1600" b="1" spc="4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keelastisan</a:t>
            </a:r>
            <a:r>
              <a:rPr sz="1600" b="1" spc="20" dirty="0">
                <a:latin typeface="Arial"/>
                <a:cs typeface="Arial"/>
              </a:rPr>
              <a:t> </a:t>
            </a:r>
            <a:r>
              <a:rPr sz="1600" b="1" spc="-15" dirty="0">
                <a:latin typeface="Arial"/>
                <a:cs typeface="Arial"/>
              </a:rPr>
              <a:t>yang</a:t>
            </a:r>
            <a:r>
              <a:rPr sz="1600" b="1" spc="5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baik</a:t>
            </a:r>
            <a:r>
              <a:rPr sz="1600" b="1" spc="1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dan</a:t>
            </a:r>
            <a:endParaRPr sz="1600">
              <a:latin typeface="Arial"/>
              <a:cs typeface="Arial"/>
            </a:endParaRPr>
          </a:p>
          <a:p>
            <a:pPr marL="299085">
              <a:spcBef>
                <a:spcPts val="5"/>
              </a:spcBef>
            </a:pPr>
            <a:r>
              <a:rPr sz="1600" b="1" spc="-15" dirty="0">
                <a:latin typeface="Arial"/>
                <a:cs typeface="Arial"/>
              </a:rPr>
              <a:t>daya</a:t>
            </a:r>
            <a:r>
              <a:rPr sz="1600" b="1" spc="4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tekan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b="1" spc="-15" dirty="0">
                <a:latin typeface="Arial"/>
                <a:cs typeface="Arial"/>
              </a:rPr>
              <a:t>yang</a:t>
            </a:r>
            <a:r>
              <a:rPr sz="1600" b="1" spc="5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baik</a:t>
            </a:r>
            <a:r>
              <a:rPr sz="1600" b="1" spc="1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terhadap</a:t>
            </a:r>
            <a:r>
              <a:rPr sz="1600" b="1" spc="2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terjadinya</a:t>
            </a:r>
            <a:r>
              <a:rPr sz="1600" b="1" spc="7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retakkan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150">
              <a:latin typeface="Arial"/>
              <a:cs typeface="Arial"/>
            </a:endParaRPr>
          </a:p>
          <a:p>
            <a:pPr marL="324485" marR="995044" indent="-287020">
              <a:buFont typeface="Arial MT"/>
              <a:buChar char="•"/>
              <a:tabLst>
                <a:tab pos="324485" algn="l"/>
                <a:tab pos="325120" algn="l"/>
              </a:tabLst>
            </a:pPr>
            <a:r>
              <a:rPr sz="1600" b="1" spc="5" dirty="0">
                <a:latin typeface="Arial"/>
                <a:cs typeface="Arial"/>
              </a:rPr>
              <a:t>Kawat</a:t>
            </a:r>
            <a:r>
              <a:rPr sz="1600" b="1" spc="-4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ditegangkan</a:t>
            </a:r>
            <a:r>
              <a:rPr sz="1600" b="1" spc="2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sebelum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pembetonan</a:t>
            </a:r>
            <a:r>
              <a:rPr sz="1600" b="1" spc="2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dimulai</a:t>
            </a:r>
            <a:r>
              <a:rPr sz="1600" b="1" spc="3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dan </a:t>
            </a:r>
            <a:r>
              <a:rPr sz="1600" b="1" spc="-42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dipertahankan</a:t>
            </a:r>
            <a:r>
              <a:rPr sz="1600" b="1" spc="3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selama</a:t>
            </a:r>
            <a:r>
              <a:rPr sz="1600" b="1" spc="2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pembekuan</a:t>
            </a:r>
            <a:r>
              <a:rPr sz="1600" b="1" spc="2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beton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956675" y="1493266"/>
            <a:ext cx="149098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spcBef>
                <a:spcPts val="95"/>
              </a:spcBef>
            </a:pPr>
            <a:r>
              <a:rPr sz="1600" b="1" spc="-5" dirty="0">
                <a:latin typeface="Arial"/>
                <a:cs typeface="Arial"/>
              </a:rPr>
              <a:t>Bantalan</a:t>
            </a:r>
            <a:r>
              <a:rPr sz="1600" b="1" spc="-6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beton </a:t>
            </a:r>
            <a:r>
              <a:rPr sz="1600" b="1" spc="-42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Pratekan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di </a:t>
            </a:r>
            <a:r>
              <a:rPr sz="1600" b="1" spc="-5" dirty="0">
                <a:latin typeface="Arial"/>
                <a:cs typeface="Arial"/>
              </a:rPr>
              <a:t> Sumatera</a:t>
            </a:r>
            <a:endParaRPr sz="1600">
              <a:latin typeface="Arial"/>
              <a:cs typeface="Arial"/>
            </a:endParaRPr>
          </a:p>
          <a:p>
            <a:pPr marL="12700" marR="216535">
              <a:spcBef>
                <a:spcPts val="5"/>
              </a:spcBef>
            </a:pPr>
            <a:r>
              <a:rPr sz="1600" b="1" spc="-5" dirty="0">
                <a:latin typeface="Arial"/>
                <a:cs typeface="Arial"/>
              </a:rPr>
              <a:t>(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Proyek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KP3 </a:t>
            </a:r>
            <a:r>
              <a:rPr sz="1600" b="1" spc="-430" dirty="0">
                <a:latin typeface="Arial"/>
                <a:cs typeface="Arial"/>
              </a:rPr>
              <a:t> </a:t>
            </a:r>
            <a:r>
              <a:rPr sz="1600" b="1" spc="-15" dirty="0">
                <a:latin typeface="Arial"/>
                <a:cs typeface="Arial"/>
              </a:rPr>
              <a:t>BAKA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)</a:t>
            </a:r>
            <a:endParaRPr sz="16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945642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97817" y="1711452"/>
            <a:ext cx="7370182" cy="432289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663185" y="1070864"/>
            <a:ext cx="36728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20" dirty="0">
                <a:solidFill>
                  <a:srgbClr val="006FC0"/>
                </a:solidFill>
                <a:latin typeface="Calibri"/>
                <a:cs typeface="Calibri"/>
              </a:rPr>
              <a:t>BANTALAN</a:t>
            </a:r>
            <a:r>
              <a:rPr b="1" spc="-15" dirty="0">
                <a:solidFill>
                  <a:srgbClr val="006FC0"/>
                </a:solidFill>
                <a:latin typeface="Calibri"/>
                <a:cs typeface="Calibri"/>
              </a:rPr>
              <a:t> BETON</a:t>
            </a:r>
            <a:r>
              <a:rPr b="1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b="1" spc="-25" dirty="0">
                <a:solidFill>
                  <a:srgbClr val="006FC0"/>
                </a:solidFill>
                <a:latin typeface="Calibri"/>
                <a:cs typeface="Calibri"/>
              </a:rPr>
              <a:t>PRATEKAN</a:t>
            </a:r>
            <a:r>
              <a:rPr b="1" spc="-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b="1" spc="-40" dirty="0">
                <a:solidFill>
                  <a:srgbClr val="006FC0"/>
                </a:solidFill>
                <a:latin typeface="Calibri"/>
                <a:cs typeface="Calibri"/>
              </a:rPr>
              <a:t>PT.WIKA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85195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25450"/>
            <a:chOff x="1536191" y="464819"/>
            <a:chExt cx="7621905" cy="42545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7595616" y="0"/>
                  </a:moveTo>
                  <a:lnTo>
                    <a:pt x="0" y="0"/>
                  </a:lnTo>
                  <a:lnTo>
                    <a:pt x="0" y="399288"/>
                  </a:lnTo>
                  <a:lnTo>
                    <a:pt x="7595616" y="399288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25907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150871" y="478928"/>
            <a:ext cx="6616065" cy="313817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2100" i="1" spc="185" dirty="0">
                <a:solidFill>
                  <a:srgbClr val="FF0000"/>
                </a:solidFill>
                <a:latin typeface="Arial"/>
                <a:cs typeface="Arial"/>
              </a:rPr>
              <a:t>Bantalan</a:t>
            </a:r>
            <a:r>
              <a:rPr sz="2100" i="1" spc="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i="1" spc="190" dirty="0">
                <a:solidFill>
                  <a:srgbClr val="FF0000"/>
                </a:solidFill>
                <a:latin typeface="Arial"/>
                <a:cs typeface="Arial"/>
              </a:rPr>
              <a:t>Beton</a:t>
            </a:r>
            <a:endParaRPr sz="2100">
              <a:latin typeface="Arial"/>
              <a:cs typeface="Arial"/>
            </a:endParaRPr>
          </a:p>
          <a:p>
            <a:pPr marL="499109" marR="5080" indent="-342900">
              <a:spcBef>
                <a:spcPts val="1805"/>
              </a:spcBef>
              <a:buFont typeface="Arial MT"/>
              <a:buChar char="•"/>
              <a:tabLst>
                <a:tab pos="499109" algn="l"/>
                <a:tab pos="499745" algn="l"/>
              </a:tabLst>
            </a:pPr>
            <a:r>
              <a:rPr sz="2400" dirty="0">
                <a:latin typeface="Calibri"/>
                <a:cs typeface="Calibri"/>
              </a:rPr>
              <a:t>Menurut </a:t>
            </a:r>
            <a:r>
              <a:rPr sz="2400" spc="-5" dirty="0">
                <a:latin typeface="Calibri"/>
                <a:cs typeface="Calibri"/>
              </a:rPr>
              <a:t>bentuk </a:t>
            </a:r>
            <a:r>
              <a:rPr sz="2400" spc="-10" dirty="0">
                <a:latin typeface="Calibri"/>
                <a:cs typeface="Calibri"/>
              </a:rPr>
              <a:t>geometriknya, </a:t>
            </a:r>
            <a:r>
              <a:rPr sz="2400" spc="-15" dirty="0">
                <a:latin typeface="Calibri"/>
                <a:cs typeface="Calibri"/>
              </a:rPr>
              <a:t>terdapat </a:t>
            </a:r>
            <a:r>
              <a:rPr sz="2400" spc="-5" dirty="0">
                <a:latin typeface="Calibri"/>
                <a:cs typeface="Calibri"/>
              </a:rPr>
              <a:t>dua </a:t>
            </a:r>
            <a:r>
              <a:rPr sz="2400" dirty="0">
                <a:latin typeface="Calibri"/>
                <a:cs typeface="Calibri"/>
              </a:rPr>
              <a:t>tipe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bantalan beton </a:t>
            </a:r>
            <a:r>
              <a:rPr sz="2400" dirty="0">
                <a:latin typeface="Calibri"/>
                <a:cs typeface="Calibri"/>
              </a:rPr>
              <a:t>, </a:t>
            </a:r>
            <a:r>
              <a:rPr sz="2400" spc="-10" dirty="0">
                <a:latin typeface="Calibri"/>
                <a:cs typeface="Calibri"/>
              </a:rPr>
              <a:t>yaitu bantalan beton </a:t>
            </a:r>
            <a:r>
              <a:rPr sz="2400" spc="-5" dirty="0">
                <a:latin typeface="Calibri"/>
                <a:cs typeface="Calibri"/>
              </a:rPr>
              <a:t>blok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tunggal dan blok </a:t>
            </a:r>
            <a:r>
              <a:rPr sz="2400" spc="-10" dirty="0">
                <a:latin typeface="Calibri"/>
                <a:cs typeface="Calibri"/>
              </a:rPr>
              <a:t>ganda. </a:t>
            </a:r>
            <a:r>
              <a:rPr sz="2400" dirty="0">
                <a:latin typeface="Calibri"/>
                <a:cs typeface="Calibri"/>
              </a:rPr>
              <a:t>Namun </a:t>
            </a:r>
            <a:r>
              <a:rPr sz="2400" spc="-10" dirty="0">
                <a:latin typeface="Calibri"/>
                <a:cs typeface="Calibri"/>
              </a:rPr>
              <a:t>yang </a:t>
            </a:r>
            <a:r>
              <a:rPr sz="2400" spc="-5" dirty="0">
                <a:latin typeface="Calibri"/>
                <a:cs typeface="Calibri"/>
              </a:rPr>
              <a:t>umum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digunakan </a:t>
            </a:r>
            <a:r>
              <a:rPr sz="2400" spc="-5" dirty="0">
                <a:latin typeface="Calibri"/>
                <a:cs typeface="Calibri"/>
              </a:rPr>
              <a:t>di Indonesia </a:t>
            </a:r>
            <a:r>
              <a:rPr sz="2400" dirty="0">
                <a:latin typeface="Calibri"/>
                <a:cs typeface="Calibri"/>
              </a:rPr>
              <a:t>adalah </a:t>
            </a:r>
            <a:r>
              <a:rPr sz="2400" spc="-10" dirty="0">
                <a:latin typeface="Calibri"/>
                <a:cs typeface="Calibri"/>
              </a:rPr>
              <a:t>bantalan beton </a:t>
            </a:r>
            <a:r>
              <a:rPr sz="2400" spc="-5" dirty="0">
                <a:latin typeface="Calibri"/>
                <a:cs typeface="Calibri"/>
              </a:rPr>
              <a:t> blok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tunggal</a:t>
            </a:r>
            <a:endParaRPr sz="2400">
              <a:latin typeface="Calibri"/>
              <a:cs typeface="Calibri"/>
            </a:endParaRPr>
          </a:p>
          <a:p>
            <a:pPr marL="499109" marR="84455" indent="-342900">
              <a:spcBef>
                <a:spcPts val="5"/>
              </a:spcBef>
              <a:buFont typeface="Arial MT"/>
              <a:buChar char="•"/>
              <a:tabLst>
                <a:tab pos="499109" algn="l"/>
                <a:tab pos="499745" algn="l"/>
              </a:tabLst>
            </a:pPr>
            <a:r>
              <a:rPr sz="2400" spc="-10" dirty="0">
                <a:latin typeface="Calibri"/>
                <a:cs typeface="Calibri"/>
              </a:rPr>
              <a:t>Sedangkan bantalan beton </a:t>
            </a:r>
            <a:r>
              <a:rPr sz="2400" spc="-5" dirty="0">
                <a:latin typeface="Calibri"/>
                <a:cs typeface="Calibri"/>
              </a:rPr>
              <a:t>blok tunggal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dibedakan </a:t>
            </a:r>
            <a:r>
              <a:rPr sz="2400" dirty="0">
                <a:latin typeface="Calibri"/>
                <a:cs typeface="Calibri"/>
              </a:rPr>
              <a:t>menjadi </a:t>
            </a:r>
            <a:r>
              <a:rPr sz="2400" b="1" spc="-10" dirty="0">
                <a:latin typeface="Calibri"/>
                <a:cs typeface="Calibri"/>
              </a:rPr>
              <a:t>post tension</a:t>
            </a:r>
            <a:r>
              <a:rPr sz="2400" b="1" spc="-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dan </a:t>
            </a:r>
            <a:r>
              <a:rPr sz="2400" b="1" spc="-20" dirty="0">
                <a:latin typeface="Calibri"/>
                <a:cs typeface="Calibri"/>
              </a:rPr>
              <a:t>pra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tension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243072" y="3765803"/>
            <a:ext cx="7152640" cy="2550160"/>
            <a:chOff x="1719072" y="3765803"/>
            <a:chExt cx="7152640" cy="255016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15080" y="3816072"/>
              <a:ext cx="7056127" cy="238053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19072" y="3765803"/>
              <a:ext cx="7114032" cy="254965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53184" y="3834383"/>
              <a:ext cx="6984492" cy="23088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3377183" y="3834384"/>
            <a:ext cx="6985000" cy="2308860"/>
          </a:xfrm>
          <a:prstGeom prst="rect">
            <a:avLst/>
          </a:prstGeom>
          <a:ln w="9144">
            <a:solidFill>
              <a:srgbClr val="F69240"/>
            </a:solidFill>
          </a:ln>
        </p:spPr>
        <p:txBody>
          <a:bodyPr vert="horz" wrap="square" lIns="0" tIns="26670" rIns="0" bIns="0" rtlCol="0">
            <a:spAutoFit/>
          </a:bodyPr>
          <a:lstStyle/>
          <a:p>
            <a:pPr marL="92075" marR="437515">
              <a:spcBef>
                <a:spcPts val="210"/>
              </a:spcBef>
            </a:pPr>
            <a:r>
              <a:rPr sz="2400" b="1" spc="-5" dirty="0">
                <a:solidFill>
                  <a:srgbClr val="006FC0"/>
                </a:solidFill>
                <a:latin typeface="Calibri"/>
                <a:cs typeface="Calibri"/>
              </a:rPr>
              <a:t>Ide</a:t>
            </a:r>
            <a:r>
              <a:rPr sz="2400" b="1" spc="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6FC0"/>
                </a:solidFill>
                <a:latin typeface="Calibri"/>
                <a:cs typeface="Calibri"/>
              </a:rPr>
              <a:t>pembuatan</a:t>
            </a:r>
            <a:r>
              <a:rPr sz="2400" b="1" spc="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6FC0"/>
                </a:solidFill>
                <a:latin typeface="Calibri"/>
                <a:cs typeface="Calibri"/>
              </a:rPr>
              <a:t>beton</a:t>
            </a:r>
            <a:r>
              <a:rPr sz="2400" b="1" spc="-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006FC0"/>
                </a:solidFill>
                <a:latin typeface="Calibri"/>
                <a:cs typeface="Calibri"/>
              </a:rPr>
              <a:t>pratekan</a:t>
            </a:r>
            <a:r>
              <a:rPr sz="2400" b="1" spc="-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6FC0"/>
                </a:solidFill>
                <a:latin typeface="Calibri"/>
                <a:cs typeface="Calibri"/>
              </a:rPr>
              <a:t>bermula</a:t>
            </a:r>
            <a:r>
              <a:rPr sz="2400" b="1" dirty="0">
                <a:solidFill>
                  <a:srgbClr val="006FC0"/>
                </a:solidFill>
                <a:latin typeface="Calibri"/>
                <a:cs typeface="Calibri"/>
              </a:rPr>
              <a:t> dari</a:t>
            </a:r>
            <a:r>
              <a:rPr sz="2400" b="1" spc="-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6FC0"/>
                </a:solidFill>
                <a:latin typeface="Calibri"/>
                <a:cs typeface="Calibri"/>
              </a:rPr>
              <a:t>usaha </a:t>
            </a:r>
            <a:r>
              <a:rPr sz="2400" b="1" spc="-53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6FC0"/>
                </a:solidFill>
                <a:latin typeface="Calibri"/>
                <a:cs typeface="Calibri"/>
              </a:rPr>
              <a:t>mengurangi </a:t>
            </a:r>
            <a:r>
              <a:rPr sz="2400" b="1" spc="-15" dirty="0">
                <a:solidFill>
                  <a:srgbClr val="006FC0"/>
                </a:solidFill>
                <a:latin typeface="Calibri"/>
                <a:cs typeface="Calibri"/>
              </a:rPr>
              <a:t>retak </a:t>
            </a:r>
            <a:r>
              <a:rPr sz="2400" b="1" spc="-5" dirty="0">
                <a:solidFill>
                  <a:srgbClr val="006FC0"/>
                </a:solidFill>
                <a:latin typeface="Calibri"/>
                <a:cs typeface="Calibri"/>
              </a:rPr>
              <a:t>pada </a:t>
            </a:r>
            <a:r>
              <a:rPr sz="2400" b="1" spc="-10" dirty="0">
                <a:solidFill>
                  <a:srgbClr val="006FC0"/>
                </a:solidFill>
                <a:latin typeface="Calibri"/>
                <a:cs typeface="Calibri"/>
              </a:rPr>
              <a:t>bagaian yang </a:t>
            </a:r>
            <a:r>
              <a:rPr sz="2400" b="1" spc="-5" dirty="0">
                <a:solidFill>
                  <a:srgbClr val="006FC0"/>
                </a:solidFill>
                <a:latin typeface="Calibri"/>
                <a:cs typeface="Calibri"/>
              </a:rPr>
              <a:t>mengalami </a:t>
            </a:r>
            <a:r>
              <a:rPr sz="2400" b="1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006FC0"/>
                </a:solidFill>
                <a:latin typeface="Calibri"/>
                <a:cs typeface="Calibri"/>
              </a:rPr>
              <a:t>tegangan</a:t>
            </a:r>
            <a:r>
              <a:rPr sz="2400" b="1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spc="-35" dirty="0">
                <a:solidFill>
                  <a:srgbClr val="006FC0"/>
                </a:solidFill>
                <a:latin typeface="Calibri"/>
                <a:cs typeface="Calibri"/>
              </a:rPr>
              <a:t>Tarik.</a:t>
            </a:r>
            <a:endParaRPr sz="2400">
              <a:latin typeface="Calibri"/>
              <a:cs typeface="Calibri"/>
            </a:endParaRPr>
          </a:p>
          <a:p>
            <a:pPr marL="92075" marR="285115" algn="just">
              <a:spcBef>
                <a:spcPts val="5"/>
              </a:spcBef>
            </a:pPr>
            <a:r>
              <a:rPr sz="2400" b="1" spc="-15" dirty="0">
                <a:solidFill>
                  <a:srgbClr val="006FC0"/>
                </a:solidFill>
                <a:latin typeface="Calibri"/>
                <a:cs typeface="Calibri"/>
              </a:rPr>
              <a:t>Pada </a:t>
            </a:r>
            <a:r>
              <a:rPr sz="2400" b="1" spc="-10" dirty="0">
                <a:solidFill>
                  <a:srgbClr val="006FC0"/>
                </a:solidFill>
                <a:latin typeface="Calibri"/>
                <a:cs typeface="Calibri"/>
              </a:rPr>
              <a:t>bantalan beton </a:t>
            </a:r>
            <a:r>
              <a:rPr sz="2400" b="1" spc="-20" dirty="0">
                <a:solidFill>
                  <a:srgbClr val="006FC0"/>
                </a:solidFill>
                <a:latin typeface="Calibri"/>
                <a:cs typeface="Calibri"/>
              </a:rPr>
              <a:t>pratekan, </a:t>
            </a:r>
            <a:r>
              <a:rPr sz="2400" b="1" spc="-10" dirty="0">
                <a:solidFill>
                  <a:srgbClr val="006FC0"/>
                </a:solidFill>
                <a:latin typeface="Calibri"/>
                <a:cs typeface="Calibri"/>
              </a:rPr>
              <a:t>setelah </a:t>
            </a:r>
            <a:r>
              <a:rPr sz="2400" b="1" dirty="0">
                <a:solidFill>
                  <a:srgbClr val="006FC0"/>
                </a:solidFill>
                <a:latin typeface="Calibri"/>
                <a:cs typeface="Calibri"/>
              </a:rPr>
              <a:t>beban </a:t>
            </a:r>
            <a:r>
              <a:rPr sz="2400" b="1" spc="-15" dirty="0">
                <a:solidFill>
                  <a:srgbClr val="006FC0"/>
                </a:solidFill>
                <a:latin typeface="Calibri"/>
                <a:cs typeface="Calibri"/>
              </a:rPr>
              <a:t>lewat, </a:t>
            </a:r>
            <a:r>
              <a:rPr sz="2400" b="1" spc="-53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006FC0"/>
                </a:solidFill>
                <a:latin typeface="Calibri"/>
                <a:cs typeface="Calibri"/>
              </a:rPr>
              <a:t>retakan </a:t>
            </a:r>
            <a:r>
              <a:rPr sz="2400" b="1" spc="-5" dirty="0">
                <a:solidFill>
                  <a:srgbClr val="006FC0"/>
                </a:solidFill>
                <a:latin typeface="Calibri"/>
                <a:cs typeface="Calibri"/>
              </a:rPr>
              <a:t>itu </a:t>
            </a:r>
            <a:r>
              <a:rPr sz="2400" b="1" spc="-15" dirty="0">
                <a:solidFill>
                  <a:srgbClr val="006FC0"/>
                </a:solidFill>
                <a:latin typeface="Calibri"/>
                <a:cs typeface="Calibri"/>
              </a:rPr>
              <a:t>relative merapat </a:t>
            </a:r>
            <a:r>
              <a:rPr sz="2400" b="1" spc="-10" dirty="0">
                <a:solidFill>
                  <a:srgbClr val="006FC0"/>
                </a:solidFill>
                <a:latin typeface="Calibri"/>
                <a:cs typeface="Calibri"/>
              </a:rPr>
              <a:t>kembali karena </a:t>
            </a:r>
            <a:r>
              <a:rPr sz="2400" b="1" spc="-15" dirty="0">
                <a:solidFill>
                  <a:srgbClr val="006FC0"/>
                </a:solidFill>
                <a:latin typeface="Calibri"/>
                <a:cs typeface="Calibri"/>
              </a:rPr>
              <a:t>adanya </a:t>
            </a:r>
            <a:r>
              <a:rPr sz="2400" b="1" spc="-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spc="-30" dirty="0">
                <a:solidFill>
                  <a:srgbClr val="006FC0"/>
                </a:solidFill>
                <a:latin typeface="Calibri"/>
                <a:cs typeface="Calibri"/>
              </a:rPr>
              <a:t>gaya</a:t>
            </a:r>
            <a:r>
              <a:rPr sz="2400" b="1" spc="-15" dirty="0">
                <a:solidFill>
                  <a:srgbClr val="006FC0"/>
                </a:solidFill>
                <a:latin typeface="Calibri"/>
                <a:cs typeface="Calibri"/>
              </a:rPr>
              <a:t> tekan</a:t>
            </a:r>
            <a:r>
              <a:rPr sz="2400" b="1" spc="-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6FC0"/>
                </a:solidFill>
                <a:latin typeface="Calibri"/>
                <a:cs typeface="Calibri"/>
              </a:rPr>
              <a:t>dari</a:t>
            </a:r>
            <a:r>
              <a:rPr sz="2400" b="1" spc="-10" dirty="0">
                <a:solidFill>
                  <a:srgbClr val="006FC0"/>
                </a:solidFill>
                <a:latin typeface="Calibri"/>
                <a:cs typeface="Calibri"/>
              </a:rPr>
              <a:t> kabel-kabel</a:t>
            </a:r>
            <a:r>
              <a:rPr sz="2400" b="1" spc="-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006FC0"/>
                </a:solidFill>
                <a:latin typeface="Calibri"/>
                <a:cs typeface="Calibri"/>
              </a:rPr>
              <a:t>pratekannya</a:t>
            </a:r>
            <a:endParaRPr sz="24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118740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15639" y="3710940"/>
            <a:ext cx="3456432" cy="246888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15639" y="665987"/>
            <a:ext cx="3445764" cy="189890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097267" y="665988"/>
            <a:ext cx="3147060" cy="20863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76515" y="3915155"/>
            <a:ext cx="3063240" cy="206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2373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25450"/>
            <a:chOff x="1536191" y="464819"/>
            <a:chExt cx="7621905" cy="42545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7595616" y="0"/>
                  </a:moveTo>
                  <a:lnTo>
                    <a:pt x="0" y="0"/>
                  </a:lnTo>
                  <a:lnTo>
                    <a:pt x="0" y="399288"/>
                  </a:lnTo>
                  <a:lnTo>
                    <a:pt x="7595616" y="399288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25907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50871" y="478928"/>
            <a:ext cx="3132455" cy="347980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  <a:tabLst>
                <a:tab pos="972185" algn="l"/>
              </a:tabLst>
            </a:pPr>
            <a:r>
              <a:rPr sz="2100" i="1" spc="210" dirty="0">
                <a:solidFill>
                  <a:srgbClr val="FF0000"/>
                </a:solidFill>
                <a:latin typeface="Arial"/>
                <a:cs typeface="Arial"/>
              </a:rPr>
              <a:t>Jarak	</a:t>
            </a:r>
            <a:r>
              <a:rPr sz="2100" i="1" spc="185" dirty="0">
                <a:solidFill>
                  <a:srgbClr val="FF0000"/>
                </a:solidFill>
                <a:latin typeface="Arial"/>
                <a:cs typeface="Arial"/>
              </a:rPr>
              <a:t>Bantalan</a:t>
            </a:r>
            <a:r>
              <a:rPr sz="2100" i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i="1" spc="190" dirty="0">
                <a:solidFill>
                  <a:srgbClr val="FF0000"/>
                </a:solidFill>
                <a:latin typeface="Arial"/>
                <a:cs typeface="Arial"/>
              </a:rPr>
              <a:t>Beton</a:t>
            </a:r>
            <a:endParaRPr sz="21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94633" y="1030046"/>
            <a:ext cx="6323330" cy="3947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10" dirty="0">
                <a:latin typeface="Calibri"/>
                <a:cs typeface="Calibri"/>
              </a:rPr>
              <a:t>Jarak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bantalan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dipengaruhi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oleh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hal-hal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sebagai</a:t>
            </a:r>
            <a:endParaRPr sz="2400">
              <a:latin typeface="Calibri"/>
              <a:cs typeface="Calibri"/>
            </a:endParaRPr>
          </a:p>
          <a:p>
            <a:pPr marL="12700">
              <a:spcBef>
                <a:spcPts val="5"/>
              </a:spcBef>
            </a:pPr>
            <a:r>
              <a:rPr sz="2400" spc="-10" dirty="0">
                <a:latin typeface="Calibri"/>
                <a:cs typeface="Calibri"/>
              </a:rPr>
              <a:t>berikut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  <a:p>
            <a:pPr marL="469900" indent="-457200">
              <a:buAutoNum type="arabicPeriod"/>
              <a:tabLst>
                <a:tab pos="469265" algn="l"/>
                <a:tab pos="469900" algn="l"/>
              </a:tabLst>
            </a:pPr>
            <a:r>
              <a:rPr sz="2400" spc="-5" dirty="0">
                <a:latin typeface="Calibri"/>
                <a:cs typeface="Calibri"/>
              </a:rPr>
              <a:t>Tipe </a:t>
            </a:r>
            <a:r>
              <a:rPr sz="2400" spc="-10" dirty="0">
                <a:latin typeface="Calibri"/>
                <a:cs typeface="Calibri"/>
              </a:rPr>
              <a:t>,potongan, </a:t>
            </a:r>
            <a:r>
              <a:rPr sz="2400" spc="-5" dirty="0">
                <a:latin typeface="Calibri"/>
                <a:cs typeface="Calibri"/>
              </a:rPr>
              <a:t>melintang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dan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kekuatan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rel</a:t>
            </a:r>
            <a:endParaRPr sz="2400">
              <a:latin typeface="Calibri"/>
              <a:cs typeface="Calibri"/>
            </a:endParaRPr>
          </a:p>
          <a:p>
            <a:pPr marL="469900" indent="-457200">
              <a:buAutoNum type="arabicPeriod"/>
              <a:tabLst>
                <a:tab pos="469265" algn="l"/>
                <a:tab pos="469900" algn="l"/>
              </a:tabLst>
            </a:pPr>
            <a:r>
              <a:rPr sz="2400" spc="-5" dirty="0">
                <a:latin typeface="Calibri"/>
                <a:cs typeface="Calibri"/>
              </a:rPr>
              <a:t>Jenis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dan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kekautan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bantalan</a:t>
            </a:r>
            <a:endParaRPr sz="2400">
              <a:latin typeface="Calibri"/>
              <a:cs typeface="Calibri"/>
            </a:endParaRPr>
          </a:p>
          <a:p>
            <a:pPr marL="469900" indent="-457200">
              <a:buAutoNum type="arabicPeriod"/>
              <a:tabLst>
                <a:tab pos="469265" algn="l"/>
                <a:tab pos="469900" algn="l"/>
              </a:tabLst>
            </a:pPr>
            <a:r>
              <a:rPr sz="2400" dirty="0">
                <a:latin typeface="Calibri"/>
                <a:cs typeface="Calibri"/>
              </a:rPr>
              <a:t>Balas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tempat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bantalan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diletakkan</a:t>
            </a:r>
            <a:endParaRPr sz="2400">
              <a:latin typeface="Calibri"/>
              <a:cs typeface="Calibri"/>
            </a:endParaRPr>
          </a:p>
          <a:p>
            <a:pPr marL="469900" indent="-457200">
              <a:buAutoNum type="arabicPeriod"/>
              <a:tabLst>
                <a:tab pos="469265" algn="l"/>
                <a:tab pos="469900" algn="l"/>
              </a:tabLst>
            </a:pPr>
            <a:r>
              <a:rPr sz="2400" spc="-5" dirty="0">
                <a:latin typeface="Calibri"/>
                <a:cs typeface="Calibri"/>
              </a:rPr>
              <a:t>Beban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gandar,volume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dan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kecepatan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kereta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api</a:t>
            </a:r>
            <a:endParaRPr sz="2400">
              <a:latin typeface="Calibri"/>
              <a:cs typeface="Calibri"/>
            </a:endParaRPr>
          </a:p>
          <a:p>
            <a:pPr marL="12700" marR="1002665">
              <a:spcBef>
                <a:spcPts val="2070"/>
              </a:spcBef>
            </a:pPr>
            <a:r>
              <a:rPr sz="2400" spc="-15" dirty="0">
                <a:latin typeface="Calibri"/>
                <a:cs typeface="Calibri"/>
              </a:rPr>
              <a:t>Secara </a:t>
            </a:r>
            <a:r>
              <a:rPr sz="2400" spc="-10" dirty="0">
                <a:latin typeface="Calibri"/>
                <a:cs typeface="Calibri"/>
              </a:rPr>
              <a:t>praktis </a:t>
            </a:r>
            <a:r>
              <a:rPr sz="2400" spc="-5" dirty="0">
                <a:latin typeface="Calibri"/>
                <a:cs typeface="Calibri"/>
              </a:rPr>
              <a:t>di Indonesia </a:t>
            </a:r>
            <a:r>
              <a:rPr sz="2400" spc="-10" dirty="0">
                <a:latin typeface="Calibri"/>
                <a:cs typeface="Calibri"/>
              </a:rPr>
              <a:t>digunakan </a:t>
            </a:r>
            <a:r>
              <a:rPr sz="2400" spc="-15" dirty="0">
                <a:latin typeface="Calibri"/>
                <a:cs typeface="Calibri"/>
              </a:rPr>
              <a:t>jarak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bantalan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sebagai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berikut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  <a:p>
            <a:pPr marL="355600" indent="-342900"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spc="-15" dirty="0">
                <a:latin typeface="Calibri"/>
                <a:cs typeface="Calibri"/>
              </a:rPr>
              <a:t>Pada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lintas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lurus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60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cm</a:t>
            </a:r>
            <a:endParaRPr sz="2400">
              <a:latin typeface="Calibri"/>
              <a:cs typeface="Calibri"/>
            </a:endParaRPr>
          </a:p>
          <a:p>
            <a:pPr marL="355600" indent="-342900"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spc="-15" dirty="0">
                <a:latin typeface="Calibri"/>
                <a:cs typeface="Calibri"/>
              </a:rPr>
              <a:t>Pada </a:t>
            </a:r>
            <a:r>
              <a:rPr sz="2400" spc="-10" dirty="0">
                <a:latin typeface="Calibri"/>
                <a:cs typeface="Calibri"/>
              </a:rPr>
              <a:t>lengkung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 60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(diukur</a:t>
            </a:r>
            <a:r>
              <a:rPr sz="2400" spc="-5" dirty="0">
                <a:latin typeface="Calibri"/>
                <a:cs typeface="Calibri"/>
              </a:rPr>
              <a:t> dari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rel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terluar)</a:t>
            </a:r>
            <a:endParaRPr sz="24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053895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25450"/>
            <a:chOff x="1536191" y="464819"/>
            <a:chExt cx="7621905" cy="42545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7595616" y="0"/>
                  </a:moveTo>
                  <a:lnTo>
                    <a:pt x="0" y="0"/>
                  </a:lnTo>
                  <a:lnTo>
                    <a:pt x="0" y="399288"/>
                  </a:lnTo>
                  <a:lnTo>
                    <a:pt x="7595616" y="399288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25907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50870" y="478928"/>
            <a:ext cx="4867910" cy="347980"/>
          </a:xfrm>
          <a:prstGeom prst="rect">
            <a:avLst/>
          </a:prstGeom>
        </p:spPr>
        <p:txBody>
          <a:bodyPr vert="horz" wrap="square" lIns="0" tIns="1460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00" i="1" spc="165" dirty="0">
                <a:solidFill>
                  <a:srgbClr val="FF0000"/>
                </a:solidFill>
                <a:latin typeface="Arial"/>
                <a:cs typeface="Arial"/>
              </a:rPr>
              <a:t>Persyaratan</a:t>
            </a:r>
            <a:r>
              <a:rPr sz="2100" i="1" spc="7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i="1" spc="160" dirty="0">
                <a:solidFill>
                  <a:srgbClr val="FF0000"/>
                </a:solidFill>
                <a:latin typeface="Arial"/>
                <a:cs typeface="Arial"/>
              </a:rPr>
              <a:t>bahan</a:t>
            </a:r>
            <a:r>
              <a:rPr sz="2100" i="1" spc="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i="1" spc="185" dirty="0">
                <a:solidFill>
                  <a:srgbClr val="FF0000"/>
                </a:solidFill>
                <a:latin typeface="Arial"/>
                <a:cs typeface="Arial"/>
              </a:rPr>
              <a:t>Bantalan</a:t>
            </a:r>
            <a:r>
              <a:rPr sz="2100" i="1" spc="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i="1" spc="190" dirty="0">
                <a:solidFill>
                  <a:srgbClr val="FF0000"/>
                </a:solidFill>
                <a:latin typeface="Arial"/>
                <a:cs typeface="Arial"/>
              </a:rPr>
              <a:t>Beton</a:t>
            </a:r>
            <a:endParaRPr sz="21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94634" y="1033095"/>
            <a:ext cx="6106795" cy="23729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spcBef>
                <a:spcPts val="9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200" spc="-20" dirty="0">
                <a:latin typeface="Calibri"/>
                <a:cs typeface="Calibri"/>
              </a:rPr>
              <a:t>Kuat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tekan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sebesar 500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kg/cm2</a:t>
            </a:r>
            <a:endParaRPr sz="2200">
              <a:latin typeface="Calibri"/>
              <a:cs typeface="Calibri"/>
            </a:endParaRPr>
          </a:p>
          <a:p>
            <a:pPr marL="355600" indent="-342900">
              <a:spcBef>
                <a:spcPts val="5"/>
              </a:spcBef>
              <a:buFont typeface="Arial MT"/>
              <a:buChar char="•"/>
              <a:tabLst>
                <a:tab pos="354965" algn="l"/>
                <a:tab pos="355600" algn="l"/>
                <a:tab pos="3380104" algn="l"/>
              </a:tabLst>
            </a:pPr>
            <a:r>
              <a:rPr sz="2200" spc="-10" dirty="0">
                <a:latin typeface="Calibri"/>
                <a:cs typeface="Calibri"/>
              </a:rPr>
              <a:t>Mutu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baja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tulangan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geser	</a:t>
            </a:r>
            <a:r>
              <a:rPr sz="2200" spc="-5" dirty="0">
                <a:latin typeface="Calibri"/>
                <a:cs typeface="Calibri"/>
              </a:rPr>
              <a:t>&gt;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U-24</a:t>
            </a:r>
            <a:endParaRPr sz="2200">
              <a:latin typeface="Calibri"/>
              <a:cs typeface="Calibri"/>
            </a:endParaRPr>
          </a:p>
          <a:p>
            <a:pPr marL="355600" marR="527050" indent="-342900"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200" spc="-10" dirty="0">
                <a:latin typeface="Calibri"/>
                <a:cs typeface="Calibri"/>
              </a:rPr>
              <a:t>Mutu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baja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partegang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memiliki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tegangan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putus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minimum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17000kg/cm2</a:t>
            </a:r>
            <a:endParaRPr sz="2200">
              <a:latin typeface="Calibri"/>
              <a:cs typeface="Calibri"/>
            </a:endParaRPr>
          </a:p>
          <a:p>
            <a:pPr marL="355600" indent="-342900"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200" spc="-5" dirty="0">
                <a:latin typeface="Calibri"/>
                <a:cs typeface="Calibri"/>
              </a:rPr>
              <a:t>Memiliki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berat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160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–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200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kg</a:t>
            </a:r>
            <a:endParaRPr sz="2200">
              <a:latin typeface="Calibri"/>
              <a:cs typeface="Calibri"/>
            </a:endParaRPr>
          </a:p>
          <a:p>
            <a:pPr marL="355600" marR="5080" indent="-342900"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200" spc="-10" dirty="0">
                <a:latin typeface="Calibri"/>
                <a:cs typeface="Calibri"/>
              </a:rPr>
              <a:t>Bantalan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beton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pratekan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pretesnsion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dan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pratekan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harus dapat memikul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momen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sebesar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: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27969" y="3652756"/>
            <a:ext cx="4888424" cy="256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4007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275077" y="176784"/>
            <a:ext cx="7084059" cy="600710"/>
            <a:chOff x="1751076" y="176784"/>
            <a:chExt cx="7084059" cy="600710"/>
          </a:xfrm>
        </p:grpSpPr>
        <p:sp>
          <p:nvSpPr>
            <p:cNvPr id="3" name="object 3"/>
            <p:cNvSpPr/>
            <p:nvPr/>
          </p:nvSpPr>
          <p:spPr>
            <a:xfrm>
              <a:off x="1764030" y="189738"/>
              <a:ext cx="7058025" cy="574675"/>
            </a:xfrm>
            <a:custGeom>
              <a:avLst/>
              <a:gdLst/>
              <a:ahLst/>
              <a:cxnLst/>
              <a:rect l="l" t="t" r="r" b="b"/>
              <a:pathLst>
                <a:path w="7058025" h="574675">
                  <a:moveTo>
                    <a:pt x="6961886" y="0"/>
                  </a:moveTo>
                  <a:lnTo>
                    <a:pt x="95757" y="0"/>
                  </a:lnTo>
                  <a:lnTo>
                    <a:pt x="58507" y="7532"/>
                  </a:lnTo>
                  <a:lnTo>
                    <a:pt x="28066" y="28066"/>
                  </a:lnTo>
                  <a:lnTo>
                    <a:pt x="7532" y="58507"/>
                  </a:lnTo>
                  <a:lnTo>
                    <a:pt x="0" y="95757"/>
                  </a:lnTo>
                  <a:lnTo>
                    <a:pt x="0" y="478789"/>
                  </a:lnTo>
                  <a:lnTo>
                    <a:pt x="7532" y="516040"/>
                  </a:lnTo>
                  <a:lnTo>
                    <a:pt x="28067" y="546480"/>
                  </a:lnTo>
                  <a:lnTo>
                    <a:pt x="58507" y="567015"/>
                  </a:lnTo>
                  <a:lnTo>
                    <a:pt x="95757" y="574547"/>
                  </a:lnTo>
                  <a:lnTo>
                    <a:pt x="6961886" y="574547"/>
                  </a:lnTo>
                  <a:lnTo>
                    <a:pt x="6999136" y="567015"/>
                  </a:lnTo>
                  <a:lnTo>
                    <a:pt x="7029577" y="546480"/>
                  </a:lnTo>
                  <a:lnTo>
                    <a:pt x="7050111" y="516040"/>
                  </a:lnTo>
                  <a:lnTo>
                    <a:pt x="7057644" y="478789"/>
                  </a:lnTo>
                  <a:lnTo>
                    <a:pt x="7057644" y="95757"/>
                  </a:lnTo>
                  <a:lnTo>
                    <a:pt x="7050111" y="58507"/>
                  </a:lnTo>
                  <a:lnTo>
                    <a:pt x="7029577" y="28067"/>
                  </a:lnTo>
                  <a:lnTo>
                    <a:pt x="6999136" y="7532"/>
                  </a:lnTo>
                  <a:lnTo>
                    <a:pt x="6961886" y="0"/>
                  </a:lnTo>
                  <a:close/>
                </a:path>
              </a:pathLst>
            </a:custGeom>
            <a:solidFill>
              <a:srgbClr val="4AAC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764030" y="189738"/>
              <a:ext cx="7058025" cy="574675"/>
            </a:xfrm>
            <a:custGeom>
              <a:avLst/>
              <a:gdLst/>
              <a:ahLst/>
              <a:cxnLst/>
              <a:rect l="l" t="t" r="r" b="b"/>
              <a:pathLst>
                <a:path w="7058025" h="574675">
                  <a:moveTo>
                    <a:pt x="0" y="95757"/>
                  </a:moveTo>
                  <a:lnTo>
                    <a:pt x="7532" y="58507"/>
                  </a:lnTo>
                  <a:lnTo>
                    <a:pt x="28066" y="28066"/>
                  </a:lnTo>
                  <a:lnTo>
                    <a:pt x="58507" y="7532"/>
                  </a:lnTo>
                  <a:lnTo>
                    <a:pt x="95757" y="0"/>
                  </a:lnTo>
                  <a:lnTo>
                    <a:pt x="6961886" y="0"/>
                  </a:lnTo>
                  <a:lnTo>
                    <a:pt x="6999136" y="7532"/>
                  </a:lnTo>
                  <a:lnTo>
                    <a:pt x="7029577" y="28067"/>
                  </a:lnTo>
                  <a:lnTo>
                    <a:pt x="7050111" y="58507"/>
                  </a:lnTo>
                  <a:lnTo>
                    <a:pt x="7057644" y="95757"/>
                  </a:lnTo>
                  <a:lnTo>
                    <a:pt x="7057644" y="478789"/>
                  </a:lnTo>
                  <a:lnTo>
                    <a:pt x="7050111" y="516040"/>
                  </a:lnTo>
                  <a:lnTo>
                    <a:pt x="7029577" y="546480"/>
                  </a:lnTo>
                  <a:lnTo>
                    <a:pt x="6999136" y="567015"/>
                  </a:lnTo>
                  <a:lnTo>
                    <a:pt x="6961886" y="574547"/>
                  </a:lnTo>
                  <a:lnTo>
                    <a:pt x="95757" y="574547"/>
                  </a:lnTo>
                  <a:lnTo>
                    <a:pt x="58507" y="567015"/>
                  </a:lnTo>
                  <a:lnTo>
                    <a:pt x="28067" y="546480"/>
                  </a:lnTo>
                  <a:lnTo>
                    <a:pt x="7532" y="516040"/>
                  </a:lnTo>
                  <a:lnTo>
                    <a:pt x="0" y="478789"/>
                  </a:lnTo>
                  <a:lnTo>
                    <a:pt x="0" y="95757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394965" y="249116"/>
            <a:ext cx="1250315" cy="382156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0" dirty="0">
                <a:solidFill>
                  <a:srgbClr val="FFFFFF"/>
                </a:solidFill>
              </a:rPr>
              <a:t>K</a:t>
            </a:r>
            <a:r>
              <a:rPr sz="2400" dirty="0">
                <a:solidFill>
                  <a:srgbClr val="FFFFFF"/>
                </a:solidFill>
              </a:rPr>
              <a:t>elebihan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3275077" y="3387852"/>
            <a:ext cx="7084059" cy="601980"/>
            <a:chOff x="1751076" y="3387852"/>
            <a:chExt cx="7084059" cy="601980"/>
          </a:xfrm>
        </p:grpSpPr>
        <p:sp>
          <p:nvSpPr>
            <p:cNvPr id="7" name="object 7"/>
            <p:cNvSpPr/>
            <p:nvPr/>
          </p:nvSpPr>
          <p:spPr>
            <a:xfrm>
              <a:off x="1764030" y="3400806"/>
              <a:ext cx="7058025" cy="576580"/>
            </a:xfrm>
            <a:custGeom>
              <a:avLst/>
              <a:gdLst/>
              <a:ahLst/>
              <a:cxnLst/>
              <a:rect l="l" t="t" r="r" b="b"/>
              <a:pathLst>
                <a:path w="7058025" h="576579">
                  <a:moveTo>
                    <a:pt x="6961632" y="0"/>
                  </a:moveTo>
                  <a:lnTo>
                    <a:pt x="96012" y="0"/>
                  </a:lnTo>
                  <a:lnTo>
                    <a:pt x="58614" y="7536"/>
                  </a:lnTo>
                  <a:lnTo>
                    <a:pt x="28098" y="28098"/>
                  </a:lnTo>
                  <a:lnTo>
                    <a:pt x="7536" y="58614"/>
                  </a:lnTo>
                  <a:lnTo>
                    <a:pt x="0" y="96012"/>
                  </a:lnTo>
                  <a:lnTo>
                    <a:pt x="0" y="480060"/>
                  </a:lnTo>
                  <a:lnTo>
                    <a:pt x="7536" y="517457"/>
                  </a:lnTo>
                  <a:lnTo>
                    <a:pt x="28098" y="547973"/>
                  </a:lnTo>
                  <a:lnTo>
                    <a:pt x="58614" y="568535"/>
                  </a:lnTo>
                  <a:lnTo>
                    <a:pt x="96012" y="576072"/>
                  </a:lnTo>
                  <a:lnTo>
                    <a:pt x="6961632" y="576072"/>
                  </a:lnTo>
                  <a:lnTo>
                    <a:pt x="6999029" y="568535"/>
                  </a:lnTo>
                  <a:lnTo>
                    <a:pt x="7029545" y="547973"/>
                  </a:lnTo>
                  <a:lnTo>
                    <a:pt x="7050107" y="517457"/>
                  </a:lnTo>
                  <a:lnTo>
                    <a:pt x="7057644" y="480060"/>
                  </a:lnTo>
                  <a:lnTo>
                    <a:pt x="7057644" y="96012"/>
                  </a:lnTo>
                  <a:lnTo>
                    <a:pt x="7050107" y="58614"/>
                  </a:lnTo>
                  <a:lnTo>
                    <a:pt x="7029545" y="28098"/>
                  </a:lnTo>
                  <a:lnTo>
                    <a:pt x="6999029" y="7536"/>
                  </a:lnTo>
                  <a:lnTo>
                    <a:pt x="6961632" y="0"/>
                  </a:lnTo>
                  <a:close/>
                </a:path>
              </a:pathLst>
            </a:custGeom>
            <a:solidFill>
              <a:srgbClr val="F795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764030" y="3400806"/>
              <a:ext cx="7058025" cy="576580"/>
            </a:xfrm>
            <a:custGeom>
              <a:avLst/>
              <a:gdLst/>
              <a:ahLst/>
              <a:cxnLst/>
              <a:rect l="l" t="t" r="r" b="b"/>
              <a:pathLst>
                <a:path w="7058025" h="576579">
                  <a:moveTo>
                    <a:pt x="0" y="96012"/>
                  </a:moveTo>
                  <a:lnTo>
                    <a:pt x="7536" y="58614"/>
                  </a:lnTo>
                  <a:lnTo>
                    <a:pt x="28098" y="28098"/>
                  </a:lnTo>
                  <a:lnTo>
                    <a:pt x="58614" y="7536"/>
                  </a:lnTo>
                  <a:lnTo>
                    <a:pt x="96012" y="0"/>
                  </a:lnTo>
                  <a:lnTo>
                    <a:pt x="6961632" y="0"/>
                  </a:lnTo>
                  <a:lnTo>
                    <a:pt x="6999029" y="7536"/>
                  </a:lnTo>
                  <a:lnTo>
                    <a:pt x="7029545" y="28098"/>
                  </a:lnTo>
                  <a:lnTo>
                    <a:pt x="7050107" y="58614"/>
                  </a:lnTo>
                  <a:lnTo>
                    <a:pt x="7057644" y="96012"/>
                  </a:lnTo>
                  <a:lnTo>
                    <a:pt x="7057644" y="480060"/>
                  </a:lnTo>
                  <a:lnTo>
                    <a:pt x="7050107" y="517457"/>
                  </a:lnTo>
                  <a:lnTo>
                    <a:pt x="7029545" y="547973"/>
                  </a:lnTo>
                  <a:lnTo>
                    <a:pt x="6999029" y="568535"/>
                  </a:lnTo>
                  <a:lnTo>
                    <a:pt x="6961632" y="576072"/>
                  </a:lnTo>
                  <a:lnTo>
                    <a:pt x="96012" y="576072"/>
                  </a:lnTo>
                  <a:lnTo>
                    <a:pt x="58614" y="568535"/>
                  </a:lnTo>
                  <a:lnTo>
                    <a:pt x="28098" y="547973"/>
                  </a:lnTo>
                  <a:lnTo>
                    <a:pt x="7536" y="517457"/>
                  </a:lnTo>
                  <a:lnTo>
                    <a:pt x="0" y="480060"/>
                  </a:lnTo>
                  <a:lnTo>
                    <a:pt x="0" y="96012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394964" y="708811"/>
            <a:ext cx="6758940" cy="5454698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288925" indent="-172720">
              <a:spcBef>
                <a:spcPts val="375"/>
              </a:spcBef>
              <a:buChar char="•"/>
              <a:tabLst>
                <a:tab pos="289560" algn="l"/>
              </a:tabLst>
            </a:pPr>
            <a:r>
              <a:rPr sz="1900" spc="-10" dirty="0">
                <a:latin typeface="Calibri"/>
                <a:cs typeface="Calibri"/>
              </a:rPr>
              <a:t>Stabilitas baik</a:t>
            </a:r>
            <a:endParaRPr sz="1900">
              <a:latin typeface="Calibri"/>
              <a:cs typeface="Calibri"/>
            </a:endParaRPr>
          </a:p>
          <a:p>
            <a:pPr marL="288925" indent="-172720">
              <a:spcBef>
                <a:spcPts val="275"/>
              </a:spcBef>
              <a:buChar char="•"/>
              <a:tabLst>
                <a:tab pos="289560" algn="l"/>
              </a:tabLst>
            </a:pPr>
            <a:r>
              <a:rPr sz="1900" spc="-10" dirty="0">
                <a:latin typeface="Calibri"/>
                <a:cs typeface="Calibri"/>
              </a:rPr>
              <a:t>Cocok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untuk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kecepatan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dan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frekuensi</a:t>
            </a:r>
            <a:r>
              <a:rPr sz="1900" spc="40" dirty="0">
                <a:latin typeface="Calibri"/>
                <a:cs typeface="Calibri"/>
              </a:rPr>
              <a:t> </a:t>
            </a:r>
            <a:r>
              <a:rPr sz="1900" spc="-25" dirty="0">
                <a:latin typeface="Calibri"/>
                <a:cs typeface="Calibri"/>
              </a:rPr>
              <a:t>kereta</a:t>
            </a:r>
            <a:r>
              <a:rPr sz="1900" spc="-5" dirty="0">
                <a:latin typeface="Calibri"/>
                <a:cs typeface="Calibri"/>
              </a:rPr>
              <a:t> api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yang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tinggi</a:t>
            </a:r>
            <a:endParaRPr sz="1900">
              <a:latin typeface="Calibri"/>
              <a:cs typeface="Calibri"/>
            </a:endParaRPr>
          </a:p>
          <a:p>
            <a:pPr marL="288925" indent="-172720">
              <a:spcBef>
                <a:spcPts val="275"/>
              </a:spcBef>
              <a:buChar char="•"/>
              <a:tabLst>
                <a:tab pos="289560" algn="l"/>
              </a:tabLst>
            </a:pPr>
            <a:r>
              <a:rPr sz="1900" spc="-10" dirty="0">
                <a:latin typeface="Calibri"/>
                <a:cs typeface="Calibri"/>
              </a:rPr>
              <a:t>Umur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konstruksi</a:t>
            </a:r>
            <a:r>
              <a:rPr sz="1900" spc="-5" dirty="0">
                <a:latin typeface="Calibri"/>
                <a:cs typeface="Calibri"/>
              </a:rPr>
              <a:t> lebih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panjang.</a:t>
            </a:r>
            <a:endParaRPr sz="1900">
              <a:latin typeface="Calibri"/>
              <a:cs typeface="Calibri"/>
            </a:endParaRPr>
          </a:p>
          <a:p>
            <a:pPr marL="288925" indent="-172720">
              <a:spcBef>
                <a:spcPts val="270"/>
              </a:spcBef>
              <a:buChar char="•"/>
              <a:tabLst>
                <a:tab pos="289560" algn="l"/>
              </a:tabLst>
            </a:pPr>
            <a:r>
              <a:rPr sz="1900" spc="-15" dirty="0">
                <a:latin typeface="Calibri"/>
                <a:cs typeface="Calibri"/>
              </a:rPr>
              <a:t>Biaya </a:t>
            </a:r>
            <a:r>
              <a:rPr sz="1900" spc="-10" dirty="0">
                <a:latin typeface="Calibri"/>
                <a:cs typeface="Calibri"/>
              </a:rPr>
              <a:t>pemeliharaan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yang</a:t>
            </a:r>
            <a:r>
              <a:rPr sz="1900" spc="-2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rendah.</a:t>
            </a:r>
            <a:endParaRPr sz="1900">
              <a:latin typeface="Calibri"/>
              <a:cs typeface="Calibri"/>
            </a:endParaRPr>
          </a:p>
          <a:p>
            <a:pPr marL="288925" indent="-172720">
              <a:spcBef>
                <a:spcPts val="275"/>
              </a:spcBef>
              <a:buChar char="•"/>
              <a:tabLst>
                <a:tab pos="289560" algn="l"/>
              </a:tabLst>
            </a:pPr>
            <a:r>
              <a:rPr sz="1900" spc="-10" dirty="0">
                <a:latin typeface="Calibri"/>
                <a:cs typeface="Calibri"/>
              </a:rPr>
              <a:t>Pengendalian</a:t>
            </a:r>
            <a:r>
              <a:rPr sz="1900" spc="-5" dirty="0">
                <a:latin typeface="Calibri"/>
                <a:cs typeface="Calibri"/>
              </a:rPr>
              <a:t> mutu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bahan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lebih mudah.</a:t>
            </a:r>
            <a:endParaRPr sz="1900">
              <a:latin typeface="Calibri"/>
              <a:cs typeface="Calibri"/>
            </a:endParaRPr>
          </a:p>
          <a:p>
            <a:pPr marL="288925" indent="-172720">
              <a:spcBef>
                <a:spcPts val="275"/>
              </a:spcBef>
              <a:buChar char="•"/>
              <a:tabLst>
                <a:tab pos="289560" algn="l"/>
              </a:tabLst>
            </a:pPr>
            <a:r>
              <a:rPr sz="1900" spc="-15" dirty="0">
                <a:latin typeface="Calibri"/>
                <a:cs typeface="Calibri"/>
              </a:rPr>
              <a:t>proses</a:t>
            </a:r>
            <a:r>
              <a:rPr sz="1900" spc="3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pembuatannya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relatif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mudah</a:t>
            </a:r>
            <a:r>
              <a:rPr sz="1900" spc="2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pembuatannya.</a:t>
            </a:r>
            <a:endParaRPr sz="1900">
              <a:latin typeface="Calibri"/>
              <a:cs typeface="Calibri"/>
            </a:endParaRPr>
          </a:p>
          <a:p>
            <a:pPr marL="288925" indent="-172720">
              <a:spcBef>
                <a:spcPts val="265"/>
              </a:spcBef>
              <a:buChar char="•"/>
              <a:tabLst>
                <a:tab pos="289560" algn="l"/>
              </a:tabLst>
            </a:pPr>
            <a:r>
              <a:rPr sz="1900" spc="-15" dirty="0">
                <a:latin typeface="Calibri"/>
                <a:cs typeface="Calibri"/>
              </a:rPr>
              <a:t>Komponen</a:t>
            </a:r>
            <a:r>
              <a:rPr sz="1900" spc="3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lebih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sedikit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dibandingkan</a:t>
            </a:r>
            <a:r>
              <a:rPr sz="1900" spc="4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dengan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jenis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lainnya.</a:t>
            </a:r>
            <a:endParaRPr sz="19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Calibri"/>
              <a:buChar char="•"/>
            </a:pPr>
            <a:endParaRPr sz="1900">
              <a:latin typeface="Calibri"/>
              <a:cs typeface="Calibri"/>
            </a:endParaRPr>
          </a:p>
          <a:p>
            <a:pPr marL="12700">
              <a:spcBef>
                <a:spcPts val="1450"/>
              </a:spcBef>
            </a:pPr>
            <a:r>
              <a:rPr sz="2400" spc="-20" dirty="0">
                <a:solidFill>
                  <a:srgbClr val="FFFFFF"/>
                </a:solidFill>
                <a:latin typeface="Calibri"/>
                <a:cs typeface="Calibri"/>
              </a:rPr>
              <a:t>Kekurangan</a:t>
            </a:r>
            <a:endParaRPr sz="2400">
              <a:latin typeface="Calibri"/>
              <a:cs typeface="Calibri"/>
            </a:endParaRPr>
          </a:p>
          <a:p>
            <a:pPr marL="288925" indent="-172720">
              <a:spcBef>
                <a:spcPts val="1025"/>
              </a:spcBef>
              <a:buChar char="•"/>
              <a:tabLst>
                <a:tab pos="289560" algn="l"/>
              </a:tabLst>
            </a:pPr>
            <a:r>
              <a:rPr sz="1900" spc="-15" dirty="0">
                <a:latin typeface="Calibri"/>
                <a:cs typeface="Calibri"/>
              </a:rPr>
              <a:t>Kurang</a:t>
            </a:r>
            <a:r>
              <a:rPr sz="1900" spc="-5" dirty="0">
                <a:latin typeface="Calibri"/>
                <a:cs typeface="Calibri"/>
              </a:rPr>
              <a:t> memiliki</a:t>
            </a:r>
            <a:r>
              <a:rPr sz="1900" spc="2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sifat</a:t>
            </a:r>
            <a:r>
              <a:rPr sz="1900" spc="-5" dirty="0">
                <a:latin typeface="Calibri"/>
                <a:cs typeface="Calibri"/>
              </a:rPr>
              <a:t> elastik </a:t>
            </a:r>
            <a:r>
              <a:rPr sz="1900" spc="-10" dirty="0">
                <a:latin typeface="Calibri"/>
                <a:cs typeface="Calibri"/>
              </a:rPr>
              <a:t>dibandingkan</a:t>
            </a:r>
            <a:r>
              <a:rPr sz="1900" spc="3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bantalan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20" dirty="0">
                <a:latin typeface="Calibri"/>
                <a:cs typeface="Calibri"/>
              </a:rPr>
              <a:t>kayu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dan</a:t>
            </a:r>
            <a:r>
              <a:rPr sz="1900" spc="-5" dirty="0">
                <a:latin typeface="Calibri"/>
                <a:cs typeface="Calibri"/>
              </a:rPr>
              <a:t> besi.</a:t>
            </a:r>
            <a:endParaRPr sz="1900">
              <a:latin typeface="Calibri"/>
              <a:cs typeface="Calibri"/>
            </a:endParaRPr>
          </a:p>
          <a:p>
            <a:pPr marL="288925" indent="-172720">
              <a:spcBef>
                <a:spcPts val="280"/>
              </a:spcBef>
              <a:buChar char="•"/>
              <a:tabLst>
                <a:tab pos="289560" algn="l"/>
              </a:tabLst>
            </a:pPr>
            <a:r>
              <a:rPr sz="1900" spc="-10" dirty="0">
                <a:latin typeface="Calibri"/>
                <a:cs typeface="Calibri"/>
              </a:rPr>
              <a:t>Pemasangan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secara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manual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sukar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karena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20" dirty="0">
                <a:latin typeface="Calibri"/>
                <a:cs typeface="Calibri"/>
              </a:rPr>
              <a:t>beratnya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bantalan.</a:t>
            </a:r>
            <a:endParaRPr sz="1900">
              <a:latin typeface="Calibri"/>
              <a:cs typeface="Calibri"/>
            </a:endParaRPr>
          </a:p>
          <a:p>
            <a:pPr marL="288925" marR="83185" indent="-172720">
              <a:lnSpc>
                <a:spcPts val="2090"/>
              </a:lnSpc>
              <a:spcBef>
                <a:spcPts val="505"/>
              </a:spcBef>
              <a:buFont typeface="Calibri"/>
              <a:buChar char="•"/>
              <a:tabLst>
                <a:tab pos="344805" algn="l"/>
              </a:tabLst>
            </a:pPr>
            <a:r>
              <a:rPr dirty="0"/>
              <a:t>	</a:t>
            </a:r>
            <a:r>
              <a:rPr sz="1900" spc="-10" dirty="0">
                <a:latin typeface="Calibri"/>
                <a:cs typeface="Calibri"/>
              </a:rPr>
              <a:t>Kemungkinan</a:t>
            </a:r>
            <a:r>
              <a:rPr sz="1900" spc="3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terjadinya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kerusakan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pada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saat mobilisasi</a:t>
            </a:r>
            <a:r>
              <a:rPr sz="1900" spc="30" dirty="0">
                <a:latin typeface="Calibri"/>
                <a:cs typeface="Calibri"/>
              </a:rPr>
              <a:t> </a:t>
            </a:r>
            <a:r>
              <a:rPr sz="1900" spc="-35" dirty="0">
                <a:latin typeface="Calibri"/>
                <a:cs typeface="Calibri"/>
              </a:rPr>
              <a:t>ke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lokasi </a:t>
            </a:r>
            <a:r>
              <a:rPr sz="1900" spc="-41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dari pabrik.</a:t>
            </a:r>
            <a:endParaRPr sz="1900">
              <a:latin typeface="Calibri"/>
              <a:cs typeface="Calibri"/>
            </a:endParaRPr>
          </a:p>
          <a:p>
            <a:pPr marL="288925" indent="-172720">
              <a:lnSpc>
                <a:spcPts val="2185"/>
              </a:lnSpc>
              <a:spcBef>
                <a:spcPts val="220"/>
              </a:spcBef>
              <a:buChar char="•"/>
              <a:tabLst>
                <a:tab pos="289560" algn="l"/>
              </a:tabLst>
            </a:pPr>
            <a:r>
              <a:rPr sz="1900" spc="-5" dirty="0">
                <a:latin typeface="Calibri"/>
                <a:cs typeface="Calibri"/>
              </a:rPr>
              <a:t>Memiliki</a:t>
            </a:r>
            <a:r>
              <a:rPr sz="1900" spc="2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masalah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kebisingan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dan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getaran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karena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20" dirty="0">
                <a:latin typeface="Calibri"/>
                <a:cs typeface="Calibri"/>
              </a:rPr>
              <a:t>sifatnya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yang</a:t>
            </a:r>
            <a:endParaRPr sz="1900">
              <a:latin typeface="Calibri"/>
              <a:cs typeface="Calibri"/>
            </a:endParaRPr>
          </a:p>
          <a:p>
            <a:pPr marL="288925">
              <a:lnSpc>
                <a:spcPts val="2185"/>
              </a:lnSpc>
            </a:pPr>
            <a:r>
              <a:rPr sz="1900" spc="-15" dirty="0">
                <a:latin typeface="Calibri"/>
                <a:cs typeface="Calibri"/>
              </a:rPr>
              <a:t>kurang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mampu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menahan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getaran.</a:t>
            </a:r>
            <a:endParaRPr sz="1900">
              <a:latin typeface="Calibri"/>
              <a:cs typeface="Calibri"/>
            </a:endParaRPr>
          </a:p>
          <a:p>
            <a:pPr marL="288925" indent="-172720">
              <a:spcBef>
                <a:spcPts val="280"/>
              </a:spcBef>
              <a:buChar char="•"/>
              <a:tabLst>
                <a:tab pos="289560" algn="l"/>
              </a:tabLst>
            </a:pPr>
            <a:r>
              <a:rPr sz="1900" spc="-5" dirty="0">
                <a:latin typeface="Calibri"/>
                <a:cs typeface="Calibri"/>
              </a:rPr>
              <a:t>Nilai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sisa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konstruksi</a:t>
            </a:r>
            <a:r>
              <a:rPr sz="1900" spc="-10" dirty="0">
                <a:latin typeface="Calibri"/>
                <a:cs typeface="Calibri"/>
              </a:rPr>
              <a:t> kemungkinan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30" dirty="0">
                <a:latin typeface="Calibri"/>
                <a:cs typeface="Calibri"/>
              </a:rPr>
              <a:t>negatif.</a:t>
            </a:r>
            <a:endParaRPr sz="19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982287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25450"/>
            <a:chOff x="1536191" y="464819"/>
            <a:chExt cx="7621905" cy="42545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7595616" y="0"/>
                  </a:moveTo>
                  <a:lnTo>
                    <a:pt x="0" y="0"/>
                  </a:lnTo>
                  <a:lnTo>
                    <a:pt x="0" y="399288"/>
                  </a:lnTo>
                  <a:lnTo>
                    <a:pt x="7595616" y="399288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25907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150870" y="478928"/>
            <a:ext cx="6447790" cy="393319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2100" i="1" spc="165" dirty="0">
                <a:solidFill>
                  <a:srgbClr val="FF0000"/>
                </a:solidFill>
                <a:latin typeface="Arial"/>
                <a:cs typeface="Arial"/>
              </a:rPr>
              <a:t>Persyaratan</a:t>
            </a:r>
            <a:r>
              <a:rPr sz="2100" i="1" spc="8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i="1" spc="160" dirty="0">
                <a:solidFill>
                  <a:srgbClr val="FF0000"/>
                </a:solidFill>
                <a:latin typeface="Arial"/>
                <a:cs typeface="Arial"/>
              </a:rPr>
              <a:t>bahan</a:t>
            </a:r>
            <a:r>
              <a:rPr sz="2100" i="1" spc="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i="1" spc="185" dirty="0">
                <a:solidFill>
                  <a:srgbClr val="FF0000"/>
                </a:solidFill>
                <a:latin typeface="Arial"/>
                <a:cs typeface="Arial"/>
              </a:rPr>
              <a:t>Bantalan</a:t>
            </a:r>
            <a:r>
              <a:rPr sz="2100" i="1" spc="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i="1" spc="190" dirty="0">
                <a:solidFill>
                  <a:srgbClr val="FF0000"/>
                </a:solidFill>
                <a:latin typeface="Arial"/>
                <a:cs typeface="Arial"/>
              </a:rPr>
              <a:t>Beton</a:t>
            </a:r>
            <a:endParaRPr sz="2100">
              <a:latin typeface="Arial"/>
              <a:cs typeface="Arial"/>
            </a:endParaRPr>
          </a:p>
          <a:p>
            <a:pPr marL="499109" marR="258445" indent="-342900">
              <a:spcBef>
                <a:spcPts val="1825"/>
              </a:spcBef>
              <a:buFont typeface="Arial MT"/>
              <a:buChar char="•"/>
              <a:tabLst>
                <a:tab pos="499109" algn="l"/>
                <a:tab pos="499745" algn="l"/>
              </a:tabLst>
            </a:pPr>
            <a:r>
              <a:rPr sz="2200" spc="-10" dirty="0">
                <a:latin typeface="Calibri"/>
                <a:cs typeface="Calibri"/>
              </a:rPr>
              <a:t>Bentuk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penampanng </a:t>
            </a:r>
            <a:r>
              <a:rPr sz="2200" spc="-10" dirty="0">
                <a:latin typeface="Calibri"/>
                <a:cs typeface="Calibri"/>
              </a:rPr>
              <a:t>bantalan</a:t>
            </a:r>
            <a:r>
              <a:rPr sz="2200" spc="-15" dirty="0">
                <a:latin typeface="Calibri"/>
                <a:cs typeface="Calibri"/>
              </a:rPr>
              <a:t> beton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harus 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menyerupai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trapezium,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dengan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luas penampang 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bagian </a:t>
            </a:r>
            <a:r>
              <a:rPr sz="2200" spc="-15" dirty="0">
                <a:latin typeface="Calibri"/>
                <a:cs typeface="Calibri"/>
              </a:rPr>
              <a:t>tengah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bantalan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tidak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kurang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dari </a:t>
            </a:r>
            <a:r>
              <a:rPr sz="2200" spc="-5" dirty="0">
                <a:latin typeface="Calibri"/>
                <a:cs typeface="Calibri"/>
              </a:rPr>
              <a:t>85% luas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penampanng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bagian </a:t>
            </a:r>
            <a:r>
              <a:rPr sz="2200" spc="-15" dirty="0">
                <a:latin typeface="Calibri"/>
                <a:cs typeface="Calibri"/>
              </a:rPr>
              <a:t>bawah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rel</a:t>
            </a:r>
            <a:endParaRPr sz="2200">
              <a:latin typeface="Calibri"/>
              <a:cs typeface="Calibri"/>
            </a:endParaRPr>
          </a:p>
          <a:p>
            <a:pPr marL="499109" indent="-343535">
              <a:buFont typeface="Arial MT"/>
              <a:buChar char="•"/>
              <a:tabLst>
                <a:tab pos="499109" algn="l"/>
                <a:tab pos="499745" algn="l"/>
              </a:tabLst>
            </a:pPr>
            <a:r>
              <a:rPr sz="2200" spc="-5" dirty="0">
                <a:latin typeface="Calibri"/>
                <a:cs typeface="Calibri"/>
              </a:rPr>
              <a:t>Pusat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berat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baja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prategang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diusahakan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sedekat</a:t>
            </a:r>
            <a:endParaRPr sz="2200">
              <a:latin typeface="Calibri"/>
              <a:cs typeface="Calibri"/>
            </a:endParaRPr>
          </a:p>
          <a:p>
            <a:pPr marL="499109">
              <a:spcBef>
                <a:spcPts val="5"/>
              </a:spcBef>
            </a:pPr>
            <a:r>
              <a:rPr sz="2200" spc="-5" dirty="0">
                <a:latin typeface="Calibri"/>
                <a:cs typeface="Calibri"/>
              </a:rPr>
              <a:t>mungkin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dengan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pusat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berat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beton</a:t>
            </a:r>
            <a:endParaRPr sz="2200">
              <a:latin typeface="Calibri"/>
              <a:cs typeface="Calibri"/>
            </a:endParaRPr>
          </a:p>
          <a:p>
            <a:pPr marL="499109" marR="5080" indent="-342900">
              <a:buFont typeface="Arial MT"/>
              <a:buChar char="•"/>
              <a:tabLst>
                <a:tab pos="499109" algn="l"/>
                <a:tab pos="499745" algn="l"/>
              </a:tabLst>
            </a:pPr>
            <a:r>
              <a:rPr sz="2200" spc="-15" dirty="0">
                <a:latin typeface="Calibri"/>
                <a:cs typeface="Calibri"/>
              </a:rPr>
              <a:t>Perhitungan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kehilangan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tegangan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awal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pada </a:t>
            </a:r>
            <a:r>
              <a:rPr sz="2200" spc="-30" dirty="0">
                <a:latin typeface="Calibri"/>
                <a:cs typeface="Calibri"/>
              </a:rPr>
              <a:t>gaya 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prategang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cukup diambil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25% </a:t>
            </a:r>
            <a:r>
              <a:rPr sz="2200" spc="-30" dirty="0">
                <a:latin typeface="Calibri"/>
                <a:cs typeface="Calibri"/>
              </a:rPr>
              <a:t>gaya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prategang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awal</a:t>
            </a:r>
            <a:r>
              <a:rPr sz="2200" spc="-5" dirty="0">
                <a:latin typeface="Calibri"/>
                <a:cs typeface="Calibri"/>
              </a:rPr>
              <a:t> , 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kecuali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jika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ada </a:t>
            </a:r>
            <a:r>
              <a:rPr sz="2200" spc="-15" dirty="0">
                <a:latin typeface="Calibri"/>
                <a:cs typeface="Calibri"/>
              </a:rPr>
              <a:t>hitungan </a:t>
            </a:r>
            <a:r>
              <a:rPr sz="2200" spc="-5" dirty="0">
                <a:latin typeface="Calibri"/>
                <a:cs typeface="Calibri"/>
              </a:rPr>
              <a:t>teoritis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maka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dapat </a:t>
            </a:r>
            <a:r>
              <a:rPr sz="2200" spc="-5" dirty="0">
                <a:latin typeface="Calibri"/>
                <a:cs typeface="Calibri"/>
              </a:rPr>
              <a:t>diambil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selain 25%</a:t>
            </a:r>
            <a:endParaRPr sz="22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962098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94634" y="274066"/>
            <a:ext cx="7092315" cy="2586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spcBef>
                <a:spcPts val="10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400" b="1" spc="-5" dirty="0">
                <a:latin typeface="Calibri"/>
                <a:cs typeface="Calibri"/>
              </a:rPr>
              <a:t>PRETENSIONED: </a:t>
            </a:r>
            <a:r>
              <a:rPr sz="2400" spc="-5" dirty="0">
                <a:latin typeface="Calibri"/>
                <a:cs typeface="Calibri"/>
              </a:rPr>
              <a:t>tendon dari </a:t>
            </a:r>
            <a:r>
              <a:rPr sz="2400" spc="-15" dirty="0">
                <a:latin typeface="Calibri"/>
                <a:cs typeface="Calibri"/>
              </a:rPr>
              <a:t>komponen </a:t>
            </a:r>
            <a:r>
              <a:rPr sz="2400" spc="-5" dirty="0">
                <a:latin typeface="Calibri"/>
                <a:cs typeface="Calibri"/>
              </a:rPr>
              <a:t>struktur </a:t>
            </a:r>
            <a:r>
              <a:rPr sz="2400" spc="-10" dirty="0">
                <a:latin typeface="Calibri"/>
                <a:cs typeface="Calibri"/>
              </a:rPr>
              <a:t>yang 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akan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diprategangkan,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ditegangkan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dengan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pertolongan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alat </a:t>
            </a:r>
            <a:r>
              <a:rPr sz="2400" spc="-10" dirty="0">
                <a:latin typeface="Calibri"/>
                <a:cs typeface="Calibri"/>
              </a:rPr>
              <a:t>bantu </a:t>
            </a:r>
            <a:r>
              <a:rPr sz="2400" spc="-5" dirty="0">
                <a:latin typeface="Calibri"/>
                <a:cs typeface="Calibri"/>
              </a:rPr>
              <a:t>sebelum </a:t>
            </a:r>
            <a:r>
              <a:rPr sz="2400" spc="-10" dirty="0">
                <a:latin typeface="Calibri"/>
                <a:cs typeface="Calibri"/>
              </a:rPr>
              <a:t>beton dicor </a:t>
            </a:r>
            <a:r>
              <a:rPr sz="2400" spc="-15" dirty="0">
                <a:latin typeface="Calibri"/>
                <a:cs typeface="Calibri"/>
              </a:rPr>
              <a:t>atau </a:t>
            </a:r>
            <a:r>
              <a:rPr sz="2400" spc="-5" dirty="0">
                <a:latin typeface="Calibri"/>
                <a:cs typeface="Calibri"/>
              </a:rPr>
              <a:t>sebelum </a:t>
            </a:r>
            <a:r>
              <a:rPr sz="2400" spc="-10" dirty="0">
                <a:latin typeface="Calibri"/>
                <a:cs typeface="Calibri"/>
              </a:rPr>
              <a:t>beton 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mengeras </a:t>
            </a:r>
            <a:r>
              <a:rPr sz="2400" spc="-5" dirty="0">
                <a:latin typeface="Calibri"/>
                <a:cs typeface="Calibri"/>
              </a:rPr>
              <a:t>sampai </a:t>
            </a:r>
            <a:r>
              <a:rPr sz="2400" spc="-15" dirty="0">
                <a:latin typeface="Calibri"/>
                <a:cs typeface="Calibri"/>
              </a:rPr>
              <a:t>tegangan </a:t>
            </a:r>
            <a:r>
              <a:rPr sz="2400" spc="-10" dirty="0">
                <a:latin typeface="Calibri"/>
                <a:cs typeface="Calibri"/>
              </a:rPr>
              <a:t>yang diinginkan </a:t>
            </a:r>
            <a:r>
              <a:rPr sz="2400" spc="-5" dirty="0">
                <a:latin typeface="Calibri"/>
                <a:cs typeface="Calibri"/>
              </a:rPr>
              <a:t>dan </a:t>
            </a:r>
            <a:r>
              <a:rPr sz="2400" spc="-35" dirty="0">
                <a:latin typeface="Calibri"/>
                <a:cs typeface="Calibri"/>
              </a:rPr>
              <a:t>gaya 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prategang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dipertahankan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sampai</a:t>
            </a:r>
            <a:r>
              <a:rPr sz="2400" spc="-10" dirty="0">
                <a:latin typeface="Calibri"/>
                <a:cs typeface="Calibri"/>
              </a:rPr>
              <a:t> beton cukup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keras</a:t>
            </a:r>
            <a:endParaRPr sz="2400">
              <a:latin typeface="Calibri"/>
              <a:cs typeface="Calibri"/>
            </a:endParaRPr>
          </a:p>
          <a:p>
            <a:pPr marL="299085" marR="461645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400" spc="-20" dirty="0">
                <a:latin typeface="Calibri"/>
                <a:cs typeface="Calibri"/>
              </a:rPr>
              <a:t>Contohnya </a:t>
            </a:r>
            <a:r>
              <a:rPr sz="2400" spc="-10" dirty="0">
                <a:latin typeface="Calibri"/>
                <a:cs typeface="Calibri"/>
              </a:rPr>
              <a:t>bantalan </a:t>
            </a:r>
            <a:r>
              <a:rPr sz="2400" dirty="0">
                <a:latin typeface="Calibri"/>
                <a:cs typeface="Calibri"/>
              </a:rPr>
              <a:t>WIKA , Adhi </a:t>
            </a:r>
            <a:r>
              <a:rPr sz="2400" spc="-10" dirty="0">
                <a:latin typeface="Calibri"/>
                <a:cs typeface="Calibri"/>
              </a:rPr>
              <a:t>Karya, </a:t>
            </a:r>
            <a:r>
              <a:rPr sz="2400" dirty="0">
                <a:latin typeface="Calibri"/>
                <a:cs typeface="Calibri"/>
              </a:rPr>
              <a:t>BSD , </a:t>
            </a:r>
            <a:r>
              <a:rPr sz="2400" spc="-10" dirty="0">
                <a:latin typeface="Calibri"/>
                <a:cs typeface="Calibri"/>
              </a:rPr>
              <a:t>Bv-53 </a:t>
            </a:r>
            <a:r>
              <a:rPr sz="2400" spc="-5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(Jerman)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dan </a:t>
            </a:r>
            <a:r>
              <a:rPr sz="2400" spc="-10" dirty="0">
                <a:latin typeface="Calibri"/>
                <a:cs typeface="Calibri"/>
              </a:rPr>
              <a:t>Dow</a:t>
            </a:r>
            <a:r>
              <a:rPr sz="2400" dirty="0">
                <a:latin typeface="Calibri"/>
                <a:cs typeface="Calibri"/>
              </a:rPr>
              <a:t> Mac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(Inggris)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51929" y="3069336"/>
            <a:ext cx="6630203" cy="3031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7285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94633" y="274066"/>
            <a:ext cx="6991350" cy="1854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spcBef>
                <a:spcPts val="10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400" b="1" spc="-10" dirty="0">
                <a:latin typeface="Calibri"/>
                <a:cs typeface="Calibri"/>
              </a:rPr>
              <a:t>POST </a:t>
            </a:r>
            <a:r>
              <a:rPr sz="2400" b="1" spc="-5" dirty="0">
                <a:latin typeface="Calibri"/>
                <a:cs typeface="Calibri"/>
              </a:rPr>
              <a:t>TENSIONED </a:t>
            </a:r>
            <a:r>
              <a:rPr sz="2400" b="1" dirty="0">
                <a:latin typeface="Calibri"/>
                <a:cs typeface="Calibri"/>
              </a:rPr>
              <a:t>: </a:t>
            </a:r>
            <a:r>
              <a:rPr sz="2400" spc="-15" dirty="0">
                <a:latin typeface="Calibri"/>
                <a:cs typeface="Calibri"/>
              </a:rPr>
              <a:t>komponen </a:t>
            </a:r>
            <a:r>
              <a:rPr sz="2400" spc="-5" dirty="0">
                <a:latin typeface="Calibri"/>
                <a:cs typeface="Calibri"/>
              </a:rPr>
              <a:t>struktur </a:t>
            </a:r>
            <a:r>
              <a:rPr sz="2400" spc="-10" dirty="0">
                <a:latin typeface="Calibri"/>
                <a:cs typeface="Calibri"/>
              </a:rPr>
              <a:t>beton dicetak </a:t>
            </a:r>
            <a:r>
              <a:rPr sz="2400" spc="-5" dirty="0">
                <a:latin typeface="Calibri"/>
                <a:cs typeface="Calibri"/>
              </a:rPr>
              <a:t> dahulu </a:t>
            </a:r>
            <a:r>
              <a:rPr sz="2400" spc="-15" dirty="0">
                <a:latin typeface="Calibri"/>
                <a:cs typeface="Calibri"/>
              </a:rPr>
              <a:t>dengan </a:t>
            </a:r>
            <a:r>
              <a:rPr sz="2400" spc="-5" dirty="0">
                <a:latin typeface="Calibri"/>
                <a:cs typeface="Calibri"/>
              </a:rPr>
              <a:t>menempatkan </a:t>
            </a:r>
            <a:r>
              <a:rPr sz="2400" spc="-10" dirty="0">
                <a:latin typeface="Calibri"/>
                <a:cs typeface="Calibri"/>
              </a:rPr>
              <a:t>saluran </a:t>
            </a:r>
            <a:r>
              <a:rPr sz="2400" spc="-5" dirty="0">
                <a:latin typeface="Calibri"/>
                <a:cs typeface="Calibri"/>
              </a:rPr>
              <a:t>tendon, setelah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beton cukup </a:t>
            </a:r>
            <a:r>
              <a:rPr sz="2400" spc="-20" dirty="0">
                <a:latin typeface="Calibri"/>
                <a:cs typeface="Calibri"/>
              </a:rPr>
              <a:t>keras, </a:t>
            </a:r>
            <a:r>
              <a:rPr sz="2400" spc="-5" dirty="0">
                <a:latin typeface="Calibri"/>
                <a:cs typeface="Calibri"/>
              </a:rPr>
              <a:t>tendon ditarik samapi </a:t>
            </a:r>
            <a:r>
              <a:rPr sz="2400" spc="-15" dirty="0">
                <a:latin typeface="Calibri"/>
                <a:cs typeface="Calibri"/>
              </a:rPr>
              <a:t>tegangan </a:t>
            </a:r>
            <a:r>
              <a:rPr sz="2400" spc="-10" dirty="0">
                <a:latin typeface="Calibri"/>
                <a:cs typeface="Calibri"/>
              </a:rPr>
              <a:t> tang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dikehendaki</a:t>
            </a:r>
            <a:endParaRPr sz="2400">
              <a:latin typeface="Calibri"/>
              <a:cs typeface="Calibri"/>
            </a:endParaRPr>
          </a:p>
          <a:p>
            <a:pPr marL="299085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400" spc="-20" dirty="0">
                <a:latin typeface="Calibri"/>
                <a:cs typeface="Calibri"/>
              </a:rPr>
              <a:t>Contohnya</a:t>
            </a:r>
            <a:r>
              <a:rPr sz="2400" spc="-10" dirty="0">
                <a:latin typeface="Calibri"/>
                <a:cs typeface="Calibri"/>
              </a:rPr>
              <a:t> bantalan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B-55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(Jerman)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76049" y="2166847"/>
            <a:ext cx="5360940" cy="3989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3351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60192" y="464819"/>
            <a:ext cx="7621905" cy="425450"/>
            <a:chOff x="1536191" y="464819"/>
            <a:chExt cx="7621905" cy="425450"/>
          </a:xfrm>
        </p:grpSpPr>
        <p:sp>
          <p:nvSpPr>
            <p:cNvPr id="3" name="object 3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7595616" y="0"/>
                  </a:moveTo>
                  <a:lnTo>
                    <a:pt x="0" y="0"/>
                  </a:lnTo>
                  <a:lnTo>
                    <a:pt x="0" y="399288"/>
                  </a:lnTo>
                  <a:lnTo>
                    <a:pt x="7595616" y="399288"/>
                  </a:lnTo>
                  <a:lnTo>
                    <a:pt x="75956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549145" y="477773"/>
              <a:ext cx="7595870" cy="399415"/>
            </a:xfrm>
            <a:custGeom>
              <a:avLst/>
              <a:gdLst/>
              <a:ahLst/>
              <a:cxnLst/>
              <a:rect l="l" t="t" r="r" b="b"/>
              <a:pathLst>
                <a:path w="7595870" h="399415">
                  <a:moveTo>
                    <a:pt x="0" y="399288"/>
                  </a:moveTo>
                  <a:lnTo>
                    <a:pt x="7595616" y="399288"/>
                  </a:lnTo>
                  <a:lnTo>
                    <a:pt x="7595616" y="0"/>
                  </a:lnTo>
                  <a:lnTo>
                    <a:pt x="0" y="0"/>
                  </a:lnTo>
                  <a:lnTo>
                    <a:pt x="0" y="399288"/>
                  </a:lnTo>
                  <a:close/>
                </a:path>
              </a:pathLst>
            </a:custGeom>
            <a:ln w="25907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150870" y="478929"/>
            <a:ext cx="6282690" cy="1920875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2100" i="1" spc="160" dirty="0">
                <a:solidFill>
                  <a:srgbClr val="FF0000"/>
                </a:solidFill>
                <a:latin typeface="Arial"/>
                <a:cs typeface="Arial"/>
              </a:rPr>
              <a:t>Perencanaan</a:t>
            </a:r>
            <a:r>
              <a:rPr sz="2100" i="1" spc="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i="1" spc="185" dirty="0">
                <a:solidFill>
                  <a:srgbClr val="FF0000"/>
                </a:solidFill>
                <a:latin typeface="Arial"/>
                <a:cs typeface="Arial"/>
              </a:rPr>
              <a:t>Bantalan</a:t>
            </a:r>
            <a:r>
              <a:rPr sz="2100" i="1" spc="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100" i="1" spc="190" dirty="0">
                <a:solidFill>
                  <a:srgbClr val="FF0000"/>
                </a:solidFill>
                <a:latin typeface="Arial"/>
                <a:cs typeface="Arial"/>
              </a:rPr>
              <a:t>beton</a:t>
            </a:r>
            <a:endParaRPr sz="2100">
              <a:latin typeface="Arial"/>
              <a:cs typeface="Arial"/>
            </a:endParaRPr>
          </a:p>
          <a:p>
            <a:pPr marL="613410" indent="-457834">
              <a:spcBef>
                <a:spcPts val="1825"/>
              </a:spcBef>
              <a:buFont typeface="Arial MT"/>
              <a:buChar char="•"/>
              <a:tabLst>
                <a:tab pos="613410" algn="l"/>
                <a:tab pos="614045" algn="l"/>
              </a:tabLst>
            </a:pPr>
            <a:r>
              <a:rPr sz="2200" spc="-10" dirty="0">
                <a:latin typeface="Calibri"/>
                <a:cs typeface="Calibri"/>
              </a:rPr>
              <a:t>Momen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lentur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yang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terjadi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pada</a:t>
            </a:r>
            <a:r>
              <a:rPr sz="2200" spc="-10" dirty="0">
                <a:latin typeface="Calibri"/>
                <a:cs typeface="Calibri"/>
              </a:rPr>
              <a:t> bantalan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akan</a:t>
            </a:r>
            <a:endParaRPr sz="2200">
              <a:latin typeface="Calibri"/>
              <a:cs typeface="Calibri"/>
            </a:endParaRPr>
          </a:p>
          <a:p>
            <a:pPr marL="613410"/>
            <a:r>
              <a:rPr sz="2200" spc="-15" dirty="0">
                <a:latin typeface="Calibri"/>
                <a:cs typeface="Calibri"/>
              </a:rPr>
              <a:t>menyebabkan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terjadinya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tegangan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tarik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dan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tekan</a:t>
            </a:r>
            <a:endParaRPr sz="2200">
              <a:latin typeface="Calibri"/>
              <a:cs typeface="Calibri"/>
            </a:endParaRPr>
          </a:p>
          <a:p>
            <a:pPr marL="613410" marR="315595" indent="-457200">
              <a:buFont typeface="Arial MT"/>
              <a:buChar char="•"/>
              <a:tabLst>
                <a:tab pos="613410" algn="l"/>
                <a:tab pos="614045" algn="l"/>
              </a:tabLst>
            </a:pPr>
            <a:r>
              <a:rPr sz="2200" spc="-15" dirty="0">
                <a:latin typeface="Calibri"/>
                <a:cs typeface="Calibri"/>
              </a:rPr>
              <a:t>Karena</a:t>
            </a:r>
            <a:r>
              <a:rPr sz="2200" spc="-20" dirty="0">
                <a:latin typeface="Calibri"/>
                <a:cs typeface="Calibri"/>
              </a:rPr>
              <a:t> tegangan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tarik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ijin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beton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sangat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rendah,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sehingga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pada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balok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balok </a:t>
            </a:r>
            <a:r>
              <a:rPr sz="2200" spc="-10" dirty="0">
                <a:latin typeface="Calibri"/>
                <a:cs typeface="Calibri"/>
              </a:rPr>
              <a:t>diberi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30" dirty="0">
                <a:latin typeface="Calibri"/>
                <a:cs typeface="Calibri"/>
              </a:rPr>
              <a:t>gaya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tekan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00476" y="2794761"/>
            <a:ext cx="197421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20" dirty="0">
                <a:latin typeface="Calibri"/>
                <a:cs typeface="Calibri"/>
              </a:rPr>
              <a:t>Persamaannya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718030" y="2859019"/>
            <a:ext cx="2299970" cy="812800"/>
            <a:chOff x="4194030" y="2859019"/>
            <a:chExt cx="2299970" cy="81280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4030" y="2859019"/>
              <a:ext cx="2299752" cy="80316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61104" y="2930626"/>
              <a:ext cx="2133600" cy="74068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32148" y="2877312"/>
              <a:ext cx="2228088" cy="731519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232148" y="2877312"/>
              <a:ext cx="2228215" cy="731520"/>
            </a:xfrm>
            <a:custGeom>
              <a:avLst/>
              <a:gdLst/>
              <a:ahLst/>
              <a:cxnLst/>
              <a:rect l="l" t="t" r="r" b="b"/>
              <a:pathLst>
                <a:path w="2228215" h="731520">
                  <a:moveTo>
                    <a:pt x="0" y="731519"/>
                  </a:moveTo>
                  <a:lnTo>
                    <a:pt x="2228088" y="731519"/>
                  </a:lnTo>
                  <a:lnTo>
                    <a:pt x="2228088" y="0"/>
                  </a:lnTo>
                  <a:lnTo>
                    <a:pt x="0" y="0"/>
                  </a:lnTo>
                  <a:lnTo>
                    <a:pt x="0" y="731519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092192" y="3276727"/>
              <a:ext cx="193675" cy="17145"/>
            </a:xfrm>
            <a:custGeom>
              <a:avLst/>
              <a:gdLst/>
              <a:ahLst/>
              <a:cxnLst/>
              <a:rect l="l" t="t" r="r" b="b"/>
              <a:pathLst>
                <a:path w="193675" h="17145">
                  <a:moveTo>
                    <a:pt x="193548" y="0"/>
                  </a:moveTo>
                  <a:lnTo>
                    <a:pt x="0" y="0"/>
                  </a:lnTo>
                  <a:lnTo>
                    <a:pt x="0" y="16763"/>
                  </a:lnTo>
                  <a:lnTo>
                    <a:pt x="193548" y="16763"/>
                  </a:lnTo>
                  <a:lnTo>
                    <a:pt x="1935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6629146" y="3261741"/>
            <a:ext cx="18161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spcBef>
                <a:spcPts val="105"/>
              </a:spcBef>
            </a:pPr>
            <a:r>
              <a:rPr sz="2000" dirty="0">
                <a:latin typeface="Cambria Math"/>
                <a:cs typeface="Cambria Math"/>
              </a:rPr>
              <a:t>𝑨</a:t>
            </a:r>
            <a:endParaRPr sz="2000">
              <a:latin typeface="Cambria Math"/>
              <a:cs typeface="Cambria Math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91529" y="3091053"/>
            <a:ext cx="117856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spcBef>
                <a:spcPts val="105"/>
              </a:spcBef>
              <a:tabLst>
                <a:tab pos="974725" algn="l"/>
              </a:tabLst>
            </a:pPr>
            <a:r>
              <a:rPr sz="2000" dirty="0">
                <a:latin typeface="Cambria Math"/>
                <a:cs typeface="Cambria Math"/>
              </a:rPr>
              <a:t>𝝈</a:t>
            </a:r>
            <a:r>
              <a:rPr sz="2000" spc="120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=</a:t>
            </a:r>
            <a:r>
              <a:rPr sz="2000" spc="110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−	±</a:t>
            </a:r>
            <a:endParaRPr sz="2000">
              <a:latin typeface="Cambria Math"/>
              <a:cs typeface="Cambria Math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113015" y="3276728"/>
            <a:ext cx="678180" cy="17145"/>
          </a:xfrm>
          <a:custGeom>
            <a:avLst/>
            <a:gdLst/>
            <a:ahLst/>
            <a:cxnLst/>
            <a:rect l="l" t="t" r="r" b="b"/>
            <a:pathLst>
              <a:path w="678179" h="17145">
                <a:moveTo>
                  <a:pt x="678180" y="0"/>
                </a:moveTo>
                <a:lnTo>
                  <a:pt x="0" y="0"/>
                </a:lnTo>
                <a:lnTo>
                  <a:pt x="0" y="16763"/>
                </a:lnTo>
                <a:lnTo>
                  <a:pt x="678180" y="16763"/>
                </a:lnTo>
                <a:lnTo>
                  <a:pt x="6781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6616954" y="2841727"/>
            <a:ext cx="1188085" cy="751205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>
              <a:spcBef>
                <a:spcPts val="555"/>
              </a:spcBef>
              <a:tabLst>
                <a:tab pos="496570" algn="l"/>
              </a:tabLst>
            </a:pPr>
            <a:r>
              <a:rPr sz="2000" dirty="0">
                <a:latin typeface="Cambria Math"/>
                <a:cs typeface="Cambria Math"/>
              </a:rPr>
              <a:t>𝑵	𝑴</a:t>
            </a:r>
            <a:r>
              <a:rPr sz="2000" spc="-50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×</a:t>
            </a:r>
            <a:r>
              <a:rPr sz="2000" spc="-40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𝒚</a:t>
            </a:r>
            <a:endParaRPr sz="2000">
              <a:latin typeface="Cambria Math"/>
              <a:cs typeface="Cambria Math"/>
            </a:endParaRPr>
          </a:p>
          <a:p>
            <a:pPr marL="780415">
              <a:spcBef>
                <a:spcPts val="455"/>
              </a:spcBef>
            </a:pPr>
            <a:r>
              <a:rPr sz="2000" dirty="0">
                <a:latin typeface="Cambria Math"/>
                <a:cs typeface="Cambria Math"/>
              </a:rPr>
              <a:t>𝑰</a:t>
            </a:r>
            <a:endParaRPr sz="2000">
              <a:latin typeface="Cambria Math"/>
              <a:cs typeface="Cambria Math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3112008" y="4239767"/>
            <a:ext cx="6833870" cy="1833880"/>
            <a:chOff x="1588008" y="4239767"/>
            <a:chExt cx="6833870" cy="1833880"/>
          </a:xfrm>
        </p:grpSpPr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53529" y="4274792"/>
              <a:ext cx="6768104" cy="170238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88008" y="4239767"/>
              <a:ext cx="6675120" cy="183337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91640" y="4293107"/>
              <a:ext cx="6696456" cy="1630680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3215640" y="4293108"/>
            <a:ext cx="6696709" cy="1630680"/>
          </a:xfrm>
          <a:prstGeom prst="rect">
            <a:avLst/>
          </a:prstGeom>
          <a:ln w="9144">
            <a:solidFill>
              <a:srgbClr val="F69240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91440" marR="306705">
              <a:spcBef>
                <a:spcPts val="235"/>
              </a:spcBef>
            </a:pPr>
            <a:r>
              <a:rPr sz="2000" b="1" spc="-25" dirty="0">
                <a:latin typeface="Calibri"/>
                <a:cs typeface="Calibri"/>
              </a:rPr>
              <a:t>Gaya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tekan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N</a:t>
            </a: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dihasilkan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oleh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kabel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yang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ditarik</a:t>
            </a:r>
            <a:r>
              <a:rPr sz="2000" b="1" spc="-10" dirty="0">
                <a:latin typeface="Calibri"/>
                <a:cs typeface="Calibri"/>
              </a:rPr>
              <a:t> terlebih 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dahulu </a:t>
            </a:r>
            <a:r>
              <a:rPr sz="2000" b="1" spc="-5" dirty="0">
                <a:latin typeface="Calibri"/>
                <a:cs typeface="Calibri"/>
              </a:rPr>
              <a:t>sehingga kabel bertambah </a:t>
            </a:r>
            <a:r>
              <a:rPr sz="2000" b="1" dirty="0">
                <a:latin typeface="Calibri"/>
                <a:cs typeface="Calibri"/>
              </a:rPr>
              <a:t>panjang dan apabila 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dilepas </a:t>
            </a:r>
            <a:r>
              <a:rPr sz="2000" b="1" spc="-10" dirty="0">
                <a:latin typeface="Calibri"/>
                <a:cs typeface="Calibri"/>
              </a:rPr>
              <a:t>akan </a:t>
            </a:r>
            <a:r>
              <a:rPr sz="2000" b="1" dirty="0">
                <a:latin typeface="Calibri"/>
                <a:cs typeface="Calibri"/>
              </a:rPr>
              <a:t>berusaha memendek </a:t>
            </a:r>
            <a:r>
              <a:rPr sz="2000" b="1" spc="-10" dirty="0">
                <a:latin typeface="Calibri"/>
                <a:cs typeface="Calibri"/>
              </a:rPr>
              <a:t>yang </a:t>
            </a:r>
            <a:r>
              <a:rPr sz="2000" b="1" spc="-5" dirty="0">
                <a:latin typeface="Calibri"/>
                <a:cs typeface="Calibri"/>
              </a:rPr>
              <a:t>diitahan </a:t>
            </a:r>
            <a:r>
              <a:rPr sz="2000" b="1" dirty="0">
                <a:latin typeface="Calibri"/>
                <a:cs typeface="Calibri"/>
              </a:rPr>
              <a:t>oleh </a:t>
            </a:r>
            <a:r>
              <a:rPr sz="2000" b="1" spc="-5" dirty="0">
                <a:latin typeface="Calibri"/>
                <a:cs typeface="Calibri"/>
              </a:rPr>
              <a:t>beton </a:t>
            </a:r>
            <a:r>
              <a:rPr sz="2000" b="1" spc="-44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sedangkan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M </a:t>
            </a:r>
            <a:r>
              <a:rPr sz="2000" b="1" dirty="0">
                <a:latin typeface="Calibri"/>
                <a:cs typeface="Calibri"/>
              </a:rPr>
              <a:t>dihitung </a:t>
            </a:r>
            <a:r>
              <a:rPr sz="2000" b="1" spc="-5" dirty="0">
                <a:latin typeface="Calibri"/>
                <a:cs typeface="Calibri"/>
              </a:rPr>
              <a:t>berdasarkan </a:t>
            </a:r>
            <a:r>
              <a:rPr sz="2000" b="1" spc="-10" dirty="0">
                <a:latin typeface="Calibri"/>
                <a:cs typeface="Calibri"/>
              </a:rPr>
              <a:t>teori </a:t>
            </a:r>
            <a:r>
              <a:rPr sz="2000" b="1" dirty="0">
                <a:latin typeface="Calibri"/>
                <a:cs typeface="Calibri"/>
              </a:rPr>
              <a:t>balok di </a:t>
            </a:r>
            <a:r>
              <a:rPr sz="2000" b="1" spc="-15" dirty="0">
                <a:latin typeface="Calibri"/>
                <a:cs typeface="Calibri"/>
              </a:rPr>
              <a:t>atas 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tumpuan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elastis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452259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641344" y="1478408"/>
          <a:ext cx="6096000" cy="152577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0688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Mutu</a:t>
                      </a:r>
                      <a:r>
                        <a:rPr sz="180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beton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11557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Tegangan</a:t>
                      </a:r>
                      <a:r>
                        <a:rPr sz="1800" b="1" spc="-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ijin</a:t>
                      </a:r>
                      <a:r>
                        <a:rPr sz="1800" b="1" spc="-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tekan </a:t>
                      </a:r>
                      <a:r>
                        <a:rPr sz="1800" b="1" spc="-39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(kg/cm2)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19304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Tegangan</a:t>
                      </a:r>
                      <a:r>
                        <a:rPr sz="1800" b="1" spc="-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ijin</a:t>
                      </a:r>
                      <a:r>
                        <a:rPr sz="1800" b="1" spc="-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Tarik </a:t>
                      </a:r>
                      <a:r>
                        <a:rPr sz="1800" b="1" spc="-39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(kg/cm2)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9448">
                <a:tc>
                  <a:txBody>
                    <a:bodyPr/>
                    <a:lstStyle/>
                    <a:p>
                      <a:pPr marR="683260" algn="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350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842644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spc="-5" dirty="0">
                          <a:latin typeface="Calibri"/>
                          <a:cs typeface="Calibri"/>
                        </a:rPr>
                        <a:t>120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b="1" spc="-5" dirty="0">
                          <a:latin typeface="Calibri"/>
                          <a:cs typeface="Calibri"/>
                        </a:rPr>
                        <a:t>17.5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9448">
                <a:tc>
                  <a:txBody>
                    <a:bodyPr/>
                    <a:lstStyle/>
                    <a:p>
                      <a:pPr marR="683260" algn="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dirty="0">
                          <a:latin typeface="Calibri"/>
                          <a:cs typeface="Calibri"/>
                        </a:rPr>
                        <a:t>K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500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842644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5" dirty="0">
                          <a:latin typeface="Calibri"/>
                          <a:cs typeface="Calibri"/>
                        </a:rPr>
                        <a:t>200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800" b="1" spc="-5" dirty="0">
                          <a:latin typeface="Calibri"/>
                          <a:cs typeface="Calibri"/>
                        </a:rPr>
                        <a:t>35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11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424043" y="853187"/>
            <a:ext cx="2465705" cy="330835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latin typeface="Calibri"/>
                <a:cs typeface="Calibri"/>
              </a:rPr>
              <a:t>TEGANGAN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IJIN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BETON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80265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</TotalTime>
  <Words>1147</Words>
  <Application>Microsoft Office PowerPoint</Application>
  <PresentationFormat>Widescreen</PresentationFormat>
  <Paragraphs>192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9" baseType="lpstr">
      <vt:lpstr>Arial</vt:lpstr>
      <vt:lpstr>Arial MT</vt:lpstr>
      <vt:lpstr>Calibri</vt:lpstr>
      <vt:lpstr>Calibri Light</vt:lpstr>
      <vt:lpstr>Cambria Math</vt:lpstr>
      <vt:lpstr>Palatino Linotype</vt:lpstr>
      <vt:lpstr>Symbol</vt:lpstr>
      <vt:lpstr>Times New Roman</vt:lpstr>
      <vt:lpstr>Office Theme</vt:lpstr>
      <vt:lpstr>PowerPoint Presentation</vt:lpstr>
      <vt:lpstr>OUTPUT :</vt:lpstr>
      <vt:lpstr>OUTLINE</vt:lpstr>
      <vt:lpstr>Apa fungsi bantalan rel ,  khususnya di Indonesia ????</vt:lpstr>
      <vt:lpstr>1. Mendukung rel dan meneruskan beban dari rel ke  balas dengan bidang sebaran beban lebih luas  sehingga memperkecil tekanan yang diterima oleh  balas</vt:lpstr>
      <vt:lpstr>PEMILIHAN JENIS BANTALAN</vt:lpstr>
      <vt:lpstr>PowerPoint Presentation</vt:lpstr>
      <vt:lpstr>PowerPoint Presentation</vt:lpstr>
      <vt:lpstr>PowerPoint Presentation</vt:lpstr>
      <vt:lpstr>2. Tegangan yang diperkenankan untuk kayu mutu  A pada konstruksi tidak terlindung, tetapi dapat  mengering dengan cepat :</vt:lpstr>
      <vt:lpstr>3. Keawetan alamiah dari kayu kelas awet I dan II :</vt:lpstr>
      <vt:lpstr>DIMENSI BANTALAN KAYU</vt:lpstr>
      <vt:lpstr>Kelebihan</vt:lpstr>
      <vt:lpstr>Bantalan besi/baja</vt:lpstr>
      <vt:lpstr>PowerPoint Presentation</vt:lpstr>
      <vt:lpstr>Kelebihan</vt:lpstr>
      <vt:lpstr>Dimensi Bantalan baja</vt:lpstr>
      <vt:lpstr>Bantalan Beton</vt:lpstr>
      <vt:lpstr>Bantalan Beton</vt:lpstr>
      <vt:lpstr>PowerPoint Presentation</vt:lpstr>
      <vt:lpstr>PowerPoint Presentation</vt:lpstr>
      <vt:lpstr>PowerPoint Presentation</vt:lpstr>
      <vt:lpstr>Jarak Bantalan Beton</vt:lpstr>
      <vt:lpstr>Persyaratan bahan Bantalan Beton</vt:lpstr>
      <vt:lpstr>Kelebihan</vt:lpstr>
      <vt:lpstr>PowerPoint Presentation</vt:lpstr>
      <vt:lpstr>PowerPoint Presentation</vt:lpstr>
      <vt:lpstr>PowerPoint Presentation</vt:lpstr>
      <vt:lpstr>PowerPoint Presentation</vt:lpstr>
      <vt:lpstr>TEGANGAN IJIN BETON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REKAYASA JALAN REL</dc:title>
  <dc:creator>Mr.Luqman</dc:creator>
  <cp:lastModifiedBy>Mr.Luqman</cp:lastModifiedBy>
  <cp:revision>4</cp:revision>
  <dcterms:created xsi:type="dcterms:W3CDTF">2021-03-22T14:26:42Z</dcterms:created>
  <dcterms:modified xsi:type="dcterms:W3CDTF">2021-03-22T19:51:22Z</dcterms:modified>
</cp:coreProperties>
</file>