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2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30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1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41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40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6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7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96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421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08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67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525D3-4CE4-44A8-906A-772615DAAB0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EEFD5-7207-44EE-9987-177FC144D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3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2743201" y="3137837"/>
            <a:ext cx="7007118" cy="707694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638935" marR="5080" indent="-1626870" algn="ctr">
              <a:lnSpc>
                <a:spcPts val="2400"/>
              </a:lnSpc>
              <a:spcBef>
                <a:spcPts val="290"/>
              </a:spcBef>
            </a:pPr>
            <a:r>
              <a:rPr sz="3200" i="1" spc="145" dirty="0" smtClean="0">
                <a:latin typeface="Arial"/>
                <a:cs typeface="Arial"/>
              </a:rPr>
              <a:t>Tanah</a:t>
            </a:r>
            <a:r>
              <a:rPr sz="3200" i="1" spc="85" dirty="0" smtClean="0">
                <a:latin typeface="Arial"/>
                <a:cs typeface="Arial"/>
              </a:rPr>
              <a:t> </a:t>
            </a:r>
            <a:r>
              <a:rPr sz="3200" i="1" spc="170" dirty="0">
                <a:latin typeface="Arial"/>
                <a:cs typeface="Arial"/>
              </a:rPr>
              <a:t>dasar</a:t>
            </a:r>
            <a:r>
              <a:rPr sz="3200" i="1" spc="70" dirty="0">
                <a:latin typeface="Arial"/>
                <a:cs typeface="Arial"/>
              </a:rPr>
              <a:t> </a:t>
            </a:r>
            <a:r>
              <a:rPr sz="3200" i="1" spc="80" dirty="0">
                <a:latin typeface="Arial"/>
                <a:cs typeface="Arial"/>
              </a:rPr>
              <a:t>, </a:t>
            </a:r>
            <a:r>
              <a:rPr sz="3200" i="1" spc="160" dirty="0">
                <a:latin typeface="Arial"/>
                <a:cs typeface="Arial"/>
              </a:rPr>
              <a:t>badan</a:t>
            </a:r>
            <a:r>
              <a:rPr sz="3200" i="1" spc="85" dirty="0">
                <a:latin typeface="Arial"/>
                <a:cs typeface="Arial"/>
              </a:rPr>
              <a:t> </a:t>
            </a:r>
            <a:r>
              <a:rPr sz="3200" i="1" spc="180" dirty="0" err="1">
                <a:latin typeface="Arial"/>
                <a:cs typeface="Arial"/>
              </a:rPr>
              <a:t>jalan</a:t>
            </a:r>
            <a:r>
              <a:rPr sz="3200" i="1" spc="70" dirty="0">
                <a:latin typeface="Arial"/>
                <a:cs typeface="Arial"/>
              </a:rPr>
              <a:t> </a:t>
            </a:r>
            <a:endParaRPr lang="en-US" sz="3200" i="1" spc="70" dirty="0" smtClean="0">
              <a:latin typeface="Arial"/>
              <a:cs typeface="Arial"/>
            </a:endParaRPr>
          </a:p>
          <a:p>
            <a:pPr marL="1638935" marR="5080" indent="-1626870" algn="ctr">
              <a:lnSpc>
                <a:spcPts val="2400"/>
              </a:lnSpc>
              <a:spcBef>
                <a:spcPts val="290"/>
              </a:spcBef>
            </a:pPr>
            <a:r>
              <a:rPr sz="3200" i="1" spc="165" dirty="0" err="1" smtClean="0">
                <a:latin typeface="Arial"/>
                <a:cs typeface="Arial"/>
              </a:rPr>
              <a:t>dan</a:t>
            </a:r>
            <a:r>
              <a:rPr sz="3200" i="1" spc="165" dirty="0" smtClean="0">
                <a:latin typeface="Arial"/>
                <a:cs typeface="Arial"/>
              </a:rPr>
              <a:t> </a:t>
            </a:r>
            <a:r>
              <a:rPr sz="3200" i="1" spc="-570" dirty="0" smtClean="0">
                <a:latin typeface="Arial"/>
                <a:cs typeface="Arial"/>
              </a:rPr>
              <a:t> </a:t>
            </a:r>
            <a:r>
              <a:rPr sz="3200" i="1" spc="160" dirty="0">
                <a:latin typeface="Arial"/>
                <a:cs typeface="Arial"/>
              </a:rPr>
              <a:t>Drainase</a:t>
            </a:r>
            <a:r>
              <a:rPr sz="3200" i="1" spc="65" dirty="0">
                <a:latin typeface="Arial"/>
                <a:cs typeface="Arial"/>
              </a:rPr>
              <a:t> </a:t>
            </a:r>
            <a:r>
              <a:rPr sz="3200" i="1" spc="180" dirty="0">
                <a:latin typeface="Arial"/>
                <a:cs typeface="Arial"/>
              </a:rPr>
              <a:t>jalan</a:t>
            </a:r>
            <a:r>
              <a:rPr sz="3200" i="1" spc="65" dirty="0">
                <a:latin typeface="Arial"/>
                <a:cs typeface="Arial"/>
              </a:rPr>
              <a:t> </a:t>
            </a:r>
            <a:r>
              <a:rPr sz="3200" i="1" spc="195" dirty="0">
                <a:latin typeface="Arial"/>
                <a:cs typeface="Arial"/>
              </a:rPr>
              <a:t>rel</a:t>
            </a:r>
            <a:endParaRPr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3808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4634" y="478928"/>
            <a:ext cx="13798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spc="114" dirty="0">
                <a:solidFill>
                  <a:srgbClr val="0D0D0D"/>
                </a:solidFill>
                <a:latin typeface="Arial"/>
                <a:cs typeface="Arial"/>
              </a:rPr>
              <a:t>OUTPUT</a:t>
            </a:r>
            <a:r>
              <a:rPr sz="2100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spc="80" dirty="0">
                <a:solidFill>
                  <a:srgbClr val="0D0D0D"/>
                </a:solidFill>
                <a:latin typeface="Arial"/>
                <a:cs typeface="Arial"/>
              </a:rPr>
              <a:t>: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19399" y="998982"/>
            <a:ext cx="64789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dapat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 fungsi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tanah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dasar,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badan 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drainase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  <a:p>
            <a:pPr marL="299085" marR="6223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 </a:t>
            </a:r>
            <a:r>
              <a:rPr dirty="0">
                <a:latin typeface="Calibri"/>
                <a:cs typeface="Calibri"/>
              </a:rPr>
              <a:t>dapat</a:t>
            </a:r>
            <a:r>
              <a:rPr spc="-5" dirty="0">
                <a:latin typeface="Calibri"/>
                <a:cs typeface="Calibri"/>
              </a:rPr>
              <a:t> menjelaskan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jenis-jenis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sistem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drainase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prinsip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dasar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perencanaannya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7401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8454" y="478928"/>
            <a:ext cx="129794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spc="125" dirty="0">
                <a:solidFill>
                  <a:srgbClr val="0D0D0D"/>
                </a:solidFill>
                <a:latin typeface="Arial"/>
                <a:cs typeface="Arial"/>
              </a:rPr>
              <a:t>OUTLINE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45001" y="1141222"/>
            <a:ext cx="306578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35" dirty="0">
                <a:solidFill>
                  <a:srgbClr val="17375E"/>
                </a:solidFill>
                <a:latin typeface="Calibri"/>
                <a:cs typeface="Calibri"/>
              </a:rPr>
              <a:t>Tanah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 dasar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(tubuh</a:t>
            </a:r>
            <a:r>
              <a:rPr sz="2000" b="1" spc="-3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baan)</a:t>
            </a:r>
            <a:endParaRPr sz="20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Badan</a:t>
            </a:r>
            <a:r>
              <a:rPr sz="2000" b="1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jalan</a:t>
            </a:r>
            <a:r>
              <a:rPr sz="2000" b="1" spc="-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17375E"/>
                </a:solidFill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Drainase</a:t>
            </a:r>
            <a:r>
              <a:rPr sz="2000" b="1" spc="-2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jalan</a:t>
            </a:r>
            <a:r>
              <a:rPr sz="2000" b="1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17375E"/>
                </a:solidFill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67278" y="876299"/>
            <a:ext cx="6906895" cy="50800"/>
          </a:xfrm>
          <a:custGeom>
            <a:avLst/>
            <a:gdLst/>
            <a:ahLst/>
            <a:cxnLst/>
            <a:rect l="l" t="t" r="r" b="b"/>
            <a:pathLst>
              <a:path w="6906895" h="50800">
                <a:moveTo>
                  <a:pt x="6906641" y="40259"/>
                </a:moveTo>
                <a:lnTo>
                  <a:pt x="0" y="40259"/>
                </a:lnTo>
                <a:lnTo>
                  <a:pt x="0" y="50292"/>
                </a:lnTo>
                <a:lnTo>
                  <a:pt x="6906641" y="50292"/>
                </a:lnTo>
                <a:lnTo>
                  <a:pt x="6906641" y="40259"/>
                </a:lnTo>
                <a:close/>
              </a:path>
              <a:path w="6906895" h="50800">
                <a:moveTo>
                  <a:pt x="6906641" y="0"/>
                </a:moveTo>
                <a:lnTo>
                  <a:pt x="0" y="0"/>
                </a:lnTo>
                <a:lnTo>
                  <a:pt x="0" y="30226"/>
                </a:lnTo>
                <a:lnTo>
                  <a:pt x="6906641" y="30226"/>
                </a:lnTo>
                <a:lnTo>
                  <a:pt x="690664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8086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5304" y="981455"/>
            <a:ext cx="6120384" cy="459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43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7582" y="3217164"/>
            <a:ext cx="5258173" cy="2895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3974" y="548640"/>
            <a:ext cx="608647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82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3819" y="423646"/>
              <a:ext cx="2900172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24884" y="474966"/>
            <a:ext cx="6175408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562735">
              <a:lnSpc>
                <a:spcPct val="100000"/>
              </a:lnSpc>
              <a:spcBef>
                <a:spcPts val="105"/>
              </a:spcBef>
            </a:pPr>
            <a:r>
              <a:rPr sz="2400" spc="-30" dirty="0"/>
              <a:t>Tanah</a:t>
            </a:r>
            <a:r>
              <a:rPr sz="2400" spc="-65" dirty="0"/>
              <a:t> </a:t>
            </a:r>
            <a:r>
              <a:rPr sz="2400" spc="-5" dirty="0"/>
              <a:t>Dasar</a:t>
            </a:r>
            <a:r>
              <a:rPr sz="2400" spc="-35" dirty="0"/>
              <a:t> </a:t>
            </a:r>
            <a:r>
              <a:rPr sz="2400" spc="-5" dirty="0"/>
              <a:t>(subgrade)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332479" y="1229360"/>
            <a:ext cx="6295390" cy="1877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355"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Empat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dasar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pemilihan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desain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geometrik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subgrade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adalah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21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Width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top </a:t>
            </a:r>
            <a:r>
              <a:rPr sz="2000" spc="-5" dirty="0">
                <a:latin typeface="Calibri"/>
                <a:cs typeface="Calibri"/>
              </a:rPr>
              <a:t>subgrade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bottom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cut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Height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fill</a:t>
            </a:r>
            <a:r>
              <a:rPr sz="2000" dirty="0">
                <a:latin typeface="Calibri"/>
                <a:cs typeface="Calibri"/>
              </a:rPr>
              <a:t> or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depth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cut</a:t>
            </a:r>
            <a:endParaRPr sz="2000">
              <a:latin typeface="Calibri"/>
              <a:cs typeface="Calibri"/>
            </a:endParaRPr>
          </a:p>
          <a:p>
            <a:pPr marL="299085" indent="-287020"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Side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slope 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fill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cut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Provision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drainage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93691" y="2355351"/>
            <a:ext cx="7287259" cy="3780790"/>
            <a:chOff x="1669690" y="2355351"/>
            <a:chExt cx="7287259" cy="37807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9690" y="4177283"/>
              <a:ext cx="5481530" cy="19583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9200" y="2355351"/>
              <a:ext cx="3927470" cy="18219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95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3831" y="548640"/>
            <a:ext cx="5929893" cy="567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01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3819" y="423646"/>
              <a:ext cx="2900172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32223" y="488319"/>
            <a:ext cx="6752924" cy="387981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562735">
              <a:lnSpc>
                <a:spcPct val="100000"/>
              </a:lnSpc>
              <a:spcBef>
                <a:spcPts val="105"/>
              </a:spcBef>
            </a:pPr>
            <a:r>
              <a:rPr sz="2400" spc="-30" dirty="0"/>
              <a:t>Tanah</a:t>
            </a:r>
            <a:r>
              <a:rPr sz="2400" spc="-65" dirty="0"/>
              <a:t> </a:t>
            </a:r>
            <a:r>
              <a:rPr sz="2400" spc="-5" dirty="0"/>
              <a:t>Dasar</a:t>
            </a:r>
            <a:r>
              <a:rPr sz="2400" spc="-35" dirty="0"/>
              <a:t> </a:t>
            </a:r>
            <a:r>
              <a:rPr sz="2400" spc="-5" dirty="0"/>
              <a:t>(subgrade)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332480" y="1229360"/>
            <a:ext cx="6618605" cy="1877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355"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Fungsi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35" dirty="0">
                <a:latin typeface="Calibri"/>
                <a:cs typeface="Calibri"/>
              </a:rPr>
              <a:t>Tanah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dasar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21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Mendukung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diteruskan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ke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tanah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dasar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Mendukung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ke</a:t>
            </a:r>
            <a:r>
              <a:rPr sz="2000" spc="-5" dirty="0">
                <a:latin typeface="Calibri"/>
                <a:cs typeface="Calibri"/>
              </a:rPr>
              <a:t> lapisan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bawahnya, </a:t>
            </a:r>
            <a:r>
              <a:rPr sz="2000" spc="-5" dirty="0">
                <a:latin typeface="Calibri"/>
                <a:cs typeface="Calibri"/>
              </a:rPr>
              <a:t>baan jalan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299085" marR="454025" indent="-287020"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Memberikan </a:t>
            </a:r>
            <a:r>
              <a:rPr sz="2000" dirty="0">
                <a:latin typeface="Calibri"/>
                <a:cs typeface="Calibri"/>
              </a:rPr>
              <a:t>landasan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25" dirty="0">
                <a:latin typeface="Calibri"/>
                <a:cs typeface="Calibri"/>
              </a:rPr>
              <a:t>rata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ketinggian </a:t>
            </a:r>
            <a:r>
              <a:rPr sz="2000" spc="-10" dirty="0">
                <a:latin typeface="Calibri"/>
                <a:cs typeface="Calibri"/>
              </a:rPr>
              <a:t>/elevasi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dimana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balas </a:t>
            </a:r>
            <a:r>
              <a:rPr sz="2000" spc="-10" dirty="0">
                <a:latin typeface="Calibri"/>
                <a:cs typeface="Calibri"/>
              </a:rPr>
              <a:t>diletakkan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0735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92710"/>
            <a:ext cx="6764020" cy="3490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15" dirty="0">
                <a:latin typeface="Calibri"/>
                <a:cs typeface="Calibri"/>
              </a:rPr>
              <a:t>Persyaratan</a:t>
            </a:r>
            <a:r>
              <a:rPr sz="2000" b="1" i="1" spc="-5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bahan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tanah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dasar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35"/>
              </a:spcBef>
            </a:pPr>
            <a:endParaRPr sz="2650">
              <a:latin typeface="Calibri"/>
              <a:cs typeface="Calibri"/>
            </a:endParaRPr>
          </a:p>
          <a:p>
            <a:pPr marL="475615" indent="-287020">
              <a:buFont typeface="Arial MT"/>
              <a:buChar char="•"/>
              <a:tabLst>
                <a:tab pos="475615" algn="l"/>
                <a:tab pos="476250" algn="l"/>
              </a:tabLst>
            </a:pPr>
            <a:r>
              <a:rPr sz="2000" spc="-5" dirty="0">
                <a:latin typeface="Calibri"/>
                <a:cs typeface="Calibri"/>
              </a:rPr>
              <a:t>Dapat berupa </a:t>
            </a:r>
            <a:r>
              <a:rPr sz="2000" spc="-10" dirty="0">
                <a:latin typeface="Calibri"/>
                <a:cs typeface="Calibri"/>
              </a:rPr>
              <a:t>keadaan</a:t>
            </a:r>
            <a:r>
              <a:rPr sz="2000" spc="-5" dirty="0">
                <a:latin typeface="Calibri"/>
                <a:cs typeface="Calibri"/>
              </a:rPr>
              <a:t> asli,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bahan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diperbaiki 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bahan</a:t>
            </a:r>
            <a:endParaRPr sz="2000">
              <a:latin typeface="Calibri"/>
              <a:cs typeface="Calibri"/>
            </a:endParaRPr>
          </a:p>
          <a:p>
            <a:pPr marL="475615"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buatan</a:t>
            </a:r>
            <a:endParaRPr sz="2000">
              <a:latin typeface="Calibri"/>
              <a:cs typeface="Calibri"/>
            </a:endParaRPr>
          </a:p>
          <a:p>
            <a:pPr marL="475615" marR="260350" indent="-287020">
              <a:buFont typeface="Arial MT"/>
              <a:buChar char="•"/>
              <a:tabLst>
                <a:tab pos="475615" algn="l"/>
                <a:tab pos="476250" algn="l"/>
              </a:tabLst>
            </a:pPr>
            <a:r>
              <a:rPr sz="2000" dirty="0">
                <a:latin typeface="Calibri"/>
                <a:cs typeface="Calibri"/>
              </a:rPr>
              <a:t>Menurut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ketentuan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PT.KAI,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dukung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tanah dasar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CBR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minimum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8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% adlaah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setebal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minimum </a:t>
            </a:r>
            <a:r>
              <a:rPr sz="2000" dirty="0">
                <a:latin typeface="Calibri"/>
                <a:cs typeface="Calibri"/>
              </a:rPr>
              <a:t>30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cm</a:t>
            </a:r>
            <a:endParaRPr sz="2000">
              <a:latin typeface="Calibri"/>
              <a:cs typeface="Calibri"/>
            </a:endParaRPr>
          </a:p>
          <a:p>
            <a:pPr marL="475615" indent="-287020">
              <a:buFont typeface="Arial MT"/>
              <a:buChar char="•"/>
              <a:tabLst>
                <a:tab pos="475615" algn="l"/>
                <a:tab pos="476250" algn="l"/>
              </a:tabLst>
            </a:pP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kemiringan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</a:t>
            </a:r>
            <a:r>
              <a:rPr sz="2000" spc="-5" dirty="0">
                <a:latin typeface="Calibri"/>
                <a:cs typeface="Calibri"/>
              </a:rPr>
              <a:t> luar</a:t>
            </a:r>
            <a:r>
              <a:rPr sz="2000" dirty="0">
                <a:latin typeface="Calibri"/>
                <a:cs typeface="Calibri"/>
              </a:rPr>
              <a:t> 5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%</a:t>
            </a:r>
            <a:endParaRPr sz="2000">
              <a:latin typeface="Calibri"/>
              <a:cs typeface="Calibri"/>
            </a:endParaRPr>
          </a:p>
          <a:p>
            <a:pPr marL="475615" indent="-287020">
              <a:buFont typeface="Arial MT"/>
              <a:buChar char="•"/>
              <a:tabLst>
                <a:tab pos="475615" algn="l"/>
                <a:tab pos="476250" algn="l"/>
              </a:tabLst>
            </a:pP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kepadatan</a:t>
            </a:r>
            <a:r>
              <a:rPr sz="2000" dirty="0">
                <a:latin typeface="Calibri"/>
                <a:cs typeface="Calibri"/>
              </a:rPr>
              <a:t> 100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%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kepadatan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kering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maksimum</a:t>
            </a:r>
            <a:endParaRPr sz="2000">
              <a:latin typeface="Calibri"/>
              <a:cs typeface="Calibri"/>
            </a:endParaRPr>
          </a:p>
          <a:p>
            <a:pPr marL="475615" marR="327660" indent="-287020">
              <a:buFont typeface="Arial MT"/>
              <a:buChar char="•"/>
              <a:tabLst>
                <a:tab pos="475615" algn="l"/>
                <a:tab pos="476250" algn="l"/>
              </a:tabLst>
            </a:pPr>
            <a:r>
              <a:rPr sz="2000" spc="-25" dirty="0">
                <a:latin typeface="Calibri"/>
                <a:cs typeface="Calibri"/>
              </a:rPr>
              <a:t>Persyaratan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lain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terkait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kondisi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mud</a:t>
            </a:r>
            <a:r>
              <a:rPr sz="2000" dirty="0">
                <a:latin typeface="Calibri"/>
                <a:cs typeface="Calibri"/>
              </a:rPr>
              <a:t> pumping,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JICA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menentukan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batsan</a:t>
            </a:r>
            <a:r>
              <a:rPr sz="2000" dirty="0">
                <a:latin typeface="Calibri"/>
                <a:cs typeface="Calibri"/>
              </a:rPr>
              <a:t> menurut </a:t>
            </a:r>
            <a:r>
              <a:rPr sz="2000" spc="-5" dirty="0">
                <a:latin typeface="Calibri"/>
                <a:cs typeface="Calibri"/>
              </a:rPr>
              <a:t>tabel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9449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1712" y="555869"/>
            <a:ext cx="5896355" cy="536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6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91711" y="908303"/>
            <a:ext cx="5955792" cy="446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39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8120" y="614172"/>
            <a:ext cx="5608320" cy="46649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722878" y="5390184"/>
            <a:ext cx="6172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39035" marR="5080" indent="-242697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Hubungan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tekanan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tanah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dasar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batas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cair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mud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pumping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0647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7177" y="5390184"/>
            <a:ext cx="5946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115" marR="5080" indent="-154305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Hubungan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tegangan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tanah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dasar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CBR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tanah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dasar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dirty="0">
                <a:latin typeface="Calibri"/>
                <a:cs typeface="Calibri"/>
              </a:rPr>
              <a:t> mud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pumping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(JICA)</a:t>
            </a:r>
            <a:endParaRPr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3043" y="256031"/>
            <a:ext cx="4851269" cy="508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307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379984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/>
              <a:t>Permasalahan</a:t>
            </a:r>
            <a:r>
              <a:rPr sz="2400" spc="-60" dirty="0"/>
              <a:t> </a:t>
            </a:r>
            <a:r>
              <a:rPr sz="2400" dirty="0"/>
              <a:t>pada</a:t>
            </a:r>
            <a:r>
              <a:rPr sz="2400" spc="-50" dirty="0"/>
              <a:t> </a:t>
            </a:r>
            <a:r>
              <a:rPr sz="2400" spc="-5" dirty="0"/>
              <a:t>subgrade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327655" y="1210436"/>
            <a:ext cx="30029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20" dirty="0">
                <a:latin typeface="Calibri"/>
                <a:cs typeface="Calibri"/>
              </a:rPr>
              <a:t>Weak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ballast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restraint</a:t>
            </a:r>
            <a:endParaRPr sz="24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30" dirty="0">
                <a:latin typeface="Calibri"/>
                <a:cs typeface="Calibri"/>
              </a:rPr>
              <a:t>Water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pocket</a:t>
            </a:r>
            <a:endParaRPr sz="24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Calibri"/>
                <a:cs typeface="Calibri"/>
              </a:rPr>
              <a:t>Ballast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pocket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75304" y="1722120"/>
            <a:ext cx="6949440" cy="4130040"/>
            <a:chOff x="2051304" y="1722120"/>
            <a:chExt cx="6949440" cy="41300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1304" y="3537204"/>
              <a:ext cx="6949440" cy="23149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7136" y="1722120"/>
              <a:ext cx="4483608" cy="19659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4678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2544" y="423646"/>
              <a:ext cx="1981200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56131" y="467046"/>
            <a:ext cx="2718436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Badan</a:t>
            </a:r>
            <a:r>
              <a:rPr sz="2400" spc="-65" dirty="0"/>
              <a:t> </a:t>
            </a:r>
            <a:r>
              <a:rPr sz="2400" spc="-5" dirty="0"/>
              <a:t>jalan</a:t>
            </a:r>
            <a:r>
              <a:rPr sz="2400" spc="-60" dirty="0"/>
              <a:t> </a:t>
            </a:r>
            <a:r>
              <a:rPr sz="2400" spc="-5" dirty="0"/>
              <a:t>rel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326129" y="1141222"/>
            <a:ext cx="649605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Badan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spc="-10" dirty="0">
                <a:latin typeface="Calibri"/>
                <a:cs typeface="Calibri"/>
              </a:rPr>
              <a:t> rel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merupakan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konstruksi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geoteknik</a:t>
            </a:r>
            <a:r>
              <a:rPr sz="2000" spc="-10" dirty="0">
                <a:latin typeface="Calibri"/>
                <a:cs typeface="Calibri"/>
              </a:rPr>
              <a:t> yang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5" dirty="0">
                <a:latin typeface="Calibri"/>
                <a:cs typeface="Calibri"/>
              </a:rPr>
              <a:t>memikul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diberikan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tanah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dasar</a:t>
            </a:r>
            <a:r>
              <a:rPr sz="2000" spc="-10" dirty="0">
                <a:latin typeface="Calibri"/>
                <a:cs typeface="Calibri"/>
              </a:rPr>
              <a:t> kepadanya.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Badan</a:t>
            </a:r>
            <a:r>
              <a:rPr sz="2000" spc="-5" dirty="0">
                <a:latin typeface="Calibri"/>
                <a:cs typeface="Calibri"/>
              </a:rPr>
              <a:t> jalan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terbuat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dari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728980" lvl="1" indent="-351155">
              <a:buAutoNum type="arabicParenR"/>
              <a:tabLst>
                <a:tab pos="728345" algn="l"/>
                <a:tab pos="728980" algn="l"/>
              </a:tabLst>
            </a:pPr>
            <a:r>
              <a:rPr sz="2000" dirty="0">
                <a:latin typeface="Calibri"/>
                <a:cs typeface="Calibri"/>
              </a:rPr>
              <a:t>Bahan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keadaan </a:t>
            </a:r>
            <a:r>
              <a:rPr sz="2000" spc="-5" dirty="0">
                <a:latin typeface="Calibri"/>
                <a:cs typeface="Calibri"/>
              </a:rPr>
              <a:t>asli</a:t>
            </a:r>
            <a:endParaRPr sz="2000">
              <a:latin typeface="Calibri"/>
              <a:cs typeface="Calibri"/>
            </a:endParaRPr>
          </a:p>
          <a:p>
            <a:pPr marL="728980" lvl="1" indent="-351155">
              <a:buAutoNum type="arabicParenR"/>
              <a:tabLst>
                <a:tab pos="728345" algn="l"/>
                <a:tab pos="728980" algn="l"/>
              </a:tabLst>
            </a:pPr>
            <a:r>
              <a:rPr sz="2000" dirty="0">
                <a:latin typeface="Calibri"/>
                <a:cs typeface="Calibri"/>
              </a:rPr>
              <a:t>Bahan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diperbaiki</a:t>
            </a:r>
            <a:endParaRPr sz="2000">
              <a:latin typeface="Calibri"/>
              <a:cs typeface="Calibri"/>
            </a:endParaRPr>
          </a:p>
          <a:p>
            <a:pPr marL="728980" lvl="1" indent="-351155">
              <a:buAutoNum type="arabicParenR"/>
              <a:tabLst>
                <a:tab pos="728345" algn="l"/>
                <a:tab pos="728980" algn="l"/>
              </a:tabLst>
            </a:pPr>
            <a:r>
              <a:rPr sz="2000" dirty="0">
                <a:latin typeface="Calibri"/>
                <a:cs typeface="Calibri"/>
              </a:rPr>
              <a:t>Bahan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buatan</a:t>
            </a:r>
            <a:endParaRPr sz="2000">
              <a:latin typeface="Calibri"/>
              <a:cs typeface="Calibri"/>
            </a:endParaRPr>
          </a:p>
          <a:p>
            <a:pPr marL="286385" marR="109855" indent="-274320">
              <a:spcBef>
                <a:spcPts val="5"/>
              </a:spcBef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2000" dirty="0">
                <a:latin typeface="Calibri"/>
                <a:cs typeface="Calibri"/>
              </a:rPr>
              <a:t>Badan </a:t>
            </a: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0" dirty="0">
                <a:latin typeface="Calibri"/>
                <a:cs typeface="Calibri"/>
              </a:rPr>
              <a:t>berada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daerah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dataran,</a:t>
            </a:r>
            <a:r>
              <a:rPr sz="2000" spc="-5" dirty="0">
                <a:latin typeface="Calibri"/>
                <a:cs typeface="Calibri"/>
              </a:rPr>
              <a:t> perbukitan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pegunungan</a:t>
            </a:r>
            <a:endParaRPr sz="2000">
              <a:latin typeface="Calibri"/>
              <a:cs typeface="Calibri"/>
            </a:endParaRPr>
          </a:p>
          <a:p>
            <a:pPr marL="287020" indent="-274320"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2000" dirty="0">
                <a:latin typeface="Calibri"/>
                <a:cs typeface="Calibri"/>
              </a:rPr>
              <a:t>Badan </a:t>
            </a: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timbunan harus memenuhi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syarat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27100" indent="-473075">
              <a:buAutoNum type="alphaLcPeriod"/>
              <a:tabLst>
                <a:tab pos="926465" algn="l"/>
                <a:tab pos="927100" algn="l"/>
              </a:tabLst>
            </a:pPr>
            <a:r>
              <a:rPr sz="2000" spc="-5" dirty="0">
                <a:latin typeface="Calibri"/>
                <a:cs typeface="Calibri"/>
              </a:rPr>
              <a:t>mampu </a:t>
            </a:r>
            <a:r>
              <a:rPr sz="2000" dirty="0">
                <a:latin typeface="Calibri"/>
                <a:cs typeface="Calibri"/>
              </a:rPr>
              <a:t>menopan </a:t>
            </a:r>
            <a:r>
              <a:rPr sz="2000" spc="-15" dirty="0">
                <a:latin typeface="Calibri"/>
                <a:cs typeface="Calibri"/>
              </a:rPr>
              <a:t>berat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sendiri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beban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 </a:t>
            </a:r>
            <a:r>
              <a:rPr sz="2000" spc="-20" dirty="0">
                <a:latin typeface="Calibri"/>
                <a:cs typeface="Calibri"/>
              </a:rPr>
              <a:t>atasnya</a:t>
            </a:r>
            <a:endParaRPr sz="2000">
              <a:latin typeface="Calibri"/>
              <a:cs typeface="Calibri"/>
            </a:endParaRPr>
          </a:p>
          <a:p>
            <a:pPr marL="911225"/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aman</a:t>
            </a:r>
            <a:endParaRPr sz="2000">
              <a:latin typeface="Calibri"/>
              <a:cs typeface="Calibri"/>
            </a:endParaRPr>
          </a:p>
          <a:p>
            <a:pPr marL="911860" indent="-457834">
              <a:buAutoNum type="alphaLcPeriod" startAt="2"/>
              <a:tabLst>
                <a:tab pos="911225" algn="l"/>
                <a:tab pos="911860" algn="l"/>
              </a:tabLst>
            </a:pPr>
            <a:r>
              <a:rPr sz="2000" spc="-10" dirty="0">
                <a:latin typeface="Calibri"/>
                <a:cs typeface="Calibri"/>
              </a:rPr>
              <a:t>Settlement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batas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toleransi</a:t>
            </a:r>
            <a:endParaRPr sz="2000">
              <a:latin typeface="Calibri"/>
              <a:cs typeface="Calibri"/>
            </a:endParaRPr>
          </a:p>
          <a:p>
            <a:pPr marL="911860" indent="-457834">
              <a:buAutoNum type="alphaLcPeriod" startAt="2"/>
              <a:tabLst>
                <a:tab pos="911225" algn="l"/>
                <a:tab pos="911860" algn="l"/>
              </a:tabLst>
            </a:pPr>
            <a:r>
              <a:rPr sz="2000" dirty="0">
                <a:latin typeface="Calibri"/>
                <a:cs typeface="Calibri"/>
              </a:rPr>
              <a:t>Mampu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mempertahankan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timbunan</a:t>
            </a:r>
            <a:endParaRPr sz="2000">
              <a:latin typeface="Calibri"/>
              <a:cs typeface="Calibri"/>
            </a:endParaRPr>
          </a:p>
          <a:p>
            <a:pPr marL="911860" indent="-457834">
              <a:buAutoNum type="alphaLcPeriod" startAt="2"/>
              <a:tabLst>
                <a:tab pos="911225" algn="l"/>
                <a:tab pos="911860" algn="l"/>
              </a:tabLst>
            </a:pPr>
            <a:r>
              <a:rPr sz="2000" dirty="0">
                <a:latin typeface="Calibri"/>
                <a:cs typeface="Calibri"/>
              </a:rPr>
              <a:t>Mampu</a:t>
            </a:r>
            <a:r>
              <a:rPr sz="2000" spc="-5" dirty="0">
                <a:latin typeface="Calibri"/>
                <a:cs typeface="Calibri"/>
              </a:rPr>
              <a:t> mempertahankan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sifat2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teknik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timbunan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0175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0691" y="423646"/>
              <a:ext cx="4186428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xfrm>
            <a:off x="2213809" y="435861"/>
            <a:ext cx="7061734" cy="382797"/>
          </a:xfrm>
          <a:prstGeom prst="rect">
            <a:avLst/>
          </a:prstGeom>
        </p:spPr>
        <p:txBody>
          <a:bodyPr vert="horz" wrap="square" lIns="0" tIns="13335" rIns="0" bIns="0" rtlCol="0" anchor="b">
            <a:spAutoFit/>
          </a:bodyPr>
          <a:lstStyle/>
          <a:p>
            <a:pPr marL="1563370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Longsoran</a:t>
            </a:r>
            <a:r>
              <a:rPr sz="2400" spc="-65" dirty="0"/>
              <a:t> </a:t>
            </a:r>
            <a:r>
              <a:rPr sz="2400" dirty="0"/>
              <a:t>dan</a:t>
            </a:r>
            <a:r>
              <a:rPr sz="2400" spc="-35" dirty="0"/>
              <a:t> </a:t>
            </a:r>
            <a:r>
              <a:rPr sz="2400" dirty="0"/>
              <a:t>cara</a:t>
            </a:r>
            <a:r>
              <a:rPr sz="2400" spc="-35" dirty="0"/>
              <a:t> </a:t>
            </a:r>
            <a:r>
              <a:rPr sz="2400" spc="-10" dirty="0"/>
              <a:t>pencegahannya</a:t>
            </a: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4697" y="1152824"/>
            <a:ext cx="5422177" cy="192832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230752" y="1099184"/>
            <a:ext cx="1933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Larangan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penggalian</a:t>
            </a:r>
            <a:endParaRPr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51377" y="3319271"/>
            <a:ext cx="5237987" cy="268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55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0691" y="423646"/>
              <a:ext cx="4186428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06927" y="467046"/>
            <a:ext cx="4696440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Longsoran</a:t>
            </a:r>
            <a:r>
              <a:rPr sz="2400" spc="-65" dirty="0"/>
              <a:t> </a:t>
            </a:r>
            <a:r>
              <a:rPr sz="2400" dirty="0"/>
              <a:t>dan</a:t>
            </a:r>
            <a:r>
              <a:rPr sz="2400" spc="-35" dirty="0"/>
              <a:t> </a:t>
            </a:r>
            <a:r>
              <a:rPr sz="2400" dirty="0"/>
              <a:t>cara</a:t>
            </a:r>
            <a:r>
              <a:rPr sz="2400" spc="-35" dirty="0"/>
              <a:t> </a:t>
            </a:r>
            <a:r>
              <a:rPr sz="2400" spc="-10" dirty="0"/>
              <a:t>pencegahannya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366643" y="1428953"/>
            <a:ext cx="650049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Hal utama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diperhatikan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analisis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kelongsoran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469900" marR="306705" indent="-457834">
              <a:buAutoNum type="arabicPeriod"/>
              <a:tabLst>
                <a:tab pos="469900" algn="l"/>
                <a:tab pos="470534" algn="l"/>
              </a:tabLst>
            </a:pPr>
            <a:r>
              <a:rPr sz="2000" spc="-10" dirty="0">
                <a:latin typeface="Calibri"/>
                <a:cs typeface="Calibri"/>
              </a:rPr>
              <a:t>Kemiringan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lereng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sedapat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mungkin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spc="-10" dirty="0">
                <a:latin typeface="Calibri"/>
                <a:cs typeface="Calibri"/>
              </a:rPr>
              <a:t>disesuaikan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spc="-10" dirty="0">
                <a:latin typeface="Calibri"/>
                <a:cs typeface="Calibri"/>
              </a:rPr>
              <a:t> tanahnya.</a:t>
            </a:r>
            <a:endParaRPr sz="2000">
              <a:latin typeface="Calibri"/>
              <a:cs typeface="Calibri"/>
            </a:endParaRPr>
          </a:p>
          <a:p>
            <a:pPr marL="469900" marR="229235" indent="-457834">
              <a:buAutoNum type="arabicPeriod"/>
              <a:tabLst>
                <a:tab pos="469900" algn="l"/>
                <a:tab pos="470534" algn="l"/>
              </a:tabLst>
            </a:pPr>
            <a:r>
              <a:rPr sz="2000" spc="-10" dirty="0">
                <a:latin typeface="Calibri"/>
                <a:cs typeface="Calibri"/>
              </a:rPr>
              <a:t>Penyebab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lainnya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5" dirty="0">
                <a:latin typeface="Calibri"/>
                <a:cs typeface="Calibri"/>
              </a:rPr>
              <a:t>air.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Tanah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air</a:t>
            </a:r>
            <a:r>
              <a:rPr sz="2000" spc="-10" dirty="0">
                <a:latin typeface="Calibri"/>
                <a:cs typeface="Calibri"/>
              </a:rPr>
              <a:t> akan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kehilangan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butirannya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kekuatan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gesernya </a:t>
            </a:r>
            <a:r>
              <a:rPr sz="2000" spc="-5" dirty="0">
                <a:latin typeface="Calibri"/>
                <a:cs typeface="Calibri"/>
              </a:rPr>
              <a:t> termasuk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kohesinya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3334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2048" y="548640"/>
            <a:ext cx="6798564" cy="509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36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07256" y="467046"/>
            <a:ext cx="2385021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10" dirty="0"/>
              <a:t>pencegahannya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66643" y="1238504"/>
            <a:ext cx="62350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spcBef>
                <a:spcPts val="100"/>
              </a:spcBef>
              <a:buAutoNum type="arabicParenR"/>
              <a:tabLst>
                <a:tab pos="355600" algn="l"/>
                <a:tab pos="356235" algn="l"/>
              </a:tabLst>
            </a:pPr>
            <a:r>
              <a:rPr spc="-5" dirty="0">
                <a:latin typeface="Calibri"/>
                <a:cs typeface="Calibri"/>
              </a:rPr>
              <a:t>Mengurangi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kemiringan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lereng</a:t>
            </a:r>
            <a:endParaRPr>
              <a:latin typeface="Calibri"/>
              <a:cs typeface="Calibri"/>
            </a:endParaRPr>
          </a:p>
          <a:p>
            <a:pPr marL="355600" marR="155575" indent="-343535">
              <a:buFont typeface="Calibri"/>
              <a:buAutoNum type="arabicParenR"/>
              <a:tabLst>
                <a:tab pos="407034" algn="l"/>
                <a:tab pos="407670" algn="l"/>
              </a:tabLst>
            </a:pPr>
            <a:r>
              <a:rPr dirty="0"/>
              <a:t>	</a:t>
            </a:r>
            <a:r>
              <a:rPr spc="-5" dirty="0">
                <a:latin typeface="Calibri"/>
                <a:cs typeface="Calibri"/>
              </a:rPr>
              <a:t>mencegah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penggerusan</a:t>
            </a:r>
            <a:r>
              <a:rPr spc="-5" dirty="0">
                <a:latin typeface="Calibri"/>
                <a:cs typeface="Calibri"/>
              </a:rPr>
              <a:t> di </a:t>
            </a:r>
            <a:r>
              <a:rPr spc="-10" dirty="0">
                <a:latin typeface="Calibri"/>
                <a:cs typeface="Calibri"/>
              </a:rPr>
              <a:t>kaki</a:t>
            </a:r>
            <a:r>
              <a:rPr spc="-5" dirty="0">
                <a:latin typeface="Calibri"/>
                <a:cs typeface="Calibri"/>
              </a:rPr>
              <a:t> lereng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arus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45" dirty="0">
                <a:latin typeface="Calibri"/>
                <a:cs typeface="Calibri"/>
              </a:rPr>
              <a:t>air,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sehingga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kaki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lereng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diperkuat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batu </a:t>
            </a:r>
            <a:r>
              <a:rPr spc="-10" dirty="0">
                <a:latin typeface="Calibri"/>
                <a:cs typeface="Calibri"/>
              </a:rPr>
              <a:t>atau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konstruksi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berm</a:t>
            </a:r>
            <a:endParaRPr>
              <a:latin typeface="Calibri"/>
              <a:cs typeface="Calibri"/>
            </a:endParaRPr>
          </a:p>
          <a:p>
            <a:pPr marL="355600" indent="-343535">
              <a:buAutoNum type="arabicParenR"/>
              <a:tabLst>
                <a:tab pos="355600" algn="l"/>
                <a:tab pos="356235" algn="l"/>
              </a:tabLst>
            </a:pPr>
            <a:r>
              <a:rPr spc="-10" dirty="0">
                <a:latin typeface="Calibri"/>
                <a:cs typeface="Calibri"/>
              </a:rPr>
              <a:t>Melakukan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pelarangan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penggalian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sekitar kaki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lereng</a:t>
            </a:r>
            <a:endParaRPr>
              <a:latin typeface="Calibri"/>
              <a:cs typeface="Calibri"/>
            </a:endParaRPr>
          </a:p>
          <a:p>
            <a:pPr marL="355600" indent="-343535">
              <a:buAutoNum type="arabicParenR"/>
              <a:tabLst>
                <a:tab pos="355600" algn="l"/>
                <a:tab pos="356235" algn="l"/>
              </a:tabLst>
            </a:pPr>
            <a:r>
              <a:rPr spc="-10" dirty="0">
                <a:latin typeface="Calibri"/>
                <a:cs typeface="Calibri"/>
              </a:rPr>
              <a:t>Pembuatan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saluran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mengatasi keberadaan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kantong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balas</a:t>
            </a:r>
            <a:endParaRPr>
              <a:latin typeface="Calibri"/>
              <a:cs typeface="Calibri"/>
            </a:endParaRPr>
          </a:p>
          <a:p>
            <a:pPr marL="355600" indent="-343535">
              <a:buAutoNum type="arabicParenR"/>
              <a:tabLst>
                <a:tab pos="355600" algn="l"/>
                <a:tab pos="356235" algn="l"/>
              </a:tabLst>
            </a:pPr>
            <a:r>
              <a:rPr spc="-5" dirty="0">
                <a:latin typeface="Calibri"/>
                <a:cs typeface="Calibri"/>
              </a:rPr>
              <a:t>Longsor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 diakibatkan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rusaknya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4616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207257" y="492709"/>
            <a:ext cx="6150610" cy="1347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dirty="0">
                <a:latin typeface="Calibri"/>
                <a:cs typeface="Calibri"/>
              </a:rPr>
              <a:t>ciri-ciri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lereng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spc="-15" dirty="0">
                <a:latin typeface="Calibri"/>
                <a:cs typeface="Calibri"/>
              </a:rPr>
              <a:t>akan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longsor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dan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penanganan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awal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2600">
              <a:latin typeface="Calibri"/>
              <a:cs typeface="Calibri"/>
            </a:endParaRPr>
          </a:p>
          <a:p>
            <a:pPr marL="442595" indent="-343535">
              <a:buAutoNum type="arabicPeriod"/>
              <a:tabLst>
                <a:tab pos="442595" algn="l"/>
                <a:tab pos="443230" algn="l"/>
              </a:tabLst>
            </a:pPr>
            <a:r>
              <a:rPr sz="2000" spc="-15" dirty="0">
                <a:latin typeface="Calibri"/>
                <a:cs typeface="Calibri"/>
              </a:rPr>
              <a:t>Lerengnya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melembung</a:t>
            </a:r>
            <a:endParaRPr sz="2000">
              <a:latin typeface="Calibri"/>
              <a:cs typeface="Calibri"/>
            </a:endParaRPr>
          </a:p>
          <a:p>
            <a:pPr marL="442595" indent="-343535">
              <a:buAutoNum type="arabicPeriod"/>
              <a:tabLst>
                <a:tab pos="442595" algn="l"/>
                <a:tab pos="443230" algn="l"/>
              </a:tabLst>
            </a:pP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sering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mengalami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ambles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berulang-ulang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182868" y="2118361"/>
            <a:ext cx="314325" cy="710565"/>
            <a:chOff x="4658867" y="2118360"/>
            <a:chExt cx="314325" cy="710565"/>
          </a:xfrm>
        </p:grpSpPr>
        <p:sp>
          <p:nvSpPr>
            <p:cNvPr id="7" name="object 7"/>
            <p:cNvSpPr/>
            <p:nvPr/>
          </p:nvSpPr>
          <p:spPr>
            <a:xfrm>
              <a:off x="4671821" y="2131314"/>
              <a:ext cx="288290" cy="684530"/>
            </a:xfrm>
            <a:custGeom>
              <a:avLst/>
              <a:gdLst/>
              <a:ahLst/>
              <a:cxnLst/>
              <a:rect l="l" t="t" r="r" b="b"/>
              <a:pathLst>
                <a:path w="288289" h="684530">
                  <a:moveTo>
                    <a:pt x="216026" y="0"/>
                  </a:moveTo>
                  <a:lnTo>
                    <a:pt x="72008" y="0"/>
                  </a:lnTo>
                  <a:lnTo>
                    <a:pt x="72008" y="540258"/>
                  </a:lnTo>
                  <a:lnTo>
                    <a:pt x="0" y="540258"/>
                  </a:lnTo>
                  <a:lnTo>
                    <a:pt x="144017" y="684276"/>
                  </a:lnTo>
                  <a:lnTo>
                    <a:pt x="288036" y="540258"/>
                  </a:lnTo>
                  <a:lnTo>
                    <a:pt x="216026" y="540258"/>
                  </a:lnTo>
                  <a:lnTo>
                    <a:pt x="21602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71821" y="2131314"/>
              <a:ext cx="288290" cy="684530"/>
            </a:xfrm>
            <a:custGeom>
              <a:avLst/>
              <a:gdLst/>
              <a:ahLst/>
              <a:cxnLst/>
              <a:rect l="l" t="t" r="r" b="b"/>
              <a:pathLst>
                <a:path w="288289" h="684530">
                  <a:moveTo>
                    <a:pt x="0" y="540258"/>
                  </a:moveTo>
                  <a:lnTo>
                    <a:pt x="72008" y="540258"/>
                  </a:lnTo>
                  <a:lnTo>
                    <a:pt x="72008" y="0"/>
                  </a:lnTo>
                  <a:lnTo>
                    <a:pt x="216026" y="0"/>
                  </a:lnTo>
                  <a:lnTo>
                    <a:pt x="216026" y="540258"/>
                  </a:lnTo>
                  <a:lnTo>
                    <a:pt x="288036" y="540258"/>
                  </a:lnTo>
                  <a:lnTo>
                    <a:pt x="144017" y="684276"/>
                  </a:lnTo>
                  <a:lnTo>
                    <a:pt x="0" y="54025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88512" y="3013964"/>
            <a:ext cx="55378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5" dirty="0">
                <a:latin typeface="Calibri"/>
                <a:cs typeface="Calibri"/>
              </a:rPr>
              <a:t>Getaran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mempercepat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terjadinya</a:t>
            </a:r>
            <a:r>
              <a:rPr sz="2000" dirty="0">
                <a:latin typeface="Calibri"/>
                <a:cs typeface="Calibri"/>
              </a:rPr>
              <a:t> longsor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227065" y="3589021"/>
            <a:ext cx="314325" cy="710565"/>
            <a:chOff x="4703064" y="3589020"/>
            <a:chExt cx="314325" cy="710565"/>
          </a:xfrm>
        </p:grpSpPr>
        <p:sp>
          <p:nvSpPr>
            <p:cNvPr id="11" name="object 11"/>
            <p:cNvSpPr/>
            <p:nvPr/>
          </p:nvSpPr>
          <p:spPr>
            <a:xfrm>
              <a:off x="4716018" y="3601974"/>
              <a:ext cx="288290" cy="684530"/>
            </a:xfrm>
            <a:custGeom>
              <a:avLst/>
              <a:gdLst/>
              <a:ahLst/>
              <a:cxnLst/>
              <a:rect l="l" t="t" r="r" b="b"/>
              <a:pathLst>
                <a:path w="288289" h="684529">
                  <a:moveTo>
                    <a:pt x="216027" y="0"/>
                  </a:moveTo>
                  <a:lnTo>
                    <a:pt x="72009" y="0"/>
                  </a:lnTo>
                  <a:lnTo>
                    <a:pt x="72009" y="540257"/>
                  </a:lnTo>
                  <a:lnTo>
                    <a:pt x="0" y="540257"/>
                  </a:lnTo>
                  <a:lnTo>
                    <a:pt x="144018" y="684276"/>
                  </a:lnTo>
                  <a:lnTo>
                    <a:pt x="288036" y="540257"/>
                  </a:lnTo>
                  <a:lnTo>
                    <a:pt x="216027" y="540257"/>
                  </a:lnTo>
                  <a:lnTo>
                    <a:pt x="21602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16018" y="3601974"/>
              <a:ext cx="288290" cy="684530"/>
            </a:xfrm>
            <a:custGeom>
              <a:avLst/>
              <a:gdLst/>
              <a:ahLst/>
              <a:cxnLst/>
              <a:rect l="l" t="t" r="r" b="b"/>
              <a:pathLst>
                <a:path w="288289" h="684529">
                  <a:moveTo>
                    <a:pt x="0" y="540257"/>
                  </a:moveTo>
                  <a:lnTo>
                    <a:pt x="72009" y="540257"/>
                  </a:lnTo>
                  <a:lnTo>
                    <a:pt x="72009" y="0"/>
                  </a:lnTo>
                  <a:lnTo>
                    <a:pt x="216027" y="0"/>
                  </a:lnTo>
                  <a:lnTo>
                    <a:pt x="216027" y="540257"/>
                  </a:lnTo>
                  <a:lnTo>
                    <a:pt x="288036" y="540257"/>
                  </a:lnTo>
                  <a:lnTo>
                    <a:pt x="144018" y="684276"/>
                  </a:lnTo>
                  <a:lnTo>
                    <a:pt x="0" y="54025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632455" y="4526408"/>
            <a:ext cx="60153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Segera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kurangi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kecepatan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melintas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(taspat)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236209" y="4954524"/>
            <a:ext cx="314325" cy="710565"/>
            <a:chOff x="4712208" y="4954523"/>
            <a:chExt cx="314325" cy="710565"/>
          </a:xfrm>
        </p:grpSpPr>
        <p:sp>
          <p:nvSpPr>
            <p:cNvPr id="15" name="object 15"/>
            <p:cNvSpPr/>
            <p:nvPr/>
          </p:nvSpPr>
          <p:spPr>
            <a:xfrm>
              <a:off x="4725162" y="4967477"/>
              <a:ext cx="288290" cy="684530"/>
            </a:xfrm>
            <a:custGeom>
              <a:avLst/>
              <a:gdLst/>
              <a:ahLst/>
              <a:cxnLst/>
              <a:rect l="l" t="t" r="r" b="b"/>
              <a:pathLst>
                <a:path w="288289" h="684529">
                  <a:moveTo>
                    <a:pt x="216026" y="0"/>
                  </a:moveTo>
                  <a:lnTo>
                    <a:pt x="72009" y="0"/>
                  </a:lnTo>
                  <a:lnTo>
                    <a:pt x="72009" y="540258"/>
                  </a:lnTo>
                  <a:lnTo>
                    <a:pt x="0" y="540258"/>
                  </a:lnTo>
                  <a:lnTo>
                    <a:pt x="144017" y="684276"/>
                  </a:lnTo>
                  <a:lnTo>
                    <a:pt x="288036" y="540258"/>
                  </a:lnTo>
                  <a:lnTo>
                    <a:pt x="216026" y="540258"/>
                  </a:lnTo>
                  <a:lnTo>
                    <a:pt x="21602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25162" y="4967477"/>
              <a:ext cx="288290" cy="684530"/>
            </a:xfrm>
            <a:custGeom>
              <a:avLst/>
              <a:gdLst/>
              <a:ahLst/>
              <a:cxnLst/>
              <a:rect l="l" t="t" r="r" b="b"/>
              <a:pathLst>
                <a:path w="288289" h="684529">
                  <a:moveTo>
                    <a:pt x="0" y="540258"/>
                  </a:moveTo>
                  <a:lnTo>
                    <a:pt x="72009" y="540258"/>
                  </a:lnTo>
                  <a:lnTo>
                    <a:pt x="72009" y="0"/>
                  </a:lnTo>
                  <a:lnTo>
                    <a:pt x="216026" y="0"/>
                  </a:lnTo>
                  <a:lnTo>
                    <a:pt x="216026" y="540258"/>
                  </a:lnTo>
                  <a:lnTo>
                    <a:pt x="288036" y="540258"/>
                  </a:lnTo>
                  <a:lnTo>
                    <a:pt x="144017" y="684276"/>
                  </a:lnTo>
                  <a:lnTo>
                    <a:pt x="0" y="54025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443098" y="5682183"/>
            <a:ext cx="684974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Penanganan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sementara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konstruksi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berman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(kantung </a:t>
            </a:r>
            <a:r>
              <a:rPr sz="2000" spc="-5" dirty="0">
                <a:latin typeface="Calibri"/>
                <a:cs typeface="Calibri"/>
              </a:rPr>
              <a:t>pasir)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drain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secekupnya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2822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8455" y="332231"/>
            <a:ext cx="6094476" cy="588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70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3004" y="423646"/>
              <a:ext cx="2240279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18325" y="467045"/>
            <a:ext cx="4638529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5" dirty="0"/>
              <a:t>Drainase</a:t>
            </a:r>
            <a:r>
              <a:rPr sz="2400" spc="-55" dirty="0"/>
              <a:t> </a:t>
            </a:r>
            <a:r>
              <a:rPr sz="2400" spc="-5" dirty="0"/>
              <a:t>jalan</a:t>
            </a:r>
            <a:r>
              <a:rPr sz="2400" spc="-55" dirty="0"/>
              <a:t> </a:t>
            </a:r>
            <a:r>
              <a:rPr sz="2400" spc="-5" dirty="0"/>
              <a:t>rel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366643" y="1282447"/>
            <a:ext cx="657669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Drainase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bertujuan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agar</a:t>
            </a:r>
            <a:endParaRPr sz="2400">
              <a:latin typeface="Calibri"/>
              <a:cs typeface="Calibri"/>
            </a:endParaRPr>
          </a:p>
          <a:p>
            <a:pPr marL="469900" marR="5080" indent="-457834">
              <a:buAutoNum type="arabicPeriod"/>
              <a:tabLst>
                <a:tab pos="469900" algn="l"/>
                <a:tab pos="470534" algn="l"/>
              </a:tabLst>
            </a:pPr>
            <a:r>
              <a:rPr sz="2400" spc="-5" dirty="0">
                <a:latin typeface="Calibri"/>
                <a:cs typeface="Calibri"/>
              </a:rPr>
              <a:t>Tidak </a:t>
            </a:r>
            <a:r>
              <a:rPr sz="2400" spc="-10" dirty="0">
                <a:latin typeface="Calibri"/>
                <a:cs typeface="Calibri"/>
              </a:rPr>
              <a:t>terjadi</a:t>
            </a:r>
            <a:r>
              <a:rPr sz="2400" spc="-15" dirty="0">
                <a:latin typeface="Calibri"/>
                <a:cs typeface="Calibri"/>
              </a:rPr>
              <a:t> genangan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</a:t>
            </a:r>
            <a:r>
              <a:rPr sz="2400" spc="-5" dirty="0">
                <a:latin typeface="Calibri"/>
                <a:cs typeface="Calibri"/>
              </a:rPr>
              <a:t> pada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jalan </a:t>
            </a:r>
            <a:r>
              <a:rPr sz="2400" spc="-10" dirty="0">
                <a:latin typeface="Calibri"/>
                <a:cs typeface="Calibri"/>
              </a:rPr>
              <a:t>rel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sehingga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menghindari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pumping</a:t>
            </a:r>
            <a:r>
              <a:rPr sz="2400" spc="-15" dirty="0">
                <a:latin typeface="Calibri"/>
                <a:cs typeface="Calibri"/>
              </a:rPr>
              <a:t> effect.</a:t>
            </a:r>
            <a:endParaRPr sz="2400">
              <a:latin typeface="Calibri"/>
              <a:cs typeface="Calibri"/>
            </a:endParaRPr>
          </a:p>
          <a:p>
            <a:pPr marL="469900" marR="996950" indent="-457834">
              <a:buAutoNum type="arabicPeriod"/>
              <a:tabLst>
                <a:tab pos="469900" algn="l"/>
                <a:tab pos="470534" algn="l"/>
              </a:tabLst>
            </a:pPr>
            <a:r>
              <a:rPr sz="2400" spc="-5" dirty="0">
                <a:latin typeface="Calibri"/>
                <a:cs typeface="Calibri"/>
              </a:rPr>
              <a:t>Mencegah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mengurangi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pengaruh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terhadap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konsistensi</a:t>
            </a:r>
            <a:r>
              <a:rPr sz="2400" spc="-5" dirty="0">
                <a:latin typeface="Calibri"/>
                <a:cs typeface="Calibri"/>
              </a:rPr>
              <a:t> tanah</a:t>
            </a:r>
            <a:endParaRPr sz="2400">
              <a:latin typeface="Calibri"/>
              <a:cs typeface="Calibri"/>
            </a:endParaRPr>
          </a:p>
          <a:p>
            <a:pPr marL="469900" indent="-457834">
              <a:buAutoNum type="arabicPeriod"/>
              <a:tabLst>
                <a:tab pos="469900" algn="l"/>
                <a:tab pos="470534" algn="l"/>
              </a:tabLst>
            </a:pPr>
            <a:r>
              <a:rPr sz="2400" spc="-5" dirty="0">
                <a:latin typeface="Calibri"/>
                <a:cs typeface="Calibri"/>
              </a:rPr>
              <a:t>Lalu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lintas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tidak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terganggu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7480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67046"/>
            <a:ext cx="3067049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5" dirty="0"/>
              <a:t>Jenis</a:t>
            </a:r>
            <a:r>
              <a:rPr sz="2400" spc="-25" dirty="0"/>
              <a:t> </a:t>
            </a:r>
            <a:r>
              <a:rPr sz="2400" spc="-5" dirty="0"/>
              <a:t>Drainase</a:t>
            </a:r>
            <a:r>
              <a:rPr sz="2400" spc="-45" dirty="0"/>
              <a:t> </a:t>
            </a:r>
            <a:r>
              <a:rPr sz="2400" spc="-5" dirty="0"/>
              <a:t>jalan</a:t>
            </a:r>
            <a:r>
              <a:rPr sz="2400" spc="-50" dirty="0"/>
              <a:t> </a:t>
            </a:r>
            <a:r>
              <a:rPr sz="2400" spc="-5" dirty="0"/>
              <a:t>rel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66643" y="1282447"/>
            <a:ext cx="66478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Drainase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permukaan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i="1" spc="-5" dirty="0">
                <a:latin typeface="Calibri"/>
                <a:cs typeface="Calibri"/>
              </a:rPr>
              <a:t>surface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drainage</a:t>
            </a:r>
            <a:r>
              <a:rPr sz="2400" spc="-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Drainase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bawah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permukaan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</a:t>
            </a:r>
            <a:r>
              <a:rPr sz="2400" i="1" dirty="0">
                <a:latin typeface="Calibri"/>
                <a:cs typeface="Calibri"/>
              </a:rPr>
              <a:t>sub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surface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drainage</a:t>
            </a:r>
            <a:r>
              <a:rPr sz="2400" spc="-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Drainase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lereng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i="1" spc="-5" dirty="0">
                <a:latin typeface="Calibri"/>
                <a:cs typeface="Calibri"/>
              </a:rPr>
              <a:t>slope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drainage</a:t>
            </a:r>
            <a:r>
              <a:rPr sz="2400" spc="-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194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92709"/>
            <a:ext cx="21431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25" dirty="0">
                <a:latin typeface="Calibri"/>
                <a:cs typeface="Calibri"/>
              </a:rPr>
              <a:t>SURFACE</a:t>
            </a:r>
            <a:r>
              <a:rPr sz="2000" b="1" i="1" spc="-7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DRAINAGE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6642" y="1141222"/>
            <a:ext cx="10007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2000" b="1" spc="-5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66642" y="1442669"/>
            <a:ext cx="6546850" cy="75819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Mengalirkan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dipermukaan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tanah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dearah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jalan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rel,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sangat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dipengaruhi</a:t>
            </a:r>
            <a:r>
              <a:rPr sz="2400" spc="-5" dirty="0">
                <a:latin typeface="Calibri"/>
                <a:cs typeface="Calibri"/>
              </a:rPr>
              <a:t> oleh </a:t>
            </a:r>
            <a:r>
              <a:rPr sz="2400" spc="-15" dirty="0">
                <a:latin typeface="Calibri"/>
                <a:cs typeface="Calibri"/>
              </a:rPr>
              <a:t>keadaab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topografi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66642" y="2649727"/>
            <a:ext cx="5262880" cy="1790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85"/>
              </a:lnSpc>
              <a:spcBef>
                <a:spcPts val="105"/>
              </a:spcBef>
            </a:pPr>
            <a:r>
              <a:rPr sz="2000" b="1" spc="-95" dirty="0">
                <a:solidFill>
                  <a:srgbClr val="001F5F"/>
                </a:solidFill>
                <a:latin typeface="Calibri"/>
                <a:cs typeface="Calibri"/>
              </a:rPr>
              <a:t>DATA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45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DIPERLUKAN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PERENCANAAN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355600" indent="-343535">
              <a:lnSpc>
                <a:spcPts val="2865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Curah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hujan</a:t>
            </a:r>
            <a:endParaRPr sz="24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40" dirty="0">
                <a:latin typeface="Calibri"/>
                <a:cs typeface="Calibri"/>
              </a:rPr>
              <a:t>Topografi</a:t>
            </a:r>
            <a:endParaRPr sz="24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65" dirty="0">
                <a:latin typeface="Calibri"/>
                <a:cs typeface="Calibri"/>
              </a:rPr>
              <a:t>Tata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guna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lahan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setempat</a:t>
            </a:r>
            <a:endParaRPr sz="24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5" dirty="0">
                <a:latin typeface="Calibri"/>
                <a:cs typeface="Calibri"/>
              </a:rPr>
              <a:t>Karakteristik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tanah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6956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67046"/>
            <a:ext cx="4048826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i="1" spc="-25" dirty="0"/>
              <a:t>SURFACE</a:t>
            </a:r>
            <a:r>
              <a:rPr sz="2400" i="1" spc="-70" dirty="0"/>
              <a:t> </a:t>
            </a:r>
            <a:r>
              <a:rPr sz="2400" i="1" spc="-10" dirty="0"/>
              <a:t>DRAINAGE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436557" y="1184084"/>
            <a:ext cx="6867525" cy="4851400"/>
            <a:chOff x="1912556" y="1184084"/>
            <a:chExt cx="6867525" cy="4851400"/>
          </a:xfrm>
        </p:grpSpPr>
        <p:sp>
          <p:nvSpPr>
            <p:cNvPr id="7" name="object 7"/>
            <p:cNvSpPr/>
            <p:nvPr/>
          </p:nvSpPr>
          <p:spPr>
            <a:xfrm>
              <a:off x="1925574" y="1197102"/>
              <a:ext cx="6841490" cy="2171700"/>
            </a:xfrm>
            <a:custGeom>
              <a:avLst/>
              <a:gdLst/>
              <a:ahLst/>
              <a:cxnLst/>
              <a:rect l="l" t="t" r="r" b="b"/>
              <a:pathLst>
                <a:path w="6841490" h="2171700">
                  <a:moveTo>
                    <a:pt x="6624066" y="0"/>
                  </a:moveTo>
                  <a:lnTo>
                    <a:pt x="217169" y="0"/>
                  </a:lnTo>
                  <a:lnTo>
                    <a:pt x="167391" y="5738"/>
                  </a:lnTo>
                  <a:lnTo>
                    <a:pt x="121686" y="22082"/>
                  </a:lnTo>
                  <a:lnTo>
                    <a:pt x="81362" y="47726"/>
                  </a:lnTo>
                  <a:lnTo>
                    <a:pt x="47726" y="81362"/>
                  </a:lnTo>
                  <a:lnTo>
                    <a:pt x="22082" y="121686"/>
                  </a:lnTo>
                  <a:lnTo>
                    <a:pt x="5738" y="167391"/>
                  </a:lnTo>
                  <a:lnTo>
                    <a:pt x="0" y="217170"/>
                  </a:lnTo>
                  <a:lnTo>
                    <a:pt x="0" y="1954530"/>
                  </a:lnTo>
                  <a:lnTo>
                    <a:pt x="5738" y="2004308"/>
                  </a:lnTo>
                  <a:lnTo>
                    <a:pt x="22082" y="2050013"/>
                  </a:lnTo>
                  <a:lnTo>
                    <a:pt x="47726" y="2090337"/>
                  </a:lnTo>
                  <a:lnTo>
                    <a:pt x="81362" y="2123973"/>
                  </a:lnTo>
                  <a:lnTo>
                    <a:pt x="121686" y="2149617"/>
                  </a:lnTo>
                  <a:lnTo>
                    <a:pt x="167391" y="2165961"/>
                  </a:lnTo>
                  <a:lnTo>
                    <a:pt x="217169" y="2171700"/>
                  </a:lnTo>
                  <a:lnTo>
                    <a:pt x="6624066" y="2171700"/>
                  </a:lnTo>
                  <a:lnTo>
                    <a:pt x="6673844" y="2165961"/>
                  </a:lnTo>
                  <a:lnTo>
                    <a:pt x="6719549" y="2149617"/>
                  </a:lnTo>
                  <a:lnTo>
                    <a:pt x="6759873" y="2123973"/>
                  </a:lnTo>
                  <a:lnTo>
                    <a:pt x="6793509" y="2090337"/>
                  </a:lnTo>
                  <a:lnTo>
                    <a:pt x="6819153" y="2050013"/>
                  </a:lnTo>
                  <a:lnTo>
                    <a:pt x="6835497" y="2004308"/>
                  </a:lnTo>
                  <a:lnTo>
                    <a:pt x="6841235" y="1954530"/>
                  </a:lnTo>
                  <a:lnTo>
                    <a:pt x="6841235" y="217170"/>
                  </a:lnTo>
                  <a:lnTo>
                    <a:pt x="6835497" y="167391"/>
                  </a:lnTo>
                  <a:lnTo>
                    <a:pt x="6819153" y="121686"/>
                  </a:lnTo>
                  <a:lnTo>
                    <a:pt x="6793509" y="81362"/>
                  </a:lnTo>
                  <a:lnTo>
                    <a:pt x="6759873" y="47726"/>
                  </a:lnTo>
                  <a:lnTo>
                    <a:pt x="6719549" y="22082"/>
                  </a:lnTo>
                  <a:lnTo>
                    <a:pt x="6673844" y="5738"/>
                  </a:lnTo>
                  <a:lnTo>
                    <a:pt x="6624066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25574" y="1197102"/>
              <a:ext cx="6841490" cy="2171700"/>
            </a:xfrm>
            <a:custGeom>
              <a:avLst/>
              <a:gdLst/>
              <a:ahLst/>
              <a:cxnLst/>
              <a:rect l="l" t="t" r="r" b="b"/>
              <a:pathLst>
                <a:path w="6841490" h="2171700">
                  <a:moveTo>
                    <a:pt x="0" y="217170"/>
                  </a:moveTo>
                  <a:lnTo>
                    <a:pt x="5738" y="167391"/>
                  </a:lnTo>
                  <a:lnTo>
                    <a:pt x="22082" y="121686"/>
                  </a:lnTo>
                  <a:lnTo>
                    <a:pt x="47726" y="81362"/>
                  </a:lnTo>
                  <a:lnTo>
                    <a:pt x="81362" y="47726"/>
                  </a:lnTo>
                  <a:lnTo>
                    <a:pt x="121686" y="22082"/>
                  </a:lnTo>
                  <a:lnTo>
                    <a:pt x="167391" y="5738"/>
                  </a:lnTo>
                  <a:lnTo>
                    <a:pt x="217169" y="0"/>
                  </a:lnTo>
                  <a:lnTo>
                    <a:pt x="6624066" y="0"/>
                  </a:lnTo>
                  <a:lnTo>
                    <a:pt x="6673844" y="5738"/>
                  </a:lnTo>
                  <a:lnTo>
                    <a:pt x="6719549" y="22082"/>
                  </a:lnTo>
                  <a:lnTo>
                    <a:pt x="6759873" y="47726"/>
                  </a:lnTo>
                  <a:lnTo>
                    <a:pt x="6793509" y="81362"/>
                  </a:lnTo>
                  <a:lnTo>
                    <a:pt x="6819153" y="121686"/>
                  </a:lnTo>
                  <a:lnTo>
                    <a:pt x="6835497" y="167391"/>
                  </a:lnTo>
                  <a:lnTo>
                    <a:pt x="6841235" y="217170"/>
                  </a:lnTo>
                  <a:lnTo>
                    <a:pt x="6841235" y="1954530"/>
                  </a:lnTo>
                  <a:lnTo>
                    <a:pt x="6835497" y="2004308"/>
                  </a:lnTo>
                  <a:lnTo>
                    <a:pt x="6819153" y="2050013"/>
                  </a:lnTo>
                  <a:lnTo>
                    <a:pt x="6793509" y="2090337"/>
                  </a:lnTo>
                  <a:lnTo>
                    <a:pt x="6759873" y="2123973"/>
                  </a:lnTo>
                  <a:lnTo>
                    <a:pt x="6719549" y="2149617"/>
                  </a:lnTo>
                  <a:lnTo>
                    <a:pt x="6673844" y="2165961"/>
                  </a:lnTo>
                  <a:lnTo>
                    <a:pt x="6624066" y="2171700"/>
                  </a:lnTo>
                  <a:lnTo>
                    <a:pt x="217169" y="2171700"/>
                  </a:lnTo>
                  <a:lnTo>
                    <a:pt x="167391" y="2165961"/>
                  </a:lnTo>
                  <a:lnTo>
                    <a:pt x="121686" y="2149617"/>
                  </a:lnTo>
                  <a:lnTo>
                    <a:pt x="81362" y="2123973"/>
                  </a:lnTo>
                  <a:lnTo>
                    <a:pt x="47726" y="2090337"/>
                  </a:lnTo>
                  <a:lnTo>
                    <a:pt x="22082" y="2050013"/>
                  </a:lnTo>
                  <a:lnTo>
                    <a:pt x="5738" y="2004308"/>
                  </a:lnTo>
                  <a:lnTo>
                    <a:pt x="0" y="1954530"/>
                  </a:lnTo>
                  <a:lnTo>
                    <a:pt x="0" y="217170"/>
                  </a:lnTo>
                  <a:close/>
                </a:path>
              </a:pathLst>
            </a:custGeom>
            <a:ln w="25908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2838" y="1486662"/>
              <a:ext cx="3060191" cy="15925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32838" y="1486662"/>
              <a:ext cx="3060700" cy="1592580"/>
            </a:xfrm>
            <a:custGeom>
              <a:avLst/>
              <a:gdLst/>
              <a:ahLst/>
              <a:cxnLst/>
              <a:rect l="l" t="t" r="r" b="b"/>
              <a:pathLst>
                <a:path w="3060700" h="1592580">
                  <a:moveTo>
                    <a:pt x="0" y="159258"/>
                  </a:moveTo>
                  <a:lnTo>
                    <a:pt x="8113" y="108898"/>
                  </a:lnTo>
                  <a:lnTo>
                    <a:pt x="30711" y="65178"/>
                  </a:lnTo>
                  <a:lnTo>
                    <a:pt x="65178" y="30711"/>
                  </a:lnTo>
                  <a:lnTo>
                    <a:pt x="108898" y="8113"/>
                  </a:lnTo>
                  <a:lnTo>
                    <a:pt x="159257" y="0"/>
                  </a:lnTo>
                  <a:lnTo>
                    <a:pt x="2900934" y="0"/>
                  </a:lnTo>
                  <a:lnTo>
                    <a:pt x="2951293" y="8113"/>
                  </a:lnTo>
                  <a:lnTo>
                    <a:pt x="2995013" y="30711"/>
                  </a:lnTo>
                  <a:lnTo>
                    <a:pt x="3029480" y="65178"/>
                  </a:lnTo>
                  <a:lnTo>
                    <a:pt x="3052078" y="108898"/>
                  </a:lnTo>
                  <a:lnTo>
                    <a:pt x="3060191" y="159258"/>
                  </a:lnTo>
                  <a:lnTo>
                    <a:pt x="3060191" y="1433322"/>
                  </a:lnTo>
                  <a:lnTo>
                    <a:pt x="3052078" y="1483681"/>
                  </a:lnTo>
                  <a:lnTo>
                    <a:pt x="3029480" y="1527401"/>
                  </a:lnTo>
                  <a:lnTo>
                    <a:pt x="2995013" y="1561868"/>
                  </a:lnTo>
                  <a:lnTo>
                    <a:pt x="2951293" y="1584466"/>
                  </a:lnTo>
                  <a:lnTo>
                    <a:pt x="2900934" y="1592579"/>
                  </a:lnTo>
                  <a:lnTo>
                    <a:pt x="159257" y="1592579"/>
                  </a:lnTo>
                  <a:lnTo>
                    <a:pt x="108898" y="1584466"/>
                  </a:lnTo>
                  <a:lnTo>
                    <a:pt x="65178" y="1561868"/>
                  </a:lnTo>
                  <a:lnTo>
                    <a:pt x="30711" y="1527401"/>
                  </a:lnTo>
                  <a:lnTo>
                    <a:pt x="8113" y="1483681"/>
                  </a:lnTo>
                  <a:lnTo>
                    <a:pt x="0" y="1433322"/>
                  </a:lnTo>
                  <a:lnTo>
                    <a:pt x="0" y="15925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32838" y="3368801"/>
              <a:ext cx="3060700" cy="2653665"/>
            </a:xfrm>
            <a:custGeom>
              <a:avLst/>
              <a:gdLst/>
              <a:ahLst/>
              <a:cxnLst/>
              <a:rect l="l" t="t" r="r" b="b"/>
              <a:pathLst>
                <a:path w="3060700" h="2653665">
                  <a:moveTo>
                    <a:pt x="3060191" y="0"/>
                  </a:moveTo>
                  <a:lnTo>
                    <a:pt x="0" y="0"/>
                  </a:lnTo>
                  <a:lnTo>
                    <a:pt x="0" y="2374684"/>
                  </a:lnTo>
                  <a:lnTo>
                    <a:pt x="3645" y="2419876"/>
                  </a:lnTo>
                  <a:lnTo>
                    <a:pt x="14201" y="2462745"/>
                  </a:lnTo>
                  <a:lnTo>
                    <a:pt x="31094" y="2502719"/>
                  </a:lnTo>
                  <a:lnTo>
                    <a:pt x="53750" y="2539224"/>
                  </a:lnTo>
                  <a:lnTo>
                    <a:pt x="81597" y="2571686"/>
                  </a:lnTo>
                  <a:lnTo>
                    <a:pt x="114062" y="2599532"/>
                  </a:lnTo>
                  <a:lnTo>
                    <a:pt x="150571" y="2622188"/>
                  </a:lnTo>
                  <a:lnTo>
                    <a:pt x="190552" y="2639081"/>
                  </a:lnTo>
                  <a:lnTo>
                    <a:pt x="233432" y="2649637"/>
                  </a:lnTo>
                  <a:lnTo>
                    <a:pt x="278638" y="2653284"/>
                  </a:lnTo>
                  <a:lnTo>
                    <a:pt x="2781554" y="2653284"/>
                  </a:lnTo>
                  <a:lnTo>
                    <a:pt x="2826759" y="2649637"/>
                  </a:lnTo>
                  <a:lnTo>
                    <a:pt x="2869639" y="2639081"/>
                  </a:lnTo>
                  <a:lnTo>
                    <a:pt x="2909620" y="2622188"/>
                  </a:lnTo>
                  <a:lnTo>
                    <a:pt x="2946129" y="2599532"/>
                  </a:lnTo>
                  <a:lnTo>
                    <a:pt x="2978594" y="2571686"/>
                  </a:lnTo>
                  <a:lnTo>
                    <a:pt x="3006441" y="2539224"/>
                  </a:lnTo>
                  <a:lnTo>
                    <a:pt x="3029097" y="2502719"/>
                  </a:lnTo>
                  <a:lnTo>
                    <a:pt x="3045990" y="2462745"/>
                  </a:lnTo>
                  <a:lnTo>
                    <a:pt x="3056546" y="2419876"/>
                  </a:lnTo>
                  <a:lnTo>
                    <a:pt x="3060191" y="2374684"/>
                  </a:lnTo>
                  <a:lnTo>
                    <a:pt x="306019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32838" y="3368801"/>
              <a:ext cx="3060700" cy="2653665"/>
            </a:xfrm>
            <a:custGeom>
              <a:avLst/>
              <a:gdLst/>
              <a:ahLst/>
              <a:cxnLst/>
              <a:rect l="l" t="t" r="r" b="b"/>
              <a:pathLst>
                <a:path w="3060700" h="2653665">
                  <a:moveTo>
                    <a:pt x="2781554" y="2653284"/>
                  </a:moveTo>
                  <a:lnTo>
                    <a:pt x="278638" y="2653284"/>
                  </a:lnTo>
                  <a:lnTo>
                    <a:pt x="233432" y="2649637"/>
                  </a:lnTo>
                  <a:lnTo>
                    <a:pt x="190552" y="2639081"/>
                  </a:lnTo>
                  <a:lnTo>
                    <a:pt x="150571" y="2622188"/>
                  </a:lnTo>
                  <a:lnTo>
                    <a:pt x="114062" y="2599532"/>
                  </a:lnTo>
                  <a:lnTo>
                    <a:pt x="81597" y="2571686"/>
                  </a:lnTo>
                  <a:lnTo>
                    <a:pt x="53750" y="2539224"/>
                  </a:lnTo>
                  <a:lnTo>
                    <a:pt x="31094" y="2502719"/>
                  </a:lnTo>
                  <a:lnTo>
                    <a:pt x="14201" y="2462745"/>
                  </a:lnTo>
                  <a:lnTo>
                    <a:pt x="3645" y="2419876"/>
                  </a:lnTo>
                  <a:lnTo>
                    <a:pt x="0" y="2374684"/>
                  </a:lnTo>
                  <a:lnTo>
                    <a:pt x="0" y="0"/>
                  </a:lnTo>
                  <a:lnTo>
                    <a:pt x="3060191" y="0"/>
                  </a:lnTo>
                  <a:lnTo>
                    <a:pt x="3060191" y="2374684"/>
                  </a:lnTo>
                  <a:lnTo>
                    <a:pt x="3056546" y="2419876"/>
                  </a:lnTo>
                  <a:lnTo>
                    <a:pt x="3045990" y="2462745"/>
                  </a:lnTo>
                  <a:lnTo>
                    <a:pt x="3029097" y="2502719"/>
                  </a:lnTo>
                  <a:lnTo>
                    <a:pt x="3006441" y="2539224"/>
                  </a:lnTo>
                  <a:lnTo>
                    <a:pt x="2978594" y="2571686"/>
                  </a:lnTo>
                  <a:lnTo>
                    <a:pt x="2946129" y="2599532"/>
                  </a:lnTo>
                  <a:lnTo>
                    <a:pt x="2909620" y="2622188"/>
                  </a:lnTo>
                  <a:lnTo>
                    <a:pt x="2869639" y="2639081"/>
                  </a:lnTo>
                  <a:lnTo>
                    <a:pt x="2826759" y="2649637"/>
                  </a:lnTo>
                  <a:lnTo>
                    <a:pt x="2781554" y="265328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961639" y="3454146"/>
            <a:ext cx="2449195" cy="217297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06680" marR="100965" algn="ctr">
              <a:lnSpc>
                <a:spcPts val="2210"/>
              </a:lnSpc>
              <a:spcBef>
                <a:spcPts val="33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Drainase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memanjang </a:t>
            </a:r>
            <a:r>
              <a:rPr sz="2000" b="1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(side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ditch)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ts val="2935"/>
              </a:lnSpc>
              <a:spcBef>
                <a:spcPts val="509"/>
              </a:spcBef>
            </a:pP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5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Saluran</a:t>
            </a:r>
            <a:r>
              <a:rPr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terbuka</a:t>
            </a:r>
            <a:r>
              <a:rPr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endParaRPr>
              <a:latin typeface="Calibri"/>
              <a:cs typeface="Calibri"/>
            </a:endParaRPr>
          </a:p>
          <a:p>
            <a:pPr algn="ctr">
              <a:lnSpc>
                <a:spcPts val="2095"/>
              </a:lnSpc>
            </a:pP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tertutup</a:t>
            </a:r>
            <a:endParaRPr>
              <a:latin typeface="Calibri"/>
              <a:cs typeface="Calibri"/>
            </a:endParaRPr>
          </a:p>
          <a:p>
            <a:pPr marL="12700" marR="5080" indent="-635" algn="ctr">
              <a:lnSpc>
                <a:spcPts val="1980"/>
              </a:lnSpc>
              <a:spcBef>
                <a:spcPts val="805"/>
              </a:spcBef>
            </a:pP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Dapat berbentuk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tarpesium, </a:t>
            </a:r>
            <a:r>
              <a:rPr spc="-20" dirty="0">
                <a:solidFill>
                  <a:srgbClr val="FFFFFF"/>
                </a:solidFill>
                <a:latin typeface="Calibri"/>
                <a:cs typeface="Calibri"/>
              </a:rPr>
              <a:t>kotak,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segitiga, </a:t>
            </a:r>
            <a:r>
              <a:rPr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busur</a:t>
            </a:r>
            <a:r>
              <a:rPr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lingkaran</a:t>
            </a:r>
            <a:endParaRPr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010401" y="1473708"/>
            <a:ext cx="3088005" cy="4561840"/>
            <a:chOff x="5486400" y="1473708"/>
            <a:chExt cx="3088005" cy="456184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9353" y="1486662"/>
              <a:ext cx="3061716" cy="15925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499353" y="1486662"/>
              <a:ext cx="3061970" cy="1592580"/>
            </a:xfrm>
            <a:custGeom>
              <a:avLst/>
              <a:gdLst/>
              <a:ahLst/>
              <a:cxnLst/>
              <a:rect l="l" t="t" r="r" b="b"/>
              <a:pathLst>
                <a:path w="3061970" h="1592580">
                  <a:moveTo>
                    <a:pt x="0" y="159258"/>
                  </a:moveTo>
                  <a:lnTo>
                    <a:pt x="8113" y="108898"/>
                  </a:lnTo>
                  <a:lnTo>
                    <a:pt x="30711" y="65178"/>
                  </a:lnTo>
                  <a:lnTo>
                    <a:pt x="65178" y="30711"/>
                  </a:lnTo>
                  <a:lnTo>
                    <a:pt x="108898" y="8113"/>
                  </a:lnTo>
                  <a:lnTo>
                    <a:pt x="159258" y="0"/>
                  </a:lnTo>
                  <a:lnTo>
                    <a:pt x="2902457" y="0"/>
                  </a:lnTo>
                  <a:lnTo>
                    <a:pt x="2952817" y="8113"/>
                  </a:lnTo>
                  <a:lnTo>
                    <a:pt x="2996537" y="30711"/>
                  </a:lnTo>
                  <a:lnTo>
                    <a:pt x="3031004" y="65178"/>
                  </a:lnTo>
                  <a:lnTo>
                    <a:pt x="3053602" y="108898"/>
                  </a:lnTo>
                  <a:lnTo>
                    <a:pt x="3061716" y="159258"/>
                  </a:lnTo>
                  <a:lnTo>
                    <a:pt x="3061716" y="1433322"/>
                  </a:lnTo>
                  <a:lnTo>
                    <a:pt x="3053602" y="1483681"/>
                  </a:lnTo>
                  <a:lnTo>
                    <a:pt x="3031004" y="1527401"/>
                  </a:lnTo>
                  <a:lnTo>
                    <a:pt x="2996537" y="1561868"/>
                  </a:lnTo>
                  <a:lnTo>
                    <a:pt x="2952817" y="1584466"/>
                  </a:lnTo>
                  <a:lnTo>
                    <a:pt x="2902457" y="1592579"/>
                  </a:lnTo>
                  <a:lnTo>
                    <a:pt x="159258" y="1592579"/>
                  </a:lnTo>
                  <a:lnTo>
                    <a:pt x="108898" y="1584466"/>
                  </a:lnTo>
                  <a:lnTo>
                    <a:pt x="65178" y="1561868"/>
                  </a:lnTo>
                  <a:lnTo>
                    <a:pt x="30711" y="1527401"/>
                  </a:lnTo>
                  <a:lnTo>
                    <a:pt x="8113" y="1483681"/>
                  </a:lnTo>
                  <a:lnTo>
                    <a:pt x="0" y="1433322"/>
                  </a:lnTo>
                  <a:lnTo>
                    <a:pt x="0" y="15925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99353" y="3368802"/>
              <a:ext cx="3061970" cy="2653665"/>
            </a:xfrm>
            <a:custGeom>
              <a:avLst/>
              <a:gdLst/>
              <a:ahLst/>
              <a:cxnLst/>
              <a:rect l="l" t="t" r="r" b="b"/>
              <a:pathLst>
                <a:path w="3061970" h="2653665">
                  <a:moveTo>
                    <a:pt x="3061716" y="0"/>
                  </a:moveTo>
                  <a:lnTo>
                    <a:pt x="0" y="0"/>
                  </a:lnTo>
                  <a:lnTo>
                    <a:pt x="0" y="2374684"/>
                  </a:lnTo>
                  <a:lnTo>
                    <a:pt x="3645" y="2419876"/>
                  </a:lnTo>
                  <a:lnTo>
                    <a:pt x="14201" y="2462745"/>
                  </a:lnTo>
                  <a:lnTo>
                    <a:pt x="31094" y="2502719"/>
                  </a:lnTo>
                  <a:lnTo>
                    <a:pt x="53750" y="2539224"/>
                  </a:lnTo>
                  <a:lnTo>
                    <a:pt x="81597" y="2571686"/>
                  </a:lnTo>
                  <a:lnTo>
                    <a:pt x="114062" y="2599532"/>
                  </a:lnTo>
                  <a:lnTo>
                    <a:pt x="150571" y="2622188"/>
                  </a:lnTo>
                  <a:lnTo>
                    <a:pt x="190552" y="2639081"/>
                  </a:lnTo>
                  <a:lnTo>
                    <a:pt x="233432" y="2649637"/>
                  </a:lnTo>
                  <a:lnTo>
                    <a:pt x="278638" y="2653284"/>
                  </a:lnTo>
                  <a:lnTo>
                    <a:pt x="2783078" y="2653284"/>
                  </a:lnTo>
                  <a:lnTo>
                    <a:pt x="2828283" y="2649637"/>
                  </a:lnTo>
                  <a:lnTo>
                    <a:pt x="2871163" y="2639081"/>
                  </a:lnTo>
                  <a:lnTo>
                    <a:pt x="2911144" y="2622188"/>
                  </a:lnTo>
                  <a:lnTo>
                    <a:pt x="2947653" y="2599532"/>
                  </a:lnTo>
                  <a:lnTo>
                    <a:pt x="2980118" y="2571686"/>
                  </a:lnTo>
                  <a:lnTo>
                    <a:pt x="3007965" y="2539224"/>
                  </a:lnTo>
                  <a:lnTo>
                    <a:pt x="3030621" y="2502719"/>
                  </a:lnTo>
                  <a:lnTo>
                    <a:pt x="3047514" y="2462745"/>
                  </a:lnTo>
                  <a:lnTo>
                    <a:pt x="3058070" y="2419876"/>
                  </a:lnTo>
                  <a:lnTo>
                    <a:pt x="3061716" y="2374684"/>
                  </a:lnTo>
                  <a:lnTo>
                    <a:pt x="306171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99353" y="3368802"/>
              <a:ext cx="3061970" cy="2653665"/>
            </a:xfrm>
            <a:custGeom>
              <a:avLst/>
              <a:gdLst/>
              <a:ahLst/>
              <a:cxnLst/>
              <a:rect l="l" t="t" r="r" b="b"/>
              <a:pathLst>
                <a:path w="3061970" h="2653665">
                  <a:moveTo>
                    <a:pt x="2783078" y="2653284"/>
                  </a:moveTo>
                  <a:lnTo>
                    <a:pt x="278638" y="2653284"/>
                  </a:lnTo>
                  <a:lnTo>
                    <a:pt x="233432" y="2649637"/>
                  </a:lnTo>
                  <a:lnTo>
                    <a:pt x="190552" y="2639081"/>
                  </a:lnTo>
                  <a:lnTo>
                    <a:pt x="150571" y="2622188"/>
                  </a:lnTo>
                  <a:lnTo>
                    <a:pt x="114062" y="2599532"/>
                  </a:lnTo>
                  <a:lnTo>
                    <a:pt x="81597" y="2571686"/>
                  </a:lnTo>
                  <a:lnTo>
                    <a:pt x="53750" y="2539224"/>
                  </a:lnTo>
                  <a:lnTo>
                    <a:pt x="31094" y="2502719"/>
                  </a:lnTo>
                  <a:lnTo>
                    <a:pt x="14201" y="2462745"/>
                  </a:lnTo>
                  <a:lnTo>
                    <a:pt x="3645" y="2419876"/>
                  </a:lnTo>
                  <a:lnTo>
                    <a:pt x="0" y="2374684"/>
                  </a:lnTo>
                  <a:lnTo>
                    <a:pt x="0" y="0"/>
                  </a:lnTo>
                  <a:lnTo>
                    <a:pt x="3061716" y="0"/>
                  </a:lnTo>
                  <a:lnTo>
                    <a:pt x="3061716" y="2374684"/>
                  </a:lnTo>
                  <a:lnTo>
                    <a:pt x="3058070" y="2419876"/>
                  </a:lnTo>
                  <a:lnTo>
                    <a:pt x="3047514" y="2462745"/>
                  </a:lnTo>
                  <a:lnTo>
                    <a:pt x="3030621" y="2502719"/>
                  </a:lnTo>
                  <a:lnTo>
                    <a:pt x="3007965" y="2539224"/>
                  </a:lnTo>
                  <a:lnTo>
                    <a:pt x="2980118" y="2571686"/>
                  </a:lnTo>
                  <a:lnTo>
                    <a:pt x="2947653" y="2599532"/>
                  </a:lnTo>
                  <a:lnTo>
                    <a:pt x="2911144" y="2622188"/>
                  </a:lnTo>
                  <a:lnTo>
                    <a:pt x="2871163" y="2639081"/>
                  </a:lnTo>
                  <a:lnTo>
                    <a:pt x="2828283" y="2649637"/>
                  </a:lnTo>
                  <a:lnTo>
                    <a:pt x="2783078" y="2653284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439405" y="3454146"/>
            <a:ext cx="2231390" cy="257683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93345" marR="85090" algn="ctr">
              <a:lnSpc>
                <a:spcPts val="2210"/>
              </a:lnSpc>
              <a:spcBef>
                <a:spcPts val="33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Drainase</a:t>
            </a:r>
            <a:r>
              <a:rPr sz="20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melintang </a:t>
            </a:r>
            <a:r>
              <a:rPr sz="2000" b="1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(cross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drainage)</a:t>
            </a:r>
            <a:endParaRPr sz="2000">
              <a:latin typeface="Calibri"/>
              <a:cs typeface="Calibri"/>
            </a:endParaRPr>
          </a:p>
          <a:p>
            <a:pPr marL="12065" marR="5080" algn="ctr">
              <a:lnSpc>
                <a:spcPct val="91700"/>
              </a:lnSpc>
              <a:spcBef>
                <a:spcPts val="815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berupa</a:t>
            </a:r>
            <a:r>
              <a:rPr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gorong- </a:t>
            </a:r>
            <a:r>
              <a:rPr b="1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gorong atau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jembatan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pelat</a:t>
            </a:r>
            <a:endParaRPr>
              <a:latin typeface="Calibri"/>
              <a:cs typeface="Calibri"/>
            </a:endParaRPr>
          </a:p>
          <a:p>
            <a:pPr marL="96520" marR="91440" algn="ctr">
              <a:lnSpc>
                <a:spcPct val="91500"/>
              </a:lnSpc>
              <a:spcBef>
                <a:spcPts val="770"/>
              </a:spcBef>
            </a:pP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Potongan</a:t>
            </a:r>
            <a:r>
              <a:rPr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melintang </a:t>
            </a:r>
            <a:r>
              <a:rPr b="1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gorong-gorong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dapat </a:t>
            </a:r>
            <a:r>
              <a:rPr b="1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FFFF"/>
                </a:solidFill>
                <a:latin typeface="Calibri"/>
                <a:cs typeface="Calibri"/>
              </a:rPr>
              <a:t>berupa bulat,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bususr </a:t>
            </a:r>
            <a:r>
              <a:rPr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lingkaran, </a:t>
            </a:r>
            <a:r>
              <a:rPr b="1" spc="-15" dirty="0">
                <a:solidFill>
                  <a:srgbClr val="FFFFFF"/>
                </a:solidFill>
                <a:latin typeface="Calibri"/>
                <a:cs typeface="Calibri"/>
              </a:rPr>
              <a:t>kotak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6527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92709"/>
            <a:ext cx="26250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dirty="0">
                <a:latin typeface="Calibri"/>
                <a:cs typeface="Calibri"/>
              </a:rPr>
              <a:t>SUB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spc="-25" dirty="0">
                <a:latin typeface="Calibri"/>
                <a:cs typeface="Calibri"/>
              </a:rPr>
              <a:t>SURFACE</a:t>
            </a:r>
            <a:r>
              <a:rPr sz="2000" b="1" i="1" spc="-5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DRAINAGE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6642" y="1141222"/>
            <a:ext cx="10007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2000" b="1" spc="-5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66643" y="1442669"/>
            <a:ext cx="6085205" cy="75819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4235" algn="l"/>
              </a:tabLst>
            </a:pPr>
            <a:r>
              <a:rPr sz="2400" spc="-10" dirty="0">
                <a:latin typeface="Calibri"/>
                <a:cs typeface="Calibri"/>
              </a:rPr>
              <a:t>Menjaga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elevasi	muka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tanah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tidak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mendekati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permukaan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tanah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tempat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badan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jalan</a:t>
            </a:r>
            <a:r>
              <a:rPr sz="2400" spc="-15" dirty="0">
                <a:latin typeface="Calibri"/>
                <a:cs typeface="Calibri"/>
              </a:rPr>
              <a:t> rel </a:t>
            </a:r>
            <a:r>
              <a:rPr sz="2400" spc="-10" dirty="0">
                <a:latin typeface="Calibri"/>
                <a:cs typeface="Calibri"/>
              </a:rPr>
              <a:t>berada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2473693" y="2343215"/>
            <a:ext cx="8056345" cy="19498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22630" indent="0">
              <a:lnSpc>
                <a:spcPts val="2390"/>
              </a:lnSpc>
              <a:spcBef>
                <a:spcPts val="105"/>
              </a:spcBef>
              <a:buNone/>
            </a:pPr>
            <a:r>
              <a:rPr lang="en-US" sz="2000" b="1" spc="-15" dirty="0" smtClean="0">
                <a:solidFill>
                  <a:srgbClr val="000099"/>
                </a:solidFill>
              </a:rPr>
              <a:t>	</a:t>
            </a:r>
            <a:r>
              <a:rPr sz="2000" b="1" spc="-15" dirty="0" smtClean="0">
                <a:solidFill>
                  <a:srgbClr val="000066"/>
                </a:solidFill>
              </a:rPr>
              <a:t>KONSTRUKSI</a:t>
            </a:r>
            <a:r>
              <a:rPr sz="2000" b="1" spc="-45" dirty="0" smtClean="0">
                <a:solidFill>
                  <a:srgbClr val="000066"/>
                </a:solidFill>
              </a:rPr>
              <a:t> </a:t>
            </a:r>
            <a:r>
              <a:rPr sz="2000" b="1" dirty="0">
                <a:solidFill>
                  <a:srgbClr val="000066"/>
                </a:solidFill>
                <a:latin typeface="Calibri"/>
                <a:cs typeface="Calibri"/>
              </a:rPr>
              <a:t>:</a:t>
            </a:r>
          </a:p>
          <a:p>
            <a:pPr marL="1294130" marR="19050" indent="-343535">
              <a:lnSpc>
                <a:spcPts val="2880"/>
              </a:lnSpc>
              <a:spcBef>
                <a:spcPts val="80"/>
              </a:spcBef>
              <a:buFont typeface="Arial MT"/>
              <a:buChar char="•"/>
              <a:tabLst>
                <a:tab pos="1294765" algn="l"/>
                <a:tab pos="1295400" algn="l"/>
                <a:tab pos="3289935" algn="l"/>
              </a:tabLs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Pipa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berlubang	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yang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dipasang di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bawah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 permukaan</a:t>
            </a:r>
            <a:r>
              <a:rPr sz="24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dimpinggir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kanan/kiri</a:t>
            </a:r>
            <a:r>
              <a:rPr sz="24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badan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jalan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rel</a:t>
            </a:r>
            <a:endParaRPr sz="2400" dirty="0">
              <a:latin typeface="Calibri"/>
              <a:cs typeface="Calibri"/>
            </a:endParaRPr>
          </a:p>
          <a:p>
            <a:pPr marL="1294130" marR="5080" indent="-343535">
              <a:lnSpc>
                <a:spcPts val="2880"/>
              </a:lnSpc>
              <a:buFont typeface="Arial MT"/>
              <a:buChar char="•"/>
              <a:tabLst>
                <a:tab pos="1294765" algn="l"/>
                <a:tab pos="1295400" algn="l"/>
              </a:tabLst>
            </a:pP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Diletakkan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di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atas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pasir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setebal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10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cm</a:t>
            </a:r>
            <a:r>
              <a:rPr sz="24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di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atas </a:t>
            </a:r>
            <a:r>
              <a:rPr sz="2400" spc="-5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pipa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diberi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kerikil</a:t>
            </a:r>
            <a:r>
              <a:rPr sz="24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dengan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Calibri"/>
                <a:cs typeface="Calibri"/>
              </a:rPr>
              <a:t>tebal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&gt; 15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cm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7510" y="4389358"/>
            <a:ext cx="5416751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0660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0870" y="492709"/>
            <a:ext cx="18554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15" dirty="0">
                <a:latin typeface="Calibri"/>
                <a:cs typeface="Calibri"/>
              </a:rPr>
              <a:t>SLOPE</a:t>
            </a:r>
            <a:r>
              <a:rPr sz="2000" b="1" i="1" spc="-7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DRAINAGE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66642" y="1141222"/>
            <a:ext cx="10007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J</a:t>
            </a:r>
            <a:r>
              <a:rPr sz="2000" b="1" spc="-5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66642" y="1442669"/>
            <a:ext cx="6005830" cy="112395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469900" marR="5080" indent="-457834">
              <a:lnSpc>
                <a:spcPct val="100000"/>
              </a:lnSpc>
              <a:spcBef>
                <a:spcPts val="100"/>
              </a:spcBef>
              <a:tabLst>
                <a:tab pos="469900" algn="l"/>
              </a:tabLst>
            </a:pPr>
            <a:r>
              <a:rPr sz="2400" spc="-5" dirty="0">
                <a:latin typeface="Calibri"/>
                <a:cs typeface="Calibri"/>
              </a:rPr>
              <a:t>1.	Mencegah </a:t>
            </a:r>
            <a:r>
              <a:rPr sz="2400" dirty="0">
                <a:latin typeface="Calibri"/>
                <a:cs typeface="Calibri"/>
              </a:rPr>
              <a:t>air </a:t>
            </a:r>
            <a:r>
              <a:rPr sz="2400" spc="-10" dirty="0">
                <a:latin typeface="Calibri"/>
                <a:cs typeface="Calibri"/>
              </a:rPr>
              <a:t>permukaan yang berasal </a:t>
            </a:r>
            <a:r>
              <a:rPr sz="2400" spc="-5" dirty="0">
                <a:latin typeface="Calibri"/>
                <a:cs typeface="Calibri"/>
              </a:rPr>
              <a:t>dari </a:t>
            </a:r>
            <a:r>
              <a:rPr sz="2400" dirty="0">
                <a:latin typeface="Calibri"/>
                <a:cs typeface="Calibri"/>
              </a:rPr>
              <a:t> punggung </a:t>
            </a:r>
            <a:r>
              <a:rPr sz="2400" spc="-5" dirty="0">
                <a:latin typeface="Calibri"/>
                <a:cs typeface="Calibri"/>
              </a:rPr>
              <a:t>lereng </a:t>
            </a:r>
            <a:r>
              <a:rPr sz="2400" dirty="0">
                <a:latin typeface="Calibri"/>
                <a:cs typeface="Calibri"/>
              </a:rPr>
              <a:t>tidak </a:t>
            </a:r>
            <a:r>
              <a:rPr sz="2400" spc="-10" dirty="0">
                <a:latin typeface="Calibri"/>
                <a:cs typeface="Calibri"/>
              </a:rPr>
              <a:t>mengalir </a:t>
            </a:r>
            <a:r>
              <a:rPr sz="2400" spc="-15" dirty="0">
                <a:latin typeface="Calibri"/>
                <a:cs typeface="Calibri"/>
              </a:rPr>
              <a:t>secara deras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(menyebabkan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gerusan)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66643" y="2540635"/>
            <a:ext cx="58845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834">
              <a:spcBef>
                <a:spcPts val="100"/>
              </a:spcBef>
              <a:tabLst>
                <a:tab pos="469900" algn="l"/>
                <a:tab pos="4044950" algn="l"/>
              </a:tabLst>
            </a:pPr>
            <a:r>
              <a:rPr sz="2400" spc="-5" dirty="0">
                <a:latin typeface="Calibri"/>
                <a:cs typeface="Calibri"/>
              </a:rPr>
              <a:t>2.	Mencegah </a:t>
            </a:r>
            <a:r>
              <a:rPr sz="2400" spc="-15" dirty="0">
                <a:latin typeface="Calibri"/>
                <a:cs typeface="Calibri"/>
              </a:rPr>
              <a:t>terjadinya </a:t>
            </a:r>
            <a:r>
              <a:rPr sz="2400" spc="-5" dirty="0">
                <a:latin typeface="Calibri"/>
                <a:cs typeface="Calibri"/>
              </a:rPr>
              <a:t>rembesan </a:t>
            </a:r>
            <a:r>
              <a:rPr sz="2400" dirty="0">
                <a:latin typeface="Calibri"/>
                <a:cs typeface="Calibri"/>
              </a:rPr>
              <a:t>air </a:t>
            </a:r>
            <a:r>
              <a:rPr sz="2400" spc="-5" dirty="0">
                <a:latin typeface="Calibri"/>
                <a:cs typeface="Calibri"/>
              </a:rPr>
              <a:t>dari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permukaan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lereng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ke</a:t>
            </a:r>
            <a:r>
              <a:rPr sz="2400" spc="-5" dirty="0">
                <a:latin typeface="Calibri"/>
                <a:cs typeface="Calibri"/>
              </a:rPr>
              <a:t> dalam	badan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jalan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837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3676" y="693419"/>
            <a:ext cx="6438900" cy="48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58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67045"/>
            <a:ext cx="5482990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TIPE</a:t>
            </a:r>
            <a:r>
              <a:rPr sz="2400" spc="-55" dirty="0"/>
              <a:t> </a:t>
            </a:r>
            <a:r>
              <a:rPr sz="2400" spc="-15" dirty="0"/>
              <a:t>SLOPE</a:t>
            </a:r>
            <a:r>
              <a:rPr sz="2400" spc="-45" dirty="0"/>
              <a:t> </a:t>
            </a:r>
            <a:r>
              <a:rPr sz="2400" spc="-10" dirty="0"/>
              <a:t>DRAINAGE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66643" y="1503629"/>
            <a:ext cx="288861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834">
              <a:spcBef>
                <a:spcPts val="100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400" spc="-10" dirty="0">
                <a:latin typeface="Calibri"/>
                <a:cs typeface="Calibri"/>
              </a:rPr>
              <a:t>Selokan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punggung</a:t>
            </a:r>
            <a:endParaRPr sz="2400">
              <a:latin typeface="Calibri"/>
              <a:cs typeface="Calibri"/>
            </a:endParaRPr>
          </a:p>
          <a:p>
            <a:pPr marL="469900" indent="-457834">
              <a:spcBef>
                <a:spcPts val="5"/>
              </a:spcBef>
              <a:buAutoNum type="arabicPeriod"/>
              <a:tabLst>
                <a:tab pos="469900" algn="l"/>
                <a:tab pos="470534" algn="l"/>
              </a:tabLst>
            </a:pPr>
            <a:r>
              <a:rPr sz="2400" spc="-10" dirty="0">
                <a:latin typeface="Calibri"/>
                <a:cs typeface="Calibri"/>
              </a:rPr>
              <a:t>Selokan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tengah</a:t>
            </a:r>
            <a:endParaRPr sz="2400">
              <a:latin typeface="Calibri"/>
              <a:cs typeface="Calibri"/>
            </a:endParaRPr>
          </a:p>
          <a:p>
            <a:pPr marL="469900" indent="-457834">
              <a:buAutoNum type="arabicPeriod"/>
              <a:tabLst>
                <a:tab pos="469900" algn="l"/>
                <a:tab pos="470534" algn="l"/>
              </a:tabLst>
            </a:pPr>
            <a:r>
              <a:rPr sz="2400" spc="-10" dirty="0">
                <a:latin typeface="Calibri"/>
                <a:cs typeface="Calibri"/>
              </a:rPr>
              <a:t>Selokan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penangkap</a:t>
            </a:r>
            <a:endParaRPr sz="2400">
              <a:latin typeface="Calibri"/>
              <a:cs typeface="Calibri"/>
            </a:endParaRPr>
          </a:p>
          <a:p>
            <a:pPr marL="469900" indent="-457834">
              <a:buAutoNum type="arabicPeriod"/>
              <a:tabLst>
                <a:tab pos="469900" algn="l"/>
                <a:tab pos="470534" algn="l"/>
              </a:tabLst>
            </a:pPr>
            <a:r>
              <a:rPr sz="2400" spc="-10" dirty="0">
                <a:latin typeface="Calibri"/>
                <a:cs typeface="Calibri"/>
              </a:rPr>
              <a:t>Drainase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kombinasi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6235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3339" y="117347"/>
            <a:ext cx="5708904" cy="600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05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0420" y="836675"/>
            <a:ext cx="6443472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758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0869" y="467045"/>
            <a:ext cx="4809223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DRAINASE</a:t>
            </a:r>
            <a:r>
              <a:rPr sz="2400" spc="-65" dirty="0"/>
              <a:t> </a:t>
            </a:r>
            <a:r>
              <a:rPr sz="2400" dirty="0"/>
              <a:t>DI</a:t>
            </a:r>
            <a:r>
              <a:rPr sz="2400" spc="-35" dirty="0"/>
              <a:t> </a:t>
            </a:r>
            <a:r>
              <a:rPr sz="2400" dirty="0"/>
              <a:t>EMPLASEMEN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0420" y="1845564"/>
            <a:ext cx="7019544" cy="371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909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0870" y="467046"/>
            <a:ext cx="4558966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DRAINASE</a:t>
            </a:r>
            <a:r>
              <a:rPr sz="2400" spc="-65" dirty="0"/>
              <a:t> </a:t>
            </a:r>
            <a:r>
              <a:rPr sz="2400" dirty="0"/>
              <a:t>DI</a:t>
            </a:r>
            <a:r>
              <a:rPr sz="2400" spc="-35" dirty="0"/>
              <a:t> </a:t>
            </a:r>
            <a:r>
              <a:rPr sz="2400" dirty="0"/>
              <a:t>EMPLASEMEN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09872" y="1629156"/>
            <a:ext cx="5119116" cy="383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90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5304" y="526312"/>
            <a:ext cx="4342130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/>
              <a:t>DRAINASE</a:t>
            </a:r>
            <a:r>
              <a:rPr sz="2400" spc="-65" dirty="0"/>
              <a:t> </a:t>
            </a:r>
            <a:r>
              <a:rPr sz="2400" dirty="0"/>
              <a:t>DI</a:t>
            </a:r>
            <a:r>
              <a:rPr sz="2400" spc="-35" dirty="0"/>
              <a:t> </a:t>
            </a:r>
            <a:r>
              <a:rPr sz="2400" dirty="0"/>
              <a:t>EMPLASEMEN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5304" y="1712976"/>
            <a:ext cx="5992368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8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580</Words>
  <Application>Microsoft Office PowerPoint</Application>
  <PresentationFormat>Widescreen</PresentationFormat>
  <Paragraphs>116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Arial MT</vt:lpstr>
      <vt:lpstr>Calibri</vt:lpstr>
      <vt:lpstr>Calibri Light</vt:lpstr>
      <vt:lpstr>Office Theme</vt:lpstr>
      <vt:lpstr>PowerPoint Presentation</vt:lpstr>
      <vt:lpstr>OUTPUT :</vt:lpstr>
      <vt:lpstr>OUTLINE</vt:lpstr>
      <vt:lpstr>PowerPoint Presentation</vt:lpstr>
      <vt:lpstr>PowerPoint Presentation</vt:lpstr>
      <vt:lpstr>Tanah Dasar (subgrade)</vt:lpstr>
      <vt:lpstr>PowerPoint Presentation</vt:lpstr>
      <vt:lpstr>Tanah Dasar (subgrade)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Permasalahan pada subgrade</vt:lpstr>
      <vt:lpstr>Badan jalan rel</vt:lpstr>
      <vt:lpstr>Longsoran dan cara pencegahannya</vt:lpstr>
      <vt:lpstr>Longsoran dan cara pencegahannya</vt:lpstr>
      <vt:lpstr>PowerPoint Presentation</vt:lpstr>
      <vt:lpstr>pencegahannya</vt:lpstr>
      <vt:lpstr>PowerPoint Presentation</vt:lpstr>
      <vt:lpstr>PowerPoint Presentation</vt:lpstr>
      <vt:lpstr>Drainase jalan rel</vt:lpstr>
      <vt:lpstr>Jenis Drainase jalan rel</vt:lpstr>
      <vt:lpstr>Mengalirkan air yang ada dipermukaan tanah dearah jalan rel, sangat dipengaruhi oleh keadaab topografi</vt:lpstr>
      <vt:lpstr>SURFACE DRAINAGE</vt:lpstr>
      <vt:lpstr>Menjaga elevasi muka air tanah tidak mendekati permukaan tanah tempat badan jalan rel berada.</vt:lpstr>
      <vt:lpstr>1. Mencegah air permukaan yang berasal dari  punggung lereng tidak mengalir secara deras  (menyebabkan gerusan)</vt:lpstr>
      <vt:lpstr>PowerPoint Presentation</vt:lpstr>
      <vt:lpstr>TIPE SLOPE DRAINAGE</vt:lpstr>
      <vt:lpstr>PowerPoint Presentation</vt:lpstr>
      <vt:lpstr>PowerPoint Presentation</vt:lpstr>
      <vt:lpstr>DRAINASE DI EMPLASEMEN</vt:lpstr>
      <vt:lpstr>DRAINASE DI EMPLASEMEN</vt:lpstr>
      <vt:lpstr>DRAINASE DI EMPLASEMEN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3</cp:revision>
  <dcterms:created xsi:type="dcterms:W3CDTF">2021-03-22T20:04:58Z</dcterms:created>
  <dcterms:modified xsi:type="dcterms:W3CDTF">2021-03-22T20:14:48Z</dcterms:modified>
</cp:coreProperties>
</file>