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5" r:id="rId7"/>
    <p:sldId id="266" r:id="rId8"/>
    <p:sldId id="267" r:id="rId9"/>
    <p:sldId id="268" r:id="rId10"/>
    <p:sldId id="269" r:id="rId11"/>
    <p:sldId id="270" r:id="rId12"/>
    <p:sldId id="261" r:id="rId13"/>
    <p:sldId id="262" r:id="rId14"/>
    <p:sldId id="264" r:id="rId15"/>
    <p:sldId id="263" r:id="rId16"/>
    <p:sldId id="271" r:id="rId17"/>
    <p:sldId id="272" r:id="rId18"/>
    <p:sldId id="273" r:id="rId19"/>
    <p:sldId id="274" r:id="rId20"/>
    <p:sldId id="275" r:id="rId21"/>
    <p:sldId id="276" r:id="rId22"/>
    <p:sldId id="277" r:id="rId23"/>
    <p:sldId id="279" r:id="rId24"/>
    <p:sldId id="278"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307" r:id="rId40"/>
    <p:sldId id="294" r:id="rId41"/>
    <p:sldId id="295" r:id="rId42"/>
    <p:sldId id="299" r:id="rId43"/>
    <p:sldId id="300" r:id="rId44"/>
    <p:sldId id="301" r:id="rId45"/>
    <p:sldId id="302" r:id="rId46"/>
    <p:sldId id="303" r:id="rId47"/>
    <p:sldId id="297" r:id="rId48"/>
    <p:sldId id="304" r:id="rId49"/>
    <p:sldId id="305" r:id="rId50"/>
    <p:sldId id="306" r:id="rId51"/>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722CF7-96E9-4AF8-B5DD-2623837B7DC1}" type="doc">
      <dgm:prSet loTypeId="urn:microsoft.com/office/officeart/2008/layout/VerticalCurvedList" loCatId="list" qsTypeId="urn:microsoft.com/office/officeart/2005/8/quickstyle/simple4" qsCatId="simple" csTypeId="urn:microsoft.com/office/officeart/2005/8/colors/accent1_2" csCatId="accent1" phldr="1"/>
      <dgm:spPr/>
      <dgm:t>
        <a:bodyPr/>
        <a:lstStyle/>
        <a:p>
          <a:endParaRPr lang="id-ID"/>
        </a:p>
      </dgm:t>
    </dgm:pt>
    <dgm:pt modelId="{08B36571-3515-4EAE-9F5A-F41230DA8F50}">
      <dgm:prSet phldrT="[Text]"/>
      <dgm:spPr/>
      <dgm:t>
        <a:bodyPr/>
        <a:lstStyle/>
        <a:p>
          <a:r>
            <a:rPr lang="id-ID" dirty="0">
              <a:solidFill>
                <a:schemeClr val="tx1"/>
              </a:solidFill>
            </a:rPr>
            <a:t>suatu cara yang tepat untuk memetakan suatu ruang input kedalam suatu ruang output</a:t>
          </a:r>
        </a:p>
      </dgm:t>
    </dgm:pt>
    <dgm:pt modelId="{7023B3C4-3E95-4C43-BE8E-15E8EA97A7B8}" type="parTrans" cxnId="{A0999926-B74A-445E-89AD-1E4CC3C5E1AE}">
      <dgm:prSet/>
      <dgm:spPr/>
      <dgm:t>
        <a:bodyPr/>
        <a:lstStyle/>
        <a:p>
          <a:endParaRPr lang="id-ID"/>
        </a:p>
      </dgm:t>
    </dgm:pt>
    <dgm:pt modelId="{69ADFFC3-02E1-41F0-9A31-8E15B72FF27A}" type="sibTrans" cxnId="{A0999926-B74A-445E-89AD-1E4CC3C5E1AE}">
      <dgm:prSet/>
      <dgm:spPr/>
      <dgm:t>
        <a:bodyPr/>
        <a:lstStyle/>
        <a:p>
          <a:endParaRPr lang="id-ID"/>
        </a:p>
      </dgm:t>
    </dgm:pt>
    <dgm:pt modelId="{11B3CC25-8FBD-41CA-8D7F-484D93033E6F}">
      <dgm:prSet phldrT="[Text]"/>
      <dgm:spPr/>
      <dgm:t>
        <a:bodyPr/>
        <a:lstStyle/>
        <a:p>
          <a:pPr>
            <a:lnSpc>
              <a:spcPct val="100000"/>
            </a:lnSpc>
            <a:spcAft>
              <a:spcPts val="0"/>
            </a:spcAft>
          </a:pPr>
          <a:r>
            <a:rPr lang="id-ID" dirty="0">
              <a:solidFill>
                <a:schemeClr val="tx1"/>
              </a:solidFill>
            </a:rPr>
            <a:t>Titik awal dari konsep modern mengenai</a:t>
          </a:r>
        </a:p>
        <a:p>
          <a:pPr>
            <a:lnSpc>
              <a:spcPct val="100000"/>
            </a:lnSpc>
            <a:spcAft>
              <a:spcPts val="0"/>
            </a:spcAft>
          </a:pPr>
          <a:r>
            <a:rPr lang="en-US" dirty="0" err="1">
              <a:solidFill>
                <a:schemeClr val="tx1"/>
              </a:solidFill>
            </a:rPr>
            <a:t>ketidakpastian</a:t>
          </a:r>
          <a:r>
            <a:rPr lang="en-US" dirty="0">
              <a:solidFill>
                <a:schemeClr val="tx1"/>
              </a:solidFill>
            </a:rPr>
            <a:t> </a:t>
          </a:r>
          <a:r>
            <a:rPr lang="en-US" dirty="0" err="1">
              <a:solidFill>
                <a:schemeClr val="tx1"/>
              </a:solidFill>
            </a:rPr>
            <a:t>adalah</a:t>
          </a:r>
          <a:r>
            <a:rPr lang="en-US" dirty="0">
              <a:solidFill>
                <a:schemeClr val="tx1"/>
              </a:solidFill>
            </a:rPr>
            <a:t> paper yang </a:t>
          </a:r>
          <a:r>
            <a:rPr lang="en-US" dirty="0" err="1">
              <a:solidFill>
                <a:schemeClr val="tx1"/>
              </a:solidFill>
            </a:rPr>
            <a:t>dibuat</a:t>
          </a:r>
          <a:r>
            <a:rPr lang="en-US" dirty="0">
              <a:solidFill>
                <a:schemeClr val="tx1"/>
              </a:solidFill>
            </a:rPr>
            <a:t> </a:t>
          </a:r>
          <a:r>
            <a:rPr lang="en-US" dirty="0" err="1">
              <a:solidFill>
                <a:schemeClr val="tx1"/>
              </a:solidFill>
            </a:rPr>
            <a:t>oleh</a:t>
          </a:r>
          <a:r>
            <a:rPr lang="en-US" dirty="0">
              <a:solidFill>
                <a:schemeClr val="tx1"/>
              </a:solidFill>
            </a:rPr>
            <a:t> </a:t>
          </a:r>
          <a:r>
            <a:rPr lang="en-US" dirty="0" err="1">
              <a:solidFill>
                <a:schemeClr val="tx1"/>
              </a:solidFill>
            </a:rPr>
            <a:t>Lofti</a:t>
          </a:r>
          <a:r>
            <a:rPr lang="en-US" dirty="0">
              <a:solidFill>
                <a:schemeClr val="tx1"/>
              </a:solidFill>
            </a:rPr>
            <a:t> A </a:t>
          </a:r>
          <a:r>
            <a:rPr lang="en-US" dirty="0" err="1">
              <a:solidFill>
                <a:schemeClr val="tx1"/>
              </a:solidFill>
            </a:rPr>
            <a:t>Zadeh</a:t>
          </a:r>
          <a:r>
            <a:rPr lang="en-US" dirty="0">
              <a:solidFill>
                <a:schemeClr val="tx1"/>
              </a:solidFill>
            </a:rPr>
            <a:t> (1965)</a:t>
          </a:r>
          <a:endParaRPr lang="id-ID" dirty="0">
            <a:solidFill>
              <a:schemeClr val="tx1"/>
            </a:solidFill>
          </a:endParaRPr>
        </a:p>
      </dgm:t>
    </dgm:pt>
    <dgm:pt modelId="{F4468C9E-A7B7-4356-94CE-B13C85E93964}" type="parTrans" cxnId="{C09F10C4-902A-42BA-A016-60933A4E4982}">
      <dgm:prSet/>
      <dgm:spPr/>
      <dgm:t>
        <a:bodyPr/>
        <a:lstStyle/>
        <a:p>
          <a:endParaRPr lang="id-ID"/>
        </a:p>
      </dgm:t>
    </dgm:pt>
    <dgm:pt modelId="{AEFEDE49-9D7D-472E-A3A1-71A97F1B147E}" type="sibTrans" cxnId="{C09F10C4-902A-42BA-A016-60933A4E4982}">
      <dgm:prSet/>
      <dgm:spPr/>
      <dgm:t>
        <a:bodyPr/>
        <a:lstStyle/>
        <a:p>
          <a:endParaRPr lang="id-ID"/>
        </a:p>
      </dgm:t>
    </dgm:pt>
    <dgm:pt modelId="{96107755-3BBF-4FA1-A9BD-200CA777874F}" type="pres">
      <dgm:prSet presAssocID="{11722CF7-96E9-4AF8-B5DD-2623837B7DC1}" presName="Name0" presStyleCnt="0">
        <dgm:presLayoutVars>
          <dgm:chMax val="7"/>
          <dgm:chPref val="7"/>
          <dgm:dir/>
        </dgm:presLayoutVars>
      </dgm:prSet>
      <dgm:spPr/>
    </dgm:pt>
    <dgm:pt modelId="{A5C5ED7C-87B2-4DE1-82C3-E812A48DCFD1}" type="pres">
      <dgm:prSet presAssocID="{11722CF7-96E9-4AF8-B5DD-2623837B7DC1}" presName="Name1" presStyleCnt="0"/>
      <dgm:spPr/>
    </dgm:pt>
    <dgm:pt modelId="{2E016FBC-C616-4C12-9FF3-AC04AC7D406C}" type="pres">
      <dgm:prSet presAssocID="{11722CF7-96E9-4AF8-B5DD-2623837B7DC1}" presName="cycle" presStyleCnt="0"/>
      <dgm:spPr/>
    </dgm:pt>
    <dgm:pt modelId="{ADEBB8E6-43D8-4FBC-8FC8-B91C58A065AB}" type="pres">
      <dgm:prSet presAssocID="{11722CF7-96E9-4AF8-B5DD-2623837B7DC1}" presName="srcNode" presStyleLbl="node1" presStyleIdx="0" presStyleCnt="2"/>
      <dgm:spPr/>
    </dgm:pt>
    <dgm:pt modelId="{02119FB7-4A3B-4D63-ACF3-A35D9E134405}" type="pres">
      <dgm:prSet presAssocID="{11722CF7-96E9-4AF8-B5DD-2623837B7DC1}" presName="conn" presStyleLbl="parChTrans1D2" presStyleIdx="0" presStyleCnt="1"/>
      <dgm:spPr/>
    </dgm:pt>
    <dgm:pt modelId="{E3D7AE0F-FAEC-46C3-8C0C-CD507E11926C}" type="pres">
      <dgm:prSet presAssocID="{11722CF7-96E9-4AF8-B5DD-2623837B7DC1}" presName="extraNode" presStyleLbl="node1" presStyleIdx="0" presStyleCnt="2"/>
      <dgm:spPr/>
    </dgm:pt>
    <dgm:pt modelId="{5FB258C1-C0DA-41BA-9FD7-C1A6E46BE737}" type="pres">
      <dgm:prSet presAssocID="{11722CF7-96E9-4AF8-B5DD-2623837B7DC1}" presName="dstNode" presStyleLbl="node1" presStyleIdx="0" presStyleCnt="2"/>
      <dgm:spPr/>
    </dgm:pt>
    <dgm:pt modelId="{55A3A805-AEC8-4CB7-8400-8EBE71120517}" type="pres">
      <dgm:prSet presAssocID="{08B36571-3515-4EAE-9F5A-F41230DA8F50}" presName="text_1" presStyleLbl="node1" presStyleIdx="0" presStyleCnt="2">
        <dgm:presLayoutVars>
          <dgm:bulletEnabled val="1"/>
        </dgm:presLayoutVars>
      </dgm:prSet>
      <dgm:spPr/>
    </dgm:pt>
    <dgm:pt modelId="{D7ADB08B-9DF1-4BDF-A29D-8D6668B216C4}" type="pres">
      <dgm:prSet presAssocID="{08B36571-3515-4EAE-9F5A-F41230DA8F50}" presName="accent_1" presStyleCnt="0"/>
      <dgm:spPr/>
    </dgm:pt>
    <dgm:pt modelId="{8DFB0F8E-883A-4633-A9B4-D223756463C8}" type="pres">
      <dgm:prSet presAssocID="{08B36571-3515-4EAE-9F5A-F41230DA8F50}" presName="accentRepeatNode" presStyleLbl="solidFgAcc1" presStyleIdx="0" presStyleCnt="2"/>
      <dgm:spPr/>
    </dgm:pt>
    <dgm:pt modelId="{9181B67A-5C9E-4088-88F5-C5CDF2510A63}" type="pres">
      <dgm:prSet presAssocID="{11B3CC25-8FBD-41CA-8D7F-484D93033E6F}" presName="text_2" presStyleLbl="node1" presStyleIdx="1" presStyleCnt="2">
        <dgm:presLayoutVars>
          <dgm:bulletEnabled val="1"/>
        </dgm:presLayoutVars>
      </dgm:prSet>
      <dgm:spPr/>
    </dgm:pt>
    <dgm:pt modelId="{F783D2EC-D676-4876-8912-E19004481F3C}" type="pres">
      <dgm:prSet presAssocID="{11B3CC25-8FBD-41CA-8D7F-484D93033E6F}" presName="accent_2" presStyleCnt="0"/>
      <dgm:spPr/>
    </dgm:pt>
    <dgm:pt modelId="{D49BBACD-B9C6-45B2-8431-CBB91509138C}" type="pres">
      <dgm:prSet presAssocID="{11B3CC25-8FBD-41CA-8D7F-484D93033E6F}" presName="accentRepeatNode" presStyleLbl="solidFgAcc1" presStyleIdx="1" presStyleCnt="2"/>
      <dgm:spPr/>
    </dgm:pt>
  </dgm:ptLst>
  <dgm:cxnLst>
    <dgm:cxn modelId="{A0999926-B74A-445E-89AD-1E4CC3C5E1AE}" srcId="{11722CF7-96E9-4AF8-B5DD-2623837B7DC1}" destId="{08B36571-3515-4EAE-9F5A-F41230DA8F50}" srcOrd="0" destOrd="0" parTransId="{7023B3C4-3E95-4C43-BE8E-15E8EA97A7B8}" sibTransId="{69ADFFC3-02E1-41F0-9A31-8E15B72FF27A}"/>
    <dgm:cxn modelId="{E91B0A75-E62B-4FC8-BBE3-50F0A357AAD8}" type="presOf" srcId="{11B3CC25-8FBD-41CA-8D7F-484D93033E6F}" destId="{9181B67A-5C9E-4088-88F5-C5CDF2510A63}" srcOrd="0" destOrd="0" presId="urn:microsoft.com/office/officeart/2008/layout/VerticalCurvedList"/>
    <dgm:cxn modelId="{E03A8775-96DB-4FC0-A914-D041298825BA}" type="presOf" srcId="{08B36571-3515-4EAE-9F5A-F41230DA8F50}" destId="{55A3A805-AEC8-4CB7-8400-8EBE71120517}" srcOrd="0" destOrd="0" presId="urn:microsoft.com/office/officeart/2008/layout/VerticalCurvedList"/>
    <dgm:cxn modelId="{8B901077-2AB7-4713-A4F4-BCB43415E6EC}" type="presOf" srcId="{69ADFFC3-02E1-41F0-9A31-8E15B72FF27A}" destId="{02119FB7-4A3B-4D63-ACF3-A35D9E134405}" srcOrd="0" destOrd="0" presId="urn:microsoft.com/office/officeart/2008/layout/VerticalCurvedList"/>
    <dgm:cxn modelId="{C09F10C4-902A-42BA-A016-60933A4E4982}" srcId="{11722CF7-96E9-4AF8-B5DD-2623837B7DC1}" destId="{11B3CC25-8FBD-41CA-8D7F-484D93033E6F}" srcOrd="1" destOrd="0" parTransId="{F4468C9E-A7B7-4356-94CE-B13C85E93964}" sibTransId="{AEFEDE49-9D7D-472E-A3A1-71A97F1B147E}"/>
    <dgm:cxn modelId="{61DF74DB-0934-4EA9-A3AF-89EF908D0CAE}" type="presOf" srcId="{11722CF7-96E9-4AF8-B5DD-2623837B7DC1}" destId="{96107755-3BBF-4FA1-A9BD-200CA777874F}" srcOrd="0" destOrd="0" presId="urn:microsoft.com/office/officeart/2008/layout/VerticalCurvedList"/>
    <dgm:cxn modelId="{3E08DC4B-E0D9-4F0C-BD9C-50BA171CC783}" type="presParOf" srcId="{96107755-3BBF-4FA1-A9BD-200CA777874F}" destId="{A5C5ED7C-87B2-4DE1-82C3-E812A48DCFD1}" srcOrd="0" destOrd="0" presId="urn:microsoft.com/office/officeart/2008/layout/VerticalCurvedList"/>
    <dgm:cxn modelId="{851A74CF-CAB4-43C6-AA7C-AA4E9A8BD35F}" type="presParOf" srcId="{A5C5ED7C-87B2-4DE1-82C3-E812A48DCFD1}" destId="{2E016FBC-C616-4C12-9FF3-AC04AC7D406C}" srcOrd="0" destOrd="0" presId="urn:microsoft.com/office/officeart/2008/layout/VerticalCurvedList"/>
    <dgm:cxn modelId="{D0C6CB7A-9FB3-46D3-BF1F-1AE2521FE89B}" type="presParOf" srcId="{2E016FBC-C616-4C12-9FF3-AC04AC7D406C}" destId="{ADEBB8E6-43D8-4FBC-8FC8-B91C58A065AB}" srcOrd="0" destOrd="0" presId="urn:microsoft.com/office/officeart/2008/layout/VerticalCurvedList"/>
    <dgm:cxn modelId="{4EBA8E34-3EBE-4307-B061-85A492375FF4}" type="presParOf" srcId="{2E016FBC-C616-4C12-9FF3-AC04AC7D406C}" destId="{02119FB7-4A3B-4D63-ACF3-A35D9E134405}" srcOrd="1" destOrd="0" presId="urn:microsoft.com/office/officeart/2008/layout/VerticalCurvedList"/>
    <dgm:cxn modelId="{B77B469A-3B51-483F-9F9B-988F1029CF3E}" type="presParOf" srcId="{2E016FBC-C616-4C12-9FF3-AC04AC7D406C}" destId="{E3D7AE0F-FAEC-46C3-8C0C-CD507E11926C}" srcOrd="2" destOrd="0" presId="urn:microsoft.com/office/officeart/2008/layout/VerticalCurvedList"/>
    <dgm:cxn modelId="{F9924413-5220-407B-84A2-94CFA448102B}" type="presParOf" srcId="{2E016FBC-C616-4C12-9FF3-AC04AC7D406C}" destId="{5FB258C1-C0DA-41BA-9FD7-C1A6E46BE737}" srcOrd="3" destOrd="0" presId="urn:microsoft.com/office/officeart/2008/layout/VerticalCurvedList"/>
    <dgm:cxn modelId="{B5A5FAB0-802C-4F4C-BA7A-A2E5608B0713}" type="presParOf" srcId="{A5C5ED7C-87B2-4DE1-82C3-E812A48DCFD1}" destId="{55A3A805-AEC8-4CB7-8400-8EBE71120517}" srcOrd="1" destOrd="0" presId="urn:microsoft.com/office/officeart/2008/layout/VerticalCurvedList"/>
    <dgm:cxn modelId="{8BCE1A20-F759-4098-BF43-7A3CCF497960}" type="presParOf" srcId="{A5C5ED7C-87B2-4DE1-82C3-E812A48DCFD1}" destId="{D7ADB08B-9DF1-4BDF-A29D-8D6668B216C4}" srcOrd="2" destOrd="0" presId="urn:microsoft.com/office/officeart/2008/layout/VerticalCurvedList"/>
    <dgm:cxn modelId="{A2528634-B786-4182-A757-C24CB3890744}" type="presParOf" srcId="{D7ADB08B-9DF1-4BDF-A29D-8D6668B216C4}" destId="{8DFB0F8E-883A-4633-A9B4-D223756463C8}" srcOrd="0" destOrd="0" presId="urn:microsoft.com/office/officeart/2008/layout/VerticalCurvedList"/>
    <dgm:cxn modelId="{28332ACF-ACAB-405B-A716-E07951BCF78A}" type="presParOf" srcId="{A5C5ED7C-87B2-4DE1-82C3-E812A48DCFD1}" destId="{9181B67A-5C9E-4088-88F5-C5CDF2510A63}" srcOrd="3" destOrd="0" presId="urn:microsoft.com/office/officeart/2008/layout/VerticalCurvedList"/>
    <dgm:cxn modelId="{62BA76E7-126F-4A43-A98E-49318BCADB37}" type="presParOf" srcId="{A5C5ED7C-87B2-4DE1-82C3-E812A48DCFD1}" destId="{F783D2EC-D676-4876-8912-E19004481F3C}" srcOrd="4" destOrd="0" presId="urn:microsoft.com/office/officeart/2008/layout/VerticalCurvedList"/>
    <dgm:cxn modelId="{37B67B3E-4E55-461A-B64A-CA903DEB2D46}" type="presParOf" srcId="{F783D2EC-D676-4876-8912-E19004481F3C}" destId="{D49BBACD-B9C6-45B2-8431-CBB91509138C}"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9B72C15-44CE-4FEF-9856-BA7D7258393C}" type="doc">
      <dgm:prSet loTypeId="urn:microsoft.com/office/officeart/2005/8/layout/list1" loCatId="list" qsTypeId="urn:microsoft.com/office/officeart/2005/8/quickstyle/3d1" qsCatId="3D" csTypeId="urn:microsoft.com/office/officeart/2005/8/colors/accent2_3" csCatId="accent2" phldr="1"/>
      <dgm:spPr/>
      <dgm:t>
        <a:bodyPr/>
        <a:lstStyle/>
        <a:p>
          <a:endParaRPr lang="id-ID"/>
        </a:p>
      </dgm:t>
    </dgm:pt>
    <dgm:pt modelId="{32823ECA-C6C4-457A-9398-CAE419BDA4D6}">
      <dgm:prSet phldrT="[Text]" custT="1"/>
      <dgm:spPr>
        <a:solidFill>
          <a:schemeClr val="accent6">
            <a:lumMod val="75000"/>
          </a:schemeClr>
        </a:solidFill>
      </dgm:spPr>
      <dgm:t>
        <a:bodyPr/>
        <a:lstStyle/>
        <a:p>
          <a:r>
            <a:rPr lang="id-ID" sz="2000" dirty="0"/>
            <a:t>Manajer pergudangan </a:t>
          </a:r>
          <a:r>
            <a:rPr lang="id-ID" sz="2000" dirty="0">
              <a:sym typeface="Wingdings" pitchFamily="2" charset="2"/>
            </a:rPr>
            <a:t> persediaan barang yang harus diproduksi esok harinya</a:t>
          </a:r>
          <a:endParaRPr lang="id-ID" sz="2000" dirty="0"/>
        </a:p>
      </dgm:t>
    </dgm:pt>
    <dgm:pt modelId="{6BF1A9CF-0128-4E38-8C5E-87D6F61EB7EB}" type="parTrans" cxnId="{24EE1CB3-0A46-46DD-B543-8DECCE9BC0DB}">
      <dgm:prSet/>
      <dgm:spPr/>
      <dgm:t>
        <a:bodyPr/>
        <a:lstStyle/>
        <a:p>
          <a:endParaRPr lang="id-ID"/>
        </a:p>
      </dgm:t>
    </dgm:pt>
    <dgm:pt modelId="{D141E9FC-0B82-41CE-9DB5-8782D055D9C8}" type="sibTrans" cxnId="{24EE1CB3-0A46-46DD-B543-8DECCE9BC0DB}">
      <dgm:prSet/>
      <dgm:spPr/>
      <dgm:t>
        <a:bodyPr/>
        <a:lstStyle/>
        <a:p>
          <a:endParaRPr lang="id-ID"/>
        </a:p>
      </dgm:t>
    </dgm:pt>
    <dgm:pt modelId="{BDDC2D95-CB7E-4252-A1E0-9D8D5AF11E94}">
      <dgm:prSet phldrT="[Text]" custT="1"/>
      <dgm:spPr>
        <a:solidFill>
          <a:schemeClr val="accent6">
            <a:lumMod val="75000"/>
          </a:schemeClr>
        </a:solidFill>
      </dgm:spPr>
      <dgm:t>
        <a:bodyPr/>
        <a:lstStyle/>
        <a:p>
          <a:r>
            <a:rPr lang="id-ID" sz="2000" dirty="0"/>
            <a:t>AC ruangan </a:t>
          </a:r>
          <a:r>
            <a:rPr lang="id-ID" sz="2000" dirty="0">
              <a:sym typeface="Wingdings" pitchFamily="2" charset="2"/>
            </a:rPr>
            <a:t> seberapa sejuk ruangan dengan mengatur putaran kipas</a:t>
          </a:r>
          <a:endParaRPr lang="id-ID" sz="2000" dirty="0"/>
        </a:p>
      </dgm:t>
    </dgm:pt>
    <dgm:pt modelId="{C94B1ABA-6665-4B75-9A36-485FE10D1AC7}" type="parTrans" cxnId="{594D7B96-E3C6-47C8-A5BC-15CD78AC58D6}">
      <dgm:prSet/>
      <dgm:spPr/>
      <dgm:t>
        <a:bodyPr/>
        <a:lstStyle/>
        <a:p>
          <a:endParaRPr lang="id-ID"/>
        </a:p>
      </dgm:t>
    </dgm:pt>
    <dgm:pt modelId="{EBC4D204-A52D-4600-96C8-99E7F22E97D9}" type="sibTrans" cxnId="{594D7B96-E3C6-47C8-A5BC-15CD78AC58D6}">
      <dgm:prSet/>
      <dgm:spPr/>
      <dgm:t>
        <a:bodyPr/>
        <a:lstStyle/>
        <a:p>
          <a:endParaRPr lang="id-ID"/>
        </a:p>
      </dgm:t>
    </dgm:pt>
    <dgm:pt modelId="{A358DCCB-F20D-4D25-A3F9-C0F7EFA11F2E}">
      <dgm:prSet phldrT="[Text]" custT="1"/>
      <dgm:spPr>
        <a:solidFill>
          <a:schemeClr val="accent6">
            <a:lumMod val="75000"/>
          </a:schemeClr>
        </a:solidFill>
      </dgm:spPr>
      <dgm:t>
        <a:bodyPr/>
        <a:lstStyle/>
        <a:p>
          <a:r>
            <a:rPr lang="id-ID" sz="2000" dirty="0"/>
            <a:t>Penumpang taksi </a:t>
          </a:r>
          <a:r>
            <a:rPr lang="id-ID" sz="2000" dirty="0">
              <a:sym typeface="Wingdings" pitchFamily="2" charset="2"/>
            </a:rPr>
            <a:t> seberapa cepat laju kendaraan, sehingga sopir mengatur pijakan gas taksinya</a:t>
          </a:r>
          <a:endParaRPr lang="id-ID" sz="2000" dirty="0"/>
        </a:p>
      </dgm:t>
    </dgm:pt>
    <dgm:pt modelId="{E2D71B90-F581-4DE8-8B13-A975CAC3A3C8}" type="parTrans" cxnId="{EAED90BC-E6BF-4B18-9FAF-A72B06E40A51}">
      <dgm:prSet/>
      <dgm:spPr/>
      <dgm:t>
        <a:bodyPr/>
        <a:lstStyle/>
        <a:p>
          <a:endParaRPr lang="id-ID"/>
        </a:p>
      </dgm:t>
    </dgm:pt>
    <dgm:pt modelId="{249A31C9-C20B-41A3-BC29-F3B65D4ECED5}" type="sibTrans" cxnId="{EAED90BC-E6BF-4B18-9FAF-A72B06E40A51}">
      <dgm:prSet/>
      <dgm:spPr/>
      <dgm:t>
        <a:bodyPr/>
        <a:lstStyle/>
        <a:p>
          <a:endParaRPr lang="id-ID"/>
        </a:p>
      </dgm:t>
    </dgm:pt>
    <dgm:pt modelId="{56A77D56-6D70-4A80-9BB9-8B7E98EA4150}">
      <dgm:prSet phldrT="[Text]" custT="1"/>
      <dgm:spPr>
        <a:solidFill>
          <a:schemeClr val="accent6">
            <a:lumMod val="75000"/>
          </a:schemeClr>
        </a:solidFill>
      </dgm:spPr>
      <dgm:t>
        <a:bodyPr/>
        <a:lstStyle/>
        <a:p>
          <a:r>
            <a:rPr lang="id-ID" sz="2000" dirty="0"/>
            <a:t>Pelayan restoran </a:t>
          </a:r>
          <a:r>
            <a:rPr lang="id-ID" sz="2000" dirty="0">
              <a:sym typeface="Wingdings" pitchFamily="2" charset="2"/>
            </a:rPr>
            <a:t> tamu memberikan tip yang sesuai dengan pelayanan yang diberikan</a:t>
          </a:r>
          <a:endParaRPr lang="id-ID" sz="2000" dirty="0"/>
        </a:p>
      </dgm:t>
    </dgm:pt>
    <dgm:pt modelId="{0FF23CF5-9F6B-4643-A257-C43952C92C6A}" type="sibTrans" cxnId="{D61A105F-5FE7-4CD3-9DA0-4E86BDB11C66}">
      <dgm:prSet/>
      <dgm:spPr/>
      <dgm:t>
        <a:bodyPr/>
        <a:lstStyle/>
        <a:p>
          <a:endParaRPr lang="id-ID"/>
        </a:p>
      </dgm:t>
    </dgm:pt>
    <dgm:pt modelId="{7C64724B-A48F-478C-8558-22E64EC52742}" type="parTrans" cxnId="{D61A105F-5FE7-4CD3-9DA0-4E86BDB11C66}">
      <dgm:prSet/>
      <dgm:spPr/>
      <dgm:t>
        <a:bodyPr/>
        <a:lstStyle/>
        <a:p>
          <a:endParaRPr lang="id-ID"/>
        </a:p>
      </dgm:t>
    </dgm:pt>
    <dgm:pt modelId="{E6932601-3549-41E0-8D54-E5AE999BB5D3}" type="pres">
      <dgm:prSet presAssocID="{29B72C15-44CE-4FEF-9856-BA7D7258393C}" presName="linear" presStyleCnt="0">
        <dgm:presLayoutVars>
          <dgm:dir/>
          <dgm:animLvl val="lvl"/>
          <dgm:resizeHandles val="exact"/>
        </dgm:presLayoutVars>
      </dgm:prSet>
      <dgm:spPr/>
    </dgm:pt>
    <dgm:pt modelId="{BEDFD1C2-5736-44B5-AC85-5E9286B96B98}" type="pres">
      <dgm:prSet presAssocID="{32823ECA-C6C4-457A-9398-CAE419BDA4D6}" presName="parentLin" presStyleCnt="0"/>
      <dgm:spPr/>
    </dgm:pt>
    <dgm:pt modelId="{F931AFBA-E8E0-4E56-9A12-852D4A876498}" type="pres">
      <dgm:prSet presAssocID="{32823ECA-C6C4-457A-9398-CAE419BDA4D6}" presName="parentLeftMargin" presStyleLbl="node1" presStyleIdx="0" presStyleCnt="4"/>
      <dgm:spPr/>
    </dgm:pt>
    <dgm:pt modelId="{D46E3947-1046-49EF-911C-C88AEDFEA3B6}" type="pres">
      <dgm:prSet presAssocID="{32823ECA-C6C4-457A-9398-CAE419BDA4D6}" presName="parentText" presStyleLbl="node1" presStyleIdx="0" presStyleCnt="4" custScaleX="133570" custScaleY="135856">
        <dgm:presLayoutVars>
          <dgm:chMax val="0"/>
          <dgm:bulletEnabled val="1"/>
        </dgm:presLayoutVars>
      </dgm:prSet>
      <dgm:spPr/>
    </dgm:pt>
    <dgm:pt modelId="{7A24FC96-2C8D-4B29-B034-688672F008DD}" type="pres">
      <dgm:prSet presAssocID="{32823ECA-C6C4-457A-9398-CAE419BDA4D6}" presName="negativeSpace" presStyleCnt="0"/>
      <dgm:spPr/>
    </dgm:pt>
    <dgm:pt modelId="{E136652C-A9A8-48E9-8464-917A40AB725C}" type="pres">
      <dgm:prSet presAssocID="{32823ECA-C6C4-457A-9398-CAE419BDA4D6}" presName="childText" presStyleLbl="conFgAcc1" presStyleIdx="0" presStyleCnt="4">
        <dgm:presLayoutVars>
          <dgm:bulletEnabled val="1"/>
        </dgm:presLayoutVars>
      </dgm:prSet>
      <dgm:spPr/>
    </dgm:pt>
    <dgm:pt modelId="{B95E7685-A19C-4FCB-B0C8-3E974FEA7E85}" type="pres">
      <dgm:prSet presAssocID="{D141E9FC-0B82-41CE-9DB5-8782D055D9C8}" presName="spaceBetweenRectangles" presStyleCnt="0"/>
      <dgm:spPr/>
    </dgm:pt>
    <dgm:pt modelId="{76108673-97ED-449F-8F6E-76A554575167}" type="pres">
      <dgm:prSet presAssocID="{56A77D56-6D70-4A80-9BB9-8B7E98EA4150}" presName="parentLin" presStyleCnt="0"/>
      <dgm:spPr/>
    </dgm:pt>
    <dgm:pt modelId="{F66396AF-0DD2-4C2D-8E01-349BD5F80F89}" type="pres">
      <dgm:prSet presAssocID="{56A77D56-6D70-4A80-9BB9-8B7E98EA4150}" presName="parentLeftMargin" presStyleLbl="node1" presStyleIdx="0" presStyleCnt="4"/>
      <dgm:spPr/>
    </dgm:pt>
    <dgm:pt modelId="{523B73BC-76D9-44DB-9C65-7F71C1EC4306}" type="pres">
      <dgm:prSet presAssocID="{56A77D56-6D70-4A80-9BB9-8B7E98EA4150}" presName="parentText" presStyleLbl="node1" presStyleIdx="1" presStyleCnt="4" custScaleX="129285" custScaleY="128698" custLinFactNeighborX="7512" custLinFactNeighborY="11369">
        <dgm:presLayoutVars>
          <dgm:chMax val="0"/>
          <dgm:bulletEnabled val="1"/>
        </dgm:presLayoutVars>
      </dgm:prSet>
      <dgm:spPr/>
    </dgm:pt>
    <dgm:pt modelId="{16FF7560-CAFE-411D-869B-41847F183268}" type="pres">
      <dgm:prSet presAssocID="{56A77D56-6D70-4A80-9BB9-8B7E98EA4150}" presName="negativeSpace" presStyleCnt="0"/>
      <dgm:spPr/>
    </dgm:pt>
    <dgm:pt modelId="{C381142B-CFE7-49AE-924C-CAEA3F0ECF74}" type="pres">
      <dgm:prSet presAssocID="{56A77D56-6D70-4A80-9BB9-8B7E98EA4150}" presName="childText" presStyleLbl="conFgAcc1" presStyleIdx="1" presStyleCnt="4">
        <dgm:presLayoutVars>
          <dgm:bulletEnabled val="1"/>
        </dgm:presLayoutVars>
      </dgm:prSet>
      <dgm:spPr/>
    </dgm:pt>
    <dgm:pt modelId="{4ED66C81-5849-4AF3-96D6-3BE60FFF99DE}" type="pres">
      <dgm:prSet presAssocID="{0FF23CF5-9F6B-4643-A257-C43952C92C6A}" presName="spaceBetweenRectangles" presStyleCnt="0"/>
      <dgm:spPr/>
    </dgm:pt>
    <dgm:pt modelId="{B92DCCD3-DE26-40CC-9F72-FDAF8E0EA8B1}" type="pres">
      <dgm:prSet presAssocID="{BDDC2D95-CB7E-4252-A1E0-9D8D5AF11E94}" presName="parentLin" presStyleCnt="0"/>
      <dgm:spPr/>
    </dgm:pt>
    <dgm:pt modelId="{DCB4BF0A-0E33-45BE-A0D0-983E9E99D6BC}" type="pres">
      <dgm:prSet presAssocID="{BDDC2D95-CB7E-4252-A1E0-9D8D5AF11E94}" presName="parentLeftMargin" presStyleLbl="node1" presStyleIdx="1" presStyleCnt="4"/>
      <dgm:spPr/>
    </dgm:pt>
    <dgm:pt modelId="{48F940C6-9DC2-4F85-A1DF-89E5E2330E11}" type="pres">
      <dgm:prSet presAssocID="{BDDC2D95-CB7E-4252-A1E0-9D8D5AF11E94}" presName="parentText" presStyleLbl="node1" presStyleIdx="2" presStyleCnt="4" custScaleX="131070" custScaleY="131977">
        <dgm:presLayoutVars>
          <dgm:chMax val="0"/>
          <dgm:bulletEnabled val="1"/>
        </dgm:presLayoutVars>
      </dgm:prSet>
      <dgm:spPr/>
    </dgm:pt>
    <dgm:pt modelId="{BFA47610-849C-4600-8348-7177ADE9FBAA}" type="pres">
      <dgm:prSet presAssocID="{BDDC2D95-CB7E-4252-A1E0-9D8D5AF11E94}" presName="negativeSpace" presStyleCnt="0"/>
      <dgm:spPr/>
    </dgm:pt>
    <dgm:pt modelId="{4BB2089A-07B5-4310-96CC-E42B0E722864}" type="pres">
      <dgm:prSet presAssocID="{BDDC2D95-CB7E-4252-A1E0-9D8D5AF11E94}" presName="childText" presStyleLbl="conFgAcc1" presStyleIdx="2" presStyleCnt="4">
        <dgm:presLayoutVars>
          <dgm:bulletEnabled val="1"/>
        </dgm:presLayoutVars>
      </dgm:prSet>
      <dgm:spPr/>
    </dgm:pt>
    <dgm:pt modelId="{2088FA5B-4671-46F1-9FF5-FA6BF6DE5612}" type="pres">
      <dgm:prSet presAssocID="{EBC4D204-A52D-4600-96C8-99E7F22E97D9}" presName="spaceBetweenRectangles" presStyleCnt="0"/>
      <dgm:spPr/>
    </dgm:pt>
    <dgm:pt modelId="{EAB41819-B80E-4B8E-B5FD-2FC38CDB0F96}" type="pres">
      <dgm:prSet presAssocID="{A358DCCB-F20D-4D25-A3F9-C0F7EFA11F2E}" presName="parentLin" presStyleCnt="0"/>
      <dgm:spPr/>
    </dgm:pt>
    <dgm:pt modelId="{40094B95-3845-494F-843A-5D1410E2065F}" type="pres">
      <dgm:prSet presAssocID="{A358DCCB-F20D-4D25-A3F9-C0F7EFA11F2E}" presName="parentLeftMargin" presStyleLbl="node1" presStyleIdx="2" presStyleCnt="4"/>
      <dgm:spPr/>
    </dgm:pt>
    <dgm:pt modelId="{AD21E2F0-75AF-48D6-B355-47C60D53CBD5}" type="pres">
      <dgm:prSet presAssocID="{A358DCCB-F20D-4D25-A3F9-C0F7EFA11F2E}" presName="parentText" presStyleLbl="node1" presStyleIdx="3" presStyleCnt="4" custScaleX="128265" custScaleY="123640">
        <dgm:presLayoutVars>
          <dgm:chMax val="0"/>
          <dgm:bulletEnabled val="1"/>
        </dgm:presLayoutVars>
      </dgm:prSet>
      <dgm:spPr/>
    </dgm:pt>
    <dgm:pt modelId="{646396B6-7E0B-40C1-9412-5F53078E9B58}" type="pres">
      <dgm:prSet presAssocID="{A358DCCB-F20D-4D25-A3F9-C0F7EFA11F2E}" presName="negativeSpace" presStyleCnt="0"/>
      <dgm:spPr/>
    </dgm:pt>
    <dgm:pt modelId="{AF077E3A-B975-455E-8000-4E4C03BA3B3F}" type="pres">
      <dgm:prSet presAssocID="{A358DCCB-F20D-4D25-A3F9-C0F7EFA11F2E}" presName="childText" presStyleLbl="conFgAcc1" presStyleIdx="3" presStyleCnt="4">
        <dgm:presLayoutVars>
          <dgm:bulletEnabled val="1"/>
        </dgm:presLayoutVars>
      </dgm:prSet>
      <dgm:spPr/>
    </dgm:pt>
  </dgm:ptLst>
  <dgm:cxnLst>
    <dgm:cxn modelId="{EFE9E300-4FCB-4F64-B645-3CCF972F71C9}" type="presOf" srcId="{29B72C15-44CE-4FEF-9856-BA7D7258393C}" destId="{E6932601-3549-41E0-8D54-E5AE999BB5D3}" srcOrd="0" destOrd="0" presId="urn:microsoft.com/office/officeart/2005/8/layout/list1"/>
    <dgm:cxn modelId="{1F4A9903-0D5D-456D-B2C1-4B5AD81558EE}" type="presOf" srcId="{32823ECA-C6C4-457A-9398-CAE419BDA4D6}" destId="{D46E3947-1046-49EF-911C-C88AEDFEA3B6}" srcOrd="1" destOrd="0" presId="urn:microsoft.com/office/officeart/2005/8/layout/list1"/>
    <dgm:cxn modelId="{218A7225-0350-4B28-8169-62E8B4FC4F02}" type="presOf" srcId="{BDDC2D95-CB7E-4252-A1E0-9D8D5AF11E94}" destId="{DCB4BF0A-0E33-45BE-A0D0-983E9E99D6BC}" srcOrd="0" destOrd="0" presId="urn:microsoft.com/office/officeart/2005/8/layout/list1"/>
    <dgm:cxn modelId="{604B895C-3050-4FDE-BE1B-0023009FADC1}" type="presOf" srcId="{56A77D56-6D70-4A80-9BB9-8B7E98EA4150}" destId="{523B73BC-76D9-44DB-9C65-7F71C1EC4306}" srcOrd="1" destOrd="0" presId="urn:microsoft.com/office/officeart/2005/8/layout/list1"/>
    <dgm:cxn modelId="{D61A105F-5FE7-4CD3-9DA0-4E86BDB11C66}" srcId="{29B72C15-44CE-4FEF-9856-BA7D7258393C}" destId="{56A77D56-6D70-4A80-9BB9-8B7E98EA4150}" srcOrd="1" destOrd="0" parTransId="{7C64724B-A48F-478C-8558-22E64EC52742}" sibTransId="{0FF23CF5-9F6B-4643-A257-C43952C92C6A}"/>
    <dgm:cxn modelId="{D0354F69-F56F-4BAF-BC86-7610FD9EB42A}" type="presOf" srcId="{A358DCCB-F20D-4D25-A3F9-C0F7EFA11F2E}" destId="{40094B95-3845-494F-843A-5D1410E2065F}" srcOrd="0" destOrd="0" presId="urn:microsoft.com/office/officeart/2005/8/layout/list1"/>
    <dgm:cxn modelId="{50FBAB78-7067-41F1-8A43-9A2A505E0024}" type="presOf" srcId="{BDDC2D95-CB7E-4252-A1E0-9D8D5AF11E94}" destId="{48F940C6-9DC2-4F85-A1DF-89E5E2330E11}" srcOrd="1" destOrd="0" presId="urn:microsoft.com/office/officeart/2005/8/layout/list1"/>
    <dgm:cxn modelId="{13DCF378-83FA-48D3-AFEE-7CF53ACCC7AA}" type="presOf" srcId="{32823ECA-C6C4-457A-9398-CAE419BDA4D6}" destId="{F931AFBA-E8E0-4E56-9A12-852D4A876498}" srcOrd="0" destOrd="0" presId="urn:microsoft.com/office/officeart/2005/8/layout/list1"/>
    <dgm:cxn modelId="{594D7B96-E3C6-47C8-A5BC-15CD78AC58D6}" srcId="{29B72C15-44CE-4FEF-9856-BA7D7258393C}" destId="{BDDC2D95-CB7E-4252-A1E0-9D8D5AF11E94}" srcOrd="2" destOrd="0" parTransId="{C94B1ABA-6665-4B75-9A36-485FE10D1AC7}" sibTransId="{EBC4D204-A52D-4600-96C8-99E7F22E97D9}"/>
    <dgm:cxn modelId="{24EE1CB3-0A46-46DD-B543-8DECCE9BC0DB}" srcId="{29B72C15-44CE-4FEF-9856-BA7D7258393C}" destId="{32823ECA-C6C4-457A-9398-CAE419BDA4D6}" srcOrd="0" destOrd="0" parTransId="{6BF1A9CF-0128-4E38-8C5E-87D6F61EB7EB}" sibTransId="{D141E9FC-0B82-41CE-9DB5-8782D055D9C8}"/>
    <dgm:cxn modelId="{EAED90BC-E6BF-4B18-9FAF-A72B06E40A51}" srcId="{29B72C15-44CE-4FEF-9856-BA7D7258393C}" destId="{A358DCCB-F20D-4D25-A3F9-C0F7EFA11F2E}" srcOrd="3" destOrd="0" parTransId="{E2D71B90-F581-4DE8-8B13-A975CAC3A3C8}" sibTransId="{249A31C9-C20B-41A3-BC29-F3B65D4ECED5}"/>
    <dgm:cxn modelId="{69512EF3-F48E-407B-9458-AC71D341C0E5}" type="presOf" srcId="{56A77D56-6D70-4A80-9BB9-8B7E98EA4150}" destId="{F66396AF-0DD2-4C2D-8E01-349BD5F80F89}" srcOrd="0" destOrd="0" presId="urn:microsoft.com/office/officeart/2005/8/layout/list1"/>
    <dgm:cxn modelId="{ABFF0FF7-6C46-41A9-B7AB-E1F305374A7D}" type="presOf" srcId="{A358DCCB-F20D-4D25-A3F9-C0F7EFA11F2E}" destId="{AD21E2F0-75AF-48D6-B355-47C60D53CBD5}" srcOrd="1" destOrd="0" presId="urn:microsoft.com/office/officeart/2005/8/layout/list1"/>
    <dgm:cxn modelId="{0001273C-08DF-4A9C-BB6A-0B9C7C0C1EE3}" type="presParOf" srcId="{E6932601-3549-41E0-8D54-E5AE999BB5D3}" destId="{BEDFD1C2-5736-44B5-AC85-5E9286B96B98}" srcOrd="0" destOrd="0" presId="urn:microsoft.com/office/officeart/2005/8/layout/list1"/>
    <dgm:cxn modelId="{EF96A901-1FE5-4873-B13F-44F95229DE51}" type="presParOf" srcId="{BEDFD1C2-5736-44B5-AC85-5E9286B96B98}" destId="{F931AFBA-E8E0-4E56-9A12-852D4A876498}" srcOrd="0" destOrd="0" presId="urn:microsoft.com/office/officeart/2005/8/layout/list1"/>
    <dgm:cxn modelId="{5F6FDF5F-986E-4481-8989-ABD611C1C246}" type="presParOf" srcId="{BEDFD1C2-5736-44B5-AC85-5E9286B96B98}" destId="{D46E3947-1046-49EF-911C-C88AEDFEA3B6}" srcOrd="1" destOrd="0" presId="urn:microsoft.com/office/officeart/2005/8/layout/list1"/>
    <dgm:cxn modelId="{44B6CF3A-89B4-44F4-98E8-21C79865CA74}" type="presParOf" srcId="{E6932601-3549-41E0-8D54-E5AE999BB5D3}" destId="{7A24FC96-2C8D-4B29-B034-688672F008DD}" srcOrd="1" destOrd="0" presId="urn:microsoft.com/office/officeart/2005/8/layout/list1"/>
    <dgm:cxn modelId="{F3A7E09D-3BE9-4C3D-AA6E-82439BBF6789}" type="presParOf" srcId="{E6932601-3549-41E0-8D54-E5AE999BB5D3}" destId="{E136652C-A9A8-48E9-8464-917A40AB725C}" srcOrd="2" destOrd="0" presId="urn:microsoft.com/office/officeart/2005/8/layout/list1"/>
    <dgm:cxn modelId="{1FE92751-B379-44AD-A05D-E54E3CD17EC5}" type="presParOf" srcId="{E6932601-3549-41E0-8D54-E5AE999BB5D3}" destId="{B95E7685-A19C-4FCB-B0C8-3E974FEA7E85}" srcOrd="3" destOrd="0" presId="urn:microsoft.com/office/officeart/2005/8/layout/list1"/>
    <dgm:cxn modelId="{73034AA7-F6D3-4453-BED8-AB060184E132}" type="presParOf" srcId="{E6932601-3549-41E0-8D54-E5AE999BB5D3}" destId="{76108673-97ED-449F-8F6E-76A554575167}" srcOrd="4" destOrd="0" presId="urn:microsoft.com/office/officeart/2005/8/layout/list1"/>
    <dgm:cxn modelId="{203AAE15-7DE6-495E-B5AF-96387736667F}" type="presParOf" srcId="{76108673-97ED-449F-8F6E-76A554575167}" destId="{F66396AF-0DD2-4C2D-8E01-349BD5F80F89}" srcOrd="0" destOrd="0" presId="urn:microsoft.com/office/officeart/2005/8/layout/list1"/>
    <dgm:cxn modelId="{99BCA18E-1D58-42CF-84DE-387C0ABF3031}" type="presParOf" srcId="{76108673-97ED-449F-8F6E-76A554575167}" destId="{523B73BC-76D9-44DB-9C65-7F71C1EC4306}" srcOrd="1" destOrd="0" presId="urn:microsoft.com/office/officeart/2005/8/layout/list1"/>
    <dgm:cxn modelId="{1179BB44-C1E3-494F-B779-36A8B66A7F90}" type="presParOf" srcId="{E6932601-3549-41E0-8D54-E5AE999BB5D3}" destId="{16FF7560-CAFE-411D-869B-41847F183268}" srcOrd="5" destOrd="0" presId="urn:microsoft.com/office/officeart/2005/8/layout/list1"/>
    <dgm:cxn modelId="{9765F4E1-347C-4AE1-9648-0DF2606AC0C3}" type="presParOf" srcId="{E6932601-3549-41E0-8D54-E5AE999BB5D3}" destId="{C381142B-CFE7-49AE-924C-CAEA3F0ECF74}" srcOrd="6" destOrd="0" presId="urn:microsoft.com/office/officeart/2005/8/layout/list1"/>
    <dgm:cxn modelId="{9B28ADFD-CEFD-4CBC-A6D7-91643B8AD889}" type="presParOf" srcId="{E6932601-3549-41E0-8D54-E5AE999BB5D3}" destId="{4ED66C81-5849-4AF3-96D6-3BE60FFF99DE}" srcOrd="7" destOrd="0" presId="urn:microsoft.com/office/officeart/2005/8/layout/list1"/>
    <dgm:cxn modelId="{BE4EFD48-594B-4F7D-9A51-1C08F0F7718E}" type="presParOf" srcId="{E6932601-3549-41E0-8D54-E5AE999BB5D3}" destId="{B92DCCD3-DE26-40CC-9F72-FDAF8E0EA8B1}" srcOrd="8" destOrd="0" presId="urn:microsoft.com/office/officeart/2005/8/layout/list1"/>
    <dgm:cxn modelId="{727F6BE0-B7DD-4460-95F9-562AEA960153}" type="presParOf" srcId="{B92DCCD3-DE26-40CC-9F72-FDAF8E0EA8B1}" destId="{DCB4BF0A-0E33-45BE-A0D0-983E9E99D6BC}" srcOrd="0" destOrd="0" presId="urn:microsoft.com/office/officeart/2005/8/layout/list1"/>
    <dgm:cxn modelId="{4B64CFC1-686D-492F-9766-85B21E9EA860}" type="presParOf" srcId="{B92DCCD3-DE26-40CC-9F72-FDAF8E0EA8B1}" destId="{48F940C6-9DC2-4F85-A1DF-89E5E2330E11}" srcOrd="1" destOrd="0" presId="urn:microsoft.com/office/officeart/2005/8/layout/list1"/>
    <dgm:cxn modelId="{639307E4-CEF7-46B2-BF66-B7B2072331C5}" type="presParOf" srcId="{E6932601-3549-41E0-8D54-E5AE999BB5D3}" destId="{BFA47610-849C-4600-8348-7177ADE9FBAA}" srcOrd="9" destOrd="0" presId="urn:microsoft.com/office/officeart/2005/8/layout/list1"/>
    <dgm:cxn modelId="{44D8D229-82E6-42BD-9B05-CB78CB4625B6}" type="presParOf" srcId="{E6932601-3549-41E0-8D54-E5AE999BB5D3}" destId="{4BB2089A-07B5-4310-96CC-E42B0E722864}" srcOrd="10" destOrd="0" presId="urn:microsoft.com/office/officeart/2005/8/layout/list1"/>
    <dgm:cxn modelId="{93E2C451-C75A-4574-8F6E-ECE1578F21D8}" type="presParOf" srcId="{E6932601-3549-41E0-8D54-E5AE999BB5D3}" destId="{2088FA5B-4671-46F1-9FF5-FA6BF6DE5612}" srcOrd="11" destOrd="0" presId="urn:microsoft.com/office/officeart/2005/8/layout/list1"/>
    <dgm:cxn modelId="{D9BCB1E0-501B-4D6D-B69A-2FA888E0139A}" type="presParOf" srcId="{E6932601-3549-41E0-8D54-E5AE999BB5D3}" destId="{EAB41819-B80E-4B8E-B5FD-2FC38CDB0F96}" srcOrd="12" destOrd="0" presId="urn:microsoft.com/office/officeart/2005/8/layout/list1"/>
    <dgm:cxn modelId="{0EDC27AE-8088-410D-8E7B-65177E0FDD28}" type="presParOf" srcId="{EAB41819-B80E-4B8E-B5FD-2FC38CDB0F96}" destId="{40094B95-3845-494F-843A-5D1410E2065F}" srcOrd="0" destOrd="0" presId="urn:microsoft.com/office/officeart/2005/8/layout/list1"/>
    <dgm:cxn modelId="{6ACE51FE-7A92-4A77-B04C-63A067AEB6FF}" type="presParOf" srcId="{EAB41819-B80E-4B8E-B5FD-2FC38CDB0F96}" destId="{AD21E2F0-75AF-48D6-B355-47C60D53CBD5}" srcOrd="1" destOrd="0" presId="urn:microsoft.com/office/officeart/2005/8/layout/list1"/>
    <dgm:cxn modelId="{BFD6420C-D7B7-408D-9263-FFBF86B61C36}" type="presParOf" srcId="{E6932601-3549-41E0-8D54-E5AE999BB5D3}" destId="{646396B6-7E0B-40C1-9412-5F53078E9B58}" srcOrd="13" destOrd="0" presId="urn:microsoft.com/office/officeart/2005/8/layout/list1"/>
    <dgm:cxn modelId="{03F940B5-C051-4207-BAD6-2B35DEA74A49}" type="presParOf" srcId="{E6932601-3549-41E0-8D54-E5AE999BB5D3}" destId="{AF077E3A-B975-455E-8000-4E4C03BA3B3F}"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119FB7-4A3B-4D63-ACF3-A35D9E134405}">
      <dsp:nvSpPr>
        <dsp:cNvPr id="0" name=""/>
        <dsp:cNvSpPr/>
      </dsp:nvSpPr>
      <dsp:spPr>
        <a:xfrm>
          <a:off x="-5655176" y="-872376"/>
          <a:ext cx="6785312" cy="6785312"/>
        </a:xfrm>
        <a:prstGeom prst="blockArc">
          <a:avLst>
            <a:gd name="adj1" fmla="val 18900000"/>
            <a:gd name="adj2" fmla="val 2700000"/>
            <a:gd name="adj3" fmla="val 318"/>
          </a:avLst>
        </a:pr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5A3A805-AEC8-4CB7-8400-8EBE71120517}">
      <dsp:nvSpPr>
        <dsp:cNvPr id="0" name=""/>
        <dsp:cNvSpPr/>
      </dsp:nvSpPr>
      <dsp:spPr>
        <a:xfrm>
          <a:off x="926580" y="720094"/>
          <a:ext cx="7255742" cy="1439987"/>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2990" tIns="66040" rIns="66040" bIns="66040" numCol="1" spcCol="1270" anchor="ctr" anchorCtr="0">
          <a:noAutofit/>
        </a:bodyPr>
        <a:lstStyle/>
        <a:p>
          <a:pPr marL="0" lvl="0" indent="0" algn="l" defTabSz="1155700">
            <a:lnSpc>
              <a:spcPct val="90000"/>
            </a:lnSpc>
            <a:spcBef>
              <a:spcPct val="0"/>
            </a:spcBef>
            <a:spcAft>
              <a:spcPct val="35000"/>
            </a:spcAft>
            <a:buNone/>
          </a:pPr>
          <a:r>
            <a:rPr lang="id-ID" sz="2600" kern="1200" dirty="0">
              <a:solidFill>
                <a:schemeClr val="tx1"/>
              </a:solidFill>
            </a:rPr>
            <a:t>suatu cara yang tepat untuk memetakan suatu ruang input kedalam suatu ruang output</a:t>
          </a:r>
        </a:p>
      </dsp:txBody>
      <dsp:txXfrm>
        <a:off x="926580" y="720094"/>
        <a:ext cx="7255742" cy="1439987"/>
      </dsp:txXfrm>
    </dsp:sp>
    <dsp:sp modelId="{8DFB0F8E-883A-4633-A9B4-D223756463C8}">
      <dsp:nvSpPr>
        <dsp:cNvPr id="0" name=""/>
        <dsp:cNvSpPr/>
      </dsp:nvSpPr>
      <dsp:spPr>
        <a:xfrm>
          <a:off x="26588" y="540096"/>
          <a:ext cx="1799983" cy="1799983"/>
        </a:xfrm>
        <a:prstGeom prst="ellipse">
          <a:avLst/>
        </a:prstGeom>
        <a:solidFill>
          <a:schemeClr val="lt1">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9181B67A-5C9E-4088-88F5-C5CDF2510A63}">
      <dsp:nvSpPr>
        <dsp:cNvPr id="0" name=""/>
        <dsp:cNvSpPr/>
      </dsp:nvSpPr>
      <dsp:spPr>
        <a:xfrm>
          <a:off x="926580" y="2880478"/>
          <a:ext cx="7255742" cy="1439987"/>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2990" tIns="66040" rIns="66040" bIns="66040" numCol="1" spcCol="1270" anchor="ctr" anchorCtr="0">
          <a:noAutofit/>
        </a:bodyPr>
        <a:lstStyle/>
        <a:p>
          <a:pPr marL="0" lvl="0" indent="0" algn="l" defTabSz="1155700">
            <a:lnSpc>
              <a:spcPct val="100000"/>
            </a:lnSpc>
            <a:spcBef>
              <a:spcPct val="0"/>
            </a:spcBef>
            <a:spcAft>
              <a:spcPts val="0"/>
            </a:spcAft>
            <a:buNone/>
          </a:pPr>
          <a:r>
            <a:rPr lang="id-ID" sz="2600" kern="1200" dirty="0">
              <a:solidFill>
                <a:schemeClr val="tx1"/>
              </a:solidFill>
            </a:rPr>
            <a:t>Titik awal dari konsep modern mengenai</a:t>
          </a:r>
        </a:p>
        <a:p>
          <a:pPr marL="0" lvl="0" indent="0" algn="l" defTabSz="1155700">
            <a:lnSpc>
              <a:spcPct val="100000"/>
            </a:lnSpc>
            <a:spcBef>
              <a:spcPct val="0"/>
            </a:spcBef>
            <a:spcAft>
              <a:spcPts val="0"/>
            </a:spcAft>
            <a:buNone/>
          </a:pPr>
          <a:r>
            <a:rPr lang="en-US" sz="2600" kern="1200" dirty="0" err="1">
              <a:solidFill>
                <a:schemeClr val="tx1"/>
              </a:solidFill>
            </a:rPr>
            <a:t>ketidakpastian</a:t>
          </a:r>
          <a:r>
            <a:rPr lang="en-US" sz="2600" kern="1200" dirty="0">
              <a:solidFill>
                <a:schemeClr val="tx1"/>
              </a:solidFill>
            </a:rPr>
            <a:t> </a:t>
          </a:r>
          <a:r>
            <a:rPr lang="en-US" sz="2600" kern="1200" dirty="0" err="1">
              <a:solidFill>
                <a:schemeClr val="tx1"/>
              </a:solidFill>
            </a:rPr>
            <a:t>adalah</a:t>
          </a:r>
          <a:r>
            <a:rPr lang="en-US" sz="2600" kern="1200" dirty="0">
              <a:solidFill>
                <a:schemeClr val="tx1"/>
              </a:solidFill>
            </a:rPr>
            <a:t> paper yang </a:t>
          </a:r>
          <a:r>
            <a:rPr lang="en-US" sz="2600" kern="1200" dirty="0" err="1">
              <a:solidFill>
                <a:schemeClr val="tx1"/>
              </a:solidFill>
            </a:rPr>
            <a:t>dibuat</a:t>
          </a:r>
          <a:r>
            <a:rPr lang="en-US" sz="2600" kern="1200" dirty="0">
              <a:solidFill>
                <a:schemeClr val="tx1"/>
              </a:solidFill>
            </a:rPr>
            <a:t> </a:t>
          </a:r>
          <a:r>
            <a:rPr lang="en-US" sz="2600" kern="1200" dirty="0" err="1">
              <a:solidFill>
                <a:schemeClr val="tx1"/>
              </a:solidFill>
            </a:rPr>
            <a:t>oleh</a:t>
          </a:r>
          <a:r>
            <a:rPr lang="en-US" sz="2600" kern="1200" dirty="0">
              <a:solidFill>
                <a:schemeClr val="tx1"/>
              </a:solidFill>
            </a:rPr>
            <a:t> </a:t>
          </a:r>
          <a:r>
            <a:rPr lang="en-US" sz="2600" kern="1200" dirty="0" err="1">
              <a:solidFill>
                <a:schemeClr val="tx1"/>
              </a:solidFill>
            </a:rPr>
            <a:t>Lofti</a:t>
          </a:r>
          <a:r>
            <a:rPr lang="en-US" sz="2600" kern="1200" dirty="0">
              <a:solidFill>
                <a:schemeClr val="tx1"/>
              </a:solidFill>
            </a:rPr>
            <a:t> A </a:t>
          </a:r>
          <a:r>
            <a:rPr lang="en-US" sz="2600" kern="1200" dirty="0" err="1">
              <a:solidFill>
                <a:schemeClr val="tx1"/>
              </a:solidFill>
            </a:rPr>
            <a:t>Zadeh</a:t>
          </a:r>
          <a:r>
            <a:rPr lang="en-US" sz="2600" kern="1200" dirty="0">
              <a:solidFill>
                <a:schemeClr val="tx1"/>
              </a:solidFill>
            </a:rPr>
            <a:t> (1965)</a:t>
          </a:r>
          <a:endParaRPr lang="id-ID" sz="2600" kern="1200" dirty="0">
            <a:solidFill>
              <a:schemeClr val="tx1"/>
            </a:solidFill>
          </a:endParaRPr>
        </a:p>
      </dsp:txBody>
      <dsp:txXfrm>
        <a:off x="926580" y="2880478"/>
        <a:ext cx="7255742" cy="1439987"/>
      </dsp:txXfrm>
    </dsp:sp>
    <dsp:sp modelId="{D49BBACD-B9C6-45B2-8431-CBB91509138C}">
      <dsp:nvSpPr>
        <dsp:cNvPr id="0" name=""/>
        <dsp:cNvSpPr/>
      </dsp:nvSpPr>
      <dsp:spPr>
        <a:xfrm>
          <a:off x="26588" y="2700480"/>
          <a:ext cx="1799983" cy="1799983"/>
        </a:xfrm>
        <a:prstGeom prst="ellipse">
          <a:avLst/>
        </a:prstGeom>
        <a:solidFill>
          <a:schemeClr val="lt1">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36652C-A9A8-48E9-8464-917A40AB725C}">
      <dsp:nvSpPr>
        <dsp:cNvPr id="0" name=""/>
        <dsp:cNvSpPr/>
      </dsp:nvSpPr>
      <dsp:spPr>
        <a:xfrm>
          <a:off x="0" y="574317"/>
          <a:ext cx="8229600" cy="529200"/>
        </a:xfrm>
        <a:prstGeom prst="rect">
          <a:avLst/>
        </a:prstGeom>
        <a:solidFill>
          <a:schemeClr val="lt1">
            <a:alpha val="90000"/>
            <a:hueOff val="0"/>
            <a:satOff val="0"/>
            <a:lumOff val="0"/>
            <a:alphaOff val="0"/>
          </a:schemeClr>
        </a:solidFill>
        <a:ln w="9525" cap="flat" cmpd="sng" algn="ctr">
          <a:solidFill>
            <a:schemeClr val="accent2">
              <a:shade val="8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D46E3947-1046-49EF-911C-C88AEDFEA3B6}">
      <dsp:nvSpPr>
        <dsp:cNvPr id="0" name=""/>
        <dsp:cNvSpPr/>
      </dsp:nvSpPr>
      <dsp:spPr>
        <a:xfrm>
          <a:off x="411480" y="42079"/>
          <a:ext cx="7694593" cy="842198"/>
        </a:xfrm>
        <a:prstGeom prst="roundRect">
          <a:avLst/>
        </a:prstGeom>
        <a:solidFill>
          <a:schemeClr val="accent6">
            <a:lumMod val="75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889000">
            <a:lnSpc>
              <a:spcPct val="90000"/>
            </a:lnSpc>
            <a:spcBef>
              <a:spcPct val="0"/>
            </a:spcBef>
            <a:spcAft>
              <a:spcPct val="35000"/>
            </a:spcAft>
            <a:buNone/>
          </a:pPr>
          <a:r>
            <a:rPr lang="id-ID" sz="2000" kern="1200" dirty="0"/>
            <a:t>Manajer pergudangan </a:t>
          </a:r>
          <a:r>
            <a:rPr lang="id-ID" sz="2000" kern="1200" dirty="0">
              <a:sym typeface="Wingdings" pitchFamily="2" charset="2"/>
            </a:rPr>
            <a:t> persediaan barang yang harus diproduksi esok harinya</a:t>
          </a:r>
          <a:endParaRPr lang="id-ID" sz="2000" kern="1200" dirty="0"/>
        </a:p>
      </dsp:txBody>
      <dsp:txXfrm>
        <a:off x="452593" y="83192"/>
        <a:ext cx="7612367" cy="759972"/>
      </dsp:txXfrm>
    </dsp:sp>
    <dsp:sp modelId="{C381142B-CFE7-49AE-924C-CAEA3F0ECF74}">
      <dsp:nvSpPr>
        <dsp:cNvPr id="0" name=""/>
        <dsp:cNvSpPr/>
      </dsp:nvSpPr>
      <dsp:spPr>
        <a:xfrm>
          <a:off x="0" y="1704782"/>
          <a:ext cx="8229600" cy="529200"/>
        </a:xfrm>
        <a:prstGeom prst="rect">
          <a:avLst/>
        </a:prstGeom>
        <a:solidFill>
          <a:schemeClr val="lt1">
            <a:alpha val="90000"/>
            <a:hueOff val="0"/>
            <a:satOff val="0"/>
            <a:lumOff val="0"/>
            <a:alphaOff val="0"/>
          </a:schemeClr>
        </a:solidFill>
        <a:ln w="9525" cap="flat" cmpd="sng" algn="ctr">
          <a:solidFill>
            <a:schemeClr val="accent2">
              <a:shade val="80000"/>
              <a:hueOff val="0"/>
              <a:satOff val="-9340"/>
              <a:lumOff val="10584"/>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523B73BC-76D9-44DB-9C65-7F71C1EC4306}">
      <dsp:nvSpPr>
        <dsp:cNvPr id="0" name=""/>
        <dsp:cNvSpPr/>
      </dsp:nvSpPr>
      <dsp:spPr>
        <a:xfrm>
          <a:off x="442390" y="1287396"/>
          <a:ext cx="7447746" cy="797824"/>
        </a:xfrm>
        <a:prstGeom prst="roundRect">
          <a:avLst/>
        </a:prstGeom>
        <a:solidFill>
          <a:schemeClr val="accent6">
            <a:lumMod val="75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889000">
            <a:lnSpc>
              <a:spcPct val="90000"/>
            </a:lnSpc>
            <a:spcBef>
              <a:spcPct val="0"/>
            </a:spcBef>
            <a:spcAft>
              <a:spcPct val="35000"/>
            </a:spcAft>
            <a:buNone/>
          </a:pPr>
          <a:r>
            <a:rPr lang="id-ID" sz="2000" kern="1200" dirty="0"/>
            <a:t>Pelayan restoran </a:t>
          </a:r>
          <a:r>
            <a:rPr lang="id-ID" sz="2000" kern="1200" dirty="0">
              <a:sym typeface="Wingdings" pitchFamily="2" charset="2"/>
            </a:rPr>
            <a:t> tamu memberikan tip yang sesuai dengan pelayanan yang diberikan</a:t>
          </a:r>
          <a:endParaRPr lang="id-ID" sz="2000" kern="1200" dirty="0"/>
        </a:p>
      </dsp:txBody>
      <dsp:txXfrm>
        <a:off x="481337" y="1326343"/>
        <a:ext cx="7369852" cy="719930"/>
      </dsp:txXfrm>
    </dsp:sp>
    <dsp:sp modelId="{4BB2089A-07B5-4310-96CC-E42B0E722864}">
      <dsp:nvSpPr>
        <dsp:cNvPr id="0" name=""/>
        <dsp:cNvSpPr/>
      </dsp:nvSpPr>
      <dsp:spPr>
        <a:xfrm>
          <a:off x="0" y="2855574"/>
          <a:ext cx="8229600" cy="529200"/>
        </a:xfrm>
        <a:prstGeom prst="rect">
          <a:avLst/>
        </a:prstGeom>
        <a:solidFill>
          <a:schemeClr val="lt1">
            <a:alpha val="90000"/>
            <a:hueOff val="0"/>
            <a:satOff val="0"/>
            <a:lumOff val="0"/>
            <a:alphaOff val="0"/>
          </a:schemeClr>
        </a:solidFill>
        <a:ln w="9525" cap="flat" cmpd="sng" algn="ctr">
          <a:solidFill>
            <a:schemeClr val="accent2">
              <a:shade val="80000"/>
              <a:hueOff val="0"/>
              <a:satOff val="-18679"/>
              <a:lumOff val="21168"/>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48F940C6-9DC2-4F85-A1DF-89E5E2330E11}">
      <dsp:nvSpPr>
        <dsp:cNvPr id="0" name=""/>
        <dsp:cNvSpPr/>
      </dsp:nvSpPr>
      <dsp:spPr>
        <a:xfrm>
          <a:off x="411480" y="2347382"/>
          <a:ext cx="7550575" cy="818151"/>
        </a:xfrm>
        <a:prstGeom prst="roundRect">
          <a:avLst/>
        </a:prstGeom>
        <a:solidFill>
          <a:schemeClr val="accent6">
            <a:lumMod val="75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889000">
            <a:lnSpc>
              <a:spcPct val="90000"/>
            </a:lnSpc>
            <a:spcBef>
              <a:spcPct val="0"/>
            </a:spcBef>
            <a:spcAft>
              <a:spcPct val="35000"/>
            </a:spcAft>
            <a:buNone/>
          </a:pPr>
          <a:r>
            <a:rPr lang="id-ID" sz="2000" kern="1200" dirty="0"/>
            <a:t>AC ruangan </a:t>
          </a:r>
          <a:r>
            <a:rPr lang="id-ID" sz="2000" kern="1200" dirty="0">
              <a:sym typeface="Wingdings" pitchFamily="2" charset="2"/>
            </a:rPr>
            <a:t> seberapa sejuk ruangan dengan mengatur putaran kipas</a:t>
          </a:r>
          <a:endParaRPr lang="id-ID" sz="2000" kern="1200" dirty="0"/>
        </a:p>
      </dsp:txBody>
      <dsp:txXfrm>
        <a:off x="451419" y="2387321"/>
        <a:ext cx="7470697" cy="738273"/>
      </dsp:txXfrm>
    </dsp:sp>
    <dsp:sp modelId="{AF077E3A-B975-455E-8000-4E4C03BA3B3F}">
      <dsp:nvSpPr>
        <dsp:cNvPr id="0" name=""/>
        <dsp:cNvSpPr/>
      </dsp:nvSpPr>
      <dsp:spPr>
        <a:xfrm>
          <a:off x="0" y="3954683"/>
          <a:ext cx="8229600" cy="529200"/>
        </a:xfrm>
        <a:prstGeom prst="rect">
          <a:avLst/>
        </a:prstGeom>
        <a:solidFill>
          <a:schemeClr val="lt1">
            <a:alpha val="90000"/>
            <a:hueOff val="0"/>
            <a:satOff val="0"/>
            <a:lumOff val="0"/>
            <a:alphaOff val="0"/>
          </a:schemeClr>
        </a:solidFill>
        <a:ln w="9525" cap="flat" cmpd="sng" algn="ctr">
          <a:solidFill>
            <a:schemeClr val="accent2">
              <a:shade val="80000"/>
              <a:hueOff val="0"/>
              <a:satOff val="-28019"/>
              <a:lumOff val="31752"/>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AD21E2F0-75AF-48D6-B355-47C60D53CBD5}">
      <dsp:nvSpPr>
        <dsp:cNvPr id="0" name=""/>
        <dsp:cNvSpPr/>
      </dsp:nvSpPr>
      <dsp:spPr>
        <a:xfrm>
          <a:off x="411480" y="3498174"/>
          <a:ext cx="7388987" cy="766469"/>
        </a:xfrm>
        <a:prstGeom prst="roundRect">
          <a:avLst/>
        </a:prstGeom>
        <a:solidFill>
          <a:schemeClr val="accent6">
            <a:lumMod val="75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889000">
            <a:lnSpc>
              <a:spcPct val="90000"/>
            </a:lnSpc>
            <a:spcBef>
              <a:spcPct val="0"/>
            </a:spcBef>
            <a:spcAft>
              <a:spcPct val="35000"/>
            </a:spcAft>
            <a:buNone/>
          </a:pPr>
          <a:r>
            <a:rPr lang="id-ID" sz="2000" kern="1200" dirty="0"/>
            <a:t>Penumpang taksi </a:t>
          </a:r>
          <a:r>
            <a:rPr lang="id-ID" sz="2000" kern="1200" dirty="0">
              <a:sym typeface="Wingdings" pitchFamily="2" charset="2"/>
            </a:rPr>
            <a:t> seberapa cepat laju kendaraan, sehingga sopir mengatur pijakan gas taksinya</a:t>
          </a:r>
          <a:endParaRPr lang="id-ID" sz="2000" kern="1200" dirty="0"/>
        </a:p>
      </dsp:txBody>
      <dsp:txXfrm>
        <a:off x="448896" y="3535590"/>
        <a:ext cx="7314155" cy="691637"/>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a:prstGeom prst="rect">
            <a:avLst/>
          </a:prstGeom>
        </p:spPr>
        <p:txBody>
          <a:bodyPr/>
          <a:lstStyle/>
          <a:p>
            <a:r>
              <a:rPr lang="en-US"/>
              <a:t>Click to edit Master title style</a:t>
            </a:r>
            <a:endParaRPr lang="fr-FR"/>
          </a:p>
        </p:txBody>
      </p:sp>
      <p:sp>
        <p:nvSpPr>
          <p:cNvPr id="3" name="Sous-titr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fr-FR"/>
          </a:p>
        </p:txBody>
      </p:sp>
    </p:spTree>
    <p:extLst>
      <p:ext uri="{BB962C8B-B14F-4D97-AF65-F5344CB8AC3E}">
        <p14:creationId xmlns:p14="http://schemas.microsoft.com/office/powerpoint/2010/main" val="588896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fr-FR"/>
          </a:p>
        </p:txBody>
      </p:sp>
      <p:sp>
        <p:nvSpPr>
          <p:cNvPr id="3" name="Espace réservé du contenu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Tree>
    <p:extLst>
      <p:ext uri="{BB962C8B-B14F-4D97-AF65-F5344CB8AC3E}">
        <p14:creationId xmlns:p14="http://schemas.microsoft.com/office/powerpoint/2010/main" val="2905156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endParaRPr lang="fr-FR"/>
          </a:p>
        </p:txBody>
      </p:sp>
      <p:sp>
        <p:nvSpPr>
          <p:cNvPr id="3" name="Espace réservé du texte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247239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fr-FR"/>
          </a:p>
        </p:txBody>
      </p:sp>
      <p:sp>
        <p:nvSpPr>
          <p:cNvPr id="3" name="Espace réservé du contenu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Espace réservé du contenu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Tree>
    <p:extLst>
      <p:ext uri="{BB962C8B-B14F-4D97-AF65-F5344CB8AC3E}">
        <p14:creationId xmlns:p14="http://schemas.microsoft.com/office/powerpoint/2010/main" val="2518929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endParaRPr lang="fr-FR"/>
          </a:p>
        </p:txBody>
      </p:sp>
      <p:sp>
        <p:nvSpPr>
          <p:cNvPr id="3" name="Espace réservé du texte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Espace réservé du contenu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Espace réservé du texte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Espace réservé du contenu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Tree>
    <p:extLst>
      <p:ext uri="{BB962C8B-B14F-4D97-AF65-F5344CB8AC3E}">
        <p14:creationId xmlns:p14="http://schemas.microsoft.com/office/powerpoint/2010/main" val="1830248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fr-FR"/>
          </a:p>
        </p:txBody>
      </p:sp>
    </p:spTree>
    <p:extLst>
      <p:ext uri="{BB962C8B-B14F-4D97-AF65-F5344CB8AC3E}">
        <p14:creationId xmlns:p14="http://schemas.microsoft.com/office/powerpoint/2010/main" val="313889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43125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fr-FR"/>
          </a:p>
        </p:txBody>
      </p:sp>
      <p:sp>
        <p:nvSpPr>
          <p:cNvPr id="3" name="Espace réservé du contenu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Espace réservé du texte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8458681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fr-FR"/>
          </a:p>
        </p:txBody>
      </p:sp>
      <p:sp>
        <p:nvSpPr>
          <p:cNvPr id="3" name="Espace réservé pour une image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fr-FR" noProof="0"/>
          </a:p>
        </p:txBody>
      </p:sp>
      <p:sp>
        <p:nvSpPr>
          <p:cNvPr id="4" name="Espace réservé du texte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1743618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fr-FR"/>
          </a:p>
        </p:txBody>
      </p:sp>
      <p:sp>
        <p:nvSpPr>
          <p:cNvPr id="3" name="Espace réservé du texte vertical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Tree>
    <p:extLst>
      <p:ext uri="{BB962C8B-B14F-4D97-AF65-F5344CB8AC3E}">
        <p14:creationId xmlns:p14="http://schemas.microsoft.com/office/powerpoint/2010/main" val="26907730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fr-FR"/>
          </a:p>
        </p:txBody>
      </p:sp>
      <p:sp>
        <p:nvSpPr>
          <p:cNvPr id="3" name="Espace réservé du texte vertical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Tree>
    <p:extLst>
      <p:ext uri="{BB962C8B-B14F-4D97-AF65-F5344CB8AC3E}">
        <p14:creationId xmlns:p14="http://schemas.microsoft.com/office/powerpoint/2010/main" val="7315449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4" descr="C:\Users\Coucou\Documents\Websites\Powerpoint Templates\New3\3b.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80513" cy="688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Text Box 8"/>
          <p:cNvSpPr txBox="1">
            <a:spLocks noChangeArrowheads="1"/>
          </p:cNvSpPr>
          <p:nvPr/>
        </p:nvSpPr>
        <p:spPr bwMode="auto">
          <a:xfrm>
            <a:off x="8035925" y="6237288"/>
            <a:ext cx="1214438" cy="3698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b="1" dirty="0">
                <a:solidFill>
                  <a:schemeClr val="bg1"/>
                </a:solidFill>
              </a:rPr>
              <a:t>Page </a:t>
            </a:r>
            <a:fld id="{C5DA5A50-2057-4CB2-9CE2-8558BEECBFBA}" type="slidenum">
              <a:rPr lang="fr-FR" b="1" smtClean="0">
                <a:solidFill>
                  <a:schemeClr val="bg1"/>
                </a:solidFill>
              </a:rPr>
              <a:pPr eaLnBrk="1" hangingPunct="1">
                <a:defRPr/>
              </a:pPr>
              <a:t>‹#›</a:t>
            </a:fld>
            <a:endParaRPr lang="fr-FR" b="1"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id-ID" sz="3600" b="1" dirty="0">
                <a:solidFill>
                  <a:schemeClr val="bg1"/>
                </a:solidFill>
                <a:latin typeface="Baskerville Old Face" pitchFamily="18" charset="0"/>
              </a:rPr>
              <a:t>LOGIKA FUZZY</a:t>
            </a:r>
          </a:p>
        </p:txBody>
      </p:sp>
      <p:sp>
        <p:nvSpPr>
          <p:cNvPr id="3" name="Subtitle 2"/>
          <p:cNvSpPr>
            <a:spLocks noGrp="1"/>
          </p:cNvSpPr>
          <p:nvPr>
            <p:ph type="subTitle" idx="1"/>
          </p:nvPr>
        </p:nvSpPr>
        <p:spPr/>
        <p:txBody>
          <a:bodyPr/>
          <a:lstStyle/>
          <a:p>
            <a:r>
              <a:rPr lang="id-ID" dirty="0">
                <a:solidFill>
                  <a:schemeClr val="bg1"/>
                </a:solidFill>
              </a:rPr>
              <a:t>Pertemuan ke 9</a:t>
            </a:r>
            <a:r>
              <a:rPr lang="en-US" dirty="0">
                <a:solidFill>
                  <a:schemeClr val="bg1"/>
                </a:solidFill>
              </a:rPr>
              <a:t> - 10</a:t>
            </a:r>
            <a:endParaRPr lang="id-ID" dirty="0">
              <a:solidFill>
                <a:schemeClr val="bg1"/>
              </a:solidFill>
            </a:endParaRPr>
          </a:p>
        </p:txBody>
      </p:sp>
    </p:spTree>
    <p:extLst>
      <p:ext uri="{BB962C8B-B14F-4D97-AF65-F5344CB8AC3E}">
        <p14:creationId xmlns:p14="http://schemas.microsoft.com/office/powerpoint/2010/main" val="2726852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solidFill>
                  <a:schemeClr val="bg1"/>
                </a:solidFill>
                <a:latin typeface="Baskerville Old Face" pitchFamily="18" charset="0"/>
              </a:rPr>
              <a:t>LOGIKA FUZZY</a:t>
            </a:r>
            <a:endParaRPr lang="id-ID" dirty="0"/>
          </a:p>
        </p:txBody>
      </p:sp>
      <p:graphicFrame>
        <p:nvGraphicFramePr>
          <p:cNvPr id="4" name="Diagram 3"/>
          <p:cNvGraphicFramePr/>
          <p:nvPr>
            <p:extLst>
              <p:ext uri="{D42A27DB-BD31-4B8C-83A1-F6EECF244321}">
                <p14:modId xmlns:p14="http://schemas.microsoft.com/office/powerpoint/2010/main" val="2831446540"/>
              </p:ext>
            </p:extLst>
          </p:nvPr>
        </p:nvGraphicFramePr>
        <p:xfrm>
          <a:off x="467544" y="1628800"/>
          <a:ext cx="8208912"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8220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solidFill>
                  <a:schemeClr val="bg1"/>
                </a:solidFill>
                <a:latin typeface="Baskerville Old Face" pitchFamily="18" charset="0"/>
              </a:rPr>
              <a:t>LOGIKA FUZZY</a:t>
            </a:r>
            <a:endParaRPr lang="id-ID" dirty="0"/>
          </a:p>
        </p:txBody>
      </p:sp>
      <p:sp>
        <p:nvSpPr>
          <p:cNvPr id="5" name="Rectangle 4"/>
          <p:cNvSpPr/>
          <p:nvPr/>
        </p:nvSpPr>
        <p:spPr>
          <a:xfrm>
            <a:off x="1475656" y="1414177"/>
            <a:ext cx="6984776" cy="1569660"/>
          </a:xfrm>
          <a:prstGeom prst="rect">
            <a:avLst/>
          </a:prstGeom>
        </p:spPr>
        <p:txBody>
          <a:bodyPr wrap="square">
            <a:spAutoFit/>
          </a:bodyPr>
          <a:lstStyle/>
          <a:p>
            <a:r>
              <a:rPr lang="id-ID" sz="2400" dirty="0">
                <a:solidFill>
                  <a:schemeClr val="bg1"/>
                </a:solidFill>
              </a:rPr>
              <a:t>Zadeh memperkenalkan teori yang memiliki obyek-obyek dari himpunan fuzzy yang memiliki batasan yang tidak presisi dan keanggotaan dalam himpunan fuzzy</a:t>
            </a:r>
          </a:p>
        </p:txBody>
      </p:sp>
      <p:sp>
        <p:nvSpPr>
          <p:cNvPr id="6" name="Rectangle 5"/>
          <p:cNvSpPr/>
          <p:nvPr/>
        </p:nvSpPr>
        <p:spPr>
          <a:xfrm>
            <a:off x="1403648" y="3501008"/>
            <a:ext cx="6984776" cy="1200329"/>
          </a:xfrm>
          <a:prstGeom prst="rect">
            <a:avLst/>
          </a:prstGeom>
        </p:spPr>
        <p:txBody>
          <a:bodyPr wrap="square">
            <a:spAutoFit/>
          </a:bodyPr>
          <a:lstStyle/>
          <a:p>
            <a:r>
              <a:rPr lang="id-ID" sz="2400" dirty="0">
                <a:solidFill>
                  <a:schemeClr val="bg1"/>
                </a:solidFill>
              </a:rPr>
              <a:t>dan bukan dalam bentuk logika benar (true) atau salah (false), tapi dinyatakan dalam derajat (degree)</a:t>
            </a:r>
          </a:p>
        </p:txBody>
      </p:sp>
      <p:sp>
        <p:nvSpPr>
          <p:cNvPr id="7" name="Striped Right Arrow 6"/>
          <p:cNvSpPr/>
          <p:nvPr/>
        </p:nvSpPr>
        <p:spPr>
          <a:xfrm>
            <a:off x="539552" y="1628800"/>
            <a:ext cx="648072" cy="1080121"/>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Striped Right Arrow 7"/>
          <p:cNvSpPr/>
          <p:nvPr/>
        </p:nvSpPr>
        <p:spPr>
          <a:xfrm>
            <a:off x="539552" y="3573015"/>
            <a:ext cx="648072" cy="1080121"/>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29295660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solidFill>
                  <a:schemeClr val="bg1"/>
                </a:solidFill>
                <a:latin typeface="Baskerville Old Face" pitchFamily="18" charset="0"/>
              </a:rPr>
              <a:t>LOGIKA FUZZY</a:t>
            </a:r>
            <a:endParaRPr lang="id-ID" dirty="0"/>
          </a:p>
        </p:txBody>
      </p:sp>
      <p:sp>
        <p:nvSpPr>
          <p:cNvPr id="7" name="Striped Right Arrow 6"/>
          <p:cNvSpPr/>
          <p:nvPr/>
        </p:nvSpPr>
        <p:spPr>
          <a:xfrm>
            <a:off x="539552" y="1628800"/>
            <a:ext cx="648072" cy="1080121"/>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Striped Right Arrow 7"/>
          <p:cNvSpPr/>
          <p:nvPr/>
        </p:nvSpPr>
        <p:spPr>
          <a:xfrm>
            <a:off x="539552" y="3573015"/>
            <a:ext cx="648072" cy="1080121"/>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Rectangle 2"/>
          <p:cNvSpPr/>
          <p:nvPr/>
        </p:nvSpPr>
        <p:spPr>
          <a:xfrm>
            <a:off x="1547664" y="1733907"/>
            <a:ext cx="6336704" cy="830997"/>
          </a:xfrm>
          <a:prstGeom prst="rect">
            <a:avLst/>
          </a:prstGeom>
        </p:spPr>
        <p:txBody>
          <a:bodyPr wrap="square">
            <a:spAutoFit/>
          </a:bodyPr>
          <a:lstStyle/>
          <a:p>
            <a:r>
              <a:rPr lang="id-ID" sz="2400" dirty="0">
                <a:solidFill>
                  <a:schemeClr val="bg1"/>
                </a:solidFill>
              </a:rPr>
              <a:t>Konsep seperti ini disebut dengan Fuzziness dan teorinya dinamakan Fuzzy Set Theory. </a:t>
            </a:r>
          </a:p>
        </p:txBody>
      </p:sp>
      <p:sp>
        <p:nvSpPr>
          <p:cNvPr id="9" name="Rectangle 8"/>
          <p:cNvSpPr/>
          <p:nvPr/>
        </p:nvSpPr>
        <p:spPr>
          <a:xfrm>
            <a:off x="1547664" y="3356992"/>
            <a:ext cx="6336704" cy="1569660"/>
          </a:xfrm>
          <a:prstGeom prst="rect">
            <a:avLst/>
          </a:prstGeom>
        </p:spPr>
        <p:txBody>
          <a:bodyPr wrap="square">
            <a:spAutoFit/>
          </a:bodyPr>
          <a:lstStyle/>
          <a:p>
            <a:r>
              <a:rPr lang="id-ID" sz="2400" dirty="0">
                <a:solidFill>
                  <a:schemeClr val="bg1"/>
                </a:solidFill>
              </a:rPr>
              <a:t>Fuzziness dapat didefinisikan sebagai logika kabur berkenaan dengan semantik dari suatu kejadian, fenomena atau pernyataan itu sendiri</a:t>
            </a:r>
          </a:p>
        </p:txBody>
      </p:sp>
    </p:spTree>
    <p:extLst>
      <p:ext uri="{BB962C8B-B14F-4D97-AF65-F5344CB8AC3E}">
        <p14:creationId xmlns:p14="http://schemas.microsoft.com/office/powerpoint/2010/main" val="23656183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solidFill>
                  <a:schemeClr val="bg1"/>
                </a:solidFill>
                <a:latin typeface="Baskerville Old Face" pitchFamily="18" charset="0"/>
              </a:rPr>
              <a:t>Contoh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07529007"/>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804827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sz="4000" b="1" dirty="0">
                <a:solidFill>
                  <a:schemeClr val="bg1"/>
                </a:solidFill>
                <a:latin typeface="Baskerville Old Face" pitchFamily="18" charset="0"/>
              </a:rPr>
              <a:t>Salah satu contoh pemetaan suatu input-output dalam bentuk grafis</a:t>
            </a:r>
            <a:endParaRPr lang="id-ID" sz="4000"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8781" t="16270" r="26375" b="19642"/>
          <a:stretch/>
        </p:blipFill>
        <p:spPr bwMode="auto">
          <a:xfrm>
            <a:off x="1257537" y="1837228"/>
            <a:ext cx="5834743" cy="4688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900519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sz="4000" b="1" dirty="0">
                <a:solidFill>
                  <a:schemeClr val="bg1"/>
                </a:solidFill>
                <a:latin typeface="Baskerville Old Face" pitchFamily="18" charset="0"/>
              </a:rPr>
              <a:t>Alasan digunakannya </a:t>
            </a:r>
            <a:br>
              <a:rPr lang="id-ID" sz="4000" b="1" dirty="0">
                <a:solidFill>
                  <a:schemeClr val="bg1"/>
                </a:solidFill>
                <a:latin typeface="Baskerville Old Face" pitchFamily="18" charset="0"/>
              </a:rPr>
            </a:br>
            <a:r>
              <a:rPr lang="id-ID" sz="4000" b="1" dirty="0">
                <a:solidFill>
                  <a:schemeClr val="bg1"/>
                </a:solidFill>
                <a:latin typeface="Baskerville Old Face" pitchFamily="18" charset="0"/>
              </a:rPr>
              <a:t>LOGIKA FUZZY</a:t>
            </a:r>
            <a:endParaRPr lang="id-ID" sz="4000" dirty="0"/>
          </a:p>
        </p:txBody>
      </p:sp>
      <p:sp>
        <p:nvSpPr>
          <p:cNvPr id="3" name="Content Placeholder 2"/>
          <p:cNvSpPr>
            <a:spLocks noGrp="1"/>
          </p:cNvSpPr>
          <p:nvPr>
            <p:ph idx="1"/>
          </p:nvPr>
        </p:nvSpPr>
        <p:spPr/>
        <p:txBody>
          <a:bodyPr/>
          <a:lstStyle/>
          <a:p>
            <a:r>
              <a:rPr lang="id-ID" sz="2400" dirty="0">
                <a:solidFill>
                  <a:schemeClr val="bg1"/>
                </a:solidFill>
              </a:rPr>
              <a:t>Konsep logika fuzzy mudah dimengerti. Konsep matematis yang mendasari penalaran fuzzy sangat sederhana dan mudah dimengerti</a:t>
            </a:r>
          </a:p>
          <a:p>
            <a:r>
              <a:rPr lang="id-ID" sz="2400" dirty="0">
                <a:solidFill>
                  <a:schemeClr val="bg1"/>
                </a:solidFill>
              </a:rPr>
              <a:t>Logika fuzzy sangat fleksible</a:t>
            </a:r>
          </a:p>
          <a:p>
            <a:r>
              <a:rPr lang="id-ID" sz="2400" dirty="0">
                <a:solidFill>
                  <a:schemeClr val="bg1"/>
                </a:solidFill>
              </a:rPr>
              <a:t>Memiliki toleransi terhadap data2 yang tidak tepat</a:t>
            </a:r>
          </a:p>
          <a:p>
            <a:r>
              <a:rPr lang="id-ID" sz="2400" dirty="0">
                <a:solidFill>
                  <a:schemeClr val="bg1"/>
                </a:solidFill>
              </a:rPr>
              <a:t>Mampu memodelkan fungsi2 nonlinier yang sangat kompleks</a:t>
            </a:r>
          </a:p>
          <a:p>
            <a:r>
              <a:rPr lang="id-ID" sz="2400" dirty="0">
                <a:solidFill>
                  <a:schemeClr val="bg1"/>
                </a:solidFill>
              </a:rPr>
              <a:t>Dapat membangun dan mengaplikasikan pengalaman2 para pakar secara langsung tanpa harus melalui proses pelatihan</a:t>
            </a:r>
          </a:p>
        </p:txBody>
      </p:sp>
    </p:spTree>
    <p:extLst>
      <p:ext uri="{BB962C8B-B14F-4D97-AF65-F5344CB8AC3E}">
        <p14:creationId xmlns:p14="http://schemas.microsoft.com/office/powerpoint/2010/main" val="36574128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sz="4000" b="1" dirty="0">
                <a:solidFill>
                  <a:schemeClr val="bg1"/>
                </a:solidFill>
                <a:latin typeface="Baskerville Old Face" pitchFamily="18" charset="0"/>
              </a:rPr>
              <a:t>Alasan digunakannya </a:t>
            </a:r>
            <a:br>
              <a:rPr lang="id-ID" sz="4000" b="1" dirty="0">
                <a:solidFill>
                  <a:schemeClr val="bg1"/>
                </a:solidFill>
                <a:latin typeface="Baskerville Old Face" pitchFamily="18" charset="0"/>
              </a:rPr>
            </a:br>
            <a:r>
              <a:rPr lang="id-ID" sz="4000" b="1" dirty="0">
                <a:solidFill>
                  <a:schemeClr val="bg1"/>
                </a:solidFill>
                <a:latin typeface="Baskerville Old Face" pitchFamily="18" charset="0"/>
              </a:rPr>
              <a:t>LOGIKA FUZZY</a:t>
            </a:r>
            <a:endParaRPr lang="id-ID" sz="4000" dirty="0"/>
          </a:p>
        </p:txBody>
      </p:sp>
      <p:sp>
        <p:nvSpPr>
          <p:cNvPr id="3" name="Content Placeholder 2"/>
          <p:cNvSpPr>
            <a:spLocks noGrp="1"/>
          </p:cNvSpPr>
          <p:nvPr>
            <p:ph idx="1"/>
          </p:nvPr>
        </p:nvSpPr>
        <p:spPr/>
        <p:txBody>
          <a:bodyPr/>
          <a:lstStyle/>
          <a:p>
            <a:r>
              <a:rPr lang="id-ID" sz="2400" dirty="0">
                <a:solidFill>
                  <a:schemeClr val="bg1"/>
                </a:solidFill>
              </a:rPr>
              <a:t>Dapat bekerja sama dengan teknik2 kendali secara konvensional</a:t>
            </a:r>
          </a:p>
          <a:p>
            <a:r>
              <a:rPr lang="id-ID" sz="2400" dirty="0">
                <a:solidFill>
                  <a:schemeClr val="bg1"/>
                </a:solidFill>
              </a:rPr>
              <a:t>Didasarkan pada bahasa alami</a:t>
            </a:r>
          </a:p>
        </p:txBody>
      </p:sp>
    </p:spTree>
    <p:extLst>
      <p:ext uri="{BB962C8B-B14F-4D97-AF65-F5344CB8AC3E}">
        <p14:creationId xmlns:p14="http://schemas.microsoft.com/office/powerpoint/2010/main" val="1394471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solidFill>
                  <a:schemeClr val="bg1"/>
                </a:solidFill>
                <a:latin typeface="Baskerville Old Face" pitchFamily="18" charset="0"/>
              </a:rPr>
              <a:t>APLIKASI</a:t>
            </a:r>
            <a:endParaRPr lang="id-ID" dirty="0"/>
          </a:p>
        </p:txBody>
      </p:sp>
      <p:sp>
        <p:nvSpPr>
          <p:cNvPr id="3" name="Content Placeholder 2"/>
          <p:cNvSpPr>
            <a:spLocks noGrp="1"/>
          </p:cNvSpPr>
          <p:nvPr>
            <p:ph idx="1"/>
          </p:nvPr>
        </p:nvSpPr>
        <p:spPr/>
        <p:txBody>
          <a:bodyPr/>
          <a:lstStyle/>
          <a:p>
            <a:r>
              <a:rPr lang="id-ID" sz="2400" dirty="0">
                <a:solidFill>
                  <a:schemeClr val="bg1"/>
                </a:solidFill>
              </a:rPr>
              <a:t>Pada tahun 1990 pertama kali dibuat mesin cuci dengan logika fuzzy di Jepang (Matsushita Electric Industrial Company). Sistem fuzzy digunakan untuk menentukan putaran yang tepat secara otomatis berdasarkan jenis dan banyaknya kotoran serta jumlah yang akan dicuci.</a:t>
            </a:r>
          </a:p>
          <a:p>
            <a:r>
              <a:rPr lang="id-ID" sz="2400" dirty="0">
                <a:solidFill>
                  <a:schemeClr val="bg1"/>
                </a:solidFill>
              </a:rPr>
              <a:t>Transmisi otomatis pada mobil.</a:t>
            </a:r>
          </a:p>
          <a:p>
            <a:r>
              <a:rPr lang="it-IT" sz="2400" dirty="0">
                <a:solidFill>
                  <a:schemeClr val="bg1"/>
                </a:solidFill>
              </a:rPr>
              <a:t>Kereta bawah tanah Sendai mengontrol pemberhentian otomatis pada area tertentu </a:t>
            </a:r>
            <a:endParaRPr lang="id-ID" sz="2400" dirty="0">
              <a:solidFill>
                <a:schemeClr val="bg1"/>
              </a:solidFill>
            </a:endParaRPr>
          </a:p>
          <a:p>
            <a:r>
              <a:rPr lang="id-ID" sz="2400" dirty="0">
                <a:solidFill>
                  <a:schemeClr val="bg1"/>
                </a:solidFill>
              </a:rPr>
              <a:t>Ilmu kedokteran dan biologi, seperti sistem diagnosis yang didasarkan pada logika fuzzy </a:t>
            </a:r>
          </a:p>
        </p:txBody>
      </p:sp>
    </p:spTree>
    <p:extLst>
      <p:ext uri="{BB962C8B-B14F-4D97-AF65-F5344CB8AC3E}">
        <p14:creationId xmlns:p14="http://schemas.microsoft.com/office/powerpoint/2010/main" val="3635795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solidFill>
                  <a:schemeClr val="bg1"/>
                </a:solidFill>
                <a:latin typeface="Baskerville Old Face" pitchFamily="18" charset="0"/>
              </a:rPr>
              <a:t>APLIKASI</a:t>
            </a:r>
            <a:endParaRPr lang="id-ID" dirty="0"/>
          </a:p>
        </p:txBody>
      </p:sp>
      <p:sp>
        <p:nvSpPr>
          <p:cNvPr id="3" name="Content Placeholder 2"/>
          <p:cNvSpPr>
            <a:spLocks noGrp="1"/>
          </p:cNvSpPr>
          <p:nvPr>
            <p:ph idx="1"/>
          </p:nvPr>
        </p:nvSpPr>
        <p:spPr/>
        <p:txBody>
          <a:bodyPr/>
          <a:lstStyle/>
          <a:p>
            <a:r>
              <a:rPr lang="id-ID" sz="2400" dirty="0">
                <a:solidFill>
                  <a:schemeClr val="bg1"/>
                </a:solidFill>
              </a:rPr>
              <a:t> Manajemen dan pengambilan keputusan, seperti manajemen basisdata, tata letak pabrik, pembuatan games yang didasarkan pada logika fuzzy</a:t>
            </a:r>
          </a:p>
          <a:p>
            <a:r>
              <a:rPr lang="id-ID" sz="2400" dirty="0">
                <a:solidFill>
                  <a:schemeClr val="bg1"/>
                </a:solidFill>
              </a:rPr>
              <a:t>Ekonomi, pemodelan fuzzy pada sistem pemasaran yang kompleks</a:t>
            </a:r>
          </a:p>
          <a:p>
            <a:r>
              <a:rPr lang="id-ID" sz="2400" dirty="0">
                <a:solidFill>
                  <a:schemeClr val="bg1"/>
                </a:solidFill>
              </a:rPr>
              <a:t>Klasifikasi dan pencocokan pola</a:t>
            </a:r>
          </a:p>
          <a:p>
            <a:r>
              <a:rPr lang="id-ID" sz="2400" dirty="0">
                <a:solidFill>
                  <a:schemeClr val="bg1"/>
                </a:solidFill>
              </a:rPr>
              <a:t>Psikologi, seperti logika fuzzy untuk menganalisa kelakuan masyarakat, pencegahan dan investigasi kriminal dll</a:t>
            </a:r>
          </a:p>
          <a:p>
            <a:r>
              <a:rPr lang="id-ID" sz="2400" dirty="0">
                <a:solidFill>
                  <a:schemeClr val="bg1"/>
                </a:solidFill>
              </a:rPr>
              <a:t>Ilmu-ilmu sosial, terutama untuk pemodelan informasi yang tidak pasti</a:t>
            </a:r>
          </a:p>
        </p:txBody>
      </p:sp>
    </p:spTree>
    <p:extLst>
      <p:ext uri="{BB962C8B-B14F-4D97-AF65-F5344CB8AC3E}">
        <p14:creationId xmlns:p14="http://schemas.microsoft.com/office/powerpoint/2010/main" val="38315596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solidFill>
                  <a:schemeClr val="bg1"/>
                </a:solidFill>
                <a:latin typeface="Baskerville Old Face" pitchFamily="18" charset="0"/>
              </a:rPr>
              <a:t>APLIKASI</a:t>
            </a:r>
            <a:endParaRPr lang="id-ID" dirty="0"/>
          </a:p>
        </p:txBody>
      </p:sp>
      <p:sp>
        <p:nvSpPr>
          <p:cNvPr id="3" name="Content Placeholder 2"/>
          <p:cNvSpPr>
            <a:spLocks noGrp="1"/>
          </p:cNvSpPr>
          <p:nvPr>
            <p:ph idx="1"/>
          </p:nvPr>
        </p:nvSpPr>
        <p:spPr/>
        <p:txBody>
          <a:bodyPr/>
          <a:lstStyle/>
          <a:p>
            <a:r>
              <a:rPr lang="id-ID" sz="2400" dirty="0">
                <a:solidFill>
                  <a:schemeClr val="bg1"/>
                </a:solidFill>
              </a:rPr>
              <a:t>Ilmu lingkungan, seperti kendali kualitas air, prediksi cuaca, dll</a:t>
            </a:r>
          </a:p>
          <a:p>
            <a:r>
              <a:rPr lang="id-ID" sz="2400" dirty="0">
                <a:solidFill>
                  <a:schemeClr val="bg1"/>
                </a:solidFill>
              </a:rPr>
              <a:t>Teknik, seperti perancangan jaringan komputer, prediksi adanya gempa bumi, dll</a:t>
            </a:r>
          </a:p>
          <a:p>
            <a:r>
              <a:rPr lang="id-ID" sz="2400" dirty="0">
                <a:solidFill>
                  <a:schemeClr val="bg1"/>
                </a:solidFill>
              </a:rPr>
              <a:t>Riset operasi, seperti penjadwalan dan pemodelan, pengalokasian, dll</a:t>
            </a:r>
          </a:p>
          <a:p>
            <a:r>
              <a:rPr lang="id-ID" sz="2400" dirty="0">
                <a:solidFill>
                  <a:schemeClr val="bg1"/>
                </a:solidFill>
              </a:rPr>
              <a:t>Peningkatan kepercayaan, seperti kegagalan diagnosa, inspeksi dan monitoring produksi</a:t>
            </a:r>
          </a:p>
        </p:txBody>
      </p:sp>
    </p:spTree>
    <p:extLst>
      <p:ext uri="{BB962C8B-B14F-4D97-AF65-F5344CB8AC3E}">
        <p14:creationId xmlns:p14="http://schemas.microsoft.com/office/powerpoint/2010/main" val="31424453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solidFill>
                  <a:schemeClr val="bg1"/>
                </a:solidFill>
                <a:latin typeface="Baskerville Old Face" pitchFamily="18" charset="0"/>
              </a:rPr>
              <a:t>LOGIKA FUZZY</a:t>
            </a:r>
            <a:endParaRPr lang="id-ID" dirty="0"/>
          </a:p>
        </p:txBody>
      </p:sp>
      <p:sp>
        <p:nvSpPr>
          <p:cNvPr id="3" name="Content Placeholder 2"/>
          <p:cNvSpPr>
            <a:spLocks noGrp="1"/>
          </p:cNvSpPr>
          <p:nvPr>
            <p:ph idx="1"/>
          </p:nvPr>
        </p:nvSpPr>
        <p:spPr/>
        <p:txBody>
          <a:bodyPr/>
          <a:lstStyle/>
          <a:p>
            <a:r>
              <a:rPr lang="id-ID" sz="2400" dirty="0">
                <a:solidFill>
                  <a:schemeClr val="bg1"/>
                </a:solidFill>
              </a:rPr>
              <a:t>Pada himpunan tegas (crips), nilai keanggotaan suatu item x dalam suatu himpunan A, sering ditulis dengan </a:t>
            </a:r>
            <a:r>
              <a:rPr lang="id-ID" sz="2400" dirty="0">
                <a:solidFill>
                  <a:schemeClr val="bg1"/>
                </a:solidFill>
                <a:sym typeface="Symbol"/>
              </a:rPr>
              <a:t>A[x], memiliki 2 kemungkinan, yaitu:</a:t>
            </a:r>
          </a:p>
          <a:p>
            <a:r>
              <a:rPr lang="id-ID" sz="2400" dirty="0">
                <a:solidFill>
                  <a:schemeClr val="bg1"/>
                </a:solidFill>
                <a:sym typeface="Symbol"/>
              </a:rPr>
              <a:t>Satu (1) yang berarti bahwa suatu item menjadi anggota dalam suatu himpunan, atau</a:t>
            </a:r>
          </a:p>
          <a:p>
            <a:r>
              <a:rPr lang="id-ID" sz="2400" dirty="0">
                <a:solidFill>
                  <a:schemeClr val="bg1"/>
                </a:solidFill>
                <a:sym typeface="Symbol"/>
              </a:rPr>
              <a:t>Nol (0) yang berarti bahwa suatu item tidak menjadi anggota dalam suatu himpunan</a:t>
            </a:r>
            <a:endParaRPr lang="id-ID" sz="2400" dirty="0">
              <a:solidFill>
                <a:schemeClr val="bg1"/>
              </a:solidFill>
            </a:endParaRPr>
          </a:p>
        </p:txBody>
      </p:sp>
    </p:spTree>
    <p:extLst>
      <p:ext uri="{BB962C8B-B14F-4D97-AF65-F5344CB8AC3E}">
        <p14:creationId xmlns:p14="http://schemas.microsoft.com/office/powerpoint/2010/main" val="22324365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solidFill>
                  <a:schemeClr val="bg1"/>
                </a:solidFill>
                <a:latin typeface="Baskerville Old Face" pitchFamily="18" charset="0"/>
              </a:rPr>
              <a:t>Contoh </a:t>
            </a:r>
            <a:endParaRPr lang="id-ID" dirty="0"/>
          </a:p>
        </p:txBody>
      </p:sp>
      <p:sp>
        <p:nvSpPr>
          <p:cNvPr id="3" name="Content Placeholder 2"/>
          <p:cNvSpPr>
            <a:spLocks noGrp="1"/>
          </p:cNvSpPr>
          <p:nvPr>
            <p:ph idx="1"/>
          </p:nvPr>
        </p:nvSpPr>
        <p:spPr/>
        <p:txBody>
          <a:bodyPr/>
          <a:lstStyle/>
          <a:p>
            <a:pPr marL="0" indent="0">
              <a:buNone/>
            </a:pPr>
            <a:r>
              <a:rPr lang="id-ID" sz="2400" dirty="0">
                <a:solidFill>
                  <a:schemeClr val="bg1"/>
                </a:solidFill>
              </a:rPr>
              <a:t>Jika diketahui:</a:t>
            </a:r>
          </a:p>
          <a:p>
            <a:r>
              <a:rPr lang="id-ID" sz="2400" dirty="0">
                <a:solidFill>
                  <a:schemeClr val="bg1"/>
                </a:solidFill>
              </a:rPr>
              <a:t>S = {1, 2, 3, 4, 5, 6} adalah semesta pembicaraan</a:t>
            </a:r>
          </a:p>
          <a:p>
            <a:r>
              <a:rPr lang="id-ID" sz="2400" dirty="0">
                <a:solidFill>
                  <a:schemeClr val="bg1"/>
                </a:solidFill>
              </a:rPr>
              <a:t>A = {1, 2, 3}</a:t>
            </a:r>
          </a:p>
          <a:p>
            <a:r>
              <a:rPr lang="id-ID" sz="2400" dirty="0">
                <a:solidFill>
                  <a:schemeClr val="bg1"/>
                </a:solidFill>
              </a:rPr>
              <a:t>B = {3, 4, 5}</a:t>
            </a:r>
          </a:p>
          <a:p>
            <a:pPr marL="0" indent="0">
              <a:buNone/>
            </a:pPr>
            <a:r>
              <a:rPr lang="id-ID" sz="2400" dirty="0">
                <a:solidFill>
                  <a:schemeClr val="bg1"/>
                </a:solidFill>
              </a:rPr>
              <a:t>Bisa dikatakan bahwa:</a:t>
            </a:r>
          </a:p>
          <a:p>
            <a:r>
              <a:rPr lang="id-ID" sz="2400" dirty="0">
                <a:solidFill>
                  <a:srgbClr val="FFC000"/>
                </a:solidFill>
              </a:rPr>
              <a:t>Nilai keanggotaan 2 pada himpunan A, </a:t>
            </a:r>
            <a:r>
              <a:rPr lang="id-ID" sz="2400" dirty="0">
                <a:solidFill>
                  <a:srgbClr val="FFC000"/>
                </a:solidFill>
                <a:sym typeface="Symbol"/>
              </a:rPr>
              <a:t>A[2] = 1, karena 2  A</a:t>
            </a:r>
            <a:endParaRPr lang="id-ID" sz="2400" dirty="0">
              <a:solidFill>
                <a:srgbClr val="FFC000"/>
              </a:solidFill>
            </a:endParaRPr>
          </a:p>
          <a:p>
            <a:r>
              <a:rPr lang="id-ID" sz="2400" dirty="0">
                <a:solidFill>
                  <a:srgbClr val="FFC000"/>
                </a:solidFill>
              </a:rPr>
              <a:t>Nilai keanggotaan 3 pada himpunan A, </a:t>
            </a:r>
            <a:r>
              <a:rPr lang="id-ID" sz="2400" dirty="0">
                <a:solidFill>
                  <a:srgbClr val="FFC000"/>
                </a:solidFill>
                <a:sym typeface="Symbol"/>
              </a:rPr>
              <a:t>A[3] = 1, karena 3  A</a:t>
            </a:r>
          </a:p>
          <a:p>
            <a:r>
              <a:rPr lang="id-ID" sz="2400" dirty="0">
                <a:solidFill>
                  <a:srgbClr val="FFC000"/>
                </a:solidFill>
              </a:rPr>
              <a:t>Nilai keanggotaan 4 pada himpunan A, </a:t>
            </a:r>
            <a:r>
              <a:rPr lang="id-ID" sz="2400" dirty="0">
                <a:solidFill>
                  <a:srgbClr val="FFC000"/>
                </a:solidFill>
                <a:sym typeface="Symbol"/>
              </a:rPr>
              <a:t>A[4] = 0, karena 4  A</a:t>
            </a:r>
          </a:p>
          <a:p>
            <a:pPr marL="0" indent="0">
              <a:buNone/>
            </a:pPr>
            <a:endParaRPr lang="id-ID" sz="2400" dirty="0">
              <a:solidFill>
                <a:schemeClr val="bg1"/>
              </a:solidFill>
              <a:sym typeface="Symbol"/>
            </a:endParaRPr>
          </a:p>
          <a:p>
            <a:endParaRPr lang="id-ID" sz="2400" dirty="0">
              <a:solidFill>
                <a:schemeClr val="bg1"/>
              </a:solidFill>
            </a:endParaRPr>
          </a:p>
          <a:p>
            <a:pPr marL="0" indent="0">
              <a:buNone/>
            </a:pPr>
            <a:endParaRPr lang="id-ID" sz="2400" dirty="0">
              <a:solidFill>
                <a:schemeClr val="bg1"/>
              </a:solidFill>
            </a:endParaRPr>
          </a:p>
        </p:txBody>
      </p:sp>
    </p:spTree>
    <p:extLst>
      <p:ext uri="{BB962C8B-B14F-4D97-AF65-F5344CB8AC3E}">
        <p14:creationId xmlns:p14="http://schemas.microsoft.com/office/powerpoint/2010/main" val="20965132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solidFill>
                  <a:schemeClr val="bg1"/>
                </a:solidFill>
                <a:latin typeface="Baskerville Old Face" pitchFamily="18" charset="0"/>
              </a:rPr>
              <a:t>Contoh </a:t>
            </a:r>
            <a:endParaRPr lang="id-ID" dirty="0"/>
          </a:p>
        </p:txBody>
      </p:sp>
      <p:sp>
        <p:nvSpPr>
          <p:cNvPr id="3" name="Content Placeholder 2"/>
          <p:cNvSpPr>
            <a:spLocks noGrp="1"/>
          </p:cNvSpPr>
          <p:nvPr>
            <p:ph idx="1"/>
          </p:nvPr>
        </p:nvSpPr>
        <p:spPr/>
        <p:txBody>
          <a:bodyPr/>
          <a:lstStyle/>
          <a:p>
            <a:pPr marL="0" indent="0">
              <a:buNone/>
            </a:pPr>
            <a:r>
              <a:rPr lang="id-ID" sz="2400" dirty="0">
                <a:solidFill>
                  <a:schemeClr val="bg1"/>
                </a:solidFill>
              </a:rPr>
              <a:t>Jika diketahui:</a:t>
            </a:r>
          </a:p>
          <a:p>
            <a:r>
              <a:rPr lang="id-ID" sz="2400" dirty="0">
                <a:solidFill>
                  <a:schemeClr val="bg1"/>
                </a:solidFill>
              </a:rPr>
              <a:t>S = {1, 2, 3, 4, 5, 6} adalah semesta pembicaraan</a:t>
            </a:r>
          </a:p>
          <a:p>
            <a:r>
              <a:rPr lang="id-ID" sz="2400" dirty="0">
                <a:solidFill>
                  <a:schemeClr val="bg1"/>
                </a:solidFill>
              </a:rPr>
              <a:t>A = {1, 2, 3}</a:t>
            </a:r>
          </a:p>
          <a:p>
            <a:r>
              <a:rPr lang="id-ID" sz="2400" dirty="0">
                <a:solidFill>
                  <a:schemeClr val="bg1"/>
                </a:solidFill>
              </a:rPr>
              <a:t>B = {3, 4, 5}</a:t>
            </a:r>
          </a:p>
          <a:p>
            <a:pPr marL="0" indent="0">
              <a:buNone/>
            </a:pPr>
            <a:r>
              <a:rPr lang="id-ID" sz="2400" dirty="0">
                <a:solidFill>
                  <a:schemeClr val="bg1"/>
                </a:solidFill>
              </a:rPr>
              <a:t>Bisa dikatakan bahwa:</a:t>
            </a:r>
          </a:p>
          <a:p>
            <a:r>
              <a:rPr lang="id-ID" sz="2400" dirty="0">
                <a:solidFill>
                  <a:srgbClr val="FFC000"/>
                </a:solidFill>
              </a:rPr>
              <a:t>Nilai keanggotaan 2 pada himpunan B, </a:t>
            </a:r>
            <a:r>
              <a:rPr lang="id-ID" sz="2400" dirty="0">
                <a:solidFill>
                  <a:srgbClr val="FFC000"/>
                </a:solidFill>
                <a:sym typeface="Symbol"/>
              </a:rPr>
              <a:t>A[2] = 0, karena 2  B</a:t>
            </a:r>
            <a:endParaRPr lang="id-ID" sz="2400" dirty="0">
              <a:solidFill>
                <a:srgbClr val="FFC000"/>
              </a:solidFill>
            </a:endParaRPr>
          </a:p>
          <a:p>
            <a:r>
              <a:rPr lang="id-ID" sz="2400" dirty="0">
                <a:solidFill>
                  <a:srgbClr val="FFC000"/>
                </a:solidFill>
              </a:rPr>
              <a:t>Nilai keanggotaan 3 pada himpunan B, </a:t>
            </a:r>
            <a:r>
              <a:rPr lang="id-ID" sz="2400" dirty="0">
                <a:solidFill>
                  <a:srgbClr val="FFC000"/>
                </a:solidFill>
                <a:sym typeface="Symbol"/>
              </a:rPr>
              <a:t>A[3] = 1, karena 3  B</a:t>
            </a:r>
            <a:endParaRPr lang="id-ID" sz="2400" dirty="0">
              <a:solidFill>
                <a:schemeClr val="bg1"/>
              </a:solidFill>
              <a:sym typeface="Symbol"/>
            </a:endParaRPr>
          </a:p>
          <a:p>
            <a:endParaRPr lang="id-ID" sz="2400" dirty="0">
              <a:solidFill>
                <a:schemeClr val="bg1"/>
              </a:solidFill>
            </a:endParaRPr>
          </a:p>
          <a:p>
            <a:pPr marL="0" indent="0">
              <a:buNone/>
            </a:pPr>
            <a:endParaRPr lang="id-ID" sz="2400" dirty="0">
              <a:solidFill>
                <a:schemeClr val="bg1"/>
              </a:solidFill>
            </a:endParaRPr>
          </a:p>
        </p:txBody>
      </p:sp>
    </p:spTree>
    <p:extLst>
      <p:ext uri="{BB962C8B-B14F-4D97-AF65-F5344CB8AC3E}">
        <p14:creationId xmlns:p14="http://schemas.microsoft.com/office/powerpoint/2010/main" val="29673290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solidFill>
                  <a:schemeClr val="bg1"/>
                </a:solidFill>
                <a:latin typeface="Baskerville Old Face" pitchFamily="18" charset="0"/>
              </a:rPr>
              <a:t>Contoh </a:t>
            </a:r>
            <a:endParaRPr lang="id-ID" dirty="0"/>
          </a:p>
        </p:txBody>
      </p:sp>
      <p:sp>
        <p:nvSpPr>
          <p:cNvPr id="3" name="Content Placeholder 2"/>
          <p:cNvSpPr>
            <a:spLocks noGrp="1"/>
          </p:cNvSpPr>
          <p:nvPr>
            <p:ph idx="1"/>
          </p:nvPr>
        </p:nvSpPr>
        <p:spPr/>
        <p:txBody>
          <a:bodyPr/>
          <a:lstStyle/>
          <a:p>
            <a:pPr marL="0" indent="0">
              <a:buNone/>
            </a:pPr>
            <a:r>
              <a:rPr lang="id-ID" sz="2400" dirty="0">
                <a:solidFill>
                  <a:schemeClr val="bg1"/>
                </a:solidFill>
              </a:rPr>
              <a:t>Misalkan variabel umur dibagi menjadi 3 kategori, yaitu:</a:t>
            </a:r>
          </a:p>
          <a:p>
            <a:r>
              <a:rPr lang="id-ID" sz="2400" dirty="0">
                <a:solidFill>
                  <a:schemeClr val="bg1"/>
                </a:solidFill>
              </a:rPr>
              <a:t>MUDA		umur &lt; 35 tahun</a:t>
            </a:r>
          </a:p>
          <a:p>
            <a:r>
              <a:rPr lang="id-ID" sz="2400" dirty="0">
                <a:solidFill>
                  <a:schemeClr val="bg1"/>
                </a:solidFill>
              </a:rPr>
              <a:t>PAROBAYA	35 </a:t>
            </a:r>
            <a:r>
              <a:rPr lang="id-ID" sz="2400" dirty="0">
                <a:solidFill>
                  <a:schemeClr val="bg1"/>
                </a:solidFill>
                <a:sym typeface="Symbol"/>
              </a:rPr>
              <a:t> umur  55 tahun</a:t>
            </a:r>
            <a:endParaRPr lang="id-ID" sz="2400" dirty="0">
              <a:solidFill>
                <a:schemeClr val="bg1"/>
              </a:solidFill>
            </a:endParaRPr>
          </a:p>
          <a:p>
            <a:r>
              <a:rPr lang="id-ID" sz="2400" dirty="0">
                <a:solidFill>
                  <a:schemeClr val="bg1"/>
                </a:solidFill>
              </a:rPr>
              <a:t>TUA		umur &gt; 55 tahun</a:t>
            </a:r>
          </a:p>
          <a:p>
            <a:pPr marL="0" indent="0">
              <a:buNone/>
            </a:pPr>
            <a:r>
              <a:rPr lang="id-ID" sz="2400" dirty="0">
                <a:solidFill>
                  <a:schemeClr val="bg1"/>
                </a:solidFill>
              </a:rPr>
              <a:t>Nilai keanggotaan secara grafis, himpunan MUDA, PAROBAYA dan TUA:</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677" y="4293096"/>
            <a:ext cx="7560723" cy="1704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75758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solidFill>
                  <a:schemeClr val="bg1"/>
                </a:solidFill>
                <a:latin typeface="Baskerville Old Face" pitchFamily="18" charset="0"/>
              </a:rPr>
              <a:t>Contoh </a:t>
            </a:r>
            <a:endParaRPr lang="id-ID"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0" indent="0">
                  <a:buNone/>
                </a:pPr>
                <a:r>
                  <a:rPr lang="id-ID" sz="2400" dirty="0">
                    <a:solidFill>
                      <a:schemeClr val="bg1"/>
                    </a:solidFill>
                  </a:rPr>
                  <a:t>Dari gambar bisa dikatakan bahwa:</a:t>
                </a:r>
              </a:p>
              <a:p>
                <a:r>
                  <a:rPr lang="id-ID" sz="2400" dirty="0">
                    <a:solidFill>
                      <a:srgbClr val="FFC000"/>
                    </a:solidFill>
                  </a:rPr>
                  <a:t>Apabila seseorang berusia 34 tahun, maka ia dikatakan MUDA (</a:t>
                </a:r>
                <a14:m>
                  <m:oMath xmlns:m="http://schemas.openxmlformats.org/officeDocument/2006/math">
                    <m:sSub>
                      <m:sSubPr>
                        <m:ctrlPr>
                          <a:rPr lang="id-ID" sz="2400" i="1" smtClean="0">
                            <a:solidFill>
                              <a:srgbClr val="FFC000"/>
                            </a:solidFill>
                            <a:latin typeface="Cambria Math" panose="02040503050406030204" pitchFamily="18" charset="0"/>
                          </a:rPr>
                        </m:ctrlPr>
                      </m:sSubPr>
                      <m:e>
                        <m:r>
                          <a:rPr lang="id-ID" sz="2400" i="1" smtClean="0">
                            <a:solidFill>
                              <a:srgbClr val="FFC000"/>
                            </a:solidFill>
                            <a:latin typeface="Cambria Math"/>
                            <a:ea typeface="Cambria Math"/>
                          </a:rPr>
                          <m:t>𝜇</m:t>
                        </m:r>
                      </m:e>
                      <m:sub>
                        <m:r>
                          <a:rPr lang="id-ID" sz="2400" b="0" i="1" smtClean="0">
                            <a:solidFill>
                              <a:srgbClr val="FFC000"/>
                            </a:solidFill>
                            <a:latin typeface="Cambria Math"/>
                          </a:rPr>
                          <m:t>𝑀𝑈𝐷𝐴</m:t>
                        </m:r>
                      </m:sub>
                    </m:sSub>
                    <m:d>
                      <m:dPr>
                        <m:begChr m:val="["/>
                        <m:endChr m:val="]"/>
                        <m:ctrlPr>
                          <a:rPr lang="id-ID" sz="2400" b="0" i="1" smtClean="0">
                            <a:solidFill>
                              <a:srgbClr val="FFC000"/>
                            </a:solidFill>
                            <a:latin typeface="Cambria Math" panose="02040503050406030204" pitchFamily="18" charset="0"/>
                          </a:rPr>
                        </m:ctrlPr>
                      </m:dPr>
                      <m:e>
                        <m:r>
                          <a:rPr lang="id-ID" sz="2400" b="0" i="1" smtClean="0">
                            <a:solidFill>
                              <a:srgbClr val="FFC000"/>
                            </a:solidFill>
                            <a:latin typeface="Cambria Math"/>
                          </a:rPr>
                          <m:t>34</m:t>
                        </m:r>
                      </m:e>
                    </m:d>
                    <m:r>
                      <a:rPr lang="id-ID" sz="2400" b="0" i="1" smtClean="0">
                        <a:solidFill>
                          <a:srgbClr val="FFC000"/>
                        </a:solidFill>
                        <a:latin typeface="Cambria Math"/>
                      </a:rPr>
                      <m:t>=1)</m:t>
                    </m:r>
                  </m:oMath>
                </a14:m>
                <a:endParaRPr lang="id-ID" sz="2400" b="0" dirty="0">
                  <a:solidFill>
                    <a:srgbClr val="FFC000"/>
                  </a:solidFill>
                </a:endParaRPr>
              </a:p>
              <a:p>
                <a:endParaRPr lang="id-ID" sz="2400" b="0" dirty="0">
                  <a:solidFill>
                    <a:srgbClr val="FFC000"/>
                  </a:solidFill>
                </a:endParaRPr>
              </a:p>
              <a:p>
                <a:r>
                  <a:rPr lang="id-ID" sz="2400" dirty="0">
                    <a:solidFill>
                      <a:srgbClr val="FFC000"/>
                    </a:solidFill>
                  </a:rPr>
                  <a:t>Apabila seseorang berusia 35 tahun, maka ia dikatakan TIDAK MUDA (</a:t>
                </a:r>
                <a14:m>
                  <m:oMath xmlns:m="http://schemas.openxmlformats.org/officeDocument/2006/math">
                    <m:sSub>
                      <m:sSubPr>
                        <m:ctrlPr>
                          <a:rPr lang="id-ID" sz="2400" i="1">
                            <a:solidFill>
                              <a:srgbClr val="FFC000"/>
                            </a:solidFill>
                            <a:latin typeface="Cambria Math" panose="02040503050406030204" pitchFamily="18" charset="0"/>
                          </a:rPr>
                        </m:ctrlPr>
                      </m:sSubPr>
                      <m:e>
                        <m:r>
                          <a:rPr lang="id-ID" sz="2400" i="1">
                            <a:solidFill>
                              <a:srgbClr val="FFC000"/>
                            </a:solidFill>
                            <a:latin typeface="Cambria Math"/>
                            <a:ea typeface="Cambria Math"/>
                          </a:rPr>
                          <m:t>𝜇</m:t>
                        </m:r>
                      </m:e>
                      <m:sub>
                        <m:r>
                          <a:rPr lang="id-ID" sz="2400" i="1">
                            <a:solidFill>
                              <a:srgbClr val="FFC000"/>
                            </a:solidFill>
                            <a:latin typeface="Cambria Math"/>
                          </a:rPr>
                          <m:t>𝑀𝑈𝐷𝐴</m:t>
                        </m:r>
                      </m:sub>
                    </m:sSub>
                    <m:d>
                      <m:dPr>
                        <m:begChr m:val="["/>
                        <m:endChr m:val="]"/>
                        <m:ctrlPr>
                          <a:rPr lang="id-ID" sz="2400" i="1">
                            <a:solidFill>
                              <a:srgbClr val="FFC000"/>
                            </a:solidFill>
                            <a:latin typeface="Cambria Math" panose="02040503050406030204" pitchFamily="18" charset="0"/>
                          </a:rPr>
                        </m:ctrlPr>
                      </m:dPr>
                      <m:e>
                        <m:r>
                          <a:rPr lang="id-ID" sz="2400" i="1">
                            <a:solidFill>
                              <a:srgbClr val="FFC000"/>
                            </a:solidFill>
                            <a:latin typeface="Cambria Math"/>
                          </a:rPr>
                          <m:t>3</m:t>
                        </m:r>
                        <m:r>
                          <a:rPr lang="id-ID" sz="2400" b="0" i="1" smtClean="0">
                            <a:solidFill>
                              <a:srgbClr val="FFC000"/>
                            </a:solidFill>
                            <a:latin typeface="Cambria Math"/>
                          </a:rPr>
                          <m:t>5</m:t>
                        </m:r>
                      </m:e>
                    </m:d>
                    <m:r>
                      <a:rPr lang="id-ID" sz="2400" i="1">
                        <a:solidFill>
                          <a:srgbClr val="FFC000"/>
                        </a:solidFill>
                        <a:latin typeface="Cambria Math"/>
                      </a:rPr>
                      <m:t>=</m:t>
                    </m:r>
                    <m:r>
                      <a:rPr lang="id-ID" sz="2400" b="0" i="1" smtClean="0">
                        <a:solidFill>
                          <a:srgbClr val="FFC000"/>
                        </a:solidFill>
                        <a:latin typeface="Cambria Math"/>
                      </a:rPr>
                      <m:t>0</m:t>
                    </m:r>
                    <m:r>
                      <a:rPr lang="id-ID" sz="2400" i="1">
                        <a:solidFill>
                          <a:srgbClr val="FFC000"/>
                        </a:solidFill>
                        <a:latin typeface="Cambria Math"/>
                      </a:rPr>
                      <m:t>)</m:t>
                    </m:r>
                  </m:oMath>
                </a14:m>
                <a:endParaRPr lang="id-ID" sz="2400" dirty="0">
                  <a:solidFill>
                    <a:schemeClr val="bg1"/>
                  </a:solidFill>
                  <a:sym typeface="Symbol"/>
                </a:endParaRPr>
              </a:p>
              <a:p>
                <a:endParaRPr lang="id-ID" sz="2400" dirty="0">
                  <a:solidFill>
                    <a:schemeClr val="bg1"/>
                  </a:solidFill>
                  <a:sym typeface="Symbol"/>
                </a:endParaRPr>
              </a:p>
              <a:p>
                <a:r>
                  <a:rPr lang="id-ID" sz="2400" dirty="0">
                    <a:solidFill>
                      <a:srgbClr val="FFC000"/>
                    </a:solidFill>
                  </a:rPr>
                  <a:t>Apabila seseorang berusia 35 tahun kurang 1 hari, maka ia dikatakan TIDAK MUDA (</a:t>
                </a:r>
                <a14:m>
                  <m:oMath xmlns:m="http://schemas.openxmlformats.org/officeDocument/2006/math">
                    <m:sSub>
                      <m:sSubPr>
                        <m:ctrlPr>
                          <a:rPr lang="id-ID" sz="2400" i="1">
                            <a:solidFill>
                              <a:srgbClr val="FFC000"/>
                            </a:solidFill>
                            <a:latin typeface="Cambria Math" panose="02040503050406030204" pitchFamily="18" charset="0"/>
                          </a:rPr>
                        </m:ctrlPr>
                      </m:sSubPr>
                      <m:e>
                        <m:r>
                          <a:rPr lang="id-ID" sz="2400" i="1">
                            <a:solidFill>
                              <a:srgbClr val="FFC000"/>
                            </a:solidFill>
                            <a:latin typeface="Cambria Math"/>
                            <a:ea typeface="Cambria Math"/>
                          </a:rPr>
                          <m:t>𝜇</m:t>
                        </m:r>
                      </m:e>
                      <m:sub>
                        <m:r>
                          <a:rPr lang="id-ID" sz="2400" i="1">
                            <a:solidFill>
                              <a:srgbClr val="FFC000"/>
                            </a:solidFill>
                            <a:latin typeface="Cambria Math"/>
                          </a:rPr>
                          <m:t>𝑀𝑈𝐷𝐴</m:t>
                        </m:r>
                      </m:sub>
                    </m:sSub>
                    <m:d>
                      <m:dPr>
                        <m:begChr m:val="["/>
                        <m:endChr m:val="]"/>
                        <m:ctrlPr>
                          <a:rPr lang="id-ID" sz="2400" i="1">
                            <a:solidFill>
                              <a:srgbClr val="FFC000"/>
                            </a:solidFill>
                            <a:latin typeface="Cambria Math" panose="02040503050406030204" pitchFamily="18" charset="0"/>
                          </a:rPr>
                        </m:ctrlPr>
                      </m:dPr>
                      <m:e>
                        <m:r>
                          <a:rPr lang="id-ID" sz="2400" i="1">
                            <a:solidFill>
                              <a:srgbClr val="FFC000"/>
                            </a:solidFill>
                            <a:latin typeface="Cambria Math"/>
                          </a:rPr>
                          <m:t>3</m:t>
                        </m:r>
                        <m:r>
                          <a:rPr lang="id-ID" sz="2400" b="0" i="1" smtClean="0">
                            <a:solidFill>
                              <a:srgbClr val="FFC000"/>
                            </a:solidFill>
                            <a:latin typeface="Cambria Math"/>
                          </a:rPr>
                          <m:t>5 </m:t>
                        </m:r>
                        <m:r>
                          <a:rPr lang="id-ID" sz="2400" b="0" i="1" smtClean="0">
                            <a:solidFill>
                              <a:srgbClr val="FFC000"/>
                            </a:solidFill>
                            <a:latin typeface="Cambria Math"/>
                          </a:rPr>
                          <m:t>𝑡h</m:t>
                        </m:r>
                        <m:r>
                          <a:rPr lang="id-ID" sz="2400" b="0" i="1" smtClean="0">
                            <a:solidFill>
                              <a:srgbClr val="FFC000"/>
                            </a:solidFill>
                            <a:latin typeface="Cambria Math"/>
                          </a:rPr>
                          <m:t> −1 </m:t>
                        </m:r>
                        <m:r>
                          <a:rPr lang="id-ID" sz="2400" b="0" i="1" smtClean="0">
                            <a:solidFill>
                              <a:srgbClr val="FFC000"/>
                            </a:solidFill>
                            <a:latin typeface="Cambria Math"/>
                          </a:rPr>
                          <m:t>h𝑟</m:t>
                        </m:r>
                      </m:e>
                    </m:d>
                    <m:r>
                      <a:rPr lang="id-ID" sz="2400" i="1">
                        <a:solidFill>
                          <a:srgbClr val="FFC000"/>
                        </a:solidFill>
                        <a:latin typeface="Cambria Math"/>
                      </a:rPr>
                      <m:t>=</m:t>
                    </m:r>
                    <m:r>
                      <a:rPr lang="id-ID" sz="2400" b="0" i="1" smtClean="0">
                        <a:solidFill>
                          <a:srgbClr val="FFC000"/>
                        </a:solidFill>
                        <a:latin typeface="Cambria Math"/>
                      </a:rPr>
                      <m:t>0</m:t>
                    </m:r>
                    <m:r>
                      <a:rPr lang="id-ID" sz="2400" i="1">
                        <a:solidFill>
                          <a:srgbClr val="FFC000"/>
                        </a:solidFill>
                        <a:latin typeface="Cambria Math"/>
                      </a:rPr>
                      <m:t>)</m:t>
                    </m:r>
                  </m:oMath>
                </a14:m>
                <a:endParaRPr lang="id-ID" sz="2400" dirty="0">
                  <a:solidFill>
                    <a:schemeClr val="bg1"/>
                  </a:solidFill>
                  <a:sym typeface="Symbol"/>
                </a:endParaRPr>
              </a:p>
              <a:p>
                <a:pPr marL="0" indent="0">
                  <a:buNone/>
                </a:pPr>
                <a:endParaRPr lang="id-ID" sz="2400" dirty="0">
                  <a:solidFill>
                    <a:schemeClr val="bg1"/>
                  </a:solidFill>
                  <a:sym typeface="Symbol"/>
                </a:endParaRPr>
              </a:p>
              <a:p>
                <a:endParaRPr lang="id-ID" sz="2400" dirty="0">
                  <a:solidFill>
                    <a:schemeClr val="bg1"/>
                  </a:solidFill>
                </a:endParaRPr>
              </a:p>
              <a:p>
                <a:pPr marL="0" indent="0">
                  <a:buNone/>
                </a:pPr>
                <a:endParaRPr lang="id-ID" sz="2400" dirty="0">
                  <a:solidFill>
                    <a:schemeClr val="bg1"/>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111" t="-943" r="-1630" b="-15094"/>
                </a:stretch>
              </a:blipFill>
            </p:spPr>
            <p:txBody>
              <a:bodyPr/>
              <a:lstStyle/>
              <a:p>
                <a:r>
                  <a:rPr lang="id-ID">
                    <a:noFill/>
                  </a:rPr>
                  <a:t> </a:t>
                </a:r>
              </a:p>
            </p:txBody>
          </p:sp>
        </mc:Fallback>
      </mc:AlternateContent>
    </p:spTree>
    <p:extLst>
      <p:ext uri="{BB962C8B-B14F-4D97-AF65-F5344CB8AC3E}">
        <p14:creationId xmlns:p14="http://schemas.microsoft.com/office/powerpoint/2010/main" val="17895120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solidFill>
                  <a:schemeClr val="bg1"/>
                </a:solidFill>
                <a:latin typeface="Baskerville Old Face" pitchFamily="18" charset="0"/>
              </a:rPr>
              <a:t>Contoh </a:t>
            </a:r>
            <a:endParaRPr lang="id-ID"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0" indent="0">
                  <a:buNone/>
                </a:pPr>
                <a:r>
                  <a:rPr lang="id-ID" sz="2400" dirty="0">
                    <a:solidFill>
                      <a:schemeClr val="bg1"/>
                    </a:solidFill>
                  </a:rPr>
                  <a:t>Dari gambar bisa dikatakan bahwa:</a:t>
                </a:r>
              </a:p>
              <a:p>
                <a:r>
                  <a:rPr lang="id-ID" sz="2400" dirty="0">
                    <a:solidFill>
                      <a:srgbClr val="FFC000"/>
                    </a:solidFill>
                  </a:rPr>
                  <a:t>Apabila seseorang berusia 35 tahun, maka ia dikatakan PAROBAYA (</a:t>
                </a:r>
                <a14:m>
                  <m:oMath xmlns:m="http://schemas.openxmlformats.org/officeDocument/2006/math">
                    <m:sSub>
                      <m:sSubPr>
                        <m:ctrlPr>
                          <a:rPr lang="id-ID" sz="2400" i="1">
                            <a:solidFill>
                              <a:srgbClr val="FFC000"/>
                            </a:solidFill>
                            <a:latin typeface="Cambria Math" panose="02040503050406030204" pitchFamily="18" charset="0"/>
                          </a:rPr>
                        </m:ctrlPr>
                      </m:sSubPr>
                      <m:e>
                        <m:r>
                          <a:rPr lang="id-ID" sz="2400" i="1">
                            <a:solidFill>
                              <a:srgbClr val="FFC000"/>
                            </a:solidFill>
                            <a:latin typeface="Cambria Math"/>
                            <a:ea typeface="Cambria Math"/>
                          </a:rPr>
                          <m:t>𝜇</m:t>
                        </m:r>
                      </m:e>
                      <m:sub>
                        <m:r>
                          <a:rPr lang="id-ID" sz="2400" b="0" i="1" smtClean="0">
                            <a:solidFill>
                              <a:srgbClr val="FFC000"/>
                            </a:solidFill>
                            <a:latin typeface="Cambria Math"/>
                            <a:ea typeface="Cambria Math"/>
                          </a:rPr>
                          <m:t>𝑃𝐴𝑅𝑂𝐵𝐴𝑌𝐴</m:t>
                        </m:r>
                      </m:sub>
                    </m:sSub>
                    <m:d>
                      <m:dPr>
                        <m:begChr m:val="["/>
                        <m:endChr m:val="]"/>
                        <m:ctrlPr>
                          <a:rPr lang="id-ID" sz="2400" i="1">
                            <a:solidFill>
                              <a:srgbClr val="FFC000"/>
                            </a:solidFill>
                            <a:latin typeface="Cambria Math" panose="02040503050406030204" pitchFamily="18" charset="0"/>
                          </a:rPr>
                        </m:ctrlPr>
                      </m:dPr>
                      <m:e>
                        <m:r>
                          <a:rPr lang="id-ID" sz="2400" i="1">
                            <a:solidFill>
                              <a:srgbClr val="FFC000"/>
                            </a:solidFill>
                            <a:latin typeface="Cambria Math"/>
                          </a:rPr>
                          <m:t>3</m:t>
                        </m:r>
                        <m:r>
                          <a:rPr lang="id-ID" sz="2400" b="0" i="1" smtClean="0">
                            <a:solidFill>
                              <a:srgbClr val="FFC000"/>
                            </a:solidFill>
                            <a:latin typeface="Cambria Math"/>
                          </a:rPr>
                          <m:t>5</m:t>
                        </m:r>
                      </m:e>
                    </m:d>
                    <m:r>
                      <a:rPr lang="id-ID" sz="2400" i="1">
                        <a:solidFill>
                          <a:srgbClr val="FFC000"/>
                        </a:solidFill>
                        <a:latin typeface="Cambria Math"/>
                      </a:rPr>
                      <m:t>=1)</m:t>
                    </m:r>
                  </m:oMath>
                </a14:m>
                <a:endParaRPr lang="id-ID" sz="2400" dirty="0">
                  <a:solidFill>
                    <a:schemeClr val="bg1"/>
                  </a:solidFill>
                  <a:sym typeface="Symbol"/>
                </a:endParaRPr>
              </a:p>
              <a:p>
                <a:endParaRPr lang="id-ID" sz="2400" dirty="0">
                  <a:solidFill>
                    <a:schemeClr val="bg1"/>
                  </a:solidFill>
                  <a:sym typeface="Symbol"/>
                </a:endParaRPr>
              </a:p>
              <a:p>
                <a:r>
                  <a:rPr lang="id-ID" sz="2400" dirty="0">
                    <a:solidFill>
                      <a:srgbClr val="FFC000"/>
                    </a:solidFill>
                  </a:rPr>
                  <a:t>Apabila seseorang berusia 34 tahun, maka ia dikatakan TIDAK PAROBAYA (</a:t>
                </a:r>
                <a14:m>
                  <m:oMath xmlns:m="http://schemas.openxmlformats.org/officeDocument/2006/math">
                    <m:sSub>
                      <m:sSubPr>
                        <m:ctrlPr>
                          <a:rPr lang="id-ID" sz="2400" i="1">
                            <a:solidFill>
                              <a:srgbClr val="FFC000"/>
                            </a:solidFill>
                            <a:latin typeface="Cambria Math" panose="02040503050406030204" pitchFamily="18" charset="0"/>
                          </a:rPr>
                        </m:ctrlPr>
                      </m:sSubPr>
                      <m:e>
                        <m:r>
                          <a:rPr lang="id-ID" sz="2400" i="1">
                            <a:solidFill>
                              <a:srgbClr val="FFC000"/>
                            </a:solidFill>
                            <a:latin typeface="Cambria Math"/>
                            <a:ea typeface="Cambria Math"/>
                          </a:rPr>
                          <m:t>𝜇</m:t>
                        </m:r>
                      </m:e>
                      <m:sub>
                        <m:r>
                          <a:rPr lang="id-ID" sz="2400" b="0" i="1" smtClean="0">
                            <a:solidFill>
                              <a:srgbClr val="FFC000"/>
                            </a:solidFill>
                            <a:latin typeface="Cambria Math"/>
                            <a:ea typeface="Cambria Math"/>
                          </a:rPr>
                          <m:t>𝑃𝐴𝑅𝑂𝐵𝐴𝑌𝐴</m:t>
                        </m:r>
                      </m:sub>
                    </m:sSub>
                    <m:d>
                      <m:dPr>
                        <m:begChr m:val="["/>
                        <m:endChr m:val="]"/>
                        <m:ctrlPr>
                          <a:rPr lang="id-ID" sz="2400" i="1">
                            <a:solidFill>
                              <a:srgbClr val="FFC000"/>
                            </a:solidFill>
                            <a:latin typeface="Cambria Math" panose="02040503050406030204" pitchFamily="18" charset="0"/>
                          </a:rPr>
                        </m:ctrlPr>
                      </m:dPr>
                      <m:e>
                        <m:r>
                          <a:rPr lang="id-ID" sz="2400" i="1">
                            <a:solidFill>
                              <a:srgbClr val="FFC000"/>
                            </a:solidFill>
                            <a:latin typeface="Cambria Math"/>
                          </a:rPr>
                          <m:t>34</m:t>
                        </m:r>
                      </m:e>
                    </m:d>
                    <m:r>
                      <a:rPr lang="id-ID" sz="2400" i="1">
                        <a:solidFill>
                          <a:srgbClr val="FFC000"/>
                        </a:solidFill>
                        <a:latin typeface="Cambria Math"/>
                      </a:rPr>
                      <m:t>=</m:t>
                    </m:r>
                    <m:r>
                      <a:rPr lang="id-ID" sz="2400" b="0" i="1" smtClean="0">
                        <a:solidFill>
                          <a:srgbClr val="FFC000"/>
                        </a:solidFill>
                        <a:latin typeface="Cambria Math"/>
                      </a:rPr>
                      <m:t>0</m:t>
                    </m:r>
                    <m:r>
                      <a:rPr lang="id-ID" sz="2400" i="1">
                        <a:solidFill>
                          <a:srgbClr val="FFC000"/>
                        </a:solidFill>
                        <a:latin typeface="Cambria Math"/>
                      </a:rPr>
                      <m:t>)</m:t>
                    </m:r>
                  </m:oMath>
                </a14:m>
                <a:endParaRPr lang="id-ID" sz="2400" dirty="0">
                  <a:solidFill>
                    <a:schemeClr val="bg1"/>
                  </a:solidFill>
                  <a:sym typeface="Symbol"/>
                </a:endParaRPr>
              </a:p>
              <a:p>
                <a:endParaRPr lang="id-ID" sz="2400" dirty="0">
                  <a:solidFill>
                    <a:schemeClr val="bg1"/>
                  </a:solidFill>
                  <a:sym typeface="Symbol"/>
                </a:endParaRPr>
              </a:p>
              <a:p>
                <a:r>
                  <a:rPr lang="id-ID" sz="2400" dirty="0">
                    <a:solidFill>
                      <a:srgbClr val="FFC000"/>
                    </a:solidFill>
                  </a:rPr>
                  <a:t>Apabila seseorang berusia 35 tahun kurang 1 hari, maka ia dikatakan TIDAK PAROBAYA (</a:t>
                </a:r>
                <a14:m>
                  <m:oMath xmlns:m="http://schemas.openxmlformats.org/officeDocument/2006/math">
                    <m:sSub>
                      <m:sSubPr>
                        <m:ctrlPr>
                          <a:rPr lang="id-ID" sz="2400" i="1">
                            <a:solidFill>
                              <a:srgbClr val="FFC000"/>
                            </a:solidFill>
                            <a:latin typeface="Cambria Math" panose="02040503050406030204" pitchFamily="18" charset="0"/>
                          </a:rPr>
                        </m:ctrlPr>
                      </m:sSubPr>
                      <m:e>
                        <m:r>
                          <a:rPr lang="id-ID" sz="2400" i="1">
                            <a:solidFill>
                              <a:srgbClr val="FFC000"/>
                            </a:solidFill>
                            <a:latin typeface="Cambria Math"/>
                            <a:ea typeface="Cambria Math"/>
                          </a:rPr>
                          <m:t>𝜇</m:t>
                        </m:r>
                      </m:e>
                      <m:sub>
                        <m:r>
                          <a:rPr lang="id-ID" sz="2400" i="1">
                            <a:solidFill>
                              <a:srgbClr val="FFC000"/>
                            </a:solidFill>
                            <a:latin typeface="Cambria Math"/>
                            <a:ea typeface="Cambria Math"/>
                          </a:rPr>
                          <m:t>𝑃𝐴𝑅𝑂𝐵𝐴𝑌𝐴</m:t>
                        </m:r>
                      </m:sub>
                    </m:sSub>
                    <m:d>
                      <m:dPr>
                        <m:begChr m:val="["/>
                        <m:endChr m:val="]"/>
                        <m:ctrlPr>
                          <a:rPr lang="id-ID" sz="2400" i="1">
                            <a:solidFill>
                              <a:srgbClr val="FFC000"/>
                            </a:solidFill>
                            <a:latin typeface="Cambria Math" panose="02040503050406030204" pitchFamily="18" charset="0"/>
                          </a:rPr>
                        </m:ctrlPr>
                      </m:dPr>
                      <m:e>
                        <m:r>
                          <a:rPr lang="id-ID" sz="2400" i="1">
                            <a:solidFill>
                              <a:srgbClr val="FFC000"/>
                            </a:solidFill>
                            <a:latin typeface="Cambria Math"/>
                          </a:rPr>
                          <m:t>35</m:t>
                        </m:r>
                        <m:r>
                          <a:rPr lang="id-ID" sz="2400" b="0" i="1" smtClean="0">
                            <a:solidFill>
                              <a:srgbClr val="FFC000"/>
                            </a:solidFill>
                            <a:latin typeface="Cambria Math"/>
                          </a:rPr>
                          <m:t> </m:t>
                        </m:r>
                        <m:r>
                          <a:rPr lang="id-ID" sz="2400" b="0" i="1" smtClean="0">
                            <a:solidFill>
                              <a:srgbClr val="FFC000"/>
                            </a:solidFill>
                            <a:latin typeface="Cambria Math"/>
                          </a:rPr>
                          <m:t>𝑡h</m:t>
                        </m:r>
                        <m:r>
                          <a:rPr lang="id-ID" sz="2400" b="0" i="1" smtClean="0">
                            <a:solidFill>
                              <a:srgbClr val="FFC000"/>
                            </a:solidFill>
                            <a:latin typeface="Cambria Math"/>
                          </a:rPr>
                          <m:t> −1 </m:t>
                        </m:r>
                        <m:r>
                          <a:rPr lang="id-ID" sz="2400" b="0" i="1" smtClean="0">
                            <a:solidFill>
                              <a:srgbClr val="FFC000"/>
                            </a:solidFill>
                            <a:latin typeface="Cambria Math"/>
                          </a:rPr>
                          <m:t>h𝑟</m:t>
                        </m:r>
                      </m:e>
                    </m:d>
                    <m:r>
                      <a:rPr lang="id-ID" sz="2400" i="1">
                        <a:solidFill>
                          <a:srgbClr val="FFC000"/>
                        </a:solidFill>
                        <a:latin typeface="Cambria Math"/>
                      </a:rPr>
                      <m:t>=</m:t>
                    </m:r>
                    <m:r>
                      <a:rPr lang="id-ID" sz="2400" b="0" i="1" smtClean="0">
                        <a:solidFill>
                          <a:srgbClr val="FFC000"/>
                        </a:solidFill>
                        <a:latin typeface="Cambria Math"/>
                      </a:rPr>
                      <m:t>0</m:t>
                    </m:r>
                    <m:r>
                      <a:rPr lang="id-ID" sz="2400" i="1">
                        <a:solidFill>
                          <a:srgbClr val="FFC000"/>
                        </a:solidFill>
                        <a:latin typeface="Cambria Math"/>
                      </a:rPr>
                      <m:t>)</m:t>
                    </m:r>
                  </m:oMath>
                </a14:m>
                <a:endParaRPr lang="id-ID" sz="2400" dirty="0">
                  <a:solidFill>
                    <a:schemeClr val="bg1"/>
                  </a:solidFill>
                  <a:sym typeface="Symbol"/>
                </a:endParaRPr>
              </a:p>
              <a:p>
                <a:endParaRPr lang="id-ID" sz="2400" dirty="0">
                  <a:solidFill>
                    <a:schemeClr val="bg1"/>
                  </a:solidFill>
                  <a:sym typeface="Symbol"/>
                </a:endParaRPr>
              </a:p>
              <a:p>
                <a:pPr marL="0" indent="0">
                  <a:buNone/>
                </a:pPr>
                <a:endParaRPr lang="id-ID" sz="2400" dirty="0">
                  <a:solidFill>
                    <a:schemeClr val="bg1"/>
                  </a:solidFill>
                  <a:sym typeface="Symbol"/>
                </a:endParaRPr>
              </a:p>
              <a:p>
                <a:endParaRPr lang="id-ID" sz="2400" dirty="0">
                  <a:solidFill>
                    <a:schemeClr val="bg1"/>
                  </a:solidFill>
                </a:endParaRPr>
              </a:p>
              <a:p>
                <a:pPr marL="0" indent="0">
                  <a:buNone/>
                </a:pPr>
                <a:endParaRPr lang="id-ID" sz="2400" dirty="0">
                  <a:solidFill>
                    <a:schemeClr val="bg1"/>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111" t="-943" r="-1630" b="-32884"/>
                </a:stretch>
              </a:blipFill>
            </p:spPr>
            <p:txBody>
              <a:bodyPr/>
              <a:lstStyle/>
              <a:p>
                <a:r>
                  <a:rPr lang="id-ID">
                    <a:noFill/>
                  </a:rPr>
                  <a:t> </a:t>
                </a:r>
              </a:p>
            </p:txBody>
          </p:sp>
        </mc:Fallback>
      </mc:AlternateContent>
    </p:spTree>
    <p:extLst>
      <p:ext uri="{BB962C8B-B14F-4D97-AF65-F5344CB8AC3E}">
        <p14:creationId xmlns:p14="http://schemas.microsoft.com/office/powerpoint/2010/main" val="5681656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solidFill>
                  <a:schemeClr val="bg1"/>
                </a:solidFill>
                <a:latin typeface="Baskerville Old Face" pitchFamily="18" charset="0"/>
              </a:rPr>
              <a:t>Contoh </a:t>
            </a:r>
            <a:endParaRPr lang="id-ID" dirty="0"/>
          </a:p>
        </p:txBody>
      </p:sp>
      <p:sp>
        <p:nvSpPr>
          <p:cNvPr id="3" name="Content Placeholder 2"/>
          <p:cNvSpPr>
            <a:spLocks noGrp="1"/>
          </p:cNvSpPr>
          <p:nvPr>
            <p:ph idx="1"/>
          </p:nvPr>
        </p:nvSpPr>
        <p:spPr/>
        <p:txBody>
          <a:bodyPr/>
          <a:lstStyle/>
          <a:p>
            <a:pPr marL="0" indent="0">
              <a:buNone/>
            </a:pPr>
            <a:r>
              <a:rPr lang="id-ID" sz="2400" dirty="0">
                <a:solidFill>
                  <a:schemeClr val="bg1"/>
                </a:solidFill>
              </a:rPr>
              <a:t>Dari sini bisa dikatakan bahwa pemakaian himpunan scrip untuk menyatakan umur sangatlah tidak adil, adanya perubahan kecil saja pada suatu nilai mengakibatkan perbedaan kategori yang cukup signifikan.</a:t>
            </a:r>
          </a:p>
          <a:p>
            <a:pPr marL="0" indent="0">
              <a:buNone/>
            </a:pPr>
            <a:endParaRPr lang="id-ID" sz="2400" dirty="0">
              <a:solidFill>
                <a:schemeClr val="bg1"/>
              </a:solidFill>
            </a:endParaRPr>
          </a:p>
          <a:p>
            <a:pPr marL="0" indent="0">
              <a:buNone/>
            </a:pPr>
            <a:r>
              <a:rPr lang="id-ID" sz="2400" dirty="0">
                <a:solidFill>
                  <a:schemeClr val="bg1"/>
                </a:solidFill>
              </a:rPr>
              <a:t>Himpunan fuzzy digunakan untuk mengantisipasi hal tersebut.</a:t>
            </a:r>
          </a:p>
          <a:p>
            <a:pPr marL="0" indent="0">
              <a:buNone/>
            </a:pPr>
            <a:r>
              <a:rPr lang="id-ID" sz="2400" dirty="0">
                <a:solidFill>
                  <a:schemeClr val="bg1"/>
                </a:solidFill>
              </a:rPr>
              <a:t>Seseorang dapat masuk dalam 2 himpunan yang berbeda, MUDA dan PAROBAYA, PAROBAYA dan TUA, dsb.</a:t>
            </a:r>
          </a:p>
          <a:p>
            <a:pPr marL="0" indent="0">
              <a:buNone/>
            </a:pPr>
            <a:r>
              <a:rPr lang="id-ID" sz="2400" dirty="0">
                <a:solidFill>
                  <a:schemeClr val="bg1"/>
                </a:solidFill>
              </a:rPr>
              <a:t>Seberapa besar eksistensinya dalam himpunan tersebut dapat dilihat pada nilai keanggotaannya.</a:t>
            </a:r>
          </a:p>
          <a:p>
            <a:pPr marL="0" indent="0">
              <a:buNone/>
            </a:pPr>
            <a:endParaRPr lang="id-ID" sz="2400" dirty="0">
              <a:solidFill>
                <a:schemeClr val="bg1"/>
              </a:solidFill>
            </a:endParaRPr>
          </a:p>
          <a:p>
            <a:pPr marL="0" indent="0">
              <a:buNone/>
            </a:pPr>
            <a:endParaRPr lang="id-ID" sz="2400" dirty="0">
              <a:solidFill>
                <a:schemeClr val="bg1"/>
              </a:solidFill>
              <a:sym typeface="Symbol"/>
            </a:endParaRPr>
          </a:p>
          <a:p>
            <a:endParaRPr lang="id-ID" sz="2400" dirty="0">
              <a:solidFill>
                <a:schemeClr val="bg1"/>
              </a:solidFill>
              <a:sym typeface="Symbol"/>
            </a:endParaRPr>
          </a:p>
          <a:p>
            <a:pPr marL="0" indent="0">
              <a:buNone/>
            </a:pPr>
            <a:endParaRPr lang="id-ID" sz="2400" dirty="0">
              <a:solidFill>
                <a:schemeClr val="bg1"/>
              </a:solidFill>
              <a:sym typeface="Symbol"/>
            </a:endParaRPr>
          </a:p>
          <a:p>
            <a:endParaRPr lang="id-ID" sz="2400" dirty="0">
              <a:solidFill>
                <a:schemeClr val="bg1"/>
              </a:solidFill>
            </a:endParaRPr>
          </a:p>
          <a:p>
            <a:pPr marL="0" indent="0">
              <a:buNone/>
            </a:pPr>
            <a:endParaRPr lang="id-ID" sz="2400" dirty="0">
              <a:solidFill>
                <a:schemeClr val="bg1"/>
              </a:solidFill>
            </a:endParaRPr>
          </a:p>
        </p:txBody>
      </p:sp>
    </p:spTree>
    <p:extLst>
      <p:ext uri="{BB962C8B-B14F-4D97-AF65-F5344CB8AC3E}">
        <p14:creationId xmlns:p14="http://schemas.microsoft.com/office/powerpoint/2010/main" val="10640764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solidFill>
                  <a:schemeClr val="bg1"/>
                </a:solidFill>
                <a:latin typeface="Baskerville Old Face" pitchFamily="18" charset="0"/>
              </a:rPr>
              <a:t>Contoh </a:t>
            </a:r>
            <a:endParaRPr lang="id-ID" dirty="0"/>
          </a:p>
        </p:txBody>
      </p:sp>
      <mc:AlternateContent xmlns:mc="http://schemas.openxmlformats.org/markup-compatibility/2006" xmlns:a14="http://schemas.microsoft.com/office/drawing/2010/main">
        <mc:Choice Requires="a14">
          <p:sp>
            <p:nvSpPr>
              <p:cNvPr id="5" name="Content Placeholder 4"/>
              <p:cNvSpPr>
                <a:spLocks noGrp="1"/>
              </p:cNvSpPr>
              <p:nvPr>
                <p:ph idx="1"/>
              </p:nvPr>
            </p:nvSpPr>
            <p:spPr/>
            <p:txBody>
              <a:bodyPr/>
              <a:lstStyle/>
              <a:p>
                <a:r>
                  <a:rPr lang="id-ID" sz="2400" dirty="0">
                    <a:solidFill>
                      <a:schemeClr val="bg1"/>
                    </a:solidFill>
                  </a:rPr>
                  <a:t>Seseorang yang berumur 40th termasuk dalam himpunan MUDA dengan (</a:t>
                </a:r>
                <a14:m>
                  <m:oMath xmlns:m="http://schemas.openxmlformats.org/officeDocument/2006/math">
                    <m:sSub>
                      <m:sSubPr>
                        <m:ctrlPr>
                          <a:rPr lang="id-ID" sz="2400" i="1">
                            <a:solidFill>
                              <a:schemeClr val="bg1"/>
                            </a:solidFill>
                            <a:latin typeface="Cambria Math" panose="02040503050406030204" pitchFamily="18" charset="0"/>
                          </a:rPr>
                        </m:ctrlPr>
                      </m:sSubPr>
                      <m:e>
                        <m:r>
                          <a:rPr lang="id-ID" sz="2400" i="1">
                            <a:solidFill>
                              <a:schemeClr val="bg1"/>
                            </a:solidFill>
                            <a:latin typeface="Cambria Math"/>
                            <a:ea typeface="Cambria Math"/>
                          </a:rPr>
                          <m:t>𝜇</m:t>
                        </m:r>
                      </m:e>
                      <m:sub>
                        <m:r>
                          <a:rPr lang="id-ID" sz="2400" i="1">
                            <a:solidFill>
                              <a:schemeClr val="bg1"/>
                            </a:solidFill>
                            <a:latin typeface="Cambria Math"/>
                          </a:rPr>
                          <m:t>𝑀𝑈𝐷𝐴</m:t>
                        </m:r>
                      </m:sub>
                    </m:sSub>
                    <m:d>
                      <m:dPr>
                        <m:begChr m:val="["/>
                        <m:endChr m:val="]"/>
                        <m:ctrlPr>
                          <a:rPr lang="id-ID" sz="2400" i="1">
                            <a:solidFill>
                              <a:schemeClr val="bg1"/>
                            </a:solidFill>
                            <a:latin typeface="Cambria Math" panose="02040503050406030204" pitchFamily="18" charset="0"/>
                          </a:rPr>
                        </m:ctrlPr>
                      </m:dPr>
                      <m:e>
                        <m:r>
                          <a:rPr lang="id-ID" sz="2400" b="0" i="1" smtClean="0">
                            <a:solidFill>
                              <a:schemeClr val="bg1"/>
                            </a:solidFill>
                            <a:latin typeface="Cambria Math"/>
                          </a:rPr>
                          <m:t>40</m:t>
                        </m:r>
                      </m:e>
                    </m:d>
                    <m:r>
                      <a:rPr lang="id-ID" sz="2400" i="1">
                        <a:solidFill>
                          <a:schemeClr val="bg1"/>
                        </a:solidFill>
                        <a:latin typeface="Cambria Math"/>
                      </a:rPr>
                      <m:t>=</m:t>
                    </m:r>
                    <m:r>
                      <a:rPr lang="id-ID" sz="2400" b="0" i="1" smtClean="0">
                        <a:solidFill>
                          <a:schemeClr val="bg1"/>
                        </a:solidFill>
                        <a:latin typeface="Cambria Math"/>
                      </a:rPr>
                      <m:t>0,25</m:t>
                    </m:r>
                    <m:r>
                      <a:rPr lang="id-ID" sz="2400" i="1">
                        <a:solidFill>
                          <a:schemeClr val="bg1"/>
                        </a:solidFill>
                        <a:latin typeface="Cambria Math"/>
                      </a:rPr>
                      <m:t>)</m:t>
                    </m:r>
                  </m:oMath>
                </a14:m>
                <a:r>
                  <a:rPr lang="id-ID" sz="2400" dirty="0">
                    <a:solidFill>
                      <a:srgbClr val="FFC000"/>
                    </a:solidFill>
                  </a:rPr>
                  <a:t> </a:t>
                </a:r>
                <a:r>
                  <a:rPr lang="id-ID" sz="2400" dirty="0">
                    <a:solidFill>
                      <a:schemeClr val="bg1"/>
                    </a:solidFill>
                  </a:rPr>
                  <a:t>namun dia juga termasuk dalam himpunan PAROBAYA dengan PAROBAYA (</a:t>
                </a:r>
                <a14:m>
                  <m:oMath xmlns:m="http://schemas.openxmlformats.org/officeDocument/2006/math">
                    <m:sSub>
                      <m:sSubPr>
                        <m:ctrlPr>
                          <a:rPr lang="id-ID" sz="2400" i="1">
                            <a:solidFill>
                              <a:schemeClr val="bg1"/>
                            </a:solidFill>
                            <a:latin typeface="Cambria Math" panose="02040503050406030204" pitchFamily="18" charset="0"/>
                          </a:rPr>
                        </m:ctrlPr>
                      </m:sSubPr>
                      <m:e>
                        <m:r>
                          <a:rPr lang="id-ID" sz="2400" i="1">
                            <a:solidFill>
                              <a:schemeClr val="bg1"/>
                            </a:solidFill>
                            <a:latin typeface="Cambria Math"/>
                            <a:ea typeface="Cambria Math"/>
                          </a:rPr>
                          <m:t>𝜇</m:t>
                        </m:r>
                      </m:e>
                      <m:sub>
                        <m:r>
                          <a:rPr lang="id-ID" sz="2400" i="1">
                            <a:solidFill>
                              <a:schemeClr val="bg1"/>
                            </a:solidFill>
                            <a:latin typeface="Cambria Math"/>
                            <a:ea typeface="Cambria Math"/>
                          </a:rPr>
                          <m:t>𝑃𝐴𝑅𝑂𝐵𝐴𝑌𝐴</m:t>
                        </m:r>
                      </m:sub>
                    </m:sSub>
                    <m:d>
                      <m:dPr>
                        <m:begChr m:val="["/>
                        <m:endChr m:val="]"/>
                        <m:ctrlPr>
                          <a:rPr lang="id-ID" sz="2400" i="1">
                            <a:solidFill>
                              <a:schemeClr val="bg1"/>
                            </a:solidFill>
                            <a:latin typeface="Cambria Math" panose="02040503050406030204" pitchFamily="18" charset="0"/>
                          </a:rPr>
                        </m:ctrlPr>
                      </m:dPr>
                      <m:e>
                        <m:r>
                          <a:rPr lang="id-ID" sz="2400" b="0" i="1" smtClean="0">
                            <a:solidFill>
                              <a:schemeClr val="bg1"/>
                            </a:solidFill>
                            <a:latin typeface="Cambria Math"/>
                          </a:rPr>
                          <m:t>40</m:t>
                        </m:r>
                      </m:e>
                    </m:d>
                    <m:r>
                      <a:rPr lang="id-ID" sz="2400" i="1">
                        <a:solidFill>
                          <a:schemeClr val="bg1"/>
                        </a:solidFill>
                        <a:latin typeface="Cambria Math"/>
                      </a:rPr>
                      <m:t>=</m:t>
                    </m:r>
                    <m:r>
                      <a:rPr lang="id-ID" sz="2400" b="0" i="1" smtClean="0">
                        <a:solidFill>
                          <a:schemeClr val="bg1"/>
                        </a:solidFill>
                        <a:latin typeface="Cambria Math"/>
                      </a:rPr>
                      <m:t>0,5</m:t>
                    </m:r>
                    <m:r>
                      <a:rPr lang="id-ID" sz="2400" i="1">
                        <a:solidFill>
                          <a:schemeClr val="bg1"/>
                        </a:solidFill>
                        <a:latin typeface="Cambria Math"/>
                      </a:rPr>
                      <m:t>)</m:t>
                    </m:r>
                  </m:oMath>
                </a14:m>
                <a:endParaRPr lang="id-ID" sz="2400" dirty="0">
                  <a:solidFill>
                    <a:schemeClr val="bg1"/>
                  </a:solidFill>
                </a:endParaRPr>
              </a:p>
              <a:p>
                <a:endParaRPr lang="id-ID" sz="2400" dirty="0">
                  <a:solidFill>
                    <a:schemeClr val="bg1"/>
                  </a:solidFill>
                </a:endParaRPr>
              </a:p>
            </p:txBody>
          </p:sp>
        </mc:Choice>
        <mc:Fallback xmlns="">
          <p:sp>
            <p:nvSpPr>
              <p:cNvPr id="5" name="Content Placeholder 4"/>
              <p:cNvSpPr>
                <a:spLocks noGrp="1" noRot="1" noChangeAspect="1" noMove="1" noResize="1" noEditPoints="1" noAdjustHandles="1" noChangeArrowheads="1" noChangeShapeType="1" noTextEdit="1"/>
              </p:cNvSpPr>
              <p:nvPr>
                <p:ph idx="1"/>
              </p:nvPr>
            </p:nvSpPr>
            <p:spPr>
              <a:blipFill rotWithShape="1">
                <a:blip r:embed="rId2"/>
                <a:stretch>
                  <a:fillRect l="-963" t="-943" r="-889"/>
                </a:stretch>
              </a:blipFill>
            </p:spPr>
            <p:txBody>
              <a:bodyPr/>
              <a:lstStyle/>
              <a:p>
                <a:r>
                  <a:rPr lang="id-ID">
                    <a:noFill/>
                  </a:rPr>
                  <a:t> </a:t>
                </a:r>
              </a:p>
            </p:txBody>
          </p:sp>
        </mc:Fallback>
      </mc:AlternateContent>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4440" y="3356992"/>
            <a:ext cx="6719696" cy="3069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856685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solidFill>
                  <a:schemeClr val="bg1"/>
                </a:solidFill>
                <a:latin typeface="Baskerville Old Face" pitchFamily="18" charset="0"/>
              </a:rPr>
              <a:t>Contoh </a:t>
            </a:r>
            <a:endParaRPr lang="id-ID" dirty="0"/>
          </a:p>
        </p:txBody>
      </p:sp>
      <mc:AlternateContent xmlns:mc="http://schemas.openxmlformats.org/markup-compatibility/2006" xmlns:a14="http://schemas.microsoft.com/office/drawing/2010/main">
        <mc:Choice Requires="a14">
          <p:sp>
            <p:nvSpPr>
              <p:cNvPr id="5" name="Content Placeholder 4"/>
              <p:cNvSpPr>
                <a:spLocks noGrp="1"/>
              </p:cNvSpPr>
              <p:nvPr>
                <p:ph idx="1"/>
              </p:nvPr>
            </p:nvSpPr>
            <p:spPr/>
            <p:txBody>
              <a:bodyPr/>
              <a:lstStyle/>
              <a:p>
                <a:r>
                  <a:rPr lang="id-ID" sz="2400" dirty="0">
                    <a:solidFill>
                      <a:schemeClr val="bg1"/>
                    </a:solidFill>
                  </a:rPr>
                  <a:t>Seseorang yang berumur 50th termasuk dalam himpunan TUA dengan (</a:t>
                </a:r>
                <a14:m>
                  <m:oMath xmlns:m="http://schemas.openxmlformats.org/officeDocument/2006/math">
                    <m:sSub>
                      <m:sSubPr>
                        <m:ctrlPr>
                          <a:rPr lang="id-ID" sz="2400" i="1">
                            <a:solidFill>
                              <a:schemeClr val="bg1"/>
                            </a:solidFill>
                            <a:latin typeface="Cambria Math" panose="02040503050406030204" pitchFamily="18" charset="0"/>
                          </a:rPr>
                        </m:ctrlPr>
                      </m:sSubPr>
                      <m:e>
                        <m:r>
                          <a:rPr lang="id-ID" sz="2400" i="1">
                            <a:solidFill>
                              <a:schemeClr val="bg1"/>
                            </a:solidFill>
                            <a:latin typeface="Cambria Math"/>
                            <a:ea typeface="Cambria Math"/>
                          </a:rPr>
                          <m:t>𝜇</m:t>
                        </m:r>
                      </m:e>
                      <m:sub>
                        <m:r>
                          <a:rPr lang="id-ID" sz="2400" b="0" i="1" smtClean="0">
                            <a:solidFill>
                              <a:schemeClr val="bg1"/>
                            </a:solidFill>
                            <a:latin typeface="Cambria Math"/>
                            <a:ea typeface="Cambria Math"/>
                          </a:rPr>
                          <m:t>𝑇𝑈𝐴</m:t>
                        </m:r>
                      </m:sub>
                    </m:sSub>
                    <m:d>
                      <m:dPr>
                        <m:begChr m:val="["/>
                        <m:endChr m:val="]"/>
                        <m:ctrlPr>
                          <a:rPr lang="id-ID" sz="2400" i="1">
                            <a:solidFill>
                              <a:schemeClr val="bg1"/>
                            </a:solidFill>
                            <a:latin typeface="Cambria Math" panose="02040503050406030204" pitchFamily="18" charset="0"/>
                          </a:rPr>
                        </m:ctrlPr>
                      </m:dPr>
                      <m:e>
                        <m:r>
                          <a:rPr lang="id-ID" sz="2400" b="0" i="1" smtClean="0">
                            <a:solidFill>
                              <a:schemeClr val="bg1"/>
                            </a:solidFill>
                            <a:latin typeface="Cambria Math"/>
                          </a:rPr>
                          <m:t>50</m:t>
                        </m:r>
                      </m:e>
                    </m:d>
                    <m:r>
                      <a:rPr lang="id-ID" sz="2400" i="1">
                        <a:solidFill>
                          <a:schemeClr val="bg1"/>
                        </a:solidFill>
                        <a:latin typeface="Cambria Math"/>
                      </a:rPr>
                      <m:t>=</m:t>
                    </m:r>
                    <m:r>
                      <a:rPr lang="id-ID" sz="2400" b="0" i="1" smtClean="0">
                        <a:solidFill>
                          <a:schemeClr val="bg1"/>
                        </a:solidFill>
                        <a:latin typeface="Cambria Math"/>
                      </a:rPr>
                      <m:t>0,25</m:t>
                    </m:r>
                    <m:r>
                      <a:rPr lang="id-ID" sz="2400" i="1">
                        <a:solidFill>
                          <a:schemeClr val="bg1"/>
                        </a:solidFill>
                        <a:latin typeface="Cambria Math"/>
                      </a:rPr>
                      <m:t>)</m:t>
                    </m:r>
                  </m:oMath>
                </a14:m>
                <a:r>
                  <a:rPr lang="id-ID" sz="2400" dirty="0">
                    <a:solidFill>
                      <a:srgbClr val="FFC000"/>
                    </a:solidFill>
                  </a:rPr>
                  <a:t> </a:t>
                </a:r>
                <a:r>
                  <a:rPr lang="id-ID" sz="2400" dirty="0">
                    <a:solidFill>
                      <a:schemeClr val="bg1"/>
                    </a:solidFill>
                  </a:rPr>
                  <a:t>namun dia juga termasuk dalam himpunan PAROBAYA dengan PAROBAYA (</a:t>
                </a:r>
                <a14:m>
                  <m:oMath xmlns:m="http://schemas.openxmlformats.org/officeDocument/2006/math">
                    <m:sSub>
                      <m:sSubPr>
                        <m:ctrlPr>
                          <a:rPr lang="id-ID" sz="2400" i="1">
                            <a:solidFill>
                              <a:schemeClr val="bg1"/>
                            </a:solidFill>
                            <a:latin typeface="Cambria Math" panose="02040503050406030204" pitchFamily="18" charset="0"/>
                          </a:rPr>
                        </m:ctrlPr>
                      </m:sSubPr>
                      <m:e>
                        <m:r>
                          <a:rPr lang="id-ID" sz="2400" i="1">
                            <a:solidFill>
                              <a:schemeClr val="bg1"/>
                            </a:solidFill>
                            <a:latin typeface="Cambria Math"/>
                            <a:ea typeface="Cambria Math"/>
                          </a:rPr>
                          <m:t>𝜇</m:t>
                        </m:r>
                      </m:e>
                      <m:sub>
                        <m:r>
                          <a:rPr lang="id-ID" sz="2400" i="1">
                            <a:solidFill>
                              <a:schemeClr val="bg1"/>
                            </a:solidFill>
                            <a:latin typeface="Cambria Math"/>
                            <a:ea typeface="Cambria Math"/>
                          </a:rPr>
                          <m:t>𝑃𝐴𝑅𝑂𝐵𝐴𝑌𝐴</m:t>
                        </m:r>
                      </m:sub>
                    </m:sSub>
                    <m:d>
                      <m:dPr>
                        <m:begChr m:val="["/>
                        <m:endChr m:val="]"/>
                        <m:ctrlPr>
                          <a:rPr lang="id-ID" sz="2400" i="1">
                            <a:solidFill>
                              <a:schemeClr val="bg1"/>
                            </a:solidFill>
                            <a:latin typeface="Cambria Math" panose="02040503050406030204" pitchFamily="18" charset="0"/>
                          </a:rPr>
                        </m:ctrlPr>
                      </m:dPr>
                      <m:e>
                        <m:r>
                          <a:rPr lang="id-ID" sz="2400" b="0" i="1" smtClean="0">
                            <a:solidFill>
                              <a:schemeClr val="bg1"/>
                            </a:solidFill>
                            <a:latin typeface="Cambria Math"/>
                          </a:rPr>
                          <m:t>50</m:t>
                        </m:r>
                      </m:e>
                    </m:d>
                    <m:r>
                      <a:rPr lang="id-ID" sz="2400" i="1">
                        <a:solidFill>
                          <a:schemeClr val="bg1"/>
                        </a:solidFill>
                        <a:latin typeface="Cambria Math"/>
                      </a:rPr>
                      <m:t>=</m:t>
                    </m:r>
                    <m:r>
                      <a:rPr lang="id-ID" sz="2400" b="0" i="1" smtClean="0">
                        <a:solidFill>
                          <a:schemeClr val="bg1"/>
                        </a:solidFill>
                        <a:latin typeface="Cambria Math"/>
                      </a:rPr>
                      <m:t>0,5</m:t>
                    </m:r>
                    <m:r>
                      <a:rPr lang="id-ID" sz="2400" i="1">
                        <a:solidFill>
                          <a:schemeClr val="bg1"/>
                        </a:solidFill>
                        <a:latin typeface="Cambria Math"/>
                      </a:rPr>
                      <m:t>)</m:t>
                    </m:r>
                  </m:oMath>
                </a14:m>
                <a:endParaRPr lang="id-ID" sz="2400" dirty="0">
                  <a:solidFill>
                    <a:schemeClr val="bg1"/>
                  </a:solidFill>
                </a:endParaRPr>
              </a:p>
              <a:p>
                <a:endParaRPr lang="id-ID" sz="2400" dirty="0">
                  <a:solidFill>
                    <a:schemeClr val="bg1"/>
                  </a:solidFill>
                </a:endParaRPr>
              </a:p>
            </p:txBody>
          </p:sp>
        </mc:Choice>
        <mc:Fallback xmlns="">
          <p:sp>
            <p:nvSpPr>
              <p:cNvPr id="5" name="Content Placeholder 4"/>
              <p:cNvSpPr>
                <a:spLocks noGrp="1" noRot="1" noChangeAspect="1" noMove="1" noResize="1" noEditPoints="1" noAdjustHandles="1" noChangeArrowheads="1" noChangeShapeType="1" noTextEdit="1"/>
              </p:cNvSpPr>
              <p:nvPr>
                <p:ph idx="1"/>
              </p:nvPr>
            </p:nvSpPr>
            <p:spPr>
              <a:blipFill rotWithShape="1">
                <a:blip r:embed="rId2"/>
                <a:stretch>
                  <a:fillRect l="-963" t="-943"/>
                </a:stretch>
              </a:blipFill>
            </p:spPr>
            <p:txBody>
              <a:bodyPr/>
              <a:lstStyle/>
              <a:p>
                <a:r>
                  <a:rPr lang="id-ID">
                    <a:noFill/>
                  </a:rPr>
                  <a:t> </a:t>
                </a:r>
              </a:p>
            </p:txBody>
          </p:sp>
        </mc:Fallback>
      </mc:AlternateContent>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4440" y="3356992"/>
            <a:ext cx="6719696" cy="3069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718311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solidFill>
                  <a:schemeClr val="bg1"/>
                </a:solidFill>
                <a:latin typeface="Baskerville Old Face" pitchFamily="18" charset="0"/>
              </a:rPr>
              <a:t>LOGIKA FUZZY</a:t>
            </a:r>
            <a:endParaRPr lang="id-ID" dirty="0"/>
          </a:p>
        </p:txBody>
      </p:sp>
      <p:sp>
        <p:nvSpPr>
          <p:cNvPr id="3" name="Content Placeholder 2"/>
          <p:cNvSpPr>
            <a:spLocks noGrp="1"/>
          </p:cNvSpPr>
          <p:nvPr>
            <p:ph idx="1"/>
          </p:nvPr>
        </p:nvSpPr>
        <p:spPr/>
        <p:txBody>
          <a:bodyPr/>
          <a:lstStyle/>
          <a:p>
            <a:pPr marL="0" indent="0">
              <a:buNone/>
            </a:pPr>
            <a:r>
              <a:rPr lang="id-ID" sz="2400" dirty="0">
                <a:solidFill>
                  <a:schemeClr val="bg1"/>
                </a:solidFill>
              </a:rPr>
              <a:t>Himpunan fuzzy memiliki 2 atribut, yaitu:</a:t>
            </a:r>
          </a:p>
          <a:p>
            <a:r>
              <a:rPr lang="id-ID" sz="2400" dirty="0">
                <a:solidFill>
                  <a:srgbClr val="FFFF00"/>
                </a:solidFill>
              </a:rPr>
              <a:t>Linguistik</a:t>
            </a:r>
            <a:r>
              <a:rPr lang="id-ID" sz="2400" dirty="0">
                <a:solidFill>
                  <a:schemeClr val="bg1"/>
                </a:solidFill>
              </a:rPr>
              <a:t> </a:t>
            </a:r>
          </a:p>
          <a:p>
            <a:pPr marL="0" indent="0">
              <a:buNone/>
            </a:pPr>
            <a:r>
              <a:rPr lang="id-ID" sz="2400" dirty="0">
                <a:solidFill>
                  <a:schemeClr val="bg1"/>
                </a:solidFill>
              </a:rPr>
              <a:t>	yaitu penamaan suatu group yang mewakili suatu 	keadaan atau kondisi tertentu dengan menggunakan 	bahasa alami, seperti MUDA, PAROBAYA, TUA</a:t>
            </a:r>
          </a:p>
          <a:p>
            <a:pPr marL="0" indent="0">
              <a:buNone/>
            </a:pPr>
            <a:endParaRPr lang="id-ID" sz="2400" dirty="0">
              <a:solidFill>
                <a:schemeClr val="bg1"/>
              </a:solidFill>
            </a:endParaRPr>
          </a:p>
          <a:p>
            <a:r>
              <a:rPr lang="id-ID" sz="2400" dirty="0">
                <a:solidFill>
                  <a:srgbClr val="FFFF00"/>
                </a:solidFill>
              </a:rPr>
              <a:t>Numeris</a:t>
            </a:r>
          </a:p>
          <a:p>
            <a:pPr marL="0" indent="0">
              <a:buNone/>
            </a:pPr>
            <a:r>
              <a:rPr lang="id-ID" sz="2400" dirty="0">
                <a:solidFill>
                  <a:schemeClr val="bg1"/>
                </a:solidFill>
              </a:rPr>
              <a:t>	yaitu suatu nilai (angka) yang menunjukkan ukuran 	dari suatu variabel seperti 40, 25, 50 dsb</a:t>
            </a:r>
          </a:p>
        </p:txBody>
      </p:sp>
    </p:spTree>
    <p:extLst>
      <p:ext uri="{BB962C8B-B14F-4D97-AF65-F5344CB8AC3E}">
        <p14:creationId xmlns:p14="http://schemas.microsoft.com/office/powerpoint/2010/main" val="3463526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solidFill>
                  <a:schemeClr val="bg1"/>
                </a:solidFill>
                <a:latin typeface="Baskerville Old Face" pitchFamily="18" charset="0"/>
              </a:rPr>
              <a:t>LOGIKA FUZZY</a:t>
            </a:r>
            <a:endParaRPr lang="id-ID" dirty="0"/>
          </a:p>
        </p:txBody>
      </p:sp>
      <p:sp>
        <p:nvSpPr>
          <p:cNvPr id="3" name="Content Placeholder 2"/>
          <p:cNvSpPr>
            <a:spLocks noGrp="1"/>
          </p:cNvSpPr>
          <p:nvPr>
            <p:ph idx="1"/>
          </p:nvPr>
        </p:nvSpPr>
        <p:spPr/>
        <p:txBody>
          <a:bodyPr/>
          <a:lstStyle/>
          <a:p>
            <a:pPr marL="0" indent="0">
              <a:buNone/>
            </a:pPr>
            <a:r>
              <a:rPr lang="id-ID" sz="2400" dirty="0">
                <a:solidFill>
                  <a:schemeClr val="bg1"/>
                </a:solidFill>
              </a:rPr>
              <a:t>Ada beberapa hal yang perlu diketahui dalam memahami sistem fuzzy, yaitu:</a:t>
            </a:r>
          </a:p>
          <a:p>
            <a:r>
              <a:rPr lang="id-ID" sz="2400" dirty="0">
                <a:solidFill>
                  <a:srgbClr val="FFFF00"/>
                </a:solidFill>
              </a:rPr>
              <a:t>Variabel fuzzy</a:t>
            </a:r>
          </a:p>
          <a:p>
            <a:pPr marL="0" indent="0">
              <a:buNone/>
            </a:pPr>
            <a:r>
              <a:rPr lang="id-ID" sz="2400" dirty="0">
                <a:solidFill>
                  <a:schemeClr val="bg1"/>
                </a:solidFill>
              </a:rPr>
              <a:t>	merupakan variabel yang hendak dibahas dalam 	suatu sistem fuzzy.</a:t>
            </a:r>
          </a:p>
          <a:p>
            <a:pPr marL="0" indent="0">
              <a:buNone/>
            </a:pPr>
            <a:r>
              <a:rPr lang="id-ID" sz="2400" dirty="0">
                <a:solidFill>
                  <a:schemeClr val="bg1"/>
                </a:solidFill>
              </a:rPr>
              <a:t>	</a:t>
            </a:r>
          </a:p>
          <a:p>
            <a:pPr marL="0" indent="0">
              <a:buNone/>
            </a:pPr>
            <a:r>
              <a:rPr lang="id-ID" sz="2400" dirty="0">
                <a:solidFill>
                  <a:schemeClr val="bg1"/>
                </a:solidFill>
              </a:rPr>
              <a:t>	</a:t>
            </a:r>
            <a:r>
              <a:rPr lang="id-ID" sz="2400" dirty="0">
                <a:solidFill>
                  <a:srgbClr val="FFFF00"/>
                </a:solidFill>
              </a:rPr>
              <a:t>contoh:</a:t>
            </a:r>
            <a:r>
              <a:rPr lang="id-ID" sz="2400" dirty="0">
                <a:solidFill>
                  <a:schemeClr val="bg1"/>
                </a:solidFill>
              </a:rPr>
              <a:t> </a:t>
            </a:r>
          </a:p>
          <a:p>
            <a:pPr marL="0" indent="0">
              <a:buNone/>
            </a:pPr>
            <a:r>
              <a:rPr lang="id-ID" sz="2400" dirty="0">
                <a:solidFill>
                  <a:schemeClr val="bg1"/>
                </a:solidFill>
              </a:rPr>
              <a:t>	umur, temperatur, permintaan dsb</a:t>
            </a:r>
          </a:p>
          <a:p>
            <a:pPr marL="0" indent="0">
              <a:buNone/>
            </a:pPr>
            <a:endParaRPr lang="id-ID" sz="2400" dirty="0">
              <a:solidFill>
                <a:schemeClr val="bg1"/>
              </a:solidFill>
            </a:endParaRPr>
          </a:p>
        </p:txBody>
      </p:sp>
    </p:spTree>
    <p:extLst>
      <p:ext uri="{BB962C8B-B14F-4D97-AF65-F5344CB8AC3E}">
        <p14:creationId xmlns:p14="http://schemas.microsoft.com/office/powerpoint/2010/main" val="32781689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solidFill>
                  <a:schemeClr val="bg1"/>
                </a:solidFill>
                <a:latin typeface="Baskerville Old Face" pitchFamily="18" charset="0"/>
              </a:rPr>
              <a:t>LOGIKA FUZZY</a:t>
            </a:r>
            <a:endParaRPr lang="id-ID" dirty="0"/>
          </a:p>
        </p:txBody>
      </p:sp>
      <p:sp>
        <p:nvSpPr>
          <p:cNvPr id="3" name="Content Placeholder 2"/>
          <p:cNvSpPr>
            <a:spLocks noGrp="1"/>
          </p:cNvSpPr>
          <p:nvPr>
            <p:ph idx="1"/>
          </p:nvPr>
        </p:nvSpPr>
        <p:spPr/>
        <p:txBody>
          <a:bodyPr/>
          <a:lstStyle/>
          <a:p>
            <a:pPr marL="0" indent="0">
              <a:buNone/>
            </a:pPr>
            <a:r>
              <a:rPr lang="id-ID" sz="2400" dirty="0">
                <a:solidFill>
                  <a:schemeClr val="bg1"/>
                </a:solidFill>
              </a:rPr>
              <a:t>Ada beberapa hal yang perlu diketahui dalam memahami sistem fuzzy, yaitu:</a:t>
            </a:r>
          </a:p>
          <a:p>
            <a:r>
              <a:rPr lang="id-ID" sz="2400" dirty="0">
                <a:solidFill>
                  <a:srgbClr val="FFFF00"/>
                </a:solidFill>
              </a:rPr>
              <a:t>Himpunan fuzzy</a:t>
            </a:r>
          </a:p>
          <a:p>
            <a:pPr marL="0" indent="0">
              <a:buNone/>
            </a:pPr>
            <a:r>
              <a:rPr lang="id-ID" sz="2400" dirty="0">
                <a:solidFill>
                  <a:schemeClr val="bg1"/>
                </a:solidFill>
              </a:rPr>
              <a:t>	merupakan suatu group yang mewakili suatu kondisi 	atau keadaan tertentu dalam suatu variabel fuzzy</a:t>
            </a:r>
          </a:p>
          <a:p>
            <a:pPr marL="0" indent="0">
              <a:buNone/>
            </a:pPr>
            <a:r>
              <a:rPr lang="id-ID" sz="2400" dirty="0">
                <a:solidFill>
                  <a:schemeClr val="bg1"/>
                </a:solidFill>
              </a:rPr>
              <a:t>	</a:t>
            </a:r>
            <a:r>
              <a:rPr lang="id-ID" sz="2400" dirty="0">
                <a:solidFill>
                  <a:srgbClr val="FFFF00"/>
                </a:solidFill>
              </a:rPr>
              <a:t>contoh:</a:t>
            </a:r>
            <a:r>
              <a:rPr lang="id-ID" sz="2400" dirty="0">
                <a:solidFill>
                  <a:schemeClr val="bg1"/>
                </a:solidFill>
              </a:rPr>
              <a:t> </a:t>
            </a:r>
          </a:p>
          <a:p>
            <a:pPr marL="0" indent="0">
              <a:buNone/>
            </a:pPr>
            <a:r>
              <a:rPr lang="id-ID" sz="2400" dirty="0">
                <a:solidFill>
                  <a:schemeClr val="bg1"/>
                </a:solidFill>
              </a:rPr>
              <a:t>	variabel umur terbagi menjadi 3 himpunan fuzzy 	yaitu MUDA, PAROBAYA, TUA</a:t>
            </a:r>
          </a:p>
          <a:p>
            <a:pPr marL="0" indent="0">
              <a:buNone/>
            </a:pPr>
            <a:r>
              <a:rPr lang="id-ID" sz="2400" dirty="0">
                <a:solidFill>
                  <a:schemeClr val="bg1"/>
                </a:solidFill>
              </a:rPr>
              <a:t>	variabel temperatur terbagi menjadi 5 himpunan 	fuzzy yaitu DINGIN, SEJUK, NORMAL, HANGAT, 	PANAS</a:t>
            </a:r>
          </a:p>
        </p:txBody>
      </p:sp>
    </p:spTree>
    <p:extLst>
      <p:ext uri="{BB962C8B-B14F-4D97-AF65-F5344CB8AC3E}">
        <p14:creationId xmlns:p14="http://schemas.microsoft.com/office/powerpoint/2010/main" val="5818139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solidFill>
                  <a:schemeClr val="bg1"/>
                </a:solidFill>
                <a:latin typeface="Baskerville Old Face" pitchFamily="18" charset="0"/>
              </a:rPr>
              <a:t>LOGIKA FUZZY</a:t>
            </a:r>
            <a:endParaRPr lang="id-ID" dirty="0"/>
          </a:p>
        </p:txBody>
      </p:sp>
      <p:sp>
        <p:nvSpPr>
          <p:cNvPr id="3" name="Content Placeholder 2"/>
          <p:cNvSpPr>
            <a:spLocks noGrp="1"/>
          </p:cNvSpPr>
          <p:nvPr>
            <p:ph idx="1"/>
          </p:nvPr>
        </p:nvSpPr>
        <p:spPr/>
        <p:txBody>
          <a:bodyPr/>
          <a:lstStyle/>
          <a:p>
            <a:pPr marL="0" indent="0">
              <a:buNone/>
            </a:pPr>
            <a:r>
              <a:rPr lang="id-ID" sz="2400" dirty="0">
                <a:solidFill>
                  <a:schemeClr val="bg1"/>
                </a:solidFill>
              </a:rPr>
              <a:t>Ada beberapa hal yang perlu diketahui dalam memahami sistem fuzzy, yaitu:</a:t>
            </a:r>
          </a:p>
          <a:p>
            <a:r>
              <a:rPr lang="id-ID" sz="2400" dirty="0">
                <a:solidFill>
                  <a:srgbClr val="FFFF00"/>
                </a:solidFill>
              </a:rPr>
              <a:t>Semesta Pembicaraan</a:t>
            </a:r>
          </a:p>
          <a:p>
            <a:pPr marL="0" indent="0">
              <a:buNone/>
            </a:pPr>
            <a:r>
              <a:rPr lang="id-ID" sz="2400" dirty="0">
                <a:solidFill>
                  <a:schemeClr val="bg1"/>
                </a:solidFill>
              </a:rPr>
              <a:t>	adalah keseluruhan nilai yang diperbolehkan untuk 	dioperasikan dalam suatu variabel fuzzy </a:t>
            </a:r>
          </a:p>
          <a:p>
            <a:pPr marL="0" indent="0">
              <a:buNone/>
            </a:pPr>
            <a:r>
              <a:rPr lang="id-ID" sz="2400" dirty="0">
                <a:solidFill>
                  <a:schemeClr val="bg1"/>
                </a:solidFill>
              </a:rPr>
              <a:t>	contoh:</a:t>
            </a:r>
          </a:p>
          <a:p>
            <a:pPr marL="0" indent="0">
              <a:buNone/>
            </a:pPr>
            <a:r>
              <a:rPr lang="id-ID" sz="2400" dirty="0">
                <a:solidFill>
                  <a:schemeClr val="bg1"/>
                </a:solidFill>
              </a:rPr>
              <a:t>	semesta pembicaraan untuk variabel umur: [0 +</a:t>
            </a:r>
            <a:r>
              <a:rPr lang="id-ID" sz="2400" dirty="0">
                <a:solidFill>
                  <a:schemeClr val="bg1"/>
                </a:solidFill>
                <a:sym typeface="Symbol"/>
              </a:rPr>
              <a:t>]</a:t>
            </a:r>
          </a:p>
          <a:p>
            <a:pPr marL="0" indent="0">
              <a:buNone/>
            </a:pPr>
            <a:r>
              <a:rPr lang="id-ID" sz="2400" dirty="0">
                <a:solidFill>
                  <a:schemeClr val="bg1"/>
                </a:solidFill>
                <a:sym typeface="Symbol"/>
              </a:rPr>
              <a:t>	semesta pembicaraan untuk variabel temperatur: </a:t>
            </a:r>
          </a:p>
          <a:p>
            <a:pPr marL="0" indent="0">
              <a:buNone/>
            </a:pPr>
            <a:r>
              <a:rPr lang="id-ID" sz="2400" dirty="0">
                <a:solidFill>
                  <a:schemeClr val="bg1"/>
                </a:solidFill>
                <a:sym typeface="Symbol"/>
              </a:rPr>
              <a:t>	[0 40]</a:t>
            </a:r>
            <a:endParaRPr lang="id-ID" sz="2400" dirty="0">
              <a:solidFill>
                <a:schemeClr val="bg1"/>
              </a:solidFill>
            </a:endParaRPr>
          </a:p>
          <a:p>
            <a:pPr marL="0" indent="0">
              <a:buNone/>
            </a:pPr>
            <a:endParaRPr lang="id-ID" sz="2400" dirty="0">
              <a:solidFill>
                <a:schemeClr val="bg1"/>
              </a:solidFill>
            </a:endParaRPr>
          </a:p>
        </p:txBody>
      </p:sp>
    </p:spTree>
    <p:extLst>
      <p:ext uri="{BB962C8B-B14F-4D97-AF65-F5344CB8AC3E}">
        <p14:creationId xmlns:p14="http://schemas.microsoft.com/office/powerpoint/2010/main" val="22502018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solidFill>
                  <a:schemeClr val="bg1"/>
                </a:solidFill>
                <a:latin typeface="Baskerville Old Face" pitchFamily="18" charset="0"/>
              </a:rPr>
              <a:t>LOGIKA FUZZY</a:t>
            </a:r>
            <a:endParaRPr lang="id-ID" dirty="0"/>
          </a:p>
        </p:txBody>
      </p:sp>
      <p:sp>
        <p:nvSpPr>
          <p:cNvPr id="3" name="Content Placeholder 2"/>
          <p:cNvSpPr>
            <a:spLocks noGrp="1"/>
          </p:cNvSpPr>
          <p:nvPr>
            <p:ph idx="1"/>
          </p:nvPr>
        </p:nvSpPr>
        <p:spPr/>
        <p:txBody>
          <a:bodyPr/>
          <a:lstStyle/>
          <a:p>
            <a:pPr marL="0" indent="0">
              <a:buNone/>
            </a:pPr>
            <a:r>
              <a:rPr lang="id-ID" sz="2400" dirty="0">
                <a:solidFill>
                  <a:schemeClr val="bg1"/>
                </a:solidFill>
              </a:rPr>
              <a:t>Ada beberapa hal yang perlu diketahui dalam memahami sistem fuzzy, yaitu:</a:t>
            </a:r>
          </a:p>
          <a:p>
            <a:r>
              <a:rPr lang="id-ID" sz="2400" dirty="0">
                <a:solidFill>
                  <a:srgbClr val="FFFF00"/>
                </a:solidFill>
              </a:rPr>
              <a:t>Domain </a:t>
            </a:r>
          </a:p>
          <a:p>
            <a:pPr marL="0" indent="0">
              <a:buNone/>
            </a:pPr>
            <a:r>
              <a:rPr lang="id-ID" sz="2400" dirty="0">
                <a:solidFill>
                  <a:schemeClr val="bg1"/>
                </a:solidFill>
              </a:rPr>
              <a:t>	adalah keseluruhan nilai yang diijinkan dalam 	semesta pembicaraan dan boleh dioperasikan 	dalam suatu himpunan fuzzy. </a:t>
            </a:r>
          </a:p>
          <a:p>
            <a:pPr marL="0" indent="0">
              <a:buNone/>
            </a:pPr>
            <a:r>
              <a:rPr lang="id-ID" sz="2400" dirty="0">
                <a:solidFill>
                  <a:schemeClr val="bg1"/>
                </a:solidFill>
              </a:rPr>
              <a:t>	contoh:</a:t>
            </a:r>
          </a:p>
          <a:p>
            <a:pPr marL="0" indent="0">
              <a:buNone/>
            </a:pPr>
            <a:r>
              <a:rPr lang="id-ID" sz="2400" dirty="0">
                <a:solidFill>
                  <a:schemeClr val="bg1"/>
                </a:solidFill>
              </a:rPr>
              <a:t>	MUDA		[0  45] 	SEJUK	[15  25]</a:t>
            </a:r>
          </a:p>
          <a:p>
            <a:pPr marL="0" indent="0">
              <a:buNone/>
            </a:pPr>
            <a:r>
              <a:rPr lang="id-ID" sz="2400" dirty="0">
                <a:solidFill>
                  <a:schemeClr val="bg1"/>
                </a:solidFill>
              </a:rPr>
              <a:t>	PAROBAYA	[35  55]	NORMAL	[20  30]</a:t>
            </a:r>
          </a:p>
          <a:p>
            <a:pPr marL="0" indent="0">
              <a:buNone/>
            </a:pPr>
            <a:r>
              <a:rPr lang="id-ID" sz="2400" dirty="0">
                <a:solidFill>
                  <a:schemeClr val="bg1"/>
                </a:solidFill>
              </a:rPr>
              <a:t>	TUA		[45  +</a:t>
            </a:r>
            <a:r>
              <a:rPr lang="id-ID" sz="2400" dirty="0">
                <a:solidFill>
                  <a:schemeClr val="bg1"/>
                </a:solidFill>
                <a:sym typeface="Symbol"/>
              </a:rPr>
              <a:t>]	HANGAT	[25  35]</a:t>
            </a:r>
            <a:endParaRPr lang="id-ID" sz="2400" dirty="0">
              <a:solidFill>
                <a:schemeClr val="bg1"/>
              </a:solidFill>
            </a:endParaRPr>
          </a:p>
          <a:p>
            <a:pPr marL="0" indent="0">
              <a:buNone/>
            </a:pPr>
            <a:r>
              <a:rPr lang="id-ID" sz="2400" dirty="0">
                <a:solidFill>
                  <a:schemeClr val="bg1"/>
                </a:solidFill>
              </a:rPr>
              <a:t>	DINGIN	[0  20]		PANAS	[30  40]</a:t>
            </a:r>
          </a:p>
          <a:p>
            <a:pPr marL="0" indent="0">
              <a:buNone/>
            </a:pPr>
            <a:endParaRPr lang="id-ID" sz="2400" dirty="0">
              <a:solidFill>
                <a:schemeClr val="bg1"/>
              </a:solidFill>
            </a:endParaRPr>
          </a:p>
        </p:txBody>
      </p:sp>
    </p:spTree>
    <p:extLst>
      <p:ext uri="{BB962C8B-B14F-4D97-AF65-F5344CB8AC3E}">
        <p14:creationId xmlns:p14="http://schemas.microsoft.com/office/powerpoint/2010/main" val="39716313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solidFill>
                  <a:schemeClr val="bg1"/>
                </a:solidFill>
                <a:latin typeface="Baskerville Old Face" pitchFamily="18" charset="0"/>
              </a:rPr>
              <a:t>FUNGSI KEANGGOTAAN</a:t>
            </a:r>
            <a:endParaRPr lang="id-ID" dirty="0"/>
          </a:p>
        </p:txBody>
      </p:sp>
      <p:sp>
        <p:nvSpPr>
          <p:cNvPr id="3" name="Content Placeholder 2"/>
          <p:cNvSpPr>
            <a:spLocks noGrp="1"/>
          </p:cNvSpPr>
          <p:nvPr>
            <p:ph idx="1"/>
          </p:nvPr>
        </p:nvSpPr>
        <p:spPr/>
        <p:txBody>
          <a:bodyPr/>
          <a:lstStyle/>
          <a:p>
            <a:r>
              <a:rPr lang="id-ID" dirty="0">
                <a:solidFill>
                  <a:schemeClr val="bg1"/>
                </a:solidFill>
              </a:rPr>
              <a:t>suatu kurva yang menunjukan pemetaan titik-titik input data ke dalam nilai keanggotaannya (derajat keanggotaan) yang memiliki interval antara 0 sampai 1 </a:t>
            </a:r>
          </a:p>
          <a:p>
            <a:endParaRPr lang="id-ID" sz="2400" dirty="0">
              <a:solidFill>
                <a:schemeClr val="bg1"/>
              </a:solidFill>
            </a:endParaRPr>
          </a:p>
        </p:txBody>
      </p:sp>
    </p:spTree>
    <p:extLst>
      <p:ext uri="{BB962C8B-B14F-4D97-AF65-F5344CB8AC3E}">
        <p14:creationId xmlns:p14="http://schemas.microsoft.com/office/powerpoint/2010/main" val="4431980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solidFill>
                  <a:schemeClr val="bg1"/>
                </a:solidFill>
                <a:latin typeface="Baskerville Old Face" pitchFamily="18" charset="0"/>
              </a:rPr>
              <a:t>FUNGSI KEANGGOTAAN</a:t>
            </a:r>
            <a:endParaRPr lang="id-ID" dirty="0"/>
          </a:p>
        </p:txBody>
      </p:sp>
      <p:sp>
        <p:nvSpPr>
          <p:cNvPr id="3" name="Content Placeholder 2"/>
          <p:cNvSpPr>
            <a:spLocks noGrp="1"/>
          </p:cNvSpPr>
          <p:nvPr>
            <p:ph idx="1"/>
          </p:nvPr>
        </p:nvSpPr>
        <p:spPr/>
        <p:txBody>
          <a:bodyPr/>
          <a:lstStyle/>
          <a:p>
            <a:pPr marL="0" indent="0">
              <a:buNone/>
            </a:pPr>
            <a:r>
              <a:rPr lang="id-ID" sz="2400" dirty="0">
                <a:solidFill>
                  <a:schemeClr val="bg1"/>
                </a:solidFill>
              </a:rPr>
              <a:t>Ada beberapa fungsi yang bisa digunakan:</a:t>
            </a:r>
          </a:p>
          <a:p>
            <a:r>
              <a:rPr lang="id-ID" sz="2400" dirty="0">
                <a:solidFill>
                  <a:srgbClr val="FFFF00"/>
                </a:solidFill>
              </a:rPr>
              <a:t>Representasi Linear </a:t>
            </a:r>
          </a:p>
          <a:p>
            <a:pPr marL="0" indent="0">
              <a:buNone/>
            </a:pPr>
            <a:r>
              <a:rPr lang="id-ID" sz="2400" dirty="0">
                <a:solidFill>
                  <a:schemeClr val="bg1"/>
                </a:solidFill>
              </a:rPr>
              <a:t>	</a:t>
            </a:r>
            <a:r>
              <a:rPr lang="id-ID" sz="2400" dirty="0">
                <a:solidFill>
                  <a:srgbClr val="00B0F0"/>
                </a:solidFill>
              </a:rPr>
              <a:t>Ada 2 kemungkinan himpunan fuzzy linear </a:t>
            </a:r>
            <a:r>
              <a:rPr lang="id-ID" sz="2400" dirty="0">
                <a:solidFill>
                  <a:schemeClr val="bg1"/>
                </a:solidFill>
              </a:rPr>
              <a:t>yaitu: </a:t>
            </a:r>
          </a:p>
          <a:p>
            <a:pPr marL="0" indent="0">
              <a:buNone/>
            </a:pPr>
            <a:r>
              <a:rPr lang="id-ID" sz="2400" dirty="0">
                <a:solidFill>
                  <a:schemeClr val="bg1"/>
                </a:solidFill>
              </a:rPr>
              <a:t>	1. Kenaikan himpunan dimulai pada nilai domain 	yang memiliki derajat keanggotaan nol [0] bergerak 	ke kanan menuju nilai domain yang memiliki derajat 	keanggotaan lebih tinggi</a:t>
            </a:r>
          </a:p>
          <a:p>
            <a:pPr marL="0" indent="0">
              <a:buNone/>
            </a:pPr>
            <a:r>
              <a:rPr lang="id-ID" sz="2400" dirty="0">
                <a:solidFill>
                  <a:schemeClr val="bg1"/>
                </a:solidFill>
              </a:rPr>
              <a:t>	2. Garis lurus dimulai dari nilai domain dengan 	derajat keanggotaan tertinggi pada sisi kiri, 	kemudian bergerak menurun ke nilai domain yang 	memiliki derajat keanggotaan lebih rendah</a:t>
            </a:r>
          </a:p>
          <a:p>
            <a:pPr marL="0" indent="0">
              <a:buNone/>
            </a:pPr>
            <a:endParaRPr lang="id-ID" sz="2400" dirty="0">
              <a:solidFill>
                <a:schemeClr val="bg1"/>
              </a:solidFill>
            </a:endParaRPr>
          </a:p>
          <a:p>
            <a:endParaRPr lang="id-ID" sz="2400" dirty="0">
              <a:solidFill>
                <a:schemeClr val="bg1"/>
              </a:solidFill>
            </a:endParaRPr>
          </a:p>
        </p:txBody>
      </p:sp>
    </p:spTree>
    <p:extLst>
      <p:ext uri="{BB962C8B-B14F-4D97-AF65-F5344CB8AC3E}">
        <p14:creationId xmlns:p14="http://schemas.microsoft.com/office/powerpoint/2010/main" val="35152377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solidFill>
                  <a:schemeClr val="bg1"/>
                </a:solidFill>
                <a:latin typeface="Baskerville Old Face" pitchFamily="18" charset="0"/>
              </a:rPr>
              <a:t>FUNGSI KEANGGOTAAN</a:t>
            </a:r>
            <a:endParaRPr lang="id-ID" dirty="0"/>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0047" t="35714" r="39538" b="37302"/>
          <a:stretch/>
        </p:blipFill>
        <p:spPr bwMode="auto">
          <a:xfrm>
            <a:off x="683568" y="1268759"/>
            <a:ext cx="3024336" cy="22475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30407" t="63352" r="27959" b="12595"/>
          <a:stretch/>
        </p:blipFill>
        <p:spPr bwMode="auto">
          <a:xfrm>
            <a:off x="2195736" y="4005064"/>
            <a:ext cx="5417128" cy="1759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15004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solidFill>
                  <a:schemeClr val="bg1"/>
                </a:solidFill>
                <a:latin typeface="Baskerville Old Face" pitchFamily="18" charset="0"/>
              </a:rPr>
              <a:t>FUNGSI KEANGGOTAAN</a:t>
            </a:r>
            <a:endParaRPr lang="id-ID" dirty="0"/>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9378" t="11111" r="37377" b="58163"/>
          <a:stretch/>
        </p:blipFill>
        <p:spPr bwMode="auto">
          <a:xfrm>
            <a:off x="755576" y="1268760"/>
            <a:ext cx="3024336" cy="22475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8704" t="45852" r="29342" b="30095"/>
          <a:stretch/>
        </p:blipFill>
        <p:spPr bwMode="auto">
          <a:xfrm>
            <a:off x="2195736" y="4149080"/>
            <a:ext cx="5458691" cy="1759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11070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solidFill>
                  <a:schemeClr val="bg1"/>
                </a:solidFill>
                <a:latin typeface="Baskerville Old Face" pitchFamily="18" charset="0"/>
              </a:rPr>
              <a:t>FUNGSI KEANGGOTAAN</a:t>
            </a:r>
            <a:endParaRPr lang="id-ID" dirty="0"/>
          </a:p>
        </p:txBody>
      </p:sp>
      <p:sp>
        <p:nvSpPr>
          <p:cNvPr id="3" name="Content Placeholder 2"/>
          <p:cNvSpPr>
            <a:spLocks noGrp="1"/>
          </p:cNvSpPr>
          <p:nvPr>
            <p:ph idx="1"/>
          </p:nvPr>
        </p:nvSpPr>
        <p:spPr/>
        <p:txBody>
          <a:bodyPr/>
          <a:lstStyle/>
          <a:p>
            <a:pPr marL="0" indent="0">
              <a:buNone/>
            </a:pPr>
            <a:r>
              <a:rPr lang="id-ID" sz="2400" dirty="0">
                <a:solidFill>
                  <a:schemeClr val="bg1"/>
                </a:solidFill>
              </a:rPr>
              <a:t>Ada beberapa fungsi yang bisa digunakan:</a:t>
            </a:r>
          </a:p>
          <a:p>
            <a:r>
              <a:rPr lang="id-ID" sz="2400" dirty="0">
                <a:solidFill>
                  <a:srgbClr val="FFFF00"/>
                </a:solidFill>
              </a:rPr>
              <a:t>Representasi Kurva Segitiga</a:t>
            </a:r>
          </a:p>
          <a:p>
            <a:r>
              <a:rPr lang="id-ID" sz="2400" dirty="0">
                <a:solidFill>
                  <a:srgbClr val="FFFF00"/>
                </a:solidFill>
              </a:rPr>
              <a:t>Representasi Kurva Trapesium </a:t>
            </a:r>
          </a:p>
          <a:p>
            <a:r>
              <a:rPr lang="id-ID" sz="2400" dirty="0">
                <a:solidFill>
                  <a:srgbClr val="FFFF00"/>
                </a:solidFill>
              </a:rPr>
              <a:t>Representasi Kurva bentuk Bahu </a:t>
            </a:r>
          </a:p>
          <a:p>
            <a:r>
              <a:rPr lang="id-ID" sz="2400" dirty="0">
                <a:solidFill>
                  <a:srgbClr val="FFFF00"/>
                </a:solidFill>
              </a:rPr>
              <a:t>Representasi Kurva-S </a:t>
            </a:r>
          </a:p>
          <a:p>
            <a:r>
              <a:rPr lang="id-ID" sz="2400" dirty="0">
                <a:solidFill>
                  <a:srgbClr val="FFFF00"/>
                </a:solidFill>
              </a:rPr>
              <a:t>Representasi Kurva Bentuk Lonceng </a:t>
            </a:r>
          </a:p>
          <a:p>
            <a:pPr marL="0" indent="0">
              <a:buNone/>
            </a:pPr>
            <a:r>
              <a:rPr lang="id-ID" sz="2400" dirty="0">
                <a:solidFill>
                  <a:srgbClr val="FFFF00"/>
                </a:solidFill>
              </a:rPr>
              <a:t>	ada 3 jenis Kurva PI, Kurva Beta dan Kurva GAUSS </a:t>
            </a:r>
          </a:p>
          <a:p>
            <a:r>
              <a:rPr lang="id-ID" sz="2400" dirty="0">
                <a:solidFill>
                  <a:srgbClr val="FFFF00"/>
                </a:solidFill>
              </a:rPr>
              <a:t>Koordinat Keanggotaan </a:t>
            </a:r>
          </a:p>
          <a:p>
            <a:pPr marL="0" indent="0">
              <a:buNone/>
            </a:pPr>
            <a:r>
              <a:rPr lang="id-ID" sz="2400" dirty="0">
                <a:solidFill>
                  <a:schemeClr val="bg1"/>
                </a:solidFill>
              </a:rPr>
              <a:t>	</a:t>
            </a:r>
          </a:p>
          <a:p>
            <a:endParaRPr lang="id-ID" sz="2400" dirty="0">
              <a:solidFill>
                <a:schemeClr val="bg1"/>
              </a:solidFill>
            </a:endParaRPr>
          </a:p>
        </p:txBody>
      </p:sp>
    </p:spTree>
    <p:extLst>
      <p:ext uri="{BB962C8B-B14F-4D97-AF65-F5344CB8AC3E}">
        <p14:creationId xmlns:p14="http://schemas.microsoft.com/office/powerpoint/2010/main" val="6184126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solidFill>
                  <a:schemeClr val="bg1"/>
                </a:solidFill>
                <a:latin typeface="Baskerville Old Face" pitchFamily="18" charset="0"/>
              </a:rPr>
              <a:t>FUNGSI KEANGGOTAAN</a:t>
            </a:r>
            <a:endParaRPr lang="id-ID"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0" indent="0">
                  <a:buNone/>
                </a:pPr>
                <a:r>
                  <a:rPr lang="id-ID" sz="2400" dirty="0">
                    <a:solidFill>
                      <a:schemeClr val="bg1"/>
                    </a:solidFill>
                  </a:rPr>
                  <a:t>Ada beberapa fungsi yang bisa digunakan:</a:t>
                </a:r>
              </a:p>
              <a:p>
                <a:r>
                  <a:rPr lang="id-ID" sz="2400" dirty="0">
                    <a:solidFill>
                      <a:srgbClr val="FFFF00"/>
                    </a:solidFill>
                  </a:rPr>
                  <a:t>Koordinat Keanggotaan </a:t>
                </a:r>
              </a:p>
              <a:p>
                <a:pPr marL="0" indent="0">
                  <a:buNone/>
                </a:pPr>
                <a:r>
                  <a:rPr lang="id-ID" sz="2400" dirty="0">
                    <a:solidFill>
                      <a:srgbClr val="FFFF00"/>
                    </a:solidFill>
                  </a:rPr>
                  <a:t>	</a:t>
                </a:r>
                <a:r>
                  <a:rPr lang="id-ID" sz="2400" dirty="0">
                    <a:solidFill>
                      <a:schemeClr val="bg1"/>
                    </a:solidFill>
                  </a:rPr>
                  <a:t>Nilai keanggotaan			</a:t>
                </a:r>
              </a:p>
              <a:p>
                <a:pPr marL="0" indent="0">
                  <a:buNone/>
                </a:pPr>
                <a:r>
                  <a:rPr lang="id-ID" sz="4000" dirty="0">
                    <a:solidFill>
                      <a:schemeClr val="bg1"/>
                    </a:solidFill>
                  </a:rPr>
                  <a:t>			 </a:t>
                </a:r>
                <a14:m>
                  <m:oMath xmlns:m="http://schemas.openxmlformats.org/officeDocument/2006/math">
                    <m:f>
                      <m:fPr>
                        <m:type m:val="skw"/>
                        <m:ctrlPr>
                          <a:rPr lang="id-ID" sz="4000" i="1" smtClean="0">
                            <a:solidFill>
                              <a:schemeClr val="bg1"/>
                            </a:solidFill>
                            <a:latin typeface="Cambria Math" panose="02040503050406030204" pitchFamily="18" charset="0"/>
                          </a:rPr>
                        </m:ctrlPr>
                      </m:fPr>
                      <m:num>
                        <m:r>
                          <a:rPr lang="id-ID" sz="4000" b="0" i="1" smtClean="0">
                            <a:solidFill>
                              <a:schemeClr val="bg1"/>
                            </a:solidFill>
                            <a:latin typeface="Cambria Math"/>
                          </a:rPr>
                          <m:t>𝑠𝑘𝑎𝑙𝑎𝑟</m:t>
                        </m:r>
                        <m:r>
                          <a:rPr lang="id-ID" sz="4000" b="0" i="1" smtClean="0">
                            <a:solidFill>
                              <a:schemeClr val="bg1"/>
                            </a:solidFill>
                            <a:latin typeface="Cambria Math"/>
                          </a:rPr>
                          <m:t> (</m:t>
                        </m:r>
                        <m:r>
                          <a:rPr lang="id-ID" sz="4000" b="0" i="1" smtClean="0">
                            <a:solidFill>
                              <a:schemeClr val="bg1"/>
                            </a:solidFill>
                            <a:latin typeface="Cambria Math"/>
                          </a:rPr>
                          <m:t>𝑖</m:t>
                        </m:r>
                        <m:r>
                          <a:rPr lang="id-ID" sz="4000" b="0" i="1" smtClean="0">
                            <a:solidFill>
                              <a:schemeClr val="bg1"/>
                            </a:solidFill>
                            <a:latin typeface="Cambria Math"/>
                          </a:rPr>
                          <m:t>)</m:t>
                        </m:r>
                      </m:num>
                      <m:den>
                        <m:r>
                          <a:rPr lang="id-ID" sz="4000" b="0" i="1" smtClean="0">
                            <a:solidFill>
                              <a:schemeClr val="bg1"/>
                            </a:solidFill>
                            <a:latin typeface="Cambria Math"/>
                          </a:rPr>
                          <m:t>𝑑𝑒𝑟𝑎𝑗𝑎𝑡</m:t>
                        </m:r>
                        <m:r>
                          <a:rPr lang="id-ID" sz="4000" b="0" i="1" smtClean="0">
                            <a:solidFill>
                              <a:schemeClr val="bg1"/>
                            </a:solidFill>
                            <a:latin typeface="Cambria Math"/>
                          </a:rPr>
                          <m:t> (</m:t>
                        </m:r>
                        <m:r>
                          <a:rPr lang="id-ID" sz="4000" b="0" i="1" smtClean="0">
                            <a:solidFill>
                              <a:schemeClr val="bg1"/>
                            </a:solidFill>
                            <a:latin typeface="Cambria Math"/>
                          </a:rPr>
                          <m:t>𝑖</m:t>
                        </m:r>
                        <m:r>
                          <a:rPr lang="id-ID" sz="4000" b="0" i="1" smtClean="0">
                            <a:solidFill>
                              <a:schemeClr val="bg1"/>
                            </a:solidFill>
                            <a:latin typeface="Cambria Math"/>
                          </a:rPr>
                          <m:t>)</m:t>
                        </m:r>
                      </m:den>
                    </m:f>
                  </m:oMath>
                </a14:m>
                <a:endParaRPr lang="id-ID" sz="4000" dirty="0">
                  <a:solidFill>
                    <a:schemeClr val="bg1"/>
                  </a:solidFill>
                </a:endParaRPr>
              </a:p>
              <a:p>
                <a:pPr marL="0" indent="0">
                  <a:buNone/>
                </a:pPr>
                <a:endParaRPr lang="id-ID" sz="2400" dirty="0">
                  <a:solidFill>
                    <a:schemeClr val="bg1"/>
                  </a:solidFill>
                </a:endParaRPr>
              </a:p>
              <a:p>
                <a:pPr marL="0" indent="0">
                  <a:buNone/>
                </a:pPr>
                <a:r>
                  <a:rPr lang="id-ID" sz="2400" dirty="0">
                    <a:solidFill>
                      <a:schemeClr val="bg1"/>
                    </a:solidFill>
                  </a:rPr>
                  <a:t>	Skalar adalah nilai yang digambar dari domain 	himpunan </a:t>
                </a:r>
              </a:p>
              <a:p>
                <a:pPr marL="0" indent="0">
                  <a:buNone/>
                </a:pPr>
                <a:r>
                  <a:rPr lang="id-ID" sz="2400" dirty="0">
                    <a:solidFill>
                      <a:schemeClr val="bg1"/>
                    </a:solidFill>
                  </a:rPr>
                  <a:t>	Derajat adalah derajat keanggotaan himpunan 	fuzzynya</a:t>
                </a:r>
              </a:p>
              <a:p>
                <a:pPr marL="0" indent="0">
                  <a:buNone/>
                </a:pPr>
                <a:r>
                  <a:rPr lang="id-ID" sz="2400" dirty="0">
                    <a:solidFill>
                      <a:schemeClr val="bg1"/>
                    </a:solidFill>
                  </a:rPr>
                  <a:t>	</a:t>
                </a:r>
              </a:p>
              <a:p>
                <a:endParaRPr lang="id-ID" sz="2400" dirty="0">
                  <a:solidFill>
                    <a:schemeClr val="bg1"/>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593" t="-943" b="-18329"/>
                </a:stretch>
              </a:blipFill>
            </p:spPr>
            <p:txBody>
              <a:bodyPr/>
              <a:lstStyle/>
              <a:p>
                <a:r>
                  <a:rPr lang="id-ID">
                    <a:noFill/>
                  </a:rPr>
                  <a:t> </a:t>
                </a:r>
              </a:p>
            </p:txBody>
          </p:sp>
        </mc:Fallback>
      </mc:AlternateContent>
    </p:spTree>
    <p:extLst>
      <p:ext uri="{BB962C8B-B14F-4D97-AF65-F5344CB8AC3E}">
        <p14:creationId xmlns:p14="http://schemas.microsoft.com/office/powerpoint/2010/main" val="29691592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solidFill>
                  <a:schemeClr val="bg1"/>
                </a:solidFill>
                <a:latin typeface="Baskerville Old Face" pitchFamily="18" charset="0"/>
              </a:rPr>
              <a:t>OPERATOR DASAR ZADEH</a:t>
            </a:r>
            <a:endParaRPr lang="id-ID" dirty="0"/>
          </a:p>
        </p:txBody>
      </p:sp>
      <p:sp>
        <p:nvSpPr>
          <p:cNvPr id="3" name="Content Placeholder 2"/>
          <p:cNvSpPr>
            <a:spLocks noGrp="1"/>
          </p:cNvSpPr>
          <p:nvPr>
            <p:ph idx="1"/>
          </p:nvPr>
        </p:nvSpPr>
        <p:spPr/>
        <p:txBody>
          <a:bodyPr/>
          <a:lstStyle/>
          <a:p>
            <a:r>
              <a:rPr lang="id-ID" dirty="0">
                <a:solidFill>
                  <a:schemeClr val="bg1"/>
                </a:solidFill>
              </a:rPr>
              <a:t>Operator AND</a:t>
            </a:r>
          </a:p>
          <a:p>
            <a:r>
              <a:rPr lang="id-ID" dirty="0">
                <a:solidFill>
                  <a:schemeClr val="bg1"/>
                </a:solidFill>
              </a:rPr>
              <a:t>Operator OR</a:t>
            </a:r>
          </a:p>
          <a:p>
            <a:r>
              <a:rPr lang="id-ID" dirty="0">
                <a:solidFill>
                  <a:schemeClr val="bg1"/>
                </a:solidFill>
              </a:rPr>
              <a:t>Operator NOT</a:t>
            </a:r>
          </a:p>
        </p:txBody>
      </p:sp>
    </p:spTree>
    <p:extLst>
      <p:ext uri="{BB962C8B-B14F-4D97-AF65-F5344CB8AC3E}">
        <p14:creationId xmlns:p14="http://schemas.microsoft.com/office/powerpoint/2010/main" val="11264521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solidFill>
                  <a:schemeClr val="bg1"/>
                </a:solidFill>
                <a:latin typeface="Baskerville Old Face" pitchFamily="18" charset="0"/>
              </a:rPr>
              <a:t>OPERATOR DASAR ZADEH</a:t>
            </a:r>
            <a:endParaRPr lang="id-ID" dirty="0"/>
          </a:p>
        </p:txBody>
      </p:sp>
      <p:sp>
        <p:nvSpPr>
          <p:cNvPr id="3" name="Content Placeholder 2"/>
          <p:cNvSpPr>
            <a:spLocks noGrp="1"/>
          </p:cNvSpPr>
          <p:nvPr>
            <p:ph idx="1"/>
          </p:nvPr>
        </p:nvSpPr>
        <p:spPr/>
        <p:txBody>
          <a:bodyPr/>
          <a:lstStyle/>
          <a:p>
            <a:r>
              <a:rPr lang="id-ID" dirty="0">
                <a:solidFill>
                  <a:srgbClr val="FFFF00"/>
                </a:solidFill>
              </a:rPr>
              <a:t>Operator AND</a:t>
            </a:r>
          </a:p>
          <a:p>
            <a:r>
              <a:rPr lang="id-ID" dirty="0">
                <a:solidFill>
                  <a:schemeClr val="bg1"/>
                </a:solidFill>
              </a:rPr>
              <a:t>Operator ini berhubungan dengan operasi interseksi pada himpunan. </a:t>
            </a:r>
          </a:p>
          <a:p>
            <a:r>
              <a:rPr lang="el-GR" dirty="0">
                <a:solidFill>
                  <a:schemeClr val="bg1"/>
                </a:solidFill>
              </a:rPr>
              <a:t>α-</a:t>
            </a:r>
            <a:r>
              <a:rPr lang="id-ID" dirty="0">
                <a:solidFill>
                  <a:schemeClr val="bg1"/>
                </a:solidFill>
              </a:rPr>
              <a:t>predikat sebagai hasil operasi dengan operator AND diperoleh dengan mengambil nilai keanggotaan terkecil antar elemen pada himpunan-himpunan yang bersangkutan </a:t>
            </a:r>
          </a:p>
          <a:p>
            <a:pPr marL="0" indent="0">
              <a:buNone/>
            </a:pPr>
            <a:r>
              <a:rPr lang="id-ID" dirty="0">
                <a:solidFill>
                  <a:schemeClr val="bg1"/>
                </a:solidFill>
              </a:rPr>
              <a:t>	µA∩B = min (µA[x], µB[y]) </a:t>
            </a:r>
          </a:p>
        </p:txBody>
      </p:sp>
    </p:spTree>
    <p:extLst>
      <p:ext uri="{BB962C8B-B14F-4D97-AF65-F5344CB8AC3E}">
        <p14:creationId xmlns:p14="http://schemas.microsoft.com/office/powerpoint/2010/main" val="6944318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solidFill>
                  <a:schemeClr val="bg1"/>
                </a:solidFill>
                <a:latin typeface="Baskerville Old Face" pitchFamily="18" charset="0"/>
              </a:rPr>
              <a:t>OPERATOR DASAR ZADEH</a:t>
            </a:r>
            <a:endParaRPr lang="id-ID" dirty="0"/>
          </a:p>
        </p:txBody>
      </p:sp>
      <p:sp>
        <p:nvSpPr>
          <p:cNvPr id="3" name="Content Placeholder 2"/>
          <p:cNvSpPr>
            <a:spLocks noGrp="1"/>
          </p:cNvSpPr>
          <p:nvPr>
            <p:ph idx="1"/>
          </p:nvPr>
        </p:nvSpPr>
        <p:spPr/>
        <p:txBody>
          <a:bodyPr/>
          <a:lstStyle/>
          <a:p>
            <a:r>
              <a:rPr lang="id-ID" dirty="0">
                <a:solidFill>
                  <a:srgbClr val="FFFF00"/>
                </a:solidFill>
              </a:rPr>
              <a:t>Operator OR</a:t>
            </a:r>
          </a:p>
          <a:p>
            <a:r>
              <a:rPr lang="id-ID" dirty="0">
                <a:solidFill>
                  <a:schemeClr val="bg1"/>
                </a:solidFill>
              </a:rPr>
              <a:t>Operator ini berhubungan dengan perasi union pada himpunan.</a:t>
            </a:r>
          </a:p>
          <a:p>
            <a:r>
              <a:rPr lang="el-GR" dirty="0">
                <a:solidFill>
                  <a:schemeClr val="bg1"/>
                </a:solidFill>
              </a:rPr>
              <a:t>α-</a:t>
            </a:r>
            <a:r>
              <a:rPr lang="id-ID" dirty="0">
                <a:solidFill>
                  <a:schemeClr val="bg1"/>
                </a:solidFill>
              </a:rPr>
              <a:t>predikat sebagai hasil operasi dengan operator OR diperoleh dengan mengambil nilai keanggotaan terkecil antar elemen pada himpunan-himpunan yang bersangkutan </a:t>
            </a:r>
          </a:p>
          <a:p>
            <a:pPr marL="0" indent="0">
              <a:buNone/>
            </a:pPr>
            <a:r>
              <a:rPr lang="id-ID" dirty="0">
                <a:solidFill>
                  <a:schemeClr val="bg1"/>
                </a:solidFill>
              </a:rPr>
              <a:t>	µAUB = max (µA[x], µB[y])</a:t>
            </a:r>
          </a:p>
        </p:txBody>
      </p:sp>
    </p:spTree>
    <p:extLst>
      <p:ext uri="{BB962C8B-B14F-4D97-AF65-F5344CB8AC3E}">
        <p14:creationId xmlns:p14="http://schemas.microsoft.com/office/powerpoint/2010/main" val="22086173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solidFill>
                  <a:schemeClr val="bg1"/>
                </a:solidFill>
                <a:latin typeface="Baskerville Old Face" pitchFamily="18" charset="0"/>
              </a:rPr>
              <a:t>OPERATOR DASAR ZADEH</a:t>
            </a:r>
            <a:endParaRPr lang="id-ID" dirty="0"/>
          </a:p>
        </p:txBody>
      </p:sp>
      <p:sp>
        <p:nvSpPr>
          <p:cNvPr id="3" name="Content Placeholder 2"/>
          <p:cNvSpPr>
            <a:spLocks noGrp="1"/>
          </p:cNvSpPr>
          <p:nvPr>
            <p:ph idx="1"/>
          </p:nvPr>
        </p:nvSpPr>
        <p:spPr/>
        <p:txBody>
          <a:bodyPr/>
          <a:lstStyle/>
          <a:p>
            <a:r>
              <a:rPr lang="id-ID" dirty="0">
                <a:solidFill>
                  <a:srgbClr val="FFFF00"/>
                </a:solidFill>
              </a:rPr>
              <a:t>Operator NOT</a:t>
            </a:r>
          </a:p>
          <a:p>
            <a:r>
              <a:rPr lang="id-ID" dirty="0">
                <a:solidFill>
                  <a:schemeClr val="bg1"/>
                </a:solidFill>
              </a:rPr>
              <a:t>Operator ini berhubungan dengan operasi komplemen himpunan. </a:t>
            </a:r>
          </a:p>
          <a:p>
            <a:r>
              <a:rPr lang="el-GR" dirty="0">
                <a:solidFill>
                  <a:schemeClr val="bg1"/>
                </a:solidFill>
              </a:rPr>
              <a:t>α-</a:t>
            </a:r>
            <a:r>
              <a:rPr lang="id-ID" dirty="0">
                <a:solidFill>
                  <a:schemeClr val="bg1"/>
                </a:solidFill>
              </a:rPr>
              <a:t>predikat sebagai hasil operasi dengan operator NOT diperoleh dengan mengambil nilai keanggotaan terkecil antar elemen pada himpunan-himpunan yang bersangkutan </a:t>
            </a:r>
          </a:p>
          <a:p>
            <a:pPr marL="0" indent="0">
              <a:buNone/>
            </a:pPr>
            <a:r>
              <a:rPr lang="id-ID" dirty="0">
                <a:solidFill>
                  <a:schemeClr val="bg1"/>
                </a:solidFill>
              </a:rPr>
              <a:t>		µA’= 1 - µA[x]</a:t>
            </a:r>
          </a:p>
        </p:txBody>
      </p:sp>
    </p:spTree>
    <p:extLst>
      <p:ext uri="{BB962C8B-B14F-4D97-AF65-F5344CB8AC3E}">
        <p14:creationId xmlns:p14="http://schemas.microsoft.com/office/powerpoint/2010/main" val="22086173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solidFill>
                  <a:schemeClr val="bg1"/>
                </a:solidFill>
                <a:latin typeface="Baskerville Old Face" pitchFamily="18" charset="0"/>
              </a:rPr>
              <a:t>PENALARAN MONOTON</a:t>
            </a:r>
            <a:endParaRPr lang="id-ID" dirty="0"/>
          </a:p>
        </p:txBody>
      </p:sp>
      <p:sp>
        <p:nvSpPr>
          <p:cNvPr id="3" name="Content Placeholder 2"/>
          <p:cNvSpPr>
            <a:spLocks noGrp="1"/>
          </p:cNvSpPr>
          <p:nvPr>
            <p:ph idx="1"/>
          </p:nvPr>
        </p:nvSpPr>
        <p:spPr/>
        <p:txBody>
          <a:bodyPr/>
          <a:lstStyle/>
          <a:p>
            <a:r>
              <a:rPr lang="id-ID" sz="2400" dirty="0">
                <a:solidFill>
                  <a:schemeClr val="bg1"/>
                </a:solidFill>
              </a:rPr>
              <a:t>Metode ini digunakan sebagai dasar untuk teknik implikasi fuzzy. </a:t>
            </a:r>
          </a:p>
          <a:p>
            <a:r>
              <a:rPr lang="id-ID" sz="2400" dirty="0">
                <a:solidFill>
                  <a:schemeClr val="bg1"/>
                </a:solidFill>
              </a:rPr>
              <a:t>Jika 2 daerah fuzzy direalisasikan dengan implikasi sederhana sebagai berikut : </a:t>
            </a:r>
          </a:p>
          <a:p>
            <a:pPr marL="0" indent="0">
              <a:buNone/>
            </a:pPr>
            <a:r>
              <a:rPr lang="id-ID" sz="2400" dirty="0">
                <a:solidFill>
                  <a:schemeClr val="bg1"/>
                </a:solidFill>
              </a:rPr>
              <a:t>		IF x is A THEN y is B </a:t>
            </a:r>
          </a:p>
          <a:p>
            <a:pPr marL="0" indent="0">
              <a:buNone/>
            </a:pPr>
            <a:r>
              <a:rPr lang="id-ID" sz="2400" dirty="0">
                <a:solidFill>
                  <a:schemeClr val="bg1"/>
                </a:solidFill>
              </a:rPr>
              <a:t>	transfer fungsi : Y = f ((x, A), B) </a:t>
            </a:r>
          </a:p>
          <a:p>
            <a:pPr marL="0" indent="0">
              <a:buNone/>
            </a:pPr>
            <a:r>
              <a:rPr lang="id-ID" sz="2400" dirty="0">
                <a:solidFill>
                  <a:schemeClr val="bg1"/>
                </a:solidFill>
              </a:rPr>
              <a:t>	maka sistem fuzzy dapat berjalan tanpa harus 	melalui komposisi dan dekomposisi fuzzy. </a:t>
            </a:r>
          </a:p>
          <a:p>
            <a:pPr>
              <a:buFont typeface="Arial" pitchFamily="34" charset="0"/>
              <a:buChar char="•"/>
            </a:pPr>
            <a:r>
              <a:rPr lang="id-ID" sz="2400" dirty="0">
                <a:solidFill>
                  <a:schemeClr val="bg1"/>
                </a:solidFill>
              </a:rPr>
              <a:t>Nilai output dapat di estimasi secara langsung dari nilai keanggotaan yang  berhubungan dengan antesedennya.</a:t>
            </a:r>
          </a:p>
        </p:txBody>
      </p:sp>
    </p:spTree>
    <p:extLst>
      <p:ext uri="{BB962C8B-B14F-4D97-AF65-F5344CB8AC3E}">
        <p14:creationId xmlns:p14="http://schemas.microsoft.com/office/powerpoint/2010/main" val="142770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solidFill>
                  <a:schemeClr val="bg1"/>
                </a:solidFill>
                <a:latin typeface="Baskerville Old Face" pitchFamily="18" charset="0"/>
              </a:rPr>
              <a:t>FUNGSI IMPLIKASI</a:t>
            </a:r>
            <a:endParaRPr lang="id-ID" dirty="0"/>
          </a:p>
        </p:txBody>
      </p:sp>
      <p:sp>
        <p:nvSpPr>
          <p:cNvPr id="3" name="Content Placeholder 2"/>
          <p:cNvSpPr>
            <a:spLocks noGrp="1"/>
          </p:cNvSpPr>
          <p:nvPr>
            <p:ph idx="1"/>
          </p:nvPr>
        </p:nvSpPr>
        <p:spPr/>
        <p:txBody>
          <a:bodyPr/>
          <a:lstStyle/>
          <a:p>
            <a:r>
              <a:rPr lang="id-ID" sz="2400" dirty="0">
                <a:solidFill>
                  <a:schemeClr val="bg1"/>
                </a:solidFill>
              </a:rPr>
              <a:t>Bentuk umum aturan yang digunakan dalam fungsi implikasi : </a:t>
            </a:r>
          </a:p>
          <a:p>
            <a:pPr marL="0" indent="0">
              <a:buNone/>
            </a:pPr>
            <a:r>
              <a:rPr lang="id-ID" sz="2400" dirty="0">
                <a:solidFill>
                  <a:schemeClr val="bg1"/>
                </a:solidFill>
              </a:rPr>
              <a:t>		IF x is A THEN y is B </a:t>
            </a:r>
          </a:p>
          <a:p>
            <a:pPr marL="0" indent="0">
              <a:buNone/>
            </a:pPr>
            <a:r>
              <a:rPr lang="id-ID" sz="2400" dirty="0">
                <a:solidFill>
                  <a:schemeClr val="bg1"/>
                </a:solidFill>
              </a:rPr>
              <a:t>	</a:t>
            </a:r>
          </a:p>
          <a:p>
            <a:pPr marL="0" indent="0">
              <a:buNone/>
            </a:pPr>
            <a:r>
              <a:rPr lang="id-ID" sz="2400" dirty="0">
                <a:solidFill>
                  <a:schemeClr val="bg1"/>
                </a:solidFill>
              </a:rPr>
              <a:t>	dengan x dan y adalah skalar </a:t>
            </a:r>
          </a:p>
          <a:p>
            <a:pPr marL="0" indent="0">
              <a:buNone/>
            </a:pPr>
            <a:r>
              <a:rPr lang="id-ID" sz="2400" dirty="0">
                <a:solidFill>
                  <a:schemeClr val="bg1"/>
                </a:solidFill>
              </a:rPr>
              <a:t>	A dan B adalah himpunan fuzzy</a:t>
            </a:r>
          </a:p>
          <a:p>
            <a:pPr marL="0" indent="0">
              <a:buNone/>
            </a:pPr>
            <a:endParaRPr lang="id-ID" sz="2400" dirty="0">
              <a:solidFill>
                <a:schemeClr val="bg1"/>
              </a:solidFill>
            </a:endParaRPr>
          </a:p>
          <a:p>
            <a:r>
              <a:rPr lang="id-ID" sz="2400" dirty="0">
                <a:solidFill>
                  <a:schemeClr val="bg1"/>
                </a:solidFill>
              </a:rPr>
              <a:t>Proposisi yang mengikuti IF disebut anteseden, sedangkan proposisi yang mengikuti THEN disebut konsekuen. </a:t>
            </a:r>
          </a:p>
        </p:txBody>
      </p:sp>
    </p:spTree>
    <p:extLst>
      <p:ext uri="{BB962C8B-B14F-4D97-AF65-F5344CB8AC3E}">
        <p14:creationId xmlns:p14="http://schemas.microsoft.com/office/powerpoint/2010/main" val="32327125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solidFill>
                  <a:schemeClr val="bg1"/>
                </a:solidFill>
                <a:latin typeface="Baskerville Old Face" pitchFamily="18" charset="0"/>
              </a:rPr>
              <a:t>FUNGSI IMPLIKASI</a:t>
            </a:r>
            <a:endParaRPr lang="id-ID" dirty="0"/>
          </a:p>
        </p:txBody>
      </p:sp>
      <p:sp>
        <p:nvSpPr>
          <p:cNvPr id="3" name="Content Placeholder 2"/>
          <p:cNvSpPr>
            <a:spLocks noGrp="1"/>
          </p:cNvSpPr>
          <p:nvPr>
            <p:ph idx="1"/>
          </p:nvPr>
        </p:nvSpPr>
        <p:spPr/>
        <p:txBody>
          <a:bodyPr/>
          <a:lstStyle/>
          <a:p>
            <a:pPr marL="0" indent="0">
              <a:buNone/>
            </a:pPr>
            <a:r>
              <a:rPr lang="id-ID" sz="2400" dirty="0">
                <a:solidFill>
                  <a:schemeClr val="bg1"/>
                </a:solidFill>
              </a:rPr>
              <a:t>Secara umum, ada dua fungsi implikasi, yaitu:</a:t>
            </a:r>
          </a:p>
          <a:p>
            <a:pPr marL="0" indent="0">
              <a:buNone/>
            </a:pPr>
            <a:r>
              <a:rPr lang="id-ID" sz="2400" dirty="0">
                <a:solidFill>
                  <a:schemeClr val="bg1"/>
                </a:solidFill>
              </a:rPr>
              <a:t> </a:t>
            </a:r>
          </a:p>
          <a:p>
            <a:r>
              <a:rPr lang="id-ID" sz="2400" dirty="0">
                <a:solidFill>
                  <a:schemeClr val="bg1"/>
                </a:solidFill>
              </a:rPr>
              <a:t>Min (minimum)</a:t>
            </a:r>
          </a:p>
          <a:p>
            <a:pPr marL="0" indent="0">
              <a:buNone/>
            </a:pPr>
            <a:r>
              <a:rPr lang="id-ID" sz="2400" dirty="0">
                <a:solidFill>
                  <a:schemeClr val="bg1"/>
                </a:solidFill>
              </a:rPr>
              <a:t>	fungsi ini akan memotong output himpunan fuzzy </a:t>
            </a:r>
          </a:p>
          <a:p>
            <a:pPr marL="0" indent="0">
              <a:buNone/>
            </a:pPr>
            <a:endParaRPr lang="id-ID" sz="2400" dirty="0">
              <a:solidFill>
                <a:schemeClr val="bg1"/>
              </a:solidFill>
            </a:endParaRPr>
          </a:p>
          <a:p>
            <a:r>
              <a:rPr lang="id-ID" sz="2400" dirty="0">
                <a:solidFill>
                  <a:schemeClr val="bg1"/>
                </a:solidFill>
              </a:rPr>
              <a:t>Dot (product)</a:t>
            </a:r>
          </a:p>
          <a:p>
            <a:pPr marL="0" indent="0">
              <a:buNone/>
            </a:pPr>
            <a:r>
              <a:rPr lang="id-ID" sz="2400" dirty="0">
                <a:solidFill>
                  <a:schemeClr val="bg1"/>
                </a:solidFill>
              </a:rPr>
              <a:t>	fungsi ini akan menskala output himpunan fuzzy</a:t>
            </a:r>
          </a:p>
        </p:txBody>
      </p:sp>
    </p:spTree>
    <p:extLst>
      <p:ext uri="{BB962C8B-B14F-4D97-AF65-F5344CB8AC3E}">
        <p14:creationId xmlns:p14="http://schemas.microsoft.com/office/powerpoint/2010/main" val="36340565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solidFill>
                  <a:schemeClr val="bg1"/>
                </a:solidFill>
                <a:latin typeface="Baskerville Old Face" pitchFamily="18" charset="0"/>
              </a:rPr>
              <a:t>SISTEM INFERENSI FUZZY</a:t>
            </a:r>
            <a:endParaRPr lang="id-ID" dirty="0"/>
          </a:p>
        </p:txBody>
      </p:sp>
      <p:pic>
        <p:nvPicPr>
          <p:cNvPr id="1026" name="Picture 2" descr="https://fahmizaleeits.files.wordpress.com/2011/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9646" y="1718626"/>
            <a:ext cx="3974602" cy="48232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4452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solidFill>
                  <a:schemeClr val="bg1"/>
                </a:solidFill>
                <a:latin typeface="Baskerville Old Face" pitchFamily="18" charset="0"/>
              </a:rPr>
              <a:t>SISTEM INFERENSI FUZZY</a:t>
            </a:r>
            <a:endParaRPr lang="id-ID" dirty="0"/>
          </a:p>
        </p:txBody>
      </p:sp>
      <p:sp>
        <p:nvSpPr>
          <p:cNvPr id="3" name="Content Placeholder 2"/>
          <p:cNvSpPr>
            <a:spLocks noGrp="1"/>
          </p:cNvSpPr>
          <p:nvPr>
            <p:ph idx="1"/>
          </p:nvPr>
        </p:nvSpPr>
        <p:spPr/>
        <p:txBody>
          <a:bodyPr/>
          <a:lstStyle/>
          <a:p>
            <a:pPr>
              <a:buFont typeface="Arial" pitchFamily="34" charset="0"/>
              <a:buChar char="•"/>
            </a:pPr>
            <a:r>
              <a:rPr lang="id-ID" dirty="0">
                <a:solidFill>
                  <a:schemeClr val="bg1"/>
                </a:solidFill>
              </a:rPr>
              <a:t>Metode Tsukamoto</a:t>
            </a:r>
          </a:p>
          <a:p>
            <a:pPr>
              <a:buFont typeface="Arial" pitchFamily="34" charset="0"/>
              <a:buChar char="•"/>
            </a:pPr>
            <a:r>
              <a:rPr lang="id-ID" dirty="0">
                <a:solidFill>
                  <a:schemeClr val="bg1"/>
                </a:solidFill>
              </a:rPr>
              <a:t>Metode Mamdani</a:t>
            </a:r>
          </a:p>
          <a:p>
            <a:pPr>
              <a:buFont typeface="Arial" pitchFamily="34" charset="0"/>
              <a:buChar char="•"/>
            </a:pPr>
            <a:r>
              <a:rPr lang="id-ID" dirty="0">
                <a:solidFill>
                  <a:schemeClr val="bg1"/>
                </a:solidFill>
              </a:rPr>
              <a:t>Metode Sugeno</a:t>
            </a:r>
          </a:p>
        </p:txBody>
      </p:sp>
    </p:spTree>
    <p:extLst>
      <p:ext uri="{BB962C8B-B14F-4D97-AF65-F5344CB8AC3E}">
        <p14:creationId xmlns:p14="http://schemas.microsoft.com/office/powerpoint/2010/main" val="10420262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solidFill>
                  <a:schemeClr val="bg1"/>
                </a:solidFill>
                <a:latin typeface="Baskerville Old Face" pitchFamily="18" charset="0"/>
              </a:rPr>
              <a:t>SISTEM INFERENSI FUZZY</a:t>
            </a:r>
            <a:endParaRPr lang="id-ID" dirty="0"/>
          </a:p>
        </p:txBody>
      </p:sp>
      <p:sp>
        <p:nvSpPr>
          <p:cNvPr id="3" name="Content Placeholder 2"/>
          <p:cNvSpPr>
            <a:spLocks noGrp="1"/>
          </p:cNvSpPr>
          <p:nvPr>
            <p:ph idx="1"/>
          </p:nvPr>
        </p:nvSpPr>
        <p:spPr/>
        <p:txBody>
          <a:bodyPr/>
          <a:lstStyle/>
          <a:p>
            <a:pPr marL="0" indent="0">
              <a:buNone/>
            </a:pPr>
            <a:r>
              <a:rPr lang="id-ID" sz="2400" dirty="0">
                <a:solidFill>
                  <a:srgbClr val="FFFF00"/>
                </a:solidFill>
              </a:rPr>
              <a:t>Metode Tsukamoto</a:t>
            </a:r>
          </a:p>
          <a:p>
            <a:pPr>
              <a:buFont typeface="Arial" pitchFamily="34" charset="0"/>
              <a:buChar char="•"/>
            </a:pPr>
            <a:r>
              <a:rPr lang="id-ID" sz="2400" dirty="0">
                <a:solidFill>
                  <a:schemeClr val="bg1"/>
                </a:solidFill>
              </a:rPr>
              <a:t>Setiap konsekuen pada aturan yang berbentuk IF-THEN harus direpresentasikan dengan suatu himpunan fuzzy dengan fungsi keanggotaan yang monoton. </a:t>
            </a:r>
          </a:p>
          <a:p>
            <a:pPr>
              <a:buFont typeface="Arial" pitchFamily="34" charset="0"/>
              <a:buChar char="•"/>
            </a:pPr>
            <a:r>
              <a:rPr lang="id-ID" sz="2400" dirty="0">
                <a:solidFill>
                  <a:schemeClr val="bg1"/>
                </a:solidFill>
              </a:rPr>
              <a:t>Sebagai hasilnya, output hasil inferensi dari tiap-tiap aturan diberikan secara tegas berdasarkan </a:t>
            </a:r>
            <a:r>
              <a:rPr lang="el-GR" sz="2400" dirty="0">
                <a:solidFill>
                  <a:schemeClr val="bg1"/>
                </a:solidFill>
              </a:rPr>
              <a:t>α-</a:t>
            </a:r>
            <a:r>
              <a:rPr lang="id-ID" sz="2400" dirty="0">
                <a:solidFill>
                  <a:schemeClr val="bg1"/>
                </a:solidFill>
              </a:rPr>
              <a:t>predikat. </a:t>
            </a:r>
          </a:p>
          <a:p>
            <a:pPr>
              <a:buFont typeface="Arial" pitchFamily="34" charset="0"/>
              <a:buChar char="•"/>
            </a:pPr>
            <a:r>
              <a:rPr lang="id-ID" sz="2400" dirty="0">
                <a:solidFill>
                  <a:schemeClr val="bg1"/>
                </a:solidFill>
              </a:rPr>
              <a:t>Hasil akhirnya diperoleh dengan menggunakan rata-rata terbobot</a:t>
            </a:r>
          </a:p>
        </p:txBody>
      </p:sp>
    </p:spTree>
    <p:extLst>
      <p:ext uri="{BB962C8B-B14F-4D97-AF65-F5344CB8AC3E}">
        <p14:creationId xmlns:p14="http://schemas.microsoft.com/office/powerpoint/2010/main" val="33230584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solidFill>
                  <a:schemeClr val="bg1"/>
                </a:solidFill>
                <a:latin typeface="Baskerville Old Face" pitchFamily="18" charset="0"/>
              </a:rPr>
              <a:t>SISTEM INFERENSI FUZZY</a:t>
            </a:r>
            <a:endParaRPr lang="id-ID" dirty="0"/>
          </a:p>
        </p:txBody>
      </p:sp>
      <p:sp>
        <p:nvSpPr>
          <p:cNvPr id="3" name="Content Placeholder 2"/>
          <p:cNvSpPr>
            <a:spLocks noGrp="1"/>
          </p:cNvSpPr>
          <p:nvPr>
            <p:ph idx="1"/>
          </p:nvPr>
        </p:nvSpPr>
        <p:spPr/>
        <p:txBody>
          <a:bodyPr/>
          <a:lstStyle/>
          <a:p>
            <a:pPr marL="0" indent="0">
              <a:buNone/>
            </a:pPr>
            <a:r>
              <a:rPr lang="id-ID" dirty="0">
                <a:solidFill>
                  <a:srgbClr val="FFFF00"/>
                </a:solidFill>
              </a:rPr>
              <a:t>Metode Mamdani</a:t>
            </a:r>
          </a:p>
          <a:p>
            <a:pPr>
              <a:buFont typeface="Arial" pitchFamily="34" charset="0"/>
              <a:buChar char="•"/>
            </a:pPr>
            <a:r>
              <a:rPr lang="id-ID" dirty="0">
                <a:solidFill>
                  <a:schemeClr val="bg1"/>
                </a:solidFill>
              </a:rPr>
              <a:t>Sering dikenal dengan nama Metode Max-Min. </a:t>
            </a:r>
          </a:p>
          <a:p>
            <a:pPr>
              <a:buFont typeface="Arial" pitchFamily="34" charset="0"/>
              <a:buChar char="•"/>
            </a:pPr>
            <a:r>
              <a:rPr lang="id-ID" dirty="0">
                <a:solidFill>
                  <a:schemeClr val="bg1"/>
                </a:solidFill>
              </a:rPr>
              <a:t>Metode ini diperkenalkan oleh Ebrahim Mamdani pada tahun 1975. </a:t>
            </a:r>
          </a:p>
        </p:txBody>
      </p:sp>
    </p:spTree>
    <p:extLst>
      <p:ext uri="{BB962C8B-B14F-4D97-AF65-F5344CB8AC3E}">
        <p14:creationId xmlns:p14="http://schemas.microsoft.com/office/powerpoint/2010/main" val="2729902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solidFill>
                  <a:schemeClr val="bg1"/>
                </a:solidFill>
                <a:latin typeface="Baskerville Old Face" pitchFamily="18" charset="0"/>
              </a:rPr>
              <a:t>SISTEM INFERENSI FUZZY</a:t>
            </a:r>
            <a:endParaRPr lang="id-ID" dirty="0"/>
          </a:p>
        </p:txBody>
      </p:sp>
      <p:sp>
        <p:nvSpPr>
          <p:cNvPr id="3" name="Content Placeholder 2"/>
          <p:cNvSpPr>
            <a:spLocks noGrp="1"/>
          </p:cNvSpPr>
          <p:nvPr>
            <p:ph idx="1"/>
          </p:nvPr>
        </p:nvSpPr>
        <p:spPr/>
        <p:txBody>
          <a:bodyPr/>
          <a:lstStyle/>
          <a:p>
            <a:pPr marL="0" indent="0">
              <a:buNone/>
            </a:pPr>
            <a:r>
              <a:rPr lang="id-ID" sz="2800" dirty="0">
                <a:solidFill>
                  <a:srgbClr val="FFFF00"/>
                </a:solidFill>
              </a:rPr>
              <a:t>Metode Mamdani</a:t>
            </a:r>
          </a:p>
          <a:p>
            <a:pPr marL="0" indent="0">
              <a:buNone/>
            </a:pPr>
            <a:r>
              <a:rPr lang="id-ID" sz="2800" dirty="0">
                <a:solidFill>
                  <a:schemeClr val="bg1"/>
                </a:solidFill>
              </a:rPr>
              <a:t>Untuk mendapatkan output diperlukan 4 tahapan : </a:t>
            </a:r>
          </a:p>
          <a:p>
            <a:pPr>
              <a:buFont typeface="Wingdings" pitchFamily="2" charset="2"/>
              <a:buChar char="Ø"/>
            </a:pPr>
            <a:r>
              <a:rPr lang="id-ID" sz="2800" dirty="0">
                <a:solidFill>
                  <a:schemeClr val="bg1"/>
                </a:solidFill>
              </a:rPr>
              <a:t>Pembentukan himpunan fuzzy </a:t>
            </a:r>
          </a:p>
          <a:p>
            <a:pPr marL="0" indent="0">
              <a:buNone/>
            </a:pPr>
            <a:r>
              <a:rPr lang="id-ID" sz="2800" dirty="0">
                <a:solidFill>
                  <a:schemeClr val="bg1"/>
                </a:solidFill>
              </a:rPr>
              <a:t>	Variabel input maupun output dibagi menjadi 	satu atau lebih himpunan </a:t>
            </a:r>
          </a:p>
          <a:p>
            <a:pPr>
              <a:buFont typeface="Wingdings" pitchFamily="2" charset="2"/>
              <a:buChar char="Ø"/>
            </a:pPr>
            <a:r>
              <a:rPr lang="id-ID" sz="2800" dirty="0">
                <a:solidFill>
                  <a:schemeClr val="bg1"/>
                </a:solidFill>
              </a:rPr>
              <a:t>Aplikasi fungsi implikasi </a:t>
            </a:r>
          </a:p>
          <a:p>
            <a:pPr marL="0" indent="0">
              <a:buNone/>
            </a:pPr>
            <a:r>
              <a:rPr lang="id-ID" sz="2800" dirty="0">
                <a:solidFill>
                  <a:schemeClr val="bg1"/>
                </a:solidFill>
              </a:rPr>
              <a:t>	Fungsi implikasi yang digunakan adalah Min</a:t>
            </a:r>
          </a:p>
        </p:txBody>
      </p:sp>
    </p:spTree>
    <p:extLst>
      <p:ext uri="{BB962C8B-B14F-4D97-AF65-F5344CB8AC3E}">
        <p14:creationId xmlns:p14="http://schemas.microsoft.com/office/powerpoint/2010/main" val="23768155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solidFill>
                  <a:schemeClr val="bg1"/>
                </a:solidFill>
                <a:latin typeface="Baskerville Old Face" pitchFamily="18" charset="0"/>
              </a:rPr>
              <a:t>SISTEM INFERENSI FUZZY</a:t>
            </a:r>
            <a:endParaRPr lang="id-ID" dirty="0"/>
          </a:p>
        </p:txBody>
      </p:sp>
      <p:sp>
        <p:nvSpPr>
          <p:cNvPr id="3" name="Content Placeholder 2"/>
          <p:cNvSpPr>
            <a:spLocks noGrp="1"/>
          </p:cNvSpPr>
          <p:nvPr>
            <p:ph idx="1"/>
          </p:nvPr>
        </p:nvSpPr>
        <p:spPr/>
        <p:txBody>
          <a:bodyPr/>
          <a:lstStyle/>
          <a:p>
            <a:pPr marL="0" indent="0">
              <a:buNone/>
            </a:pPr>
            <a:r>
              <a:rPr lang="id-ID" sz="2400" dirty="0">
                <a:solidFill>
                  <a:srgbClr val="FFFF00"/>
                </a:solidFill>
              </a:rPr>
              <a:t>Metode Mamdani</a:t>
            </a:r>
          </a:p>
          <a:p>
            <a:pPr marL="0" indent="0">
              <a:buNone/>
            </a:pPr>
            <a:r>
              <a:rPr lang="id-ID" sz="2400" dirty="0">
                <a:solidFill>
                  <a:schemeClr val="bg1"/>
                </a:solidFill>
              </a:rPr>
              <a:t>Untuk mendapatkan output diperlukan 4 tahapan : </a:t>
            </a:r>
          </a:p>
          <a:p>
            <a:pPr>
              <a:buFont typeface="Wingdings" pitchFamily="2" charset="2"/>
              <a:buChar char="Ø"/>
            </a:pPr>
            <a:r>
              <a:rPr lang="id-ID" sz="2400" dirty="0">
                <a:solidFill>
                  <a:schemeClr val="bg1"/>
                </a:solidFill>
              </a:rPr>
              <a:t>Komposisi aturan </a:t>
            </a:r>
          </a:p>
          <a:p>
            <a:pPr marL="0" indent="0">
              <a:buNone/>
            </a:pPr>
            <a:r>
              <a:rPr lang="id-ID" sz="2400" dirty="0">
                <a:solidFill>
                  <a:schemeClr val="bg1"/>
                </a:solidFill>
              </a:rPr>
              <a:t>	Ada tiga metode yang digunakan dalam melakukan 	inferensi sisten fuzzy : </a:t>
            </a:r>
          </a:p>
          <a:p>
            <a:pPr marL="0" indent="0">
              <a:buNone/>
            </a:pPr>
            <a:r>
              <a:rPr lang="id-ID" sz="2400" dirty="0">
                <a:solidFill>
                  <a:schemeClr val="bg1"/>
                </a:solidFill>
              </a:rPr>
              <a:t>	a. Metode Max </a:t>
            </a:r>
          </a:p>
          <a:p>
            <a:pPr marL="0" indent="0">
              <a:buNone/>
            </a:pPr>
            <a:r>
              <a:rPr lang="id-ID" sz="2400" dirty="0">
                <a:solidFill>
                  <a:schemeClr val="bg1"/>
                </a:solidFill>
              </a:rPr>
              <a:t>	b. Metode Additive (SUM) </a:t>
            </a:r>
          </a:p>
          <a:p>
            <a:pPr marL="0" indent="0">
              <a:buNone/>
            </a:pPr>
            <a:r>
              <a:rPr lang="id-ID" sz="2400" dirty="0">
                <a:solidFill>
                  <a:schemeClr val="bg1"/>
                </a:solidFill>
              </a:rPr>
              <a:t>	c. Metode Probabilistik OR</a:t>
            </a:r>
          </a:p>
        </p:txBody>
      </p:sp>
    </p:spTree>
    <p:extLst>
      <p:ext uri="{BB962C8B-B14F-4D97-AF65-F5344CB8AC3E}">
        <p14:creationId xmlns:p14="http://schemas.microsoft.com/office/powerpoint/2010/main" val="25930025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solidFill>
                  <a:schemeClr val="bg1"/>
                </a:solidFill>
                <a:latin typeface="Baskerville Old Face" pitchFamily="18" charset="0"/>
              </a:rPr>
              <a:t>SISTEM INFERENSI FUZZY</a:t>
            </a:r>
            <a:endParaRPr lang="id-ID" dirty="0"/>
          </a:p>
        </p:txBody>
      </p:sp>
      <p:sp>
        <p:nvSpPr>
          <p:cNvPr id="3" name="Content Placeholder 2"/>
          <p:cNvSpPr>
            <a:spLocks noGrp="1"/>
          </p:cNvSpPr>
          <p:nvPr>
            <p:ph idx="1"/>
          </p:nvPr>
        </p:nvSpPr>
        <p:spPr/>
        <p:txBody>
          <a:bodyPr/>
          <a:lstStyle/>
          <a:p>
            <a:pPr marL="0" indent="0">
              <a:buNone/>
            </a:pPr>
            <a:r>
              <a:rPr lang="id-ID" sz="2400" dirty="0">
                <a:solidFill>
                  <a:srgbClr val="FFFF00"/>
                </a:solidFill>
              </a:rPr>
              <a:t>Metode Mamdani</a:t>
            </a:r>
          </a:p>
          <a:p>
            <a:pPr marL="0" indent="0">
              <a:buNone/>
            </a:pPr>
            <a:r>
              <a:rPr lang="id-ID" sz="2400" dirty="0">
                <a:solidFill>
                  <a:schemeClr val="bg1"/>
                </a:solidFill>
              </a:rPr>
              <a:t>Untuk mendapatkan output diperlukan 4 tahapan : </a:t>
            </a:r>
          </a:p>
          <a:p>
            <a:pPr>
              <a:buFont typeface="Wingdings" pitchFamily="2" charset="2"/>
              <a:buChar char="Ø"/>
            </a:pPr>
            <a:r>
              <a:rPr lang="id-ID" sz="2400" dirty="0">
                <a:solidFill>
                  <a:schemeClr val="bg1"/>
                </a:solidFill>
              </a:rPr>
              <a:t>Penegasan (defuzzy) </a:t>
            </a:r>
          </a:p>
          <a:p>
            <a:pPr marL="0" indent="0">
              <a:buNone/>
            </a:pPr>
            <a:r>
              <a:rPr lang="id-ID" sz="2400" dirty="0">
                <a:solidFill>
                  <a:schemeClr val="bg1"/>
                </a:solidFill>
              </a:rPr>
              <a:t>	Input dari defuzzifikasi adalah suatu himpunan yang 	diperoleh dari komposisi aturan-aturan fuzzy, 	sedangkan output yang dihasilkan merupakan suatu 	bilangan pada domain himpunan fuzzy tersebut.</a:t>
            </a:r>
          </a:p>
        </p:txBody>
      </p:sp>
    </p:spTree>
    <p:extLst>
      <p:ext uri="{BB962C8B-B14F-4D97-AF65-F5344CB8AC3E}">
        <p14:creationId xmlns:p14="http://schemas.microsoft.com/office/powerpoint/2010/main" val="42476533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solidFill>
                  <a:schemeClr val="bg1"/>
                </a:solidFill>
                <a:latin typeface="Baskerville Old Face" pitchFamily="18" charset="0"/>
              </a:rPr>
              <a:t>SISTEM INFERENSI FUZZY</a:t>
            </a:r>
            <a:endParaRPr lang="id-ID" dirty="0"/>
          </a:p>
        </p:txBody>
      </p:sp>
      <p:sp>
        <p:nvSpPr>
          <p:cNvPr id="3" name="Content Placeholder 2"/>
          <p:cNvSpPr>
            <a:spLocks noGrp="1"/>
          </p:cNvSpPr>
          <p:nvPr>
            <p:ph idx="1"/>
          </p:nvPr>
        </p:nvSpPr>
        <p:spPr/>
        <p:txBody>
          <a:bodyPr/>
          <a:lstStyle/>
          <a:p>
            <a:pPr marL="0" indent="0">
              <a:buNone/>
            </a:pPr>
            <a:r>
              <a:rPr lang="id-ID" sz="2400" dirty="0">
                <a:solidFill>
                  <a:srgbClr val="FFFF00"/>
                </a:solidFill>
              </a:rPr>
              <a:t>Metode Mamdani</a:t>
            </a:r>
          </a:p>
          <a:p>
            <a:pPr marL="0" indent="0">
              <a:buNone/>
            </a:pPr>
            <a:r>
              <a:rPr lang="id-ID" sz="2400" dirty="0">
                <a:solidFill>
                  <a:schemeClr val="bg1"/>
                </a:solidFill>
              </a:rPr>
              <a:t>Beberapa metode defuzzifi- kasi aturan MAMDANI : </a:t>
            </a:r>
          </a:p>
          <a:p>
            <a:pPr marL="457200" indent="-457200">
              <a:buAutoNum type="alphaLcPeriod"/>
            </a:pPr>
            <a:r>
              <a:rPr lang="id-ID" sz="2400" dirty="0">
                <a:solidFill>
                  <a:schemeClr val="bg1"/>
                </a:solidFill>
              </a:rPr>
              <a:t>Metode Centroid (Composite Moment) </a:t>
            </a:r>
          </a:p>
          <a:p>
            <a:pPr marL="457200" indent="-457200">
              <a:buAutoNum type="alphaLcPeriod"/>
            </a:pPr>
            <a:r>
              <a:rPr lang="id-ID" sz="2400" dirty="0">
                <a:solidFill>
                  <a:schemeClr val="bg1"/>
                </a:solidFill>
              </a:rPr>
              <a:t>Metode Bisektor </a:t>
            </a:r>
          </a:p>
          <a:p>
            <a:pPr marL="457200" indent="-457200">
              <a:buAutoNum type="alphaLcPeriod"/>
            </a:pPr>
            <a:r>
              <a:rPr lang="id-ID" sz="2400" dirty="0">
                <a:solidFill>
                  <a:schemeClr val="bg1"/>
                </a:solidFill>
              </a:rPr>
              <a:t>Metode Mean of Maximun (MOM) </a:t>
            </a:r>
          </a:p>
          <a:p>
            <a:pPr marL="457200" indent="-457200">
              <a:buAutoNum type="alphaLcPeriod"/>
            </a:pPr>
            <a:r>
              <a:rPr lang="id-ID" sz="2400" dirty="0">
                <a:solidFill>
                  <a:schemeClr val="bg1"/>
                </a:solidFill>
              </a:rPr>
              <a:t>Metode Largest of Maximum (LOM) </a:t>
            </a:r>
          </a:p>
          <a:p>
            <a:pPr marL="457200" indent="-457200">
              <a:buAutoNum type="alphaLcPeriod"/>
            </a:pPr>
            <a:r>
              <a:rPr lang="id-ID" sz="2400" dirty="0">
                <a:solidFill>
                  <a:schemeClr val="bg1"/>
                </a:solidFill>
              </a:rPr>
              <a:t>Metode Smallest of Maximum (SOM)</a:t>
            </a:r>
          </a:p>
        </p:txBody>
      </p:sp>
    </p:spTree>
    <p:extLst>
      <p:ext uri="{BB962C8B-B14F-4D97-AF65-F5344CB8AC3E}">
        <p14:creationId xmlns:p14="http://schemas.microsoft.com/office/powerpoint/2010/main" val="27195278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solidFill>
                  <a:schemeClr val="bg1"/>
                </a:solidFill>
                <a:latin typeface="Baskerville Old Face" pitchFamily="18" charset="0"/>
              </a:rPr>
              <a:t>SISTEM INFERENSI FUZZY</a:t>
            </a:r>
            <a:endParaRPr lang="id-ID" dirty="0"/>
          </a:p>
        </p:txBody>
      </p:sp>
      <p:sp>
        <p:nvSpPr>
          <p:cNvPr id="3" name="Content Placeholder 2"/>
          <p:cNvSpPr>
            <a:spLocks noGrp="1"/>
          </p:cNvSpPr>
          <p:nvPr>
            <p:ph idx="1"/>
          </p:nvPr>
        </p:nvSpPr>
        <p:spPr/>
        <p:txBody>
          <a:bodyPr/>
          <a:lstStyle/>
          <a:p>
            <a:pPr marL="0" indent="0">
              <a:buNone/>
            </a:pPr>
            <a:r>
              <a:rPr lang="id-ID" dirty="0">
                <a:solidFill>
                  <a:srgbClr val="FFFF00"/>
                </a:solidFill>
              </a:rPr>
              <a:t>Metode Sugeno</a:t>
            </a:r>
          </a:p>
          <a:p>
            <a:pPr>
              <a:buFont typeface="Arial" pitchFamily="34" charset="0"/>
              <a:buChar char="•"/>
            </a:pPr>
            <a:r>
              <a:rPr lang="id-ID" dirty="0">
                <a:solidFill>
                  <a:schemeClr val="bg1"/>
                </a:solidFill>
              </a:rPr>
              <a:t>Penalaran ini hampir sama dengan penalaran Mamdani, hanya saja output (konsekuen) sistem tidak berupa himpunan fuzzy, melainkan berupa konstanta atau persamaan linear. </a:t>
            </a:r>
          </a:p>
        </p:txBody>
      </p:sp>
    </p:spTree>
    <p:extLst>
      <p:ext uri="{BB962C8B-B14F-4D97-AF65-F5344CB8AC3E}">
        <p14:creationId xmlns:p14="http://schemas.microsoft.com/office/powerpoint/2010/main" val="33230584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solidFill>
                  <a:schemeClr val="bg1"/>
                </a:solidFill>
                <a:latin typeface="Baskerville Old Face" pitchFamily="18" charset="0"/>
              </a:rPr>
              <a:t>SISTEM INFERENSI FUZZY</a:t>
            </a:r>
            <a:endParaRPr lang="id-ID" dirty="0"/>
          </a:p>
        </p:txBody>
      </p:sp>
      <p:sp>
        <p:nvSpPr>
          <p:cNvPr id="3" name="Content Placeholder 2"/>
          <p:cNvSpPr>
            <a:spLocks noGrp="1"/>
          </p:cNvSpPr>
          <p:nvPr>
            <p:ph idx="1"/>
          </p:nvPr>
        </p:nvSpPr>
        <p:spPr/>
        <p:txBody>
          <a:bodyPr/>
          <a:lstStyle/>
          <a:p>
            <a:pPr marL="0" indent="0">
              <a:buNone/>
            </a:pPr>
            <a:r>
              <a:rPr lang="id-ID" sz="2400" dirty="0">
                <a:solidFill>
                  <a:srgbClr val="FFFF00"/>
                </a:solidFill>
              </a:rPr>
              <a:t>Metode Sugeno</a:t>
            </a:r>
          </a:p>
          <a:p>
            <a:pPr marL="0" indent="0">
              <a:buNone/>
            </a:pPr>
            <a:r>
              <a:rPr lang="id-ID" sz="2400" dirty="0">
                <a:solidFill>
                  <a:schemeClr val="bg1"/>
                </a:solidFill>
              </a:rPr>
              <a:t>a. Model Fuzzy Sugeno Orde-Nol </a:t>
            </a:r>
          </a:p>
          <a:p>
            <a:pPr>
              <a:buFont typeface="Arial" pitchFamily="34" charset="0"/>
              <a:buChar char="•"/>
            </a:pPr>
            <a:r>
              <a:rPr lang="id-ID" sz="2400" dirty="0">
                <a:solidFill>
                  <a:schemeClr val="bg1"/>
                </a:solidFill>
              </a:rPr>
              <a:t>Bentuk Umum : </a:t>
            </a:r>
          </a:p>
          <a:p>
            <a:pPr marL="0" indent="0">
              <a:buNone/>
            </a:pPr>
            <a:r>
              <a:rPr lang="id-ID" sz="2400" dirty="0">
                <a:solidFill>
                  <a:schemeClr val="bg1"/>
                </a:solidFill>
              </a:rPr>
              <a:t>	IF (X1 is A1) y (X2 is A2) y (X3 is A3) y …. </a:t>
            </a:r>
          </a:p>
          <a:p>
            <a:pPr marL="0" indent="0">
              <a:buNone/>
            </a:pPr>
            <a:r>
              <a:rPr lang="id-ID" sz="2400" dirty="0">
                <a:solidFill>
                  <a:schemeClr val="bg1"/>
                </a:solidFill>
              </a:rPr>
              <a:t>	y (XN is AN) THEN z =  k </a:t>
            </a:r>
          </a:p>
          <a:p>
            <a:pPr>
              <a:buFont typeface="Arial" pitchFamily="34" charset="0"/>
              <a:buChar char="•"/>
            </a:pPr>
            <a:r>
              <a:rPr lang="id-ID" sz="2400" dirty="0">
                <a:solidFill>
                  <a:schemeClr val="bg1"/>
                </a:solidFill>
              </a:rPr>
              <a:t>dengan Ai adalah himpunan fuzzy ke-1 sebagai anteseden, </a:t>
            </a:r>
          </a:p>
          <a:p>
            <a:pPr>
              <a:buFont typeface="Arial" pitchFamily="34" charset="0"/>
              <a:buChar char="•"/>
            </a:pPr>
            <a:r>
              <a:rPr lang="id-ID" sz="2400" dirty="0">
                <a:solidFill>
                  <a:schemeClr val="bg1"/>
                </a:solidFill>
              </a:rPr>
              <a:t>dan k adalah konstanta (tegas) sebagai konsekuen</a:t>
            </a:r>
          </a:p>
        </p:txBody>
      </p:sp>
    </p:spTree>
    <p:extLst>
      <p:ext uri="{BB962C8B-B14F-4D97-AF65-F5344CB8AC3E}">
        <p14:creationId xmlns:p14="http://schemas.microsoft.com/office/powerpoint/2010/main" val="4720805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solidFill>
                  <a:schemeClr val="bg1"/>
                </a:solidFill>
                <a:latin typeface="Baskerville Old Face" pitchFamily="18" charset="0"/>
              </a:rPr>
              <a:t>SISTEM INFERENSI FUZZY</a:t>
            </a:r>
            <a:endParaRPr lang="id-ID" dirty="0"/>
          </a:p>
        </p:txBody>
      </p:sp>
      <p:sp>
        <p:nvSpPr>
          <p:cNvPr id="3" name="Content Placeholder 2"/>
          <p:cNvSpPr>
            <a:spLocks noGrp="1"/>
          </p:cNvSpPr>
          <p:nvPr>
            <p:ph idx="1"/>
          </p:nvPr>
        </p:nvSpPr>
        <p:spPr/>
        <p:txBody>
          <a:bodyPr/>
          <a:lstStyle/>
          <a:p>
            <a:pPr marL="0" indent="0">
              <a:buNone/>
            </a:pPr>
            <a:r>
              <a:rPr lang="id-ID" sz="2400" dirty="0">
                <a:solidFill>
                  <a:srgbClr val="FFFF00"/>
                </a:solidFill>
              </a:rPr>
              <a:t>Metode Sugeno</a:t>
            </a:r>
          </a:p>
          <a:p>
            <a:pPr marL="0" indent="0">
              <a:buNone/>
            </a:pPr>
            <a:r>
              <a:rPr lang="id-ID" sz="2400" dirty="0">
                <a:solidFill>
                  <a:schemeClr val="bg1"/>
                </a:solidFill>
              </a:rPr>
              <a:t>b. Model Fuzzy Sugeno Orde-Satu </a:t>
            </a:r>
          </a:p>
          <a:p>
            <a:r>
              <a:rPr lang="id-ID" sz="2400" dirty="0">
                <a:solidFill>
                  <a:schemeClr val="bg1"/>
                </a:solidFill>
              </a:rPr>
              <a:t>Bentuk Umum : </a:t>
            </a:r>
          </a:p>
          <a:p>
            <a:pPr marL="0" indent="0">
              <a:buNone/>
            </a:pPr>
            <a:r>
              <a:rPr lang="id-ID" sz="2400" dirty="0">
                <a:solidFill>
                  <a:schemeClr val="bg1"/>
                </a:solidFill>
              </a:rPr>
              <a:t>	IF (X1 is A1) y….y (XN is AN) THEN z = p1 * x1 + … 	+ pN * XN + q </a:t>
            </a:r>
          </a:p>
          <a:p>
            <a:r>
              <a:rPr lang="id-ID" sz="2400" dirty="0">
                <a:solidFill>
                  <a:schemeClr val="bg1"/>
                </a:solidFill>
              </a:rPr>
              <a:t>dengan Ai adalah himpunan fuzzy ke-I sebagai anteseden, </a:t>
            </a:r>
          </a:p>
          <a:p>
            <a:r>
              <a:rPr lang="id-ID" sz="2400" dirty="0">
                <a:solidFill>
                  <a:schemeClr val="bg1"/>
                </a:solidFill>
              </a:rPr>
              <a:t>dan pi adalah suatu konstanta ke-1 dan </a:t>
            </a:r>
          </a:p>
          <a:p>
            <a:r>
              <a:rPr lang="id-ID" sz="2400" dirty="0">
                <a:solidFill>
                  <a:schemeClr val="bg1"/>
                </a:solidFill>
              </a:rPr>
              <a:t>q merupakan konstanta dalam konsekuen</a:t>
            </a:r>
          </a:p>
        </p:txBody>
      </p:sp>
    </p:spTree>
    <p:extLst>
      <p:ext uri="{BB962C8B-B14F-4D97-AF65-F5344CB8AC3E}">
        <p14:creationId xmlns:p14="http://schemas.microsoft.com/office/powerpoint/2010/main" val="30908912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solidFill>
                  <a:schemeClr val="bg1"/>
                </a:solidFill>
                <a:latin typeface="Baskerville Old Face" pitchFamily="18" charset="0"/>
              </a:rPr>
              <a:t>BASIS DATA</a:t>
            </a:r>
            <a:endParaRPr lang="id-ID" dirty="0"/>
          </a:p>
        </p:txBody>
      </p:sp>
      <p:sp>
        <p:nvSpPr>
          <p:cNvPr id="3" name="Content Placeholder 2"/>
          <p:cNvSpPr>
            <a:spLocks noGrp="1"/>
          </p:cNvSpPr>
          <p:nvPr>
            <p:ph idx="1"/>
          </p:nvPr>
        </p:nvSpPr>
        <p:spPr/>
        <p:txBody>
          <a:bodyPr/>
          <a:lstStyle/>
          <a:p>
            <a:r>
              <a:rPr lang="id-ID" sz="2400" dirty="0">
                <a:solidFill>
                  <a:schemeClr val="bg1"/>
                </a:solidFill>
              </a:rPr>
              <a:t>Sebagian besar basis data standar diklasifikasikan berdasarkan bagaimana data tersebut dipandang oleh user dan menggunakan query untuk mencari data yang diinginkan. </a:t>
            </a:r>
          </a:p>
          <a:p>
            <a:r>
              <a:rPr lang="id-ID" sz="2400" dirty="0">
                <a:solidFill>
                  <a:schemeClr val="bg1"/>
                </a:solidFill>
              </a:rPr>
              <a:t>Namun terkadang dibutuhkan suatu data yang bersifat ambiguous, maka digunakan basis data fuzzy. </a:t>
            </a:r>
          </a:p>
          <a:p>
            <a:r>
              <a:rPr lang="id-ID" sz="2400" dirty="0">
                <a:solidFill>
                  <a:schemeClr val="bg1"/>
                </a:solidFill>
              </a:rPr>
              <a:t>Salah satu diantaranya adalah model Tahani. </a:t>
            </a:r>
          </a:p>
          <a:p>
            <a:r>
              <a:rPr lang="id-ID" sz="2400" dirty="0">
                <a:solidFill>
                  <a:schemeClr val="bg1"/>
                </a:solidFill>
              </a:rPr>
              <a:t>Basis data fuzzy model Tahani masih tetap menggunakan relasi standar, hanya saja model ini menggunakan teori himpunan fuzzy untuk mendapatkan informasi pada query-nya.</a:t>
            </a:r>
          </a:p>
        </p:txBody>
      </p:sp>
    </p:spTree>
    <p:extLst>
      <p:ext uri="{BB962C8B-B14F-4D97-AF65-F5344CB8AC3E}">
        <p14:creationId xmlns:p14="http://schemas.microsoft.com/office/powerpoint/2010/main" val="550071179"/>
      </p:ext>
    </p:extLst>
  </p:cSld>
  <p:clrMapOvr>
    <a:masterClrMapping/>
  </p:clrMapOvr>
</p:sld>
</file>

<file path=ppt/theme/theme1.xml><?xml version="1.0" encoding="utf-8"?>
<a:theme xmlns:a="http://schemas.openxmlformats.org/drawingml/2006/main" name="Modèle par défaut">
  <a:themeElements>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odèle par défaut">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93212</Template>
  <TotalTime>528</TotalTime>
  <Words>1536</Words>
  <Application>Microsoft Office PowerPoint</Application>
  <PresentationFormat>On-screen Show (4:3)</PresentationFormat>
  <Paragraphs>277</Paragraphs>
  <Slides>50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50</vt:i4>
      </vt:variant>
    </vt:vector>
  </HeadingPairs>
  <TitlesOfParts>
    <vt:vector size="56" baseType="lpstr">
      <vt:lpstr>Arial</vt:lpstr>
      <vt:lpstr>Baskerville Old Face</vt:lpstr>
      <vt:lpstr>Cambria Math</vt:lpstr>
      <vt:lpstr>Symbol</vt:lpstr>
      <vt:lpstr>Wingdings</vt:lpstr>
      <vt:lpstr>Modèle par défaut</vt:lpstr>
      <vt:lpstr>LOGIKA FUZZY</vt:lpstr>
      <vt:lpstr>LOGIKA FUZZY</vt:lpstr>
      <vt:lpstr>LOGIKA FUZZY</vt:lpstr>
      <vt:lpstr>LOGIKA FUZZY</vt:lpstr>
      <vt:lpstr>Contoh </vt:lpstr>
      <vt:lpstr>Salah satu contoh pemetaan suatu input-output dalam bentuk grafis</vt:lpstr>
      <vt:lpstr>Alasan digunakannya  LOGIKA FUZZY</vt:lpstr>
      <vt:lpstr>Alasan digunakannya  LOGIKA FUZZY</vt:lpstr>
      <vt:lpstr>APLIKASI</vt:lpstr>
      <vt:lpstr>APLIKASI</vt:lpstr>
      <vt:lpstr>APLIKASI</vt:lpstr>
      <vt:lpstr>LOGIKA FUZZY</vt:lpstr>
      <vt:lpstr>Contoh </vt:lpstr>
      <vt:lpstr>Contoh </vt:lpstr>
      <vt:lpstr>Contoh </vt:lpstr>
      <vt:lpstr>Contoh </vt:lpstr>
      <vt:lpstr>Contoh </vt:lpstr>
      <vt:lpstr>Contoh </vt:lpstr>
      <vt:lpstr>Contoh </vt:lpstr>
      <vt:lpstr>Contoh </vt:lpstr>
      <vt:lpstr>LOGIKA FUZZY</vt:lpstr>
      <vt:lpstr>LOGIKA FUZZY</vt:lpstr>
      <vt:lpstr>LOGIKA FUZZY</vt:lpstr>
      <vt:lpstr>LOGIKA FUZZY</vt:lpstr>
      <vt:lpstr>LOGIKA FUZZY</vt:lpstr>
      <vt:lpstr>FUNGSI KEANGGOTAAN</vt:lpstr>
      <vt:lpstr>FUNGSI KEANGGOTAAN</vt:lpstr>
      <vt:lpstr>FUNGSI KEANGGOTAAN</vt:lpstr>
      <vt:lpstr>FUNGSI KEANGGOTAAN</vt:lpstr>
      <vt:lpstr>FUNGSI KEANGGOTAAN</vt:lpstr>
      <vt:lpstr>FUNGSI KEANGGOTAAN</vt:lpstr>
      <vt:lpstr>OPERATOR DASAR ZADEH</vt:lpstr>
      <vt:lpstr>OPERATOR DASAR ZADEH</vt:lpstr>
      <vt:lpstr>OPERATOR DASAR ZADEH</vt:lpstr>
      <vt:lpstr>OPERATOR DASAR ZADEH</vt:lpstr>
      <vt:lpstr>PENALARAN MONOTON</vt:lpstr>
      <vt:lpstr>FUNGSI IMPLIKASI</vt:lpstr>
      <vt:lpstr>FUNGSI IMPLIKASI</vt:lpstr>
      <vt:lpstr>SISTEM INFERENSI FUZZY</vt:lpstr>
      <vt:lpstr>SISTEM INFERENSI FUZZY</vt:lpstr>
      <vt:lpstr>SISTEM INFERENSI FUZZY</vt:lpstr>
      <vt:lpstr>SISTEM INFERENSI FUZZY</vt:lpstr>
      <vt:lpstr>SISTEM INFERENSI FUZZY</vt:lpstr>
      <vt:lpstr>SISTEM INFERENSI FUZZY</vt:lpstr>
      <vt:lpstr>SISTEM INFERENSI FUZZY</vt:lpstr>
      <vt:lpstr>SISTEM INFERENSI FUZZY</vt:lpstr>
      <vt:lpstr>SISTEM INFERENSI FUZZY</vt:lpstr>
      <vt:lpstr>SISTEM INFERENSI FUZZY</vt:lpstr>
      <vt:lpstr>SISTEM INFERENSI FUZZY</vt:lpstr>
      <vt:lpstr>BASIS DATA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SEARCHING (PENCARIAN)</dc:title>
  <dc:creator>User</dc:creator>
  <cp:lastModifiedBy>ning</cp:lastModifiedBy>
  <cp:revision>38</cp:revision>
  <dcterms:created xsi:type="dcterms:W3CDTF">2016-03-22T17:45:12Z</dcterms:created>
  <dcterms:modified xsi:type="dcterms:W3CDTF">2017-05-10T02:03:54Z</dcterms:modified>
</cp:coreProperties>
</file>