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52637" autoAdjust="0"/>
  </p:normalViewPr>
  <p:slideViewPr>
    <p:cSldViewPr>
      <p:cViewPr>
        <p:scale>
          <a:sx n="75" d="100"/>
          <a:sy n="75" d="100"/>
        </p:scale>
        <p:origin x="972" y="-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281328-C54B-47C6-A315-0652DD55C278}" type="datetimeFigureOut">
              <a:rPr lang="en-US" smtClean="0"/>
              <a:t>12/21/2021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A88F26-A6D2-46F4-9032-094DD4427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271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6575" y="503238"/>
            <a:ext cx="3140075" cy="2354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1400" b="1" dirty="0"/>
              <a:t>Faded picture background </a:t>
            </a:r>
            <a:r>
              <a:rPr lang="en-US" sz="1400" b="1" baseline="0" dirty="0"/>
              <a:t>with full-color overlay</a:t>
            </a:r>
          </a:p>
          <a:p>
            <a:r>
              <a:rPr lang="en-US" sz="1400" b="0" baseline="0" dirty="0"/>
              <a:t>(Intermediate)</a:t>
            </a:r>
          </a:p>
          <a:p>
            <a:endParaRPr lang="en-US" sz="1200" baseline="0" dirty="0"/>
          </a:p>
          <a:p>
            <a:endParaRPr lang="en-US" sz="1200" baseline="0" dirty="0"/>
          </a:p>
          <a:p>
            <a:r>
              <a:rPr lang="en-US" sz="1200" b="1" baseline="0" dirty="0"/>
              <a:t>Tip</a:t>
            </a:r>
            <a:r>
              <a:rPr lang="en-US" sz="1200" baseline="0" dirty="0"/>
              <a:t>: For best results with the picture overlay on this slide, use a picture that is the same dimensions as the slide: 7.5” high and 10” wide. If the picture is not the same height and width, resize or crop to those dimensions before following the instructions below. </a:t>
            </a:r>
          </a:p>
          <a:p>
            <a:endParaRPr lang="en-US" sz="1200" baseline="0" dirty="0"/>
          </a:p>
          <a:p>
            <a:endParaRPr lang="en-US" sz="1200" baseline="0" dirty="0"/>
          </a:p>
          <a:p>
            <a:r>
              <a:rPr lang="en-US" sz="1200" b="0" dirty="0"/>
              <a:t>To reproduce the background effects on this</a:t>
            </a:r>
            <a:r>
              <a:rPr lang="en-US" sz="1200" b="0" baseline="0" dirty="0"/>
              <a:t>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/>
              <a:t>On the </a:t>
            </a:r>
            <a:r>
              <a:rPr lang="en-US" sz="1200" b="1" baseline="0" dirty="0"/>
              <a:t>Home</a:t>
            </a:r>
            <a:r>
              <a:rPr lang="en-US" sz="1200" baseline="0" dirty="0"/>
              <a:t> tab, in the </a:t>
            </a:r>
            <a:r>
              <a:rPr lang="en-US" sz="1200" b="1" baseline="0" dirty="0"/>
              <a:t>Slides</a:t>
            </a:r>
            <a:r>
              <a:rPr lang="en-US" sz="1200" baseline="0" dirty="0"/>
              <a:t> group, click </a:t>
            </a:r>
            <a:r>
              <a:rPr lang="en-US" sz="1200" b="1" baseline="0" dirty="0"/>
              <a:t>Layout</a:t>
            </a:r>
            <a:r>
              <a:rPr lang="en-US" sz="1200" b="0" baseline="0" dirty="0"/>
              <a:t>,</a:t>
            </a:r>
            <a:r>
              <a:rPr lang="en-US" sz="1200" baseline="0" dirty="0"/>
              <a:t> and then click </a:t>
            </a:r>
            <a:r>
              <a:rPr lang="en-US" sz="1200" b="1" baseline="0" dirty="0"/>
              <a:t>Blank</a:t>
            </a:r>
            <a:r>
              <a:rPr lang="en-US" sz="1200" baseline="0" dirty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/>
              <a:t>Right-click the slide</a:t>
            </a:r>
            <a:r>
              <a:rPr lang="en-US" sz="1200" b="0" baseline="0" dirty="0"/>
              <a:t> and then click </a:t>
            </a:r>
            <a:r>
              <a:rPr lang="en-US" sz="1200" b="1" dirty="0"/>
              <a:t>Format</a:t>
            </a:r>
            <a:r>
              <a:rPr lang="en-US" sz="1200" b="0" baseline="0" dirty="0"/>
              <a:t> </a:t>
            </a:r>
            <a:r>
              <a:rPr lang="en-US" sz="1200" b="1" baseline="0" dirty="0"/>
              <a:t>Background</a:t>
            </a:r>
            <a:r>
              <a:rPr lang="en-US" sz="1200" b="0" baseline="0" dirty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/>
              <a:t>In the </a:t>
            </a:r>
            <a:r>
              <a:rPr lang="en-US" sz="1200" b="1" baseline="0" dirty="0"/>
              <a:t>Format Background</a:t>
            </a:r>
            <a:r>
              <a:rPr lang="en-US" sz="1200" b="0" baseline="0" dirty="0"/>
              <a:t> dialog box, click </a:t>
            </a:r>
            <a:r>
              <a:rPr lang="en-US" sz="1200" b="1" baseline="0" dirty="0"/>
              <a:t>Fill</a:t>
            </a:r>
            <a:r>
              <a:rPr lang="en-US" sz="1200" b="0" baseline="0" dirty="0"/>
              <a:t> in the left pane. In the </a:t>
            </a:r>
            <a:r>
              <a:rPr lang="en-US" sz="1200" b="1" baseline="0" dirty="0"/>
              <a:t>Fill</a:t>
            </a:r>
            <a:r>
              <a:rPr lang="en-US" sz="1200" b="0" baseline="0" dirty="0"/>
              <a:t> pane, select </a:t>
            </a:r>
            <a:r>
              <a:rPr lang="en-US" sz="1200" b="1" baseline="0" dirty="0"/>
              <a:t>Picture or texture fill</a:t>
            </a:r>
            <a:r>
              <a:rPr lang="en-US" sz="1200" b="0" baseline="0" dirty="0"/>
              <a:t>, and then under </a:t>
            </a:r>
            <a:r>
              <a:rPr lang="en-US" sz="1200" b="1" baseline="0" dirty="0"/>
              <a:t>Insert from</a:t>
            </a:r>
            <a:r>
              <a:rPr lang="en-US" sz="1200" b="0" baseline="0" dirty="0"/>
              <a:t>, click </a:t>
            </a:r>
            <a:r>
              <a:rPr lang="en-US" sz="1200" b="1" baseline="0" dirty="0"/>
              <a:t>File</a:t>
            </a:r>
            <a:r>
              <a:rPr lang="en-US" sz="1200" b="0" baseline="0" dirty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/>
              <a:t>In the </a:t>
            </a:r>
            <a:r>
              <a:rPr lang="en-US" sz="1200" b="1" baseline="0" dirty="0"/>
              <a:t>Insert Picture </a:t>
            </a:r>
            <a:r>
              <a:rPr lang="en-US" sz="1200" b="0" baseline="0" dirty="0"/>
              <a:t>dialog box, select a picture, and then click </a:t>
            </a:r>
            <a:r>
              <a:rPr lang="en-US" sz="1200" b="1" baseline="0" dirty="0"/>
              <a:t>Insert</a:t>
            </a:r>
            <a:r>
              <a:rPr lang="en-US" sz="1200" b="0" baseline="0" dirty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/>
              <a:t>Also in the </a:t>
            </a:r>
            <a:r>
              <a:rPr lang="en-US" sz="1200" b="1" baseline="0" dirty="0"/>
              <a:t>Format Background </a:t>
            </a:r>
            <a:r>
              <a:rPr lang="en-US" sz="1200" b="0" baseline="0" dirty="0"/>
              <a:t>dialog box, in the </a:t>
            </a:r>
            <a:r>
              <a:rPr lang="en-US" sz="1200" b="1" baseline="0" dirty="0"/>
              <a:t>Fill</a:t>
            </a:r>
            <a:r>
              <a:rPr lang="en-US" sz="1200" b="0" baseline="0" dirty="0"/>
              <a:t> pane, in the </a:t>
            </a:r>
            <a:r>
              <a:rPr lang="en-US" sz="1200" b="1" baseline="0" dirty="0"/>
              <a:t>Transparency</a:t>
            </a:r>
            <a:r>
              <a:rPr lang="en-US" sz="1200" b="0" baseline="0" dirty="0"/>
              <a:t> box, enter </a:t>
            </a:r>
            <a:r>
              <a:rPr lang="en-US" sz="1200" b="1" baseline="0" dirty="0"/>
              <a:t>50%</a:t>
            </a:r>
            <a:r>
              <a:rPr lang="en-US" sz="1200" b="0" baseline="0" dirty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/>
              <a:t>Also in the </a:t>
            </a:r>
            <a:r>
              <a:rPr lang="en-US" sz="1200" b="1" baseline="0" dirty="0"/>
              <a:t>Format Background </a:t>
            </a:r>
            <a:r>
              <a:rPr lang="en-US" sz="1200" b="0" baseline="0" dirty="0"/>
              <a:t>dialog box, click </a:t>
            </a:r>
            <a:r>
              <a:rPr lang="en-US" sz="1200" b="1" baseline="0" dirty="0"/>
              <a:t>Picture</a:t>
            </a:r>
            <a:r>
              <a:rPr lang="en-US" sz="1200" b="0" baseline="0" dirty="0"/>
              <a:t> </a:t>
            </a:r>
            <a:r>
              <a:rPr lang="en-US" sz="1200" b="1" baseline="0" dirty="0"/>
              <a:t>Color</a:t>
            </a:r>
            <a:r>
              <a:rPr lang="en-US" sz="1200" b="0" baseline="0" dirty="0"/>
              <a:t> in the left pane. In the </a:t>
            </a:r>
            <a:r>
              <a:rPr lang="en-US" sz="1200" b="1" baseline="0" dirty="0"/>
              <a:t>Picture Color</a:t>
            </a:r>
            <a:r>
              <a:rPr lang="en-US" sz="1200" b="0" baseline="0" dirty="0"/>
              <a:t> pane, under </a:t>
            </a:r>
            <a:r>
              <a:rPr lang="en-US" sz="1200" b="1" baseline="0" dirty="0"/>
              <a:t>Recolor</a:t>
            </a:r>
            <a:r>
              <a:rPr lang="en-US" sz="1200" b="0" baseline="0" dirty="0"/>
              <a:t>, click the button next to </a:t>
            </a:r>
            <a:r>
              <a:rPr lang="en-US" sz="1200" b="1" baseline="0" dirty="0"/>
              <a:t>Presets</a:t>
            </a:r>
            <a:r>
              <a:rPr lang="en-US" sz="1200" b="0" baseline="0" dirty="0"/>
              <a:t>, and then click </a:t>
            </a:r>
            <a:r>
              <a:rPr lang="en-US" sz="1200" b="1" baseline="0" dirty="0"/>
              <a:t>Tan, Background color 2 Light </a:t>
            </a:r>
            <a:r>
              <a:rPr lang="en-US" sz="1200" b="0" baseline="0" dirty="0"/>
              <a:t>(third row, first option from the left).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/>
              <a:t>On the </a:t>
            </a:r>
            <a:r>
              <a:rPr lang="en-US" sz="1200" b="1" baseline="0" dirty="0"/>
              <a:t>Insert</a:t>
            </a:r>
            <a:r>
              <a:rPr lang="en-US" sz="1200" b="0" baseline="0" dirty="0"/>
              <a:t> tab, in the </a:t>
            </a:r>
            <a:r>
              <a:rPr lang="en-US" sz="1200" b="1" baseline="0" dirty="0"/>
              <a:t>Images</a:t>
            </a:r>
            <a:r>
              <a:rPr lang="en-US" sz="1200" b="0" baseline="0" dirty="0"/>
              <a:t> group, click </a:t>
            </a:r>
            <a:r>
              <a:rPr lang="en-US" sz="1200" b="1" baseline="0" dirty="0"/>
              <a:t>Picture</a:t>
            </a:r>
            <a:r>
              <a:rPr lang="en-US" sz="1200" b="0" baseline="0" dirty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/>
              <a:t>In the </a:t>
            </a:r>
            <a:r>
              <a:rPr lang="en-US" sz="1200" b="1" baseline="0" dirty="0"/>
              <a:t>Insert Picture </a:t>
            </a:r>
            <a:r>
              <a:rPr lang="en-US" sz="1200" b="0" baseline="0" dirty="0"/>
              <a:t>dialog box, select the same picture chosen for the background, and then click </a:t>
            </a:r>
            <a:r>
              <a:rPr lang="en-US" sz="1200" b="1" baseline="0" dirty="0"/>
              <a:t>Insert</a:t>
            </a:r>
            <a:r>
              <a:rPr lang="en-US" sz="1200" b="0" baseline="0" dirty="0"/>
              <a:t>. </a:t>
            </a:r>
            <a:endParaRPr lang="en-US" sz="1200" b="0" i="1" baseline="0" dirty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/>
              <a:t>Select the picture. Under </a:t>
            </a:r>
            <a:r>
              <a:rPr lang="en-US" sz="1200" b="1" baseline="0" dirty="0"/>
              <a:t>Picture Tools</a:t>
            </a:r>
            <a:r>
              <a:rPr lang="en-US" sz="1200" b="0" baseline="0" dirty="0"/>
              <a:t>, on the </a:t>
            </a:r>
            <a:r>
              <a:rPr lang="en-US" sz="1200" b="1" baseline="0" dirty="0"/>
              <a:t>Format</a:t>
            </a:r>
            <a:r>
              <a:rPr lang="en-US" sz="1200" b="0" baseline="0" dirty="0"/>
              <a:t> tab, in the bottom right corner of the </a:t>
            </a:r>
            <a:r>
              <a:rPr lang="en-US" sz="1200" b="1" baseline="0" dirty="0"/>
              <a:t>Size</a:t>
            </a:r>
            <a:r>
              <a:rPr lang="en-US" sz="1200" b="0" baseline="0" dirty="0"/>
              <a:t> group, click the </a:t>
            </a:r>
            <a:r>
              <a:rPr lang="en-US" sz="1200" b="1" baseline="0" dirty="0"/>
              <a:t>Size and Position </a:t>
            </a:r>
            <a:r>
              <a:rPr lang="en-US" sz="1200" b="0" baseline="0" dirty="0"/>
              <a:t>dialog box launcher.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 Picture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 box, resize or crop the image so that the height is set to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7.5”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the width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set to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2.25”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crop the picture, click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pane, under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 position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 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resize the picture, click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pane, under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rotate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</a:t>
            </a:r>
            <a:r>
              <a:rPr lang="en-US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i="0" baseline="0" dirty="0"/>
              <a:t>Also in the </a:t>
            </a:r>
            <a:r>
              <a:rPr lang="en-US" sz="1200" b="1" i="0" baseline="0" dirty="0"/>
              <a:t>Format Picture </a:t>
            </a:r>
            <a:r>
              <a:rPr lang="en-US" sz="1200" b="0" i="0" baseline="0" dirty="0"/>
              <a:t>dialog box, click </a:t>
            </a:r>
            <a:r>
              <a:rPr lang="en-US" sz="1200" b="1" i="0" baseline="0" dirty="0"/>
              <a:t>Glow and Soft Edges </a:t>
            </a:r>
            <a:r>
              <a:rPr lang="en-US" sz="1200" b="0" i="0" baseline="0" dirty="0"/>
              <a:t>in the left pane, and then in the </a:t>
            </a:r>
            <a:r>
              <a:rPr lang="en-US" sz="1200" b="1" i="0" baseline="0" dirty="0"/>
              <a:t>Glow and Soft Edges</a:t>
            </a:r>
            <a:r>
              <a:rPr lang="en-US" sz="1200" b="0" i="0" baseline="0" dirty="0"/>
              <a:t> pane, under </a:t>
            </a:r>
            <a:r>
              <a:rPr lang="en-US" sz="1200" b="1" i="0" baseline="0" dirty="0"/>
              <a:t>Soft Edges</a:t>
            </a:r>
            <a:r>
              <a:rPr lang="en-US" sz="1200" b="0" i="0" baseline="0" dirty="0"/>
              <a:t>, in the </a:t>
            </a:r>
            <a:r>
              <a:rPr lang="en-US" sz="1200" b="1" i="0" baseline="0" dirty="0"/>
              <a:t>Size</a:t>
            </a:r>
            <a:r>
              <a:rPr lang="en-US" sz="1200" b="0" i="0" baseline="0" dirty="0"/>
              <a:t> box enter </a:t>
            </a:r>
            <a:r>
              <a:rPr lang="en-US" sz="1200" b="1" i="0" baseline="0" dirty="0"/>
              <a:t>10 point</a:t>
            </a:r>
            <a:r>
              <a:rPr lang="en-US" sz="1200" b="0" i="0" baseline="0" dirty="0"/>
              <a:t>. </a:t>
            </a:r>
          </a:p>
          <a:p>
            <a:endParaRPr lang="en-US" sz="1200" b="0" baseline="0" dirty="0"/>
          </a:p>
          <a:p>
            <a:endParaRPr lang="en-US" sz="1200" baseline="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936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44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127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676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541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319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505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946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893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210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201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0392412-2F6C-42E0-A973-AD28DD6CFEF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4646"/>
            <a:ext cx="9144001" cy="686264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12/21/2021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381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75856" y="4149080"/>
            <a:ext cx="5868144" cy="1470025"/>
          </a:xfrm>
        </p:spPr>
        <p:txBody>
          <a:bodyPr/>
          <a:lstStyle/>
          <a:p>
            <a:r>
              <a:rPr lang="en-US" b="1" dirty="0" err="1" smtClean="0"/>
              <a:t>Pelayanan</a:t>
            </a:r>
            <a:r>
              <a:rPr lang="en-US" b="1" dirty="0" smtClean="0"/>
              <a:t> </a:t>
            </a:r>
            <a:r>
              <a:rPr lang="en-US" b="1" dirty="0" err="1" smtClean="0"/>
              <a:t>Pelabuhan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59223202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err="1" smtClean="0"/>
              <a:t>Kinerja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Pelabuhan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131" y="980728"/>
            <a:ext cx="8229600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800" b="1" dirty="0" err="1" smtClean="0"/>
              <a:t>Komponen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waktu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pelayanan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kapal</a:t>
            </a:r>
            <a:r>
              <a:rPr lang="en-US" sz="1800" b="1" dirty="0" smtClean="0"/>
              <a:t> di </a:t>
            </a:r>
            <a:r>
              <a:rPr lang="en-US" sz="1800" b="1" dirty="0" err="1" smtClean="0"/>
              <a:t>perairan</a:t>
            </a:r>
            <a:r>
              <a:rPr lang="en-US" sz="1800" b="1" dirty="0" smtClean="0"/>
              <a:t> :</a:t>
            </a:r>
          </a:p>
          <a:p>
            <a:pPr marL="0" indent="0" algn="just">
              <a:buNone/>
            </a:pPr>
            <a:r>
              <a:rPr lang="en-US" sz="1700" b="1" dirty="0" smtClean="0"/>
              <a:t>a. </a:t>
            </a:r>
            <a:r>
              <a:rPr lang="en-US" sz="1700" b="1" i="1" dirty="0" smtClean="0"/>
              <a:t>Waiting Time </a:t>
            </a:r>
            <a:r>
              <a:rPr lang="en-US" sz="1700" b="1" dirty="0" smtClean="0"/>
              <a:t>(WT) </a:t>
            </a:r>
            <a:r>
              <a:rPr lang="en-US" sz="1700" b="1" dirty="0" err="1" smtClean="0"/>
              <a:t>atau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waktu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tunggu</a:t>
            </a:r>
            <a:endParaRPr lang="en-US" sz="1700" b="1" dirty="0" smtClean="0"/>
          </a:p>
          <a:p>
            <a:pPr marL="0" indent="0" algn="just">
              <a:buNone/>
            </a:pPr>
            <a:r>
              <a:rPr lang="en-US" sz="1700" b="1" dirty="0" smtClean="0"/>
              <a:t>    </a:t>
            </a:r>
            <a:r>
              <a:rPr lang="en-US" sz="1700" b="1" dirty="0" err="1" smtClean="0"/>
              <a:t>Waktu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menunggu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selama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datangnya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pandu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dan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kapal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tunda</a:t>
            </a:r>
            <a:endParaRPr lang="en-US" sz="1700" b="1" dirty="0" smtClean="0"/>
          </a:p>
          <a:p>
            <a:pPr marL="0" indent="0" algn="just">
              <a:buNone/>
            </a:pPr>
            <a:r>
              <a:rPr lang="en-US" sz="1700" b="1" dirty="0" smtClean="0"/>
              <a:t>b. </a:t>
            </a:r>
            <a:r>
              <a:rPr lang="en-US" sz="1700" b="1" i="1" dirty="0" smtClean="0"/>
              <a:t>Approach Time</a:t>
            </a:r>
          </a:p>
          <a:p>
            <a:pPr marL="0" indent="0" algn="just">
              <a:buNone/>
            </a:pPr>
            <a:r>
              <a:rPr lang="en-US" sz="1700" b="1" dirty="0" smtClean="0"/>
              <a:t>    </a:t>
            </a:r>
            <a:r>
              <a:rPr lang="en-US" sz="1700" b="1" dirty="0" err="1" smtClean="0"/>
              <a:t>Waktu</a:t>
            </a:r>
            <a:r>
              <a:rPr lang="en-US" sz="1700" b="1" dirty="0" smtClean="0"/>
              <a:t> yang </a:t>
            </a:r>
            <a:r>
              <a:rPr lang="en-US" sz="1700" b="1" dirty="0" err="1" smtClean="0"/>
              <a:t>diperlukan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kapal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dari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perairan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dimana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dia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melepas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jangkar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menuju</a:t>
            </a:r>
            <a:r>
              <a:rPr lang="en-US" sz="1700" b="1" dirty="0" smtClean="0"/>
              <a:t>   </a:t>
            </a:r>
            <a:r>
              <a:rPr lang="en-US" sz="1700" b="1" dirty="0" err="1" smtClean="0"/>
              <a:t>perairan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pelabuhan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sampai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mengikatkan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tali</a:t>
            </a:r>
            <a:r>
              <a:rPr lang="en-US" sz="1700" b="1" dirty="0" smtClean="0"/>
              <a:t> di </a:t>
            </a:r>
            <a:r>
              <a:rPr lang="en-US" sz="1700" b="1" dirty="0" err="1" smtClean="0"/>
              <a:t>dermaga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dan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sebaliknya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yaitu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dari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kapal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melepas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tali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tambatan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setelah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bongkar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muat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sampai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tiba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kembali</a:t>
            </a:r>
            <a:r>
              <a:rPr lang="en-US" sz="1700" b="1" dirty="0" smtClean="0"/>
              <a:t> di </a:t>
            </a:r>
            <a:r>
              <a:rPr lang="en-US" sz="1700" b="1" dirty="0" err="1" smtClean="0"/>
              <a:t>luar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perairan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pelabuhan</a:t>
            </a:r>
            <a:r>
              <a:rPr lang="en-US" sz="1700" b="1" dirty="0" smtClean="0"/>
              <a:t> </a:t>
            </a:r>
          </a:p>
          <a:p>
            <a:pPr marL="0" indent="0" algn="just">
              <a:buNone/>
            </a:pPr>
            <a:r>
              <a:rPr lang="en-US" sz="1700" b="1" dirty="0" smtClean="0"/>
              <a:t>c. </a:t>
            </a:r>
            <a:r>
              <a:rPr lang="en-US" sz="1700" b="1" i="1" dirty="0" smtClean="0"/>
              <a:t>Postpone Time</a:t>
            </a:r>
          </a:p>
          <a:p>
            <a:pPr marL="0" indent="0" algn="just">
              <a:buNone/>
            </a:pPr>
            <a:r>
              <a:rPr lang="en-US" sz="1700" b="1" dirty="0"/>
              <a:t> </a:t>
            </a:r>
            <a:r>
              <a:rPr lang="en-US" sz="1700" b="1" dirty="0" smtClean="0"/>
              <a:t>   </a:t>
            </a:r>
            <a:r>
              <a:rPr lang="en-US" sz="1700" b="1" dirty="0" err="1" smtClean="0"/>
              <a:t>Waktu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tertunda</a:t>
            </a:r>
            <a:r>
              <a:rPr lang="en-US" sz="1700" b="1" dirty="0" smtClean="0"/>
              <a:t> yang </a:t>
            </a:r>
            <a:r>
              <a:rPr lang="en-US" sz="1700" b="1" dirty="0" err="1" smtClean="0"/>
              <a:t>tidak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bermanfaat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selama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kapal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berada</a:t>
            </a:r>
            <a:r>
              <a:rPr lang="en-US" sz="1700" b="1" dirty="0" smtClean="0"/>
              <a:t> di </a:t>
            </a:r>
            <a:r>
              <a:rPr lang="en-US" sz="1700" b="1" dirty="0" err="1" smtClean="0"/>
              <a:t>perairan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pelabuhan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antara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lokasi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lego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jangkar</a:t>
            </a:r>
            <a:r>
              <a:rPr lang="en-US" sz="1700" b="1" dirty="0" smtClean="0"/>
              <a:t>, </a:t>
            </a:r>
            <a:r>
              <a:rPr lang="en-US" sz="1700" b="1" dirty="0" err="1" smtClean="0"/>
              <a:t>dihitung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dari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sebelum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sampai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sesudah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melakukan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kegiatan</a:t>
            </a:r>
            <a:r>
              <a:rPr lang="en-US" sz="1700" b="1" dirty="0" smtClean="0"/>
              <a:t> di </a:t>
            </a:r>
            <a:r>
              <a:rPr lang="en-US" sz="1700" b="1" dirty="0" err="1" smtClean="0"/>
              <a:t>pelabuhan</a:t>
            </a:r>
            <a:endParaRPr lang="en-US" sz="1700" b="1" dirty="0" smtClean="0"/>
          </a:p>
          <a:p>
            <a:pPr marL="0" indent="0" algn="just">
              <a:buNone/>
            </a:pPr>
            <a:r>
              <a:rPr lang="en-US" sz="1700" b="1" dirty="0" smtClean="0"/>
              <a:t>d. </a:t>
            </a:r>
            <a:r>
              <a:rPr lang="en-US" sz="1700" b="1" i="1" dirty="0" smtClean="0"/>
              <a:t>Service Time</a:t>
            </a:r>
          </a:p>
          <a:p>
            <a:pPr marL="0" indent="0" algn="just">
              <a:buNone/>
            </a:pPr>
            <a:r>
              <a:rPr lang="en-US" sz="1700" b="1" dirty="0" smtClean="0"/>
              <a:t>    </a:t>
            </a:r>
            <a:r>
              <a:rPr lang="en-US" sz="1700" b="1" dirty="0" err="1" smtClean="0"/>
              <a:t>Waktu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pelayanan</a:t>
            </a:r>
            <a:r>
              <a:rPr lang="en-US" sz="1700" b="1" dirty="0" smtClean="0"/>
              <a:t> di </a:t>
            </a:r>
            <a:r>
              <a:rPr lang="en-US" sz="1700" b="1" dirty="0" err="1" smtClean="0"/>
              <a:t>tambatan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yaitu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waktu</a:t>
            </a:r>
            <a:r>
              <a:rPr lang="en-US" sz="1700" b="1" dirty="0" smtClean="0"/>
              <a:t> yang </a:t>
            </a:r>
            <a:r>
              <a:rPr lang="en-US" sz="1700" b="1" dirty="0" err="1" smtClean="0"/>
              <a:t>dihitung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sejak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kapal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ikat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tali</a:t>
            </a:r>
            <a:r>
              <a:rPr lang="en-US" sz="1700" b="1" dirty="0" smtClean="0"/>
              <a:t> di </a:t>
            </a:r>
            <a:r>
              <a:rPr lang="en-US" sz="1700" b="1" dirty="0" err="1" smtClean="0"/>
              <a:t>tambatan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sampai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lepas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tali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atau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waktu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selama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kapal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berada</a:t>
            </a:r>
            <a:r>
              <a:rPr lang="en-US" sz="1700" b="1" dirty="0" smtClean="0"/>
              <a:t> di </a:t>
            </a:r>
            <a:r>
              <a:rPr lang="en-US" sz="1700" b="1" dirty="0" err="1" smtClean="0"/>
              <a:t>tambatan</a:t>
            </a:r>
            <a:r>
              <a:rPr lang="en-US" sz="1700" b="1" dirty="0" smtClean="0"/>
              <a:t>.</a:t>
            </a:r>
          </a:p>
          <a:p>
            <a:pPr marL="0" indent="0" algn="just">
              <a:buNone/>
            </a:pPr>
            <a:r>
              <a:rPr lang="en-US" sz="1700" b="1" dirty="0" smtClean="0"/>
              <a:t>e. </a:t>
            </a:r>
            <a:r>
              <a:rPr lang="en-US" sz="1700" b="1" i="1" dirty="0" smtClean="0"/>
              <a:t>Turn Round Time </a:t>
            </a:r>
            <a:r>
              <a:rPr lang="en-US" sz="1700" b="1" dirty="0" smtClean="0"/>
              <a:t>(TRT)</a:t>
            </a:r>
          </a:p>
          <a:p>
            <a:pPr marL="0" indent="0" algn="just">
              <a:buNone/>
            </a:pPr>
            <a:r>
              <a:rPr lang="en-US" sz="1700" b="1" dirty="0" smtClean="0"/>
              <a:t>    </a:t>
            </a:r>
            <a:r>
              <a:rPr lang="en-US" sz="1700" b="1" dirty="0" err="1" smtClean="0"/>
              <a:t>Waktu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pelayanan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kapal</a:t>
            </a:r>
            <a:r>
              <a:rPr lang="en-US" sz="1700" b="1" dirty="0" smtClean="0"/>
              <a:t> di </a:t>
            </a:r>
            <a:r>
              <a:rPr lang="en-US" sz="1700" b="1" dirty="0" err="1" smtClean="0"/>
              <a:t>pelabuhan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yaitu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jumlah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waktu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selama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kapal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berada</a:t>
            </a:r>
            <a:r>
              <a:rPr lang="en-US" sz="1700" b="1" dirty="0" smtClean="0"/>
              <a:t> di </a:t>
            </a:r>
            <a:r>
              <a:rPr lang="en-US" sz="1700" b="1" dirty="0" err="1" smtClean="0"/>
              <a:t>pelabuhan</a:t>
            </a:r>
            <a:r>
              <a:rPr lang="en-US" sz="1700" b="1" dirty="0" smtClean="0"/>
              <a:t> yang </a:t>
            </a:r>
            <a:r>
              <a:rPr lang="en-US" sz="1700" b="1" dirty="0" err="1" smtClean="0"/>
              <a:t>dihitung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sejak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kapal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tiba</a:t>
            </a:r>
            <a:r>
              <a:rPr lang="en-US" sz="1700" b="1" dirty="0" smtClean="0"/>
              <a:t> di </a:t>
            </a:r>
            <a:r>
              <a:rPr lang="en-US" sz="1700" b="1" dirty="0" err="1" smtClean="0"/>
              <a:t>lokasi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lego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jangkar</a:t>
            </a:r>
            <a:r>
              <a:rPr lang="en-US" sz="1700" b="1" dirty="0" smtClean="0"/>
              <a:t> di </a:t>
            </a:r>
            <a:r>
              <a:rPr lang="en-US" sz="1700" b="1" dirty="0" err="1" smtClean="0"/>
              <a:t>luar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perairan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pelabuhan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ketika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menunggu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bantuan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pandu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atau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kapal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tunda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sampai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kapal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berngkat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meninggalkan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lokasi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lego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jangkar</a:t>
            </a:r>
            <a:r>
              <a:rPr lang="en-US" sz="1700" b="1" dirty="0" smtClean="0"/>
              <a:t>, </a:t>
            </a:r>
            <a:r>
              <a:rPr lang="en-US" sz="1700" b="1" dirty="0" err="1" smtClean="0"/>
              <a:t>dalam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satuan</a:t>
            </a:r>
            <a:r>
              <a:rPr lang="en-US" sz="1700" b="1" dirty="0" smtClean="0"/>
              <a:t> jam</a:t>
            </a:r>
            <a:endParaRPr lang="en-US" sz="1700" b="1" dirty="0"/>
          </a:p>
        </p:txBody>
      </p:sp>
    </p:spTree>
    <p:extLst>
      <p:ext uri="{BB962C8B-B14F-4D97-AF65-F5344CB8AC3E}">
        <p14:creationId xmlns:p14="http://schemas.microsoft.com/office/powerpoint/2010/main" val="2257290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 smtClean="0"/>
              <a:t>Komponen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pelayanan</a:t>
            </a:r>
            <a:r>
              <a:rPr lang="en-US" dirty="0" smtClean="0"/>
              <a:t> </a:t>
            </a:r>
            <a:r>
              <a:rPr lang="en-US" dirty="0" err="1" smtClean="0"/>
              <a:t>kapal</a:t>
            </a:r>
            <a:r>
              <a:rPr lang="en-US" dirty="0" smtClean="0"/>
              <a:t> di </a:t>
            </a:r>
            <a:r>
              <a:rPr lang="en-US" dirty="0" err="1" smtClean="0"/>
              <a:t>tambatan</a:t>
            </a:r>
            <a:r>
              <a:rPr lang="en-US" dirty="0" smtClean="0"/>
              <a:t> :</a:t>
            </a:r>
          </a:p>
          <a:p>
            <a:pPr marL="514350" indent="-514350">
              <a:buAutoNum type="alphaLcPeriod"/>
            </a:pPr>
            <a:r>
              <a:rPr lang="en-US" i="1" dirty="0" smtClean="0"/>
              <a:t>Not Operating Time </a:t>
            </a:r>
          </a:p>
          <a:p>
            <a:pPr marL="514350" indent="-514350">
              <a:buAutoNum type="alphaLcPeriod"/>
            </a:pPr>
            <a:r>
              <a:rPr lang="en-US" i="1" dirty="0" smtClean="0"/>
              <a:t>Effective time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i="1" dirty="0" smtClean="0"/>
              <a:t>Operating Time </a:t>
            </a:r>
          </a:p>
          <a:p>
            <a:pPr marL="0" indent="0">
              <a:buNone/>
            </a:pPr>
            <a:r>
              <a:rPr lang="en-US" dirty="0" smtClean="0"/>
              <a:t>    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yang </a:t>
            </a:r>
            <a:r>
              <a:rPr lang="en-US" dirty="0" err="1" smtClean="0"/>
              <a:t>dipergunakan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bongkar</a:t>
            </a:r>
            <a:r>
              <a:rPr lang="en-US" dirty="0" smtClean="0"/>
              <a:t> </a:t>
            </a:r>
            <a:r>
              <a:rPr lang="en-US" dirty="0" err="1" smtClean="0"/>
              <a:t>muat</a:t>
            </a:r>
            <a:r>
              <a:rPr lang="en-US" dirty="0" smtClean="0"/>
              <a:t> yang </a:t>
            </a:r>
            <a:r>
              <a:rPr lang="en-US" dirty="0" err="1" smtClean="0"/>
              <a:t>dinyatakan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jam</a:t>
            </a:r>
          </a:p>
          <a:p>
            <a:pPr marL="0" indent="0">
              <a:buNone/>
            </a:pPr>
            <a:r>
              <a:rPr lang="en-US" dirty="0" smtClean="0"/>
              <a:t>c. </a:t>
            </a:r>
            <a:r>
              <a:rPr lang="en-US" i="1" dirty="0" smtClean="0"/>
              <a:t>Bert Time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tambat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 err="1" smtClean="0"/>
              <a:t>kapal</a:t>
            </a:r>
            <a:r>
              <a:rPr lang="en-US" dirty="0" smtClean="0"/>
              <a:t> </a:t>
            </a:r>
            <a:r>
              <a:rPr lang="en-US" dirty="0" err="1" smtClean="0"/>
              <a:t>berada</a:t>
            </a:r>
            <a:r>
              <a:rPr lang="en-US" dirty="0" smtClean="0"/>
              <a:t> di </a:t>
            </a:r>
            <a:r>
              <a:rPr lang="en-US" dirty="0" err="1" smtClean="0"/>
              <a:t>tambatan</a:t>
            </a:r>
            <a:r>
              <a:rPr lang="en-US" dirty="0" smtClean="0"/>
              <a:t>, </a:t>
            </a:r>
            <a:r>
              <a:rPr lang="en-US" dirty="0" err="1" smtClean="0"/>
              <a:t>sejak</a:t>
            </a:r>
            <a:r>
              <a:rPr lang="en-US" dirty="0" smtClean="0"/>
              <a:t> </a:t>
            </a:r>
            <a:r>
              <a:rPr lang="en-US" dirty="0" err="1" smtClean="0"/>
              <a:t>kapal</a:t>
            </a:r>
            <a:r>
              <a:rPr lang="en-US" dirty="0" smtClean="0"/>
              <a:t> </a:t>
            </a:r>
            <a:r>
              <a:rPr lang="en-US" dirty="0" err="1" smtClean="0"/>
              <a:t>ikat</a:t>
            </a:r>
            <a:r>
              <a:rPr lang="en-US" dirty="0" smtClean="0"/>
              <a:t> </a:t>
            </a:r>
            <a:r>
              <a:rPr lang="en-US" dirty="0" err="1" smtClean="0"/>
              <a:t>tali</a:t>
            </a:r>
            <a:r>
              <a:rPr lang="en-US" dirty="0" smtClean="0"/>
              <a:t> </a:t>
            </a:r>
            <a:r>
              <a:rPr lang="en-US" dirty="0" err="1" smtClean="0"/>
              <a:t>sampai</a:t>
            </a:r>
            <a:r>
              <a:rPr lang="en-US" dirty="0" smtClean="0"/>
              <a:t> </a:t>
            </a:r>
            <a:r>
              <a:rPr lang="en-US" dirty="0" err="1" smtClean="0"/>
              <a:t>lepas</a:t>
            </a:r>
            <a:r>
              <a:rPr lang="en-US" dirty="0" smtClean="0"/>
              <a:t> </a:t>
            </a:r>
            <a:r>
              <a:rPr lang="en-US" dirty="0" err="1" smtClean="0"/>
              <a:t>tali</a:t>
            </a:r>
            <a:r>
              <a:rPr lang="en-US" dirty="0" smtClean="0"/>
              <a:t> di </a:t>
            </a:r>
            <a:r>
              <a:rPr lang="en-US" dirty="0" err="1" smtClean="0"/>
              <a:t>tambatan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 smtClean="0"/>
          </a:p>
          <a:p>
            <a:pPr marL="514350" indent="-514350">
              <a:buAutoNum type="alphaLcPeriod"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586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Indikator</a:t>
            </a:r>
            <a:r>
              <a:rPr lang="en-US" dirty="0" smtClean="0"/>
              <a:t> </a:t>
            </a:r>
            <a:r>
              <a:rPr lang="en-US" dirty="0" err="1" smtClean="0"/>
              <a:t>Kinerja</a:t>
            </a:r>
            <a:r>
              <a:rPr lang="en-US" dirty="0" smtClean="0"/>
              <a:t> </a:t>
            </a:r>
            <a:r>
              <a:rPr lang="en-US" dirty="0" err="1" smtClean="0"/>
              <a:t>Pelabuhan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i="1" dirty="0" smtClean="0"/>
              <a:t>Berth Occupancy Ratio </a:t>
            </a:r>
            <a:r>
              <a:rPr lang="en-US" dirty="0" smtClean="0"/>
              <a:t>(BOR)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tingkat</a:t>
            </a:r>
            <a:r>
              <a:rPr lang="en-US" dirty="0" smtClean="0"/>
              <a:t> </a:t>
            </a:r>
            <a:r>
              <a:rPr lang="en-US" dirty="0" err="1" smtClean="0"/>
              <a:t>pemakaian</a:t>
            </a:r>
            <a:r>
              <a:rPr lang="en-US" dirty="0" smtClean="0"/>
              <a:t> </a:t>
            </a:r>
            <a:r>
              <a:rPr lang="en-US" dirty="0" err="1" smtClean="0"/>
              <a:t>dermaga</a:t>
            </a:r>
            <a:r>
              <a:rPr lang="en-US" dirty="0" smtClean="0"/>
              <a:t>,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perbandingan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pemakaian</a:t>
            </a:r>
            <a:r>
              <a:rPr lang="en-US" dirty="0" smtClean="0"/>
              <a:t> </a:t>
            </a:r>
            <a:r>
              <a:rPr lang="en-US" dirty="0" err="1" smtClean="0"/>
              <a:t>tiap</a:t>
            </a:r>
            <a:r>
              <a:rPr lang="en-US" dirty="0" smtClean="0"/>
              <a:t> </a:t>
            </a:r>
            <a:r>
              <a:rPr lang="en-US" dirty="0" err="1" smtClean="0"/>
              <a:t>dermaga</a:t>
            </a:r>
            <a:r>
              <a:rPr lang="en-US" dirty="0" smtClean="0"/>
              <a:t> yang </a:t>
            </a:r>
            <a:r>
              <a:rPr lang="en-US" dirty="0" err="1" smtClean="0"/>
              <a:t>tersedia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yang </a:t>
            </a:r>
            <a:r>
              <a:rPr lang="en-US" dirty="0" err="1" smtClean="0"/>
              <a:t>tersedia</a:t>
            </a:r>
            <a:r>
              <a:rPr lang="en-US" dirty="0" smtClean="0"/>
              <a:t> </a:t>
            </a: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periode</a:t>
            </a:r>
            <a:r>
              <a:rPr lang="en-US" dirty="0" smtClean="0"/>
              <a:t> (</a:t>
            </a:r>
            <a:r>
              <a:rPr lang="en-US" dirty="0" err="1" smtClean="0"/>
              <a:t>bulan</a:t>
            </a:r>
            <a:r>
              <a:rPr lang="en-US" dirty="0" smtClean="0"/>
              <a:t>/</a:t>
            </a:r>
            <a:r>
              <a:rPr lang="en-US" dirty="0" err="1" smtClean="0"/>
              <a:t>tahun</a:t>
            </a:r>
            <a:r>
              <a:rPr lang="en-US" dirty="0" smtClean="0"/>
              <a:t>) yang </a:t>
            </a:r>
            <a:r>
              <a:rPr lang="en-US" dirty="0" err="1" smtClean="0"/>
              <a:t>dinyatakan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persentase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465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BOR </a:t>
            </a:r>
            <a:r>
              <a:rPr lang="en-US" dirty="0" err="1" smtClean="0"/>
              <a:t>dihitung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masing-masing</a:t>
            </a:r>
            <a:r>
              <a:rPr lang="en-US" dirty="0" smtClean="0"/>
              <a:t> </a:t>
            </a:r>
            <a:r>
              <a:rPr lang="en-US" dirty="0" err="1" smtClean="0"/>
              <a:t>dermaga</a:t>
            </a:r>
            <a:r>
              <a:rPr lang="en-US" dirty="0" smtClean="0"/>
              <a:t>, dg parameter :</a:t>
            </a:r>
          </a:p>
          <a:p>
            <a:pPr marL="514350" indent="-514350">
              <a:buAutoNum type="alphaLcPeriod"/>
            </a:pP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barang</a:t>
            </a:r>
            <a:r>
              <a:rPr lang="en-US" dirty="0" smtClean="0"/>
              <a:t> yang </a:t>
            </a:r>
            <a:r>
              <a:rPr lang="en-US" dirty="0" err="1" smtClean="0"/>
              <a:t>ditangani</a:t>
            </a:r>
            <a:r>
              <a:rPr lang="en-US" dirty="0" smtClean="0"/>
              <a:t> di </a:t>
            </a:r>
            <a:r>
              <a:rPr lang="en-US" dirty="0" err="1" smtClean="0"/>
              <a:t>dermaga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Ukuran</a:t>
            </a:r>
            <a:r>
              <a:rPr lang="en-US" dirty="0" smtClean="0"/>
              <a:t> </a:t>
            </a:r>
            <a:r>
              <a:rPr lang="en-US" dirty="0" err="1" smtClean="0"/>
              <a:t>kapal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Produktivitas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muat</a:t>
            </a:r>
            <a:r>
              <a:rPr lang="en-US" dirty="0" smtClean="0"/>
              <a:t>/</a:t>
            </a:r>
            <a:r>
              <a:rPr lang="en-US" dirty="0" err="1" smtClean="0"/>
              <a:t>bongkar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Jumlah</a:t>
            </a:r>
            <a:r>
              <a:rPr lang="en-US" dirty="0" smtClean="0"/>
              <a:t> gang yang </a:t>
            </a:r>
            <a:r>
              <a:rPr lang="en-US" dirty="0" err="1" smtClean="0"/>
              <a:t>bekerja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smtClean="0"/>
              <a:t>Jam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shift </a:t>
            </a:r>
            <a:r>
              <a:rPr lang="en-US" dirty="0" err="1" smtClean="0"/>
              <a:t>kerja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Panjang</a:t>
            </a:r>
            <a:r>
              <a:rPr lang="en-US" dirty="0" smtClean="0"/>
              <a:t> </a:t>
            </a:r>
            <a:r>
              <a:rPr lang="en-US" dirty="0" err="1" smtClean="0"/>
              <a:t>tambatan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smtClean="0"/>
              <a:t>Hari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efektif</a:t>
            </a:r>
            <a:r>
              <a:rPr lang="en-US" dirty="0" smtClean="0"/>
              <a:t> per </a:t>
            </a:r>
            <a:r>
              <a:rPr lang="en-US" dirty="0" err="1" smtClean="0"/>
              <a:t>tahun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Cadangan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bekerja</a:t>
            </a:r>
            <a:r>
              <a:rPr lang="en-US" dirty="0" smtClean="0"/>
              <a:t> </a:t>
            </a: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 err="1" smtClean="0"/>
              <a:t>kapal</a:t>
            </a:r>
            <a:r>
              <a:rPr lang="en-US" dirty="0" smtClean="0"/>
              <a:t> </a:t>
            </a:r>
            <a:r>
              <a:rPr lang="en-US" dirty="0" err="1" smtClean="0"/>
              <a:t>bersandar</a:t>
            </a:r>
            <a:endParaRPr lang="en-US" dirty="0" smtClean="0"/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178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677677"/>
            <a:ext cx="5472608" cy="486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381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Nilai</a:t>
            </a:r>
            <a:r>
              <a:rPr lang="en-US" dirty="0" smtClean="0"/>
              <a:t> BOR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Tambatan</a:t>
            </a:r>
            <a:r>
              <a:rPr lang="en-US" dirty="0" smtClean="0"/>
              <a:t> Tunggal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1" y="2708920"/>
            <a:ext cx="4350131" cy="936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1" y="4259634"/>
            <a:ext cx="7199803" cy="176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912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Dermaga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 smtClean="0"/>
              <a:t>Tambatan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420888"/>
            <a:ext cx="5292588" cy="10801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14" y="3863180"/>
            <a:ext cx="7392445" cy="194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179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Tambatan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umum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99" y="2420888"/>
            <a:ext cx="3991689" cy="936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99" y="3789040"/>
            <a:ext cx="5970810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177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Berth Throughput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1309"/>
            <a:ext cx="8229600" cy="4525963"/>
          </a:xfrm>
        </p:spPr>
        <p:txBody>
          <a:bodyPr/>
          <a:lstStyle/>
          <a:p>
            <a:r>
              <a:rPr lang="en-US" i="1" dirty="0"/>
              <a:t>Berth </a:t>
            </a:r>
            <a:r>
              <a:rPr lang="en-US" i="1" dirty="0" smtClean="0"/>
              <a:t>Throughput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barang</a:t>
            </a:r>
            <a:r>
              <a:rPr lang="en-US" dirty="0" smtClean="0"/>
              <a:t> yang </a:t>
            </a:r>
            <a:r>
              <a:rPr lang="en-US" dirty="0" err="1" smtClean="0"/>
              <a:t>dibongkar</a:t>
            </a:r>
            <a:r>
              <a:rPr lang="en-US" dirty="0" smtClean="0"/>
              <a:t> </a:t>
            </a:r>
            <a:r>
              <a:rPr lang="en-US" dirty="0" err="1" smtClean="0"/>
              <a:t>muat</a:t>
            </a:r>
            <a:r>
              <a:rPr lang="en-US" dirty="0" smtClean="0"/>
              <a:t> di </a:t>
            </a:r>
            <a:r>
              <a:rPr lang="en-US" dirty="0" err="1" smtClean="0"/>
              <a:t>tambatan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564904"/>
            <a:ext cx="2232248" cy="11631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767" y="3951407"/>
            <a:ext cx="5547449" cy="252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275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Kapasitas</a:t>
            </a:r>
            <a:r>
              <a:rPr lang="en-US" dirty="0" smtClean="0"/>
              <a:t> </a:t>
            </a:r>
            <a:r>
              <a:rPr lang="en-US" dirty="0" err="1" smtClean="0"/>
              <a:t>terpasang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 smtClean="0"/>
              <a:t>Kapasitas</a:t>
            </a:r>
            <a:r>
              <a:rPr lang="en-US" dirty="0" smtClean="0"/>
              <a:t> </a:t>
            </a:r>
            <a:r>
              <a:rPr lang="en-US" dirty="0" err="1" smtClean="0"/>
              <a:t>terpasang</a:t>
            </a:r>
            <a:r>
              <a:rPr lang="en-US" dirty="0" smtClean="0"/>
              <a:t> </a:t>
            </a:r>
            <a:r>
              <a:rPr lang="en-US" dirty="0" err="1" smtClean="0"/>
              <a:t>dermaga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dermaga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menerima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bongkar</a:t>
            </a:r>
            <a:r>
              <a:rPr lang="en-US" dirty="0" smtClean="0"/>
              <a:t> </a:t>
            </a:r>
            <a:r>
              <a:rPr lang="en-US" dirty="0" err="1" smtClean="0"/>
              <a:t>muat</a:t>
            </a:r>
            <a:r>
              <a:rPr lang="en-US" dirty="0" smtClean="0"/>
              <a:t> </a:t>
            </a:r>
            <a:r>
              <a:rPr lang="en-US" dirty="0" err="1" smtClean="0"/>
              <a:t>peti</a:t>
            </a:r>
            <a:r>
              <a:rPr lang="en-US" dirty="0" smtClean="0"/>
              <a:t> </a:t>
            </a:r>
            <a:r>
              <a:rPr lang="en-US" dirty="0" err="1" smtClean="0"/>
              <a:t>kemas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3356992"/>
            <a:ext cx="2244663" cy="5760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567" y="4115618"/>
            <a:ext cx="7013886" cy="201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998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Panjang</a:t>
            </a:r>
            <a:r>
              <a:rPr lang="en-US" dirty="0" smtClean="0"/>
              <a:t> </a:t>
            </a:r>
            <a:r>
              <a:rPr lang="en-US" dirty="0" err="1" smtClean="0"/>
              <a:t>Dermaga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1700807"/>
            <a:ext cx="2952328" cy="8149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1700807"/>
            <a:ext cx="2920970" cy="8512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167" y="3079353"/>
            <a:ext cx="3761910" cy="17898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167" y="5301208"/>
            <a:ext cx="5294552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063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pPr algn="l"/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soal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1124744"/>
            <a:ext cx="6563072" cy="38270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" y="5157192"/>
            <a:ext cx="5665923" cy="145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4867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740731"/>
            <a:ext cx="3744417" cy="25202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6" y="1295933"/>
            <a:ext cx="2520281" cy="332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968" y="1740731"/>
            <a:ext cx="4666623" cy="42085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2040" y="1295933"/>
            <a:ext cx="3458922" cy="33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611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317832" cy="864096"/>
          </a:xfrm>
        </p:spPr>
        <p:txBody>
          <a:bodyPr>
            <a:normAutofit/>
          </a:bodyPr>
          <a:lstStyle/>
          <a:p>
            <a:pPr algn="l"/>
            <a:r>
              <a:rPr lang="en-US" sz="3600" dirty="0" err="1" smtClean="0"/>
              <a:t>Penyelesaian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764704"/>
            <a:ext cx="7859216" cy="31015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4540" y="3645024"/>
            <a:ext cx="4651876" cy="31184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453" y="4558548"/>
            <a:ext cx="3081087" cy="38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172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124744"/>
            <a:ext cx="7848872" cy="4500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8825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56" y="1340556"/>
            <a:ext cx="7366733" cy="49687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692696"/>
            <a:ext cx="3952860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7852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404664"/>
            <a:ext cx="6552728" cy="630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2712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3" y="444588"/>
            <a:ext cx="7704857" cy="22322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3" y="2996951"/>
            <a:ext cx="7704857" cy="3655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3691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080250"/>
            <a:ext cx="6912768" cy="57708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431" y="332656"/>
            <a:ext cx="1783060" cy="445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7868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60648"/>
            <a:ext cx="7056784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692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02013891 Faded background picture with full-color overlay NEW.potx" id="{F0BFCD5F-5026-40FB-B1A8-3940FA0558AC}" vid="{3C222303-5239-4D08-BD6C-E9ED2BF8047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423</TotalTime>
  <Words>800</Words>
  <Application>Microsoft Office PowerPoint</Application>
  <PresentationFormat>On-screen Show (4:3)</PresentationFormat>
  <Paragraphs>74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Pelayanan Pelabuhan</vt:lpstr>
      <vt:lpstr>Kinerja Pelabuhan</vt:lpstr>
      <vt:lpstr>PowerPoint Presentation</vt:lpstr>
      <vt:lpstr>Indikator Kinerja Pelabuhan</vt:lpstr>
      <vt:lpstr>PowerPoint Presentation</vt:lpstr>
      <vt:lpstr>PowerPoint Presentation</vt:lpstr>
      <vt:lpstr>Nilai BOR</vt:lpstr>
      <vt:lpstr>PowerPoint Presentation</vt:lpstr>
      <vt:lpstr>PowerPoint Presentation</vt:lpstr>
      <vt:lpstr>Berth Throughput</vt:lpstr>
      <vt:lpstr>Kapasitas terpasang</vt:lpstr>
      <vt:lpstr>Panjang Dermaga</vt:lpstr>
      <vt:lpstr>Contoh soal</vt:lpstr>
      <vt:lpstr>PowerPoint Presentation</vt:lpstr>
      <vt:lpstr>Penyelesaian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Pelayanan Pelabuhan</dc:title>
  <dc:creator>Mr.Luqman</dc:creator>
  <cp:lastModifiedBy>Mr.Luqman</cp:lastModifiedBy>
  <cp:revision>16</cp:revision>
  <dcterms:created xsi:type="dcterms:W3CDTF">2021-12-20T20:04:04Z</dcterms:created>
  <dcterms:modified xsi:type="dcterms:W3CDTF">2021-12-21T03:07:49Z</dcterms:modified>
</cp:coreProperties>
</file>