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8"/>
  </p:notesMasterIdLst>
  <p:sldIdLst>
    <p:sldId id="344" r:id="rId4"/>
    <p:sldId id="384" r:id="rId5"/>
    <p:sldId id="385" r:id="rId6"/>
    <p:sldId id="386" r:id="rId7"/>
    <p:sldId id="387" r:id="rId8"/>
    <p:sldId id="388" r:id="rId9"/>
    <p:sldId id="389" r:id="rId10"/>
    <p:sldId id="390" r:id="rId11"/>
    <p:sldId id="391" r:id="rId12"/>
    <p:sldId id="392" r:id="rId13"/>
    <p:sldId id="393" r:id="rId14"/>
    <p:sldId id="394" r:id="rId15"/>
    <p:sldId id="373" r:id="rId16"/>
    <p:sldId id="34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9" d="100"/>
          <a:sy n="89" d="100"/>
        </p:scale>
        <p:origin x="246"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4/12/2021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CA1A6E33-8A0F-4192-83F6-2FB90AE8DE70}"/>
              </a:ext>
            </a:extLst>
          </p:cNvPr>
          <p:cNvSpPr>
            <a:spLocks noGrp="1"/>
          </p:cNvSpPr>
          <p:nvPr>
            <p:ph type="pic" idx="15" hasCustomPrompt="1"/>
          </p:nvPr>
        </p:nvSpPr>
        <p:spPr>
          <a:xfrm>
            <a:off x="3650190"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B7332FD6-4CCE-4EA6-A914-847EA767CDE7}"/>
              </a:ext>
            </a:extLst>
          </p:cNvPr>
          <p:cNvSpPr>
            <a:spLocks noGrp="1"/>
          </p:cNvSpPr>
          <p:nvPr>
            <p:ph type="pic" idx="16" hasCustomPrompt="1"/>
          </p:nvPr>
        </p:nvSpPr>
        <p:spPr>
          <a:xfrm>
            <a:off x="6403397"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5A41DCAB-7A97-4D72-8703-2A5EBB6B4047}"/>
              </a:ext>
            </a:extLst>
          </p:cNvPr>
          <p:cNvSpPr>
            <a:spLocks noGrp="1"/>
          </p:cNvSpPr>
          <p:nvPr>
            <p:ph type="pic" idx="17" hasCustomPrompt="1"/>
          </p:nvPr>
        </p:nvSpPr>
        <p:spPr>
          <a:xfrm>
            <a:off x="915660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id="{DE59F880-57D5-4D69-ADDA-A3030C94684E}"/>
              </a:ext>
            </a:extLst>
          </p:cNvPr>
          <p:cNvSpPr>
            <a:spLocks noGrp="1"/>
          </p:cNvSpPr>
          <p:nvPr>
            <p:ph type="pic" idx="18" hasCustomPrompt="1"/>
          </p:nvPr>
        </p:nvSpPr>
        <p:spPr>
          <a:xfrm>
            <a:off x="89698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3D5AB-FDE8-4863-8B0B-FF0EDBC68861}"/>
              </a:ext>
            </a:extLst>
          </p:cNvPr>
          <p:cNvSpPr/>
          <p:nvPr userDrawn="1"/>
        </p:nvSpPr>
        <p:spPr>
          <a:xfrm>
            <a:off x="3657599" y="1899950"/>
            <a:ext cx="7513502" cy="32903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C96F43-3876-47CC-B363-9FBE2E05752F}"/>
              </a:ext>
            </a:extLst>
          </p:cNvPr>
          <p:cNvSpPr/>
          <p:nvPr userDrawn="1"/>
        </p:nvSpPr>
        <p:spPr>
          <a:xfrm rot="20400000">
            <a:off x="1053734" y="2229400"/>
            <a:ext cx="2882538" cy="341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4127DCA-3196-491D-86F7-98470FD4534B}"/>
              </a:ext>
            </a:extLst>
          </p:cNvPr>
          <p:cNvSpPr/>
          <p:nvPr userDrawn="1"/>
        </p:nvSpPr>
        <p:spPr>
          <a:xfrm rot="20640000">
            <a:off x="1079861" y="2203273"/>
            <a:ext cx="2882538" cy="3413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0F3D9F4-8CA6-4676-B29C-CF1677EB90FF}"/>
              </a:ext>
            </a:extLst>
          </p:cNvPr>
          <p:cNvSpPr/>
          <p:nvPr userDrawn="1"/>
        </p:nvSpPr>
        <p:spPr>
          <a:xfrm rot="20971299">
            <a:off x="1114697" y="2133601"/>
            <a:ext cx="2882538" cy="3413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그림 개체 틀 2">
            <a:extLst>
              <a:ext uri="{FF2B5EF4-FFF2-40B4-BE49-F238E27FC236}">
                <a16:creationId xmlns:a16="http://schemas.microsoft.com/office/drawing/2014/main" id="{BCD635CC-1412-43AB-9F1C-D19087A8B8A1}"/>
              </a:ext>
            </a:extLst>
          </p:cNvPr>
          <p:cNvSpPr>
            <a:spLocks noGrp="1"/>
          </p:cNvSpPr>
          <p:nvPr>
            <p:ph type="pic" sz="quarter" idx="14" hasCustomPrompt="1"/>
          </p:nvPr>
        </p:nvSpPr>
        <p:spPr>
          <a:xfrm rot="20971299">
            <a:off x="1195968" y="2286619"/>
            <a:ext cx="2598070" cy="235505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 name="Text Placeholder 9">
            <a:extLst>
              <a:ext uri="{FF2B5EF4-FFF2-40B4-BE49-F238E27FC236}">
                <a16:creationId xmlns:a16="http://schemas.microsoft.com/office/drawing/2014/main" id="{A92F2F0B-AB18-4F91-BFCD-5E07920CEC1B}"/>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3329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FB08BDAF-A042-4560-BBD8-F1CA5D9DB155}"/>
              </a:ext>
            </a:extLst>
          </p:cNvPr>
          <p:cNvSpPr>
            <a:spLocks noGrp="1"/>
          </p:cNvSpPr>
          <p:nvPr>
            <p:ph type="pic" sz="quarter" idx="17" hasCustomPrompt="1"/>
          </p:nvPr>
        </p:nvSpPr>
        <p:spPr>
          <a:xfrm>
            <a:off x="7690341" y="2999128"/>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20" name="Picture Placeholder 19">
            <a:extLst>
              <a:ext uri="{FF2B5EF4-FFF2-40B4-BE49-F238E27FC236}">
                <a16:creationId xmlns:a16="http://schemas.microsoft.com/office/drawing/2014/main" id="{E375B096-EBDB-4C71-BACA-9F780BF70233}"/>
              </a:ext>
            </a:extLst>
          </p:cNvPr>
          <p:cNvSpPr>
            <a:spLocks noGrp="1"/>
          </p:cNvSpPr>
          <p:nvPr>
            <p:ph type="pic" sz="quarter" idx="18" hasCustomPrompt="1"/>
          </p:nvPr>
        </p:nvSpPr>
        <p:spPr>
          <a:xfrm>
            <a:off x="4674653" y="3623107"/>
            <a:ext cx="2785716" cy="2770089"/>
          </a:xfrm>
          <a:custGeom>
            <a:avLst/>
            <a:gdLst>
              <a:gd name="connsiteX0" fmla="*/ 1137861 w 2785716"/>
              <a:gd name="connsiteY0" fmla="*/ 0 h 2770089"/>
              <a:gd name="connsiteX1" fmla="*/ 2785716 w 2785716"/>
              <a:gd name="connsiteY1" fmla="*/ 1140221 h 2770089"/>
              <a:gd name="connsiteX2" fmla="*/ 1657942 w 2785716"/>
              <a:gd name="connsiteY2" fmla="*/ 2770089 h 2770089"/>
              <a:gd name="connsiteX3" fmla="*/ 1626789 w 2785716"/>
              <a:gd name="connsiteY3" fmla="*/ 2770089 h 2770089"/>
              <a:gd name="connsiteX4" fmla="*/ 0 w 2785716"/>
              <a:gd name="connsiteY4" fmla="*/ 1644444 h 2770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5716" h="2770089">
                <a:moveTo>
                  <a:pt x="1137861" y="0"/>
                </a:moveTo>
                <a:lnTo>
                  <a:pt x="2785716" y="1140221"/>
                </a:lnTo>
                <a:lnTo>
                  <a:pt x="1657942" y="2770089"/>
                </a:lnTo>
                <a:lnTo>
                  <a:pt x="1626789" y="2770089"/>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9" name="Picture Placeholder 18">
            <a:extLst>
              <a:ext uri="{FF2B5EF4-FFF2-40B4-BE49-F238E27FC236}">
                <a16:creationId xmlns:a16="http://schemas.microsoft.com/office/drawing/2014/main" id="{31F3A08B-34AD-476C-9953-B19BAF7F628C}"/>
              </a:ext>
            </a:extLst>
          </p:cNvPr>
          <p:cNvSpPr>
            <a:spLocks noGrp="1"/>
          </p:cNvSpPr>
          <p:nvPr>
            <p:ph type="pic" sz="quarter" idx="19" hasCustomPrompt="1"/>
          </p:nvPr>
        </p:nvSpPr>
        <p:spPr>
          <a:xfrm>
            <a:off x="8893127" y="1209715"/>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8" name="Picture Placeholder 17">
            <a:extLst>
              <a:ext uri="{FF2B5EF4-FFF2-40B4-BE49-F238E27FC236}">
                <a16:creationId xmlns:a16="http://schemas.microsoft.com/office/drawing/2014/main" id="{164DE5B1-7A92-485E-BF4B-DC34DB0ECFFE}"/>
              </a:ext>
            </a:extLst>
          </p:cNvPr>
          <p:cNvSpPr>
            <a:spLocks noGrp="1"/>
          </p:cNvSpPr>
          <p:nvPr>
            <p:ph type="pic" sz="quarter" idx="20" hasCustomPrompt="1"/>
          </p:nvPr>
        </p:nvSpPr>
        <p:spPr>
          <a:xfrm>
            <a:off x="5877439" y="1833693"/>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6" name="Freeform: Shape 5">
            <a:extLst>
              <a:ext uri="{FF2B5EF4-FFF2-40B4-BE49-F238E27FC236}">
                <a16:creationId xmlns:a16="http://schemas.microsoft.com/office/drawing/2014/main" id="{D6D283E2-312F-41C5-9422-DB6C85B4455D}"/>
              </a:ext>
            </a:extLst>
          </p:cNvPr>
          <p:cNvSpPr/>
          <p:nvPr userDrawn="1"/>
        </p:nvSpPr>
        <p:spPr>
          <a:xfrm flipH="1">
            <a:off x="9483952" y="2398143"/>
            <a:ext cx="2708047" cy="3413083"/>
          </a:xfrm>
          <a:custGeom>
            <a:avLst/>
            <a:gdLst>
              <a:gd name="connsiteX0" fmla="*/ 0 w 2708047"/>
              <a:gd name="connsiteY0" fmla="*/ 0 h 3335839"/>
              <a:gd name="connsiteX1" fmla="*/ 347734 w 2708047"/>
              <a:gd name="connsiteY1" fmla="*/ 0 h 3335839"/>
              <a:gd name="connsiteX2" fmla="*/ 2708047 w 2708047"/>
              <a:gd name="connsiteY2" fmla="*/ 3335839 h 3335839"/>
              <a:gd name="connsiteX3" fmla="*/ 0 w 2708047"/>
              <a:gd name="connsiteY3" fmla="*/ 3335839 h 3335839"/>
            </a:gdLst>
            <a:ahLst/>
            <a:cxnLst>
              <a:cxn ang="0">
                <a:pos x="connsiteX0" y="connsiteY0"/>
              </a:cxn>
              <a:cxn ang="0">
                <a:pos x="connsiteX1" y="connsiteY1"/>
              </a:cxn>
              <a:cxn ang="0">
                <a:pos x="connsiteX2" y="connsiteY2"/>
              </a:cxn>
              <a:cxn ang="0">
                <a:pos x="connsiteX3" y="connsiteY3"/>
              </a:cxn>
            </a:cxnLst>
            <a:rect l="l" t="t" r="r" b="b"/>
            <a:pathLst>
              <a:path w="2708047" h="3335839">
                <a:moveTo>
                  <a:pt x="0" y="0"/>
                </a:moveTo>
                <a:lnTo>
                  <a:pt x="347734" y="0"/>
                </a:lnTo>
                <a:lnTo>
                  <a:pt x="2708047" y="3335839"/>
                </a:lnTo>
                <a:lnTo>
                  <a:pt x="0" y="3335839"/>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B1AAC7CE-37C6-4882-8A2F-D617C7403A00}"/>
              </a:ext>
            </a:extLst>
          </p:cNvPr>
          <p:cNvSpPr/>
          <p:nvPr userDrawn="1"/>
        </p:nvSpPr>
        <p:spPr>
          <a:xfrm flipH="1">
            <a:off x="0" y="1819635"/>
            <a:ext cx="6869544" cy="3399346"/>
          </a:xfrm>
          <a:custGeom>
            <a:avLst/>
            <a:gdLst>
              <a:gd name="connsiteX0" fmla="*/ 6869544 w 6869544"/>
              <a:gd name="connsiteY0" fmla="*/ 0 h 3399346"/>
              <a:gd name="connsiteX1" fmla="*/ 0 w 6869544"/>
              <a:gd name="connsiteY1" fmla="*/ 0 h 3399346"/>
              <a:gd name="connsiteX2" fmla="*/ 2360312 w 6869544"/>
              <a:gd name="connsiteY2" fmla="*/ 3399346 h 3399346"/>
              <a:gd name="connsiteX3" fmla="*/ 6869544 w 6869544"/>
              <a:gd name="connsiteY3" fmla="*/ 3399346 h 3399346"/>
            </a:gdLst>
            <a:ahLst/>
            <a:cxnLst>
              <a:cxn ang="0">
                <a:pos x="connsiteX0" y="connsiteY0"/>
              </a:cxn>
              <a:cxn ang="0">
                <a:pos x="connsiteX1" y="connsiteY1"/>
              </a:cxn>
              <a:cxn ang="0">
                <a:pos x="connsiteX2" y="connsiteY2"/>
              </a:cxn>
              <a:cxn ang="0">
                <a:pos x="connsiteX3" y="connsiteY3"/>
              </a:cxn>
            </a:cxnLst>
            <a:rect l="l" t="t" r="r" b="b"/>
            <a:pathLst>
              <a:path w="6869544" h="3399346">
                <a:moveTo>
                  <a:pt x="6869544" y="0"/>
                </a:moveTo>
                <a:lnTo>
                  <a:pt x="0" y="0"/>
                </a:lnTo>
                <a:lnTo>
                  <a:pt x="2360312" y="3399346"/>
                </a:lnTo>
                <a:lnTo>
                  <a:pt x="6869544" y="339934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99585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BD26266-8DF8-4F9E-8108-90547D7F6DB4}"/>
              </a:ext>
            </a:extLst>
          </p:cNvPr>
          <p:cNvGrpSpPr/>
          <p:nvPr userDrawn="1"/>
        </p:nvGrpSpPr>
        <p:grpSpPr>
          <a:xfrm>
            <a:off x="9613650" y="2003247"/>
            <a:ext cx="2578350" cy="4052320"/>
            <a:chOff x="9508727" y="2147107"/>
            <a:chExt cx="2683273" cy="4217224"/>
          </a:xfrm>
        </p:grpSpPr>
        <p:sp>
          <p:nvSpPr>
            <p:cNvPr id="11" name="Freeform: Shape 10">
              <a:extLst>
                <a:ext uri="{FF2B5EF4-FFF2-40B4-BE49-F238E27FC236}">
                  <a16:creationId xmlns:a16="http://schemas.microsoft.com/office/drawing/2014/main" id="{27F633FE-376E-404F-91E4-885447763090}"/>
                </a:ext>
              </a:extLst>
            </p:cNvPr>
            <p:cNvSpPr/>
            <p:nvPr/>
          </p:nvSpPr>
          <p:spPr>
            <a:xfrm>
              <a:off x="11381596" y="5780548"/>
              <a:ext cx="810404" cy="583783"/>
            </a:xfrm>
            <a:custGeom>
              <a:avLst/>
              <a:gdLst>
                <a:gd name="connsiteX0" fmla="*/ 267669 w 810404"/>
                <a:gd name="connsiteY0" fmla="*/ 0 h 583783"/>
                <a:gd name="connsiteX1" fmla="*/ 769357 w 810404"/>
                <a:gd name="connsiteY1" fmla="*/ 0 h 583783"/>
                <a:gd name="connsiteX2" fmla="*/ 805844 w 810404"/>
                <a:gd name="connsiteY2" fmla="*/ 0 h 583783"/>
                <a:gd name="connsiteX3" fmla="*/ 810404 w 810404"/>
                <a:gd name="connsiteY3" fmla="*/ 0 h 583783"/>
                <a:gd name="connsiteX4" fmla="*/ 810404 w 810404"/>
                <a:gd name="connsiteY4" fmla="*/ 583783 h 583783"/>
                <a:gd name="connsiteX5" fmla="*/ 805844 w 810404"/>
                <a:gd name="connsiteY5" fmla="*/ 583783 h 583783"/>
                <a:gd name="connsiteX6" fmla="*/ 769357 w 810404"/>
                <a:gd name="connsiteY6" fmla="*/ 583783 h 583783"/>
                <a:gd name="connsiteX7" fmla="*/ 170371 w 810404"/>
                <a:gd name="connsiteY7" fmla="*/ 583783 h 583783"/>
                <a:gd name="connsiteX8" fmla="*/ 152128 w 810404"/>
                <a:gd name="connsiteY8" fmla="*/ 367906 h 583783"/>
                <a:gd name="connsiteX9" fmla="*/ 267669 w 810404"/>
                <a:gd name="connsiteY9" fmla="*/ 0 h 58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0404" h="583783">
                  <a:moveTo>
                    <a:pt x="267669" y="0"/>
                  </a:moveTo>
                  <a:lnTo>
                    <a:pt x="769357" y="0"/>
                  </a:lnTo>
                  <a:lnTo>
                    <a:pt x="805844" y="0"/>
                  </a:lnTo>
                  <a:lnTo>
                    <a:pt x="810404" y="0"/>
                  </a:lnTo>
                  <a:lnTo>
                    <a:pt x="810404" y="583783"/>
                  </a:lnTo>
                  <a:lnTo>
                    <a:pt x="805844" y="583783"/>
                  </a:lnTo>
                  <a:cubicBezTo>
                    <a:pt x="805844" y="583783"/>
                    <a:pt x="793682" y="583783"/>
                    <a:pt x="769357" y="583783"/>
                  </a:cubicBezTo>
                  <a:cubicBezTo>
                    <a:pt x="675101" y="583783"/>
                    <a:pt x="413614" y="583783"/>
                    <a:pt x="170371" y="583783"/>
                  </a:cubicBezTo>
                  <a:cubicBezTo>
                    <a:pt x="-133682" y="583783"/>
                    <a:pt x="39629" y="483446"/>
                    <a:pt x="152128" y="367906"/>
                  </a:cubicBezTo>
                  <a:cubicBezTo>
                    <a:pt x="264629" y="249324"/>
                    <a:pt x="267669" y="0"/>
                    <a:pt x="267669" y="0"/>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400AA72A-9E73-4E92-9A24-FC8789F6DFA4}"/>
                </a:ext>
              </a:extLst>
            </p:cNvPr>
            <p:cNvSpPr/>
            <p:nvPr/>
          </p:nvSpPr>
          <p:spPr>
            <a:xfrm>
              <a:off x="9508727" y="2147107"/>
              <a:ext cx="2683273" cy="3642562"/>
            </a:xfrm>
            <a:custGeom>
              <a:avLst/>
              <a:gdLst>
                <a:gd name="connsiteX0" fmla="*/ 170270 w 2683273"/>
                <a:gd name="connsiteY0" fmla="*/ 0 h 3642562"/>
                <a:gd name="connsiteX1" fmla="*/ 2645266 w 2683273"/>
                <a:gd name="connsiteY1" fmla="*/ 0 h 3642562"/>
                <a:gd name="connsiteX2" fmla="*/ 2683273 w 2683273"/>
                <a:gd name="connsiteY2" fmla="*/ 0 h 3642562"/>
                <a:gd name="connsiteX3" fmla="*/ 2683273 w 2683273"/>
                <a:gd name="connsiteY3" fmla="*/ 3642562 h 3642562"/>
                <a:gd name="connsiteX4" fmla="*/ 155068 w 2683273"/>
                <a:gd name="connsiteY4" fmla="*/ 3642562 h 3642562"/>
                <a:gd name="connsiteX5" fmla="*/ 0 w 2683273"/>
                <a:gd name="connsiteY5" fmla="*/ 3469251 h 3642562"/>
                <a:gd name="connsiteX6" fmla="*/ 0 w 2683273"/>
                <a:gd name="connsiteY6" fmla="*/ 170270 h 3642562"/>
                <a:gd name="connsiteX7" fmla="*/ 170270 w 2683273"/>
                <a:gd name="connsiteY7" fmla="*/ 0 h 364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3273" h="3642562">
                  <a:moveTo>
                    <a:pt x="170270" y="0"/>
                  </a:moveTo>
                  <a:lnTo>
                    <a:pt x="2645266" y="0"/>
                  </a:lnTo>
                  <a:lnTo>
                    <a:pt x="2683273" y="0"/>
                  </a:lnTo>
                  <a:lnTo>
                    <a:pt x="2683273" y="3642562"/>
                  </a:lnTo>
                  <a:lnTo>
                    <a:pt x="155068" y="3642562"/>
                  </a:lnTo>
                  <a:cubicBezTo>
                    <a:pt x="69933" y="3642562"/>
                    <a:pt x="0" y="3566549"/>
                    <a:pt x="0" y="3469251"/>
                  </a:cubicBezTo>
                  <a:lnTo>
                    <a:pt x="0" y="170270"/>
                  </a:lnTo>
                  <a:cubicBezTo>
                    <a:pt x="0" y="72973"/>
                    <a:pt x="82095" y="0"/>
                    <a:pt x="170270" y="0"/>
                  </a:cubicBezTo>
                  <a:close/>
                </a:path>
              </a:pathLst>
            </a:custGeom>
            <a:solidFill>
              <a:srgbClr val="999999"/>
            </a:solidFill>
            <a:ln w="9525" cap="flat">
              <a:noFill/>
              <a:prstDash val="solid"/>
              <a:miter/>
            </a:ln>
          </p:spPr>
          <p:txBody>
            <a:bodyPr wrap="square" rtlCol="0" anchor="ctr">
              <a:noAutofit/>
            </a:bodyPr>
            <a:lstStyle/>
            <a:p>
              <a:endParaRPr lang="en-US" dirty="0"/>
            </a:p>
          </p:txBody>
        </p:sp>
        <p:sp>
          <p:nvSpPr>
            <p:cNvPr id="13" name="Freeform: Shape 12">
              <a:extLst>
                <a:ext uri="{FF2B5EF4-FFF2-40B4-BE49-F238E27FC236}">
                  <a16:creationId xmlns:a16="http://schemas.microsoft.com/office/drawing/2014/main" id="{46BD5C51-A833-433E-BB70-71DFE09A603C}"/>
                </a:ext>
              </a:extLst>
            </p:cNvPr>
            <p:cNvSpPr/>
            <p:nvPr/>
          </p:nvSpPr>
          <p:spPr>
            <a:xfrm>
              <a:off x="9536092" y="2177513"/>
              <a:ext cx="2655908" cy="3195604"/>
            </a:xfrm>
            <a:custGeom>
              <a:avLst/>
              <a:gdLst>
                <a:gd name="connsiteX0" fmla="*/ 170270 w 2655908"/>
                <a:gd name="connsiteY0" fmla="*/ 0 h 3195604"/>
                <a:gd name="connsiteX1" fmla="*/ 2623983 w 2655908"/>
                <a:gd name="connsiteY1" fmla="*/ 0 h 3195604"/>
                <a:gd name="connsiteX2" fmla="*/ 2655908 w 2655908"/>
                <a:gd name="connsiteY2" fmla="*/ 0 h 3195604"/>
                <a:gd name="connsiteX3" fmla="*/ 2655908 w 2655908"/>
                <a:gd name="connsiteY3" fmla="*/ 3195604 h 3195604"/>
                <a:gd name="connsiteX4" fmla="*/ 0 w 2655908"/>
                <a:gd name="connsiteY4" fmla="*/ 3195604 h 3195604"/>
                <a:gd name="connsiteX5" fmla="*/ 0 w 2655908"/>
                <a:gd name="connsiteY5" fmla="*/ 148987 h 3195604"/>
                <a:gd name="connsiteX6" fmla="*/ 170270 w 2655908"/>
                <a:gd name="connsiteY6" fmla="*/ 0 h 319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908" h="3195604">
                  <a:moveTo>
                    <a:pt x="170270" y="0"/>
                  </a:moveTo>
                  <a:lnTo>
                    <a:pt x="2623983" y="0"/>
                  </a:lnTo>
                  <a:lnTo>
                    <a:pt x="2655908" y="0"/>
                  </a:lnTo>
                  <a:lnTo>
                    <a:pt x="2655908" y="3195604"/>
                  </a:lnTo>
                  <a:lnTo>
                    <a:pt x="0" y="3195604"/>
                  </a:lnTo>
                  <a:lnTo>
                    <a:pt x="0" y="148987"/>
                  </a:lnTo>
                  <a:cubicBezTo>
                    <a:pt x="0" y="60811"/>
                    <a:pt x="82095" y="0"/>
                    <a:pt x="170270" y="0"/>
                  </a:cubicBezTo>
                  <a:close/>
                </a:path>
              </a:pathLst>
            </a:custGeom>
            <a:solidFill>
              <a:srgbClr val="231F20"/>
            </a:solidFill>
            <a:ln w="9525" cap="flat">
              <a:noFill/>
              <a:prstDash val="solid"/>
              <a:miter/>
            </a:ln>
          </p:spPr>
          <p:txBody>
            <a:bodyPr wrap="square" rtlCol="0" anchor="ctr">
              <a:noAutofit/>
            </a:bodyPr>
            <a:lstStyle/>
            <a:p>
              <a:endParaRPr lang="en-US" dirty="0"/>
            </a:p>
          </p:txBody>
        </p:sp>
        <p:sp>
          <p:nvSpPr>
            <p:cNvPr id="14" name="Freeform: Shape 13">
              <a:extLst>
                <a:ext uri="{FF2B5EF4-FFF2-40B4-BE49-F238E27FC236}">
                  <a16:creationId xmlns:a16="http://schemas.microsoft.com/office/drawing/2014/main" id="{F38E9B8E-66AA-4D07-8C4F-4CA5F0182522}"/>
                </a:ext>
              </a:extLst>
            </p:cNvPr>
            <p:cNvSpPr/>
            <p:nvPr/>
          </p:nvSpPr>
          <p:spPr>
            <a:xfrm>
              <a:off x="11384738" y="6312642"/>
              <a:ext cx="807262" cy="48649"/>
            </a:xfrm>
            <a:custGeom>
              <a:avLst/>
              <a:gdLst>
                <a:gd name="connsiteX0" fmla="*/ 0 w 807262"/>
                <a:gd name="connsiteY0" fmla="*/ 0 h 48649"/>
                <a:gd name="connsiteX1" fmla="*/ 807262 w 807262"/>
                <a:gd name="connsiteY1" fmla="*/ 0 h 48649"/>
                <a:gd name="connsiteX2" fmla="*/ 807262 w 807262"/>
                <a:gd name="connsiteY2" fmla="*/ 48649 h 48649"/>
                <a:gd name="connsiteX3" fmla="*/ 799662 w 807262"/>
                <a:gd name="connsiteY3" fmla="*/ 48649 h 48649"/>
                <a:gd name="connsiteX4" fmla="*/ 772297 w 807262"/>
                <a:gd name="connsiteY4" fmla="*/ 48649 h 48649"/>
                <a:gd name="connsiteX5" fmla="*/ 173311 w 807262"/>
                <a:gd name="connsiteY5" fmla="*/ 48649 h 48649"/>
                <a:gd name="connsiteX6" fmla="*/ 0 w 807262"/>
                <a:gd name="connsiteY6" fmla="*/ 6081 h 48649"/>
                <a:gd name="connsiteX7" fmla="*/ 0 w 807262"/>
                <a:gd name="connsiteY7" fmla="*/ 3041 h 4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262" h="48649">
                  <a:moveTo>
                    <a:pt x="0" y="0"/>
                  </a:moveTo>
                  <a:lnTo>
                    <a:pt x="807262" y="0"/>
                  </a:lnTo>
                  <a:lnTo>
                    <a:pt x="807262" y="48649"/>
                  </a:lnTo>
                  <a:lnTo>
                    <a:pt x="799662" y="48649"/>
                  </a:lnTo>
                  <a:cubicBezTo>
                    <a:pt x="793581" y="48649"/>
                    <a:pt x="784459" y="48649"/>
                    <a:pt x="772297" y="48649"/>
                  </a:cubicBezTo>
                  <a:cubicBezTo>
                    <a:pt x="678039" y="48649"/>
                    <a:pt x="416553" y="48649"/>
                    <a:pt x="173311" y="48649"/>
                  </a:cubicBezTo>
                  <a:cubicBezTo>
                    <a:pt x="48648" y="48649"/>
                    <a:pt x="0" y="36487"/>
                    <a:pt x="0" y="6081"/>
                  </a:cubicBezTo>
                  <a:cubicBezTo>
                    <a:pt x="0" y="6081"/>
                    <a:pt x="0" y="6081"/>
                    <a:pt x="0" y="3041"/>
                  </a:cubicBezTo>
                  <a:close/>
                </a:path>
              </a:pathLst>
            </a:custGeom>
            <a:solidFill>
              <a:schemeClr val="tx1">
                <a:lumMod val="50000"/>
                <a:lumOff val="50000"/>
              </a:schemeClr>
            </a:solidFill>
            <a:ln w="9525" cap="flat">
              <a:noFill/>
              <a:prstDash val="solid"/>
              <a:miter/>
            </a:ln>
          </p:spPr>
          <p:txBody>
            <a:bodyPr wrap="square" rtlCol="0" anchor="ctr">
              <a:noAutofit/>
            </a:bodyPr>
            <a:lstStyle/>
            <a:p>
              <a:endParaRPr lang="en-US" dirty="0"/>
            </a:p>
          </p:txBody>
        </p:sp>
        <p:sp>
          <p:nvSpPr>
            <p:cNvPr id="15" name="Freeform: Shape 14">
              <a:extLst>
                <a:ext uri="{FF2B5EF4-FFF2-40B4-BE49-F238E27FC236}">
                  <a16:creationId xmlns:a16="http://schemas.microsoft.com/office/drawing/2014/main" id="{3BC8E66A-1394-4D3C-B2E0-334A1F599DAF}"/>
                </a:ext>
              </a:extLst>
            </p:cNvPr>
            <p:cNvSpPr/>
            <p:nvPr/>
          </p:nvSpPr>
          <p:spPr>
            <a:xfrm>
              <a:off x="9536092" y="5379197"/>
              <a:ext cx="2655908" cy="395270"/>
            </a:xfrm>
            <a:custGeom>
              <a:avLst/>
              <a:gdLst>
                <a:gd name="connsiteX0" fmla="*/ 0 w 2655908"/>
                <a:gd name="connsiteY0" fmla="*/ 0 h 395270"/>
                <a:gd name="connsiteX1" fmla="*/ 2655908 w 2655908"/>
                <a:gd name="connsiteY1" fmla="*/ 0 h 395270"/>
                <a:gd name="connsiteX2" fmla="*/ 2655908 w 2655908"/>
                <a:gd name="connsiteY2" fmla="*/ 395270 h 395270"/>
                <a:gd name="connsiteX3" fmla="*/ 2623983 w 2655908"/>
                <a:gd name="connsiteY3" fmla="*/ 395270 h 395270"/>
                <a:gd name="connsiteX4" fmla="*/ 170270 w 2655908"/>
                <a:gd name="connsiteY4" fmla="*/ 395270 h 395270"/>
                <a:gd name="connsiteX5" fmla="*/ 0 w 2655908"/>
                <a:gd name="connsiteY5" fmla="*/ 246284 h 3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5908" h="395270">
                  <a:moveTo>
                    <a:pt x="0" y="0"/>
                  </a:moveTo>
                  <a:lnTo>
                    <a:pt x="2655908" y="0"/>
                  </a:lnTo>
                  <a:lnTo>
                    <a:pt x="2655908" y="395270"/>
                  </a:lnTo>
                  <a:lnTo>
                    <a:pt x="2623983" y="395270"/>
                  </a:lnTo>
                  <a:lnTo>
                    <a:pt x="170270" y="395270"/>
                  </a:lnTo>
                  <a:cubicBezTo>
                    <a:pt x="82095" y="395270"/>
                    <a:pt x="0" y="322297"/>
                    <a:pt x="0" y="246284"/>
                  </a:cubicBezTo>
                  <a:close/>
                </a:path>
              </a:pathLst>
            </a:custGeom>
            <a:solidFill>
              <a:schemeClr val="bg1">
                <a:lumMod val="75000"/>
              </a:schemeClr>
            </a:solid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BD4802E1-A5FC-45E8-8180-8E940D832B5F}"/>
                </a:ext>
              </a:extLst>
            </p:cNvPr>
            <p:cNvSpPr/>
            <p:nvPr/>
          </p:nvSpPr>
          <p:spPr>
            <a:xfrm>
              <a:off x="9711093" y="2388830"/>
              <a:ext cx="2480907" cy="2797293"/>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2825B71-4111-4DEB-8EF4-3C86689A682C}"/>
                </a:ext>
              </a:extLst>
            </p:cNvPr>
            <p:cNvSpPr/>
            <p:nvPr/>
          </p:nvSpPr>
          <p:spPr>
            <a:xfrm>
              <a:off x="10791316" y="2439610"/>
              <a:ext cx="1400684" cy="2776919"/>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8" name="Rectangle 17">
            <a:extLst>
              <a:ext uri="{FF2B5EF4-FFF2-40B4-BE49-F238E27FC236}">
                <a16:creationId xmlns:a16="http://schemas.microsoft.com/office/drawing/2014/main" id="{23A80384-9207-4A80-9B70-A1F7CDE8F6C3}"/>
              </a:ext>
            </a:extLst>
          </p:cNvPr>
          <p:cNvSpPr/>
          <p:nvPr userDrawn="1"/>
        </p:nvSpPr>
        <p:spPr>
          <a:xfrm>
            <a:off x="0" y="2"/>
            <a:ext cx="12192000" cy="18804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bg1"/>
              </a:solidFill>
            </a:endParaRPr>
          </a:p>
        </p:txBody>
      </p:sp>
      <p:sp>
        <p:nvSpPr>
          <p:cNvPr id="19" name="Oval 18">
            <a:extLst>
              <a:ext uri="{FF2B5EF4-FFF2-40B4-BE49-F238E27FC236}">
                <a16:creationId xmlns:a16="http://schemas.microsoft.com/office/drawing/2014/main" id="{4C416A75-B8CF-4929-BC37-2BBFEDC80AA1}"/>
              </a:ext>
            </a:extLst>
          </p:cNvPr>
          <p:cNvSpPr/>
          <p:nvPr userDrawn="1"/>
        </p:nvSpPr>
        <p:spPr>
          <a:xfrm>
            <a:off x="5466000" y="1233032"/>
            <a:ext cx="1260000" cy="126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1" name="Oval 9">
            <a:extLst>
              <a:ext uri="{FF2B5EF4-FFF2-40B4-BE49-F238E27FC236}">
                <a16:creationId xmlns:a16="http://schemas.microsoft.com/office/drawing/2014/main" id="{01AED590-6033-41B9-B612-A655FC2D2471}"/>
              </a:ext>
            </a:extLst>
          </p:cNvPr>
          <p:cNvSpPr/>
          <p:nvPr userDrawn="1"/>
        </p:nvSpPr>
        <p:spPr>
          <a:xfrm>
            <a:off x="6714751" y="3743880"/>
            <a:ext cx="2520000" cy="25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 name="Picture Placeholder 2">
            <a:extLst>
              <a:ext uri="{FF2B5EF4-FFF2-40B4-BE49-F238E27FC236}">
                <a16:creationId xmlns:a16="http://schemas.microsoft.com/office/drawing/2014/main" id="{4BA74944-B383-469B-9810-16FAA4736103}"/>
              </a:ext>
            </a:extLst>
          </p:cNvPr>
          <p:cNvSpPr>
            <a:spLocks noGrp="1"/>
          </p:cNvSpPr>
          <p:nvPr>
            <p:ph type="pic" idx="10" hasCustomPrompt="1"/>
          </p:nvPr>
        </p:nvSpPr>
        <p:spPr>
          <a:xfrm>
            <a:off x="9745813" y="2221239"/>
            <a:ext cx="2446188" cy="2736814"/>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grpSp>
        <p:nvGrpSpPr>
          <p:cNvPr id="23" name="Group 20">
            <a:extLst>
              <a:ext uri="{FF2B5EF4-FFF2-40B4-BE49-F238E27FC236}">
                <a16:creationId xmlns:a16="http://schemas.microsoft.com/office/drawing/2014/main" id="{73844864-235F-4E14-9FBA-EB17CB8C013A}"/>
              </a:ext>
            </a:extLst>
          </p:cNvPr>
          <p:cNvGrpSpPr/>
          <p:nvPr userDrawn="1"/>
        </p:nvGrpSpPr>
        <p:grpSpPr>
          <a:xfrm>
            <a:off x="7019112" y="2341950"/>
            <a:ext cx="1890758" cy="3323854"/>
            <a:chOff x="445712" y="1449040"/>
            <a:chExt cx="2113018" cy="3924176"/>
          </a:xfrm>
        </p:grpSpPr>
        <p:sp>
          <p:nvSpPr>
            <p:cNvPr id="24" name="Rounded Rectangle 21">
              <a:extLst>
                <a:ext uri="{FF2B5EF4-FFF2-40B4-BE49-F238E27FC236}">
                  <a16:creationId xmlns:a16="http://schemas.microsoft.com/office/drawing/2014/main" id="{A0C7D66C-8C6F-4B9E-8DC1-072BF2073C6A}"/>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25" name="Rectangle 22">
              <a:extLst>
                <a:ext uri="{FF2B5EF4-FFF2-40B4-BE49-F238E27FC236}">
                  <a16:creationId xmlns:a16="http://schemas.microsoft.com/office/drawing/2014/main" id="{764ECC13-9256-4F74-B289-1001D8F2747F}"/>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26" name="Group 23">
              <a:extLst>
                <a:ext uri="{FF2B5EF4-FFF2-40B4-BE49-F238E27FC236}">
                  <a16:creationId xmlns:a16="http://schemas.microsoft.com/office/drawing/2014/main" id="{808E2BAA-465D-4C79-8B44-51C252EE8A0B}"/>
                </a:ext>
              </a:extLst>
            </p:cNvPr>
            <p:cNvGrpSpPr/>
            <p:nvPr userDrawn="1"/>
          </p:nvGrpSpPr>
          <p:grpSpPr>
            <a:xfrm>
              <a:off x="1407705" y="5045834"/>
              <a:ext cx="211967" cy="211967"/>
              <a:chOff x="1549420" y="5712364"/>
              <a:chExt cx="312583" cy="312583"/>
            </a:xfrm>
          </p:grpSpPr>
          <p:sp>
            <p:nvSpPr>
              <p:cNvPr id="27" name="Oval 24">
                <a:extLst>
                  <a:ext uri="{FF2B5EF4-FFF2-40B4-BE49-F238E27FC236}">
                    <a16:creationId xmlns:a16="http://schemas.microsoft.com/office/drawing/2014/main" id="{2402E4F7-C37D-4790-B616-737E2810F7FC}"/>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8" name="Rounded Rectangle 25">
                <a:extLst>
                  <a:ext uri="{FF2B5EF4-FFF2-40B4-BE49-F238E27FC236}">
                    <a16:creationId xmlns:a16="http://schemas.microsoft.com/office/drawing/2014/main" id="{76D07C3D-86F4-43C7-B719-BBBFD744E107}"/>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29" name="Picture Placeholder 2">
            <a:extLst>
              <a:ext uri="{FF2B5EF4-FFF2-40B4-BE49-F238E27FC236}">
                <a16:creationId xmlns:a16="http://schemas.microsoft.com/office/drawing/2014/main" id="{1B67B68D-FEC5-42A8-B837-0016014A5CE9}"/>
              </a:ext>
            </a:extLst>
          </p:cNvPr>
          <p:cNvSpPr>
            <a:spLocks noGrp="1"/>
          </p:cNvSpPr>
          <p:nvPr>
            <p:ph type="pic" idx="11" hasCustomPrompt="1"/>
          </p:nvPr>
        </p:nvSpPr>
        <p:spPr>
          <a:xfrm>
            <a:off x="7145482" y="2668904"/>
            <a:ext cx="1624041" cy="266342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30" name="Text Placeholder 9">
            <a:extLst>
              <a:ext uri="{FF2B5EF4-FFF2-40B4-BE49-F238E27FC236}">
                <a16:creationId xmlns:a16="http://schemas.microsoft.com/office/drawing/2014/main" id="{16F402C5-963E-430D-8D32-CCEA9657B818}"/>
              </a:ext>
            </a:extLst>
          </p:cNvPr>
          <p:cNvSpPr>
            <a:spLocks noGrp="1"/>
          </p:cNvSpPr>
          <p:nvPr>
            <p:ph type="body" sz="quarter" idx="12"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4528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solidFill>
          <a:schemeClr val="accent1"/>
        </a:solid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E58C46AB-72B0-452F-8968-7F13D6C69330}"/>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 And Send To Back</a:t>
            </a:r>
            <a:endParaRPr lang="ko-KR" altLang="en-US" dirty="0"/>
          </a:p>
          <a:p>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AE252F-2F95-498B-9748-639B6E785753}"/>
              </a:ext>
            </a:extLst>
          </p:cNvPr>
          <p:cNvSpPr/>
          <p:nvPr userDrawn="1"/>
        </p:nvSpPr>
        <p:spPr>
          <a:xfrm>
            <a:off x="360608" y="303727"/>
            <a:ext cx="5520743" cy="6250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Picture Placeholder 2">
            <a:extLst>
              <a:ext uri="{FF2B5EF4-FFF2-40B4-BE49-F238E27FC236}">
                <a16:creationId xmlns:a16="http://schemas.microsoft.com/office/drawing/2014/main" id="{2000EF3A-BE58-433D-9D14-B9221C51EC72}"/>
              </a:ext>
            </a:extLst>
          </p:cNvPr>
          <p:cNvSpPr>
            <a:spLocks noGrp="1"/>
          </p:cNvSpPr>
          <p:nvPr>
            <p:ph type="pic" idx="16" hasCustomPrompt="1"/>
          </p:nvPr>
        </p:nvSpPr>
        <p:spPr>
          <a:xfrm>
            <a:off x="549499" y="523741"/>
            <a:ext cx="3709115" cy="5855595"/>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Contents slide layout">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7250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71" r:id="rId18"/>
    <p:sldLayoutId id="2147483672"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 id="214748368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3B4C724-0776-4328-8F0A-B72DA1579537}"/>
              </a:ext>
            </a:extLst>
          </p:cNvPr>
          <p:cNvSpPr txBox="1"/>
          <p:nvPr/>
        </p:nvSpPr>
        <p:spPr>
          <a:xfrm>
            <a:off x="1527587" y="4504414"/>
            <a:ext cx="10309802" cy="923330"/>
          </a:xfrm>
          <a:prstGeom prst="rect">
            <a:avLst/>
          </a:prstGeom>
          <a:noFill/>
        </p:spPr>
        <p:txBody>
          <a:bodyPr wrap="square" rtlCol="0" anchor="ctr">
            <a:spAutoFit/>
          </a:bodyPr>
          <a:lstStyle/>
          <a:p>
            <a:pPr algn="r"/>
            <a:r>
              <a:rPr lang="en-US" sz="5400" dirty="0">
                <a:latin typeface="+mj-lt"/>
              </a:rPr>
              <a:t>TEKNOLOGI &amp; MANAJEMEN</a:t>
            </a:r>
            <a:endParaRPr lang="ko-KR" altLang="en-US" sz="5400" dirty="0">
              <a:latin typeface="+mj-lt"/>
              <a:cs typeface="Arial" pitchFamily="34" charset="0"/>
            </a:endParaRPr>
          </a:p>
        </p:txBody>
      </p:sp>
      <p:sp>
        <p:nvSpPr>
          <p:cNvPr id="9" name="TextBox 8">
            <a:extLst>
              <a:ext uri="{FF2B5EF4-FFF2-40B4-BE49-F238E27FC236}">
                <a16:creationId xmlns:a16="http://schemas.microsoft.com/office/drawing/2014/main" id="{2B6167FF-AD5E-41E4-8385-3024DC936CF2}"/>
              </a:ext>
            </a:extLst>
          </p:cNvPr>
          <p:cNvSpPr txBox="1"/>
          <p:nvPr/>
        </p:nvSpPr>
        <p:spPr>
          <a:xfrm>
            <a:off x="6096000" y="5728958"/>
            <a:ext cx="5741388" cy="954300"/>
          </a:xfrm>
          <a:prstGeom prst="rect">
            <a:avLst/>
          </a:prstGeom>
          <a:noFill/>
        </p:spPr>
        <p:txBody>
          <a:bodyPr wrap="square" rtlCol="0" anchor="ctr">
            <a:spAutoFit/>
          </a:bodyPr>
          <a:lstStyle/>
          <a:p>
            <a:pPr algn="r"/>
            <a:r>
              <a:rPr lang="en-US" altLang="ko-KR" sz="1867" dirty="0">
                <a:cs typeface="Arial" pitchFamily="34" charset="0"/>
              </a:rPr>
              <a:t>STUDI BISNIS</a:t>
            </a:r>
          </a:p>
          <a:p>
            <a:pPr algn="r"/>
            <a:r>
              <a:rPr lang="en-ID" altLang="ko-KR" sz="1867" dirty="0">
                <a:cs typeface="Arial" pitchFamily="34" charset="0"/>
              </a:rPr>
              <a:t>Aryan Eka </a:t>
            </a:r>
            <a:r>
              <a:rPr lang="en-ID" altLang="ko-KR" sz="1867" dirty="0" err="1">
                <a:cs typeface="Arial" pitchFamily="34" charset="0"/>
              </a:rPr>
              <a:t>Prastya</a:t>
            </a:r>
            <a:r>
              <a:rPr lang="en-ID" altLang="ko-KR" sz="1867" dirty="0">
                <a:cs typeface="Arial" pitchFamily="34" charset="0"/>
              </a:rPr>
              <a:t> </a:t>
            </a:r>
            <a:r>
              <a:rPr lang="en-ID" altLang="ko-KR" sz="1867" dirty="0" err="1">
                <a:cs typeface="Arial" pitchFamily="34" charset="0"/>
              </a:rPr>
              <a:t>Nugraha</a:t>
            </a:r>
            <a:endParaRPr lang="en-ID" altLang="ko-KR" sz="1867" dirty="0">
              <a:cs typeface="Arial" pitchFamily="34" charset="0"/>
            </a:endParaRPr>
          </a:p>
          <a:p>
            <a:pPr algn="r"/>
            <a:r>
              <a:rPr lang="en-US" altLang="ko-KR" sz="1867" dirty="0">
                <a:cs typeface="Arial" pitchFamily="34" charset="0"/>
              </a:rPr>
              <a:t>2021</a:t>
            </a:r>
            <a:endParaRPr lang="ko-KR" altLang="en-US" sz="1867" dirty="0">
              <a:cs typeface="Arial" pitchFamily="34" charset="0"/>
            </a:endParaRPr>
          </a:p>
        </p:txBody>
      </p:sp>
      <p:pic>
        <p:nvPicPr>
          <p:cNvPr id="5" name="Picture 2" descr="Hasil gambar untuk logo upgris">
            <a:extLst>
              <a:ext uri="{FF2B5EF4-FFF2-40B4-BE49-F238E27FC236}">
                <a16:creationId xmlns:a16="http://schemas.microsoft.com/office/drawing/2014/main" id="{4B62AAA2-C2CB-4F9D-A3A0-4332A322D7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7166" y="239209"/>
            <a:ext cx="1019384" cy="1349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34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Strategi Produksi</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446516" y="2344329"/>
            <a:ext cx="11468714" cy="1287532"/>
          </a:xfrm>
          <a:prstGeom prst="rect">
            <a:avLst/>
          </a:prstGeom>
          <a:solidFill>
            <a:schemeClr val="accent2">
              <a:alpha val="70000"/>
            </a:schemeClr>
          </a:solidFill>
          <a:effectLst/>
        </p:spPr>
        <p:txBody>
          <a:bodyPr wrap="square" rtlCol="0">
            <a:spAutoFit/>
          </a:bodyPr>
          <a:lstStyle/>
          <a:p>
            <a:pPr algn="just">
              <a:lnSpc>
                <a:spcPct val="150000"/>
              </a:lnSpc>
            </a:pPr>
            <a:r>
              <a:rPr lang="en-US" altLang="ko-KR" b="1">
                <a:solidFill>
                  <a:schemeClr val="bg1"/>
                </a:solidFill>
                <a:cs typeface="Arial" pitchFamily="34" charset="0"/>
              </a:rPr>
              <a:t>Agar jasa dapat memenuhi kebutuhan konsumennya, sebelum melempar jasa/produk ke pasar, biasanya perusahaan lebih dulu melakukan kegiatan penelitian, seperti penelitian pasar dan pemasaran. Dalam hal ini yang dimaksud adalah bagaimana proses untuk memperoleh alternatif produk/jasa </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3716511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Pemilihan &amp; Perencanaan Produk</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1703030"/>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Penentuan</a:t>
            </a:r>
            <a:r>
              <a:rPr lang="en-US" altLang="ko-KR" b="1" dirty="0">
                <a:solidFill>
                  <a:schemeClr val="bg1"/>
                </a:solidFill>
                <a:cs typeface="Arial" pitchFamily="34" charset="0"/>
              </a:rPr>
              <a:t> Ide </a:t>
            </a:r>
            <a:r>
              <a:rPr lang="en-US" altLang="ko-KR" b="1" dirty="0" err="1">
                <a:solidFill>
                  <a:schemeClr val="bg1"/>
                </a:solidFill>
                <a:cs typeface="Arial" pitchFamily="34" charset="0"/>
              </a:rPr>
              <a:t>produk</a:t>
            </a:r>
            <a:r>
              <a:rPr lang="en-US" altLang="ko-KR" b="1" dirty="0">
                <a:solidFill>
                  <a:schemeClr val="bg1"/>
                </a:solidFill>
                <a:cs typeface="Arial" pitchFamily="34" charset="0"/>
              </a:rPr>
              <a:t> dan </a:t>
            </a:r>
            <a:r>
              <a:rPr lang="en-US" altLang="ko-KR" b="1" dirty="0" err="1">
                <a:solidFill>
                  <a:schemeClr val="bg1"/>
                </a:solidFill>
                <a:cs typeface="Arial" pitchFamily="34" charset="0"/>
              </a:rPr>
              <a:t>seleksi</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a:solidFill>
                  <a:schemeClr val="bg1"/>
                </a:solidFill>
                <a:cs typeface="Arial" pitchFamily="34" charset="0"/>
              </a:rPr>
              <a:t>Desain </a:t>
            </a:r>
            <a:r>
              <a:rPr lang="en-US" altLang="ko-KR" b="1" dirty="0" err="1">
                <a:solidFill>
                  <a:schemeClr val="bg1"/>
                </a:solidFill>
                <a:cs typeface="Arial" pitchFamily="34" charset="0"/>
              </a:rPr>
              <a:t>produk</a:t>
            </a:r>
            <a:r>
              <a:rPr lang="en-US" altLang="ko-KR" b="1" dirty="0">
                <a:solidFill>
                  <a:schemeClr val="bg1"/>
                </a:solidFill>
                <a:cs typeface="Arial" pitchFamily="34" charset="0"/>
              </a:rPr>
              <a:t> </a:t>
            </a:r>
            <a:r>
              <a:rPr lang="en-US" altLang="ko-KR" b="1" dirty="0" err="1">
                <a:solidFill>
                  <a:schemeClr val="bg1"/>
                </a:solidFill>
                <a:cs typeface="Arial" pitchFamily="34" charset="0"/>
              </a:rPr>
              <a:t>awal</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a:solidFill>
                  <a:schemeClr val="bg1"/>
                </a:solidFill>
                <a:cs typeface="Arial" pitchFamily="34" charset="0"/>
              </a:rPr>
              <a:t>Prototype / </a:t>
            </a:r>
            <a:r>
              <a:rPr lang="en-US" altLang="ko-KR" b="1" dirty="0" err="1">
                <a:solidFill>
                  <a:schemeClr val="bg1"/>
                </a:solidFill>
                <a:cs typeface="Arial" pitchFamily="34" charset="0"/>
              </a:rPr>
              <a:t>Pengujian</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Implementasi</a:t>
            </a:r>
            <a:r>
              <a:rPr lang="en-US" altLang="ko-KR" b="1" dirty="0">
                <a:solidFill>
                  <a:schemeClr val="bg1"/>
                </a:solidFill>
                <a:cs typeface="Arial" pitchFamily="34" charset="0"/>
              </a:rPr>
              <a:t> </a:t>
            </a:r>
          </a:p>
        </p:txBody>
      </p:sp>
    </p:spTree>
    <p:extLst>
      <p:ext uri="{BB962C8B-B14F-4D97-AF65-F5344CB8AC3E}">
        <p14:creationId xmlns:p14="http://schemas.microsoft.com/office/powerpoint/2010/main" val="674276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Rencana Kualitas</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2118529"/>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Produk</a:t>
            </a:r>
            <a:r>
              <a:rPr lang="en-US" altLang="ko-KR" b="1" dirty="0">
                <a:solidFill>
                  <a:schemeClr val="bg1"/>
                </a:solidFill>
                <a:cs typeface="Arial" pitchFamily="34" charset="0"/>
              </a:rPr>
              <a:t> </a:t>
            </a:r>
            <a:r>
              <a:rPr lang="en-US" altLang="ko-KR" b="1" dirty="0" err="1">
                <a:solidFill>
                  <a:schemeClr val="bg1"/>
                </a:solidFill>
                <a:cs typeface="Arial" pitchFamily="34" charset="0"/>
              </a:rPr>
              <a:t>berupa</a:t>
            </a:r>
            <a:r>
              <a:rPr lang="en-US" altLang="ko-KR" b="1" dirty="0">
                <a:solidFill>
                  <a:schemeClr val="bg1"/>
                </a:solidFill>
                <a:cs typeface="Arial" pitchFamily="34" charset="0"/>
              </a:rPr>
              <a:t> </a:t>
            </a:r>
            <a:r>
              <a:rPr lang="en-US" altLang="ko-KR" b="1" dirty="0" err="1">
                <a:solidFill>
                  <a:schemeClr val="bg1"/>
                </a:solidFill>
                <a:cs typeface="Arial" pitchFamily="34" charset="0"/>
              </a:rPr>
              <a:t>Barang</a:t>
            </a:r>
            <a:endParaRPr lang="en-US" altLang="ko-KR" b="1" dirty="0">
              <a:solidFill>
                <a:schemeClr val="bg1"/>
              </a:solidFill>
              <a:cs typeface="Arial" pitchFamily="34" charset="0"/>
            </a:endParaRPr>
          </a:p>
          <a:p>
            <a:pPr algn="just">
              <a:lnSpc>
                <a:spcPct val="150000"/>
              </a:lnSpc>
            </a:pPr>
            <a:r>
              <a:rPr lang="en-US" altLang="ko-KR" b="1" dirty="0">
                <a:solidFill>
                  <a:schemeClr val="bg1"/>
                </a:solidFill>
                <a:cs typeface="Arial" pitchFamily="34" charset="0"/>
              </a:rPr>
              <a:t>(Performance, Features, </a:t>
            </a:r>
            <a:r>
              <a:rPr lang="en-US" altLang="ko-KR" b="1" dirty="0" err="1">
                <a:solidFill>
                  <a:schemeClr val="bg1"/>
                </a:solidFill>
                <a:cs typeface="Arial" pitchFamily="34" charset="0"/>
              </a:rPr>
              <a:t>Reliability,Conformance</a:t>
            </a:r>
            <a:r>
              <a:rPr lang="en-US" altLang="ko-KR" b="1" dirty="0">
                <a:solidFill>
                  <a:schemeClr val="bg1"/>
                </a:solidFill>
                <a:cs typeface="Arial" pitchFamily="34" charset="0"/>
              </a:rPr>
              <a:t>, Durability, Serviceability, Aesthetics, fit and finish) </a:t>
            </a:r>
          </a:p>
          <a:p>
            <a:pPr marL="285750" indent="-285750" algn="just">
              <a:lnSpc>
                <a:spcPct val="150000"/>
              </a:lnSpc>
              <a:buFont typeface="Arial" panose="020B0604020202020204" pitchFamily="34" charset="0"/>
              <a:buChar char="•"/>
            </a:pP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Produk</a:t>
            </a:r>
            <a:r>
              <a:rPr lang="en-US" altLang="ko-KR" b="1" dirty="0">
                <a:solidFill>
                  <a:schemeClr val="bg1"/>
                </a:solidFill>
                <a:cs typeface="Arial" pitchFamily="34" charset="0"/>
              </a:rPr>
              <a:t> </a:t>
            </a:r>
            <a:r>
              <a:rPr lang="en-US" altLang="ko-KR" b="1" dirty="0" err="1">
                <a:solidFill>
                  <a:schemeClr val="bg1"/>
                </a:solidFill>
                <a:cs typeface="Arial" pitchFamily="34" charset="0"/>
              </a:rPr>
              <a:t>berupa</a:t>
            </a:r>
            <a:r>
              <a:rPr lang="en-US" altLang="ko-KR" b="1" dirty="0">
                <a:solidFill>
                  <a:schemeClr val="bg1"/>
                </a:solidFill>
                <a:cs typeface="Arial" pitchFamily="34" charset="0"/>
              </a:rPr>
              <a:t> Jasa</a:t>
            </a:r>
          </a:p>
          <a:p>
            <a:pPr algn="just">
              <a:lnSpc>
                <a:spcPct val="150000"/>
              </a:lnSpc>
            </a:pPr>
            <a:r>
              <a:rPr lang="en-US" altLang="ko-KR" b="1" dirty="0">
                <a:solidFill>
                  <a:schemeClr val="bg1"/>
                </a:solidFill>
                <a:cs typeface="Arial" pitchFamily="34" charset="0"/>
              </a:rPr>
              <a:t>(Reliability, </a:t>
            </a:r>
            <a:r>
              <a:rPr lang="en-US" altLang="ko-KR" b="1" dirty="0" err="1">
                <a:solidFill>
                  <a:schemeClr val="bg1"/>
                </a:solidFill>
                <a:cs typeface="Arial" pitchFamily="34" charset="0"/>
              </a:rPr>
              <a:t>Responsivenes</a:t>
            </a:r>
            <a:r>
              <a:rPr lang="en-US" altLang="ko-KR" b="1" dirty="0">
                <a:solidFill>
                  <a:schemeClr val="bg1"/>
                </a:solidFill>
                <a:cs typeface="Arial" pitchFamily="34" charset="0"/>
              </a:rPr>
              <a:t>, Assurance, </a:t>
            </a:r>
            <a:r>
              <a:rPr lang="en-US" altLang="ko-KR" b="1" dirty="0" err="1">
                <a:solidFill>
                  <a:schemeClr val="bg1"/>
                </a:solidFill>
                <a:cs typeface="Arial" pitchFamily="34" charset="0"/>
              </a:rPr>
              <a:t>Emphaty</a:t>
            </a:r>
            <a:r>
              <a:rPr lang="en-US" altLang="ko-KR" b="1" dirty="0">
                <a:solidFill>
                  <a:schemeClr val="bg1"/>
                </a:solidFill>
                <a:cs typeface="Arial" pitchFamily="34" charset="0"/>
              </a:rPr>
              <a:t>, Tangibles)</a:t>
            </a:r>
          </a:p>
        </p:txBody>
      </p:sp>
    </p:spTree>
    <p:extLst>
      <p:ext uri="{BB962C8B-B14F-4D97-AF65-F5344CB8AC3E}">
        <p14:creationId xmlns:p14="http://schemas.microsoft.com/office/powerpoint/2010/main" val="246798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Pemilihan Teknologi</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61643" y="1806447"/>
            <a:ext cx="11468714" cy="1703030"/>
          </a:xfrm>
          <a:prstGeom prst="rect">
            <a:avLst/>
          </a:prstGeom>
          <a:solidFill>
            <a:schemeClr val="accent2">
              <a:alpha val="70000"/>
            </a:schemeClr>
          </a:solidFill>
          <a:effectLst/>
        </p:spPr>
        <p:txBody>
          <a:bodyPr wrap="square" rtlCol="0">
            <a:spAutoFit/>
          </a:bodyPr>
          <a:lstStyle/>
          <a:p>
            <a:pPr algn="just">
              <a:lnSpc>
                <a:spcPct val="150000"/>
              </a:lnSpc>
            </a:pPr>
            <a:r>
              <a:rPr lang="en-US" altLang="ko-KR" b="1">
                <a:solidFill>
                  <a:schemeClr val="bg1"/>
                </a:solidFill>
                <a:cs typeface="Arial" pitchFamily="34" charset="0"/>
              </a:rPr>
              <a:t>Suatu produk tertentu dapat diproses lebih dari satu cara, sehingga teknologi yang dipilihpun perlu ditentukan secara jelas. Beberapa kriterianya kesesuaian dengan bahan mentah, keberhasilan teknolgi yang dipakai ditempat lain, kemampuan tenaga kerja dalam pengoperasian, dan kemampuan antisipasi terhadap teknologi baru.</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2782095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Rencana Kapasitas Produksi</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2534027"/>
          </a:xfrm>
          <a:prstGeom prst="rect">
            <a:avLst/>
          </a:prstGeom>
          <a:solidFill>
            <a:schemeClr val="accent2">
              <a:alpha val="70000"/>
            </a:schemeClr>
          </a:solidFill>
          <a:effectLst/>
        </p:spPr>
        <p:txBody>
          <a:bodyPr wrap="square" rtlCol="0">
            <a:spAutoFit/>
          </a:bodyPr>
          <a:lstStyle/>
          <a:p>
            <a:pPr algn="just">
              <a:lnSpc>
                <a:spcPct val="150000"/>
              </a:lnSpc>
            </a:pPr>
            <a:r>
              <a:rPr lang="en-US" altLang="ko-KR" b="1" dirty="0" err="1">
                <a:solidFill>
                  <a:schemeClr val="bg1"/>
                </a:solidFill>
                <a:cs typeface="Arial" pitchFamily="34" charset="0"/>
              </a:rPr>
              <a:t>Kapasitas</a:t>
            </a:r>
            <a:r>
              <a:rPr lang="en-US" altLang="ko-KR" b="1" dirty="0">
                <a:solidFill>
                  <a:schemeClr val="bg1"/>
                </a:solidFill>
                <a:cs typeface="Arial" pitchFamily="34" charset="0"/>
              </a:rPr>
              <a:t> </a:t>
            </a:r>
            <a:r>
              <a:rPr lang="en-US" altLang="ko-KR" b="1" dirty="0" err="1">
                <a:solidFill>
                  <a:schemeClr val="bg1"/>
                </a:solidFill>
                <a:cs typeface="Arial" pitchFamily="34" charset="0"/>
              </a:rPr>
              <a:t>dapat</a:t>
            </a:r>
            <a:r>
              <a:rPr lang="en-US" altLang="ko-KR" b="1" dirty="0">
                <a:solidFill>
                  <a:schemeClr val="bg1"/>
                </a:solidFill>
                <a:cs typeface="Arial" pitchFamily="34" charset="0"/>
              </a:rPr>
              <a:t> </a:t>
            </a:r>
            <a:r>
              <a:rPr lang="en-US" altLang="ko-KR" b="1" dirty="0" err="1">
                <a:solidFill>
                  <a:schemeClr val="bg1"/>
                </a:solidFill>
                <a:cs typeface="Arial" pitchFamily="34" charset="0"/>
              </a:rPr>
              <a:t>dilihat</a:t>
            </a:r>
            <a:r>
              <a:rPr lang="en-US" altLang="ko-KR" b="1" dirty="0">
                <a:solidFill>
                  <a:schemeClr val="bg1"/>
                </a:solidFill>
                <a:cs typeface="Arial" pitchFamily="34" charset="0"/>
              </a:rPr>
              <a:t> </a:t>
            </a:r>
            <a:r>
              <a:rPr lang="en-US" altLang="ko-KR" b="1" dirty="0" err="1">
                <a:solidFill>
                  <a:schemeClr val="bg1"/>
                </a:solidFill>
                <a:cs typeface="Arial" pitchFamily="34" charset="0"/>
              </a:rPr>
              <a:t>dari</a:t>
            </a:r>
            <a:r>
              <a:rPr lang="en-US" altLang="ko-KR" b="1" dirty="0">
                <a:solidFill>
                  <a:schemeClr val="bg1"/>
                </a:solidFill>
                <a:cs typeface="Arial" pitchFamily="34" charset="0"/>
              </a:rPr>
              <a:t> input dan output. Input </a:t>
            </a:r>
            <a:r>
              <a:rPr lang="en-US" altLang="ko-KR" b="1" dirty="0" err="1">
                <a:solidFill>
                  <a:schemeClr val="bg1"/>
                </a:solidFill>
                <a:cs typeface="Arial" pitchFamily="34" charset="0"/>
              </a:rPr>
              <a:t>dalam</a:t>
            </a:r>
            <a:r>
              <a:rPr lang="en-US" altLang="ko-KR" b="1" dirty="0">
                <a:solidFill>
                  <a:schemeClr val="bg1"/>
                </a:solidFill>
                <a:cs typeface="Arial" pitchFamily="34" charset="0"/>
              </a:rPr>
              <a:t> </a:t>
            </a:r>
            <a:r>
              <a:rPr lang="en-US" altLang="ko-KR" b="1" dirty="0" err="1">
                <a:solidFill>
                  <a:schemeClr val="bg1"/>
                </a:solidFill>
                <a:cs typeface="Arial" pitchFamily="34" charset="0"/>
              </a:rPr>
              <a:t>hal</a:t>
            </a:r>
            <a:r>
              <a:rPr lang="en-US" altLang="ko-KR" b="1" dirty="0">
                <a:solidFill>
                  <a:schemeClr val="bg1"/>
                </a:solidFill>
                <a:cs typeface="Arial" pitchFamily="34" charset="0"/>
              </a:rPr>
              <a:t> </a:t>
            </a:r>
            <a:r>
              <a:rPr lang="en-US" altLang="ko-KR" b="1" dirty="0" err="1">
                <a:solidFill>
                  <a:schemeClr val="bg1"/>
                </a:solidFill>
                <a:cs typeface="Arial" pitchFamily="34" charset="0"/>
              </a:rPr>
              <a:t>ini</a:t>
            </a:r>
            <a:r>
              <a:rPr lang="en-US" altLang="ko-KR" b="1" dirty="0">
                <a:solidFill>
                  <a:schemeClr val="bg1"/>
                </a:solidFill>
                <a:cs typeface="Arial" pitchFamily="34" charset="0"/>
              </a:rPr>
              <a:t> </a:t>
            </a:r>
            <a:r>
              <a:rPr lang="en-US" altLang="ko-KR" b="1" dirty="0" err="1">
                <a:solidFill>
                  <a:schemeClr val="bg1"/>
                </a:solidFill>
                <a:cs typeface="Arial" pitchFamily="34" charset="0"/>
              </a:rPr>
              <a:t>dicontohkan</a:t>
            </a:r>
            <a:r>
              <a:rPr lang="en-US" altLang="ko-KR" b="1" dirty="0">
                <a:solidFill>
                  <a:schemeClr val="bg1"/>
                </a:solidFill>
                <a:cs typeface="Arial" pitchFamily="34" charset="0"/>
              </a:rPr>
              <a:t> </a:t>
            </a:r>
            <a:r>
              <a:rPr lang="en-US" altLang="ko-KR" b="1" dirty="0" err="1">
                <a:solidFill>
                  <a:schemeClr val="bg1"/>
                </a:solidFill>
                <a:cs typeface="Arial" pitchFamily="34" charset="0"/>
              </a:rPr>
              <a:t>seperti</a:t>
            </a:r>
            <a:r>
              <a:rPr lang="en-US" altLang="ko-KR" b="1" dirty="0">
                <a:solidFill>
                  <a:schemeClr val="bg1"/>
                </a:solidFill>
                <a:cs typeface="Arial" pitchFamily="34" charset="0"/>
              </a:rPr>
              <a:t> </a:t>
            </a:r>
            <a:r>
              <a:rPr lang="en-US" altLang="ko-KR" b="1" dirty="0" err="1">
                <a:solidFill>
                  <a:schemeClr val="bg1"/>
                </a:solidFill>
                <a:cs typeface="Arial" pitchFamily="34" charset="0"/>
              </a:rPr>
              <a:t>daya</a:t>
            </a:r>
            <a:r>
              <a:rPr lang="en-US" altLang="ko-KR" b="1" dirty="0">
                <a:solidFill>
                  <a:schemeClr val="bg1"/>
                </a:solidFill>
                <a:cs typeface="Arial" pitchFamily="34" charset="0"/>
              </a:rPr>
              <a:t> </a:t>
            </a:r>
            <a:r>
              <a:rPr lang="en-US" altLang="ko-KR" b="1" dirty="0" err="1">
                <a:solidFill>
                  <a:schemeClr val="bg1"/>
                </a:solidFill>
                <a:cs typeface="Arial" pitchFamily="34" charset="0"/>
              </a:rPr>
              <a:t>tampung</a:t>
            </a:r>
            <a:r>
              <a:rPr lang="en-US" altLang="ko-KR" b="1" dirty="0">
                <a:solidFill>
                  <a:schemeClr val="bg1"/>
                </a:solidFill>
                <a:cs typeface="Arial" pitchFamily="34" charset="0"/>
              </a:rPr>
              <a:t> universitas dan </a:t>
            </a:r>
            <a:r>
              <a:rPr lang="en-US" altLang="ko-KR" b="1" dirty="0" err="1">
                <a:solidFill>
                  <a:schemeClr val="bg1"/>
                </a:solidFill>
                <a:cs typeface="Arial" pitchFamily="34" charset="0"/>
              </a:rPr>
              <a:t>kapasitas</a:t>
            </a:r>
            <a:r>
              <a:rPr lang="en-US" altLang="ko-KR" b="1" dirty="0">
                <a:solidFill>
                  <a:schemeClr val="bg1"/>
                </a:solidFill>
                <a:cs typeface="Arial" pitchFamily="34" charset="0"/>
              </a:rPr>
              <a:t> </a:t>
            </a:r>
            <a:r>
              <a:rPr lang="en-US" altLang="ko-KR" b="1" dirty="0" err="1">
                <a:solidFill>
                  <a:schemeClr val="bg1"/>
                </a:solidFill>
                <a:cs typeface="Arial" pitchFamily="34" charset="0"/>
              </a:rPr>
              <a:t>mesin</a:t>
            </a:r>
            <a:r>
              <a:rPr lang="en-US" altLang="ko-KR" b="1" dirty="0">
                <a:solidFill>
                  <a:schemeClr val="bg1"/>
                </a:solidFill>
                <a:cs typeface="Arial" pitchFamily="34" charset="0"/>
              </a:rPr>
              <a:t> yang </a:t>
            </a:r>
            <a:r>
              <a:rPr lang="en-US" altLang="ko-KR" b="1" dirty="0" err="1">
                <a:solidFill>
                  <a:schemeClr val="bg1"/>
                </a:solidFill>
                <a:cs typeface="Arial" pitchFamily="34" charset="0"/>
              </a:rPr>
              <a:t>didasarkan</a:t>
            </a:r>
            <a:r>
              <a:rPr lang="en-US" altLang="ko-KR" b="1" dirty="0">
                <a:solidFill>
                  <a:schemeClr val="bg1"/>
                </a:solidFill>
                <a:cs typeface="Arial" pitchFamily="34" charset="0"/>
              </a:rPr>
              <a:t> </a:t>
            </a:r>
            <a:r>
              <a:rPr lang="en-US" altLang="ko-KR" b="1" dirty="0" err="1">
                <a:solidFill>
                  <a:schemeClr val="bg1"/>
                </a:solidFill>
                <a:cs typeface="Arial" pitchFamily="34" charset="0"/>
              </a:rPr>
              <a:t>dari</a:t>
            </a:r>
            <a:r>
              <a:rPr lang="en-US" altLang="ko-KR" b="1" dirty="0">
                <a:solidFill>
                  <a:schemeClr val="bg1"/>
                </a:solidFill>
                <a:cs typeface="Arial" pitchFamily="34" charset="0"/>
              </a:rPr>
              <a:t> jam </a:t>
            </a:r>
            <a:r>
              <a:rPr lang="en-US" altLang="ko-KR" b="1" dirty="0" err="1">
                <a:solidFill>
                  <a:schemeClr val="bg1"/>
                </a:solidFill>
                <a:cs typeface="Arial" pitchFamily="34" charset="0"/>
              </a:rPr>
              <a:t>kerja</a:t>
            </a:r>
            <a:r>
              <a:rPr lang="en-US" altLang="ko-KR" b="1" dirty="0">
                <a:solidFill>
                  <a:schemeClr val="bg1"/>
                </a:solidFill>
                <a:cs typeface="Arial" pitchFamily="34" charset="0"/>
              </a:rPr>
              <a:t> </a:t>
            </a:r>
            <a:r>
              <a:rPr lang="en-US" altLang="ko-KR" b="1" dirty="0" err="1">
                <a:solidFill>
                  <a:schemeClr val="bg1"/>
                </a:solidFill>
                <a:cs typeface="Arial" pitchFamily="34" charset="0"/>
              </a:rPr>
              <a:t>operasi</a:t>
            </a:r>
            <a:r>
              <a:rPr lang="en-US" altLang="ko-KR" b="1" dirty="0">
                <a:solidFill>
                  <a:schemeClr val="bg1"/>
                </a:solidFill>
                <a:cs typeface="Arial" pitchFamily="34" charset="0"/>
              </a:rPr>
              <a:t>.</a:t>
            </a:r>
          </a:p>
          <a:p>
            <a:pPr algn="just">
              <a:lnSpc>
                <a:spcPct val="150000"/>
              </a:lnSpc>
            </a:pPr>
            <a:endParaRPr lang="en-US" altLang="ko-KR" b="1" dirty="0">
              <a:solidFill>
                <a:schemeClr val="bg1"/>
              </a:solidFill>
              <a:cs typeface="Arial" pitchFamily="34" charset="0"/>
            </a:endParaRPr>
          </a:p>
          <a:p>
            <a:pPr algn="just">
              <a:lnSpc>
                <a:spcPct val="150000"/>
              </a:lnSpc>
            </a:pPr>
            <a:r>
              <a:rPr lang="en-US" altLang="ko-KR" b="1" dirty="0" err="1">
                <a:solidFill>
                  <a:schemeClr val="bg1"/>
                </a:solidFill>
                <a:cs typeface="Arial" pitchFamily="34" charset="0"/>
              </a:rPr>
              <a:t>Sedangkan</a:t>
            </a:r>
            <a:r>
              <a:rPr lang="en-US" altLang="ko-KR" b="1" dirty="0">
                <a:solidFill>
                  <a:schemeClr val="bg1"/>
                </a:solidFill>
                <a:cs typeface="Arial" pitchFamily="34" charset="0"/>
              </a:rPr>
              <a:t> output yang </a:t>
            </a:r>
            <a:r>
              <a:rPr lang="en-US" altLang="ko-KR" b="1" dirty="0" err="1">
                <a:solidFill>
                  <a:schemeClr val="bg1"/>
                </a:solidFill>
                <a:cs typeface="Arial" pitchFamily="34" charset="0"/>
              </a:rPr>
              <a:t>dimaksud</a:t>
            </a:r>
            <a:r>
              <a:rPr lang="en-US" altLang="ko-KR" b="1" dirty="0">
                <a:solidFill>
                  <a:schemeClr val="bg1"/>
                </a:solidFill>
                <a:cs typeface="Arial" pitchFamily="34" charset="0"/>
              </a:rPr>
              <a:t> </a:t>
            </a:r>
            <a:r>
              <a:rPr lang="en-US" altLang="ko-KR" b="1" dirty="0" err="1">
                <a:solidFill>
                  <a:schemeClr val="bg1"/>
                </a:solidFill>
                <a:cs typeface="Arial" pitchFamily="34" charset="0"/>
              </a:rPr>
              <a:t>dalam</a:t>
            </a:r>
            <a:r>
              <a:rPr lang="en-US" altLang="ko-KR" b="1" dirty="0">
                <a:solidFill>
                  <a:schemeClr val="bg1"/>
                </a:solidFill>
                <a:cs typeface="Arial" pitchFamily="34" charset="0"/>
              </a:rPr>
              <a:t> </a:t>
            </a:r>
            <a:r>
              <a:rPr lang="en-US" altLang="ko-KR" b="1" dirty="0" err="1">
                <a:solidFill>
                  <a:schemeClr val="bg1"/>
                </a:solidFill>
                <a:cs typeface="Arial" pitchFamily="34" charset="0"/>
              </a:rPr>
              <a:t>hal</a:t>
            </a:r>
            <a:r>
              <a:rPr lang="en-US" altLang="ko-KR" b="1" dirty="0">
                <a:solidFill>
                  <a:schemeClr val="bg1"/>
                </a:solidFill>
                <a:cs typeface="Arial" pitchFamily="34" charset="0"/>
              </a:rPr>
              <a:t> </a:t>
            </a:r>
            <a:r>
              <a:rPr lang="en-US" altLang="ko-KR" b="1" dirty="0" err="1">
                <a:solidFill>
                  <a:schemeClr val="bg1"/>
                </a:solidFill>
                <a:cs typeface="Arial" pitchFamily="34" charset="0"/>
              </a:rPr>
              <a:t>ini</a:t>
            </a:r>
            <a:r>
              <a:rPr lang="en-US" altLang="ko-KR" b="1" dirty="0">
                <a:solidFill>
                  <a:schemeClr val="bg1"/>
                </a:solidFill>
                <a:cs typeface="Arial" pitchFamily="34" charset="0"/>
              </a:rPr>
              <a:t> </a:t>
            </a:r>
            <a:r>
              <a:rPr lang="en-US" altLang="ko-KR" b="1" dirty="0" err="1">
                <a:solidFill>
                  <a:schemeClr val="bg1"/>
                </a:solidFill>
                <a:cs typeface="Arial" pitchFamily="34" charset="0"/>
              </a:rPr>
              <a:t>seperti</a:t>
            </a:r>
            <a:r>
              <a:rPr lang="en-US" altLang="ko-KR" b="1" dirty="0">
                <a:solidFill>
                  <a:schemeClr val="bg1"/>
                </a:solidFill>
                <a:cs typeface="Arial" pitchFamily="34" charset="0"/>
              </a:rPr>
              <a:t>, </a:t>
            </a:r>
            <a:r>
              <a:rPr lang="en-US" altLang="ko-KR" b="1" dirty="0" err="1">
                <a:solidFill>
                  <a:schemeClr val="bg1"/>
                </a:solidFill>
                <a:cs typeface="Arial" pitchFamily="34" charset="0"/>
              </a:rPr>
              <a:t>pabrik</a:t>
            </a:r>
            <a:r>
              <a:rPr lang="en-US" altLang="ko-KR" b="1" dirty="0">
                <a:solidFill>
                  <a:schemeClr val="bg1"/>
                </a:solidFill>
                <a:cs typeface="Arial" pitchFamily="34" charset="0"/>
              </a:rPr>
              <a:t> </a:t>
            </a:r>
            <a:r>
              <a:rPr lang="en-US" altLang="ko-KR" b="1" dirty="0" err="1">
                <a:solidFill>
                  <a:schemeClr val="bg1"/>
                </a:solidFill>
                <a:cs typeface="Arial" pitchFamily="34" charset="0"/>
              </a:rPr>
              <a:t>tempe</a:t>
            </a:r>
            <a:r>
              <a:rPr lang="en-US" altLang="ko-KR" b="1" dirty="0">
                <a:solidFill>
                  <a:schemeClr val="bg1"/>
                </a:solidFill>
                <a:cs typeface="Arial" pitchFamily="34" charset="0"/>
              </a:rPr>
              <a:t> </a:t>
            </a:r>
            <a:r>
              <a:rPr lang="en-US" altLang="ko-KR" b="1" dirty="0" err="1">
                <a:solidFill>
                  <a:schemeClr val="bg1"/>
                </a:solidFill>
                <a:cs typeface="Arial" pitchFamily="34" charset="0"/>
              </a:rPr>
              <a:t>diukur</a:t>
            </a:r>
            <a:r>
              <a:rPr lang="en-US" altLang="ko-KR" b="1" dirty="0">
                <a:solidFill>
                  <a:schemeClr val="bg1"/>
                </a:solidFill>
                <a:cs typeface="Arial" pitchFamily="34" charset="0"/>
              </a:rPr>
              <a:t> </a:t>
            </a:r>
            <a:r>
              <a:rPr lang="en-US" altLang="ko-KR" b="1" dirty="0" err="1">
                <a:solidFill>
                  <a:schemeClr val="bg1"/>
                </a:solidFill>
                <a:cs typeface="Arial" pitchFamily="34" charset="0"/>
              </a:rPr>
              <a:t>dari</a:t>
            </a:r>
            <a:r>
              <a:rPr lang="en-US" altLang="ko-KR" b="1" dirty="0">
                <a:solidFill>
                  <a:schemeClr val="bg1"/>
                </a:solidFill>
                <a:cs typeface="Arial" pitchFamily="34" charset="0"/>
              </a:rPr>
              <a:t> </a:t>
            </a:r>
            <a:r>
              <a:rPr lang="en-US" altLang="ko-KR" b="1" dirty="0" err="1">
                <a:solidFill>
                  <a:schemeClr val="bg1"/>
                </a:solidFill>
                <a:cs typeface="Arial" pitchFamily="34" charset="0"/>
              </a:rPr>
              <a:t>kemampuannya</a:t>
            </a:r>
            <a:r>
              <a:rPr lang="en-US" altLang="ko-KR" b="1" dirty="0">
                <a:solidFill>
                  <a:schemeClr val="bg1"/>
                </a:solidFill>
                <a:cs typeface="Arial" pitchFamily="34" charset="0"/>
              </a:rPr>
              <a:t> </a:t>
            </a:r>
            <a:r>
              <a:rPr lang="en-US" altLang="ko-KR" b="1" dirty="0" err="1">
                <a:solidFill>
                  <a:schemeClr val="bg1"/>
                </a:solidFill>
                <a:cs typeface="Arial" pitchFamily="34" charset="0"/>
              </a:rPr>
              <a:t>menghasilkan</a:t>
            </a:r>
            <a:r>
              <a:rPr lang="en-US" altLang="ko-KR" b="1" dirty="0">
                <a:solidFill>
                  <a:schemeClr val="bg1"/>
                </a:solidFill>
                <a:cs typeface="Arial" pitchFamily="34" charset="0"/>
              </a:rPr>
              <a:t> </a:t>
            </a:r>
            <a:r>
              <a:rPr lang="en-US" altLang="ko-KR" b="1" dirty="0" err="1">
                <a:solidFill>
                  <a:schemeClr val="bg1"/>
                </a:solidFill>
                <a:cs typeface="Arial" pitchFamily="34" charset="0"/>
              </a:rPr>
              <a:t>tempe</a:t>
            </a:r>
            <a:r>
              <a:rPr lang="en-US" altLang="ko-KR" b="1" dirty="0">
                <a:solidFill>
                  <a:schemeClr val="bg1"/>
                </a:solidFill>
                <a:cs typeface="Arial" pitchFamily="34" charset="0"/>
              </a:rPr>
              <a:t> / </a:t>
            </a:r>
            <a:r>
              <a:rPr lang="en-US" altLang="ko-KR" b="1" dirty="0" err="1">
                <a:solidFill>
                  <a:schemeClr val="bg1"/>
                </a:solidFill>
                <a:cs typeface="Arial" pitchFamily="34" charset="0"/>
              </a:rPr>
              <a:t>kapasitas</a:t>
            </a:r>
            <a:r>
              <a:rPr lang="en-US" altLang="ko-KR" b="1" dirty="0">
                <a:solidFill>
                  <a:schemeClr val="bg1"/>
                </a:solidFill>
                <a:cs typeface="Arial" pitchFamily="34" charset="0"/>
              </a:rPr>
              <a:t> </a:t>
            </a:r>
            <a:r>
              <a:rPr lang="en-US" altLang="ko-KR" b="1" dirty="0" err="1">
                <a:solidFill>
                  <a:schemeClr val="bg1"/>
                </a:solidFill>
                <a:cs typeface="Arial" pitchFamily="34" charset="0"/>
              </a:rPr>
              <a:t>buruh</a:t>
            </a:r>
            <a:r>
              <a:rPr lang="en-US" altLang="ko-KR" b="1" dirty="0">
                <a:solidFill>
                  <a:schemeClr val="bg1"/>
                </a:solidFill>
                <a:cs typeface="Arial" pitchFamily="34" charset="0"/>
              </a:rPr>
              <a:t> </a:t>
            </a:r>
            <a:r>
              <a:rPr lang="en-US" altLang="ko-KR" b="1" dirty="0" err="1">
                <a:solidFill>
                  <a:schemeClr val="bg1"/>
                </a:solidFill>
                <a:cs typeface="Arial" pitchFamily="34" charset="0"/>
              </a:rPr>
              <a:t>pabrik</a:t>
            </a:r>
            <a:r>
              <a:rPr lang="en-US" altLang="ko-KR" b="1" dirty="0">
                <a:solidFill>
                  <a:schemeClr val="bg1"/>
                </a:solidFill>
                <a:cs typeface="Arial" pitchFamily="34" charset="0"/>
              </a:rPr>
              <a:t> </a:t>
            </a:r>
            <a:r>
              <a:rPr lang="en-US" altLang="ko-KR" b="1" dirty="0" err="1">
                <a:solidFill>
                  <a:schemeClr val="bg1"/>
                </a:solidFill>
                <a:cs typeface="Arial" pitchFamily="34" charset="0"/>
              </a:rPr>
              <a:t>rokok</a:t>
            </a:r>
            <a:r>
              <a:rPr lang="en-US" altLang="ko-KR" b="1" dirty="0">
                <a:solidFill>
                  <a:schemeClr val="bg1"/>
                </a:solidFill>
                <a:cs typeface="Arial" pitchFamily="34" charset="0"/>
              </a:rPr>
              <a:t> </a:t>
            </a:r>
            <a:r>
              <a:rPr lang="en-US" altLang="ko-KR" b="1" dirty="0" err="1">
                <a:solidFill>
                  <a:schemeClr val="bg1"/>
                </a:solidFill>
                <a:cs typeface="Arial" pitchFamily="34" charset="0"/>
              </a:rPr>
              <a:t>diukur</a:t>
            </a:r>
            <a:r>
              <a:rPr lang="en-US" altLang="ko-KR" b="1" dirty="0">
                <a:solidFill>
                  <a:schemeClr val="bg1"/>
                </a:solidFill>
                <a:cs typeface="Arial" pitchFamily="34" charset="0"/>
              </a:rPr>
              <a:t> </a:t>
            </a:r>
            <a:r>
              <a:rPr lang="en-US" altLang="ko-KR" b="1" dirty="0" err="1">
                <a:solidFill>
                  <a:schemeClr val="bg1"/>
                </a:solidFill>
                <a:cs typeface="Arial" pitchFamily="34" charset="0"/>
              </a:rPr>
              <a:t>dengan</a:t>
            </a:r>
            <a:r>
              <a:rPr lang="en-US" altLang="ko-KR" b="1" dirty="0">
                <a:solidFill>
                  <a:schemeClr val="bg1"/>
                </a:solidFill>
                <a:cs typeface="Arial" pitchFamily="34" charset="0"/>
              </a:rPr>
              <a:t> </a:t>
            </a:r>
            <a:r>
              <a:rPr lang="en-US" altLang="ko-KR" b="1" dirty="0" err="1">
                <a:solidFill>
                  <a:schemeClr val="bg1"/>
                </a:solidFill>
                <a:cs typeface="Arial" pitchFamily="34" charset="0"/>
              </a:rPr>
              <a:t>kemampuannya</a:t>
            </a:r>
            <a:r>
              <a:rPr lang="en-US" altLang="ko-KR" b="1" dirty="0">
                <a:solidFill>
                  <a:schemeClr val="bg1"/>
                </a:solidFill>
                <a:cs typeface="Arial" pitchFamily="34" charset="0"/>
              </a:rPr>
              <a:t> </a:t>
            </a:r>
            <a:r>
              <a:rPr lang="en-US" altLang="ko-KR" b="1" dirty="0" err="1">
                <a:solidFill>
                  <a:schemeClr val="bg1"/>
                </a:solidFill>
                <a:cs typeface="Arial" pitchFamily="34" charset="0"/>
              </a:rPr>
              <a:t>menghasilkan</a:t>
            </a:r>
            <a:r>
              <a:rPr lang="en-US" altLang="ko-KR" b="1" dirty="0">
                <a:solidFill>
                  <a:schemeClr val="bg1"/>
                </a:solidFill>
                <a:cs typeface="Arial" pitchFamily="34" charset="0"/>
              </a:rPr>
              <a:t> </a:t>
            </a:r>
            <a:r>
              <a:rPr lang="en-US" altLang="ko-KR" b="1" dirty="0" err="1">
                <a:solidFill>
                  <a:schemeClr val="bg1"/>
                </a:solidFill>
                <a:cs typeface="Arial" pitchFamily="34" charset="0"/>
              </a:rPr>
              <a:t>batang</a:t>
            </a:r>
            <a:r>
              <a:rPr lang="en-US" altLang="ko-KR" b="1" dirty="0">
                <a:solidFill>
                  <a:schemeClr val="bg1"/>
                </a:solidFill>
                <a:cs typeface="Arial" pitchFamily="34" charset="0"/>
              </a:rPr>
              <a:t> </a:t>
            </a:r>
            <a:r>
              <a:rPr lang="en-US" altLang="ko-KR" b="1" dirty="0" err="1">
                <a:solidFill>
                  <a:schemeClr val="bg1"/>
                </a:solidFill>
                <a:cs typeface="Arial" pitchFamily="34" charset="0"/>
              </a:rPr>
              <a:t>rokok</a:t>
            </a:r>
            <a:r>
              <a:rPr lang="en-US" altLang="ko-KR" b="1" dirty="0">
                <a:solidFill>
                  <a:schemeClr val="bg1"/>
                </a:solidFill>
                <a:cs typeface="Arial" pitchFamily="34" charset="0"/>
              </a:rPr>
              <a:t>.</a:t>
            </a:r>
          </a:p>
        </p:txBody>
      </p:sp>
    </p:spTree>
    <p:extLst>
      <p:ext uri="{BB962C8B-B14F-4D97-AF65-F5344CB8AC3E}">
        <p14:creationId xmlns:p14="http://schemas.microsoft.com/office/powerpoint/2010/main" val="467205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Perencanaan Letak Pabrik</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3780522"/>
          </a:xfrm>
          <a:prstGeom prst="rect">
            <a:avLst/>
          </a:prstGeom>
          <a:solidFill>
            <a:schemeClr val="accent2">
              <a:alpha val="70000"/>
            </a:schemeClr>
          </a:solidFill>
          <a:effectLst/>
        </p:spPr>
        <p:txBody>
          <a:bodyPr wrap="square" rtlCol="0">
            <a:spAutoFit/>
          </a:bodyPr>
          <a:lstStyle/>
          <a:p>
            <a:pPr marL="342900" indent="-342900" algn="just">
              <a:lnSpc>
                <a:spcPct val="150000"/>
              </a:lnSpc>
              <a:buFont typeface="+mj-lt"/>
              <a:buAutoNum type="arabicPeriod"/>
            </a:pPr>
            <a:r>
              <a:rPr lang="en-US" altLang="ko-KR" b="1" dirty="0" err="1">
                <a:solidFill>
                  <a:schemeClr val="bg1"/>
                </a:solidFill>
                <a:cs typeface="Arial" pitchFamily="34" charset="0"/>
              </a:rPr>
              <a:t>Manufaktur</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Letak</a:t>
            </a:r>
            <a:r>
              <a:rPr lang="en-US" altLang="ko-KR" b="1" dirty="0">
                <a:solidFill>
                  <a:schemeClr val="bg1"/>
                </a:solidFill>
                <a:cs typeface="Arial" pitchFamily="34" charset="0"/>
              </a:rPr>
              <a:t> </a:t>
            </a:r>
            <a:r>
              <a:rPr lang="en-US" altLang="ko-KR" b="1" dirty="0" err="1">
                <a:solidFill>
                  <a:schemeClr val="bg1"/>
                </a:solidFill>
                <a:cs typeface="Arial" pitchFamily="34" charset="0"/>
              </a:rPr>
              <a:t>konsumen</a:t>
            </a:r>
            <a:r>
              <a:rPr lang="en-US" altLang="ko-KR" b="1" dirty="0">
                <a:solidFill>
                  <a:schemeClr val="bg1"/>
                </a:solidFill>
                <a:cs typeface="Arial" pitchFamily="34" charset="0"/>
              </a:rPr>
              <a:t> </a:t>
            </a:r>
            <a:r>
              <a:rPr lang="en-US" altLang="ko-KR" b="1" dirty="0" err="1">
                <a:solidFill>
                  <a:schemeClr val="bg1"/>
                </a:solidFill>
                <a:cs typeface="Arial" pitchFamily="34" charset="0"/>
              </a:rPr>
              <a:t>potensial</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Letak</a:t>
            </a:r>
            <a:r>
              <a:rPr lang="en-US" altLang="ko-KR" b="1" dirty="0">
                <a:solidFill>
                  <a:schemeClr val="bg1"/>
                </a:solidFill>
                <a:cs typeface="Arial" pitchFamily="34" charset="0"/>
              </a:rPr>
              <a:t> </a:t>
            </a:r>
            <a:r>
              <a:rPr lang="en-US" altLang="ko-KR" b="1" dirty="0" err="1">
                <a:solidFill>
                  <a:schemeClr val="bg1"/>
                </a:solidFill>
                <a:cs typeface="Arial" pitchFamily="34" charset="0"/>
              </a:rPr>
              <a:t>bahan</a:t>
            </a:r>
            <a:r>
              <a:rPr lang="en-US" altLang="ko-KR" b="1" dirty="0">
                <a:solidFill>
                  <a:schemeClr val="bg1"/>
                </a:solidFill>
                <a:cs typeface="Arial" pitchFamily="34" charset="0"/>
              </a:rPr>
              <a:t> </a:t>
            </a:r>
            <a:r>
              <a:rPr lang="en-US" altLang="ko-KR" b="1" dirty="0" err="1">
                <a:solidFill>
                  <a:schemeClr val="bg1"/>
                </a:solidFill>
                <a:cs typeface="Arial" pitchFamily="34" charset="0"/>
              </a:rPr>
              <a:t>baku</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Sumber</a:t>
            </a:r>
            <a:r>
              <a:rPr lang="en-US" altLang="ko-KR" b="1" dirty="0">
                <a:solidFill>
                  <a:schemeClr val="bg1"/>
                </a:solidFill>
                <a:cs typeface="Arial" pitchFamily="34" charset="0"/>
              </a:rPr>
              <a:t> </a:t>
            </a:r>
            <a:r>
              <a:rPr lang="en-US" altLang="ko-KR" b="1" dirty="0" err="1">
                <a:solidFill>
                  <a:schemeClr val="bg1"/>
                </a:solidFill>
                <a:cs typeface="Arial" pitchFamily="34" charset="0"/>
              </a:rPr>
              <a:t>tenaga</a:t>
            </a:r>
            <a:r>
              <a:rPr lang="en-US" altLang="ko-KR" b="1" dirty="0">
                <a:solidFill>
                  <a:schemeClr val="bg1"/>
                </a:solidFill>
                <a:cs typeface="Arial" pitchFamily="34" charset="0"/>
              </a:rPr>
              <a:t> </a:t>
            </a:r>
            <a:r>
              <a:rPr lang="en-US" altLang="ko-KR" b="1" dirty="0" err="1">
                <a:solidFill>
                  <a:schemeClr val="bg1"/>
                </a:solidFill>
                <a:cs typeface="Arial" pitchFamily="34" charset="0"/>
              </a:rPr>
              <a:t>kerja</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Sumber</a:t>
            </a:r>
            <a:r>
              <a:rPr lang="en-US" altLang="ko-KR" b="1" dirty="0">
                <a:solidFill>
                  <a:schemeClr val="bg1"/>
                </a:solidFill>
                <a:cs typeface="Arial" pitchFamily="34" charset="0"/>
              </a:rPr>
              <a:t> </a:t>
            </a:r>
            <a:r>
              <a:rPr lang="en-US" altLang="ko-KR" b="1" dirty="0" err="1">
                <a:solidFill>
                  <a:schemeClr val="bg1"/>
                </a:solidFill>
                <a:cs typeface="Arial" pitchFamily="34" charset="0"/>
              </a:rPr>
              <a:t>daya</a:t>
            </a:r>
            <a:r>
              <a:rPr lang="en-US" altLang="ko-KR" b="1" dirty="0">
                <a:solidFill>
                  <a:schemeClr val="bg1"/>
                </a:solidFill>
                <a:cs typeface="Arial" pitchFamily="34" charset="0"/>
              </a:rPr>
              <a:t> </a:t>
            </a:r>
            <a:r>
              <a:rPr lang="en-US" altLang="ko-KR" b="1" dirty="0" err="1">
                <a:solidFill>
                  <a:schemeClr val="bg1"/>
                </a:solidFill>
                <a:cs typeface="Arial" pitchFamily="34" charset="0"/>
              </a:rPr>
              <a:t>alam</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Transportasi</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Fasilitas</a:t>
            </a:r>
            <a:r>
              <a:rPr lang="en-US" altLang="ko-KR" b="1" dirty="0">
                <a:solidFill>
                  <a:schemeClr val="bg1"/>
                </a:solidFill>
                <a:cs typeface="Arial" pitchFamily="34" charset="0"/>
              </a:rPr>
              <a:t> </a:t>
            </a:r>
            <a:r>
              <a:rPr lang="en-US" altLang="ko-KR" b="1" dirty="0" err="1">
                <a:solidFill>
                  <a:schemeClr val="bg1"/>
                </a:solidFill>
                <a:cs typeface="Arial" pitchFamily="34" charset="0"/>
              </a:rPr>
              <a:t>untuk</a:t>
            </a:r>
            <a:r>
              <a:rPr lang="en-US" altLang="ko-KR" b="1" dirty="0">
                <a:solidFill>
                  <a:schemeClr val="bg1"/>
                </a:solidFill>
                <a:cs typeface="Arial" pitchFamily="34" charset="0"/>
              </a:rPr>
              <a:t> </a:t>
            </a:r>
            <a:r>
              <a:rPr lang="en-US" altLang="ko-KR" b="1" dirty="0" err="1">
                <a:solidFill>
                  <a:schemeClr val="bg1"/>
                </a:solidFill>
                <a:cs typeface="Arial" pitchFamily="34" charset="0"/>
              </a:rPr>
              <a:t>pabrik</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Lingkungan</a:t>
            </a:r>
            <a:r>
              <a:rPr lang="en-US" altLang="ko-KR" b="1" dirty="0">
                <a:solidFill>
                  <a:schemeClr val="bg1"/>
                </a:solidFill>
                <a:cs typeface="Arial" pitchFamily="34" charset="0"/>
              </a:rPr>
              <a:t> </a:t>
            </a:r>
            <a:r>
              <a:rPr lang="en-US" altLang="ko-KR" b="1" dirty="0" err="1">
                <a:solidFill>
                  <a:schemeClr val="bg1"/>
                </a:solidFill>
                <a:cs typeface="Arial" pitchFamily="34" charset="0"/>
              </a:rPr>
              <a:t>masyarakat</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Peraturan</a:t>
            </a:r>
            <a:r>
              <a:rPr lang="en-US" altLang="ko-KR" b="1" dirty="0">
                <a:solidFill>
                  <a:schemeClr val="bg1"/>
                </a:solidFill>
                <a:cs typeface="Arial" pitchFamily="34" charset="0"/>
              </a:rPr>
              <a:t> </a:t>
            </a:r>
            <a:r>
              <a:rPr lang="en-US" altLang="ko-KR" b="1" dirty="0" err="1">
                <a:solidFill>
                  <a:schemeClr val="bg1"/>
                </a:solidFill>
                <a:cs typeface="Arial" pitchFamily="34" charset="0"/>
              </a:rPr>
              <a:t>pemerintah</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299339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dirty="0">
                <a:latin typeface="+mj-lt"/>
                <a:cs typeface="Arial" pitchFamily="34" charset="0"/>
              </a:rPr>
              <a:t>OBS</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1287532"/>
          </a:xfrm>
          <a:prstGeom prst="rect">
            <a:avLst/>
          </a:prstGeom>
          <a:solidFill>
            <a:schemeClr val="accent2">
              <a:alpha val="70000"/>
            </a:schemeClr>
          </a:solidFill>
          <a:effectLst/>
        </p:spPr>
        <p:txBody>
          <a:bodyPr wrap="square" rtlCol="0">
            <a:spAutoFit/>
          </a:bodyPr>
          <a:lstStyle/>
          <a:p>
            <a:pPr algn="just">
              <a:lnSpc>
                <a:spcPct val="150000"/>
              </a:lnSpc>
            </a:pPr>
            <a:r>
              <a:rPr lang="en-US" altLang="ko-KR" b="1" dirty="0">
                <a:solidFill>
                  <a:schemeClr val="bg1"/>
                </a:solidFill>
                <a:cs typeface="Arial" pitchFamily="34" charset="0"/>
              </a:rPr>
              <a:t>2. Perusahaan Jasa</a:t>
            </a: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Pelanggan</a:t>
            </a:r>
            <a:r>
              <a:rPr lang="en-US" altLang="ko-KR" b="1" dirty="0">
                <a:solidFill>
                  <a:schemeClr val="bg1"/>
                </a:solidFill>
                <a:cs typeface="Arial" pitchFamily="34" charset="0"/>
              </a:rPr>
              <a:t> </a:t>
            </a:r>
            <a:r>
              <a:rPr lang="en-US" altLang="ko-KR" b="1" dirty="0" err="1">
                <a:solidFill>
                  <a:schemeClr val="bg1"/>
                </a:solidFill>
                <a:cs typeface="Arial" pitchFamily="34" charset="0"/>
              </a:rPr>
              <a:t>datang</a:t>
            </a:r>
            <a:r>
              <a:rPr lang="en-US" altLang="ko-KR" b="1" dirty="0">
                <a:solidFill>
                  <a:schemeClr val="bg1"/>
                </a:solidFill>
                <a:cs typeface="Arial" pitchFamily="34" charset="0"/>
              </a:rPr>
              <a:t> </a:t>
            </a:r>
            <a:r>
              <a:rPr lang="en-US" altLang="ko-KR" b="1" dirty="0" err="1">
                <a:solidFill>
                  <a:schemeClr val="bg1"/>
                </a:solidFill>
                <a:cs typeface="Arial" pitchFamily="34" charset="0"/>
              </a:rPr>
              <a:t>ke</a:t>
            </a:r>
            <a:r>
              <a:rPr lang="en-US" altLang="ko-KR" b="1" dirty="0">
                <a:solidFill>
                  <a:schemeClr val="bg1"/>
                </a:solidFill>
                <a:cs typeface="Arial" pitchFamily="34" charset="0"/>
              </a:rPr>
              <a:t> </a:t>
            </a:r>
            <a:r>
              <a:rPr lang="en-US" altLang="ko-KR" b="1" dirty="0" err="1">
                <a:solidFill>
                  <a:schemeClr val="bg1"/>
                </a:solidFill>
                <a:cs typeface="Arial" pitchFamily="34" charset="0"/>
              </a:rPr>
              <a:t>lokasi</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Pelanggan</a:t>
            </a:r>
            <a:r>
              <a:rPr lang="en-US" altLang="ko-KR" b="1" dirty="0">
                <a:solidFill>
                  <a:schemeClr val="bg1"/>
                </a:solidFill>
                <a:cs typeface="Arial" pitchFamily="34" charset="0"/>
              </a:rPr>
              <a:t> </a:t>
            </a:r>
            <a:r>
              <a:rPr lang="en-US" altLang="ko-KR" b="1" dirty="0" err="1">
                <a:solidFill>
                  <a:schemeClr val="bg1"/>
                </a:solidFill>
                <a:cs typeface="Arial" pitchFamily="34" charset="0"/>
              </a:rPr>
              <a:t>didatangi</a:t>
            </a:r>
            <a:r>
              <a:rPr lang="en-US" altLang="ko-KR" b="1" dirty="0">
                <a:solidFill>
                  <a:schemeClr val="bg1"/>
                </a:solidFill>
                <a:cs typeface="Arial" pitchFamily="34" charset="0"/>
              </a:rPr>
              <a:t> </a:t>
            </a:r>
          </a:p>
        </p:txBody>
      </p:sp>
    </p:spTree>
    <p:extLst>
      <p:ext uri="{BB962C8B-B14F-4D97-AF65-F5344CB8AC3E}">
        <p14:creationId xmlns:p14="http://schemas.microsoft.com/office/powerpoint/2010/main" val="2009622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Layout</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872034"/>
          </a:xfrm>
          <a:prstGeom prst="rect">
            <a:avLst/>
          </a:prstGeom>
          <a:solidFill>
            <a:schemeClr val="accent2">
              <a:alpha val="70000"/>
            </a:schemeClr>
          </a:solidFill>
          <a:effectLst/>
        </p:spPr>
        <p:txBody>
          <a:bodyPr wrap="square" rtlCol="0">
            <a:spAutoFit/>
          </a:bodyPr>
          <a:lstStyle/>
          <a:p>
            <a:pPr algn="just">
              <a:lnSpc>
                <a:spcPct val="150000"/>
              </a:lnSpc>
            </a:pPr>
            <a:r>
              <a:rPr lang="en-US" altLang="ko-KR" b="1">
                <a:solidFill>
                  <a:schemeClr val="bg1"/>
                </a:solidFill>
                <a:cs typeface="Arial" pitchFamily="34" charset="0"/>
              </a:rPr>
              <a:t>Gambarkan model/ desain letak semua fasilitas pendukung berjalannya proses unit usaha yang dianggap efisien</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2827382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Perencanaan Jumlah Produksi</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2118529"/>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Permintaan</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Kapasitas</a:t>
            </a:r>
            <a:r>
              <a:rPr lang="en-US" altLang="ko-KR" b="1" dirty="0">
                <a:solidFill>
                  <a:schemeClr val="bg1"/>
                </a:solidFill>
                <a:cs typeface="Arial" pitchFamily="34" charset="0"/>
              </a:rPr>
              <a:t> </a:t>
            </a:r>
            <a:r>
              <a:rPr lang="en-US" altLang="ko-KR" b="1" dirty="0" err="1">
                <a:solidFill>
                  <a:schemeClr val="bg1"/>
                </a:solidFill>
                <a:cs typeface="Arial" pitchFamily="34" charset="0"/>
              </a:rPr>
              <a:t>pabrik</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Suplai</a:t>
            </a:r>
            <a:r>
              <a:rPr lang="en-US" altLang="ko-KR" b="1" dirty="0">
                <a:solidFill>
                  <a:schemeClr val="bg1"/>
                </a:solidFill>
                <a:cs typeface="Arial" pitchFamily="34" charset="0"/>
              </a:rPr>
              <a:t> </a:t>
            </a:r>
            <a:r>
              <a:rPr lang="en-US" altLang="ko-KR" b="1" dirty="0" err="1">
                <a:solidFill>
                  <a:schemeClr val="bg1"/>
                </a:solidFill>
                <a:cs typeface="Arial" pitchFamily="34" charset="0"/>
              </a:rPr>
              <a:t>bahan</a:t>
            </a:r>
            <a:r>
              <a:rPr lang="en-US" altLang="ko-KR" b="1" dirty="0">
                <a:solidFill>
                  <a:schemeClr val="bg1"/>
                </a:solidFill>
                <a:cs typeface="Arial" pitchFamily="34" charset="0"/>
              </a:rPr>
              <a:t> </a:t>
            </a:r>
            <a:r>
              <a:rPr lang="en-US" altLang="ko-KR" b="1" dirty="0" err="1">
                <a:solidFill>
                  <a:schemeClr val="bg1"/>
                </a:solidFill>
                <a:cs typeface="Arial" pitchFamily="34" charset="0"/>
              </a:rPr>
              <a:t>baku</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a:solidFill>
                  <a:schemeClr val="bg1"/>
                </a:solidFill>
                <a:cs typeface="Arial" pitchFamily="34" charset="0"/>
              </a:rPr>
              <a:t>Model </a:t>
            </a:r>
            <a:r>
              <a:rPr lang="en-US" altLang="ko-KR" b="1" dirty="0" err="1">
                <a:solidFill>
                  <a:schemeClr val="bg1"/>
                </a:solidFill>
                <a:cs typeface="Arial" pitchFamily="34" charset="0"/>
              </a:rPr>
              <a:t>kerja</a:t>
            </a:r>
            <a:endParaRPr lang="en-US" altLang="ko-KR" b="1" dirty="0">
              <a:solidFill>
                <a:schemeClr val="bg1"/>
              </a:solidFill>
              <a:cs typeface="Arial" pitchFamily="34" charset="0"/>
            </a:endParaRPr>
          </a:p>
          <a:p>
            <a:pPr marL="285750" indent="-285750" algn="just">
              <a:lnSpc>
                <a:spcPct val="150000"/>
              </a:lnSpc>
              <a:buFont typeface="Arial" panose="020B0604020202020204" pitchFamily="34" charset="0"/>
              <a:buChar char="•"/>
            </a:pPr>
            <a:r>
              <a:rPr lang="en-US" altLang="ko-KR" b="1" dirty="0" err="1">
                <a:solidFill>
                  <a:schemeClr val="bg1"/>
                </a:solidFill>
                <a:cs typeface="Arial" pitchFamily="34" charset="0"/>
              </a:rPr>
              <a:t>Peraturan</a:t>
            </a:r>
            <a:r>
              <a:rPr lang="en-US" altLang="ko-KR" b="1" dirty="0">
                <a:solidFill>
                  <a:schemeClr val="bg1"/>
                </a:solidFill>
                <a:cs typeface="Arial" pitchFamily="34" charset="0"/>
              </a:rPr>
              <a:t> </a:t>
            </a:r>
            <a:r>
              <a:rPr lang="en-US" altLang="ko-KR" b="1" dirty="0" err="1">
                <a:solidFill>
                  <a:schemeClr val="bg1"/>
                </a:solidFill>
                <a:cs typeface="Arial" pitchFamily="34" charset="0"/>
              </a:rPr>
              <a:t>Pemerintah</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25059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Manajemen Persediaan</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1703030"/>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Jumlah Order</a:t>
            </a:r>
          </a:p>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Safety Stock</a:t>
            </a:r>
          </a:p>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Inventory System</a:t>
            </a:r>
          </a:p>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Materials Requirement Planning</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1625261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220605" y="184666"/>
            <a:ext cx="8073540" cy="461665"/>
          </a:xfrm>
          <a:prstGeom prst="rect">
            <a:avLst/>
          </a:prstGeom>
          <a:noFill/>
        </p:spPr>
        <p:txBody>
          <a:bodyPr wrap="square" rtlCol="0" anchor="ctr">
            <a:spAutoFit/>
          </a:bodyPr>
          <a:lstStyle/>
          <a:p>
            <a:r>
              <a:rPr lang="en-ID" altLang="ko-KR" sz="2400">
                <a:latin typeface="+mj-lt"/>
                <a:cs typeface="Arial" pitchFamily="34" charset="0"/>
              </a:rPr>
              <a:t>Pengawasan Kualitas Produk</a:t>
            </a:r>
            <a:endParaRPr lang="ko-KR" altLang="en-US" sz="24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61643" y="1257807"/>
            <a:ext cx="11468714" cy="2118529"/>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Perencanaan Kualitas (siapa konsumennya, apa kebutuhannya , membuat sesuai keinginan konsumen, mengembangkan proses)</a:t>
            </a:r>
          </a:p>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Pengendalian Kualitas ( evaluasi, membandingkan hasil dan rencana, mengambil tindakan jika ada penyimpangan)</a:t>
            </a:r>
          </a:p>
          <a:p>
            <a:pPr marL="285750" indent="-285750" algn="just">
              <a:lnSpc>
                <a:spcPct val="150000"/>
              </a:lnSpc>
              <a:buFont typeface="Arial" panose="020B0604020202020204" pitchFamily="34" charset="0"/>
              <a:buChar char="•"/>
            </a:pPr>
            <a:r>
              <a:rPr lang="en-US" altLang="ko-KR" b="1">
                <a:solidFill>
                  <a:schemeClr val="bg1"/>
                </a:solidFill>
                <a:cs typeface="Arial" pitchFamily="34" charset="0"/>
              </a:rPr>
              <a:t>Perbaikan kualitas</a:t>
            </a:r>
            <a:endParaRPr lang="en-US" altLang="ko-KR" b="1" dirty="0">
              <a:solidFill>
                <a:schemeClr val="bg1"/>
              </a:solidFill>
              <a:cs typeface="Arial" pitchFamily="34" charset="0"/>
            </a:endParaRPr>
          </a:p>
        </p:txBody>
      </p:sp>
    </p:spTree>
    <p:extLst>
      <p:ext uri="{BB962C8B-B14F-4D97-AF65-F5344CB8AC3E}">
        <p14:creationId xmlns:p14="http://schemas.microsoft.com/office/powerpoint/2010/main" val="2390844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DDFE08-D1A3-4890-B395-3D514078D9E9}"/>
              </a:ext>
            </a:extLst>
          </p:cNvPr>
          <p:cNvSpPr txBox="1"/>
          <p:nvPr/>
        </p:nvSpPr>
        <p:spPr>
          <a:xfrm>
            <a:off x="392728" y="435320"/>
            <a:ext cx="3894014" cy="584775"/>
          </a:xfrm>
          <a:prstGeom prst="rect">
            <a:avLst/>
          </a:prstGeom>
          <a:noFill/>
        </p:spPr>
        <p:txBody>
          <a:bodyPr wrap="square" rtlCol="0" anchor="ctr">
            <a:spAutoFit/>
          </a:bodyPr>
          <a:lstStyle/>
          <a:p>
            <a:r>
              <a:rPr lang="en-ID" altLang="ko-KR" sz="3200" dirty="0">
                <a:latin typeface="+mj-lt"/>
                <a:cs typeface="Arial" pitchFamily="34" charset="0"/>
              </a:rPr>
              <a:t>REFLEKSI</a:t>
            </a:r>
            <a:endParaRPr lang="ko-KR" altLang="en-US" sz="3200" dirty="0">
              <a:latin typeface="+mj-lt"/>
              <a:cs typeface="Arial" pitchFamily="34" charset="0"/>
            </a:endParaRPr>
          </a:p>
        </p:txBody>
      </p:sp>
      <p:sp>
        <p:nvSpPr>
          <p:cNvPr id="11" name="TextBox 10">
            <a:extLst>
              <a:ext uri="{FF2B5EF4-FFF2-40B4-BE49-F238E27FC236}">
                <a16:creationId xmlns:a16="http://schemas.microsoft.com/office/drawing/2014/main" id="{4A84C061-7156-4C9F-A04C-71CD1C530CA3}"/>
              </a:ext>
            </a:extLst>
          </p:cNvPr>
          <p:cNvSpPr txBox="1"/>
          <p:nvPr/>
        </p:nvSpPr>
        <p:spPr>
          <a:xfrm>
            <a:off x="392728" y="1300838"/>
            <a:ext cx="11468714" cy="1287532"/>
          </a:xfrm>
          <a:prstGeom prst="rect">
            <a:avLst/>
          </a:prstGeom>
          <a:solidFill>
            <a:schemeClr val="accent2">
              <a:alpha val="70000"/>
            </a:schemeClr>
          </a:solidFill>
          <a:effectLst/>
        </p:spPr>
        <p:txBody>
          <a:bodyPr wrap="square" rtlCol="0">
            <a:spAutoFit/>
          </a:bodyPr>
          <a:lstStyle/>
          <a:p>
            <a:pPr marL="285750" indent="-285750" algn="just">
              <a:lnSpc>
                <a:spcPct val="150000"/>
              </a:lnSpc>
              <a:buFont typeface="Arial" panose="020B0604020202020204" pitchFamily="34" charset="0"/>
              <a:buChar char="•"/>
            </a:pPr>
            <a:r>
              <a:rPr lang="en-ID" altLang="ko-KR" b="1">
                <a:solidFill>
                  <a:schemeClr val="bg1"/>
                </a:solidFill>
                <a:cs typeface="Arial" pitchFamily="34" charset="0"/>
              </a:rPr>
              <a:t>Informasi penting hari ini</a:t>
            </a:r>
          </a:p>
          <a:p>
            <a:pPr marL="285750" indent="-285750" algn="just">
              <a:lnSpc>
                <a:spcPct val="150000"/>
              </a:lnSpc>
              <a:buFont typeface="Arial" panose="020B0604020202020204" pitchFamily="34" charset="0"/>
              <a:buChar char="•"/>
            </a:pPr>
            <a:r>
              <a:rPr lang="en-ID" altLang="ko-KR" b="1">
                <a:solidFill>
                  <a:schemeClr val="bg1"/>
                </a:solidFill>
                <a:cs typeface="Arial" pitchFamily="34" charset="0"/>
              </a:rPr>
              <a:t>Manfaat penting dari informasi penting hari ini</a:t>
            </a:r>
          </a:p>
          <a:p>
            <a:pPr marL="285750" indent="-285750" algn="just">
              <a:lnSpc>
                <a:spcPct val="150000"/>
              </a:lnSpc>
              <a:buFont typeface="Arial" panose="020B0604020202020204" pitchFamily="34" charset="0"/>
              <a:buChar char="•"/>
            </a:pPr>
            <a:r>
              <a:rPr lang="en-ID" altLang="ko-KR" b="1">
                <a:solidFill>
                  <a:schemeClr val="bg1"/>
                </a:solidFill>
                <a:cs typeface="Arial" pitchFamily="34" charset="0"/>
              </a:rPr>
              <a:t>Tindak lanjut yang dapat saudara lakukan</a:t>
            </a:r>
            <a:endParaRPr lang="en-ID" altLang="ko-KR" b="1" dirty="0">
              <a:solidFill>
                <a:schemeClr val="bg1"/>
              </a:solidFill>
              <a:cs typeface="Arial" pitchFamily="34" charset="0"/>
            </a:endParaRPr>
          </a:p>
        </p:txBody>
      </p:sp>
    </p:spTree>
    <p:extLst>
      <p:ext uri="{BB962C8B-B14F-4D97-AF65-F5344CB8AC3E}">
        <p14:creationId xmlns:p14="http://schemas.microsoft.com/office/powerpoint/2010/main" val="1123302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F8EF26-7AD5-4E7F-95B3-9A57CF80C483}"/>
              </a:ext>
            </a:extLst>
          </p:cNvPr>
          <p:cNvSpPr txBox="1"/>
          <p:nvPr/>
        </p:nvSpPr>
        <p:spPr>
          <a:xfrm>
            <a:off x="1" y="4714489"/>
            <a:ext cx="12191999" cy="1015663"/>
          </a:xfrm>
          <a:prstGeom prst="rect">
            <a:avLst/>
          </a:prstGeom>
          <a:noFill/>
        </p:spPr>
        <p:txBody>
          <a:bodyPr wrap="square" rtlCol="0" anchor="ctr">
            <a:spAutoFit/>
          </a:bodyPr>
          <a:lstStyle/>
          <a:p>
            <a:pPr algn="ctr"/>
            <a:r>
              <a:rPr lang="en-US" altLang="ko-KR" sz="6000" dirty="0">
                <a:cs typeface="Arial" pitchFamily="34" charset="0"/>
              </a:rPr>
              <a:t>THANK YOU</a:t>
            </a:r>
            <a:endParaRPr lang="ko-KR" altLang="en-US" sz="6000" dirty="0">
              <a:cs typeface="Arial" pitchFamily="34" charset="0"/>
            </a:endParaRPr>
          </a:p>
        </p:txBody>
      </p:sp>
      <p:sp>
        <p:nvSpPr>
          <p:cNvPr id="5" name="TextBox 4">
            <a:extLst>
              <a:ext uri="{FF2B5EF4-FFF2-40B4-BE49-F238E27FC236}">
                <a16:creationId xmlns:a16="http://schemas.microsoft.com/office/drawing/2014/main" id="{BADEB2CA-D11F-4CA5-BC5A-6C38FF4BF392}"/>
              </a:ext>
            </a:extLst>
          </p:cNvPr>
          <p:cNvSpPr txBox="1"/>
          <p:nvPr/>
        </p:nvSpPr>
        <p:spPr>
          <a:xfrm>
            <a:off x="51" y="5653820"/>
            <a:ext cx="12191852" cy="379656"/>
          </a:xfrm>
          <a:prstGeom prst="rect">
            <a:avLst/>
          </a:prstGeom>
          <a:noFill/>
        </p:spPr>
        <p:txBody>
          <a:bodyPr wrap="square" rtlCol="0" anchor="ctr">
            <a:spAutoFit/>
          </a:bodyPr>
          <a:lstStyle/>
          <a:p>
            <a:pPr algn="ctr"/>
            <a:r>
              <a:rPr lang="en-US" altLang="ko-KR" sz="1867" dirty="0">
                <a:cs typeface="Arial" pitchFamily="34" charset="0"/>
              </a:rPr>
              <a:t>Any question ?</a:t>
            </a:r>
            <a:endParaRPr lang="ko-KR" altLang="en-US" sz="1867" dirty="0">
              <a:cs typeface="Arial" pitchFamily="34" charset="0"/>
            </a:endParaRPr>
          </a:p>
        </p:txBody>
      </p:sp>
    </p:spTree>
    <p:extLst>
      <p:ext uri="{BB962C8B-B14F-4D97-AF65-F5344CB8AC3E}">
        <p14:creationId xmlns:p14="http://schemas.microsoft.com/office/powerpoint/2010/main" val="821656516"/>
      </p:ext>
    </p:extLst>
  </p:cSld>
  <p:clrMapOvr>
    <a:masterClrMapping/>
  </p:clrMapOvr>
</p:sld>
</file>

<file path=ppt/theme/theme1.xml><?xml version="1.0" encoding="utf-8"?>
<a:theme xmlns:a="http://schemas.openxmlformats.org/drawingml/2006/main" name="Cover and End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2565</TotalTime>
  <Words>351</Words>
  <Application>Microsoft Office PowerPoint</Application>
  <PresentationFormat>Widescreen</PresentationFormat>
  <Paragraphs>60</Paragraphs>
  <Slides>14</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14</vt:i4>
      </vt:variant>
    </vt:vector>
  </HeadingPairs>
  <TitlesOfParts>
    <vt:vector size="20" baseType="lpstr">
      <vt:lpstr>Arial</vt:lpstr>
      <vt:lpstr>Calibri</vt:lpstr>
      <vt:lpstr>Calibri Light</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UWAIS</cp:lastModifiedBy>
  <cp:revision>130</cp:revision>
  <dcterms:created xsi:type="dcterms:W3CDTF">2020-01-20T05:08:25Z</dcterms:created>
  <dcterms:modified xsi:type="dcterms:W3CDTF">2021-04-12T14:05:12Z</dcterms:modified>
</cp:coreProperties>
</file>