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66" d="100"/>
          <a:sy n="66" d="100"/>
        </p:scale>
        <p:origin x="7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0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8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0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92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7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2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4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2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B86FB-9901-4EDB-A34B-0DB665CD0C46}" type="datetimeFigureOut">
              <a:rPr lang="en-US" smtClean="0"/>
              <a:t>12/10/2021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4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6842" y="3455289"/>
            <a:ext cx="696975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000" i="1" spc="-20" dirty="0" err="1" smtClean="0">
                <a:latin typeface="Calibri"/>
                <a:cs typeface="Calibri"/>
              </a:rPr>
              <a:t>Analisis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dan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Desain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Kolom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Pendek</a:t>
            </a:r>
            <a:endParaRPr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2671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524761"/>
            <a:ext cx="7863205" cy="446405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Kolom</a:t>
            </a:r>
            <a:r>
              <a:rPr sz="2800" spc="-5" dirty="0">
                <a:latin typeface="Calibri"/>
                <a:cs typeface="Calibri"/>
              </a:rPr>
              <a:t> adalah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salah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satu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komponen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struktur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vertikal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secara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khusus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difungsikan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memikul </a:t>
            </a:r>
            <a:r>
              <a:rPr sz="2800" spc="-10" dirty="0">
                <a:latin typeface="Calibri"/>
                <a:cs typeface="Calibri"/>
              </a:rPr>
              <a:t> beban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tekan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(dengan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atau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tanpa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adanya 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 </a:t>
            </a:r>
            <a:r>
              <a:rPr sz="2800" spc="-10" dirty="0">
                <a:latin typeface="Calibri"/>
                <a:cs typeface="Calibri"/>
              </a:rPr>
              <a:t>lentur)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memiliki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rasio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tinggi/panjang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terhadap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dimensi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terkecilnya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sebesar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 </a:t>
            </a:r>
            <a:r>
              <a:rPr sz="2800" spc="-20" dirty="0">
                <a:latin typeface="Calibri"/>
                <a:cs typeface="Calibri"/>
              </a:rPr>
              <a:t>atau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lebih.</a:t>
            </a:r>
            <a:endParaRPr sz="2800" dirty="0">
              <a:latin typeface="Calibri"/>
              <a:cs typeface="Calibri"/>
            </a:endParaRPr>
          </a:p>
          <a:p>
            <a:pPr marL="355600" marR="403860" indent="-342900" algn="just">
              <a:lnSpc>
                <a:spcPct val="9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Pada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suatu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struktur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bangunan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beton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bertulang,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sangat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jarang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dijumpai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elemen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kolom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murni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memikul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saja.</a:t>
            </a:r>
            <a:endParaRPr sz="2800" dirty="0">
              <a:latin typeface="Calibri"/>
              <a:cs typeface="Calibri"/>
            </a:endParaRPr>
          </a:p>
          <a:p>
            <a:pPr marL="355600" marR="109220" indent="-342900" algn="just">
              <a:lnSpc>
                <a:spcPct val="9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Namun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dapat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saja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diasumsikan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bahwa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bekerja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eksentrisitas,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cukup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kecil </a:t>
            </a:r>
            <a:r>
              <a:rPr sz="2800" spc="-15" dirty="0">
                <a:latin typeface="Calibri"/>
                <a:cs typeface="Calibri"/>
              </a:rPr>
              <a:t> sekitar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0,1</a:t>
            </a:r>
            <a:r>
              <a:rPr sz="2800" i="1" spc="-5" dirty="0">
                <a:latin typeface="Calibri"/>
                <a:cs typeface="Calibri"/>
              </a:rPr>
              <a:t>h</a:t>
            </a:r>
            <a:r>
              <a:rPr sz="2800" i="1" spc="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atau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kurang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diukur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dari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pusat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kolom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78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481480"/>
            <a:ext cx="7477125" cy="39116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spcBef>
                <a:spcPts val="770"/>
              </a:spcBef>
            </a:pP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Klasifikasi</a:t>
            </a:r>
            <a:r>
              <a:rPr sz="2800" b="1" spc="5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Elemen</a:t>
            </a:r>
            <a:r>
              <a:rPr sz="2800" b="1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Struktur</a:t>
            </a:r>
            <a:r>
              <a:rPr sz="2800" b="1" spc="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Calibri"/>
                <a:cs typeface="Calibri"/>
              </a:rPr>
              <a:t>Kolom</a:t>
            </a:r>
            <a:r>
              <a:rPr sz="2800" b="1" spc="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z="2800" b="1" spc="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Bertulang</a:t>
            </a: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Beban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Bekerja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15" dirty="0">
                <a:latin typeface="Calibri"/>
                <a:cs typeface="Calibri"/>
              </a:rPr>
              <a:t>Kolom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aksial,</a:t>
            </a:r>
            <a:r>
              <a:rPr spc="-5" dirty="0">
                <a:latin typeface="Calibri"/>
                <a:cs typeface="Calibri"/>
              </a:rPr>
              <a:t> eksentris 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biaksial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6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spc="-20" dirty="0">
                <a:latin typeface="Calibri"/>
                <a:cs typeface="Calibri"/>
              </a:rPr>
              <a:t> Panjangnya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15" dirty="0">
                <a:latin typeface="Calibri"/>
                <a:cs typeface="Calibri"/>
              </a:rPr>
              <a:t>Kolom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pendek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6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Bentuk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Penampang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20" dirty="0">
                <a:latin typeface="Calibri"/>
                <a:cs typeface="Calibri"/>
              </a:rPr>
              <a:t>Bujursangkar,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persegi, lingkaran,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6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Jenis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Tulangan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Sengkang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61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7546" y="1964462"/>
            <a:ext cx="442912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4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575053"/>
            <a:ext cx="487553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6670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Kolom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menunjukkan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perilaku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sedikit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saat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keruntuhan.</a:t>
            </a:r>
            <a:endParaRPr>
              <a:latin typeface="Calibri"/>
              <a:cs typeface="Calibri"/>
            </a:endParaRPr>
          </a:p>
          <a:p>
            <a:pPr marL="299085" marR="72390" indent="-287020" algn="just">
              <a:buFont typeface="Arial MT"/>
              <a:buChar char="•"/>
              <a:tabLst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dengan sengkang persegi, </a:t>
            </a:r>
            <a:r>
              <a:rPr spc="-5" dirty="0">
                <a:latin typeface="Calibri"/>
                <a:cs typeface="Calibri"/>
              </a:rPr>
              <a:t>pada saat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 ultimit </a:t>
            </a:r>
            <a:r>
              <a:rPr spc="-10" dirty="0">
                <a:latin typeface="Calibri"/>
                <a:cs typeface="Calibri"/>
              </a:rPr>
              <a:t>tercapai </a:t>
            </a:r>
            <a:r>
              <a:rPr spc="-5" dirty="0">
                <a:latin typeface="Calibri"/>
                <a:cs typeface="Calibri"/>
              </a:rPr>
              <a:t>selimut </a:t>
            </a:r>
            <a:r>
              <a:rPr spc="-10" dirty="0">
                <a:latin typeface="Calibri"/>
                <a:cs typeface="Calibri"/>
              </a:rPr>
              <a:t>beton akan </a:t>
            </a:r>
            <a:r>
              <a:rPr spc="-5" dirty="0">
                <a:latin typeface="Calibri"/>
                <a:cs typeface="Calibri"/>
              </a:rPr>
              <a:t>pecah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mengelupas.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Peristiwa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segera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diikuti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tertekuknya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-10" dirty="0">
                <a:latin typeface="Calibri"/>
                <a:cs typeface="Calibri"/>
              </a:rPr>
              <a:t> arah</a:t>
            </a:r>
            <a:r>
              <a:rPr spc="-5" dirty="0">
                <a:latin typeface="Calibri"/>
                <a:cs typeface="Calibri"/>
              </a:rPr>
              <a:t> luar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 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kolom,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apabila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disediakan 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rapat.</a:t>
            </a:r>
            <a:endParaRPr>
              <a:latin typeface="Calibri"/>
              <a:cs typeface="Calibri"/>
            </a:endParaRPr>
          </a:p>
          <a:p>
            <a:pPr marL="299085" marR="34925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>
                <a:latin typeface="Calibri"/>
                <a:cs typeface="Calibri"/>
              </a:rPr>
              <a:t>Gambar </a:t>
            </a:r>
            <a:r>
              <a:rPr spc="-10" dirty="0">
                <a:latin typeface="Calibri"/>
                <a:cs typeface="Calibri"/>
              </a:rPr>
              <a:t>menunjukkan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keruntuhan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persegi.</a:t>
            </a:r>
            <a:r>
              <a:rPr dirty="0">
                <a:latin typeface="Calibri"/>
                <a:cs typeface="Calibri"/>
              </a:rPr>
              <a:t> Bagian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inti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hancur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setelah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ultimit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tercapai.</a:t>
            </a:r>
            <a:endParaRPr>
              <a:latin typeface="Calibri"/>
              <a:cs typeface="Calibri"/>
            </a:endParaRPr>
          </a:p>
          <a:p>
            <a:pPr marL="299085" marR="19621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Keruntuhan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 </a:t>
            </a:r>
            <a:r>
              <a:rPr spc="-15" dirty="0">
                <a:latin typeface="Calibri"/>
                <a:cs typeface="Calibri"/>
              </a:rPr>
              <a:t>bersifat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getas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terjadi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secara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tiba-tiba,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lebih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sering terjadi pada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struktur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menerima</a:t>
            </a:r>
            <a:r>
              <a:rPr spc="-5" dirty="0">
                <a:latin typeface="Calibri"/>
                <a:cs typeface="Calibri"/>
              </a:rPr>
              <a:t> beban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gempa, tanpa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detailing </a:t>
            </a:r>
            <a:r>
              <a:rPr i="1"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dirty="0">
                <a:latin typeface="Calibri"/>
                <a:cs typeface="Calibri"/>
              </a:rPr>
              <a:t> memadai.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4126" y="1628737"/>
            <a:ext cx="2880360" cy="42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5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575053"/>
            <a:ext cx="499491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096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Perilaku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daktail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ditunjukkan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diberi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spiral.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ultimit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tercapai,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seperti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halnya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sengkang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5" dirty="0">
                <a:latin typeface="Calibri"/>
                <a:cs typeface="Calibri"/>
              </a:rPr>
              <a:t> selimut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pun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terkelupas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pecah,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inti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tetap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berdiri.</a:t>
            </a:r>
            <a:endParaRPr>
              <a:latin typeface="Calibri"/>
              <a:cs typeface="Calibri"/>
            </a:endParaRPr>
          </a:p>
          <a:p>
            <a:pPr marL="299085" marR="14160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Apabila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lilitan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dibuat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rapat,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masih</a:t>
            </a:r>
            <a:r>
              <a:rPr spc="-10" dirty="0">
                <a:latin typeface="Calibri"/>
                <a:cs typeface="Calibri"/>
              </a:rPr>
              <a:t> akan</a:t>
            </a:r>
            <a:r>
              <a:rPr dirty="0">
                <a:latin typeface="Calibri"/>
                <a:cs typeface="Calibri"/>
              </a:rPr>
              <a:t> mampu</a:t>
            </a:r>
            <a:r>
              <a:rPr spc="-10" dirty="0">
                <a:latin typeface="Calibri"/>
                <a:cs typeface="Calibri"/>
              </a:rPr>
              <a:t> memikul </a:t>
            </a:r>
            <a:r>
              <a:rPr spc="-5" dirty="0">
                <a:latin typeface="Calibri"/>
                <a:cs typeface="Calibri"/>
              </a:rPr>
              <a:t> beban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tambahan yang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besar 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menimbulkan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pecah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selimut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beton.</a:t>
            </a:r>
            <a:endParaRPr>
              <a:latin typeface="Calibri"/>
              <a:cs typeface="Calibri"/>
            </a:endParaRPr>
          </a:p>
          <a:p>
            <a:pPr marL="299085" marR="109220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2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rapat,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bersama</a:t>
            </a:r>
            <a:r>
              <a:rPr spc="-5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-10" dirty="0">
                <a:latin typeface="Calibri"/>
                <a:cs typeface="Calibri"/>
              </a:rPr>
              <a:t> akan </a:t>
            </a:r>
            <a:r>
              <a:rPr spc="-5" dirty="0">
                <a:latin typeface="Calibri"/>
                <a:cs typeface="Calibri"/>
              </a:rPr>
              <a:t> membentuk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semacam </a:t>
            </a:r>
            <a:r>
              <a:rPr spc="-10" dirty="0">
                <a:latin typeface="Calibri"/>
                <a:cs typeface="Calibri"/>
              </a:rPr>
              <a:t>sangkar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efektif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membungkus inti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beton.</a:t>
            </a:r>
            <a:endParaRPr>
              <a:latin typeface="Calibri"/>
              <a:cs typeface="Calibri"/>
            </a:endParaRPr>
          </a:p>
          <a:p>
            <a:pPr marL="299085" marR="23876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Pecahnya</a:t>
            </a:r>
            <a:r>
              <a:rPr spc="-5" dirty="0">
                <a:latin typeface="Calibri"/>
                <a:cs typeface="Calibri"/>
              </a:rPr>
              <a:t> selimut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ini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dirty="0">
                <a:latin typeface="Calibri"/>
                <a:cs typeface="Calibri"/>
              </a:rPr>
              <a:t>menjadi </a:t>
            </a:r>
            <a:r>
              <a:rPr spc="-5" dirty="0">
                <a:latin typeface="Calibri"/>
                <a:cs typeface="Calibri"/>
              </a:rPr>
              <a:t>tanda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awal </a:t>
            </a:r>
            <a:r>
              <a:rPr spc="-10" dirty="0">
                <a:latin typeface="Calibri"/>
                <a:cs typeface="Calibri"/>
              </a:rPr>
              <a:t> bahwa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keruntuhan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-5" dirty="0">
                <a:latin typeface="Calibri"/>
                <a:cs typeface="Calibri"/>
              </a:rPr>
              <a:t> terjadi bila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terus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ditingkatkan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9409" y="1844763"/>
            <a:ext cx="2808350" cy="403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82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1" y="1594832"/>
            <a:ext cx="8169909" cy="483209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01600">
              <a:spcBef>
                <a:spcPts val="260"/>
              </a:spcBef>
            </a:pPr>
            <a:r>
              <a:rPr sz="2000" b="1" spc="-25" dirty="0">
                <a:latin typeface="Calibri"/>
                <a:cs typeface="Calibri"/>
              </a:rPr>
              <a:t>Persyaratan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Peraturan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ACI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318M-11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Untuk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Kolom</a:t>
            </a:r>
            <a:endParaRPr sz="2000" dirty="0">
              <a:latin typeface="Calibri"/>
              <a:cs typeface="Calibri"/>
            </a:endParaRPr>
          </a:p>
          <a:p>
            <a:pPr marL="443865" marR="106680" indent="-342900">
              <a:lnSpc>
                <a:spcPts val="1939"/>
              </a:lnSpc>
              <a:spcBef>
                <a:spcPts val="495"/>
              </a:spcBef>
              <a:buFont typeface="Arial MT"/>
              <a:buChar char="•"/>
              <a:tabLst>
                <a:tab pos="443865" algn="l"/>
                <a:tab pos="444500" algn="l"/>
                <a:tab pos="1069340" algn="l"/>
                <a:tab pos="1906270" algn="l"/>
                <a:tab pos="3215640" algn="l"/>
                <a:tab pos="4083050" algn="l"/>
                <a:tab pos="4756785" algn="l"/>
                <a:tab pos="5442585" algn="l"/>
                <a:tab pos="6251575" algn="l"/>
                <a:tab pos="7288530" algn="l"/>
                <a:tab pos="7596505" algn="l"/>
              </a:tabLst>
            </a:pPr>
            <a:r>
              <a:rPr b="1" spc="-35" dirty="0">
                <a:latin typeface="Calibri"/>
                <a:cs typeface="Calibri"/>
              </a:rPr>
              <a:t>P</a:t>
            </a:r>
            <a:r>
              <a:rPr b="1" dirty="0">
                <a:latin typeface="Calibri"/>
                <a:cs typeface="Calibri"/>
              </a:rPr>
              <a:t>asal	</a:t>
            </a:r>
            <a:r>
              <a:rPr b="1" spc="-5" dirty="0">
                <a:latin typeface="Calibri"/>
                <a:cs typeface="Calibri"/>
              </a:rPr>
              <a:t>9.3.</a:t>
            </a:r>
            <a:r>
              <a:rPr b="1" spc="-15" dirty="0">
                <a:latin typeface="Calibri"/>
                <a:cs typeface="Calibri"/>
              </a:rPr>
              <a:t>2</a:t>
            </a:r>
            <a:r>
              <a:rPr b="1" spc="-5" dirty="0">
                <a:latin typeface="Calibri"/>
                <a:cs typeface="Calibri"/>
              </a:rPr>
              <a:t>.2</a:t>
            </a:r>
            <a:r>
              <a:rPr dirty="0">
                <a:latin typeface="Calibri"/>
                <a:cs typeface="Calibri"/>
              </a:rPr>
              <a:t>,	me</a:t>
            </a:r>
            <a:r>
              <a:rPr spc="5" dirty="0">
                <a:latin typeface="Calibri"/>
                <a:cs typeface="Calibri"/>
              </a:rPr>
              <a:t>m</a:t>
            </a:r>
            <a:r>
              <a:rPr spc="-5" dirty="0">
                <a:latin typeface="Calibri"/>
                <a:cs typeface="Calibri"/>
              </a:rPr>
              <a:t>b</a:t>
            </a:r>
            <a:r>
              <a:rPr dirty="0">
                <a:latin typeface="Calibri"/>
                <a:cs typeface="Calibri"/>
              </a:rPr>
              <a:t>er</a:t>
            </a:r>
            <a:r>
              <a:rPr spc="-15" dirty="0">
                <a:latin typeface="Calibri"/>
                <a:cs typeface="Calibri"/>
              </a:rPr>
              <a:t>i</a:t>
            </a:r>
            <a:r>
              <a:rPr spc="-4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an	</a:t>
            </a:r>
            <a:r>
              <a:rPr spc="-5" dirty="0">
                <a:latin typeface="Calibri"/>
                <a:cs typeface="Calibri"/>
              </a:rPr>
              <a:t>ba</a:t>
            </a:r>
            <a:r>
              <a:rPr spc="-25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asan	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10" dirty="0">
                <a:latin typeface="Calibri"/>
                <a:cs typeface="Calibri"/>
              </a:rPr>
              <a:t>n</a:t>
            </a:r>
            <a:r>
              <a:rPr dirty="0">
                <a:latin typeface="Calibri"/>
                <a:cs typeface="Calibri"/>
              </a:rPr>
              <a:t>tuk	</a:t>
            </a:r>
            <a:r>
              <a:rPr spc="-35" dirty="0">
                <a:latin typeface="Calibri"/>
                <a:cs typeface="Calibri"/>
              </a:rPr>
              <a:t>f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kt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r	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d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15" dirty="0">
                <a:latin typeface="Calibri"/>
                <a:cs typeface="Calibri"/>
              </a:rPr>
              <a:t>k</a:t>
            </a:r>
            <a:r>
              <a:rPr spc="-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i	</a:t>
            </a:r>
            <a:r>
              <a:rPr spc="-65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e</a:t>
            </a:r>
            <a:r>
              <a:rPr spc="-25" dirty="0">
                <a:latin typeface="Calibri"/>
                <a:cs typeface="Calibri"/>
              </a:rPr>
              <a:t>k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3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an,	</a:t>
            </a:r>
            <a:r>
              <a:rPr sz="1900" spc="-85" dirty="0">
                <a:latin typeface="Symbol"/>
                <a:cs typeface="Symbol"/>
              </a:rPr>
              <a:t></a:t>
            </a:r>
            <a:r>
              <a:rPr dirty="0">
                <a:latin typeface="Calibri"/>
                <a:cs typeface="Calibri"/>
              </a:rPr>
              <a:t>,	</a:t>
            </a:r>
            <a:r>
              <a:rPr spc="-25" dirty="0">
                <a:latin typeface="Calibri"/>
                <a:cs typeface="Calibri"/>
              </a:rPr>
              <a:t>y</a:t>
            </a:r>
            <a:r>
              <a:rPr dirty="0">
                <a:latin typeface="Calibri"/>
                <a:cs typeface="Calibri"/>
              </a:rPr>
              <a:t>ai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u  </a:t>
            </a:r>
            <a:r>
              <a:rPr spc="-5" dirty="0">
                <a:latin typeface="Calibri"/>
                <a:cs typeface="Calibri"/>
              </a:rPr>
              <a:t>sebesar 0,65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z="1900" spc="-55" dirty="0">
                <a:latin typeface="Symbol"/>
                <a:cs typeface="Symbol"/>
              </a:rPr>
              <a:t>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0,75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spiral.</a:t>
            </a:r>
            <a:endParaRPr dirty="0">
              <a:latin typeface="Calibri"/>
              <a:cs typeface="Calibri"/>
            </a:endParaRPr>
          </a:p>
          <a:p>
            <a:pPr marL="444500" indent="-342900">
              <a:lnSpc>
                <a:spcPts val="2050"/>
              </a:lnSpc>
              <a:spcBef>
                <a:spcPts val="170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b="1" spc="-10" dirty="0">
                <a:latin typeface="Calibri"/>
                <a:cs typeface="Calibri"/>
              </a:rPr>
              <a:t>Pasal</a:t>
            </a:r>
            <a:r>
              <a:rPr b="1" spc="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10.9.1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40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mensyaratkan</a:t>
            </a:r>
            <a:r>
              <a:rPr spc="4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bahwa</a:t>
            </a:r>
            <a:r>
              <a:rPr spc="409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persentase</a:t>
            </a:r>
            <a:r>
              <a:rPr spc="4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4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4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</a:p>
          <a:p>
            <a:pPr marL="443865">
              <a:lnSpc>
                <a:spcPts val="2050"/>
              </a:lnSpc>
            </a:pPr>
            <a:r>
              <a:rPr dirty="0">
                <a:latin typeface="Calibri"/>
                <a:cs typeface="Calibri"/>
              </a:rPr>
              <a:t>adalah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1%,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8%,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terhadap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total</a:t>
            </a:r>
            <a:r>
              <a:rPr spc="-5" dirty="0">
                <a:latin typeface="Calibri"/>
                <a:cs typeface="Calibri"/>
              </a:rPr>
              <a:t> penampang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endParaRPr dirty="0">
              <a:latin typeface="Calibri"/>
              <a:cs typeface="Calibri"/>
            </a:endParaRPr>
          </a:p>
          <a:p>
            <a:pPr marL="443865" marR="108585" indent="-342900" algn="just">
              <a:lnSpc>
                <a:spcPts val="1939"/>
              </a:lnSpc>
              <a:spcBef>
                <a:spcPts val="465"/>
              </a:spcBef>
              <a:buFont typeface="Arial MT"/>
              <a:buChar char="•"/>
              <a:tabLst>
                <a:tab pos="444500" algn="l"/>
              </a:tabLst>
            </a:pPr>
            <a:r>
              <a:rPr b="1" spc="-10" dirty="0">
                <a:latin typeface="Calibri"/>
                <a:cs typeface="Calibri"/>
              </a:rPr>
              <a:t>Pasal </a:t>
            </a:r>
            <a:r>
              <a:rPr b="1" spc="-5" dirty="0">
                <a:latin typeface="Calibri"/>
                <a:cs typeface="Calibri"/>
              </a:rPr>
              <a:t>10.9.2</a:t>
            </a:r>
            <a:r>
              <a:rPr spc="-5" dirty="0">
                <a:latin typeface="Calibri"/>
                <a:cs typeface="Calibri"/>
              </a:rPr>
              <a:t>, </a:t>
            </a:r>
            <a:r>
              <a:rPr spc="-15" dirty="0">
                <a:latin typeface="Calibri"/>
                <a:cs typeface="Calibri"/>
              </a:rPr>
              <a:t>menyatakan </a:t>
            </a:r>
            <a:r>
              <a:rPr spc="-10" dirty="0">
                <a:latin typeface="Calibri"/>
                <a:cs typeface="Calibri"/>
              </a:rPr>
              <a:t>bahwa </a:t>
            </a:r>
            <a:r>
              <a:rPr spc="-5" dirty="0">
                <a:latin typeface="Calibri"/>
                <a:cs typeface="Calibri"/>
              </a:rPr>
              <a:t>minimal harus dipasang empat buah tulangan </a:t>
            </a:r>
            <a:r>
              <a:rPr dirty="0">
                <a:latin typeface="Calibri"/>
                <a:cs typeface="Calibri"/>
              </a:rPr>
              <a:t> memanjang </a:t>
            </a:r>
            <a:r>
              <a:rPr spc="-10" dirty="0">
                <a:latin typeface="Calibri"/>
                <a:cs typeface="Calibri"/>
              </a:rPr>
              <a:t>untuk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dengan sengkang persegi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10" dirty="0">
                <a:latin typeface="Calibri"/>
                <a:cs typeface="Calibri"/>
              </a:rPr>
              <a:t>lingkaran, </a:t>
            </a:r>
            <a:r>
              <a:rPr spc="-5" dirty="0">
                <a:latin typeface="Calibri"/>
                <a:cs typeface="Calibri"/>
              </a:rPr>
              <a:t>minimal </a:t>
            </a:r>
            <a:r>
              <a:rPr spc="-10" dirty="0">
                <a:latin typeface="Calibri"/>
                <a:cs typeface="Calibri"/>
              </a:rPr>
              <a:t>tiga </a:t>
            </a:r>
            <a:r>
              <a:rPr spc="-5" dirty="0">
                <a:latin typeface="Calibri"/>
                <a:cs typeface="Calibri"/>
              </a:rPr>
              <a:t> buah untuk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berbentuk </a:t>
            </a:r>
            <a:r>
              <a:rPr spc="-10" dirty="0">
                <a:latin typeface="Calibri"/>
                <a:cs typeface="Calibri"/>
              </a:rPr>
              <a:t>segitiga,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serta</a:t>
            </a:r>
            <a:r>
              <a:rPr spc="-5" dirty="0">
                <a:latin typeface="Calibri"/>
                <a:cs typeface="Calibri"/>
              </a:rPr>
              <a:t> minimal </a:t>
            </a:r>
            <a:r>
              <a:rPr dirty="0">
                <a:latin typeface="Calibri"/>
                <a:cs typeface="Calibri"/>
              </a:rPr>
              <a:t>enam buah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5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spiral.</a:t>
            </a:r>
            <a:endParaRPr dirty="0">
              <a:latin typeface="Calibri"/>
              <a:cs typeface="Calibri"/>
            </a:endParaRPr>
          </a:p>
          <a:p>
            <a:pPr marL="443865" marR="107314" indent="-342900" algn="just">
              <a:lnSpc>
                <a:spcPts val="1939"/>
              </a:lnSpc>
              <a:spcBef>
                <a:spcPts val="450"/>
              </a:spcBef>
              <a:buFont typeface="Arial MT"/>
              <a:buChar char="•"/>
              <a:tabLst>
                <a:tab pos="444500" algn="l"/>
              </a:tabLst>
            </a:pPr>
            <a:r>
              <a:rPr lang="en-US" b="1" spc="-10" dirty="0" err="1" smtClean="0">
                <a:latin typeface="Calibri"/>
                <a:cs typeface="Calibri"/>
              </a:rPr>
              <a:t>Pasal</a:t>
            </a:r>
            <a:r>
              <a:rPr lang="en-US" b="1" spc="-10" dirty="0" smtClean="0">
                <a:latin typeface="Calibri"/>
                <a:cs typeface="Calibri"/>
              </a:rPr>
              <a:t> 10.9.2</a:t>
            </a:r>
            <a:r>
              <a:rPr lang="en-US" spc="-10" dirty="0" smtClean="0">
                <a:latin typeface="Calibri"/>
                <a:cs typeface="Calibri"/>
              </a:rPr>
              <a:t>, </a:t>
            </a:r>
            <a:r>
              <a:rPr lang="en-US" spc="-10" dirty="0" err="1" smtClean="0">
                <a:latin typeface="Calibri"/>
                <a:cs typeface="Calibri"/>
              </a:rPr>
              <a:t>menyatakan</a:t>
            </a:r>
            <a:r>
              <a:rPr lang="en-US" spc="-10" dirty="0" smtClean="0">
                <a:latin typeface="Calibri"/>
                <a:cs typeface="Calibri"/>
              </a:rPr>
              <a:t> </a:t>
            </a:r>
            <a:r>
              <a:rPr lang="en-US" spc="-10" dirty="0" err="1">
                <a:latin typeface="Calibri"/>
                <a:cs typeface="Calibri"/>
              </a:rPr>
              <a:t>j</a:t>
            </a:r>
            <a:r>
              <a:rPr spc="-10" dirty="0" err="1" smtClean="0">
                <a:latin typeface="Calibri"/>
                <a:cs typeface="Calibri"/>
              </a:rPr>
              <a:t>arak</a:t>
            </a:r>
            <a:r>
              <a:rPr spc="-5" dirty="0" smtClean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antar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dirty="0">
                <a:latin typeface="Calibri"/>
                <a:cs typeface="Calibri"/>
              </a:rPr>
              <a:t> memanjang </a:t>
            </a:r>
            <a:r>
              <a:rPr spc="-5" dirty="0">
                <a:latin typeface="Calibri"/>
                <a:cs typeface="Calibri"/>
              </a:rPr>
              <a:t>tanpa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kekangan</a:t>
            </a:r>
            <a:r>
              <a:rPr spc="-15" dirty="0">
                <a:latin typeface="Calibri"/>
                <a:cs typeface="Calibri"/>
              </a:rPr>
              <a:t> lateral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maksimal </a:t>
            </a:r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150 </a:t>
            </a:r>
            <a:r>
              <a:rPr dirty="0">
                <a:latin typeface="Calibri"/>
                <a:cs typeface="Calibri"/>
              </a:rPr>
              <a:t> mm, </a:t>
            </a:r>
            <a:r>
              <a:rPr spc="-5" dirty="0">
                <a:latin typeface="Calibri"/>
                <a:cs typeface="Calibri"/>
              </a:rPr>
              <a:t>apabila </a:t>
            </a:r>
            <a:r>
              <a:rPr dirty="0">
                <a:latin typeface="Calibri"/>
                <a:cs typeface="Calibri"/>
              </a:rPr>
              <a:t>lebih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5" dirty="0">
                <a:latin typeface="Calibri"/>
                <a:cs typeface="Calibri"/>
              </a:rPr>
              <a:t>harus </a:t>
            </a:r>
            <a:r>
              <a:rPr spc="-10" dirty="0">
                <a:latin typeface="Calibri"/>
                <a:cs typeface="Calibri"/>
              </a:rPr>
              <a:t>diberikan sengkang </a:t>
            </a:r>
            <a:r>
              <a:rPr spc="-15" dirty="0">
                <a:latin typeface="Calibri"/>
                <a:cs typeface="Calibri"/>
              </a:rPr>
              <a:t>ikat 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tie</a:t>
            </a:r>
            <a:r>
              <a:rPr spc="-5" dirty="0">
                <a:latin typeface="Calibri"/>
                <a:cs typeface="Calibri"/>
              </a:rPr>
              <a:t>), sehingga </a:t>
            </a:r>
            <a:r>
              <a:rPr spc="-10" dirty="0">
                <a:latin typeface="Calibri"/>
                <a:cs typeface="Calibri"/>
              </a:rPr>
              <a:t>jarak antar 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terkekang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lateral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lebih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150</a:t>
            </a:r>
            <a:r>
              <a:rPr dirty="0">
                <a:latin typeface="Calibri"/>
                <a:cs typeface="Calibri"/>
              </a:rPr>
              <a:t> mm</a:t>
            </a:r>
          </a:p>
          <a:p>
            <a:pPr marL="443865" marR="106680" indent="-342900" algn="just">
              <a:lnSpc>
                <a:spcPct val="90000"/>
              </a:lnSpc>
              <a:spcBef>
                <a:spcPts val="415"/>
              </a:spcBef>
              <a:buFont typeface="Arial MT"/>
              <a:buChar char="•"/>
              <a:tabLst>
                <a:tab pos="444500" algn="l"/>
              </a:tabLst>
            </a:pPr>
            <a:r>
              <a:rPr b="1" spc="-10" dirty="0">
                <a:latin typeface="Calibri"/>
                <a:cs typeface="Calibri"/>
              </a:rPr>
              <a:t>Pasal </a:t>
            </a:r>
            <a:r>
              <a:rPr b="1" spc="-5" dirty="0">
                <a:latin typeface="Calibri"/>
                <a:cs typeface="Calibri"/>
              </a:rPr>
              <a:t>7.10.4</a:t>
            </a:r>
            <a:r>
              <a:rPr spc="-5" dirty="0">
                <a:latin typeface="Calibri"/>
                <a:cs typeface="Calibri"/>
              </a:rPr>
              <a:t>, </a:t>
            </a:r>
            <a:r>
              <a:rPr spc="-10" dirty="0">
                <a:latin typeface="Calibri"/>
                <a:cs typeface="Calibri"/>
              </a:rPr>
              <a:t>sengkang spiral </a:t>
            </a:r>
            <a:r>
              <a:rPr dirty="0">
                <a:latin typeface="Calibri"/>
                <a:cs typeface="Calibri"/>
              </a:rPr>
              <a:t>harus </a:t>
            </a:r>
            <a:r>
              <a:rPr spc="-5" dirty="0">
                <a:latin typeface="Calibri"/>
                <a:cs typeface="Calibri"/>
              </a:rPr>
              <a:t>memiliki diameter </a:t>
            </a:r>
            <a:r>
              <a:rPr dirty="0">
                <a:latin typeface="Calibri"/>
                <a:cs typeface="Calibri"/>
              </a:rPr>
              <a:t>minimum </a:t>
            </a:r>
            <a:r>
              <a:rPr spc="-5" dirty="0">
                <a:latin typeface="Calibri"/>
                <a:cs typeface="Calibri"/>
              </a:rPr>
              <a:t>10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10" dirty="0">
                <a:latin typeface="Calibri"/>
                <a:cs typeface="Calibri"/>
              </a:rPr>
              <a:t>jarak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bersihnya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lebih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75</a:t>
            </a:r>
            <a:r>
              <a:rPr dirty="0">
                <a:latin typeface="Calibri"/>
                <a:cs typeface="Calibri"/>
              </a:rPr>
              <a:t> mm,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dirty="0">
                <a:latin typeface="Calibri"/>
                <a:cs typeface="Calibri"/>
              </a:rPr>
              <a:t> 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kurang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25</a:t>
            </a:r>
            <a:r>
              <a:rPr dirty="0">
                <a:latin typeface="Calibri"/>
                <a:cs typeface="Calibri"/>
              </a:rPr>
              <a:t> mm.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penyambungan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ulir</a:t>
            </a:r>
            <a:r>
              <a:rPr spc="-5" dirty="0">
                <a:latin typeface="Calibri"/>
                <a:cs typeface="Calibri"/>
              </a:rPr>
              <a:t> tanpa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lapisan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digunakan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sambungan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lewatan </a:t>
            </a:r>
            <a:r>
              <a:rPr spc="-5" dirty="0">
                <a:latin typeface="Calibri"/>
                <a:cs typeface="Calibri"/>
              </a:rPr>
              <a:t>sepanjang 48</a:t>
            </a:r>
            <a:r>
              <a:rPr i="1" spc="-5" dirty="0">
                <a:latin typeface="Calibri"/>
                <a:cs typeface="Calibri"/>
              </a:rPr>
              <a:t>d</a:t>
            </a:r>
            <a:r>
              <a:rPr i="1" spc="-7" baseline="-20833" dirty="0">
                <a:latin typeface="Calibri"/>
                <a:cs typeface="Calibri"/>
              </a:rPr>
              <a:t>b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dirty="0">
                <a:latin typeface="Calibri"/>
                <a:cs typeface="Calibri"/>
              </a:rPr>
              <a:t>tidak </a:t>
            </a:r>
            <a:r>
              <a:rPr spc="-15" dirty="0">
                <a:latin typeface="Calibri"/>
                <a:cs typeface="Calibri"/>
              </a:rPr>
              <a:t>kurang </a:t>
            </a:r>
            <a:r>
              <a:rPr spc="-5" dirty="0">
                <a:latin typeface="Calibri"/>
                <a:cs typeface="Calibri"/>
              </a:rPr>
              <a:t>dari 300 </a:t>
            </a:r>
            <a:r>
              <a:rPr dirty="0">
                <a:latin typeface="Calibri"/>
                <a:cs typeface="Calibri"/>
              </a:rPr>
              <a:t>mm. </a:t>
            </a:r>
            <a:r>
              <a:rPr spc="-10" dirty="0">
                <a:latin typeface="Calibri"/>
                <a:cs typeface="Calibri"/>
              </a:rPr>
              <a:t>Sedangkan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batang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polos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72</a:t>
            </a:r>
            <a:r>
              <a:rPr i="1" spc="-5" dirty="0">
                <a:latin typeface="Calibri"/>
                <a:cs typeface="Calibri"/>
              </a:rPr>
              <a:t>d</a:t>
            </a:r>
            <a:r>
              <a:rPr i="1" spc="-7" baseline="-20833" dirty="0">
                <a:latin typeface="Calibri"/>
                <a:cs typeface="Calibri"/>
              </a:rPr>
              <a:t>b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300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mm.</a:t>
            </a:r>
          </a:p>
        </p:txBody>
      </p:sp>
    </p:spTree>
    <p:extLst>
      <p:ext uri="{BB962C8B-B14F-4D97-AF65-F5344CB8AC3E}">
        <p14:creationId xmlns:p14="http://schemas.microsoft.com/office/powerpoint/2010/main" val="112936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3073" y="1873402"/>
            <a:ext cx="545782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54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83312"/>
            <a:ext cx="7899400" cy="24244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spcBef>
                <a:spcPts val="590"/>
              </a:spcBef>
            </a:pPr>
            <a:r>
              <a:rPr sz="2000" b="1" spc="-25" dirty="0">
                <a:latin typeface="Calibri"/>
                <a:cs typeface="Calibri"/>
              </a:rPr>
              <a:t>Persyaratan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Peraturan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ACI</a:t>
            </a:r>
            <a:r>
              <a:rPr sz="2000" b="1" dirty="0">
                <a:latin typeface="Calibri"/>
                <a:cs typeface="Calibri"/>
              </a:rPr>
              <a:t> 318M-11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Untuk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Kolom</a:t>
            </a:r>
            <a:endParaRPr sz="2000">
              <a:latin typeface="Calibri"/>
              <a:cs typeface="Calibri"/>
            </a:endParaRPr>
          </a:p>
          <a:p>
            <a:pPr marL="354965" marR="349885" indent="-342900">
              <a:spcBef>
                <a:spcPts val="4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Pasal</a:t>
            </a:r>
            <a:r>
              <a:rPr b="1" spc="-5" dirty="0">
                <a:latin typeface="Calibri"/>
                <a:cs typeface="Calibri"/>
              </a:rPr>
              <a:t> 7.10.5.1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memiliki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10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mengikat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32 mm </a:t>
            </a:r>
            <a:r>
              <a:rPr spc="-10" dirty="0">
                <a:latin typeface="Calibri"/>
                <a:cs typeface="Calibri"/>
              </a:rPr>
              <a:t>atau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kurang. </a:t>
            </a:r>
            <a:r>
              <a:rPr spc="-5" dirty="0">
                <a:latin typeface="Calibri"/>
                <a:cs typeface="Calibri"/>
              </a:rPr>
              <a:t> Sedangkan untuk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32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harus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diikat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berdiameter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13 mm.</a:t>
            </a:r>
            <a:endParaRPr>
              <a:latin typeface="Calibri"/>
              <a:cs typeface="Calibri"/>
            </a:endParaRPr>
          </a:p>
          <a:p>
            <a:pPr marL="354965" marR="5080" indent="-342900">
              <a:spcBef>
                <a:spcPts val="43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Pasal </a:t>
            </a:r>
            <a:r>
              <a:rPr b="1" spc="-5" dirty="0">
                <a:latin typeface="Calibri"/>
                <a:cs typeface="Calibri"/>
              </a:rPr>
              <a:t>7.10.5.2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vertikal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ikat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boleh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melebihi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16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kali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memanjang, 48 </a:t>
            </a:r>
            <a:r>
              <a:rPr spc="-10" dirty="0">
                <a:latin typeface="Calibri"/>
                <a:cs typeface="Calibri"/>
              </a:rPr>
              <a:t>kali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sengkang/sengkang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ikat,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-5" dirty="0">
                <a:latin typeface="Calibri"/>
                <a:cs typeface="Calibri"/>
              </a:rPr>
              <a:t> dimensi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terkecil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45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20706"/>
            <a:ext cx="7714615" cy="96901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spcBef>
                <a:spcPts val="1010"/>
              </a:spcBef>
            </a:pPr>
            <a:r>
              <a:rPr sz="3200" spc="-40" dirty="0">
                <a:latin typeface="Calibri"/>
                <a:cs typeface="Calibri"/>
              </a:rPr>
              <a:t>Tulangan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Sengkang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Spiral</a:t>
            </a:r>
            <a:endParaRPr sz="3200">
              <a:latin typeface="Calibri"/>
              <a:cs typeface="Calibri"/>
            </a:endParaRPr>
          </a:p>
          <a:p>
            <a:pPr marL="355600" indent="-342900">
              <a:spcBef>
                <a:spcPts val="5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Dalam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ACI </a:t>
            </a:r>
            <a:r>
              <a:rPr dirty="0">
                <a:latin typeface="Calibri"/>
                <a:cs typeface="Calibri"/>
              </a:rPr>
              <a:t>318M-11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disyaratkan</a:t>
            </a:r>
            <a:r>
              <a:rPr spc="-5" dirty="0">
                <a:latin typeface="Calibri"/>
                <a:cs typeface="Calibri"/>
              </a:rPr>
              <a:t> dalam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pasal </a:t>
            </a:r>
            <a:r>
              <a:rPr dirty="0">
                <a:latin typeface="Calibri"/>
                <a:cs typeface="Calibri"/>
              </a:rPr>
              <a:t>10.9.3,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yaitu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3497155"/>
            <a:ext cx="7884159" cy="583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lnSpc>
                <a:spcPts val="2260"/>
              </a:lnSpc>
              <a:spcBef>
                <a:spcPts val="9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baseline="-20833" dirty="0">
                <a:latin typeface="Calibri"/>
                <a:cs typeface="Calibri"/>
              </a:rPr>
              <a:t>yt</a:t>
            </a:r>
            <a:r>
              <a:rPr i="1" spc="217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boleh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lebih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700 </a:t>
            </a:r>
            <a:r>
              <a:rPr spc="-15" dirty="0">
                <a:latin typeface="Calibri"/>
                <a:cs typeface="Calibri"/>
              </a:rPr>
              <a:t>MPa.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Hubungan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z="1900" spc="-30" dirty="0">
                <a:latin typeface="Symbol"/>
                <a:cs typeface="Symbol"/>
              </a:rPr>
              <a:t></a:t>
            </a:r>
            <a:r>
              <a:rPr i="1" spc="-44" baseline="-20833" dirty="0">
                <a:latin typeface="Calibri"/>
                <a:cs typeface="Calibri"/>
              </a:rPr>
              <a:t>s</a:t>
            </a:r>
            <a:r>
              <a:rPr i="1" spc="209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 spiral,</a:t>
            </a:r>
            <a:endParaRPr>
              <a:latin typeface="Calibri"/>
              <a:cs typeface="Calibri"/>
            </a:endParaRPr>
          </a:p>
          <a:p>
            <a:pPr marL="380365">
              <a:lnSpc>
                <a:spcPts val="2140"/>
              </a:lnSpc>
            </a:pPr>
            <a:r>
              <a:rPr i="1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,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dituliskan</a:t>
            </a:r>
            <a:r>
              <a:rPr dirty="0">
                <a:latin typeface="Calibri"/>
                <a:cs typeface="Calibri"/>
              </a:rPr>
              <a:t> :</a:t>
            </a:r>
            <a:endParaRPr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65475" y="2708276"/>
            <a:ext cx="2076450" cy="720725"/>
            <a:chOff x="1641475" y="2708275"/>
            <a:chExt cx="2076450" cy="720725"/>
          </a:xfrm>
        </p:grpSpPr>
        <p:sp>
          <p:nvSpPr>
            <p:cNvPr id="6" name="object 6"/>
            <p:cNvSpPr/>
            <p:nvPr/>
          </p:nvSpPr>
          <p:spPr>
            <a:xfrm>
              <a:off x="1641475" y="2708275"/>
              <a:ext cx="2076450" cy="720725"/>
            </a:xfrm>
            <a:custGeom>
              <a:avLst/>
              <a:gdLst/>
              <a:ahLst/>
              <a:cxnLst/>
              <a:rect l="l" t="t" r="r" b="b"/>
              <a:pathLst>
                <a:path w="2076450" h="720725">
                  <a:moveTo>
                    <a:pt x="2076450" y="0"/>
                  </a:moveTo>
                  <a:lnTo>
                    <a:pt x="0" y="0"/>
                  </a:lnTo>
                  <a:lnTo>
                    <a:pt x="0" y="720725"/>
                  </a:lnTo>
                  <a:lnTo>
                    <a:pt x="2076450" y="720725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CCC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33471" y="3068766"/>
              <a:ext cx="296545" cy="0"/>
            </a:xfrm>
            <a:custGeom>
              <a:avLst/>
              <a:gdLst/>
              <a:ahLst/>
              <a:cxnLst/>
              <a:rect l="l" t="t" r="r" b="b"/>
              <a:pathLst>
                <a:path w="296544">
                  <a:moveTo>
                    <a:pt x="0" y="0"/>
                  </a:moveTo>
                  <a:lnTo>
                    <a:pt x="296135" y="0"/>
                  </a:lnTo>
                </a:path>
              </a:pathLst>
            </a:custGeom>
            <a:ln w="10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63669" y="2868281"/>
            <a:ext cx="32639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  </a:t>
            </a:r>
            <a:r>
              <a:rPr sz="12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1200" i="1" u="sng" spc="-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51868" y="3012337"/>
            <a:ext cx="7302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spc="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30636" y="2748100"/>
            <a:ext cx="7429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700" i="1" spc="10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05465" y="2728978"/>
            <a:ext cx="86423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740410" algn="l"/>
              </a:tabLst>
            </a:pPr>
            <a:r>
              <a:rPr sz="1700" spc="15" dirty="0">
                <a:latin typeface="Symbol"/>
                <a:cs typeface="Symbol"/>
              </a:rPr>
              <a:t>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2550" i="1" baseline="3267" dirty="0">
                <a:latin typeface="Times New Roman"/>
                <a:cs typeface="Times New Roman"/>
              </a:rPr>
              <a:t>A</a:t>
            </a:r>
            <a:r>
              <a:rPr i="1" baseline="-16203" dirty="0">
                <a:latin typeface="Times New Roman"/>
                <a:cs typeface="Times New Roman"/>
              </a:rPr>
              <a:t>g	</a:t>
            </a:r>
            <a:r>
              <a:rPr sz="1700" spc="15" dirty="0">
                <a:latin typeface="Symbol"/>
                <a:cs typeface="Symbol"/>
              </a:rPr>
              <a:t>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0462" y="2868933"/>
            <a:ext cx="259079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spcBef>
                <a:spcPts val="120"/>
              </a:spcBef>
            </a:pPr>
            <a:r>
              <a:rPr sz="2550" spc="22" baseline="-6535" dirty="0">
                <a:latin typeface="Times New Roman"/>
                <a:cs typeface="Times New Roman"/>
              </a:rPr>
              <a:t>1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8812" y="2715340"/>
            <a:ext cx="2047239" cy="702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8265" algn="r">
              <a:lnSpc>
                <a:spcPts val="1375"/>
              </a:lnSpc>
              <a:spcBef>
                <a:spcPts val="105"/>
              </a:spcBef>
            </a:pPr>
            <a:r>
              <a:rPr sz="1200" i="1" spc="5" dirty="0"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  <a:p>
            <a:pPr marL="38100">
              <a:lnSpc>
                <a:spcPts val="2000"/>
              </a:lnSpc>
              <a:tabLst>
                <a:tab pos="1340485" algn="l"/>
              </a:tabLst>
            </a:pPr>
            <a:r>
              <a:rPr spc="-35" dirty="0">
                <a:latin typeface="Symbol"/>
                <a:cs typeface="Symbol"/>
              </a:rPr>
              <a:t></a:t>
            </a:r>
            <a:r>
              <a:rPr spc="25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 smtClean="0">
                <a:latin typeface="Times New Roman"/>
                <a:cs typeface="Times New Roman"/>
              </a:rPr>
              <a:t>0</a:t>
            </a:r>
            <a:r>
              <a:rPr sz="1700" i="1" spc="-10" dirty="0" smtClean="0">
                <a:latin typeface="Times New Roman"/>
                <a:cs typeface="Times New Roman"/>
              </a:rPr>
              <a:t>,</a:t>
            </a:r>
            <a:r>
              <a:rPr sz="1700" spc="-10" dirty="0" smtClean="0">
                <a:latin typeface="Times New Roman"/>
                <a:cs typeface="Times New Roman"/>
              </a:rPr>
              <a:t>45</a:t>
            </a:r>
            <a:r>
              <a:rPr lang="en-US" sz="1700" spc="-10" dirty="0" smtClean="0">
                <a:latin typeface="Times New Roman"/>
                <a:cs typeface="Times New Roman"/>
              </a:rPr>
              <a:t>  </a:t>
            </a:r>
            <a:r>
              <a:rPr sz="2550" spc="-15" baseline="6535" dirty="0" smtClean="0">
                <a:latin typeface="Symbol"/>
                <a:cs typeface="Symbol"/>
              </a:rPr>
              <a:t></a:t>
            </a:r>
            <a:r>
              <a:rPr sz="2550" spc="-15" baseline="6535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</a:t>
            </a:r>
            <a:endParaRPr sz="1700" dirty="0">
              <a:latin typeface="Symbol"/>
              <a:cs typeface="Symbol"/>
            </a:endParaRPr>
          </a:p>
          <a:p>
            <a:pPr marL="884555">
              <a:lnSpc>
                <a:spcPts val="1950"/>
              </a:lnSpc>
              <a:tabLst>
                <a:tab pos="1586865" algn="l"/>
              </a:tabLst>
            </a:pPr>
            <a:r>
              <a:rPr sz="1700" spc="15" dirty="0">
                <a:latin typeface="Symbol"/>
                <a:cs typeface="Symbol"/>
              </a:rPr>
              <a:t></a:t>
            </a:r>
            <a:r>
              <a:rPr sz="1700" spc="185" dirty="0">
                <a:latin typeface="Times New Roman"/>
                <a:cs typeface="Times New Roman"/>
              </a:rPr>
              <a:t> </a:t>
            </a:r>
            <a:r>
              <a:rPr sz="2550" i="1" spc="-127" baseline="16339" dirty="0">
                <a:latin typeface="Times New Roman"/>
                <a:cs typeface="Times New Roman"/>
              </a:rPr>
              <a:t>A</a:t>
            </a:r>
            <a:r>
              <a:rPr i="1" spc="7" baseline="4629" dirty="0">
                <a:latin typeface="Times New Roman"/>
                <a:cs typeface="Times New Roman"/>
              </a:rPr>
              <a:t>c</a:t>
            </a:r>
            <a:r>
              <a:rPr i="1" baseline="4629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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25" dirty="0">
                <a:latin typeface="Times New Roman"/>
                <a:cs typeface="Times New Roman"/>
              </a:rPr>
              <a:t> </a:t>
            </a:r>
            <a:r>
              <a:rPr sz="2550" i="1" spc="15" baseline="16339" dirty="0">
                <a:latin typeface="Times New Roman"/>
                <a:cs typeface="Times New Roman"/>
              </a:rPr>
              <a:t>f</a:t>
            </a:r>
            <a:r>
              <a:rPr sz="2550" i="1" spc="-270" baseline="16339" dirty="0">
                <a:latin typeface="Times New Roman"/>
                <a:cs typeface="Times New Roman"/>
              </a:rPr>
              <a:t> </a:t>
            </a:r>
            <a:r>
              <a:rPr i="1" spc="7" baseline="4629" dirty="0">
                <a:latin typeface="Times New Roman"/>
                <a:cs typeface="Times New Roman"/>
              </a:rPr>
              <a:t>yt</a:t>
            </a:r>
            <a:endParaRPr baseline="4629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5317" y="4571215"/>
            <a:ext cx="1734820" cy="0"/>
          </a:xfrm>
          <a:custGeom>
            <a:avLst/>
            <a:gdLst/>
            <a:ahLst/>
            <a:cxnLst/>
            <a:rect l="l" t="t" r="r" b="b"/>
            <a:pathLst>
              <a:path w="1734820">
                <a:moveTo>
                  <a:pt x="0" y="0"/>
                </a:moveTo>
                <a:lnTo>
                  <a:pt x="1734422" y="0"/>
                </a:lnTo>
              </a:path>
            </a:pathLst>
          </a:custGeom>
          <a:ln w="101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573920" y="4564769"/>
            <a:ext cx="1694814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600" spc="-5" dirty="0">
                <a:latin typeface="Times New Roman"/>
                <a:cs typeface="Times New Roman"/>
              </a:rPr>
              <a:t>vo</a:t>
            </a:r>
            <a:r>
              <a:rPr sz="1600" spc="30" dirty="0">
                <a:latin typeface="Times New Roman"/>
                <a:cs typeface="Times New Roman"/>
              </a:rPr>
              <a:t>l</a:t>
            </a:r>
            <a:r>
              <a:rPr sz="1600" spc="-5" dirty="0">
                <a:latin typeface="Times New Roman"/>
                <a:cs typeface="Times New Roman"/>
              </a:rPr>
              <a:t>u</a:t>
            </a:r>
            <a:r>
              <a:rPr sz="1600" spc="35" dirty="0">
                <a:latin typeface="Times New Roman"/>
                <a:cs typeface="Times New Roman"/>
              </a:rPr>
              <a:t>m</a:t>
            </a:r>
            <a:r>
              <a:rPr sz="1600" spc="125" dirty="0">
                <a:latin typeface="Times New Roman"/>
                <a:cs typeface="Times New Roman"/>
              </a:rPr>
              <a:t>e</a:t>
            </a:r>
            <a:r>
              <a:rPr sz="1600" spc="30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Times New Roman"/>
                <a:cs typeface="Times New Roman"/>
              </a:rPr>
              <a:t>n</a:t>
            </a:r>
            <a:r>
              <a:rPr sz="1600" spc="30" dirty="0">
                <a:latin typeface="Times New Roman"/>
                <a:cs typeface="Times New Roman"/>
              </a:rPr>
              <a:t>t</a:t>
            </a:r>
            <a:r>
              <a:rPr sz="1600" spc="10" dirty="0">
                <a:latin typeface="Times New Roman"/>
                <a:cs typeface="Times New Roman"/>
              </a:rPr>
              <a:t>i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600" spc="15" dirty="0">
                <a:latin typeface="Times New Roman"/>
                <a:cs typeface="Times New Roman"/>
              </a:rPr>
              <a:t>s</a:t>
            </a:r>
            <a:r>
              <a:rPr sz="1600" spc="-70" dirty="0">
                <a:latin typeface="Times New Roman"/>
                <a:cs typeface="Times New Roman"/>
              </a:rPr>
              <a:t>e</a:t>
            </a:r>
            <a:r>
              <a:rPr sz="1600" spc="30" dirty="0">
                <a:latin typeface="Times New Roman"/>
                <a:cs typeface="Times New Roman"/>
              </a:rPr>
              <a:t>j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-55" dirty="0">
                <a:latin typeface="Times New Roman"/>
                <a:cs typeface="Times New Roman"/>
              </a:rPr>
              <a:t>r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20" dirty="0">
                <a:latin typeface="Times New Roman"/>
                <a:cs typeface="Times New Roman"/>
              </a:rPr>
              <a:t>k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25" dirty="0"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52775" y="4274572"/>
            <a:ext cx="1739264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600" spc="-5" dirty="0">
                <a:latin typeface="Times New Roman"/>
                <a:cs typeface="Times New Roman"/>
              </a:rPr>
              <a:t>vo</a:t>
            </a:r>
            <a:r>
              <a:rPr sz="1600" spc="30" dirty="0">
                <a:latin typeface="Times New Roman"/>
                <a:cs typeface="Times New Roman"/>
              </a:rPr>
              <a:t>l</a:t>
            </a:r>
            <a:r>
              <a:rPr sz="1600" spc="-5" dirty="0">
                <a:latin typeface="Times New Roman"/>
                <a:cs typeface="Times New Roman"/>
              </a:rPr>
              <a:t>u</a:t>
            </a:r>
            <a:r>
              <a:rPr sz="1600" spc="35" dirty="0">
                <a:latin typeface="Times New Roman"/>
                <a:cs typeface="Times New Roman"/>
              </a:rPr>
              <a:t>m</a:t>
            </a:r>
            <a:r>
              <a:rPr sz="1600" spc="125" dirty="0">
                <a:latin typeface="Times New Roman"/>
                <a:cs typeface="Times New Roman"/>
              </a:rPr>
              <a:t>e</a:t>
            </a:r>
            <a:r>
              <a:rPr sz="1600" spc="15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p</a:t>
            </a:r>
            <a:r>
              <a:rPr sz="1600" spc="30" dirty="0">
                <a:latin typeface="Times New Roman"/>
                <a:cs typeface="Times New Roman"/>
              </a:rPr>
              <a:t>i</a:t>
            </a:r>
            <a:r>
              <a:rPr sz="1600" spc="-55" dirty="0">
                <a:latin typeface="Times New Roman"/>
                <a:cs typeface="Times New Roman"/>
              </a:rPr>
              <a:t>r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10" dirty="0">
                <a:latin typeface="Times New Roman"/>
                <a:cs typeface="Times New Roman"/>
              </a:rPr>
              <a:t>l</a:t>
            </a:r>
            <a:r>
              <a:rPr sz="1600" spc="-235" dirty="0">
                <a:latin typeface="Times New Roman"/>
                <a:cs typeface="Times New Roman"/>
              </a:rPr>
              <a:t> </a:t>
            </a:r>
            <a:r>
              <a:rPr sz="1600" spc="145" dirty="0">
                <a:latin typeface="Times New Roman"/>
                <a:cs typeface="Times New Roman"/>
              </a:rPr>
              <a:t>1</a:t>
            </a:r>
            <a:r>
              <a:rPr sz="1600" spc="30" dirty="0">
                <a:latin typeface="Times New Roman"/>
                <a:cs typeface="Times New Roman"/>
              </a:rPr>
              <a:t>lilit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20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77300" y="4392447"/>
            <a:ext cx="45529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700" spc="50" dirty="0">
                <a:latin typeface="Symbol"/>
                <a:cs typeface="Symbol"/>
              </a:rPr>
              <a:t></a:t>
            </a:r>
            <a:r>
              <a:rPr sz="1650" i="1" spc="75" baseline="-20202" dirty="0">
                <a:latin typeface="Times New Roman"/>
                <a:cs typeface="Times New Roman"/>
              </a:rPr>
              <a:t>s</a:t>
            </a:r>
            <a:r>
              <a:rPr sz="1650" i="1" spc="405" baseline="-20202" dirty="0">
                <a:latin typeface="Times New Roman"/>
                <a:cs typeface="Times New Roman"/>
              </a:rPr>
              <a:t> </a:t>
            </a:r>
            <a:r>
              <a:rPr sz="1600" spc="25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879972" y="4221111"/>
            <a:ext cx="2413000" cy="720090"/>
            <a:chOff x="4355972" y="4221111"/>
            <a:chExt cx="2413000" cy="720090"/>
          </a:xfrm>
        </p:grpSpPr>
        <p:sp>
          <p:nvSpPr>
            <p:cNvPr id="19" name="object 19"/>
            <p:cNvSpPr/>
            <p:nvPr/>
          </p:nvSpPr>
          <p:spPr>
            <a:xfrm>
              <a:off x="4355972" y="4221111"/>
              <a:ext cx="2413000" cy="720090"/>
            </a:xfrm>
            <a:custGeom>
              <a:avLst/>
              <a:gdLst/>
              <a:ahLst/>
              <a:cxnLst/>
              <a:rect l="l" t="t" r="r" b="b"/>
              <a:pathLst>
                <a:path w="2413000" h="720089">
                  <a:moveTo>
                    <a:pt x="2412873" y="0"/>
                  </a:moveTo>
                  <a:lnTo>
                    <a:pt x="0" y="0"/>
                  </a:lnTo>
                  <a:lnTo>
                    <a:pt x="0" y="720077"/>
                  </a:lnTo>
                  <a:lnTo>
                    <a:pt x="2412873" y="720077"/>
                  </a:lnTo>
                  <a:lnTo>
                    <a:pt x="2412873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34753" y="4697692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0" y="0"/>
                  </a:moveTo>
                  <a:lnTo>
                    <a:pt x="130685" y="0"/>
                  </a:lnTo>
                </a:path>
              </a:pathLst>
            </a:custGeom>
            <a:ln w="39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44803" y="4464176"/>
              <a:ext cx="1987550" cy="0"/>
            </a:xfrm>
            <a:custGeom>
              <a:avLst/>
              <a:gdLst/>
              <a:ahLst/>
              <a:cxnLst/>
              <a:rect l="l" t="t" r="r" b="b"/>
              <a:pathLst>
                <a:path w="1987550">
                  <a:moveTo>
                    <a:pt x="0" y="0"/>
                  </a:moveTo>
                  <a:lnTo>
                    <a:pt x="907116" y="0"/>
                  </a:lnTo>
                </a:path>
                <a:path w="1987550">
                  <a:moveTo>
                    <a:pt x="1090163" y="0"/>
                  </a:moveTo>
                  <a:lnTo>
                    <a:pt x="1987200" y="0"/>
                  </a:lnTo>
                </a:path>
              </a:pathLst>
            </a:custGeom>
            <a:ln w="8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739988" y="4572798"/>
            <a:ext cx="7874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15" dirty="0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28931" y="4651441"/>
            <a:ext cx="7874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15" dirty="0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09327" y="4417933"/>
            <a:ext cx="7239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15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94830" y="4480583"/>
            <a:ext cx="4216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300" i="1" spc="30" dirty="0">
                <a:latin typeface="Times New Roman"/>
                <a:cs typeface="Times New Roman"/>
              </a:rPr>
              <a:t>D 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spc="22" baseline="40123" dirty="0">
                <a:latin typeface="Times New Roman"/>
                <a:cs typeface="Times New Roman"/>
              </a:rPr>
              <a:t>2</a:t>
            </a:r>
            <a:r>
              <a:rPr sz="1350" spc="-187" baseline="40123" dirty="0">
                <a:latin typeface="Times New Roman"/>
                <a:cs typeface="Times New Roman"/>
              </a:rPr>
              <a:t> </a:t>
            </a:r>
            <a:r>
              <a:rPr sz="1300" i="1" spc="20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72018" y="4690144"/>
            <a:ext cx="11112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00" spc="20" dirty="0">
                <a:latin typeface="Times New Roman"/>
                <a:cs typeface="Times New Roman"/>
              </a:rPr>
              <a:t>4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90472" y="4712895"/>
            <a:ext cx="914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00" spc="1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9595" y="4570786"/>
            <a:ext cx="71183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62255" algn="l"/>
                <a:tab pos="542925" algn="l"/>
              </a:tabLst>
            </a:pPr>
            <a:r>
              <a:rPr sz="1300" spc="15" dirty="0">
                <a:latin typeface="Symbol"/>
                <a:cs typeface="Symbol"/>
              </a:rPr>
              <a:t></a:t>
            </a:r>
            <a:r>
              <a:rPr sz="1300" spc="15" dirty="0">
                <a:latin typeface="Times New Roman"/>
                <a:cs typeface="Times New Roman"/>
              </a:rPr>
              <a:t>	</a:t>
            </a:r>
            <a:r>
              <a:rPr sz="1950" i="1" spc="44" baseline="4273" dirty="0">
                <a:latin typeface="Times New Roman"/>
                <a:cs typeface="Times New Roman"/>
              </a:rPr>
              <a:t>D	</a:t>
            </a:r>
            <a:r>
              <a:rPr sz="1300" spc="50" dirty="0">
                <a:latin typeface="Symbol"/>
                <a:cs typeface="Symbol"/>
              </a:rPr>
              <a:t></a:t>
            </a:r>
            <a:r>
              <a:rPr sz="1950" i="1" spc="30" baseline="4273" dirty="0">
                <a:latin typeface="Times New Roman"/>
                <a:cs typeface="Times New Roman"/>
              </a:rPr>
              <a:t>S</a:t>
            </a:r>
            <a:endParaRPr sz="1950" baseline="4273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9594" y="4712895"/>
            <a:ext cx="914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00" spc="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34194" y="4454056"/>
            <a:ext cx="6731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74980" algn="l"/>
              </a:tabLst>
            </a:pPr>
            <a:r>
              <a:rPr sz="1300" spc="15" dirty="0">
                <a:latin typeface="Symbol"/>
                <a:cs typeface="Symbol"/>
              </a:rPr>
              <a:t>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2100" spc="-52" baseline="3968" dirty="0">
                <a:latin typeface="Symbol"/>
                <a:cs typeface="Symbol"/>
              </a:rPr>
              <a:t></a:t>
            </a:r>
            <a:r>
              <a:rPr sz="2100" spc="-52" baseline="3968" dirty="0">
                <a:latin typeface="Times New Roman"/>
                <a:cs typeface="Times New Roman"/>
              </a:rPr>
              <a:t>	</a:t>
            </a:r>
            <a:r>
              <a:rPr sz="1350" spc="22" baseline="-6172" dirty="0">
                <a:latin typeface="Times New Roman"/>
                <a:cs typeface="Times New Roman"/>
              </a:rPr>
              <a:t>2</a:t>
            </a:r>
            <a:r>
              <a:rPr sz="1350" spc="-7" baseline="-6172" dirty="0">
                <a:latin typeface="Times New Roman"/>
                <a:cs typeface="Times New Roman"/>
              </a:rPr>
              <a:t> </a:t>
            </a:r>
            <a:r>
              <a:rPr sz="1300" spc="15" dirty="0">
                <a:latin typeface="Symbol"/>
                <a:cs typeface="Symbol"/>
              </a:rPr>
              <a:t>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4729" y="4154852"/>
            <a:ext cx="220408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950" spc="30" baseline="-36324" dirty="0">
                <a:latin typeface="Symbol"/>
                <a:cs typeface="Symbol"/>
              </a:rPr>
              <a:t></a:t>
            </a:r>
            <a:r>
              <a:rPr sz="1950" spc="179" baseline="-36324" dirty="0">
                <a:latin typeface="Times New Roman"/>
                <a:cs typeface="Times New Roman"/>
              </a:rPr>
              <a:t> </a:t>
            </a:r>
            <a:r>
              <a:rPr sz="1300" i="1" spc="65" dirty="0">
                <a:latin typeface="Times New Roman"/>
                <a:cs typeface="Times New Roman"/>
              </a:rPr>
              <a:t>a</a:t>
            </a:r>
            <a:r>
              <a:rPr sz="1350" i="1" spc="75" baseline="-21604" dirty="0">
                <a:latin typeface="Times New Roman"/>
                <a:cs typeface="Times New Roman"/>
              </a:rPr>
              <a:t>s</a:t>
            </a:r>
            <a:r>
              <a:rPr sz="1400" spc="-35" dirty="0">
                <a:latin typeface="Symbol"/>
                <a:cs typeface="Symbol"/>
              </a:rPr>
              <a:t>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pc="-165" dirty="0">
                <a:latin typeface="Symbol"/>
                <a:cs typeface="Symbol"/>
              </a:rPr>
              <a:t></a:t>
            </a:r>
            <a:r>
              <a:rPr sz="1300" i="1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c</a:t>
            </a:r>
            <a:r>
              <a:rPr sz="1350" i="1" baseline="-21604" dirty="0">
                <a:latin typeface="Times New Roman"/>
                <a:cs typeface="Times New Roman"/>
              </a:rPr>
              <a:t> </a:t>
            </a:r>
            <a:r>
              <a:rPr sz="1350" i="1" spc="-44" baseline="-21604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Symbol"/>
                <a:cs typeface="Symbol"/>
              </a:rPr>
              <a:t>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30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s </a:t>
            </a:r>
            <a:r>
              <a:rPr spc="-165" dirty="0">
                <a:latin typeface="Symbol"/>
                <a:cs typeface="Symbol"/>
              </a:rPr>
              <a:t></a:t>
            </a:r>
            <a:r>
              <a:rPr spc="-120" dirty="0">
                <a:latin typeface="Times New Roman"/>
                <a:cs typeface="Times New Roman"/>
              </a:rPr>
              <a:t> </a:t>
            </a:r>
            <a:r>
              <a:rPr sz="1950" spc="30" baseline="-36324" dirty="0">
                <a:latin typeface="Symbol"/>
                <a:cs typeface="Symbol"/>
              </a:rPr>
              <a:t></a:t>
            </a:r>
            <a:r>
              <a:rPr sz="1950" spc="179" baseline="-36324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Times New Roman"/>
                <a:cs typeface="Times New Roman"/>
              </a:rPr>
              <a:t>4</a:t>
            </a:r>
            <a:r>
              <a:rPr sz="1300" i="1" spc="65" dirty="0">
                <a:latin typeface="Times New Roman"/>
                <a:cs typeface="Times New Roman"/>
              </a:rPr>
              <a:t>a</a:t>
            </a:r>
            <a:r>
              <a:rPr sz="1350" i="1" spc="22" baseline="-21604" dirty="0">
                <a:latin typeface="Times New Roman"/>
                <a:cs typeface="Times New Roman"/>
              </a:rPr>
              <a:t>s</a:t>
            </a:r>
            <a:r>
              <a:rPr sz="1350" i="1" spc="-44" baseline="-21604" dirty="0">
                <a:latin typeface="Times New Roman"/>
                <a:cs typeface="Times New Roman"/>
              </a:rPr>
              <a:t> </a:t>
            </a:r>
            <a:r>
              <a:rPr spc="-165" dirty="0">
                <a:latin typeface="Symbol"/>
                <a:cs typeface="Symbol"/>
              </a:rPr>
              <a:t></a:t>
            </a:r>
            <a:r>
              <a:rPr sz="1300" i="1" spc="5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c</a:t>
            </a:r>
            <a:r>
              <a:rPr sz="1350" i="1" baseline="-21604" dirty="0">
                <a:latin typeface="Times New Roman"/>
                <a:cs typeface="Times New Roman"/>
              </a:rPr>
              <a:t> </a:t>
            </a:r>
            <a:r>
              <a:rPr sz="1350" i="1" spc="-52" baseline="-21604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Symbol"/>
                <a:cs typeface="Symbol"/>
              </a:rPr>
              <a:t>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30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s </a:t>
            </a:r>
            <a:r>
              <a:rPr spc="-165" dirty="0">
                <a:latin typeface="Symbol"/>
                <a:cs typeface="Symbol"/>
              </a:rPr>
              <a:t></a:t>
            </a:r>
            <a:endParaRPr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03395" y="4316338"/>
            <a:ext cx="1193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35" dirty="0">
                <a:latin typeface="Symbol"/>
                <a:cs typeface="Symbol"/>
              </a:rPr>
              <a:t>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05176" y="5035041"/>
            <a:ext cx="78613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algn="just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38100" marR="558165" algn="just"/>
            <a:r>
              <a:rPr sz="1600" i="1" dirty="0">
                <a:latin typeface="Calibri"/>
                <a:cs typeface="Calibri"/>
              </a:rPr>
              <a:t>a</a:t>
            </a:r>
            <a:r>
              <a:rPr sz="1575" i="1" baseline="-21164" dirty="0">
                <a:latin typeface="Calibri"/>
                <a:cs typeface="Calibri"/>
              </a:rPr>
              <a:t>s </a:t>
            </a:r>
            <a:r>
              <a:rPr sz="1575" i="1" spc="-345" baseline="-21164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575" i="1" spc="7" baseline="-21164" dirty="0">
                <a:latin typeface="Calibri"/>
                <a:cs typeface="Calibri"/>
              </a:rPr>
              <a:t>c  </a:t>
            </a:r>
            <a:r>
              <a:rPr sz="1600" i="1" spc="-5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  <a:p>
            <a:pPr marL="38100" marR="582930"/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575" i="1" spc="7" baseline="-21164" dirty="0">
                <a:latin typeface="Calibri"/>
                <a:cs typeface="Calibri"/>
              </a:rPr>
              <a:t>s  </a:t>
            </a:r>
            <a:r>
              <a:rPr sz="1600" i="1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4927" y="5278882"/>
            <a:ext cx="537273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luas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tulangan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spiral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diameter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inti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diukur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hingga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sisi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luar </a:t>
            </a:r>
            <a:r>
              <a:rPr sz="1600" spc="-10" dirty="0">
                <a:latin typeface="Calibri"/>
                <a:cs typeface="Calibri"/>
              </a:rPr>
              <a:t>diameter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spiral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diameter </a:t>
            </a:r>
            <a:r>
              <a:rPr sz="1600" spc="-20" dirty="0">
                <a:latin typeface="Calibri"/>
                <a:cs typeface="Calibri"/>
              </a:rPr>
              <a:t>kolom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diameter</a:t>
            </a:r>
            <a:r>
              <a:rPr sz="1600" spc="-15" dirty="0">
                <a:latin typeface="Calibri"/>
                <a:cs typeface="Calibri"/>
              </a:rPr>
              <a:t> spiral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jarak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antar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tulangan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spiral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38266" y="2730195"/>
            <a:ext cx="2778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A</a:t>
            </a:r>
            <a:r>
              <a:rPr sz="1575" baseline="-21164" dirty="0">
                <a:latin typeface="Calibri"/>
                <a:cs typeface="Calibri"/>
              </a:rPr>
              <a:t>c</a:t>
            </a:r>
            <a:r>
              <a:rPr sz="1575" spc="165" baseline="-2116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adalah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luas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inti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dihitung</a:t>
            </a:r>
            <a:endParaRPr sz="1600" dirty="0">
              <a:latin typeface="Calibri"/>
              <a:cs typeface="Calibri"/>
            </a:endParaRPr>
          </a:p>
          <a:p>
            <a:pPr marL="38100"/>
            <a:r>
              <a:rPr sz="1600" spc="-5" dirty="0" err="1">
                <a:latin typeface="Calibri"/>
                <a:cs typeface="Calibri"/>
              </a:rPr>
              <a:t>hingga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 err="1" smtClean="0">
                <a:latin typeface="Calibri"/>
                <a:cs typeface="Calibri"/>
              </a:rPr>
              <a:t>sis</a:t>
            </a:r>
            <a:r>
              <a:rPr lang="en-US" sz="1600" spc="-5" dirty="0" err="1" smtClean="0">
                <a:latin typeface="Calibri"/>
                <a:cs typeface="Calibri"/>
              </a:rPr>
              <a:t>i</a:t>
            </a:r>
            <a:r>
              <a:rPr sz="1600" spc="-10" dirty="0" smtClean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sengkang </a:t>
            </a:r>
            <a:r>
              <a:rPr sz="1600" spc="-15" dirty="0">
                <a:latin typeface="Calibri"/>
                <a:cs typeface="Calibri"/>
              </a:rPr>
              <a:t>spiral </a:t>
            </a:r>
            <a:r>
              <a:rPr sz="1600" spc="-10" dirty="0">
                <a:latin typeface="Calibri"/>
                <a:cs typeface="Calibri"/>
              </a:rPr>
              <a:t>terluar</a:t>
            </a: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20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3992" y="2292022"/>
            <a:ext cx="6274515" cy="328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9316"/>
            <a:ext cx="72840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latin typeface="Calibri"/>
                <a:cs typeface="Calibri"/>
              </a:rPr>
              <a:t>Persamaan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Kolom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Dengan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Beban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Aksial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34856" y="2488108"/>
            <a:ext cx="4815840" cy="379095"/>
            <a:chOff x="1110856" y="2488107"/>
            <a:chExt cx="4815840" cy="379095"/>
          </a:xfrm>
        </p:grpSpPr>
        <p:sp>
          <p:nvSpPr>
            <p:cNvPr id="5" name="object 5"/>
            <p:cNvSpPr/>
            <p:nvPr/>
          </p:nvSpPr>
          <p:spPr>
            <a:xfrm>
              <a:off x="1115618" y="2492870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480631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06315" y="369328"/>
                  </a:lnTo>
                  <a:lnTo>
                    <a:pt x="4806315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5618" y="2492870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0" y="369328"/>
                  </a:moveTo>
                  <a:lnTo>
                    <a:pt x="4806315" y="369328"/>
                  </a:lnTo>
                  <a:lnTo>
                    <a:pt x="480631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93213" y="2501982"/>
            <a:ext cx="268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1865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(0,80)[0,85</a:t>
            </a:r>
            <a:r>
              <a:rPr i="1" spc="-15" dirty="0">
                <a:latin typeface="Calibri"/>
                <a:cs typeface="Calibri"/>
              </a:rPr>
              <a:t>f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8896" y="2646934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0526" y="2514347"/>
            <a:ext cx="1762125" cy="34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6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5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1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  <a:p>
            <a:pPr marR="180340" algn="r">
              <a:lnSpc>
                <a:spcPts val="880"/>
              </a:lnSpc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14434" y="3101137"/>
            <a:ext cx="4836160" cy="379095"/>
            <a:chOff x="1090434" y="3101136"/>
            <a:chExt cx="4836160" cy="379095"/>
          </a:xfrm>
        </p:grpSpPr>
        <p:sp>
          <p:nvSpPr>
            <p:cNvPr id="11" name="object 11"/>
            <p:cNvSpPr/>
            <p:nvPr/>
          </p:nvSpPr>
          <p:spPr>
            <a:xfrm>
              <a:off x="1095197" y="3105899"/>
              <a:ext cx="4826635" cy="369570"/>
            </a:xfrm>
            <a:custGeom>
              <a:avLst/>
              <a:gdLst/>
              <a:ahLst/>
              <a:cxnLst/>
              <a:rect l="l" t="t" r="r" b="b"/>
              <a:pathLst>
                <a:path w="4826635" h="369570">
                  <a:moveTo>
                    <a:pt x="482663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26635" y="369328"/>
                  </a:lnTo>
                  <a:lnTo>
                    <a:pt x="4826635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5197" y="3105899"/>
              <a:ext cx="4826635" cy="369570"/>
            </a:xfrm>
            <a:custGeom>
              <a:avLst/>
              <a:gdLst/>
              <a:ahLst/>
              <a:cxnLst/>
              <a:rect l="l" t="t" r="r" b="b"/>
              <a:pathLst>
                <a:path w="4826635" h="369570">
                  <a:moveTo>
                    <a:pt x="0" y="369328"/>
                  </a:moveTo>
                  <a:lnTo>
                    <a:pt x="4826635" y="369328"/>
                  </a:lnTo>
                  <a:lnTo>
                    <a:pt x="48266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72792" y="3115011"/>
            <a:ext cx="268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1865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(0,85)[0,85</a:t>
            </a:r>
            <a:r>
              <a:rPr i="1" spc="-15" dirty="0">
                <a:latin typeface="Calibri"/>
                <a:cs typeface="Calibri"/>
              </a:rPr>
              <a:t>f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448" y="3259963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50079" y="3127376"/>
            <a:ext cx="1762125" cy="34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6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5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1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  <a:p>
            <a:pPr marR="180340" algn="r">
              <a:lnSpc>
                <a:spcPts val="880"/>
              </a:lnSpc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556501" y="2572512"/>
            <a:ext cx="385445" cy="210185"/>
            <a:chOff x="6032500" y="2572511"/>
            <a:chExt cx="385445" cy="210185"/>
          </a:xfrm>
        </p:grpSpPr>
        <p:sp>
          <p:nvSpPr>
            <p:cNvPr id="17" name="object 17"/>
            <p:cNvSpPr/>
            <p:nvPr/>
          </p:nvSpPr>
          <p:spPr>
            <a:xfrm>
              <a:off x="6045200" y="2585211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267715" y="0"/>
                  </a:moveTo>
                  <a:lnTo>
                    <a:pt x="267715" y="46227"/>
                  </a:lnTo>
                  <a:lnTo>
                    <a:pt x="0" y="46227"/>
                  </a:lnTo>
                  <a:lnTo>
                    <a:pt x="0" y="138557"/>
                  </a:lnTo>
                  <a:lnTo>
                    <a:pt x="267715" y="138557"/>
                  </a:lnTo>
                  <a:lnTo>
                    <a:pt x="267715" y="184658"/>
                  </a:lnTo>
                  <a:lnTo>
                    <a:pt x="360045" y="92328"/>
                  </a:lnTo>
                  <a:lnTo>
                    <a:pt x="2677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45200" y="2585211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0" y="46227"/>
                  </a:moveTo>
                  <a:lnTo>
                    <a:pt x="267715" y="46227"/>
                  </a:lnTo>
                  <a:lnTo>
                    <a:pt x="267715" y="0"/>
                  </a:lnTo>
                  <a:lnTo>
                    <a:pt x="360045" y="92328"/>
                  </a:lnTo>
                  <a:lnTo>
                    <a:pt x="267715" y="184658"/>
                  </a:lnTo>
                  <a:lnTo>
                    <a:pt x="267715" y="138557"/>
                  </a:lnTo>
                  <a:lnTo>
                    <a:pt x="0" y="138557"/>
                  </a:lnTo>
                  <a:lnTo>
                    <a:pt x="0" y="4622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556501" y="3185415"/>
            <a:ext cx="385445" cy="210185"/>
            <a:chOff x="6032500" y="3185414"/>
            <a:chExt cx="385445" cy="210185"/>
          </a:xfrm>
        </p:grpSpPr>
        <p:sp>
          <p:nvSpPr>
            <p:cNvPr id="20" name="object 20"/>
            <p:cNvSpPr/>
            <p:nvPr/>
          </p:nvSpPr>
          <p:spPr>
            <a:xfrm>
              <a:off x="6045200" y="3198114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267715" y="0"/>
                  </a:moveTo>
                  <a:lnTo>
                    <a:pt x="267715" y="46227"/>
                  </a:lnTo>
                  <a:lnTo>
                    <a:pt x="0" y="46227"/>
                  </a:lnTo>
                  <a:lnTo>
                    <a:pt x="0" y="138557"/>
                  </a:lnTo>
                  <a:lnTo>
                    <a:pt x="267715" y="138557"/>
                  </a:lnTo>
                  <a:lnTo>
                    <a:pt x="267715" y="184658"/>
                  </a:lnTo>
                  <a:lnTo>
                    <a:pt x="360045" y="92328"/>
                  </a:lnTo>
                  <a:lnTo>
                    <a:pt x="2677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45200" y="3198114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0" y="46227"/>
                  </a:moveTo>
                  <a:lnTo>
                    <a:pt x="267715" y="46227"/>
                  </a:lnTo>
                  <a:lnTo>
                    <a:pt x="267715" y="0"/>
                  </a:lnTo>
                  <a:lnTo>
                    <a:pt x="360045" y="92328"/>
                  </a:lnTo>
                  <a:lnTo>
                    <a:pt x="267715" y="184658"/>
                  </a:lnTo>
                  <a:lnTo>
                    <a:pt x="267715" y="138557"/>
                  </a:lnTo>
                  <a:lnTo>
                    <a:pt x="0" y="138557"/>
                  </a:lnTo>
                  <a:lnTo>
                    <a:pt x="0" y="4622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192261" y="2511297"/>
            <a:ext cx="1619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sengkang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04072" y="3145028"/>
            <a:ext cx="1446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sengkang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8192" y="3723259"/>
            <a:ext cx="828675" cy="579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2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240"/>
              </a:lnSpc>
            </a:pPr>
            <a:r>
              <a:rPr sz="1900" spc="-55" dirty="0">
                <a:latin typeface="Symbol"/>
                <a:cs typeface="Symbol"/>
              </a:rPr>
              <a:t>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12642" y="4000627"/>
            <a:ext cx="4142104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0,65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 persegi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0,75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 spiral</a:t>
            </a:r>
            <a:endParaRPr dirty="0"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adalah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-10" dirty="0">
                <a:latin typeface="Calibri"/>
                <a:cs typeface="Calibri"/>
              </a:rPr>
              <a:t> total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penampang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endParaRPr dirty="0"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spc="-10" dirty="0">
                <a:latin typeface="Calibri"/>
                <a:cs typeface="Calibri"/>
              </a:rPr>
              <a:t>total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dirty="0">
                <a:latin typeface="Calibri"/>
                <a:cs typeface="Calibri"/>
              </a:rPr>
              <a:t> memanjang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672792" y="4489767"/>
            <a:ext cx="316865" cy="68770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38100">
              <a:spcBef>
                <a:spcPts val="545"/>
              </a:spcBef>
            </a:pP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g</a:t>
            </a:r>
            <a:endParaRPr baseline="-20833">
              <a:latin typeface="Calibri"/>
              <a:cs typeface="Calibri"/>
            </a:endParaRPr>
          </a:p>
          <a:p>
            <a:pPr marL="38100">
              <a:spcBef>
                <a:spcPts val="445"/>
              </a:spcBef>
            </a:pPr>
            <a:r>
              <a:rPr sz="2700" i="1" spc="-15" baseline="13888" dirty="0">
                <a:latin typeface="Calibri"/>
                <a:cs typeface="Calibri"/>
              </a:rPr>
              <a:t>A</a:t>
            </a:r>
            <a:r>
              <a:rPr sz="1200" i="1" spc="-10" dirty="0">
                <a:latin typeface="Calibri"/>
                <a:cs typeface="Calibri"/>
              </a:rPr>
              <a:t>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28621" y="5421579"/>
            <a:ext cx="7249159" cy="8483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 marR="30480">
              <a:lnSpc>
                <a:spcPct val="97300"/>
              </a:lnSpc>
              <a:spcBef>
                <a:spcPts val="155"/>
              </a:spcBef>
            </a:pPr>
            <a:r>
              <a:rPr spc="-15" dirty="0">
                <a:latin typeface="Calibri"/>
                <a:cs typeface="Calibri"/>
              </a:rPr>
              <a:t>Secara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praktis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praktek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lapangan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 </a:t>
            </a:r>
            <a:r>
              <a:rPr dirty="0">
                <a:latin typeface="Calibri"/>
                <a:cs typeface="Calibri"/>
              </a:rPr>
              <a:t> memanjang,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z="1900" spc="-25" dirty="0">
                <a:latin typeface="Symbol"/>
                <a:cs typeface="Symbol"/>
              </a:rPr>
              <a:t></a:t>
            </a:r>
            <a:r>
              <a:rPr i="1" spc="-37" baseline="-20833" dirty="0">
                <a:latin typeface="Calibri"/>
                <a:cs typeface="Calibri"/>
              </a:rPr>
              <a:t>g</a:t>
            </a:r>
            <a:r>
              <a:rPr spc="-25" dirty="0">
                <a:latin typeface="Calibri"/>
                <a:cs typeface="Calibri"/>
              </a:rPr>
              <a:t>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sebesar</a:t>
            </a:r>
            <a:r>
              <a:rPr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1%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hingga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maksimum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8%</a:t>
            </a:r>
            <a:r>
              <a:rPr b="1"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terhadap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11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492072"/>
            <a:ext cx="154749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32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1741" y="2068448"/>
            <a:ext cx="8053705" cy="230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30480" algn="just">
              <a:spcBef>
                <a:spcPts val="95"/>
              </a:spcBef>
            </a:pPr>
            <a:r>
              <a:rPr sz="2800" spc="-45" dirty="0">
                <a:latin typeface="Calibri"/>
                <a:cs typeface="Calibri"/>
              </a:rPr>
              <a:t>Tentukan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kuat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tekan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rencana,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</a:t>
            </a:r>
            <a:r>
              <a:rPr sz="2775" i="1" baseline="-21021" dirty="0">
                <a:latin typeface="Calibri"/>
                <a:cs typeface="Calibri"/>
              </a:rPr>
              <a:t>u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dari</a:t>
            </a:r>
            <a:r>
              <a:rPr sz="2800" spc="-5" dirty="0">
                <a:latin typeface="Calibri"/>
                <a:cs typeface="Calibri"/>
              </a:rPr>
              <a:t> sebuah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penampang </a:t>
            </a:r>
            <a:r>
              <a:rPr sz="2800" spc="-25" dirty="0">
                <a:latin typeface="Calibri"/>
                <a:cs typeface="Calibri"/>
              </a:rPr>
              <a:t>kolom </a:t>
            </a:r>
            <a:r>
              <a:rPr sz="2800" spc="-5" dirty="0">
                <a:latin typeface="Calibri"/>
                <a:cs typeface="Calibri"/>
              </a:rPr>
              <a:t>bujur </a:t>
            </a:r>
            <a:r>
              <a:rPr sz="2800" spc="-15" dirty="0">
                <a:latin typeface="Calibri"/>
                <a:cs typeface="Calibri"/>
              </a:rPr>
              <a:t>sangkar dengan </a:t>
            </a:r>
            <a:r>
              <a:rPr sz="2800" spc="-5" dirty="0">
                <a:latin typeface="Calibri"/>
                <a:cs typeface="Calibri"/>
              </a:rPr>
              <a:t>sisi </a:t>
            </a:r>
            <a:r>
              <a:rPr sz="2800" dirty="0">
                <a:latin typeface="Calibri"/>
                <a:cs typeface="Calibri"/>
              </a:rPr>
              <a:t>300 </a:t>
            </a:r>
            <a:r>
              <a:rPr sz="2800" spc="-5" dirty="0">
                <a:latin typeface="Calibri"/>
                <a:cs typeface="Calibri"/>
              </a:rPr>
              <a:t>mm,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memiliki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tulangan</a:t>
            </a:r>
            <a:r>
              <a:rPr sz="2800" spc="-5" dirty="0">
                <a:latin typeface="Calibri"/>
                <a:cs typeface="Calibri"/>
              </a:rPr>
              <a:t> memanjang</a:t>
            </a:r>
            <a:r>
              <a:rPr sz="2800" dirty="0">
                <a:latin typeface="Calibri"/>
                <a:cs typeface="Calibri"/>
              </a:rPr>
              <a:t> 4D29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serta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sengkang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persegi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D10</a:t>
            </a:r>
            <a:r>
              <a:rPr sz="28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300</a:t>
            </a:r>
            <a:r>
              <a:rPr sz="2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63500" algn="just">
              <a:lnSpc>
                <a:spcPts val="2495"/>
              </a:lnSpc>
              <a:spcBef>
                <a:spcPts val="675"/>
              </a:spcBef>
            </a:pPr>
            <a:r>
              <a:rPr sz="2800" spc="-10" dirty="0">
                <a:latin typeface="Calibri"/>
                <a:cs typeface="Calibri"/>
              </a:rPr>
              <a:t>Gunakan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775" i="1" spc="7" baseline="25525" dirty="0">
                <a:latin typeface="Calibri"/>
                <a:cs typeface="Calibri"/>
              </a:rPr>
              <a:t>/ </a:t>
            </a:r>
            <a:r>
              <a:rPr sz="2775" i="1" spc="165" baseline="255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27,5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spc="8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400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endParaRPr sz="2800" dirty="0">
              <a:latin typeface="Calibri"/>
              <a:cs typeface="Calibri"/>
            </a:endParaRPr>
          </a:p>
          <a:p>
            <a:pPr marL="1701800">
              <a:lnSpc>
                <a:spcPts val="1355"/>
              </a:lnSpc>
              <a:tabLst>
                <a:tab pos="4320540" algn="l"/>
              </a:tabLst>
            </a:pPr>
            <a:r>
              <a:rPr sz="1850" i="1" spc="5" dirty="0">
                <a:latin typeface="Calibri"/>
                <a:cs typeface="Calibri"/>
              </a:rPr>
              <a:t>c	y</a:t>
            </a:r>
            <a:endParaRPr sz="18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9525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90548"/>
            <a:ext cx="199643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15" dirty="0">
                <a:latin typeface="Calibri"/>
                <a:cs typeface="Calibri"/>
              </a:rPr>
              <a:t>Penyelesaian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6341" y="2504898"/>
            <a:ext cx="7682865" cy="3806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9815">
              <a:spcBef>
                <a:spcPts val="105"/>
              </a:spcBef>
            </a:pPr>
            <a:r>
              <a:rPr sz="2000" i="1" dirty="0">
                <a:latin typeface="Calibri"/>
                <a:cs typeface="Calibri"/>
              </a:rPr>
              <a:t>A</a:t>
            </a:r>
            <a:r>
              <a:rPr sz="1950" i="1" baseline="-21367" dirty="0">
                <a:latin typeface="Calibri"/>
                <a:cs typeface="Calibri"/>
              </a:rPr>
              <a:t>st</a:t>
            </a:r>
            <a:r>
              <a:rPr sz="1950" i="1" spc="254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4(660)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2.640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A</a:t>
            </a:r>
            <a:r>
              <a:rPr sz="1950" i="1" spc="15" baseline="-21367" dirty="0">
                <a:latin typeface="Calibri"/>
                <a:cs typeface="Calibri"/>
              </a:rPr>
              <a:t>g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 300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90.000mm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  <a:p>
            <a:pPr marL="88900">
              <a:lnSpc>
                <a:spcPts val="2350"/>
              </a:lnSpc>
            </a:pP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43865">
              <a:lnSpc>
                <a:spcPts val="2460"/>
              </a:lnSpc>
            </a:pPr>
            <a:r>
              <a:rPr sz="2100" spc="-30" dirty="0">
                <a:latin typeface="Symbol"/>
                <a:cs typeface="Symbol"/>
              </a:rPr>
              <a:t></a:t>
            </a:r>
            <a:r>
              <a:rPr sz="2000" i="1" spc="-30" dirty="0">
                <a:latin typeface="Calibri"/>
                <a:cs typeface="Calibri"/>
              </a:rPr>
              <a:t>P</a:t>
            </a:r>
            <a:r>
              <a:rPr sz="1950" i="1" spc="-44" baseline="-21367" dirty="0">
                <a:latin typeface="Calibri"/>
                <a:cs typeface="Calibri"/>
              </a:rPr>
              <a:t>n</a:t>
            </a:r>
            <a:r>
              <a:rPr sz="1950" i="1" spc="44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0,65(0,80)[0,85(27,5)(90.000)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2.640(400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0,85(27,5)]</a:t>
            </a:r>
            <a:endParaRPr sz="2000">
              <a:latin typeface="Calibri"/>
              <a:cs typeface="Calibri"/>
            </a:endParaRPr>
          </a:p>
          <a:p>
            <a:pPr marL="1003300">
              <a:lnSpc>
                <a:spcPts val="2340"/>
              </a:lnSpc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1.610.981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1.610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220"/>
              </a:lnSpc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Periksa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persentase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dirty="0">
                <a:latin typeface="Calibri"/>
                <a:cs typeface="Calibri"/>
              </a:rPr>
              <a:t> memanjang, </a:t>
            </a:r>
            <a:r>
              <a:rPr sz="2100" spc="-20" dirty="0">
                <a:latin typeface="Symbol"/>
                <a:cs typeface="Symbol"/>
              </a:rPr>
              <a:t></a:t>
            </a:r>
            <a:r>
              <a:rPr sz="1950" i="1" spc="-30" baseline="-21367" dirty="0">
                <a:latin typeface="Calibri"/>
                <a:cs typeface="Calibri"/>
              </a:rPr>
              <a:t>g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2.640/90.000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2,93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%.</a:t>
            </a:r>
            <a:endParaRPr sz="2000">
              <a:latin typeface="Calibri"/>
              <a:cs typeface="Calibri"/>
            </a:endParaRPr>
          </a:p>
          <a:p>
            <a:pPr marL="431165">
              <a:lnSpc>
                <a:spcPts val="2150"/>
              </a:lnSpc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5" dirty="0">
                <a:latin typeface="Calibri"/>
                <a:cs typeface="Calibri"/>
              </a:rPr>
              <a:t> 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batasan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1%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8%.</a:t>
            </a:r>
            <a:endParaRPr sz="2000">
              <a:latin typeface="Calibri"/>
              <a:cs typeface="Calibri"/>
            </a:endParaRPr>
          </a:p>
          <a:p>
            <a:pPr marL="431165" marR="95885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Periksa jarak </a:t>
            </a:r>
            <a:r>
              <a:rPr sz="2000" spc="-5" dirty="0">
                <a:latin typeface="Calibri"/>
                <a:cs typeface="Calibri"/>
              </a:rPr>
              <a:t>tulangan sengkang. Sengkang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digunakan memiliki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diameter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-5" dirty="0">
                <a:latin typeface="Calibri"/>
                <a:cs typeface="Calibri"/>
              </a:rPr>
              <a:t> maksimum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terkecil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02005" lvl="1" indent="-358775">
              <a:buFont typeface="Arial MT"/>
              <a:buChar char="•"/>
              <a:tabLst>
                <a:tab pos="802005" algn="l"/>
                <a:tab pos="802640" algn="l"/>
              </a:tabLst>
            </a:pPr>
            <a:r>
              <a:rPr sz="2000" dirty="0">
                <a:latin typeface="Calibri"/>
                <a:cs typeface="Calibri"/>
              </a:rPr>
              <a:t>48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kali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diameter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48(10)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480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802005" lvl="1" indent="-358775">
              <a:buFont typeface="Arial MT"/>
              <a:buChar char="•"/>
              <a:tabLst>
                <a:tab pos="802005" algn="l"/>
                <a:tab pos="802640" algn="l"/>
              </a:tabLst>
            </a:pPr>
            <a:r>
              <a:rPr sz="2000" dirty="0">
                <a:latin typeface="Calibri"/>
                <a:cs typeface="Calibri"/>
              </a:rPr>
              <a:t>16</a:t>
            </a:r>
            <a:r>
              <a:rPr sz="2000" spc="-15" dirty="0">
                <a:latin typeface="Calibri"/>
                <a:cs typeface="Calibri"/>
              </a:rPr>
              <a:t> kali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diameter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memanjang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16(29)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464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802005" lvl="1" indent="-358775">
              <a:buFont typeface="Arial MT"/>
              <a:buChar char="•"/>
              <a:tabLst>
                <a:tab pos="802005" algn="l"/>
                <a:tab pos="802640" algn="l"/>
              </a:tabLst>
            </a:pPr>
            <a:r>
              <a:rPr sz="2000" spc="-5" dirty="0">
                <a:latin typeface="Calibri"/>
                <a:cs typeface="Calibri"/>
              </a:rPr>
              <a:t>Dimensi </a:t>
            </a:r>
            <a:r>
              <a:rPr sz="2000" spc="-10" dirty="0">
                <a:latin typeface="Calibri"/>
                <a:cs typeface="Calibri"/>
              </a:rPr>
              <a:t>terkecil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300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431800" indent="-342900"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dirty="0">
                <a:latin typeface="Calibri"/>
                <a:cs typeface="Calibri"/>
              </a:rPr>
              <a:t>Jadi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-5" dirty="0">
                <a:latin typeface="Calibri"/>
                <a:cs typeface="Calibri"/>
              </a:rPr>
              <a:t> maksimum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-5" dirty="0">
                <a:latin typeface="Calibri"/>
                <a:cs typeface="Calibri"/>
              </a:rPr>
              <a:t> (sudah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terpenuhi).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19003" y="1840027"/>
            <a:ext cx="4815840" cy="379095"/>
            <a:chOff x="2695003" y="1840026"/>
            <a:chExt cx="4815840" cy="379095"/>
          </a:xfrm>
        </p:grpSpPr>
        <p:sp>
          <p:nvSpPr>
            <p:cNvPr id="6" name="object 6"/>
            <p:cNvSpPr/>
            <p:nvPr/>
          </p:nvSpPr>
          <p:spPr>
            <a:xfrm>
              <a:off x="2699766" y="1844789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4806314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06314" y="369328"/>
                  </a:lnTo>
                  <a:lnTo>
                    <a:pt x="4806314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99766" y="1844789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0" y="369328"/>
                  </a:moveTo>
                  <a:lnTo>
                    <a:pt x="4806314" y="369328"/>
                  </a:lnTo>
                  <a:lnTo>
                    <a:pt x="4806314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77614" y="1853774"/>
            <a:ext cx="2683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2500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(0,80)[0,85</a:t>
            </a:r>
            <a:r>
              <a:rPr i="1" spc="-15" dirty="0">
                <a:latin typeface="Calibri"/>
                <a:cs typeface="Calibri"/>
              </a:rPr>
              <a:t>f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3474" y="1998726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63991" y="1998726"/>
            <a:ext cx="774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7551" y="1866138"/>
            <a:ext cx="1736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6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5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292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1863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31787"/>
            <a:ext cx="7969250" cy="113093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3000" b="1" spc="-15" dirty="0">
                <a:latin typeface="Calibri"/>
                <a:cs typeface="Calibri"/>
              </a:rPr>
              <a:t>Contoh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2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  <a:spcBef>
                <a:spcPts val="295"/>
              </a:spcBef>
            </a:pPr>
            <a:r>
              <a:rPr sz="1900" spc="-5" dirty="0">
                <a:latin typeface="Calibri"/>
                <a:cs typeface="Calibri"/>
              </a:rPr>
              <a:t>Desainlah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sebuah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penampang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bujursangkar,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memikul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beban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</a:pPr>
            <a:r>
              <a:rPr sz="1900" spc="-5" dirty="0">
                <a:latin typeface="Calibri"/>
                <a:cs typeface="Calibri"/>
              </a:rPr>
              <a:t>mati </a:t>
            </a:r>
            <a:r>
              <a:rPr sz="1900" spc="-10" dirty="0">
                <a:latin typeface="Calibri"/>
                <a:cs typeface="Calibri"/>
              </a:rPr>
              <a:t>aksial </a:t>
            </a:r>
            <a:r>
              <a:rPr sz="1900" spc="-15" dirty="0">
                <a:latin typeface="Calibri"/>
                <a:cs typeface="Calibri"/>
              </a:rPr>
              <a:t>tekan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sebesar </a:t>
            </a:r>
            <a:r>
              <a:rPr sz="1900" spc="-5" dirty="0">
                <a:latin typeface="Calibri"/>
                <a:cs typeface="Calibri"/>
              </a:rPr>
              <a:t>1.200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kN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dan beban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hidup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aksial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tekan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800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53868" y="2750566"/>
            <a:ext cx="637222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600835" algn="l"/>
                <a:tab pos="6275705" algn="l"/>
              </a:tabLst>
            </a:pPr>
            <a:r>
              <a:rPr sz="1250" i="1" spc="5" dirty="0">
                <a:latin typeface="Calibri"/>
                <a:cs typeface="Calibri"/>
              </a:rPr>
              <a:t>c	y	</a:t>
            </a:r>
            <a:r>
              <a:rPr sz="1250" i="1" spc="10" dirty="0">
                <a:latin typeface="Calibri"/>
                <a:cs typeface="Calibri"/>
              </a:rPr>
              <a:t>g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2598859"/>
            <a:ext cx="770635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7548245" algn="l"/>
              </a:tabLst>
            </a:pPr>
            <a:r>
              <a:rPr sz="1900" spc="-10" dirty="0">
                <a:latin typeface="Calibri"/>
                <a:cs typeface="Calibri"/>
              </a:rPr>
              <a:t>Gunakan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f </a:t>
            </a:r>
            <a:r>
              <a:rPr sz="1875" i="1" spc="7" baseline="26666" dirty="0">
                <a:latin typeface="Calibri"/>
                <a:cs typeface="Calibri"/>
              </a:rPr>
              <a:t>/  </a:t>
            </a:r>
            <a:r>
              <a:rPr sz="1875" i="1" spc="127" baseline="26666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30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MPa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f</a:t>
            </a:r>
            <a:r>
              <a:rPr sz="1900" i="1" spc="58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400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MPa,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serta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rasio tulangan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memanjang,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2000" spc="-60" dirty="0">
                <a:latin typeface="Symbol"/>
                <a:cs typeface="Symbol"/>
              </a:rPr>
              <a:t></a:t>
            </a:r>
            <a:r>
              <a:rPr sz="2000" spc="-60" dirty="0"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alibri"/>
                <a:cs typeface="Calibri"/>
              </a:rPr>
              <a:t>=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2540" y="2839872"/>
            <a:ext cx="4281170" cy="6629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900" spc="-5" dirty="0">
                <a:latin typeface="Calibri"/>
                <a:cs typeface="Calibri"/>
              </a:rPr>
              <a:t>2,5%.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Desainlah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pula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sengkangnya</a:t>
            </a:r>
            <a:endParaRPr sz="1900">
              <a:latin typeface="Calibri"/>
              <a:cs typeface="Calibri"/>
            </a:endParaRPr>
          </a:p>
          <a:p>
            <a:pPr marL="12700">
              <a:spcBef>
                <a:spcPts val="229"/>
              </a:spcBef>
            </a:pPr>
            <a:r>
              <a:rPr sz="1900" b="1" spc="-10" dirty="0">
                <a:latin typeface="Calibri"/>
                <a:cs typeface="Calibri"/>
              </a:rPr>
              <a:t>Penyelesaian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9040" y="3476904"/>
            <a:ext cx="7684770" cy="6629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76200">
              <a:spcBef>
                <a:spcPts val="325"/>
              </a:spcBef>
              <a:tabLst>
                <a:tab pos="1905000" algn="l"/>
                <a:tab pos="2819400" algn="l"/>
              </a:tabLst>
            </a:pPr>
            <a:r>
              <a:rPr sz="1900" spc="-5" dirty="0">
                <a:latin typeface="Calibri"/>
                <a:cs typeface="Calibri"/>
              </a:rPr>
              <a:t>Hitung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i="1" dirty="0">
                <a:latin typeface="Calibri"/>
                <a:cs typeface="Calibri"/>
              </a:rPr>
              <a:t>P</a:t>
            </a:r>
            <a:r>
              <a:rPr sz="1875" i="1" baseline="-20000" dirty="0">
                <a:latin typeface="Calibri"/>
                <a:cs typeface="Calibri"/>
              </a:rPr>
              <a:t>u</a:t>
            </a:r>
            <a:r>
              <a:rPr sz="1875" i="1" spc="202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	</a:t>
            </a:r>
            <a:r>
              <a:rPr sz="1900" i="1" dirty="0">
                <a:latin typeface="Calibri"/>
                <a:cs typeface="Calibri"/>
              </a:rPr>
              <a:t>P</a:t>
            </a:r>
            <a:r>
              <a:rPr sz="1875" i="1" baseline="-20000" dirty="0">
                <a:latin typeface="Calibri"/>
                <a:cs typeface="Calibri"/>
              </a:rPr>
              <a:t>u	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1,2</a:t>
            </a:r>
            <a:r>
              <a:rPr sz="1900" i="1" spc="-5" dirty="0">
                <a:latin typeface="Calibri"/>
                <a:cs typeface="Calibri"/>
              </a:rPr>
              <a:t>P</a:t>
            </a:r>
            <a:r>
              <a:rPr sz="1875" i="1" spc="-7" baseline="-20000" dirty="0">
                <a:latin typeface="Calibri"/>
                <a:cs typeface="Calibri"/>
              </a:rPr>
              <a:t>D</a:t>
            </a:r>
            <a:r>
              <a:rPr sz="1875" i="1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+ 1,6</a:t>
            </a:r>
            <a:r>
              <a:rPr sz="1900" i="1" spc="-5" dirty="0">
                <a:latin typeface="Calibri"/>
                <a:cs typeface="Calibri"/>
              </a:rPr>
              <a:t>P</a:t>
            </a:r>
            <a:r>
              <a:rPr sz="1875" i="1" spc="-7" baseline="-20000" dirty="0">
                <a:latin typeface="Calibri"/>
                <a:cs typeface="Calibri"/>
              </a:rPr>
              <a:t>L</a:t>
            </a:r>
            <a:r>
              <a:rPr sz="1875" i="1" spc="24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1,2(1.200) +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1,6(800)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 </a:t>
            </a:r>
            <a:r>
              <a:rPr sz="1900" spc="-10" dirty="0">
                <a:latin typeface="Calibri"/>
                <a:cs typeface="Calibri"/>
              </a:rPr>
              <a:t>2.720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kN</a:t>
            </a:r>
            <a:endParaRPr sz="1900">
              <a:latin typeface="Calibri"/>
              <a:cs typeface="Calibri"/>
            </a:endParaRPr>
          </a:p>
          <a:p>
            <a:pPr marL="76200">
              <a:spcBef>
                <a:spcPts val="229"/>
              </a:spcBef>
            </a:pP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menggunakan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persamaan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1871" y="4462398"/>
            <a:ext cx="2317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st</a:t>
            </a:r>
            <a:r>
              <a:rPr sz="1875" i="1" spc="195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2,5%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875" i="1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0,025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900" spc="-5" dirty="0">
                <a:latin typeface="Calibri"/>
                <a:cs typeface="Calibri"/>
              </a:rPr>
              <a:t>,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8101" y="4922648"/>
            <a:ext cx="203581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19710" algn="l"/>
                <a:tab pos="723900" algn="l"/>
                <a:tab pos="987425" algn="l"/>
                <a:tab pos="1954530" algn="l"/>
              </a:tabLst>
            </a:pPr>
            <a:r>
              <a:rPr sz="1250" spc="5" dirty="0">
                <a:latin typeface="Calibri"/>
                <a:cs typeface="Calibri"/>
              </a:rPr>
              <a:t>c	</a:t>
            </a:r>
            <a:r>
              <a:rPr sz="1250" i="1" spc="10" dirty="0">
                <a:latin typeface="Calibri"/>
                <a:cs typeface="Calibri"/>
              </a:rPr>
              <a:t>g	</a:t>
            </a:r>
            <a:r>
              <a:rPr sz="1250" i="1" spc="-10" dirty="0">
                <a:latin typeface="Calibri"/>
                <a:cs typeface="Calibri"/>
              </a:rPr>
              <a:t>s</a:t>
            </a:r>
            <a:r>
              <a:rPr sz="1250" i="1" spc="5" dirty="0">
                <a:latin typeface="Calibri"/>
                <a:cs typeface="Calibri"/>
              </a:rPr>
              <a:t>t</a:t>
            </a:r>
            <a:r>
              <a:rPr sz="1250" i="1" dirty="0">
                <a:latin typeface="Calibri"/>
                <a:cs typeface="Calibri"/>
              </a:rPr>
              <a:t>	</a:t>
            </a:r>
            <a:r>
              <a:rPr sz="1250" i="1" spc="5" dirty="0">
                <a:latin typeface="Calibri"/>
                <a:cs typeface="Calibri"/>
              </a:rPr>
              <a:t>y</a:t>
            </a:r>
            <a:r>
              <a:rPr sz="1250" i="1" dirty="0">
                <a:latin typeface="Calibri"/>
                <a:cs typeface="Calibri"/>
              </a:rPr>
              <a:t>	</a:t>
            </a:r>
            <a:r>
              <a:rPr sz="1250" spc="5" dirty="0">
                <a:latin typeface="Calibri"/>
                <a:cs typeface="Calibri"/>
              </a:rPr>
              <a:t>c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04441" y="4770940"/>
            <a:ext cx="4735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965200" algn="l"/>
                <a:tab pos="2925445" algn="l"/>
              </a:tabLst>
            </a:pPr>
            <a:r>
              <a:rPr sz="2000" spc="-30" dirty="0">
                <a:latin typeface="Symbol"/>
                <a:cs typeface="Symbol"/>
              </a:rPr>
              <a:t></a:t>
            </a:r>
            <a:r>
              <a:rPr sz="1900" i="1" spc="-30" dirty="0">
                <a:latin typeface="Calibri"/>
                <a:cs typeface="Calibri"/>
              </a:rPr>
              <a:t>P</a:t>
            </a:r>
            <a:r>
              <a:rPr sz="1875" i="1" spc="-44" baseline="-20000" dirty="0">
                <a:latin typeface="Calibri"/>
                <a:cs typeface="Calibri"/>
              </a:rPr>
              <a:t>n	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Symbol"/>
                <a:cs typeface="Symbol"/>
              </a:rPr>
              <a:t></a:t>
            </a:r>
            <a:r>
              <a:rPr sz="1900" spc="-15" dirty="0">
                <a:latin typeface="Calibri"/>
                <a:cs typeface="Calibri"/>
              </a:rPr>
              <a:t>(0,80)[0,85</a:t>
            </a:r>
            <a:r>
              <a:rPr sz="1900" i="1" spc="-15" dirty="0">
                <a:latin typeface="Calibri"/>
                <a:cs typeface="Calibri"/>
              </a:rPr>
              <a:t>f</a:t>
            </a:r>
            <a:r>
              <a:rPr sz="1900" i="1" spc="55" dirty="0">
                <a:latin typeface="Calibri"/>
                <a:cs typeface="Calibri"/>
              </a:rPr>
              <a:t> </a:t>
            </a:r>
            <a:r>
              <a:rPr sz="1875" spc="7" baseline="26666" dirty="0">
                <a:latin typeface="Calibri"/>
                <a:cs typeface="Calibri"/>
              </a:rPr>
              <a:t>/</a:t>
            </a:r>
            <a:r>
              <a:rPr sz="1875" spc="367" baseline="26666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A	</a:t>
            </a:r>
            <a:r>
              <a:rPr sz="1900" spc="-5" dirty="0">
                <a:latin typeface="Calibri"/>
                <a:cs typeface="Calibri"/>
              </a:rPr>
              <a:t>+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900" i="1" spc="459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</a:t>
            </a:r>
            <a:r>
              <a:rPr sz="1900" i="1" spc="-5" dirty="0">
                <a:latin typeface="Calibri"/>
                <a:cs typeface="Calibri"/>
              </a:rPr>
              <a:t>f</a:t>
            </a:r>
            <a:r>
              <a:rPr sz="1900" i="1" spc="5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0,85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f</a:t>
            </a:r>
            <a:r>
              <a:rPr sz="1900" i="1" spc="-20" dirty="0">
                <a:latin typeface="Calibri"/>
                <a:cs typeface="Calibri"/>
              </a:rPr>
              <a:t> </a:t>
            </a:r>
            <a:r>
              <a:rPr sz="1875" spc="7" baseline="26666" dirty="0">
                <a:latin typeface="Calibri"/>
                <a:cs typeface="Calibri"/>
              </a:rPr>
              <a:t>/</a:t>
            </a:r>
            <a:r>
              <a:rPr sz="1875" spc="337" baseline="26666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)]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7140" y="5069929"/>
            <a:ext cx="7362190" cy="12998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8100">
              <a:spcBef>
                <a:spcPts val="325"/>
              </a:spcBef>
            </a:pPr>
            <a:r>
              <a:rPr sz="1900" spc="-5" dirty="0">
                <a:latin typeface="Calibri"/>
                <a:cs typeface="Calibri"/>
              </a:rPr>
              <a:t>2.720∙10</a:t>
            </a:r>
            <a:r>
              <a:rPr sz="1875" spc="-7" baseline="26666" dirty="0">
                <a:latin typeface="Calibri"/>
                <a:cs typeface="Calibri"/>
              </a:rPr>
              <a:t>3</a:t>
            </a:r>
            <a:r>
              <a:rPr sz="1875" spc="209" baseline="26666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0,65(0,8)[0,85(30)(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900" spc="-5" dirty="0">
                <a:latin typeface="Calibri"/>
                <a:cs typeface="Calibri"/>
              </a:rPr>
              <a:t>)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+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0,025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900" spc="-5" dirty="0">
                <a:latin typeface="Calibri"/>
                <a:cs typeface="Calibri"/>
              </a:rPr>
              <a:t>(400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 (0,85)(30))]</a:t>
            </a:r>
            <a:endParaRPr sz="1900">
              <a:latin typeface="Calibri"/>
              <a:cs typeface="Calibri"/>
            </a:endParaRPr>
          </a:p>
          <a:p>
            <a:pPr marL="38100">
              <a:spcBef>
                <a:spcPts val="229"/>
              </a:spcBef>
            </a:pPr>
            <a:r>
              <a:rPr sz="1900" spc="-15" dirty="0">
                <a:latin typeface="Calibri"/>
                <a:cs typeface="Calibri"/>
              </a:rPr>
              <a:t>Diperoleh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i="1" dirty="0">
                <a:latin typeface="Calibri"/>
                <a:cs typeface="Calibri"/>
              </a:rPr>
              <a:t>A</a:t>
            </a:r>
            <a:r>
              <a:rPr sz="1875" i="1" baseline="-20000" dirty="0">
                <a:latin typeface="Calibri"/>
                <a:cs typeface="Calibri"/>
              </a:rPr>
              <a:t>g</a:t>
            </a:r>
            <a:r>
              <a:rPr sz="1875" i="1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 150.039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</a:t>
            </a:r>
            <a:r>
              <a:rPr sz="1875" spc="-7" baseline="26666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  <a:p>
            <a:pPr marL="38100">
              <a:spcBef>
                <a:spcPts val="229"/>
              </a:spcBef>
            </a:pPr>
            <a:r>
              <a:rPr sz="1900" spc="-10" dirty="0">
                <a:latin typeface="Calibri"/>
                <a:cs typeface="Calibri"/>
              </a:rPr>
              <a:t>Sehingga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dimensi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bujursangkar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minimum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adalah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sebesar</a:t>
            </a:r>
            <a:endParaRPr sz="1900">
              <a:latin typeface="Calibri"/>
              <a:cs typeface="Calibri"/>
            </a:endParaRPr>
          </a:p>
          <a:p>
            <a:pPr marL="952500">
              <a:spcBef>
                <a:spcPts val="229"/>
              </a:spcBef>
            </a:pPr>
            <a:r>
              <a:rPr sz="1900" spc="-10" dirty="0">
                <a:latin typeface="Calibri"/>
                <a:cs typeface="Calibri"/>
              </a:rPr>
              <a:t>√150.039</a:t>
            </a:r>
            <a:r>
              <a:rPr sz="1900" spc="-5" dirty="0">
                <a:latin typeface="Calibri"/>
                <a:cs typeface="Calibri"/>
              </a:rPr>
              <a:t> 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387,35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mm.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dipilih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ukuran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mm.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91012" y="4102532"/>
            <a:ext cx="4815840" cy="379095"/>
            <a:chOff x="2767012" y="4102531"/>
            <a:chExt cx="4815840" cy="379095"/>
          </a:xfrm>
        </p:grpSpPr>
        <p:sp>
          <p:nvSpPr>
            <p:cNvPr id="13" name="object 13"/>
            <p:cNvSpPr/>
            <p:nvPr/>
          </p:nvSpPr>
          <p:spPr>
            <a:xfrm>
              <a:off x="2771775" y="4107294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70">
                  <a:moveTo>
                    <a:pt x="480631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06315" y="369328"/>
                  </a:lnTo>
                  <a:lnTo>
                    <a:pt x="4806315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1775" y="4107294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70">
                  <a:moveTo>
                    <a:pt x="0" y="369328"/>
                  </a:moveTo>
                  <a:lnTo>
                    <a:pt x="4806315" y="369328"/>
                  </a:lnTo>
                  <a:lnTo>
                    <a:pt x="480631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49751" y="4116534"/>
            <a:ext cx="268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1865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z="1900" spc="-10" dirty="0">
                <a:latin typeface="Symbol"/>
                <a:cs typeface="Symbol"/>
              </a:rPr>
              <a:t></a:t>
            </a:r>
            <a:r>
              <a:rPr spc="-10" dirty="0">
                <a:latin typeface="Calibri"/>
                <a:cs typeface="Calibri"/>
              </a:rPr>
              <a:t>(0,80)[0,85</a:t>
            </a:r>
            <a:r>
              <a:rPr i="1" spc="-10" dirty="0">
                <a:latin typeface="Calibri"/>
                <a:cs typeface="Calibri"/>
              </a:rPr>
              <a:t>f</a:t>
            </a:r>
            <a:r>
              <a:rPr i="1" spc="35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277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5484" y="4261484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26860" y="4128897"/>
            <a:ext cx="1762125" cy="34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6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5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5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  <a:p>
            <a:pPr marR="180340" algn="r">
              <a:lnSpc>
                <a:spcPts val="880"/>
              </a:lnSpc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639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84452"/>
            <a:ext cx="7071359" cy="62865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80365" marR="43180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2200" spc="-15" dirty="0">
                <a:latin typeface="Calibri"/>
                <a:cs typeface="Calibri"/>
              </a:rPr>
              <a:t>Karena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digunakan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ukuran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besar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diperlukan,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175" i="1" spc="-7" baseline="-21072" dirty="0">
                <a:latin typeface="Calibri"/>
                <a:cs typeface="Calibri"/>
              </a:rPr>
              <a:t>st</a:t>
            </a:r>
            <a:r>
              <a:rPr sz="2175" i="1" spc="270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dihitung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ulang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0913" y="2349500"/>
            <a:ext cx="23622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253365" algn="l"/>
                <a:tab pos="840105" algn="l"/>
                <a:tab pos="1143635" algn="l"/>
                <a:tab pos="2270125" algn="l"/>
              </a:tabLst>
            </a:pPr>
            <a:r>
              <a:rPr sz="1450" spc="5" dirty="0">
                <a:latin typeface="Calibri"/>
                <a:cs typeface="Calibri"/>
              </a:rPr>
              <a:t>c	</a:t>
            </a:r>
            <a:r>
              <a:rPr sz="1450" i="1" spc="5" dirty="0">
                <a:latin typeface="Calibri"/>
                <a:cs typeface="Calibri"/>
              </a:rPr>
              <a:t>g	</a:t>
            </a:r>
            <a:r>
              <a:rPr sz="1450" i="1" spc="-15" dirty="0">
                <a:latin typeface="Calibri"/>
                <a:cs typeface="Calibri"/>
              </a:rPr>
              <a:t>s</a:t>
            </a:r>
            <a:r>
              <a:rPr sz="1450" i="1" dirty="0">
                <a:latin typeface="Calibri"/>
                <a:cs typeface="Calibri"/>
              </a:rPr>
              <a:t>t	</a:t>
            </a:r>
            <a:r>
              <a:rPr sz="1450" i="1" spc="5" dirty="0">
                <a:latin typeface="Calibri"/>
                <a:cs typeface="Calibri"/>
              </a:rPr>
              <a:t>y</a:t>
            </a:r>
            <a:r>
              <a:rPr sz="1450" i="1" dirty="0">
                <a:latin typeface="Calibri"/>
                <a:cs typeface="Calibri"/>
              </a:rPr>
              <a:t>	</a:t>
            </a:r>
            <a:r>
              <a:rPr sz="1450" spc="5" dirty="0">
                <a:latin typeface="Calibri"/>
                <a:cs typeface="Calibri"/>
              </a:rPr>
              <a:t>c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1741" y="2172872"/>
            <a:ext cx="8009255" cy="711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06400" indent="-342900">
              <a:lnSpc>
                <a:spcPts val="2750"/>
              </a:lnSpc>
              <a:spcBef>
                <a:spcPts val="115"/>
              </a:spcBef>
              <a:buSzPct val="95652"/>
              <a:buFont typeface="Arial MT"/>
              <a:buChar char="•"/>
              <a:tabLst>
                <a:tab pos="405765" algn="l"/>
                <a:tab pos="406400" algn="l"/>
                <a:tab pos="1892300" algn="l"/>
                <a:tab pos="4164965" algn="l"/>
                <a:tab pos="4662170" algn="l"/>
                <a:tab pos="4980305" algn="l"/>
              </a:tabLst>
            </a:pPr>
            <a:r>
              <a:rPr sz="2300" spc="-25" dirty="0">
                <a:latin typeface="Symbol"/>
                <a:cs typeface="Symbol"/>
              </a:rPr>
              <a:t></a:t>
            </a:r>
            <a:r>
              <a:rPr sz="2200" i="1" spc="-25" dirty="0">
                <a:latin typeface="Calibri"/>
                <a:cs typeface="Calibri"/>
              </a:rPr>
              <a:t>P</a:t>
            </a:r>
            <a:r>
              <a:rPr sz="2175" i="1" spc="-37" baseline="-21072" dirty="0">
                <a:latin typeface="Calibri"/>
                <a:cs typeface="Calibri"/>
              </a:rPr>
              <a:t>n	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300" spc="-10" dirty="0">
                <a:latin typeface="Symbol"/>
                <a:cs typeface="Symbol"/>
              </a:rPr>
              <a:t></a:t>
            </a:r>
            <a:r>
              <a:rPr sz="2200" spc="-10" dirty="0">
                <a:latin typeface="Calibri"/>
                <a:cs typeface="Calibri"/>
              </a:rPr>
              <a:t>(0,80)[0,85</a:t>
            </a:r>
            <a:r>
              <a:rPr sz="2200" i="1" spc="-10" dirty="0">
                <a:latin typeface="Calibri"/>
                <a:cs typeface="Calibri"/>
              </a:rPr>
              <a:t>f</a:t>
            </a:r>
            <a:r>
              <a:rPr sz="2200" i="1" spc="20" dirty="0">
                <a:latin typeface="Calibri"/>
                <a:cs typeface="Calibri"/>
              </a:rPr>
              <a:t> </a:t>
            </a:r>
            <a:r>
              <a:rPr sz="2175" spc="7" baseline="24904" dirty="0">
                <a:latin typeface="Calibri"/>
                <a:cs typeface="Calibri"/>
              </a:rPr>
              <a:t>/</a:t>
            </a:r>
            <a:r>
              <a:rPr sz="2175" spc="405" baseline="24904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	</a:t>
            </a:r>
            <a:r>
              <a:rPr sz="2200" spc="-5" dirty="0">
                <a:latin typeface="Calibri"/>
                <a:cs typeface="Calibri"/>
              </a:rPr>
              <a:t>+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	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i="1" spc="-10" dirty="0">
                <a:latin typeface="Calibri"/>
                <a:cs typeface="Calibri"/>
              </a:rPr>
              <a:t>f	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0,85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f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175" spc="7" baseline="24904" dirty="0">
                <a:latin typeface="Calibri"/>
                <a:cs typeface="Calibri"/>
              </a:rPr>
              <a:t>/</a:t>
            </a:r>
            <a:r>
              <a:rPr sz="2175" spc="382" baseline="2490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)]</a:t>
            </a:r>
            <a:endParaRPr sz="2200">
              <a:latin typeface="Calibri"/>
              <a:cs typeface="Calibri"/>
            </a:endParaRPr>
          </a:p>
          <a:p>
            <a:pPr marL="406400" indent="-342900">
              <a:lnSpc>
                <a:spcPts val="2630"/>
              </a:lnSpc>
              <a:buFont typeface="Arial MT"/>
              <a:buChar char="•"/>
              <a:tabLst>
                <a:tab pos="405765" algn="l"/>
                <a:tab pos="406400" algn="l"/>
                <a:tab pos="1892300" algn="l"/>
              </a:tabLst>
            </a:pPr>
            <a:r>
              <a:rPr sz="2200" dirty="0">
                <a:latin typeface="Calibri"/>
                <a:cs typeface="Calibri"/>
              </a:rPr>
              <a:t>2.720∙10</a:t>
            </a:r>
            <a:r>
              <a:rPr sz="2175" baseline="24904" dirty="0">
                <a:latin typeface="Calibri"/>
                <a:cs typeface="Calibri"/>
              </a:rPr>
              <a:t>3	</a:t>
            </a:r>
            <a:r>
              <a:rPr sz="2200" spc="-5" dirty="0">
                <a:latin typeface="Calibri"/>
                <a:cs typeface="Calibri"/>
              </a:rPr>
              <a:t>= 0,65(0,8)[0,85(30)(400)(400)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+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175" i="1" spc="-7" baseline="-21072" dirty="0">
                <a:latin typeface="Calibri"/>
                <a:cs typeface="Calibri"/>
              </a:rPr>
              <a:t>st</a:t>
            </a:r>
            <a:r>
              <a:rPr sz="2200" spc="-5" dirty="0">
                <a:latin typeface="Calibri"/>
                <a:cs typeface="Calibri"/>
              </a:rPr>
              <a:t>(400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(0,85)(30))]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1740" y="2858770"/>
            <a:ext cx="7548880" cy="264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Diperoleh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175" i="1" spc="-7" baseline="-21072" dirty="0">
                <a:latin typeface="Calibri"/>
                <a:cs typeface="Calibri"/>
              </a:rPr>
              <a:t>st</a:t>
            </a:r>
            <a:r>
              <a:rPr sz="2175" i="1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3.072,82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mm</a:t>
            </a:r>
            <a:r>
              <a:rPr sz="2175" baseline="24904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Dipasang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8D25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i="1" spc="-10" dirty="0">
                <a:latin typeface="Calibri"/>
                <a:cs typeface="Calibri"/>
              </a:rPr>
              <a:t>A</a:t>
            </a:r>
            <a:r>
              <a:rPr sz="2175" i="1" spc="-15" baseline="-21072" dirty="0">
                <a:latin typeface="Calibri"/>
                <a:cs typeface="Calibri"/>
              </a:rPr>
              <a:t>st</a:t>
            </a:r>
            <a:r>
              <a:rPr sz="2175" i="1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3.920 mm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150">
              <a:latin typeface="Calibri"/>
              <a:cs typeface="Calibri"/>
            </a:endParaRPr>
          </a:p>
          <a:p>
            <a:pPr marL="6350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 sengkang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dipilih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sengkang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berdiameter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10</a:t>
            </a:r>
            <a:endParaRPr sz="2200">
              <a:latin typeface="Calibri"/>
              <a:cs typeface="Calibri"/>
            </a:endParaRPr>
          </a:p>
          <a:p>
            <a:pPr marL="6350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mm,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syarat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ditentukan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dari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nilai</a:t>
            </a:r>
            <a:r>
              <a:rPr sz="2200" spc="-20" dirty="0">
                <a:latin typeface="Calibri"/>
                <a:cs typeface="Calibri"/>
              </a:rPr>
              <a:t> terkecil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5" dirty="0">
                <a:latin typeface="Calibri"/>
                <a:cs typeface="Calibri"/>
              </a:rPr>
              <a:t>48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kali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diameter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sengkang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48(10)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480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mm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5" dirty="0">
                <a:latin typeface="Calibri"/>
                <a:cs typeface="Calibri"/>
              </a:rPr>
              <a:t>16 </a:t>
            </a:r>
            <a:r>
              <a:rPr sz="2200" spc="-15" dirty="0">
                <a:latin typeface="Calibri"/>
                <a:cs typeface="Calibri"/>
              </a:rPr>
              <a:t>kali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diameter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memanjang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16(25)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400 mm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10" dirty="0">
                <a:latin typeface="Calibri"/>
                <a:cs typeface="Calibri"/>
              </a:rPr>
              <a:t>Dimensi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terkecil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400 mm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5" dirty="0">
                <a:latin typeface="Calibri"/>
                <a:cs typeface="Calibri"/>
              </a:rPr>
              <a:t>Jadi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dipasang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sengkang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D10</a:t>
            </a:r>
            <a:r>
              <a:rPr sz="22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400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220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50273" y="1763230"/>
          <a:ext cx="4703444" cy="4392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87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070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D10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5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2623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8D25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0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112,5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381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146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112,5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051">
                <a:tc gridSpan="3">
                  <a:txBody>
                    <a:bodyPr/>
                    <a:lstStyle/>
                    <a:p>
                      <a:pPr marR="432434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Detail</a:t>
                      </a:r>
                      <a:r>
                        <a:rPr sz="2400" b="1" u="heavy" spc="-6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K1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43180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Skala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652901" y="4854828"/>
            <a:ext cx="2292350" cy="451484"/>
          </a:xfrm>
          <a:custGeom>
            <a:avLst/>
            <a:gdLst/>
            <a:ahLst/>
            <a:cxnLst/>
            <a:rect l="l" t="t" r="r" b="b"/>
            <a:pathLst>
              <a:path w="2292350" h="451485">
                <a:moveTo>
                  <a:pt x="114807" y="39116"/>
                </a:moveTo>
                <a:lnTo>
                  <a:pt x="114807" y="451231"/>
                </a:lnTo>
              </a:path>
              <a:path w="2292350" h="451485">
                <a:moveTo>
                  <a:pt x="2180716" y="0"/>
                </a:moveTo>
                <a:lnTo>
                  <a:pt x="2180716" y="412115"/>
                </a:lnTo>
              </a:path>
              <a:path w="2292350" h="451485">
                <a:moveTo>
                  <a:pt x="0" y="244602"/>
                </a:moveTo>
                <a:lnTo>
                  <a:pt x="2292350" y="2446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300794" y="2335975"/>
            <a:ext cx="3687445" cy="2427605"/>
            <a:chOff x="1776793" y="2335974"/>
            <a:chExt cx="3687445" cy="2427605"/>
          </a:xfrm>
        </p:grpSpPr>
        <p:sp>
          <p:nvSpPr>
            <p:cNvPr id="6" name="object 6"/>
            <p:cNvSpPr/>
            <p:nvPr/>
          </p:nvSpPr>
          <p:spPr>
            <a:xfrm>
              <a:off x="4058666" y="3153790"/>
              <a:ext cx="662940" cy="506095"/>
            </a:xfrm>
            <a:custGeom>
              <a:avLst/>
              <a:gdLst/>
              <a:ahLst/>
              <a:cxnLst/>
              <a:rect l="l" t="t" r="r" b="b"/>
              <a:pathLst>
                <a:path w="662939" h="506095">
                  <a:moveTo>
                    <a:pt x="85471" y="408559"/>
                  </a:moveTo>
                  <a:lnTo>
                    <a:pt x="0" y="505841"/>
                  </a:lnTo>
                  <a:lnTo>
                    <a:pt x="116332" y="448945"/>
                  </a:lnTo>
                  <a:lnTo>
                    <a:pt x="107791" y="437769"/>
                  </a:lnTo>
                  <a:lnTo>
                    <a:pt x="91821" y="437769"/>
                  </a:lnTo>
                  <a:lnTo>
                    <a:pt x="89916" y="435229"/>
                  </a:lnTo>
                  <a:lnTo>
                    <a:pt x="99983" y="427550"/>
                  </a:lnTo>
                  <a:lnTo>
                    <a:pt x="85471" y="408559"/>
                  </a:lnTo>
                  <a:close/>
                </a:path>
                <a:path w="662939" h="506095">
                  <a:moveTo>
                    <a:pt x="99983" y="427550"/>
                  </a:moveTo>
                  <a:lnTo>
                    <a:pt x="89916" y="435229"/>
                  </a:lnTo>
                  <a:lnTo>
                    <a:pt x="91821" y="437769"/>
                  </a:lnTo>
                  <a:lnTo>
                    <a:pt x="101910" y="430072"/>
                  </a:lnTo>
                  <a:lnTo>
                    <a:pt x="99983" y="427550"/>
                  </a:lnTo>
                  <a:close/>
                </a:path>
                <a:path w="662939" h="506095">
                  <a:moveTo>
                    <a:pt x="101910" y="430072"/>
                  </a:moveTo>
                  <a:lnTo>
                    <a:pt x="91821" y="437769"/>
                  </a:lnTo>
                  <a:lnTo>
                    <a:pt x="107791" y="437769"/>
                  </a:lnTo>
                  <a:lnTo>
                    <a:pt x="101910" y="430072"/>
                  </a:lnTo>
                  <a:close/>
                </a:path>
                <a:path w="662939" h="506095">
                  <a:moveTo>
                    <a:pt x="660526" y="0"/>
                  </a:moveTo>
                  <a:lnTo>
                    <a:pt x="99983" y="427550"/>
                  </a:lnTo>
                  <a:lnTo>
                    <a:pt x="101910" y="430072"/>
                  </a:lnTo>
                  <a:lnTo>
                    <a:pt x="662432" y="2539"/>
                  </a:lnTo>
                  <a:lnTo>
                    <a:pt x="660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20082" y="3163061"/>
              <a:ext cx="552450" cy="0"/>
            </a:xfrm>
            <a:custGeom>
              <a:avLst/>
              <a:gdLst/>
              <a:ahLst/>
              <a:cxnLst/>
              <a:rect l="l" t="t" r="r" b="b"/>
              <a:pathLst>
                <a:path w="552450">
                  <a:moveTo>
                    <a:pt x="0" y="0"/>
                  </a:moveTo>
                  <a:lnTo>
                    <a:pt x="55206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43708" y="2646425"/>
              <a:ext cx="2066289" cy="2104390"/>
            </a:xfrm>
            <a:custGeom>
              <a:avLst/>
              <a:gdLst/>
              <a:ahLst/>
              <a:cxnLst/>
              <a:rect l="l" t="t" r="r" b="b"/>
              <a:pathLst>
                <a:path w="2066289" h="2104390">
                  <a:moveTo>
                    <a:pt x="0" y="2104009"/>
                  </a:moveTo>
                  <a:lnTo>
                    <a:pt x="2065908" y="2104009"/>
                  </a:lnTo>
                  <a:lnTo>
                    <a:pt x="2065908" y="0"/>
                  </a:lnTo>
                  <a:lnTo>
                    <a:pt x="0" y="0"/>
                  </a:lnTo>
                  <a:lnTo>
                    <a:pt x="0" y="2104009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3642" y="2837243"/>
              <a:ext cx="158750" cy="165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642" y="4361751"/>
              <a:ext cx="158750" cy="165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6555" y="2837243"/>
              <a:ext cx="158750" cy="1651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6555" y="4361751"/>
              <a:ext cx="158750" cy="165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45206" y="2842005"/>
              <a:ext cx="1473835" cy="1680210"/>
            </a:xfrm>
            <a:custGeom>
              <a:avLst/>
              <a:gdLst/>
              <a:ahLst/>
              <a:cxnLst/>
              <a:rect l="l" t="t" r="r" b="b"/>
              <a:pathLst>
                <a:path w="1473835" h="1680210">
                  <a:moveTo>
                    <a:pt x="0" y="0"/>
                  </a:moveTo>
                  <a:lnTo>
                    <a:pt x="1473327" y="0"/>
                  </a:lnTo>
                </a:path>
                <a:path w="1473835" h="1680210">
                  <a:moveTo>
                    <a:pt x="0" y="1680083"/>
                  </a:moveTo>
                  <a:lnTo>
                    <a:pt x="1473327" y="168008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78404" y="2916046"/>
              <a:ext cx="0" cy="1535430"/>
            </a:xfrm>
            <a:custGeom>
              <a:avLst/>
              <a:gdLst/>
              <a:ahLst/>
              <a:cxnLst/>
              <a:rect l="l" t="t" r="r" b="b"/>
              <a:pathLst>
                <a:path h="1535429">
                  <a:moveTo>
                    <a:pt x="0" y="0"/>
                  </a:moveTo>
                  <a:lnTo>
                    <a:pt x="0" y="153530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22319" y="2842005"/>
              <a:ext cx="268605" cy="1609725"/>
            </a:xfrm>
            <a:custGeom>
              <a:avLst/>
              <a:gdLst/>
              <a:ahLst/>
              <a:cxnLst/>
              <a:rect l="l" t="t" r="r" b="b"/>
              <a:pathLst>
                <a:path w="268604" h="1609725">
                  <a:moveTo>
                    <a:pt x="268223" y="1609344"/>
                  </a:moveTo>
                  <a:lnTo>
                    <a:pt x="268223" y="74041"/>
                  </a:lnTo>
                </a:path>
                <a:path w="268604" h="1609725">
                  <a:moveTo>
                    <a:pt x="163829" y="0"/>
                  </a:moveTo>
                  <a:lnTo>
                    <a:pt x="0" y="179451"/>
                  </a:lnTo>
                </a:path>
                <a:path w="268604" h="1609725">
                  <a:moveTo>
                    <a:pt x="268223" y="103378"/>
                  </a:moveTo>
                  <a:lnTo>
                    <a:pt x="104393" y="28282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2175" y="2837243"/>
              <a:ext cx="158750" cy="1651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3642" y="3620198"/>
              <a:ext cx="158750" cy="1649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82175" y="4361751"/>
              <a:ext cx="158750" cy="1651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36555" y="3620198"/>
              <a:ext cx="158750" cy="1649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426457" y="2646298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>
                  <a:moveTo>
                    <a:pt x="39547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64050" y="4750435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>
                  <a:moveTo>
                    <a:pt x="39535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78380" y="3781551"/>
              <a:ext cx="911225" cy="586105"/>
            </a:xfrm>
            <a:custGeom>
              <a:avLst/>
              <a:gdLst/>
              <a:ahLst/>
              <a:cxnLst/>
              <a:rect l="l" t="t" r="r" b="b"/>
              <a:pathLst>
                <a:path w="911225" h="586104">
                  <a:moveTo>
                    <a:pt x="880618" y="0"/>
                  </a:moveTo>
                  <a:lnTo>
                    <a:pt x="0" y="0"/>
                  </a:lnTo>
                </a:path>
                <a:path w="911225" h="586104">
                  <a:moveTo>
                    <a:pt x="910844" y="586105"/>
                  </a:moveTo>
                  <a:lnTo>
                    <a:pt x="0" y="58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53767" y="3781044"/>
              <a:ext cx="50800" cy="586105"/>
            </a:xfrm>
            <a:custGeom>
              <a:avLst/>
              <a:gdLst/>
              <a:ahLst/>
              <a:cxnLst/>
              <a:rect l="l" t="t" r="r" b="b"/>
              <a:pathLst>
                <a:path w="50800" h="586104">
                  <a:moveTo>
                    <a:pt x="23875" y="535304"/>
                  </a:moveTo>
                  <a:lnTo>
                    <a:pt x="0" y="535304"/>
                  </a:lnTo>
                  <a:lnTo>
                    <a:pt x="25400" y="586104"/>
                  </a:lnTo>
                  <a:lnTo>
                    <a:pt x="44450" y="548004"/>
                  </a:lnTo>
                  <a:lnTo>
                    <a:pt x="23875" y="548004"/>
                  </a:lnTo>
                  <a:lnTo>
                    <a:pt x="23875" y="535304"/>
                  </a:lnTo>
                  <a:close/>
                </a:path>
                <a:path w="50800" h="586104">
                  <a:moveTo>
                    <a:pt x="27050" y="38099"/>
                  </a:moveTo>
                  <a:lnTo>
                    <a:pt x="23875" y="38099"/>
                  </a:lnTo>
                  <a:lnTo>
                    <a:pt x="23875" y="548004"/>
                  </a:lnTo>
                  <a:lnTo>
                    <a:pt x="27050" y="548004"/>
                  </a:lnTo>
                  <a:lnTo>
                    <a:pt x="27050" y="38099"/>
                  </a:lnTo>
                  <a:close/>
                </a:path>
                <a:path w="50800" h="586104">
                  <a:moveTo>
                    <a:pt x="50800" y="535304"/>
                  </a:moveTo>
                  <a:lnTo>
                    <a:pt x="27050" y="535304"/>
                  </a:lnTo>
                  <a:lnTo>
                    <a:pt x="27050" y="548004"/>
                  </a:lnTo>
                  <a:lnTo>
                    <a:pt x="44450" y="548004"/>
                  </a:lnTo>
                  <a:lnTo>
                    <a:pt x="50800" y="535304"/>
                  </a:lnTo>
                  <a:close/>
                </a:path>
                <a:path w="50800" h="586104">
                  <a:moveTo>
                    <a:pt x="25400" y="0"/>
                  </a:moveTo>
                  <a:lnTo>
                    <a:pt x="0" y="50799"/>
                  </a:lnTo>
                  <a:lnTo>
                    <a:pt x="23875" y="50799"/>
                  </a:lnTo>
                  <a:lnTo>
                    <a:pt x="23875" y="38099"/>
                  </a:lnTo>
                  <a:lnTo>
                    <a:pt x="44450" y="38099"/>
                  </a:lnTo>
                  <a:lnTo>
                    <a:pt x="25400" y="0"/>
                  </a:lnTo>
                  <a:close/>
                </a:path>
                <a:path w="50800" h="586104">
                  <a:moveTo>
                    <a:pt x="44450" y="38099"/>
                  </a:moveTo>
                  <a:lnTo>
                    <a:pt x="27050" y="38099"/>
                  </a:lnTo>
                  <a:lnTo>
                    <a:pt x="27050" y="50799"/>
                  </a:lnTo>
                  <a:lnTo>
                    <a:pt x="50800" y="50799"/>
                  </a:lnTo>
                  <a:lnTo>
                    <a:pt x="44450" y="380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78380" y="2998723"/>
              <a:ext cx="911225" cy="610235"/>
            </a:xfrm>
            <a:custGeom>
              <a:avLst/>
              <a:gdLst/>
              <a:ahLst/>
              <a:cxnLst/>
              <a:rect l="l" t="t" r="r" b="b"/>
              <a:pathLst>
                <a:path w="911225" h="610235">
                  <a:moveTo>
                    <a:pt x="880618" y="0"/>
                  </a:moveTo>
                  <a:lnTo>
                    <a:pt x="0" y="0"/>
                  </a:lnTo>
                </a:path>
                <a:path w="911225" h="610235">
                  <a:moveTo>
                    <a:pt x="910844" y="609981"/>
                  </a:moveTo>
                  <a:lnTo>
                    <a:pt x="0" y="6099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53768" y="2336291"/>
              <a:ext cx="2357120" cy="1271905"/>
            </a:xfrm>
            <a:custGeom>
              <a:avLst/>
              <a:gdLst/>
              <a:ahLst/>
              <a:cxnLst/>
              <a:rect l="l" t="t" r="r" b="b"/>
              <a:pathLst>
                <a:path w="2357120" h="1271904">
                  <a:moveTo>
                    <a:pt x="50800" y="712597"/>
                  </a:moveTo>
                  <a:lnTo>
                    <a:pt x="44450" y="699897"/>
                  </a:lnTo>
                  <a:lnTo>
                    <a:pt x="25400" y="661797"/>
                  </a:lnTo>
                  <a:lnTo>
                    <a:pt x="0" y="712597"/>
                  </a:lnTo>
                  <a:lnTo>
                    <a:pt x="23876" y="712597"/>
                  </a:lnTo>
                  <a:lnTo>
                    <a:pt x="23876" y="1220990"/>
                  </a:lnTo>
                  <a:lnTo>
                    <a:pt x="0" y="1220990"/>
                  </a:lnTo>
                  <a:lnTo>
                    <a:pt x="25400" y="1271778"/>
                  </a:lnTo>
                  <a:lnTo>
                    <a:pt x="44450" y="1233690"/>
                  </a:lnTo>
                  <a:lnTo>
                    <a:pt x="50800" y="1220990"/>
                  </a:lnTo>
                  <a:lnTo>
                    <a:pt x="27051" y="1220990"/>
                  </a:lnTo>
                  <a:lnTo>
                    <a:pt x="27051" y="712597"/>
                  </a:lnTo>
                  <a:lnTo>
                    <a:pt x="50800" y="712597"/>
                  </a:lnTo>
                  <a:close/>
                </a:path>
                <a:path w="2357120" h="1271904">
                  <a:moveTo>
                    <a:pt x="2356739" y="2540"/>
                  </a:moveTo>
                  <a:lnTo>
                    <a:pt x="2354834" y="0"/>
                  </a:lnTo>
                  <a:lnTo>
                    <a:pt x="1794370" y="427494"/>
                  </a:lnTo>
                  <a:lnTo>
                    <a:pt x="1779905" y="408559"/>
                  </a:lnTo>
                  <a:lnTo>
                    <a:pt x="1694307" y="505714"/>
                  </a:lnTo>
                  <a:lnTo>
                    <a:pt x="1810766" y="448945"/>
                  </a:lnTo>
                  <a:lnTo>
                    <a:pt x="1802218" y="437769"/>
                  </a:lnTo>
                  <a:lnTo>
                    <a:pt x="1796288" y="430022"/>
                  </a:lnTo>
                  <a:lnTo>
                    <a:pt x="2356739" y="25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09617" y="2337561"/>
              <a:ext cx="1153160" cy="0"/>
            </a:xfrm>
            <a:custGeom>
              <a:avLst/>
              <a:gdLst/>
              <a:ahLst/>
              <a:cxnLst/>
              <a:rect l="l" t="t" r="r" b="b"/>
              <a:pathLst>
                <a:path w="1153160">
                  <a:moveTo>
                    <a:pt x="0" y="0"/>
                  </a:moveTo>
                  <a:lnTo>
                    <a:pt x="115290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3697223" y="5031359"/>
            <a:ext cx="2197100" cy="137160"/>
          </a:xfrm>
          <a:custGeom>
            <a:avLst/>
            <a:gdLst/>
            <a:ahLst/>
            <a:cxnLst/>
            <a:rect l="l" t="t" r="r" b="b"/>
            <a:pathLst>
              <a:path w="2197100" h="137160">
                <a:moveTo>
                  <a:pt x="0" y="136652"/>
                </a:moveTo>
                <a:lnTo>
                  <a:pt x="121157" y="635"/>
                </a:lnTo>
              </a:path>
              <a:path w="2197100" h="137160">
                <a:moveTo>
                  <a:pt x="2075814" y="136144"/>
                </a:moveTo>
                <a:lnTo>
                  <a:pt x="2196973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6059042" y="2552192"/>
            <a:ext cx="162560" cy="2292350"/>
            <a:chOff x="4535042" y="2552192"/>
            <a:chExt cx="162560" cy="2292350"/>
          </a:xfrm>
        </p:grpSpPr>
        <p:sp>
          <p:nvSpPr>
            <p:cNvPr id="29" name="object 29"/>
            <p:cNvSpPr/>
            <p:nvPr/>
          </p:nvSpPr>
          <p:spPr>
            <a:xfrm>
              <a:off x="4563617" y="4682363"/>
              <a:ext cx="121285" cy="136525"/>
            </a:xfrm>
            <a:custGeom>
              <a:avLst/>
              <a:gdLst/>
              <a:ahLst/>
              <a:cxnLst/>
              <a:rect l="l" t="t" r="r" b="b"/>
              <a:pathLst>
                <a:path w="121285" h="136525">
                  <a:moveTo>
                    <a:pt x="0" y="136017"/>
                  </a:moveTo>
                  <a:lnTo>
                    <a:pt x="121158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20767" y="2552192"/>
              <a:ext cx="0" cy="2292350"/>
            </a:xfrm>
            <a:custGeom>
              <a:avLst/>
              <a:gdLst/>
              <a:ahLst/>
              <a:cxnLst/>
              <a:rect l="l" t="t" r="r" b="b"/>
              <a:pathLst>
                <a:path h="2292350">
                  <a:moveTo>
                    <a:pt x="0" y="0"/>
                  </a:moveTo>
                  <a:lnTo>
                    <a:pt x="0" y="22923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47742" y="2589784"/>
              <a:ext cx="121285" cy="136525"/>
            </a:xfrm>
            <a:custGeom>
              <a:avLst/>
              <a:gdLst/>
              <a:ahLst/>
              <a:cxnLst/>
              <a:rect l="l" t="t" r="r" b="b"/>
              <a:pathLst>
                <a:path w="121285" h="136525">
                  <a:moveTo>
                    <a:pt x="0" y="136016"/>
                  </a:moveTo>
                  <a:lnTo>
                    <a:pt x="121031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377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344387"/>
            <a:ext cx="10515600" cy="136704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25044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006FC0"/>
                </a:solidFill>
              </a:rPr>
              <a:t>Integrity,</a:t>
            </a:r>
            <a:r>
              <a:rPr spc="4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Professionalism,</a:t>
            </a:r>
            <a:r>
              <a:rPr spc="20" dirty="0">
                <a:solidFill>
                  <a:srgbClr val="00AF50"/>
                </a:solidFill>
              </a:rPr>
              <a:t> </a:t>
            </a:r>
            <a:r>
              <a:rPr dirty="0"/>
              <a:t>&amp;</a:t>
            </a:r>
            <a:r>
              <a:rPr spc="10" dirty="0"/>
              <a:t> </a:t>
            </a:r>
            <a:r>
              <a:rPr spc="-10" dirty="0"/>
              <a:t>Entrepreneurship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31623"/>
            <a:ext cx="9144000" cy="68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96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344387"/>
            <a:ext cx="10515600" cy="136704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25044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006FC0"/>
                </a:solidFill>
              </a:rPr>
              <a:t>Integrity,</a:t>
            </a:r>
            <a:r>
              <a:rPr spc="4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Professionalism,</a:t>
            </a:r>
            <a:r>
              <a:rPr spc="20" dirty="0">
                <a:solidFill>
                  <a:srgbClr val="00AF50"/>
                </a:solidFill>
              </a:rPr>
              <a:t> </a:t>
            </a:r>
            <a:r>
              <a:rPr dirty="0"/>
              <a:t>&amp;</a:t>
            </a:r>
            <a:r>
              <a:rPr spc="10" dirty="0"/>
              <a:t> </a:t>
            </a:r>
            <a:r>
              <a:rPr spc="-10" dirty="0"/>
              <a:t>Entrepreneurship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"/>
            <a:ext cx="908900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69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6269"/>
            <a:ext cx="1547495" cy="51371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32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203196"/>
            <a:ext cx="7978775" cy="251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981710" algn="l"/>
                <a:tab pos="2063750" algn="l"/>
                <a:tab pos="2402840" algn="l"/>
                <a:tab pos="3456940" algn="l"/>
                <a:tab pos="4559300" algn="l"/>
                <a:tab pos="6493510" algn="l"/>
              </a:tabLst>
            </a:pPr>
            <a:r>
              <a:rPr sz="2400" dirty="0">
                <a:latin typeface="Calibri"/>
                <a:cs typeface="Calibri"/>
              </a:rPr>
              <a:t>Ulangi	</a:t>
            </a:r>
            <a:r>
              <a:rPr sz="2400" spc="-5" dirty="0">
                <a:latin typeface="Calibri"/>
                <a:cs typeface="Calibri"/>
              </a:rPr>
              <a:t>Co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h	2	</a:t>
            </a:r>
            <a:r>
              <a:rPr sz="2400" spc="-5" dirty="0">
                <a:latin typeface="Calibri"/>
                <a:cs typeface="Calibri"/>
              </a:rPr>
              <a:t>namu</a:t>
            </a:r>
            <a:r>
              <a:rPr sz="2400" dirty="0">
                <a:latin typeface="Calibri"/>
                <a:cs typeface="Calibri"/>
              </a:rPr>
              <a:t>n	</a:t>
            </a:r>
            <a:r>
              <a:rPr sz="2400" spc="-5" dirty="0">
                <a:latin typeface="Calibri"/>
                <a:cs typeface="Calibri"/>
              </a:rPr>
              <a:t>den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an	men</a:t>
            </a:r>
            <a:r>
              <a:rPr sz="2400" spc="2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gun</a:t>
            </a:r>
            <a:r>
              <a:rPr sz="2400" spc="-15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	</a:t>
            </a: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dirty="0">
                <a:latin typeface="Calibri"/>
                <a:cs typeface="Calibri"/>
              </a:rPr>
              <a:t>ampang  </a:t>
            </a:r>
            <a:r>
              <a:rPr sz="2400" spc="-10" dirty="0">
                <a:latin typeface="Calibri"/>
                <a:cs typeface="Calibri"/>
              </a:rPr>
              <a:t>persegi 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memiliki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350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mm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72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  <a:p>
            <a:pPr marL="12700" marR="57785">
              <a:spcBef>
                <a:spcPts val="620"/>
              </a:spcBef>
            </a:pPr>
            <a:r>
              <a:rPr sz="2400" spc="-5" dirty="0">
                <a:latin typeface="Calibri"/>
                <a:cs typeface="Calibri"/>
              </a:rPr>
              <a:t>Desainlah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sebuah </a:t>
            </a:r>
            <a:r>
              <a:rPr sz="2400" spc="-25" dirty="0">
                <a:latin typeface="Calibri"/>
                <a:cs typeface="Calibri"/>
              </a:rPr>
              <a:t>kolom</a:t>
            </a:r>
            <a:r>
              <a:rPr sz="2400" spc="-15" dirty="0">
                <a:latin typeface="Calibri"/>
                <a:cs typeface="Calibri"/>
              </a:rPr>
              <a:t> dengan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penampang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lingkaran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sengkang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spiral,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memikul </a:t>
            </a: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aksial </a:t>
            </a:r>
            <a:r>
              <a:rPr sz="2400" spc="-15" dirty="0">
                <a:latin typeface="Calibri"/>
                <a:cs typeface="Calibri"/>
              </a:rPr>
              <a:t>tekan</a:t>
            </a:r>
            <a:r>
              <a:rPr sz="2400" spc="-5" dirty="0">
                <a:latin typeface="Calibri"/>
                <a:cs typeface="Calibri"/>
              </a:rPr>
              <a:t> sebesar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spc="-5" dirty="0">
                <a:latin typeface="Calibri"/>
                <a:cs typeface="Calibri"/>
              </a:rPr>
              <a:t>2.100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kN</a:t>
            </a:r>
            <a:r>
              <a:rPr sz="2400" spc="-5" dirty="0">
                <a:latin typeface="Calibri"/>
                <a:cs typeface="Calibri"/>
              </a:rPr>
              <a:t> 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hidup</a:t>
            </a:r>
            <a:r>
              <a:rPr sz="2400" spc="-10" dirty="0">
                <a:latin typeface="Calibri"/>
                <a:cs typeface="Calibri"/>
              </a:rPr>
              <a:t> aksial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tekan </a:t>
            </a:r>
            <a:r>
              <a:rPr sz="2400" spc="-5" dirty="0">
                <a:latin typeface="Calibri"/>
                <a:cs typeface="Calibri"/>
              </a:rPr>
              <a:t>1.100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47998" y="4940934"/>
            <a:ext cx="23495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245360" algn="l"/>
              </a:tabLst>
            </a:pPr>
            <a:r>
              <a:rPr sz="1600" i="1" spc="-5" dirty="0">
                <a:latin typeface="Calibri"/>
                <a:cs typeface="Calibri"/>
              </a:rPr>
              <a:t>c	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7141" y="4764151"/>
            <a:ext cx="7761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593850" algn="l"/>
                <a:tab pos="3836035" algn="l"/>
              </a:tabLst>
            </a:pPr>
            <a:r>
              <a:rPr sz="2400" spc="-10" dirty="0">
                <a:latin typeface="Calibri"/>
                <a:cs typeface="Calibri"/>
              </a:rPr>
              <a:t>Gunakan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i="1" spc="15" dirty="0">
                <a:latin typeface="Calibri"/>
                <a:cs typeface="Calibri"/>
              </a:rPr>
              <a:t> </a:t>
            </a:r>
            <a:r>
              <a:rPr sz="2400" i="1" spc="-7" baseline="24305" dirty="0">
                <a:latin typeface="Calibri"/>
                <a:cs typeface="Calibri"/>
              </a:rPr>
              <a:t>/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27,5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MPa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400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MPa,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serta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rasio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tulangan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17141" y="5116475"/>
            <a:ext cx="6958965" cy="7873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 marR="30480">
              <a:lnSpc>
                <a:spcPts val="2860"/>
              </a:lnSpc>
              <a:spcBef>
                <a:spcPts val="340"/>
              </a:spcBef>
            </a:pPr>
            <a:r>
              <a:rPr sz="2400" dirty="0">
                <a:latin typeface="Calibri"/>
                <a:cs typeface="Calibri"/>
              </a:rPr>
              <a:t>memanjang,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500" spc="-30" dirty="0">
                <a:latin typeface="Symbol"/>
                <a:cs typeface="Symbol"/>
              </a:rPr>
              <a:t></a:t>
            </a:r>
            <a:r>
              <a:rPr sz="2400" i="1" spc="-44" baseline="-20833" dirty="0">
                <a:latin typeface="Calibri"/>
                <a:cs typeface="Calibri"/>
              </a:rPr>
              <a:t>g</a:t>
            </a:r>
            <a:r>
              <a:rPr sz="2400" i="1" spc="240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3%.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Desainlah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pula </a:t>
            </a:r>
            <a:r>
              <a:rPr sz="2400" spc="-10" dirty="0">
                <a:latin typeface="Calibri"/>
                <a:cs typeface="Calibri"/>
              </a:rPr>
              <a:t>tulangan sengkang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spiralnya.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4542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1090</Words>
  <Application>Microsoft Office PowerPoint</Application>
  <PresentationFormat>Widescreen</PresentationFormat>
  <Paragraphs>163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MT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1</vt:lpstr>
      <vt:lpstr>PowerPoint Presentation</vt:lpstr>
      <vt:lpstr>PowerPoint Presentation</vt:lpstr>
      <vt:lpstr>PowerPoint Presentation</vt:lpstr>
      <vt:lpstr>PowerPoint Presentation</vt:lpstr>
      <vt:lpstr>Integrity, Professionalism, &amp; Entrepreneurship</vt:lpstr>
      <vt:lpstr>Integrity, Professionalism, &amp; Entrepreneurship</vt:lpstr>
      <vt:lpstr>Contoh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7</cp:revision>
  <dcterms:created xsi:type="dcterms:W3CDTF">2021-05-11T04:27:53Z</dcterms:created>
  <dcterms:modified xsi:type="dcterms:W3CDTF">2021-12-10T01:38:16Z</dcterms:modified>
</cp:coreProperties>
</file>