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73" r:id="rId15"/>
    <p:sldId id="272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97" r:id="rId32"/>
    <p:sldId id="298" r:id="rId33"/>
    <p:sldId id="299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13" r:id="rId47"/>
    <p:sldId id="315" r:id="rId48"/>
    <p:sldId id="314" r:id="rId49"/>
    <p:sldId id="316" r:id="rId50"/>
    <p:sldId id="289" r:id="rId51"/>
    <p:sldId id="290" r:id="rId52"/>
    <p:sldId id="291" r:id="rId53"/>
    <p:sldId id="292" r:id="rId54"/>
    <p:sldId id="293" r:id="rId55"/>
    <p:sldId id="294" r:id="rId56"/>
    <p:sldId id="295" r:id="rId57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6400" y="2946402"/>
            <a:ext cx="6934200" cy="866775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3860800"/>
            <a:ext cx="6934200" cy="68580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 b="1"/>
            </a:lvl1pPr>
          </a:lstStyle>
          <a:p>
            <a:r>
              <a:rPr lang="en-US"/>
              <a:t>Click to edit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1AE818-77E6-4CCD-A1A2-4B80CA4608BD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572607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E7BEEE-68EC-41A9-BFD8-445674F9233B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954687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9DE3EF-C286-4FF9-8BD8-82282B5AFEE6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056490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701800"/>
            <a:ext cx="3848100" cy="46799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13" y="1701800"/>
            <a:ext cx="3848100" cy="46799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5DEA49-5CEA-4513-9FCE-4F5403CDB780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762056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6DC1FC-84D9-4C47-9F63-9DEAA34DE37B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455834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F6F878-CC3E-45C0-BF53-8B9E00ABDFA7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107515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C6AF0E-7C3C-4477-9DDA-E448F52364D2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666425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12EBDC-4C13-4070-829E-EC115A82CC04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193499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73432E-03D4-45C7-8CBA-C47A653F444B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025815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95D293-A909-4BEA-9F7F-15D4110780B3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368005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0663" y="476250"/>
            <a:ext cx="1962150" cy="5905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476250"/>
            <a:ext cx="5734050" cy="5905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062D16-D926-4C0C-A934-3DD9D2530B6F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731395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476252"/>
            <a:ext cx="7848600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d-ID"/>
              <a:t>Click to edit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701800"/>
            <a:ext cx="78486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d-ID"/>
              <a:t>Click to edit Master text styles</a:t>
            </a:r>
          </a:p>
          <a:p>
            <a:pPr lvl="1"/>
            <a:r>
              <a:rPr lang="en-US" altLang="id-ID"/>
              <a:t>Second level</a:t>
            </a:r>
          </a:p>
          <a:p>
            <a:pPr lvl="2"/>
            <a:r>
              <a:rPr lang="en-US" altLang="id-ID"/>
              <a:t>Third level		</a:t>
            </a:r>
          </a:p>
          <a:p>
            <a:pPr lvl="3"/>
            <a:r>
              <a:rPr lang="en-US" altLang="id-ID"/>
              <a:t>Fourth level</a:t>
            </a:r>
          </a:p>
          <a:p>
            <a:pPr lvl="4"/>
            <a:r>
              <a:rPr lang="en-US" altLang="id-ID"/>
              <a:t>Fifth level</a:t>
            </a:r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latin typeface="Times New Roman" panose="02020603050405020304" pitchFamily="18" charset="0"/>
              </a:defRPr>
            </a:lvl1pPr>
          </a:lstStyle>
          <a:p>
            <a:fld id="{430E9A97-76F1-466D-B40B-FE14668DD6DA}" type="slidenum">
              <a:rPr lang="en-US" altLang="id-ID"/>
              <a:pPr/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97552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3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300"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300"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300"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300" b="1">
          <a:solidFill>
            <a:schemeClr val="tx2"/>
          </a:solidFill>
          <a:latin typeface="Arial" pitchFamily="34" charset="0"/>
        </a:defRPr>
      </a:lvl5pPr>
      <a:lvl6pPr marL="342900" algn="l" rtl="0" eaLnBrk="0" fontAlgn="base" hangingPunct="0">
        <a:spcBef>
          <a:spcPct val="0"/>
        </a:spcBef>
        <a:spcAft>
          <a:spcPct val="0"/>
        </a:spcAft>
        <a:defRPr kumimoji="1" sz="3300" b="1">
          <a:solidFill>
            <a:schemeClr val="tx2"/>
          </a:solidFill>
          <a:latin typeface="Arial" pitchFamily="34" charset="0"/>
        </a:defRPr>
      </a:lvl6pPr>
      <a:lvl7pPr marL="685800" algn="l" rtl="0" eaLnBrk="0" fontAlgn="base" hangingPunct="0">
        <a:spcBef>
          <a:spcPct val="0"/>
        </a:spcBef>
        <a:spcAft>
          <a:spcPct val="0"/>
        </a:spcAft>
        <a:defRPr kumimoji="1" sz="3300" b="1">
          <a:solidFill>
            <a:schemeClr val="tx2"/>
          </a:solidFill>
          <a:latin typeface="Arial" pitchFamily="34" charset="0"/>
        </a:defRPr>
      </a:lvl7pPr>
      <a:lvl8pPr marL="1028700" algn="l" rtl="0" eaLnBrk="0" fontAlgn="base" hangingPunct="0">
        <a:spcBef>
          <a:spcPct val="0"/>
        </a:spcBef>
        <a:spcAft>
          <a:spcPct val="0"/>
        </a:spcAft>
        <a:defRPr kumimoji="1" sz="3300" b="1">
          <a:solidFill>
            <a:schemeClr val="tx2"/>
          </a:solidFill>
          <a:latin typeface="Arial" pitchFamily="34" charset="0"/>
        </a:defRPr>
      </a:lvl8pPr>
      <a:lvl9pPr marL="1371600" algn="l" rtl="0" eaLnBrk="0" fontAlgn="base" hangingPunct="0">
        <a:spcBef>
          <a:spcPct val="0"/>
        </a:spcBef>
        <a:spcAft>
          <a:spcPct val="0"/>
        </a:spcAft>
        <a:defRPr kumimoji="1" sz="3300" b="1">
          <a:solidFill>
            <a:schemeClr val="tx2"/>
          </a:solidFill>
          <a:latin typeface="Arial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anose="05000000000000000000" pitchFamily="2" charset="2"/>
        <a:buChar char="n"/>
        <a:defRPr kumimoji="1"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anose="05000000000000000000" pitchFamily="2" charset="2"/>
        <a:buChar char="n"/>
        <a:defRPr kumimoji="1"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anose="05000000000000000000" pitchFamily="2" charset="2"/>
        <a:buChar char="n"/>
        <a:defRPr kumimoji="1"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anose="05000000000000000000" pitchFamily="2" charset="2"/>
        <a:buChar char="n"/>
        <a:defRPr kumimoji="1" sz="1500">
          <a:solidFill>
            <a:schemeClr val="tx1"/>
          </a:solidFill>
          <a:latin typeface="+mn-lt"/>
        </a:defRPr>
      </a:lvl5pPr>
      <a:lvl6pPr marL="1885950" indent="-1714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1500">
          <a:solidFill>
            <a:schemeClr val="tx1"/>
          </a:solidFill>
          <a:latin typeface="+mn-lt"/>
        </a:defRPr>
      </a:lvl6pPr>
      <a:lvl7pPr marL="2228850" indent="-1714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1500">
          <a:solidFill>
            <a:schemeClr val="tx1"/>
          </a:solidFill>
          <a:latin typeface="+mn-lt"/>
        </a:defRPr>
      </a:lvl7pPr>
      <a:lvl8pPr marL="2571750" indent="-1714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1500">
          <a:solidFill>
            <a:schemeClr val="tx1"/>
          </a:solidFill>
          <a:latin typeface="+mn-lt"/>
        </a:defRPr>
      </a:lvl8pPr>
      <a:lvl9pPr marL="2914650" indent="-1714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n"/>
        <a:defRPr kumimoji="1"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2AA2C-73A5-4283-B366-AB59A717A3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US" sz="4800" dirty="0"/>
              <a:t>TRANSMISI DATA</a:t>
            </a:r>
            <a:endParaRPr lang="id-ID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E9742E-C036-417E-BDC6-D0C28D5751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 err="1"/>
              <a:t>Pertemuan</a:t>
            </a:r>
            <a:r>
              <a:rPr lang="en-US" dirty="0"/>
              <a:t> 3 – </a:t>
            </a:r>
            <a:r>
              <a:rPr lang="en-US" dirty="0" err="1"/>
              <a:t>Komunikasi</a:t>
            </a:r>
            <a:r>
              <a:rPr lang="en-US" dirty="0"/>
              <a:t> Data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82675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Transmisi</a:t>
            </a:r>
            <a:r>
              <a:rPr lang="en-US" dirty="0"/>
              <a:t> Data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en-US" dirty="0"/>
              <a:t>Data </a:t>
            </a:r>
            <a:r>
              <a:rPr lang="en-US" altLang="en-US" dirty="0" err="1"/>
              <a:t>transmisi</a:t>
            </a:r>
            <a:r>
              <a:rPr lang="en-US" altLang="en-US" dirty="0"/>
              <a:t> </a:t>
            </a:r>
            <a:r>
              <a:rPr lang="en-US" altLang="en-US" dirty="0" err="1"/>
              <a:t>melewati</a:t>
            </a:r>
            <a:r>
              <a:rPr lang="en-US" altLang="en-US" dirty="0"/>
              <a:t>  </a:t>
            </a:r>
            <a:r>
              <a:rPr lang="en-US" altLang="en-US" dirty="0">
                <a:solidFill>
                  <a:srgbClr val="FF0000"/>
                </a:solidFill>
              </a:rPr>
              <a:t>transmitter</a:t>
            </a:r>
            <a:r>
              <a:rPr lang="en-US" altLang="en-US" dirty="0"/>
              <a:t> (</a:t>
            </a:r>
            <a:r>
              <a:rPr lang="en-US" altLang="en-US" dirty="0" err="1"/>
              <a:t>pemancar</a:t>
            </a:r>
            <a:r>
              <a:rPr lang="en-US" altLang="en-US" dirty="0"/>
              <a:t>)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FF0000"/>
                </a:solidFill>
              </a:rPr>
              <a:t>receiver</a:t>
            </a:r>
            <a:r>
              <a:rPr lang="en-US" altLang="en-US" dirty="0"/>
              <a:t> (</a:t>
            </a:r>
            <a:r>
              <a:rPr lang="en-US" altLang="en-US" dirty="0" err="1"/>
              <a:t>penerima</a:t>
            </a:r>
            <a:r>
              <a:rPr lang="en-US" altLang="en-US" dirty="0"/>
              <a:t>) </a:t>
            </a:r>
            <a:r>
              <a:rPr lang="en-US" altLang="en-US" dirty="0" err="1"/>
              <a:t>melalui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FF0000"/>
                </a:solidFill>
              </a:rPr>
              <a:t>medium </a:t>
            </a:r>
            <a:r>
              <a:rPr lang="en-US" altLang="en-US" dirty="0" err="1">
                <a:solidFill>
                  <a:srgbClr val="FF0000"/>
                </a:solidFill>
              </a:rPr>
              <a:t>transmisi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. 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endParaRPr lang="en-US" altLang="en-US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en-US" dirty="0"/>
              <a:t>Media </a:t>
            </a:r>
            <a:r>
              <a:rPr lang="en-US" altLang="en-US" dirty="0" err="1"/>
              <a:t>transmisi</a:t>
            </a:r>
            <a:r>
              <a:rPr lang="en-US" altLang="en-US" dirty="0"/>
              <a:t> </a:t>
            </a:r>
            <a:r>
              <a:rPr lang="en-US" altLang="en-US" dirty="0" err="1"/>
              <a:t>diklasifikasikan</a:t>
            </a:r>
            <a:r>
              <a:rPr lang="en-US" altLang="en-US" dirty="0"/>
              <a:t> </a:t>
            </a:r>
            <a:r>
              <a:rPr lang="en-US" altLang="en-US" dirty="0" err="1"/>
              <a:t>sebagai</a:t>
            </a:r>
            <a:r>
              <a:rPr lang="en-US" altLang="en-US" dirty="0"/>
              <a:t>  </a:t>
            </a:r>
          </a:p>
          <a:p>
            <a:pPr marL="342900" lvl="1" indent="0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sz="2400" dirty="0"/>
              <a:t>	Media yang </a:t>
            </a:r>
            <a:r>
              <a:rPr lang="en-US" altLang="en-US" sz="2400" dirty="0" err="1"/>
              <a:t>dituntun</a:t>
            </a:r>
            <a:r>
              <a:rPr lang="en-US" altLang="en-US" sz="2400" dirty="0"/>
              <a:t> (</a:t>
            </a:r>
            <a:r>
              <a:rPr lang="en-US" altLang="en-US" sz="2400" dirty="0">
                <a:solidFill>
                  <a:srgbClr val="FF0000"/>
                </a:solidFill>
              </a:rPr>
              <a:t>guided media</a:t>
            </a:r>
            <a:r>
              <a:rPr lang="en-US" altLang="en-US" sz="2400" dirty="0"/>
              <a:t>), </a:t>
            </a:r>
          </a:p>
          <a:p>
            <a:pPr marL="342900" lvl="1" indent="0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sz="2400" dirty="0"/>
              <a:t>	Media yang </a:t>
            </a:r>
            <a:r>
              <a:rPr lang="en-US" altLang="en-US" sz="2400" dirty="0" err="1"/>
              <a:t>tidak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dituntun</a:t>
            </a:r>
            <a:r>
              <a:rPr lang="en-US" altLang="en-US" sz="2400" dirty="0"/>
              <a:t> (</a:t>
            </a:r>
            <a:r>
              <a:rPr lang="en-US" altLang="en-US" sz="2400" dirty="0">
                <a:solidFill>
                  <a:srgbClr val="FF0000"/>
                </a:solidFill>
              </a:rPr>
              <a:t>unguided media</a:t>
            </a:r>
            <a:r>
              <a:rPr lang="en-US" altLang="en-US" sz="2400" dirty="0"/>
              <a:t>), </a:t>
            </a:r>
          </a:p>
        </p:txBody>
      </p:sp>
    </p:spTree>
    <p:extLst>
      <p:ext uri="{BB962C8B-B14F-4D97-AF65-F5344CB8AC3E}">
        <p14:creationId xmlns:p14="http://schemas.microsoft.com/office/powerpoint/2010/main" val="3885105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Transmisi</a:t>
            </a:r>
            <a:r>
              <a:rPr lang="en-US" dirty="0"/>
              <a:t> Data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en-US" sz="2400" dirty="0">
                <a:solidFill>
                  <a:srgbClr val="FF0000"/>
                </a:solidFill>
              </a:rPr>
              <a:t>Media yang </a:t>
            </a:r>
            <a:r>
              <a:rPr lang="en-US" altLang="en-US" sz="2400" dirty="0" err="1">
                <a:solidFill>
                  <a:srgbClr val="FF0000"/>
                </a:solidFill>
              </a:rPr>
              <a:t>dituntun</a:t>
            </a:r>
            <a:r>
              <a:rPr lang="en-US" altLang="en-US" sz="2400" dirty="0">
                <a:solidFill>
                  <a:srgbClr val="FF0000"/>
                </a:solidFill>
              </a:rPr>
              <a:t> (guided media), 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dirty="0"/>
              <a:t>	</a:t>
            </a:r>
            <a:r>
              <a:rPr lang="en-US" altLang="en-US" sz="2400" dirty="0" err="1"/>
              <a:t>gelombang-gelombang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dituntun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melewati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jalur</a:t>
            </a:r>
            <a:r>
              <a:rPr lang="en-US" altLang="en-US" sz="2400" dirty="0"/>
              <a:t> 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dirty="0"/>
              <a:t>	</a:t>
            </a:r>
            <a:r>
              <a:rPr lang="en-US" altLang="en-US" sz="2400" dirty="0" err="1"/>
              <a:t>fisik</a:t>
            </a:r>
            <a:r>
              <a:rPr lang="en-US" altLang="en-US" sz="2400" dirty="0"/>
              <a:t>, 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dirty="0"/>
              <a:t>	</a:t>
            </a:r>
            <a:r>
              <a:rPr lang="en-US" altLang="en-US" sz="2400" dirty="0" err="1"/>
              <a:t>contoh</a:t>
            </a:r>
            <a:r>
              <a:rPr lang="en-US" altLang="en-US" sz="2400" dirty="0"/>
              <a:t> : twisted pair 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dirty="0"/>
              <a:t>		   </a:t>
            </a:r>
            <a:r>
              <a:rPr lang="en-US" altLang="en-US" sz="2400" dirty="0" err="1"/>
              <a:t>kabel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koaksial</a:t>
            </a:r>
            <a:r>
              <a:rPr lang="en-US" altLang="en-US" sz="2400" dirty="0"/>
              <a:t>  </a:t>
            </a:r>
            <a:endParaRPr lang="en-US" altLang="en-US" dirty="0"/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sz="2400" dirty="0"/>
              <a:t>		   fiber </a:t>
            </a:r>
            <a:r>
              <a:rPr lang="en-US" altLang="en-US" sz="2400" dirty="0" err="1"/>
              <a:t>optik</a:t>
            </a:r>
            <a:r>
              <a:rPr lang="en-US" altLang="en-US" sz="2400" dirty="0"/>
              <a:t>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82725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Transmisi</a:t>
            </a:r>
            <a:r>
              <a:rPr lang="en-US" dirty="0"/>
              <a:t> Data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en-US" sz="2400" dirty="0">
                <a:solidFill>
                  <a:srgbClr val="FF0000"/>
                </a:solidFill>
              </a:rPr>
              <a:t>Media yang </a:t>
            </a:r>
            <a:r>
              <a:rPr lang="en-US" altLang="en-US" sz="2400" dirty="0" err="1">
                <a:solidFill>
                  <a:srgbClr val="FF0000"/>
                </a:solidFill>
              </a:rPr>
              <a:t>tidak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</a:rPr>
              <a:t>dituntun</a:t>
            </a:r>
            <a:r>
              <a:rPr lang="en-US" altLang="en-US" sz="2400" dirty="0">
                <a:solidFill>
                  <a:srgbClr val="FF0000"/>
                </a:solidFill>
              </a:rPr>
              <a:t> (unguided media)</a:t>
            </a:r>
            <a:r>
              <a:rPr lang="en-US" altLang="en-US" sz="2400" dirty="0"/>
              <a:t> 	</a:t>
            </a:r>
            <a:r>
              <a:rPr lang="en-US" altLang="en-US" sz="2400" dirty="0" err="1"/>
              <a:t>menyediakan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suatu</a:t>
            </a:r>
            <a:r>
              <a:rPr lang="en-US" altLang="en-US" sz="2400" dirty="0"/>
              <a:t> device </a:t>
            </a:r>
            <a:r>
              <a:rPr lang="en-US" altLang="en-US" sz="2400" dirty="0" err="1"/>
              <a:t>untuk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mentransmisi</a:t>
            </a:r>
            <a:r>
              <a:rPr lang="en-US" altLang="en-US" sz="2400" dirty="0"/>
              <a:t> 	</a:t>
            </a:r>
            <a:r>
              <a:rPr lang="en-US" altLang="en-US" sz="2400" dirty="0" err="1"/>
              <a:t>gelombang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elektromagnetik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tetapi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tanpa</a:t>
            </a:r>
            <a:r>
              <a:rPr lang="en-US" altLang="en-US" sz="2400" dirty="0"/>
              <a:t> 	</a:t>
            </a:r>
            <a:r>
              <a:rPr lang="en-US" altLang="en-US" sz="2400" dirty="0" err="1"/>
              <a:t>menuntunnya</a:t>
            </a:r>
            <a:r>
              <a:rPr lang="en-US" altLang="en-US" sz="2400" dirty="0"/>
              <a:t>, 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dirty="0"/>
              <a:t>	</a:t>
            </a:r>
            <a:r>
              <a:rPr lang="en-US" altLang="en-US" sz="2400" dirty="0" err="1"/>
              <a:t>contoh</a:t>
            </a:r>
            <a:r>
              <a:rPr lang="en-US" altLang="en-US" sz="2400" dirty="0"/>
              <a:t> : </a:t>
            </a:r>
            <a:r>
              <a:rPr lang="en-US" altLang="en-US" sz="2400" dirty="0" err="1"/>
              <a:t>penyebaran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melalui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udara</a:t>
            </a:r>
            <a:endParaRPr lang="en-US" altLang="en-US" dirty="0"/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sz="2400" dirty="0"/>
              <a:t>		   </a:t>
            </a:r>
            <a:r>
              <a:rPr lang="en-US" altLang="en-US" sz="2400" dirty="0" err="1"/>
              <a:t>hampa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udara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dan</a:t>
            </a:r>
            <a:r>
              <a:rPr lang="en-US" altLang="en-US" sz="2400" dirty="0"/>
              <a:t> 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dirty="0"/>
              <a:t>		   </a:t>
            </a:r>
            <a:r>
              <a:rPr lang="en-US" altLang="en-US" sz="2400" dirty="0"/>
              <a:t>air </a:t>
            </a:r>
            <a:r>
              <a:rPr lang="en-US" altLang="en-US" sz="2400" dirty="0" err="1"/>
              <a:t>laut</a:t>
            </a:r>
            <a:r>
              <a:rPr lang="en-US" alt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39924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Transmisi</a:t>
            </a:r>
            <a:r>
              <a:rPr lang="en-US" dirty="0"/>
              <a:t> Data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en-US" dirty="0" err="1">
                <a:solidFill>
                  <a:srgbClr val="FF0000"/>
                </a:solidFill>
              </a:rPr>
              <a:t>Dua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faktor</a:t>
            </a:r>
            <a:r>
              <a:rPr lang="en-US" altLang="en-US" dirty="0">
                <a:solidFill>
                  <a:srgbClr val="FF0000"/>
                </a:solidFill>
              </a:rPr>
              <a:t> yang </a:t>
            </a:r>
            <a:r>
              <a:rPr lang="en-US" altLang="en-US" dirty="0" err="1">
                <a:solidFill>
                  <a:srgbClr val="FF0000"/>
                </a:solidFill>
              </a:rPr>
              <a:t>mempengaruhi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keberhasilan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dari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suatu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transmisi</a:t>
            </a:r>
            <a:r>
              <a:rPr lang="en-US" altLang="en-US" dirty="0">
                <a:solidFill>
                  <a:srgbClr val="FF0000"/>
                </a:solidFill>
              </a:rPr>
              <a:t> data </a:t>
            </a:r>
            <a:r>
              <a:rPr lang="en-US" altLang="en-US" dirty="0" err="1"/>
              <a:t>yaitu</a:t>
            </a:r>
            <a:r>
              <a:rPr lang="en-US" altLang="en-US" dirty="0"/>
              <a:t> 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dirty="0"/>
              <a:t>	</a:t>
            </a:r>
            <a:r>
              <a:rPr lang="en-US" altLang="en-US" dirty="0" err="1"/>
              <a:t>kualitas</a:t>
            </a:r>
            <a:r>
              <a:rPr lang="en-US" altLang="en-US" dirty="0"/>
              <a:t> </a:t>
            </a:r>
            <a:r>
              <a:rPr lang="en-US" altLang="en-US" dirty="0" err="1"/>
              <a:t>sinyal</a:t>
            </a:r>
            <a:r>
              <a:rPr lang="en-US" altLang="en-US" dirty="0"/>
              <a:t> yang </a:t>
            </a:r>
            <a:r>
              <a:rPr lang="en-US" altLang="en-US" dirty="0" err="1"/>
              <a:t>ditransmisi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dirty="0"/>
              <a:t>	</a:t>
            </a:r>
            <a:r>
              <a:rPr lang="en-US" altLang="en-US" dirty="0" err="1"/>
              <a:t>karakteristik</a:t>
            </a:r>
            <a:r>
              <a:rPr lang="en-US" altLang="en-US" dirty="0"/>
              <a:t> media </a:t>
            </a:r>
            <a:r>
              <a:rPr lang="en-US" altLang="en-US" dirty="0" err="1"/>
              <a:t>transmisi</a:t>
            </a:r>
            <a:r>
              <a:rPr lang="en-US" alt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6256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GUIDED MEDIA</a:t>
            </a:r>
            <a:endParaRPr lang="id-ID" dirty="0"/>
          </a:p>
        </p:txBody>
      </p:sp>
      <p:pic>
        <p:nvPicPr>
          <p:cNvPr id="6" name="Picture 2" descr="https://www.novell.com/info/primer/art/prim05.gif">
            <a:extLst>
              <a:ext uri="{FF2B5EF4-FFF2-40B4-BE49-F238E27FC236}">
                <a16:creationId xmlns:a16="http://schemas.microsoft.com/office/drawing/2014/main" id="{5FEB0E4E-9C79-4548-8A50-67F1BEFDB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91" y="1692964"/>
            <a:ext cx="8591214" cy="4217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9038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UNGUIDED MEDIA</a:t>
            </a:r>
            <a:endParaRPr lang="id-ID" dirty="0"/>
          </a:p>
        </p:txBody>
      </p:sp>
      <p:pic>
        <p:nvPicPr>
          <p:cNvPr id="7" name="Picture 6" descr="http://image.slidesharecdn.com/communication-140625051112-phpapp01/95/communication-channel-and-its-types-lcwu-15-638.jpg?cb=1403673924">
            <a:extLst>
              <a:ext uri="{FF2B5EF4-FFF2-40B4-BE49-F238E27FC236}">
                <a16:creationId xmlns:a16="http://schemas.microsoft.com/office/drawing/2014/main" id="{BBC202D0-2B37-4F86-8069-638AB0026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49" y="1722783"/>
            <a:ext cx="8807644" cy="4956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5452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err="1"/>
              <a:t>Konfigurasi</a:t>
            </a:r>
            <a:r>
              <a:rPr lang="en-US" altLang="en-US" sz="3600" dirty="0"/>
              <a:t> Guided </a:t>
            </a:r>
            <a:r>
              <a:rPr lang="en-US" altLang="en-US" sz="3600" dirty="0" err="1"/>
              <a:t>Transmision</a:t>
            </a:r>
            <a:r>
              <a:rPr lang="en-US" altLang="en-US" dirty="0"/>
              <a:t> </a:t>
            </a:r>
            <a:endParaRPr lang="id-ID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0603688-01FE-409A-B786-5E9AEA44A1B9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4078907"/>
              </p:ext>
            </p:extLst>
          </p:nvPr>
        </p:nvGraphicFramePr>
        <p:xfrm>
          <a:off x="288234" y="1706218"/>
          <a:ext cx="8607529" cy="457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Bitmap Image" r:id="rId3" imgW="5733333" imgH="3048426" progId="PBrush">
                  <p:embed/>
                </p:oleObj>
              </mc:Choice>
              <mc:Fallback>
                <p:oleObj name="Bitmap Image" r:id="rId3" imgW="5733333" imgH="3048426" progId="PBrush">
                  <p:embed/>
                  <p:pic>
                    <p:nvPicPr>
                      <p:cNvPr id="9219" name="Object 5">
                        <a:extLst>
                          <a:ext uri="{FF2B5EF4-FFF2-40B4-BE49-F238E27FC236}">
                            <a16:creationId xmlns:a16="http://schemas.microsoft.com/office/drawing/2014/main" id="{0AA8D7A6-EC10-49CF-AB1E-4393FCBEED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234" y="1706218"/>
                        <a:ext cx="8607529" cy="4575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7577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Transmisi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en-US" dirty="0" err="1">
                <a:solidFill>
                  <a:srgbClr val="FF0000"/>
                </a:solidFill>
              </a:rPr>
              <a:t>Sistim-sistim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transmisi</a:t>
            </a:r>
            <a:r>
              <a:rPr lang="en-US" altLang="en-US" dirty="0">
                <a:solidFill>
                  <a:srgbClr val="FF0000"/>
                </a:solidFill>
              </a:rPr>
              <a:t> (</a:t>
            </a:r>
            <a:r>
              <a:rPr lang="en-US" altLang="en-US" dirty="0" err="1">
                <a:solidFill>
                  <a:srgbClr val="FF0000"/>
                </a:solidFill>
              </a:rPr>
              <a:t>menurut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definisi</a:t>
            </a:r>
            <a:r>
              <a:rPr lang="en-US" altLang="en-US" dirty="0">
                <a:solidFill>
                  <a:srgbClr val="FF0000"/>
                </a:solidFill>
              </a:rPr>
              <a:t> ANSI)   </a:t>
            </a:r>
          </a:p>
          <a:p>
            <a:pPr marL="342900" lvl="1" indent="0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sz="2400" dirty="0"/>
              <a:t>	Simplex, </a:t>
            </a:r>
          </a:p>
          <a:p>
            <a:pPr marL="342900" lvl="1" indent="0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sz="2400" dirty="0"/>
              <a:t>	Half-duplex, </a:t>
            </a:r>
          </a:p>
          <a:p>
            <a:pPr marL="342900" lvl="1" indent="0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sz="2400" dirty="0"/>
              <a:t>	Full -duplex, </a:t>
            </a:r>
          </a:p>
        </p:txBody>
      </p:sp>
    </p:spTree>
    <p:extLst>
      <p:ext uri="{BB962C8B-B14F-4D97-AF65-F5344CB8AC3E}">
        <p14:creationId xmlns:p14="http://schemas.microsoft.com/office/powerpoint/2010/main" val="643511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Transmisi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en-US" sz="2400" dirty="0">
                <a:solidFill>
                  <a:srgbClr val="FF0000"/>
                </a:solidFill>
              </a:rPr>
              <a:t>Simplex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sinyal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ditransmisi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dalam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satu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arah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saja</a:t>
            </a:r>
            <a:r>
              <a:rPr lang="en-US" altLang="en-US" sz="2400" dirty="0"/>
              <a:t>; </a:t>
            </a:r>
            <a:r>
              <a:rPr lang="en-US" altLang="en-US" sz="2400" dirty="0" err="1"/>
              <a:t>stasiun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satu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bertindak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sebagai</a:t>
            </a:r>
            <a:r>
              <a:rPr lang="en-US" altLang="en-US" sz="2400" dirty="0"/>
              <a:t> transmitter </a:t>
            </a:r>
            <a:r>
              <a:rPr lang="en-US" altLang="en-US" sz="2400" dirty="0" err="1"/>
              <a:t>dan</a:t>
            </a:r>
            <a:r>
              <a:rPr lang="en-US" altLang="en-US" sz="2400" dirty="0"/>
              <a:t> yang lain </a:t>
            </a:r>
            <a:r>
              <a:rPr lang="en-US" altLang="en-US" sz="2400" dirty="0" err="1"/>
              <a:t>sebagai</a:t>
            </a:r>
            <a:r>
              <a:rPr lang="en-US" altLang="en-US" sz="2400" dirty="0"/>
              <a:t> receiver. 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en-US" sz="2400" dirty="0">
                <a:solidFill>
                  <a:srgbClr val="FF0000"/>
                </a:solidFill>
              </a:rPr>
              <a:t>Half-duplex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kedua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stasiun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dapat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melakukan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transmisi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tetapi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hanya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sekali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dalam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suatu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waktu</a:t>
            </a:r>
            <a:r>
              <a:rPr lang="en-US" altLang="en-US" sz="2400" dirty="0"/>
              <a:t>. 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en-US" sz="2400" dirty="0">
                <a:solidFill>
                  <a:srgbClr val="FF0000"/>
                </a:solidFill>
              </a:rPr>
              <a:t>Full -duplex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kedua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stasiun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dapat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bertransmisi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secara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simultan</a:t>
            </a:r>
            <a:r>
              <a:rPr lang="en-US" altLang="en-US" sz="2400" dirty="0"/>
              <a:t>, medium </a:t>
            </a:r>
            <a:r>
              <a:rPr lang="en-US" altLang="en-US" sz="2400" dirty="0" err="1"/>
              <a:t>membawa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dalam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dua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arah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pada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waktu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sama</a:t>
            </a:r>
            <a:r>
              <a:rPr lang="en-US" alt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368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Terminologi</a:t>
            </a:r>
            <a:r>
              <a:rPr lang="en-US" dirty="0"/>
              <a:t> </a:t>
            </a:r>
            <a:r>
              <a:rPr lang="en-US" dirty="0" err="1"/>
              <a:t>Transmisi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FF0000"/>
                </a:solidFill>
              </a:rPr>
              <a:t>Point to Point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Direct link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device,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2 </a:t>
            </a:r>
            <a:r>
              <a:rPr lang="en-US" dirty="0" err="1"/>
              <a:t>peralatan</a:t>
            </a:r>
            <a:r>
              <a:rPr lang="en-US" dirty="0"/>
              <a:t> </a:t>
            </a:r>
            <a:r>
              <a:rPr lang="en-US" dirty="0" err="1"/>
              <a:t>sama-sama</a:t>
            </a:r>
            <a:r>
              <a:rPr lang="en-US" dirty="0"/>
              <a:t> </a:t>
            </a:r>
            <a:r>
              <a:rPr lang="en-US" dirty="0" err="1"/>
              <a:t>memakai</a:t>
            </a:r>
            <a:r>
              <a:rPr lang="en-US" dirty="0"/>
              <a:t> media.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endParaRPr lang="en-US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FF0000"/>
                </a:solidFill>
              </a:rPr>
              <a:t>Multipoint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</a:t>
            </a:r>
            <a:r>
              <a:rPr lang="en-US" dirty="0" err="1"/>
              <a:t>Konfigurasi</a:t>
            </a:r>
            <a:r>
              <a:rPr lang="en-US" dirty="0"/>
              <a:t> multipoint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device </a:t>
            </a:r>
            <a:r>
              <a:rPr lang="en-US" dirty="0" err="1"/>
              <a:t>pada</a:t>
            </a:r>
            <a:r>
              <a:rPr lang="en-US" dirty="0"/>
              <a:t> medium yang </a:t>
            </a:r>
            <a:r>
              <a:rPr lang="en-US" dirty="0" err="1"/>
              <a:t>sama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7841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FF0000"/>
                </a:solidFill>
              </a:rPr>
              <a:t>Data Analog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	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kontinyu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interval </a:t>
            </a:r>
            <a:r>
              <a:rPr lang="en-US" dirty="0" err="1"/>
              <a:t>tertentu</a:t>
            </a:r>
            <a:r>
              <a:rPr lang="en-US" dirty="0"/>
              <a:t>.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	</a:t>
            </a:r>
            <a:r>
              <a:rPr lang="en-US" dirty="0" err="1"/>
              <a:t>Contoh</a:t>
            </a:r>
            <a:r>
              <a:rPr lang="en-US" dirty="0"/>
              <a:t>: data </a:t>
            </a:r>
            <a:r>
              <a:rPr lang="en-US" dirty="0" err="1"/>
              <a:t>suara</a:t>
            </a:r>
            <a:r>
              <a:rPr lang="en-US" dirty="0"/>
              <a:t>, </a:t>
            </a:r>
            <a:r>
              <a:rPr lang="en-US" dirty="0" err="1"/>
              <a:t>gambar</a:t>
            </a:r>
            <a:endParaRPr lang="en-US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endParaRPr lang="en-US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FF0000"/>
                </a:solidFill>
              </a:rPr>
              <a:t>Data Digital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	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diskrit</a:t>
            </a:r>
            <a:r>
              <a:rPr lang="en-US" dirty="0"/>
              <a:t>.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	</a:t>
            </a:r>
            <a:r>
              <a:rPr lang="en-US" dirty="0" err="1"/>
              <a:t>Contoh</a:t>
            </a:r>
            <a:r>
              <a:rPr lang="en-US" dirty="0"/>
              <a:t>: data </a:t>
            </a:r>
            <a:r>
              <a:rPr lang="en-US" dirty="0" err="1"/>
              <a:t>biner</a:t>
            </a:r>
            <a:r>
              <a:rPr lang="en-US" dirty="0"/>
              <a:t> (computer), </a:t>
            </a:r>
            <a:r>
              <a:rPr lang="en-US" dirty="0" err="1"/>
              <a:t>teks</a:t>
            </a:r>
            <a:r>
              <a:rPr lang="en-US" dirty="0"/>
              <a:t> (ASCII)</a:t>
            </a:r>
          </a:p>
        </p:txBody>
      </p:sp>
    </p:spTree>
    <p:extLst>
      <p:ext uri="{BB962C8B-B14F-4D97-AF65-F5344CB8AC3E}">
        <p14:creationId xmlns:p14="http://schemas.microsoft.com/office/powerpoint/2010/main" val="1235137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Sinyal</a:t>
            </a:r>
            <a:r>
              <a:rPr lang="en-US" dirty="0"/>
              <a:t>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 err="1">
                <a:solidFill>
                  <a:srgbClr val="FF0000"/>
                </a:solidFill>
              </a:rPr>
              <a:t>Sinyal</a:t>
            </a:r>
            <a:r>
              <a:rPr lang="en-US" dirty="0">
                <a:solidFill>
                  <a:srgbClr val="FF0000"/>
                </a:solidFill>
              </a:rPr>
              <a:t> 	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dirty="0" err="1"/>
              <a:t>Gelombang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elektromagnetis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	encoding data		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 err="1">
                <a:solidFill>
                  <a:srgbClr val="FF0000"/>
                </a:solidFill>
              </a:rPr>
              <a:t>Sinyal</a:t>
            </a:r>
            <a:r>
              <a:rPr lang="en-US" dirty="0">
                <a:solidFill>
                  <a:srgbClr val="FF0000"/>
                </a:solidFill>
              </a:rPr>
              <a:t> Analog	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dirty="0" err="1"/>
              <a:t>Gelombang</a:t>
            </a:r>
            <a:r>
              <a:rPr lang="en-US" dirty="0"/>
              <a:t> </a:t>
            </a:r>
            <a:r>
              <a:rPr lang="en-US" dirty="0" err="1"/>
              <a:t>elektromagnetis</a:t>
            </a:r>
            <a:r>
              <a:rPr lang="en-US" dirty="0"/>
              <a:t> </a:t>
            </a:r>
            <a:r>
              <a:rPr lang="en-US" dirty="0" err="1"/>
              <a:t>kontinyu</a:t>
            </a:r>
            <a:endParaRPr lang="en-US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 err="1">
                <a:solidFill>
                  <a:srgbClr val="FF0000"/>
                </a:solidFill>
              </a:rPr>
              <a:t>Sinyal</a:t>
            </a:r>
            <a:r>
              <a:rPr lang="en-US" dirty="0">
                <a:solidFill>
                  <a:srgbClr val="FF0000"/>
                </a:solidFill>
              </a:rPr>
              <a:t> Digital	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dirty="0" err="1"/>
              <a:t>Pulsa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,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POSITIF = 1        NEGATIF = 0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289868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Transmisi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 err="1">
                <a:solidFill>
                  <a:srgbClr val="FF0000"/>
                </a:solidFill>
              </a:rPr>
              <a:t>Transmisi</a:t>
            </a:r>
            <a:r>
              <a:rPr lang="en-US" dirty="0">
                <a:solidFill>
                  <a:srgbClr val="FF0000"/>
                </a:solidFill>
              </a:rPr>
              <a:t>		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Cara </a:t>
            </a:r>
            <a:r>
              <a:rPr lang="en-US" dirty="0" err="1"/>
              <a:t>pengiriman</a:t>
            </a:r>
            <a:r>
              <a:rPr lang="en-US" dirty="0"/>
              <a:t> data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propagasi</a:t>
            </a:r>
            <a:r>
              <a:rPr lang="en-US" dirty="0"/>
              <a:t> 	</a:t>
            </a:r>
            <a:r>
              <a:rPr lang="en-US" dirty="0" err="1"/>
              <a:t>gelombang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media </a:t>
            </a:r>
            <a:r>
              <a:rPr lang="en-US" dirty="0" err="1"/>
              <a:t>transmisi</a:t>
            </a:r>
            <a:endParaRPr lang="en-US" dirty="0">
              <a:solidFill>
                <a:srgbClr val="FF0000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 err="1">
                <a:solidFill>
                  <a:srgbClr val="FF0000"/>
                </a:solidFill>
              </a:rPr>
              <a:t>Transmisi</a:t>
            </a:r>
            <a:r>
              <a:rPr lang="en-US" dirty="0">
                <a:solidFill>
                  <a:srgbClr val="FF0000"/>
                </a:solidFill>
              </a:rPr>
              <a:t> Analog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data analog </a:t>
            </a:r>
            <a:r>
              <a:rPr lang="en-US" dirty="0" err="1"/>
              <a:t>atau</a:t>
            </a:r>
            <a:r>
              <a:rPr lang="en-US" dirty="0"/>
              <a:t> data digital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</a:t>
            </a:r>
            <a:r>
              <a:rPr lang="en-US" dirty="0" err="1"/>
              <a:t>menggunakan</a:t>
            </a:r>
            <a:r>
              <a:rPr lang="en-US" dirty="0"/>
              <a:t> amplifier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memperbaiki</a:t>
            </a:r>
            <a:r>
              <a:rPr lang="en-US" dirty="0"/>
              <a:t> 	</a:t>
            </a:r>
            <a:r>
              <a:rPr lang="en-US" dirty="0" err="1"/>
              <a:t>kualitas</a:t>
            </a:r>
            <a:r>
              <a:rPr lang="en-US" dirty="0">
                <a:solidFill>
                  <a:srgbClr val="FF0000"/>
                </a:solidFill>
              </a:rPr>
              <a:t>	</a:t>
            </a:r>
            <a:endParaRPr lang="en-US" dirty="0"/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endParaRPr lang="en-US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50772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Transmisi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 err="1">
                <a:solidFill>
                  <a:srgbClr val="FF0000"/>
                </a:solidFill>
              </a:rPr>
              <a:t>Transmisi</a:t>
            </a:r>
            <a:r>
              <a:rPr lang="en-US" dirty="0">
                <a:solidFill>
                  <a:srgbClr val="FF0000"/>
                </a:solidFill>
              </a:rPr>
              <a:t> Digital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data analog </a:t>
            </a:r>
            <a:r>
              <a:rPr lang="en-US" dirty="0" err="1"/>
              <a:t>atau</a:t>
            </a:r>
            <a:r>
              <a:rPr lang="en-US" dirty="0"/>
              <a:t> data digital 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</a:t>
            </a:r>
            <a:r>
              <a:rPr lang="en-US" dirty="0" err="1"/>
              <a:t>Menggunakan</a:t>
            </a:r>
            <a:r>
              <a:rPr lang="en-US" dirty="0"/>
              <a:t> repeater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endParaRPr lang="en-US" dirty="0"/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digital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	</a:t>
            </a:r>
            <a:endParaRPr lang="en-US" dirty="0"/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endParaRPr lang="en-US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0131180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Kode</a:t>
            </a:r>
            <a:r>
              <a:rPr lang="en-US" dirty="0"/>
              <a:t> </a:t>
            </a:r>
            <a:r>
              <a:rPr lang="en-US" dirty="0" err="1"/>
              <a:t>Transmisi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FF0000"/>
                </a:solidFill>
              </a:rPr>
              <a:t>ASCII 7-bit </a:t>
            </a:r>
            <a:r>
              <a:rPr lang="en-US" dirty="0"/>
              <a:t>(American Standard Code for Information Interchange)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FF0000"/>
                </a:solidFill>
              </a:rPr>
              <a:t>ASCII 8-bit </a:t>
            </a:r>
            <a:r>
              <a:rPr lang="en-US" dirty="0"/>
              <a:t>(American Standard Code for Information Interchange)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FF0000"/>
                </a:solidFill>
              </a:rPr>
              <a:t>SBCDIS</a:t>
            </a:r>
            <a:r>
              <a:rPr lang="en-US" dirty="0"/>
              <a:t> (Standard Binary Coded Decimal Interchange Code)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FF0000"/>
                </a:solidFill>
              </a:rPr>
              <a:t>EBCDIC</a:t>
            </a:r>
            <a:r>
              <a:rPr lang="en-US" dirty="0"/>
              <a:t> (Extended Binary Coded Decimal Interchange Code)</a:t>
            </a:r>
            <a:r>
              <a:rPr lang="en-US" dirty="0">
                <a:solidFill>
                  <a:srgbClr val="FF0000"/>
                </a:solidFill>
              </a:rPr>
              <a:t>		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</a:t>
            </a:r>
            <a:r>
              <a:rPr lang="en-US" dirty="0">
                <a:solidFill>
                  <a:srgbClr val="FF0000"/>
                </a:solidFill>
              </a:rPr>
              <a:t>	</a:t>
            </a:r>
            <a:endParaRPr lang="en-US" dirty="0"/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endParaRPr lang="en-US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727010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Satuan</a:t>
            </a:r>
            <a:r>
              <a:rPr lang="en-US" dirty="0"/>
              <a:t> </a:t>
            </a:r>
            <a:r>
              <a:rPr lang="en-US" dirty="0" err="1"/>
              <a:t>Transmisi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FF0000"/>
                </a:solidFill>
              </a:rPr>
              <a:t>Baud (</a:t>
            </a:r>
            <a:r>
              <a:rPr lang="en-US" dirty="0" err="1">
                <a:solidFill>
                  <a:srgbClr val="FF0000"/>
                </a:solidFill>
              </a:rPr>
              <a:t>bd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modulasi</a:t>
            </a:r>
            <a:endParaRPr lang="en-US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endParaRPr lang="en-US" dirty="0"/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FF0000"/>
                </a:solidFill>
              </a:rPr>
              <a:t>Bit per second (bps)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transmisi</a:t>
            </a:r>
            <a:r>
              <a:rPr lang="en-US" dirty="0"/>
              <a:t> per Bit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endParaRPr lang="en-US" dirty="0"/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FF0000"/>
                </a:solidFill>
              </a:rPr>
              <a:t>Character per second (cps)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transmisi</a:t>
            </a:r>
            <a:r>
              <a:rPr lang="en-US" dirty="0"/>
              <a:t> per </a:t>
            </a:r>
            <a:r>
              <a:rPr lang="en-US" dirty="0" err="1"/>
              <a:t>Karakter</a:t>
            </a:r>
            <a:r>
              <a:rPr lang="en-US" dirty="0">
                <a:solidFill>
                  <a:srgbClr val="FF0000"/>
                </a:solidFill>
              </a:rPr>
              <a:t>		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</a:t>
            </a:r>
            <a:r>
              <a:rPr lang="en-US" dirty="0">
                <a:solidFill>
                  <a:srgbClr val="FF0000"/>
                </a:solidFill>
              </a:rPr>
              <a:t>	</a:t>
            </a:r>
            <a:endParaRPr lang="en-US" dirty="0"/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endParaRPr lang="en-US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709620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Kapasitas</a:t>
            </a:r>
            <a:r>
              <a:rPr lang="en-US" dirty="0"/>
              <a:t> </a:t>
            </a:r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Transmisi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 err="1">
                <a:solidFill>
                  <a:srgbClr val="FF0000"/>
                </a:solidFill>
              </a:rPr>
              <a:t>NarrowBand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Bandwidth </a:t>
            </a:r>
            <a:r>
              <a:rPr lang="en-US" dirty="0" err="1"/>
              <a:t>rendah</a:t>
            </a:r>
            <a:r>
              <a:rPr lang="en-US" dirty="0"/>
              <a:t> </a:t>
            </a:r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 err="1">
                <a:solidFill>
                  <a:srgbClr val="FF0000"/>
                </a:solidFill>
              </a:rPr>
              <a:t>VoiceBand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Bandwidth </a:t>
            </a:r>
            <a:r>
              <a:rPr lang="en-US" dirty="0" err="1"/>
              <a:t>Sedang</a:t>
            </a:r>
            <a:endParaRPr lang="en-US" dirty="0"/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 err="1">
                <a:solidFill>
                  <a:srgbClr val="FF0000"/>
                </a:solidFill>
              </a:rPr>
              <a:t>WideBand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Bandwidth </a:t>
            </a:r>
            <a:r>
              <a:rPr lang="en-US" dirty="0" err="1"/>
              <a:t>besar</a:t>
            </a:r>
            <a:r>
              <a:rPr lang="en-US" dirty="0">
                <a:solidFill>
                  <a:srgbClr val="FF0000"/>
                </a:solidFill>
              </a:rPr>
              <a:t>		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</a:t>
            </a:r>
            <a:r>
              <a:rPr lang="en-US" dirty="0">
                <a:solidFill>
                  <a:srgbClr val="FF0000"/>
                </a:solidFill>
              </a:rPr>
              <a:t>	</a:t>
            </a:r>
            <a:endParaRPr lang="en-US" dirty="0"/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endParaRPr lang="en-US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		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A4B08C4-B44C-4EC2-A728-999D969B5C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397766"/>
              </p:ext>
            </p:extLst>
          </p:nvPr>
        </p:nvGraphicFramePr>
        <p:xfrm>
          <a:off x="398254" y="3881887"/>
          <a:ext cx="8382000" cy="1584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888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Jenis</a:t>
                      </a:r>
                      <a:r>
                        <a:rPr lang="en-US" sz="1600" dirty="0"/>
                        <a:t> Channel</a:t>
                      </a:r>
                    </a:p>
                  </a:txBody>
                  <a:tcPr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Kapasitas</a:t>
                      </a:r>
                      <a:endParaRPr lang="en-US" sz="1600" dirty="0"/>
                    </a:p>
                    <a:p>
                      <a:pPr algn="ctr"/>
                      <a:r>
                        <a:rPr lang="en-US" sz="1600" dirty="0" err="1"/>
                        <a:t>Transmisi</a:t>
                      </a:r>
                      <a:endParaRPr lang="en-US" sz="1600" dirty="0"/>
                    </a:p>
                  </a:txBody>
                  <a:tcPr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Biaya</a:t>
                      </a:r>
                      <a:endParaRPr lang="en-US" sz="1600" dirty="0"/>
                    </a:p>
                    <a:p>
                      <a:pPr algn="ctr"/>
                      <a:r>
                        <a:rPr lang="en-US" sz="1600" dirty="0"/>
                        <a:t>Total</a:t>
                      </a:r>
                    </a:p>
                  </a:txBody>
                  <a:tcPr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Biaya</a:t>
                      </a:r>
                      <a:endParaRPr lang="en-US" sz="1600" dirty="0"/>
                    </a:p>
                    <a:p>
                      <a:pPr algn="ctr"/>
                      <a:r>
                        <a:rPr lang="en-US" sz="1600" dirty="0"/>
                        <a:t>Rata-rata</a:t>
                      </a:r>
                    </a:p>
                  </a:txBody>
                  <a:tcPr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Tingkat</a:t>
                      </a:r>
                    </a:p>
                    <a:p>
                      <a:pPr algn="ctr"/>
                      <a:r>
                        <a:rPr lang="en-US" sz="1600" dirty="0" err="1"/>
                        <a:t>Kesalahan</a:t>
                      </a:r>
                      <a:endParaRPr lang="en-US" sz="1600" dirty="0"/>
                    </a:p>
                  </a:txBody>
                  <a:tcPr marT="45702" marB="4570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NarrowBand</a:t>
                      </a:r>
                      <a:endParaRPr lang="en-US" sz="1600" dirty="0"/>
                    </a:p>
                  </a:txBody>
                  <a:tcPr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50-300 bps</a:t>
                      </a:r>
                    </a:p>
                  </a:txBody>
                  <a:tcPr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Rendah</a:t>
                      </a:r>
                      <a:endParaRPr lang="en-US" sz="1600" dirty="0"/>
                    </a:p>
                  </a:txBody>
                  <a:tcPr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Tinggi</a:t>
                      </a:r>
                      <a:endParaRPr lang="en-US" sz="1600" dirty="0"/>
                    </a:p>
                  </a:txBody>
                  <a:tcPr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Tinggi</a:t>
                      </a:r>
                      <a:r>
                        <a:rPr lang="en-US" sz="1600" dirty="0"/>
                        <a:t> </a:t>
                      </a:r>
                    </a:p>
                  </a:txBody>
                  <a:tcPr marT="45702" marB="4570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1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VoiceBand</a:t>
                      </a:r>
                      <a:endParaRPr lang="en-US" sz="1600" dirty="0"/>
                    </a:p>
                  </a:txBody>
                  <a:tcPr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300-500 bps</a:t>
                      </a:r>
                    </a:p>
                  </a:txBody>
                  <a:tcPr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Sedang</a:t>
                      </a:r>
                      <a:endParaRPr lang="en-US" sz="1600" dirty="0"/>
                    </a:p>
                  </a:txBody>
                  <a:tcPr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Sedang</a:t>
                      </a:r>
                      <a:endParaRPr lang="en-US" sz="1600" dirty="0"/>
                    </a:p>
                  </a:txBody>
                  <a:tcPr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Sedang</a:t>
                      </a:r>
                      <a:endParaRPr lang="en-US" sz="1600" dirty="0"/>
                    </a:p>
                  </a:txBody>
                  <a:tcPr marT="45702" marB="4570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1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WideBand</a:t>
                      </a:r>
                      <a:endParaRPr lang="en-US" sz="1600" dirty="0"/>
                    </a:p>
                  </a:txBody>
                  <a:tcPr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 </a:t>
                      </a:r>
                      <a:r>
                        <a:rPr lang="en-US" sz="1600" dirty="0" err="1"/>
                        <a:t>juta</a:t>
                      </a:r>
                      <a:r>
                        <a:rPr lang="en-US" sz="1600" dirty="0"/>
                        <a:t> bps</a:t>
                      </a:r>
                    </a:p>
                  </a:txBody>
                  <a:tcPr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Tinggi</a:t>
                      </a:r>
                      <a:endParaRPr lang="en-US" sz="1600" dirty="0"/>
                    </a:p>
                  </a:txBody>
                  <a:tcPr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Rendah</a:t>
                      </a:r>
                      <a:endParaRPr lang="en-US" sz="1600" dirty="0"/>
                    </a:p>
                  </a:txBody>
                  <a:tcPr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Rendah</a:t>
                      </a:r>
                      <a:endParaRPr lang="en-US" sz="1600" dirty="0"/>
                    </a:p>
                  </a:txBody>
                  <a:tcPr marT="45702" marB="4570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8166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0A0C2-90FE-42C3-9B2A-BEFF93464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Kapasitas</a:t>
            </a:r>
            <a:r>
              <a:rPr lang="en-US" dirty="0"/>
              <a:t> </a:t>
            </a:r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Transmisi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117F5-D713-45E1-9466-397FCB2CF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Untuk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dapat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lebih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menjelaskan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mengenai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transmisi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data, </a:t>
            </a: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maka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transmisi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data </a:t>
            </a: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dapat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dikelompokkan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ke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dalam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tiga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hal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utama</a:t>
            </a:r>
            <a:endParaRPr lang="en-US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dirty="0">
                <a:latin typeface="Arial" charset="0"/>
                <a:cs typeface="Arial" charset="0"/>
              </a:rPr>
              <a:t>	</a:t>
            </a:r>
            <a:r>
              <a:rPr lang="en-US" dirty="0" err="1">
                <a:latin typeface="Arial" charset="0"/>
                <a:cs typeface="Arial" charset="0"/>
              </a:rPr>
              <a:t>Bagaimana</a:t>
            </a:r>
            <a:r>
              <a:rPr lang="en-US" dirty="0">
                <a:latin typeface="Arial" charset="0"/>
                <a:cs typeface="Arial" charset="0"/>
              </a:rPr>
              <a:t> data </a:t>
            </a:r>
            <a:r>
              <a:rPr lang="en-US" dirty="0" err="1">
                <a:latin typeface="Arial" charset="0"/>
                <a:cs typeface="Arial" charset="0"/>
              </a:rPr>
              <a:t>mengalir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melalui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peralatan</a:t>
            </a:r>
            <a:endParaRPr lang="en-US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dirty="0">
                <a:latin typeface="Arial" charset="0"/>
                <a:cs typeface="Arial" charset="0"/>
              </a:rPr>
              <a:t>	</a:t>
            </a:r>
            <a:r>
              <a:rPr lang="en-US" dirty="0" err="1">
                <a:latin typeface="Arial" charset="0"/>
                <a:cs typeface="Arial" charset="0"/>
              </a:rPr>
              <a:t>Jenis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hubungan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fisik</a:t>
            </a:r>
            <a:endParaRPr lang="en-US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dirty="0">
                <a:latin typeface="Arial" charset="0"/>
                <a:cs typeface="Arial" charset="0"/>
              </a:rPr>
              <a:t>	</a:t>
            </a:r>
            <a:r>
              <a:rPr lang="en-US" dirty="0" err="1">
                <a:latin typeface="Arial" charset="0"/>
                <a:cs typeface="Arial" charset="0"/>
              </a:rPr>
              <a:t>Jenis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waktu</a:t>
            </a:r>
            <a:r>
              <a:rPr lang="en-US" dirty="0">
                <a:latin typeface="Arial" charset="0"/>
                <a:cs typeface="Arial" charset="0"/>
              </a:rPr>
              <a:t> yang </a:t>
            </a:r>
            <a:r>
              <a:rPr lang="en-US" dirty="0" err="1">
                <a:latin typeface="Arial" charset="0"/>
                <a:cs typeface="Arial" charset="0"/>
              </a:rPr>
              <a:t>digunakan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untuk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transmisi</a:t>
            </a:r>
            <a:endParaRPr lang="en-US" dirty="0">
              <a:latin typeface="Arial" charset="0"/>
              <a:cs typeface="Arial" charset="0"/>
            </a:endParaRP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53518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6EE43-E251-4412-B118-8EABED2A8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Bagaimana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data </a:t>
            </a: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mengalir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melalui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peralatan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3285A-6975-4854-9EE4-EB3F55348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Simplex</a:t>
            </a:r>
          </a:p>
          <a:p>
            <a:pPr marL="0" indent="0">
              <a:buNone/>
            </a:pPr>
            <a:r>
              <a:rPr lang="en-US" dirty="0">
                <a:latin typeface="Arial" charset="0"/>
                <a:cs typeface="Arial" charset="0"/>
              </a:rPr>
              <a:t>	</a:t>
            </a:r>
            <a:r>
              <a:rPr lang="en-US" dirty="0" err="1">
                <a:latin typeface="Arial" charset="0"/>
                <a:cs typeface="Arial" charset="0"/>
              </a:rPr>
              <a:t>Transmisi</a:t>
            </a:r>
            <a:r>
              <a:rPr lang="en-US" dirty="0">
                <a:latin typeface="Arial" charset="0"/>
                <a:cs typeface="Arial" charset="0"/>
              </a:rPr>
              <a:t> data </a:t>
            </a:r>
            <a:r>
              <a:rPr lang="en-US" dirty="0" err="1">
                <a:latin typeface="Arial" charset="0"/>
                <a:cs typeface="Arial" charset="0"/>
              </a:rPr>
              <a:t>dimana</a:t>
            </a:r>
            <a:r>
              <a:rPr lang="en-US" dirty="0">
                <a:latin typeface="Arial" charset="0"/>
                <a:cs typeface="Arial" charset="0"/>
              </a:rPr>
              <a:t> data </a:t>
            </a:r>
            <a:r>
              <a:rPr lang="en-US" dirty="0" err="1">
                <a:latin typeface="Arial" charset="0"/>
                <a:cs typeface="Arial" charset="0"/>
              </a:rPr>
              <a:t>hanya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mengalir</a:t>
            </a:r>
            <a:r>
              <a:rPr lang="en-US" dirty="0">
                <a:latin typeface="Arial" charset="0"/>
                <a:cs typeface="Arial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" charset="0"/>
                <a:cs typeface="Arial" charset="0"/>
              </a:rPr>
              <a:t>	</a:t>
            </a:r>
            <a:r>
              <a:rPr lang="en-US" dirty="0" err="1">
                <a:latin typeface="Arial" charset="0"/>
                <a:cs typeface="Arial" charset="0"/>
              </a:rPr>
              <a:t>dalam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satu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arah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pada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jalur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komunikasi</a:t>
            </a:r>
            <a:r>
              <a:rPr lang="en-US" dirty="0">
                <a:latin typeface="Arial" charset="0"/>
                <a:cs typeface="Arial" charset="0"/>
              </a:rPr>
              <a:t> data </a:t>
            </a:r>
          </a:p>
          <a:p>
            <a:pPr marL="0" indent="0" eaLnBrk="1" hangingPunct="1">
              <a:buClrTx/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Half-Duplex</a:t>
            </a:r>
          </a:p>
          <a:p>
            <a:pPr eaLnBrk="1" hangingPunct="1">
              <a:buNone/>
              <a:defRPr/>
            </a:pPr>
            <a:r>
              <a:rPr lang="en-US" dirty="0"/>
              <a:t>		</a:t>
            </a:r>
            <a:r>
              <a:rPr lang="en-US" dirty="0" err="1"/>
              <a:t>Transmisi</a:t>
            </a:r>
            <a:r>
              <a:rPr lang="en-US" dirty="0"/>
              <a:t> data </a:t>
            </a:r>
            <a:r>
              <a:rPr lang="en-US" dirty="0" err="1"/>
              <a:t>dimana</a:t>
            </a:r>
            <a:r>
              <a:rPr lang="en-US" dirty="0"/>
              <a:t> data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mengalir</a:t>
            </a:r>
            <a:r>
              <a:rPr lang="en-US" dirty="0"/>
              <a:t> </a:t>
            </a:r>
          </a:p>
          <a:p>
            <a:pPr eaLnBrk="1" hangingPunct="1">
              <a:buNone/>
              <a:defRPr/>
            </a:pPr>
            <a:r>
              <a:rPr lang="en-US" dirty="0"/>
              <a:t>		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komunikasi</a:t>
            </a:r>
            <a:r>
              <a:rPr lang="en-US" dirty="0"/>
              <a:t> data, </a:t>
            </a:r>
          </a:p>
          <a:p>
            <a:pPr eaLnBrk="1" hangingPunct="1">
              <a:buNone/>
              <a:defRPr/>
            </a:pPr>
            <a:r>
              <a:rPr lang="en-US" dirty="0"/>
              <a:t>		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bergantian</a:t>
            </a:r>
            <a:r>
              <a:rPr lang="en-US" dirty="0"/>
              <a:t> </a:t>
            </a:r>
          </a:p>
          <a:p>
            <a:pPr marL="0" indent="0" eaLnBrk="1" hangingPunct="1">
              <a:buClrTx/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Full-Duplex</a:t>
            </a:r>
          </a:p>
          <a:p>
            <a:pPr eaLnBrk="1" hangingPunct="1">
              <a:buNone/>
              <a:defRPr/>
            </a:pPr>
            <a:r>
              <a:rPr lang="en-US" dirty="0"/>
              <a:t>		</a:t>
            </a:r>
            <a:r>
              <a:rPr lang="en-US" dirty="0" err="1"/>
              <a:t>Transmisi</a:t>
            </a:r>
            <a:r>
              <a:rPr lang="en-US" dirty="0"/>
              <a:t> data </a:t>
            </a:r>
            <a:r>
              <a:rPr lang="en-US" dirty="0" err="1"/>
              <a:t>dimana</a:t>
            </a:r>
            <a:r>
              <a:rPr lang="en-US" dirty="0"/>
              <a:t> data </a:t>
            </a:r>
            <a:r>
              <a:rPr lang="en-US" dirty="0" err="1"/>
              <a:t>mengalir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	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komunikasi</a:t>
            </a:r>
            <a:r>
              <a:rPr lang="en-US" dirty="0"/>
              <a:t> data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serempak</a:t>
            </a:r>
            <a:endParaRPr lang="en-US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511108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05FBD-909B-4F0F-80EF-EE8B76E60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>
                <a:solidFill>
                  <a:srgbClr val="FF0000"/>
                </a:solidFill>
                <a:latin typeface="Arial" charset="0"/>
                <a:cs typeface="Arial" charset="0"/>
              </a:rPr>
              <a:t>Jenis</a:t>
            </a:r>
            <a:r>
              <a:rPr lang="en-US" sz="3600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Arial" charset="0"/>
                <a:cs typeface="Arial" charset="0"/>
              </a:rPr>
              <a:t>hubungan</a:t>
            </a:r>
            <a:r>
              <a:rPr lang="en-US" sz="3600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Arial" charset="0"/>
                <a:cs typeface="Arial" charset="0"/>
              </a:rPr>
              <a:t>fisik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74136-1ABD-4DBD-8E41-EFB0D2380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Pengiriman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paralel</a:t>
            </a:r>
            <a:endParaRPr lang="en-US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dirty="0">
                <a:latin typeface="Arial" charset="0"/>
                <a:cs typeface="Arial" charset="0"/>
              </a:rPr>
              <a:t>	Bit-bit data yang </a:t>
            </a:r>
            <a:r>
              <a:rPr lang="en-US" dirty="0" err="1">
                <a:latin typeface="Arial" charset="0"/>
                <a:cs typeface="Arial" charset="0"/>
              </a:rPr>
              <a:t>membentuk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karakter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dikirim</a:t>
            </a:r>
            <a:r>
              <a:rPr lang="en-US" dirty="0">
                <a:latin typeface="Arial" charset="0"/>
                <a:cs typeface="Arial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" charset="0"/>
                <a:cs typeface="Arial" charset="0"/>
              </a:rPr>
              <a:t>	</a:t>
            </a:r>
            <a:r>
              <a:rPr lang="en-US" dirty="0" err="1">
                <a:latin typeface="Arial" charset="0"/>
                <a:cs typeface="Arial" charset="0"/>
              </a:rPr>
              <a:t>secara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serempak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melalui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jumlah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penghantar</a:t>
            </a:r>
            <a:r>
              <a:rPr lang="en-US" dirty="0">
                <a:latin typeface="Arial" charset="0"/>
                <a:cs typeface="Arial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" charset="0"/>
                <a:cs typeface="Arial" charset="0"/>
              </a:rPr>
              <a:t>	yang </a:t>
            </a:r>
            <a:r>
              <a:rPr lang="en-US" dirty="0" err="1">
                <a:latin typeface="Arial" charset="0"/>
                <a:cs typeface="Arial" charset="0"/>
              </a:rPr>
              <a:t>terpisah</a:t>
            </a:r>
            <a:endParaRPr lang="en-US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Pengiriman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serial</a:t>
            </a:r>
          </a:p>
          <a:p>
            <a:pPr marL="0" indent="0">
              <a:buNone/>
            </a:pPr>
            <a:r>
              <a:rPr lang="en-US" dirty="0">
                <a:latin typeface="Arial" charset="0"/>
                <a:cs typeface="Arial" charset="0"/>
              </a:rPr>
              <a:t>	Bit-bit data yang </a:t>
            </a:r>
            <a:r>
              <a:rPr lang="en-US" dirty="0" err="1">
                <a:latin typeface="Arial" charset="0"/>
                <a:cs typeface="Arial" charset="0"/>
              </a:rPr>
              <a:t>membentuk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karakter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dikirim</a:t>
            </a:r>
            <a:r>
              <a:rPr lang="en-US" dirty="0">
                <a:latin typeface="Arial" charset="0"/>
                <a:cs typeface="Arial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" charset="0"/>
                <a:cs typeface="Arial" charset="0"/>
              </a:rPr>
              <a:t>	</a:t>
            </a:r>
            <a:r>
              <a:rPr lang="en-US" dirty="0" err="1">
                <a:latin typeface="Arial" charset="0"/>
                <a:cs typeface="Arial" charset="0"/>
              </a:rPr>
              <a:t>secara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berurutan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dan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tidak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serempak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jalur</a:t>
            </a:r>
            <a:r>
              <a:rPr lang="en-US" dirty="0">
                <a:latin typeface="Arial" charset="0"/>
                <a:cs typeface="Arial" charset="0"/>
              </a:rPr>
              <a:t> 	</a:t>
            </a:r>
            <a:r>
              <a:rPr lang="en-US" dirty="0" err="1">
                <a:latin typeface="Arial" charset="0"/>
                <a:cs typeface="Arial" charset="0"/>
              </a:rPr>
              <a:t>penghantar</a:t>
            </a:r>
            <a:endParaRPr lang="en-US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10322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5E36B-E1AD-4A83-8B0E-E451C9328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>
                <a:solidFill>
                  <a:srgbClr val="FF0000"/>
                </a:solidFill>
                <a:latin typeface="Arial" charset="0"/>
                <a:cs typeface="Arial" charset="0"/>
              </a:rPr>
              <a:t>Jenis</a:t>
            </a:r>
            <a:r>
              <a:rPr lang="en-US" sz="2800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charset="0"/>
                <a:cs typeface="Arial" charset="0"/>
              </a:rPr>
              <a:t>waktu</a:t>
            </a:r>
            <a:r>
              <a:rPr lang="en-US" sz="2800" dirty="0">
                <a:solidFill>
                  <a:srgbClr val="FF0000"/>
                </a:solidFill>
                <a:latin typeface="Arial" charset="0"/>
                <a:cs typeface="Arial" charset="0"/>
              </a:rPr>
              <a:t> yang </a:t>
            </a:r>
            <a:r>
              <a:rPr lang="en-US" sz="2800" dirty="0" err="1">
                <a:solidFill>
                  <a:srgbClr val="FF0000"/>
                </a:solidFill>
                <a:latin typeface="Arial" charset="0"/>
                <a:cs typeface="Arial" charset="0"/>
              </a:rPr>
              <a:t>digunakan</a:t>
            </a:r>
            <a:r>
              <a:rPr lang="en-US" sz="2800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charset="0"/>
                <a:cs typeface="Arial" charset="0"/>
              </a:rPr>
              <a:t>untuk</a:t>
            </a:r>
            <a:r>
              <a:rPr lang="en-US" sz="2800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 charset="0"/>
                <a:cs typeface="Arial" charset="0"/>
              </a:rPr>
              <a:t>transmisi</a:t>
            </a:r>
            <a:endParaRPr lang="id-ID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DA872-2501-4659-8C94-13583E347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Pengiriman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data Synchronous</a:t>
            </a:r>
          </a:p>
          <a:p>
            <a:pPr marL="0" indent="0">
              <a:buNone/>
            </a:pPr>
            <a:r>
              <a:rPr lang="en-US" dirty="0">
                <a:latin typeface="Arial" charset="0"/>
                <a:cs typeface="Arial" charset="0"/>
              </a:rPr>
              <a:t>	</a:t>
            </a:r>
            <a:r>
              <a:rPr lang="en-US" dirty="0" err="1">
                <a:latin typeface="Arial" charset="0"/>
                <a:cs typeface="Arial" charset="0"/>
              </a:rPr>
              <a:t>Pengiriman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sejumlah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blok</a:t>
            </a:r>
            <a:r>
              <a:rPr lang="en-US" dirty="0">
                <a:latin typeface="Arial" charset="0"/>
                <a:cs typeface="Arial" charset="0"/>
              </a:rPr>
              <a:t> data </a:t>
            </a:r>
            <a:r>
              <a:rPr lang="en-US" dirty="0" err="1">
                <a:latin typeface="Arial" charset="0"/>
                <a:cs typeface="Arial" charset="0"/>
              </a:rPr>
              <a:t>secara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kontinyu</a:t>
            </a:r>
            <a:r>
              <a:rPr lang="en-US" dirty="0">
                <a:latin typeface="Arial" charset="0"/>
                <a:cs typeface="Arial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" charset="0"/>
                <a:cs typeface="Arial" charset="0"/>
              </a:rPr>
              <a:t>	</a:t>
            </a:r>
            <a:r>
              <a:rPr lang="en-US" dirty="0" err="1">
                <a:latin typeface="Arial" charset="0"/>
                <a:cs typeface="Arial" charset="0"/>
              </a:rPr>
              <a:t>tanpa</a:t>
            </a:r>
            <a:r>
              <a:rPr lang="en-US" dirty="0">
                <a:latin typeface="Arial" charset="0"/>
                <a:cs typeface="Arial" charset="0"/>
              </a:rPr>
              <a:t> bit </a:t>
            </a:r>
            <a:r>
              <a:rPr lang="en-US" dirty="0" err="1">
                <a:latin typeface="Arial" charset="0"/>
                <a:cs typeface="Arial" charset="0"/>
              </a:rPr>
              <a:t>awal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dan</a:t>
            </a:r>
            <a:r>
              <a:rPr lang="en-US" dirty="0">
                <a:latin typeface="Arial" charset="0"/>
                <a:cs typeface="Arial" charset="0"/>
              </a:rPr>
              <a:t> bit </a:t>
            </a:r>
            <a:r>
              <a:rPr lang="en-US" dirty="0" err="1">
                <a:latin typeface="Arial" charset="0"/>
                <a:cs typeface="Arial" charset="0"/>
              </a:rPr>
              <a:t>akhir</a:t>
            </a:r>
            <a:r>
              <a:rPr lang="en-US" dirty="0">
                <a:latin typeface="Arial" charset="0"/>
                <a:cs typeface="Arial" charset="0"/>
              </a:rPr>
              <a:t>, </a:t>
            </a:r>
            <a:r>
              <a:rPr lang="en-US" dirty="0" err="1">
                <a:latin typeface="Arial" charset="0"/>
                <a:cs typeface="Arial" charset="0"/>
              </a:rPr>
              <a:t>dimana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waktu</a:t>
            </a:r>
            <a:r>
              <a:rPr lang="en-US" dirty="0">
                <a:latin typeface="Arial" charset="0"/>
                <a:cs typeface="Arial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" charset="0"/>
                <a:cs typeface="Arial" charset="0"/>
              </a:rPr>
              <a:t>	</a:t>
            </a:r>
            <a:r>
              <a:rPr lang="en-US" dirty="0" err="1">
                <a:latin typeface="Arial" charset="0"/>
                <a:cs typeface="Arial" charset="0"/>
              </a:rPr>
              <a:t>penerimaan</a:t>
            </a:r>
            <a:r>
              <a:rPr lang="en-US" dirty="0">
                <a:latin typeface="Arial" charset="0"/>
                <a:cs typeface="Arial" charset="0"/>
              </a:rPr>
              <a:t> bit-bit data </a:t>
            </a:r>
            <a:r>
              <a:rPr lang="en-US" dirty="0" err="1">
                <a:latin typeface="Arial" charset="0"/>
                <a:cs typeface="Arial" charset="0"/>
              </a:rPr>
              <a:t>dari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sumber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harus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sama</a:t>
            </a:r>
            <a:r>
              <a:rPr lang="en-US" dirty="0">
                <a:latin typeface="Arial" charset="0"/>
                <a:cs typeface="Arial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" charset="0"/>
                <a:cs typeface="Arial" charset="0"/>
              </a:rPr>
              <a:t>	</a:t>
            </a:r>
            <a:r>
              <a:rPr lang="en-US" dirty="0" err="1">
                <a:latin typeface="Arial" charset="0"/>
                <a:cs typeface="Arial" charset="0"/>
              </a:rPr>
              <a:t>dengan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waktu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penerimaan</a:t>
            </a:r>
            <a:r>
              <a:rPr lang="en-US" dirty="0">
                <a:latin typeface="Arial" charset="0"/>
                <a:cs typeface="Arial" charset="0"/>
              </a:rPr>
              <a:t> bit-bit data </a:t>
            </a:r>
            <a:r>
              <a:rPr lang="en-US" dirty="0" err="1">
                <a:latin typeface="Arial" charset="0"/>
                <a:cs typeface="Arial" charset="0"/>
              </a:rPr>
              <a:t>oleh</a:t>
            </a:r>
            <a:r>
              <a:rPr lang="en-US" dirty="0">
                <a:latin typeface="Arial" charset="0"/>
                <a:cs typeface="Arial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" charset="0"/>
                <a:cs typeface="Arial" charset="0"/>
              </a:rPr>
              <a:t>	</a:t>
            </a:r>
            <a:r>
              <a:rPr lang="en-US" dirty="0" err="1">
                <a:latin typeface="Arial" charset="0"/>
                <a:cs typeface="Arial" charset="0"/>
              </a:rPr>
              <a:t>penerima</a:t>
            </a:r>
            <a:r>
              <a:rPr lang="en-US" dirty="0">
                <a:latin typeface="Arial" charset="0"/>
                <a:cs typeface="Arial" charset="0"/>
              </a:rPr>
              <a:t>.</a:t>
            </a:r>
          </a:p>
          <a:p>
            <a:pPr marL="0" indent="0">
              <a:buNone/>
            </a:pPr>
            <a:endParaRPr lang="en-US" b="1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Terdapat</a:t>
            </a:r>
            <a:r>
              <a:rPr lang="en-US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dua</a:t>
            </a:r>
            <a:r>
              <a:rPr lang="en-US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jenis</a:t>
            </a:r>
            <a:r>
              <a:rPr lang="en-US" b="1" dirty="0">
                <a:solidFill>
                  <a:srgbClr val="FF0000"/>
                </a:solidFill>
                <a:latin typeface="Arial" charset="0"/>
                <a:cs typeface="Arial" charset="0"/>
              </a:rPr>
              <a:t> synchronous</a:t>
            </a:r>
          </a:p>
          <a:p>
            <a:pPr marL="0" indent="0">
              <a:buNone/>
            </a:pPr>
            <a:r>
              <a:rPr lang="en-US" dirty="0">
                <a:latin typeface="Arial" charset="0"/>
                <a:cs typeface="Arial" charset="0"/>
              </a:rPr>
              <a:t>	Bit synchronous</a:t>
            </a:r>
          </a:p>
          <a:p>
            <a:pPr marL="0" indent="0">
              <a:buNone/>
            </a:pPr>
            <a:r>
              <a:rPr lang="en-US" dirty="0">
                <a:latin typeface="Arial" charset="0"/>
                <a:cs typeface="Arial" charset="0"/>
              </a:rPr>
              <a:t>	Character synchronous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2663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82967-6246-4443-8DC8-2918570CF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Dua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Jenis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Synchronous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FD993-434D-422F-BD3C-F8E9A513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Arial" charset="0"/>
                <a:cs typeface="Arial" charset="0"/>
              </a:rPr>
              <a:t>1. Bit Synchronous</a:t>
            </a:r>
          </a:p>
          <a:p>
            <a:endParaRPr lang="id-ID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0EBED4-DC9D-4370-94B2-4A660F5524D4}"/>
              </a:ext>
            </a:extLst>
          </p:cNvPr>
          <p:cNvGrpSpPr>
            <a:grpSpLocks/>
          </p:cNvGrpSpPr>
          <p:nvPr/>
        </p:nvGrpSpPr>
        <p:grpSpPr bwMode="auto">
          <a:xfrm>
            <a:off x="874643" y="2617305"/>
            <a:ext cx="7658170" cy="3107634"/>
            <a:chOff x="1088" y="1911"/>
            <a:chExt cx="4169" cy="158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C07A55-0724-4797-92A3-B701C9AB4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0" y="1911"/>
              <a:ext cx="877" cy="576"/>
            </a:xfrm>
            <a:prstGeom prst="rect">
              <a:avLst/>
            </a:prstGeom>
            <a:solidFill>
              <a:srgbClr val="FF993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id-ID" sz="1200"/>
                <a:t>Penerima</a:t>
              </a:r>
              <a:endParaRPr lang="en-GB" altLang="id-ID" sz="1200"/>
            </a:p>
          </p:txBody>
        </p:sp>
        <p:sp>
          <p:nvSpPr>
            <p:cNvPr id="6" name="Line 5">
              <a:extLst>
                <a:ext uri="{FF2B5EF4-FFF2-40B4-BE49-F238E27FC236}">
                  <a16:creationId xmlns:a16="http://schemas.microsoft.com/office/drawing/2014/main" id="{9AAEC9F8-72B7-4CDD-8640-9BB2F8FF97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4" y="2103"/>
              <a:ext cx="2585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id-ID"/>
            </a:p>
          </p:txBody>
        </p:sp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5C11AC5E-5E3D-4A29-9B82-5DE8DC965A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2" y="2295"/>
              <a:ext cx="797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id-ID"/>
            </a:p>
          </p:txBody>
        </p:sp>
        <p:sp>
          <p:nvSpPr>
            <p:cNvPr id="8" name="Line 7">
              <a:extLst>
                <a:ext uri="{FF2B5EF4-FFF2-40B4-BE49-F238E27FC236}">
                  <a16:creationId xmlns:a16="http://schemas.microsoft.com/office/drawing/2014/main" id="{43F85BD8-1843-4BCE-B7DE-F4A673AF99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8" y="2295"/>
              <a:ext cx="749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id-ID"/>
            </a:p>
          </p:txBody>
        </p:sp>
        <p:sp>
          <p:nvSpPr>
            <p:cNvPr id="9" name="Text Box 8">
              <a:extLst>
                <a:ext uri="{FF2B5EF4-FFF2-40B4-BE49-F238E27FC236}">
                  <a16:creationId xmlns:a16="http://schemas.microsoft.com/office/drawing/2014/main" id="{DC589DFD-F2AB-4B06-9BCB-4B8412D36B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4" y="2369"/>
              <a:ext cx="248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id-ID" sz="1200"/>
                <a:t>100 bps                     	                           100 bps</a:t>
              </a:r>
              <a:endParaRPr lang="en-GB" altLang="id-ID" sz="1200"/>
            </a:p>
          </p:txBody>
        </p:sp>
        <p:sp>
          <p:nvSpPr>
            <p:cNvPr id="10" name="Line 9">
              <a:extLst>
                <a:ext uri="{FF2B5EF4-FFF2-40B4-BE49-F238E27FC236}">
                  <a16:creationId xmlns:a16="http://schemas.microsoft.com/office/drawing/2014/main" id="{A4F27AD6-29A7-4942-ACE3-03DF22C955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6" y="2487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id-ID"/>
            </a:p>
          </p:txBody>
        </p:sp>
        <p:sp>
          <p:nvSpPr>
            <p:cNvPr id="11" name="Line 10">
              <a:extLst>
                <a:ext uri="{FF2B5EF4-FFF2-40B4-BE49-F238E27FC236}">
                  <a16:creationId xmlns:a16="http://schemas.microsoft.com/office/drawing/2014/main" id="{FCFC78DC-7805-46FC-89AD-8EF0843A52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19" y="2487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id-ID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FBE0088-8B59-4703-9572-82A431A970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7" y="2871"/>
              <a:ext cx="463" cy="384"/>
            </a:xfrm>
            <a:prstGeom prst="ellipse">
              <a:avLst/>
            </a:prstGeom>
            <a:solidFill>
              <a:srgbClr val="FF9933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id-ID" sz="1200"/>
                <a:t>clock</a:t>
              </a:r>
              <a:endParaRPr lang="en-GB" altLang="id-ID" sz="120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F148A21-0115-4A1D-BCAD-E9EC1E4081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9" y="2871"/>
              <a:ext cx="463" cy="384"/>
            </a:xfrm>
            <a:prstGeom prst="ellipse">
              <a:avLst/>
            </a:prstGeom>
            <a:solidFill>
              <a:srgbClr val="FF9933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id-ID" sz="1200"/>
                <a:t>clock</a:t>
              </a:r>
              <a:endParaRPr lang="en-GB" altLang="id-ID" sz="1200"/>
            </a:p>
          </p:txBody>
        </p:sp>
        <p:sp>
          <p:nvSpPr>
            <p:cNvPr id="14" name="Text Box 13">
              <a:extLst>
                <a:ext uri="{FF2B5EF4-FFF2-40B4-BE49-F238E27FC236}">
                  <a16:creationId xmlns:a16="http://schemas.microsoft.com/office/drawing/2014/main" id="{B3CEB0A2-140C-491A-9AD7-7A844CC193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8" y="3325"/>
              <a:ext cx="46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id-ID" sz="1200"/>
                <a:t>100 bps</a:t>
              </a:r>
              <a:endParaRPr lang="en-GB" altLang="id-ID" sz="1200"/>
            </a:p>
          </p:txBody>
        </p:sp>
        <p:sp>
          <p:nvSpPr>
            <p:cNvPr id="15" name="Text Box 14">
              <a:extLst>
                <a:ext uri="{FF2B5EF4-FFF2-40B4-BE49-F238E27FC236}">
                  <a16:creationId xmlns:a16="http://schemas.microsoft.com/office/drawing/2014/main" id="{84EEEE0C-1DA8-4CFB-AF32-024ACDBC45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4" y="3325"/>
              <a:ext cx="46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id-ID" sz="1200"/>
                <a:t>100 bps</a:t>
              </a:r>
              <a:endParaRPr lang="en-GB" altLang="id-ID" sz="12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4761AC7-7136-4681-88FC-82FB00843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1911"/>
              <a:ext cx="713" cy="576"/>
            </a:xfrm>
            <a:prstGeom prst="rect">
              <a:avLst/>
            </a:prstGeom>
            <a:solidFill>
              <a:srgbClr val="FF993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id-ID" sz="1200"/>
                <a:t>Sumber</a:t>
              </a:r>
              <a:endParaRPr lang="en-GB" altLang="id-ID" sz="1200"/>
            </a:p>
          </p:txBody>
        </p:sp>
      </p:grpSp>
    </p:spTree>
    <p:extLst>
      <p:ext uri="{BB962C8B-B14F-4D97-AF65-F5344CB8AC3E}">
        <p14:creationId xmlns:p14="http://schemas.microsoft.com/office/powerpoint/2010/main" val="407947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82967-6246-4443-8DC8-2918570CF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Dua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charset="0"/>
                <a:cs typeface="Arial" charset="0"/>
              </a:rPr>
              <a:t>Jenis</a:t>
            </a: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 Synchronous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FD993-434D-422F-BD3C-F8E9A513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4488" indent="-344488">
              <a:buClr>
                <a:schemeClr val="bg2"/>
              </a:buClr>
              <a:buNone/>
              <a:defRPr/>
            </a:pPr>
            <a:r>
              <a:rPr lang="en-US" dirty="0">
                <a:latin typeface="Arial" charset="0"/>
                <a:cs typeface="Arial" charset="0"/>
              </a:rPr>
              <a:t>2. Character Synchronous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cs typeface="Arial" charset="0"/>
              </a:rPr>
              <a:t>	</a:t>
            </a:r>
            <a:r>
              <a:rPr lang="en-US" dirty="0" err="1">
                <a:cs typeface="Arial" charset="0"/>
              </a:rPr>
              <a:t>Pada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transmisi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ini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menggunakan</a:t>
            </a:r>
            <a:r>
              <a:rPr lang="en-US" dirty="0">
                <a:cs typeface="Arial" charset="0"/>
              </a:rPr>
              <a:t> bit </a:t>
            </a:r>
            <a:r>
              <a:rPr lang="en-US" dirty="0" err="1">
                <a:cs typeface="Arial" charset="0"/>
              </a:rPr>
              <a:t>pengontrol</a:t>
            </a:r>
            <a:r>
              <a:rPr lang="en-US" dirty="0">
                <a:cs typeface="Arial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cs typeface="Arial" charset="0"/>
              </a:rPr>
              <a:t>	SYN. </a:t>
            </a:r>
          </a:p>
          <a:p>
            <a:pPr marL="0" indent="0">
              <a:buNone/>
            </a:pPr>
            <a:r>
              <a:rPr lang="en-US" dirty="0">
                <a:cs typeface="Arial" charset="0"/>
              </a:rPr>
              <a:t>	</a:t>
            </a:r>
            <a:r>
              <a:rPr lang="en-US" dirty="0" err="1">
                <a:cs typeface="Arial" charset="0"/>
              </a:rPr>
              <a:t>Umumnya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dua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buah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karakter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kontrol</a:t>
            </a:r>
            <a:r>
              <a:rPr lang="en-US" dirty="0">
                <a:cs typeface="Arial" charset="0"/>
              </a:rPr>
              <a:t> SYN </a:t>
            </a:r>
            <a:r>
              <a:rPr lang="en-US" dirty="0" err="1">
                <a:cs typeface="Arial" charset="0"/>
              </a:rPr>
              <a:t>dapat</a:t>
            </a:r>
            <a:r>
              <a:rPr lang="en-US" dirty="0">
                <a:cs typeface="Arial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cs typeface="Arial" charset="0"/>
              </a:rPr>
              <a:t>	</a:t>
            </a:r>
            <a:r>
              <a:rPr lang="en-US" dirty="0" err="1">
                <a:cs typeface="Arial" charset="0"/>
              </a:rPr>
              <a:t>digunakan</a:t>
            </a:r>
            <a:r>
              <a:rPr lang="en-US" dirty="0">
                <a:cs typeface="Arial" charset="0"/>
              </a:rPr>
              <a:t> di </a:t>
            </a:r>
            <a:r>
              <a:rPr lang="en-US" dirty="0" err="1">
                <a:cs typeface="Arial" charset="0"/>
              </a:rPr>
              <a:t>awal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blok</a:t>
            </a:r>
            <a:r>
              <a:rPr lang="en-US" dirty="0">
                <a:cs typeface="Arial" charset="0"/>
              </a:rPr>
              <a:t> data yang </a:t>
            </a:r>
            <a:r>
              <a:rPr lang="en-US" dirty="0" err="1">
                <a:cs typeface="Arial" charset="0"/>
              </a:rPr>
              <a:t>akan</a:t>
            </a:r>
            <a:r>
              <a:rPr lang="en-US" dirty="0">
                <a:cs typeface="Arial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cs typeface="Arial" charset="0"/>
              </a:rPr>
              <a:t>	</a:t>
            </a:r>
            <a:r>
              <a:rPr lang="en-US" dirty="0" err="1">
                <a:cs typeface="Arial" charset="0"/>
              </a:rPr>
              <a:t>ditransmisikan</a:t>
            </a:r>
            <a:endParaRPr lang="id-ID" dirty="0"/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C187EC21-428A-4A28-A6B5-19373CC881DD}"/>
              </a:ext>
            </a:extLst>
          </p:cNvPr>
          <p:cNvGrpSpPr>
            <a:grpSpLocks/>
          </p:cNvGrpSpPr>
          <p:nvPr/>
        </p:nvGrpSpPr>
        <p:grpSpPr bwMode="auto">
          <a:xfrm>
            <a:off x="1361663" y="2476710"/>
            <a:ext cx="6680200" cy="1227137"/>
            <a:chOff x="1223" y="1383"/>
            <a:chExt cx="4208" cy="773"/>
          </a:xfrm>
        </p:grpSpPr>
        <p:sp>
          <p:nvSpPr>
            <p:cNvPr id="18" name="Text Box 5">
              <a:extLst>
                <a:ext uri="{FF2B5EF4-FFF2-40B4-BE49-F238E27FC236}">
                  <a16:creationId xmlns:a16="http://schemas.microsoft.com/office/drawing/2014/main" id="{9B4F6F51-F8E8-4F55-98BE-4494D98C4B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1" y="1574"/>
              <a:ext cx="2795" cy="194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Arial" charset="0"/>
                </a:rPr>
                <a:t> 01010110              00010110             00010110</a:t>
              </a:r>
              <a:endParaRPr lang="en-GB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  <p:sp>
          <p:nvSpPr>
            <p:cNvPr id="19" name="Rectangle 6">
              <a:extLst>
                <a:ext uri="{FF2B5EF4-FFF2-40B4-BE49-F238E27FC236}">
                  <a16:creationId xmlns:a16="http://schemas.microsoft.com/office/drawing/2014/main" id="{91F07D88-61A5-479C-BA70-27B3F5CCBC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3" y="1383"/>
              <a:ext cx="704" cy="602"/>
            </a:xfrm>
            <a:prstGeom prst="rect">
              <a:avLst/>
            </a:prstGeom>
            <a:solidFill>
              <a:srgbClr val="FF993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4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Arial" charset="0"/>
                </a:rPr>
                <a:t>Sumber</a:t>
              </a:r>
              <a:endParaRPr lang="en-GB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  <p:sp>
          <p:nvSpPr>
            <p:cNvPr id="20" name="Rectangle 7">
              <a:extLst>
                <a:ext uri="{FF2B5EF4-FFF2-40B4-BE49-F238E27FC236}">
                  <a16:creationId xmlns:a16="http://schemas.microsoft.com/office/drawing/2014/main" id="{F916FF38-FD58-493E-B973-DBADBA112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2" y="1383"/>
              <a:ext cx="969" cy="602"/>
            </a:xfrm>
            <a:prstGeom prst="rect">
              <a:avLst/>
            </a:prstGeom>
            <a:solidFill>
              <a:srgbClr val="FF993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4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Arial" charset="0"/>
                </a:rPr>
                <a:t>Penerima</a:t>
              </a:r>
              <a:endParaRPr lang="en-GB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  <p:sp>
          <p:nvSpPr>
            <p:cNvPr id="21" name="Line 8">
              <a:extLst>
                <a:ext uri="{FF2B5EF4-FFF2-40B4-BE49-F238E27FC236}">
                  <a16:creationId xmlns:a16="http://schemas.microsoft.com/office/drawing/2014/main" id="{23384613-977C-4CD9-B94C-C4F4E5E20D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8" y="1584"/>
              <a:ext cx="2533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pPr>
                <a:defRPr/>
              </a:pPr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  <p:sp>
          <p:nvSpPr>
            <p:cNvPr id="22" name="Line 9">
              <a:extLst>
                <a:ext uri="{FF2B5EF4-FFF2-40B4-BE49-F238E27FC236}">
                  <a16:creationId xmlns:a16="http://schemas.microsoft.com/office/drawing/2014/main" id="{94C31880-1872-40F7-8CEC-6B3D46D639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8" y="1784"/>
              <a:ext cx="2543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pPr>
                <a:defRPr/>
              </a:pPr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  <p:sp>
          <p:nvSpPr>
            <p:cNvPr id="23" name="Line 10">
              <a:extLst>
                <a:ext uri="{FF2B5EF4-FFF2-40B4-BE49-F238E27FC236}">
                  <a16:creationId xmlns:a16="http://schemas.microsoft.com/office/drawing/2014/main" id="{2F307B31-722B-44BD-A839-C10E9CD2B6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43" y="1784"/>
              <a:ext cx="0" cy="20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pPr>
                <a:defRPr/>
              </a:pPr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  <p:sp>
          <p:nvSpPr>
            <p:cNvPr id="24" name="Line 11">
              <a:extLst>
                <a:ext uri="{FF2B5EF4-FFF2-40B4-BE49-F238E27FC236}">
                  <a16:creationId xmlns:a16="http://schemas.microsoft.com/office/drawing/2014/main" id="{EC5AD2F7-19E3-4395-ADDF-EEF7A031F9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03" y="1770"/>
              <a:ext cx="0" cy="20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pPr>
                <a:defRPr/>
              </a:pPr>
              <a:endParaRPr 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  <p:sp>
          <p:nvSpPr>
            <p:cNvPr id="25" name="Text Box 12">
              <a:extLst>
                <a:ext uri="{FF2B5EF4-FFF2-40B4-BE49-F238E27FC236}">
                  <a16:creationId xmlns:a16="http://schemas.microsoft.com/office/drawing/2014/main" id="{F89EE6AA-6CF5-4C48-913D-E8A82F5909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03" y="1962"/>
              <a:ext cx="1455" cy="194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Arial" charset="0"/>
                </a:rPr>
                <a:t>SYN                       </a:t>
              </a:r>
              <a:r>
                <a:rPr lang="en-US" sz="14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Arial" charset="0"/>
                </a:rPr>
                <a:t>SYN</a:t>
              </a:r>
              <a:endParaRPr lang="en-GB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170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C2D85-6CBA-40E1-A513-F5F8C4002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>
                <a:solidFill>
                  <a:srgbClr val="FF0000"/>
                </a:solidFill>
                <a:latin typeface="Arial" charset="0"/>
                <a:cs typeface="Arial" charset="0"/>
              </a:rPr>
              <a:t>Pengiriman</a:t>
            </a:r>
            <a:r>
              <a:rPr lang="en-US" sz="3600" dirty="0">
                <a:solidFill>
                  <a:srgbClr val="FF0000"/>
                </a:solidFill>
                <a:latin typeface="Arial" charset="0"/>
                <a:cs typeface="Arial" charset="0"/>
              </a:rPr>
              <a:t> Data Asynchronous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B4095-4ABB-4DAB-BAAF-272A817A5B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Arial" charset="0"/>
                <a:cs typeface="Arial" charset="0"/>
              </a:rPr>
              <a:t>Pengiriman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satu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karakter</a:t>
            </a:r>
            <a:r>
              <a:rPr lang="en-US" dirty="0">
                <a:latin typeface="Arial" charset="0"/>
                <a:cs typeface="Arial" charset="0"/>
              </a:rPr>
              <a:t> data </a:t>
            </a:r>
            <a:r>
              <a:rPr lang="en-US" dirty="0" err="1">
                <a:latin typeface="Arial" charset="0"/>
                <a:cs typeface="Arial" charset="0"/>
              </a:rPr>
              <a:t>tiap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satu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waktu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tertentu</a:t>
            </a:r>
            <a:r>
              <a:rPr lang="en-US" dirty="0">
                <a:latin typeface="Arial" charset="0"/>
                <a:cs typeface="Arial" charset="0"/>
              </a:rPr>
              <a:t>. </a:t>
            </a:r>
          </a:p>
          <a:p>
            <a:endParaRPr lang="en-US" dirty="0">
              <a:latin typeface="Arial" charset="0"/>
              <a:cs typeface="Arial" charset="0"/>
            </a:endParaRPr>
          </a:p>
          <a:p>
            <a:r>
              <a:rPr lang="en-US" dirty="0" err="1">
                <a:latin typeface="Arial" charset="0"/>
                <a:cs typeface="Arial" charset="0"/>
              </a:rPr>
              <a:t>Untuk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dapat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mengenali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karakter</a:t>
            </a:r>
            <a:r>
              <a:rPr lang="en-US" dirty="0">
                <a:latin typeface="Arial" charset="0"/>
                <a:cs typeface="Arial" charset="0"/>
              </a:rPr>
              <a:t> yang </a:t>
            </a:r>
            <a:r>
              <a:rPr lang="en-US" dirty="0" err="1">
                <a:latin typeface="Arial" charset="0"/>
                <a:cs typeface="Arial" charset="0"/>
              </a:rPr>
              <a:t>dikirimkan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dari</a:t>
            </a:r>
            <a:r>
              <a:rPr lang="en-US" dirty="0">
                <a:latin typeface="Arial" charset="0"/>
                <a:cs typeface="Arial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" charset="0"/>
                <a:cs typeface="Arial" charset="0"/>
              </a:rPr>
              <a:t>	</a:t>
            </a:r>
            <a:r>
              <a:rPr lang="en-US" dirty="0" err="1">
                <a:latin typeface="Arial" charset="0"/>
                <a:cs typeface="Arial" charset="0"/>
              </a:rPr>
              <a:t>sumber</a:t>
            </a:r>
            <a:r>
              <a:rPr lang="en-US" dirty="0">
                <a:latin typeface="Arial" charset="0"/>
                <a:cs typeface="Arial" charset="0"/>
              </a:rPr>
              <a:t>, </a:t>
            </a:r>
            <a:r>
              <a:rPr lang="en-US" dirty="0" err="1">
                <a:latin typeface="Arial" charset="0"/>
                <a:cs typeface="Arial" charset="0"/>
              </a:rPr>
              <a:t>maka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tiap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karakter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ditambahkan</a:t>
            </a:r>
            <a:r>
              <a:rPr lang="en-US" dirty="0">
                <a:latin typeface="Arial" charset="0"/>
                <a:cs typeface="Arial" charset="0"/>
              </a:rPr>
              <a:t> start bit 	(0) di </a:t>
            </a:r>
            <a:r>
              <a:rPr lang="en-US" dirty="0" err="1">
                <a:latin typeface="Arial" charset="0"/>
                <a:cs typeface="Arial" charset="0"/>
              </a:rPr>
              <a:t>awal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dan</a:t>
            </a:r>
            <a:r>
              <a:rPr lang="en-US" dirty="0">
                <a:latin typeface="Arial" charset="0"/>
                <a:cs typeface="Arial" charset="0"/>
              </a:rPr>
              <a:t> stop bit (1) di </a:t>
            </a:r>
            <a:r>
              <a:rPr lang="en-US" dirty="0" err="1">
                <a:latin typeface="Arial" charset="0"/>
                <a:cs typeface="Arial" charset="0"/>
              </a:rPr>
              <a:t>akhir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cs typeface="Arial" charset="0"/>
              </a:rPr>
              <a:t>karakter</a:t>
            </a:r>
            <a:r>
              <a:rPr lang="en-US" dirty="0">
                <a:latin typeface="Arial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42063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C2D85-6CBA-40E1-A513-F5F8C4002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>
                <a:solidFill>
                  <a:srgbClr val="FF0000"/>
                </a:solidFill>
              </a:rPr>
              <a:t>Gangguan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Transmisi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B4095-4ABB-4DAB-BAAF-272A817A5B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yang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yang </a:t>
            </a:r>
            <a:r>
              <a:rPr lang="en-US" dirty="0" err="1"/>
              <a:t>dikirimkan</a:t>
            </a:r>
            <a:endParaRPr lang="en-US" dirty="0"/>
          </a:p>
          <a:p>
            <a:pPr>
              <a:defRPr/>
            </a:pPr>
            <a:r>
              <a:rPr lang="en-US" dirty="0"/>
              <a:t>Analog – </a:t>
            </a:r>
            <a:r>
              <a:rPr lang="en-US" dirty="0" err="1"/>
              <a:t>degradasi</a:t>
            </a:r>
            <a:r>
              <a:rPr lang="en-US" dirty="0"/>
              <a:t> of </a:t>
            </a:r>
            <a:r>
              <a:rPr lang="en-US" dirty="0" err="1"/>
              <a:t>sinyal</a:t>
            </a:r>
            <a:r>
              <a:rPr lang="en-US" dirty="0"/>
              <a:t> quality</a:t>
            </a:r>
          </a:p>
          <a:p>
            <a:pPr>
              <a:defRPr/>
            </a:pPr>
            <a:r>
              <a:rPr lang="en-US" dirty="0"/>
              <a:t>Digital – bit errors</a:t>
            </a:r>
          </a:p>
          <a:p>
            <a:pPr>
              <a:defRPr/>
            </a:pPr>
            <a:r>
              <a:rPr lang="en-US" dirty="0" err="1"/>
              <a:t>Gangguan</a:t>
            </a:r>
            <a:r>
              <a:rPr lang="en-US" dirty="0"/>
              <a:t> yang paling </a:t>
            </a:r>
            <a:r>
              <a:rPr lang="en-US" dirty="0" err="1"/>
              <a:t>signifikan</a:t>
            </a:r>
            <a:r>
              <a:rPr lang="en-US" dirty="0"/>
              <a:t>:</a:t>
            </a:r>
          </a:p>
          <a:p>
            <a:pPr>
              <a:buNone/>
              <a:defRPr/>
            </a:pPr>
            <a:r>
              <a:rPr lang="en-US" dirty="0"/>
              <a:t> 		Attenuation and attenuation distortion</a:t>
            </a:r>
          </a:p>
          <a:p>
            <a:pPr>
              <a:buNone/>
              <a:defRPr/>
            </a:pPr>
            <a:r>
              <a:rPr lang="en-US" dirty="0"/>
              <a:t>   		Delay distortion</a:t>
            </a:r>
          </a:p>
          <a:p>
            <a:pPr>
              <a:buNone/>
              <a:defRPr/>
            </a:pPr>
            <a:r>
              <a:rPr lang="en-US" dirty="0"/>
              <a:t>   		Noise (</a:t>
            </a:r>
            <a:r>
              <a:rPr lang="en-US" dirty="0" err="1"/>
              <a:t>Derau</a:t>
            </a:r>
            <a:r>
              <a:rPr lang="en-US" dirty="0"/>
              <a:t>)</a:t>
            </a:r>
            <a:endParaRPr 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9739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434AA-F8C1-4F1D-B15F-0C5162BB1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>
                <a:solidFill>
                  <a:srgbClr val="FF0000"/>
                </a:solidFill>
              </a:rPr>
              <a:t>Atenuasi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D7067-56B9-44D9-9441-1B4094ED0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 err="1"/>
              <a:t>Kekuatan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berkurang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jaraknya</a:t>
            </a:r>
            <a:r>
              <a:rPr lang="en-US" dirty="0"/>
              <a:t> </a:t>
            </a:r>
            <a:r>
              <a:rPr lang="en-US" dirty="0" err="1"/>
              <a:t>terlalu</a:t>
            </a:r>
            <a:r>
              <a:rPr lang="en-US" dirty="0"/>
              <a:t> 	</a:t>
            </a:r>
            <a:r>
              <a:rPr lang="en-US" dirty="0" err="1"/>
              <a:t>jauh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media Guided </a:t>
            </a:r>
            <a:r>
              <a:rPr lang="en-US" dirty="0" err="1"/>
              <a:t>dan</a:t>
            </a:r>
            <a:r>
              <a:rPr lang="en-US" dirty="0"/>
              <a:t> Unguided</a:t>
            </a:r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endParaRPr lang="en-US" dirty="0"/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 err="1"/>
              <a:t>Diperlukan</a:t>
            </a:r>
            <a:r>
              <a:rPr lang="en-US" dirty="0"/>
              <a:t> Repeater </a:t>
            </a:r>
            <a:r>
              <a:rPr lang="en-US" dirty="0" err="1"/>
              <a:t>dan</a:t>
            </a:r>
            <a:r>
              <a:rPr lang="en-US" dirty="0"/>
              <a:t> Booster</a:t>
            </a:r>
          </a:p>
        </p:txBody>
      </p:sp>
    </p:spTree>
    <p:extLst>
      <p:ext uri="{BB962C8B-B14F-4D97-AF65-F5344CB8AC3E}">
        <p14:creationId xmlns:p14="http://schemas.microsoft.com/office/powerpoint/2010/main" val="3679282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E68E1-7345-482C-987D-59E98EF0A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FF0000"/>
                </a:solidFill>
              </a:rPr>
              <a:t>Delay </a:t>
            </a:r>
            <a:r>
              <a:rPr lang="en-US" sz="3200" dirty="0" err="1">
                <a:solidFill>
                  <a:srgbClr val="FF0000"/>
                </a:solidFill>
              </a:rPr>
              <a:t>Distorsi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123AF-FF3A-45AC-9C67-04C5B4C3A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media guided</a:t>
            </a:r>
          </a:p>
          <a:p>
            <a:pPr>
              <a:lnSpc>
                <a:spcPct val="150000"/>
              </a:lnSpc>
              <a:defRPr/>
            </a:pP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kritis</a:t>
            </a:r>
            <a:r>
              <a:rPr lang="en-US" dirty="0"/>
              <a:t> di data digital,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bit </a:t>
            </a:r>
            <a:r>
              <a:rPr lang="en-US" dirty="0" err="1"/>
              <a:t>sedang</a:t>
            </a:r>
            <a:r>
              <a:rPr lang="en-US" dirty="0"/>
              <a:t> 	</a:t>
            </a:r>
            <a:r>
              <a:rPr lang="en-US" dirty="0" err="1"/>
              <a:t>ditransmisikan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	analog/digital,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mengakibatkan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bit 	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bit yang lain</a:t>
            </a:r>
          </a:p>
        </p:txBody>
      </p:sp>
    </p:spTree>
    <p:extLst>
      <p:ext uri="{BB962C8B-B14F-4D97-AF65-F5344CB8AC3E}">
        <p14:creationId xmlns:p14="http://schemas.microsoft.com/office/powerpoint/2010/main" val="40833854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CFAA9-C3B2-4C3D-A5B8-1DD7215C0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Noise / </a:t>
            </a:r>
            <a:r>
              <a:rPr lang="en-US" sz="3200" dirty="0" err="1"/>
              <a:t>Derau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B70E2-C3D0-43E1-BA35-4EB38E7E13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proses </a:t>
            </a:r>
            <a:r>
              <a:rPr lang="en-US" dirty="0" err="1"/>
              <a:t>transmisi</a:t>
            </a:r>
            <a:r>
              <a:rPr lang="en-US" dirty="0"/>
              <a:t> data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sinyal-sinyal</a:t>
            </a:r>
            <a:r>
              <a:rPr lang="en-US" dirty="0"/>
              <a:t> 	</a:t>
            </a:r>
            <a:r>
              <a:rPr lang="en-US" dirty="0" err="1"/>
              <a:t>distorsi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diinginkan</a:t>
            </a:r>
            <a:endParaRPr lang="en-US" dirty="0"/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 err="1"/>
              <a:t>Faktor</a:t>
            </a:r>
            <a:r>
              <a:rPr lang="en-US" dirty="0"/>
              <a:t> yang </a:t>
            </a:r>
            <a:r>
              <a:rPr lang="en-US" dirty="0" err="1"/>
              <a:t>mempengaruhi</a:t>
            </a:r>
            <a:r>
              <a:rPr lang="en-US" dirty="0"/>
              <a:t> performance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komunikasi</a:t>
            </a:r>
            <a:endParaRPr lang="en-US" dirty="0"/>
          </a:p>
          <a:p>
            <a:pPr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   		</a:t>
            </a:r>
            <a:r>
              <a:rPr lang="en-US" dirty="0" err="1"/>
              <a:t>Derau</a:t>
            </a:r>
            <a:r>
              <a:rPr lang="en-US" dirty="0"/>
              <a:t> </a:t>
            </a:r>
            <a:r>
              <a:rPr lang="en-US" dirty="0" err="1"/>
              <a:t>Suhu</a:t>
            </a:r>
            <a:endParaRPr lang="en-US" dirty="0"/>
          </a:p>
          <a:p>
            <a:pPr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dirty="0"/>
              <a:t>   		Crosstalk</a:t>
            </a:r>
          </a:p>
        </p:txBody>
      </p:sp>
    </p:spTree>
    <p:extLst>
      <p:ext uri="{BB962C8B-B14F-4D97-AF65-F5344CB8AC3E}">
        <p14:creationId xmlns:p14="http://schemas.microsoft.com/office/powerpoint/2010/main" val="38573032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645EB-C3D5-4299-91A9-AC659AD90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Noise / </a:t>
            </a:r>
            <a:r>
              <a:rPr lang="en-US" sz="3600" dirty="0" err="1"/>
              <a:t>Derau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7FB45-AD77-4764-8DC5-F78AAFAFB3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dirty="0" err="1"/>
              <a:t>Derau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diakibatkan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thermal </a:t>
            </a:r>
            <a:r>
              <a:rPr lang="en-US" dirty="0" err="1"/>
              <a:t>elektron</a:t>
            </a:r>
            <a:r>
              <a:rPr lang="en-US" dirty="0"/>
              <a:t>, </a:t>
            </a:r>
            <a:r>
              <a:rPr lang="en-US" dirty="0" err="1"/>
              <a:t>muncul</a:t>
            </a:r>
            <a:r>
              <a:rPr lang="en-US" dirty="0"/>
              <a:t> 	di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elektronik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media 	</a:t>
            </a:r>
            <a:r>
              <a:rPr lang="en-US" dirty="0" err="1"/>
              <a:t>transmisi</a:t>
            </a:r>
            <a:r>
              <a:rPr lang="en-US" dirty="0"/>
              <a:t> yang </a:t>
            </a:r>
            <a:r>
              <a:rPr lang="en-US" dirty="0" err="1"/>
              <a:t>diakibatkan</a:t>
            </a:r>
            <a:r>
              <a:rPr lang="en-US" dirty="0"/>
              <a:t> </a:t>
            </a:r>
            <a:r>
              <a:rPr lang="en-US" dirty="0" err="1"/>
              <a:t>temperatur</a:t>
            </a:r>
            <a:endParaRPr lang="en-US" dirty="0"/>
          </a:p>
          <a:p>
            <a:pPr>
              <a:lnSpc>
                <a:spcPct val="150000"/>
              </a:lnSpc>
              <a:defRPr/>
            </a:pPr>
            <a:r>
              <a:rPr lang="en-US" dirty="0" err="1"/>
              <a:t>Derau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dihilangkan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	</a:t>
            </a:r>
            <a:r>
              <a:rPr lang="en-US" dirty="0" err="1"/>
              <a:t>batasan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komunikasi</a:t>
            </a:r>
            <a:endParaRPr lang="en-US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394658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4DCF3-1E8F-4CA8-AAA4-194478BC4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Noise / </a:t>
            </a:r>
            <a:r>
              <a:rPr lang="en-US" sz="3600" dirty="0" err="1"/>
              <a:t>Derau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BB6F9-FED5-42E8-97DF-683E780DC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Noise </a:t>
            </a:r>
            <a:r>
              <a:rPr lang="en-US" altLang="en-US" dirty="0" err="1"/>
              <a:t>adalah</a:t>
            </a:r>
            <a:r>
              <a:rPr lang="en-US" altLang="en-US" dirty="0"/>
              <a:t> </a:t>
            </a:r>
            <a:r>
              <a:rPr lang="en-US" altLang="en-US" dirty="0" err="1"/>
              <a:t>tambahan</a:t>
            </a:r>
            <a:r>
              <a:rPr lang="en-US" altLang="en-US" dirty="0"/>
              <a:t> </a:t>
            </a:r>
            <a:r>
              <a:rPr lang="en-US" altLang="en-US" dirty="0" err="1"/>
              <a:t>sinyal</a:t>
            </a:r>
            <a:r>
              <a:rPr lang="en-US" altLang="en-US" dirty="0"/>
              <a:t> yang </a:t>
            </a:r>
            <a:r>
              <a:rPr lang="en-US" altLang="en-US" dirty="0" err="1"/>
              <a:t>tidak</a:t>
            </a:r>
            <a:r>
              <a:rPr lang="en-US" altLang="en-US" dirty="0"/>
              <a:t> </a:t>
            </a:r>
            <a:r>
              <a:rPr lang="en-US" altLang="en-US" dirty="0" err="1"/>
              <a:t>diinginkan</a:t>
            </a:r>
            <a:r>
              <a:rPr lang="en-US" altLang="en-US" dirty="0"/>
              <a:t> yang </a:t>
            </a:r>
            <a:r>
              <a:rPr lang="en-US" altLang="en-US" dirty="0" err="1"/>
              <a:t>masuk</a:t>
            </a:r>
            <a:r>
              <a:rPr lang="en-US" altLang="en-US" dirty="0"/>
              <a:t> </a:t>
            </a:r>
            <a:r>
              <a:rPr lang="en-US" altLang="en-US" dirty="0" err="1"/>
              <a:t>dimanapun</a:t>
            </a:r>
            <a:r>
              <a:rPr lang="en-US" altLang="en-US" dirty="0"/>
              <a:t> </a:t>
            </a:r>
            <a:r>
              <a:rPr lang="en-US" altLang="en-US" dirty="0" err="1"/>
              <a:t>diantara</a:t>
            </a:r>
            <a:r>
              <a:rPr lang="en-US" altLang="en-US" dirty="0"/>
              <a:t> </a:t>
            </a:r>
            <a:r>
              <a:rPr lang="en-US" altLang="en-US" dirty="0" err="1"/>
              <a:t>transmisi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penerima</a:t>
            </a:r>
            <a:r>
              <a:rPr lang="en-US" altLang="en-US" dirty="0"/>
              <a:t>. </a:t>
            </a:r>
            <a:r>
              <a:rPr lang="en-US" altLang="en-US" dirty="0" err="1"/>
              <a:t>Dibagi</a:t>
            </a:r>
            <a:r>
              <a:rPr lang="en-US" altLang="en-US" dirty="0"/>
              <a:t> d </a:t>
            </a:r>
            <a:r>
              <a:rPr lang="en-US" altLang="en-US" dirty="0" err="1"/>
              <a:t>alam</a:t>
            </a:r>
            <a:r>
              <a:rPr lang="en-US" altLang="en-US" dirty="0"/>
              <a:t> </a:t>
            </a:r>
            <a:r>
              <a:rPr lang="en-US" altLang="en-US" dirty="0" err="1"/>
              <a:t>empat</a:t>
            </a:r>
            <a:r>
              <a:rPr lang="en-US" altLang="en-US" dirty="0"/>
              <a:t> </a:t>
            </a:r>
            <a:r>
              <a:rPr lang="en-US" altLang="en-US" dirty="0" err="1"/>
              <a:t>kategori</a:t>
            </a:r>
            <a:r>
              <a:rPr lang="en-US" altLang="en-US" dirty="0"/>
              <a:t> :   </a:t>
            </a:r>
          </a:p>
          <a:p>
            <a:pPr lvl="1" eaLnBrk="1" hangingPunct="1"/>
            <a:r>
              <a:rPr lang="en-US" altLang="en-US" sz="2400" dirty="0"/>
              <a:t>Thermal noise, </a:t>
            </a:r>
          </a:p>
          <a:p>
            <a:pPr lvl="1" eaLnBrk="1" hangingPunct="1"/>
            <a:r>
              <a:rPr lang="en-US" altLang="en-US" sz="2400" dirty="0"/>
              <a:t>Intermodulation noise </a:t>
            </a:r>
          </a:p>
          <a:p>
            <a:pPr lvl="1" eaLnBrk="1" hangingPunct="1"/>
            <a:r>
              <a:rPr lang="en-US" altLang="en-US" sz="2400" dirty="0"/>
              <a:t>Crosstalk</a:t>
            </a:r>
          </a:p>
          <a:p>
            <a:pPr lvl="1" eaLnBrk="1" hangingPunct="1"/>
            <a:r>
              <a:rPr lang="en-US" altLang="en-US" sz="2400" dirty="0"/>
              <a:t>Impulse noise 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992050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4DCF3-1E8F-4CA8-AAA4-194478BC4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eaLnBrk="1" hangingPunct="1"/>
            <a:r>
              <a:rPr lang="en-US" altLang="en-US" sz="3200" dirty="0">
                <a:solidFill>
                  <a:srgbClr val="FF0000"/>
                </a:solidFill>
              </a:rPr>
              <a:t>Thermal Noise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BB6F9-FED5-42E8-97DF-683E780DC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err="1"/>
              <a:t>Disebabkan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oleh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agitasi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termal</a:t>
            </a:r>
            <a:r>
              <a:rPr lang="en-US" altLang="en-US" sz="2400" dirty="0"/>
              <a:t> </a:t>
            </a:r>
            <a:r>
              <a:rPr lang="en-US" altLang="en-US" sz="2400" dirty="0" err="1"/>
              <a:t>elektron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dalam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suatu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konduktor</a:t>
            </a:r>
            <a:r>
              <a:rPr lang="en-US" altLang="en-US" sz="2400" dirty="0"/>
              <a:t>  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err="1"/>
              <a:t>sering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dinyatakan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sebagai</a:t>
            </a:r>
            <a:r>
              <a:rPr lang="en-US" altLang="en-US" sz="2400" dirty="0"/>
              <a:t> white noise 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err="1"/>
              <a:t>tidak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dapat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dilenyapkan</a:t>
            </a:r>
            <a:r>
              <a:rPr lang="en-US" altLang="en-US" sz="2400" dirty="0"/>
              <a:t>  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 err="1"/>
              <a:t>besar</a:t>
            </a:r>
            <a:r>
              <a:rPr lang="en-US" altLang="en-US" sz="2400" dirty="0"/>
              <a:t> thermal noise (</a:t>
            </a:r>
            <a:r>
              <a:rPr lang="en-US" altLang="en-US" sz="2400" dirty="0" err="1"/>
              <a:t>dalam</a:t>
            </a:r>
            <a:r>
              <a:rPr lang="en-US" altLang="en-US" sz="2400" dirty="0"/>
              <a:t> watt) </a:t>
            </a:r>
            <a:r>
              <a:rPr lang="en-US" altLang="en-US" sz="2400" dirty="0" err="1"/>
              <a:t>dengan</a:t>
            </a:r>
            <a:r>
              <a:rPr lang="en-US" altLang="en-US" sz="2400" dirty="0"/>
              <a:t> bandwidth W Hz </a:t>
            </a:r>
            <a:r>
              <a:rPr lang="en-US" altLang="en-US" sz="2400" dirty="0" err="1"/>
              <a:t>dapat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dinyatakan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sebagai</a:t>
            </a:r>
            <a:r>
              <a:rPr lang="en-US" altLang="en-US" sz="2400" dirty="0"/>
              <a:t> :  </a:t>
            </a:r>
          </a:p>
          <a:p>
            <a:pPr marL="1028700" lvl="3" indent="0" eaLnBrk="1" hangingPunct="1">
              <a:buNone/>
            </a:pPr>
            <a:endParaRPr lang="en-US" altLang="en-US" sz="2000" dirty="0"/>
          </a:p>
          <a:p>
            <a:pPr marL="1028700" lvl="3" indent="0" eaLnBrk="1" hangingPunct="1">
              <a:buNone/>
            </a:pPr>
            <a:r>
              <a:rPr lang="en-US" altLang="en-US" sz="2000" dirty="0"/>
              <a:t>N = k TW </a:t>
            </a:r>
          </a:p>
          <a:p>
            <a:pPr lvl="3" eaLnBrk="1" hangingPunct="1">
              <a:buFont typeface="Wingdings 2" panose="05020102010507070707" pitchFamily="18" charset="2"/>
              <a:buNone/>
            </a:pPr>
            <a:r>
              <a:rPr lang="en-US" altLang="en-US" sz="2000" dirty="0"/>
              <a:t>	</a:t>
            </a:r>
            <a:r>
              <a:rPr lang="en-US" altLang="en-US" sz="2000" dirty="0" err="1"/>
              <a:t>dimana</a:t>
            </a:r>
            <a:r>
              <a:rPr lang="en-US" altLang="en-US" sz="2000" dirty="0"/>
              <a:t> : 	N = noise power density </a:t>
            </a:r>
          </a:p>
          <a:p>
            <a:pPr lvl="3" eaLnBrk="1" hangingPunct="1">
              <a:buFont typeface="Wingdings 2" panose="05020102010507070707" pitchFamily="18" charset="2"/>
              <a:buNone/>
            </a:pPr>
            <a:r>
              <a:rPr lang="en-US" altLang="en-US" sz="2000" dirty="0"/>
              <a:t>		  	k = </a:t>
            </a:r>
            <a:r>
              <a:rPr lang="en-US" altLang="en-US" sz="2000" dirty="0" err="1"/>
              <a:t>konstanta</a:t>
            </a:r>
            <a:r>
              <a:rPr lang="en-US" altLang="en-US" sz="2000" dirty="0"/>
              <a:t> </a:t>
            </a:r>
            <a:r>
              <a:rPr lang="en-US" altLang="en-US" sz="2000" dirty="0" err="1"/>
              <a:t>Boltzman</a:t>
            </a:r>
            <a:r>
              <a:rPr lang="en-US" altLang="en-US" sz="2000" dirty="0"/>
              <a:t> = 1,3803 x 10^-23 		      J/° K </a:t>
            </a:r>
          </a:p>
          <a:p>
            <a:pPr lvl="3" eaLnBrk="1" hangingPunct="1">
              <a:buFont typeface="Wingdings 2" panose="05020102010507070707" pitchFamily="18" charset="2"/>
              <a:buNone/>
            </a:pPr>
            <a:r>
              <a:rPr lang="en-US" altLang="en-US" sz="2000" dirty="0"/>
              <a:t>			T = </a:t>
            </a:r>
            <a:r>
              <a:rPr lang="en-US" altLang="en-US" sz="2000" dirty="0" err="1"/>
              <a:t>temperatur</a:t>
            </a:r>
            <a:r>
              <a:rPr lang="en-US" altLang="en-US" sz="2000" dirty="0"/>
              <a:t> ( ° K) </a:t>
            </a:r>
          </a:p>
          <a:p>
            <a:pPr eaLnBrk="1" hangingPunct="1"/>
            <a:endParaRPr lang="en-US" altLang="en-US" sz="2400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636354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456F2-29C3-4C66-BF9F-58849B991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>
                <a:solidFill>
                  <a:srgbClr val="FF0000"/>
                </a:solidFill>
              </a:rPr>
              <a:t>Intermodulation Noise 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693F1-4AE1-4AC5-BBB6-504209214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r>
              <a:rPr lang="en-US" altLang="en-US" sz="2400" dirty="0" err="1"/>
              <a:t>Disebabkan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karena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sinyal-sinyal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pada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frekuensi</a:t>
            </a:r>
            <a:r>
              <a:rPr lang="en-US" altLang="en-US" sz="2400" dirty="0"/>
              <a:t> -</a:t>
            </a:r>
            <a:r>
              <a:rPr lang="en-US" altLang="en-US" sz="2400" dirty="0" err="1"/>
              <a:t>frekuensi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berbeda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tersebar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pada</a:t>
            </a:r>
            <a:r>
              <a:rPr lang="en-US" altLang="en-US" sz="2400" dirty="0"/>
              <a:t> medium </a:t>
            </a:r>
            <a:r>
              <a:rPr lang="en-US" altLang="en-US" sz="2400" dirty="0" err="1"/>
              <a:t>transmisi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sama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sehingga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menghasilkan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sinyal</a:t>
            </a:r>
            <a:r>
              <a:rPr lang="en-US" altLang="en-US" sz="2400" dirty="0"/>
              <a:t> -</a:t>
            </a:r>
            <a:r>
              <a:rPr lang="en-US" altLang="en-US" sz="2400" dirty="0" err="1"/>
              <a:t>sinyal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pada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suatu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frekuensi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merupakan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penjumlahan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atau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pengalian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dari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dua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frekuensi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asalnya</a:t>
            </a:r>
            <a:r>
              <a:rPr lang="en-US" altLang="en-US" sz="2400" dirty="0"/>
              <a:t>. </a:t>
            </a:r>
          </a:p>
          <a:p>
            <a:pPr lvl="1" eaLnBrk="1" hangingPunct="1"/>
            <a:r>
              <a:rPr lang="en-US" altLang="en-US" sz="2400" dirty="0" err="1"/>
              <a:t>Misalnya</a:t>
            </a:r>
            <a:r>
              <a:rPr lang="en-US" altLang="en-US" sz="2400" dirty="0"/>
              <a:t> : </a:t>
            </a:r>
            <a:r>
              <a:rPr lang="en-US" altLang="en-US" sz="2400" dirty="0" err="1"/>
              <a:t>sinyal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dengan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frekuensi</a:t>
            </a:r>
            <a:r>
              <a:rPr lang="en-US" altLang="en-US" sz="2400" dirty="0"/>
              <a:t> f1 </a:t>
            </a:r>
            <a:r>
              <a:rPr lang="en-US" altLang="en-US" sz="2400" dirty="0" err="1"/>
              <a:t>dan</a:t>
            </a:r>
            <a:r>
              <a:rPr lang="en-US" altLang="en-US" sz="2400" dirty="0"/>
              <a:t> f2 </a:t>
            </a:r>
            <a:r>
              <a:rPr lang="en-US" altLang="en-US" sz="2400" dirty="0" err="1"/>
              <a:t>maka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mengganggu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sinyal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dengan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frekuensi</a:t>
            </a:r>
            <a:r>
              <a:rPr lang="en-US" altLang="en-US" sz="2400" dirty="0"/>
              <a:t> f1 + f2</a:t>
            </a:r>
          </a:p>
          <a:p>
            <a:pPr lvl="1" eaLnBrk="1" hangingPunct="1"/>
            <a:r>
              <a:rPr lang="en-US" altLang="en-US" sz="2400" dirty="0"/>
              <a:t>Hal </a:t>
            </a:r>
            <a:r>
              <a:rPr lang="en-US" altLang="en-US" sz="2400" dirty="0" err="1"/>
              <a:t>ini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timbul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karena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ketidak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linearan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dari</a:t>
            </a:r>
            <a:r>
              <a:rPr lang="en-US" altLang="en-US" sz="2400" dirty="0"/>
              <a:t> transmitter, receiver </a:t>
            </a:r>
            <a:r>
              <a:rPr lang="en-US" altLang="en-US" sz="2400" dirty="0" err="1"/>
              <a:t>atau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sistim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transmisi</a:t>
            </a:r>
            <a:r>
              <a:rPr lang="en-US" altLang="en-US" sz="2400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6255136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92E67-4861-4D05-AA4B-613B7A516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>
                <a:solidFill>
                  <a:srgbClr val="FF0000"/>
                </a:solidFill>
              </a:rPr>
              <a:t>Crosstalk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31F07-F8EE-4412-8F43-E5D335C7B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r>
              <a:rPr lang="en-US" altLang="en-US" sz="2400" dirty="0" err="1"/>
              <a:t>adalah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suatu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penghubung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antar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sinyal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tidak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diinginkan</a:t>
            </a:r>
            <a:r>
              <a:rPr lang="en-US" altLang="en-US" sz="2400" dirty="0"/>
              <a:t>  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r>
              <a:rPr lang="en-US" altLang="en-US" sz="2400" dirty="0" err="1"/>
              <a:t>dapat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terjadi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oleh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hubungan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elektrikal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antara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kabel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letaknya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berdekatan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dapat</a:t>
            </a:r>
            <a:r>
              <a:rPr lang="en-US" altLang="en-US" sz="2400" dirty="0"/>
              <a:t> pula </a:t>
            </a:r>
            <a:r>
              <a:rPr lang="en-US" altLang="en-US" sz="2400" dirty="0" err="1"/>
              <a:t>karena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energi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dari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gelombang</a:t>
            </a:r>
            <a:r>
              <a:rPr lang="en-US" altLang="en-US" sz="2400" dirty="0"/>
              <a:t> microwave. </a:t>
            </a:r>
          </a:p>
        </p:txBody>
      </p:sp>
    </p:spTree>
    <p:extLst>
      <p:ext uri="{BB962C8B-B14F-4D97-AF65-F5344CB8AC3E}">
        <p14:creationId xmlns:p14="http://schemas.microsoft.com/office/powerpoint/2010/main" val="27272707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01A40-134E-4BAC-B3D1-D759D6994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Impulse noise 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DCE63-3C1B-4BB2-96EE-6B19D2BDE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r>
              <a:rPr lang="en-US" altLang="en-US" dirty="0" err="1"/>
              <a:t>Terdiri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pulsa-pulsa</a:t>
            </a:r>
            <a:r>
              <a:rPr lang="en-US" altLang="en-US" dirty="0"/>
              <a:t> </a:t>
            </a:r>
            <a:r>
              <a:rPr lang="en-US" altLang="en-US" dirty="0" err="1"/>
              <a:t>tak</a:t>
            </a:r>
            <a:r>
              <a:rPr lang="en-US" altLang="en-US" dirty="0"/>
              <a:t> </a:t>
            </a:r>
            <a:r>
              <a:rPr lang="en-US" altLang="en-US" dirty="0" err="1"/>
              <a:t>beraturan</a:t>
            </a:r>
            <a:r>
              <a:rPr lang="en-US" altLang="en-US" dirty="0"/>
              <a:t> </a:t>
            </a:r>
            <a:r>
              <a:rPr lang="en-US" altLang="en-US" dirty="0" err="1"/>
              <a:t>atau</a:t>
            </a:r>
            <a:r>
              <a:rPr lang="en-US" altLang="en-US" dirty="0"/>
              <a:t> spike-spike noise </a:t>
            </a:r>
            <a:r>
              <a:rPr lang="en-US" altLang="en-US" dirty="0" err="1"/>
              <a:t>dengan</a:t>
            </a:r>
            <a:r>
              <a:rPr lang="en-US" altLang="en-US" dirty="0"/>
              <a:t> </a:t>
            </a:r>
            <a:r>
              <a:rPr lang="en-US" altLang="en-US" dirty="0" err="1"/>
              <a:t>durasi</a:t>
            </a:r>
            <a:r>
              <a:rPr lang="en-US" altLang="en-US" dirty="0"/>
              <a:t> </a:t>
            </a:r>
            <a:r>
              <a:rPr lang="en-US" altLang="en-US" dirty="0" err="1"/>
              <a:t>pendek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dengan</a:t>
            </a:r>
            <a:r>
              <a:rPr lang="en-US" altLang="en-US" dirty="0"/>
              <a:t> </a:t>
            </a:r>
            <a:r>
              <a:rPr lang="en-US" altLang="en-US" dirty="0" err="1"/>
              <a:t>amplitudo</a:t>
            </a:r>
            <a:r>
              <a:rPr lang="en-US" altLang="en-US" dirty="0"/>
              <a:t> yang </a:t>
            </a:r>
            <a:r>
              <a:rPr lang="en-US" altLang="en-US" dirty="0" err="1"/>
              <a:t>relatif</a:t>
            </a:r>
            <a:r>
              <a:rPr lang="en-US" altLang="en-US" dirty="0"/>
              <a:t> </a:t>
            </a:r>
            <a:r>
              <a:rPr lang="en-US" altLang="en-US" dirty="0" err="1"/>
              <a:t>tinggi</a:t>
            </a:r>
            <a:r>
              <a:rPr lang="en-US" altLang="en-US" dirty="0"/>
              <a:t>. </a:t>
            </a:r>
          </a:p>
          <a:p>
            <a:pPr lvl="1" eaLnBrk="1" hangingPunct="1"/>
            <a:endParaRPr lang="en-US" altLang="en-US" dirty="0"/>
          </a:p>
          <a:p>
            <a:pPr lvl="1" eaLnBrk="1" hangingPunct="1"/>
            <a:r>
              <a:rPr lang="en-US" altLang="en-US" dirty="0" err="1"/>
              <a:t>Dihasilkan</a:t>
            </a:r>
            <a:r>
              <a:rPr lang="en-US" altLang="en-US" dirty="0"/>
              <a:t> </a:t>
            </a:r>
            <a:r>
              <a:rPr lang="en-US" altLang="en-US" dirty="0" err="1"/>
              <a:t>oleh</a:t>
            </a:r>
            <a:r>
              <a:rPr lang="en-US" altLang="en-US" dirty="0"/>
              <a:t> </a:t>
            </a:r>
            <a:r>
              <a:rPr lang="en-US" altLang="en-US" dirty="0" err="1"/>
              <a:t>kilat</a:t>
            </a:r>
            <a:r>
              <a:rPr lang="en-US" altLang="en-US" dirty="0"/>
              <a:t>,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kesalahan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cacat</a:t>
            </a:r>
            <a:r>
              <a:rPr lang="en-US" altLang="en-US" dirty="0"/>
              <a:t> </a:t>
            </a:r>
            <a:r>
              <a:rPr lang="en-US" altLang="en-US" dirty="0" err="1"/>
              <a:t>dalam</a:t>
            </a:r>
            <a:r>
              <a:rPr lang="en-US" altLang="en-US" dirty="0"/>
              <a:t> </a:t>
            </a:r>
            <a:r>
              <a:rPr lang="en-US" altLang="en-US" dirty="0" err="1"/>
              <a:t>sistim</a:t>
            </a:r>
            <a:r>
              <a:rPr lang="en-US" altLang="en-US" dirty="0"/>
              <a:t> </a:t>
            </a:r>
            <a:r>
              <a:rPr lang="en-US" altLang="en-US" dirty="0" err="1"/>
              <a:t>komunikasi</a:t>
            </a:r>
            <a:r>
              <a:rPr lang="en-US" altLang="en-US" dirty="0"/>
              <a:t>  </a:t>
            </a:r>
          </a:p>
          <a:p>
            <a:pPr lvl="1" eaLnBrk="1" hangingPunct="1"/>
            <a:endParaRPr lang="en-US" altLang="en-US" dirty="0"/>
          </a:p>
          <a:p>
            <a:pPr lvl="1" eaLnBrk="1" hangingPunct="1"/>
            <a:r>
              <a:rPr lang="en-US" altLang="en-US" dirty="0"/>
              <a:t>noise </a:t>
            </a:r>
            <a:r>
              <a:rPr lang="en-US" altLang="en-US" dirty="0" err="1"/>
              <a:t>ini</a:t>
            </a:r>
            <a:r>
              <a:rPr lang="en-US" altLang="en-US" dirty="0"/>
              <a:t> </a:t>
            </a:r>
            <a:r>
              <a:rPr lang="en-US" altLang="en-US" dirty="0" err="1"/>
              <a:t>merupakan</a:t>
            </a:r>
            <a:r>
              <a:rPr lang="en-US" altLang="en-US" dirty="0"/>
              <a:t> </a:t>
            </a:r>
            <a:r>
              <a:rPr lang="en-US" altLang="en-US" dirty="0" err="1"/>
              <a:t>sumber</a:t>
            </a:r>
            <a:r>
              <a:rPr lang="en-US" altLang="en-US" dirty="0"/>
              <a:t> </a:t>
            </a:r>
            <a:r>
              <a:rPr lang="en-US" altLang="en-US" dirty="0" err="1"/>
              <a:t>utama</a:t>
            </a:r>
            <a:r>
              <a:rPr lang="en-US" altLang="en-US" dirty="0"/>
              <a:t> error </a:t>
            </a:r>
            <a:r>
              <a:rPr lang="en-US" altLang="en-US" dirty="0" err="1"/>
              <a:t>dalam</a:t>
            </a:r>
            <a:r>
              <a:rPr lang="en-US" altLang="en-US" dirty="0"/>
              <a:t> </a:t>
            </a:r>
            <a:r>
              <a:rPr lang="en-US" altLang="en-US" dirty="0" err="1"/>
              <a:t>komunikasi</a:t>
            </a:r>
            <a:r>
              <a:rPr lang="en-US" altLang="en-US" dirty="0"/>
              <a:t> data digital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hanya</a:t>
            </a:r>
            <a:r>
              <a:rPr lang="en-US" altLang="en-US" dirty="0"/>
              <a:t> </a:t>
            </a:r>
            <a:r>
              <a:rPr lang="en-US" altLang="en-US" dirty="0" err="1"/>
              <a:t>merupakan</a:t>
            </a:r>
            <a:r>
              <a:rPr lang="en-US" altLang="en-US" dirty="0"/>
              <a:t> </a:t>
            </a:r>
            <a:r>
              <a:rPr lang="en-US" altLang="en-US" dirty="0" err="1"/>
              <a:t>gangguan</a:t>
            </a:r>
            <a:r>
              <a:rPr lang="en-US" altLang="en-US" dirty="0"/>
              <a:t> </a:t>
            </a:r>
            <a:r>
              <a:rPr lang="en-US" altLang="en-US" dirty="0" err="1"/>
              <a:t>kecil</a:t>
            </a:r>
            <a:r>
              <a:rPr lang="en-US" altLang="en-US" dirty="0"/>
              <a:t> </a:t>
            </a:r>
            <a:r>
              <a:rPr lang="en-US" altLang="en-US" dirty="0" err="1"/>
              <a:t>bagi</a:t>
            </a:r>
            <a:r>
              <a:rPr lang="en-US" altLang="en-US" dirty="0"/>
              <a:t> data analog. </a:t>
            </a:r>
          </a:p>
        </p:txBody>
      </p:sp>
    </p:spTree>
    <p:extLst>
      <p:ext uri="{BB962C8B-B14F-4D97-AF65-F5344CB8AC3E}">
        <p14:creationId xmlns:p14="http://schemas.microsoft.com/office/powerpoint/2010/main" val="806863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34A2A-9986-4F6C-8740-FE4AFB39F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Efek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noise </a:t>
            </a:r>
            <a:r>
              <a:rPr lang="en-US" altLang="en-US" dirty="0" err="1"/>
              <a:t>pada</a:t>
            </a:r>
            <a:r>
              <a:rPr lang="en-US" altLang="en-US" dirty="0"/>
              <a:t> </a:t>
            </a:r>
            <a:r>
              <a:rPr lang="en-US" altLang="en-US" dirty="0" err="1"/>
              <a:t>sinyal</a:t>
            </a:r>
            <a:r>
              <a:rPr lang="en-US" altLang="en-US" dirty="0"/>
              <a:t> digital </a:t>
            </a:r>
            <a:endParaRPr lang="id-ID" dirty="0"/>
          </a:p>
        </p:txBody>
      </p:sp>
      <p:graphicFrame>
        <p:nvGraphicFramePr>
          <p:cNvPr id="4" name="Object 5">
            <a:extLst>
              <a:ext uri="{FF2B5EF4-FFF2-40B4-BE49-F238E27FC236}">
                <a16:creationId xmlns:a16="http://schemas.microsoft.com/office/drawing/2014/main" id="{1B8072DD-533A-4FFE-BEAB-5ABDC55B05C5}"/>
              </a:ext>
            </a:extLst>
          </p:cNvPr>
          <p:cNvGraphicFramePr>
            <a:graphicFrameLocks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5362843"/>
              </p:ext>
            </p:extLst>
          </p:nvPr>
        </p:nvGraphicFramePr>
        <p:xfrm>
          <a:off x="1722783" y="1751502"/>
          <a:ext cx="5465901" cy="47106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Bitmap Image" r:id="rId3" imgW="4067743" imgH="3505689" progId="PBrush">
                  <p:embed/>
                </p:oleObj>
              </mc:Choice>
              <mc:Fallback>
                <p:oleObj name="Bitmap Image" r:id="rId3" imgW="4067743" imgH="3505689" progId="PBrush">
                  <p:embed/>
                  <p:pic>
                    <p:nvPicPr>
                      <p:cNvPr id="39939" name="Object 5">
                        <a:extLst>
                          <a:ext uri="{FF2B5EF4-FFF2-40B4-BE49-F238E27FC236}">
                            <a16:creationId xmlns:a16="http://schemas.microsoft.com/office/drawing/2014/main" id="{FF735D7D-3E55-4D27-8229-435F3BF0DA0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2783" y="1751502"/>
                        <a:ext cx="5465901" cy="47106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10560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4235B-1FEC-4156-B1AB-74A702FFB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Kapasitas</a:t>
            </a:r>
            <a:r>
              <a:rPr lang="en-US" altLang="en-US" dirty="0"/>
              <a:t> Channel 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D28B8-818F-464A-82EC-88AC5EDA6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err="1"/>
              <a:t>Kapasitas</a:t>
            </a:r>
            <a:r>
              <a:rPr lang="en-US" altLang="en-US" dirty="0"/>
              <a:t> channel  (</a:t>
            </a:r>
            <a:r>
              <a:rPr lang="en-US" altLang="en-US" dirty="0" err="1"/>
              <a:t>kanal</a:t>
            </a:r>
            <a:r>
              <a:rPr lang="en-US" altLang="en-US" dirty="0"/>
              <a:t>) </a:t>
            </a:r>
            <a:r>
              <a:rPr lang="en-US" altLang="en-US" dirty="0" err="1"/>
              <a:t>menyatakan</a:t>
            </a:r>
            <a:r>
              <a:rPr lang="en-US" altLang="en-US" dirty="0"/>
              <a:t> </a:t>
            </a:r>
            <a:r>
              <a:rPr lang="en-US" altLang="en-US" dirty="0" err="1"/>
              <a:t>kecepatan</a:t>
            </a:r>
            <a:r>
              <a:rPr lang="en-US" altLang="en-US" dirty="0"/>
              <a:t> </a:t>
            </a:r>
          </a:p>
          <a:p>
            <a:pPr marL="0" indent="0">
              <a:buNone/>
            </a:pPr>
            <a:r>
              <a:rPr lang="en-US" altLang="en-US" dirty="0"/>
              <a:t>	yang mana data </a:t>
            </a:r>
            <a:r>
              <a:rPr lang="en-US" altLang="en-US" dirty="0" err="1"/>
              <a:t>dapat</a:t>
            </a:r>
            <a:r>
              <a:rPr lang="en-US" altLang="en-US" dirty="0"/>
              <a:t> </a:t>
            </a:r>
            <a:r>
              <a:rPr lang="en-US" altLang="en-US" dirty="0" err="1"/>
              <a:t>ditransmisikan</a:t>
            </a:r>
            <a:r>
              <a:rPr lang="en-US" altLang="en-US" dirty="0"/>
              <a:t> </a:t>
            </a:r>
            <a:r>
              <a:rPr lang="en-US" altLang="en-US" dirty="0" err="1"/>
              <a:t>melalui</a:t>
            </a:r>
            <a:r>
              <a:rPr lang="en-US" altLang="en-US" dirty="0"/>
              <a:t> </a:t>
            </a:r>
          </a:p>
          <a:p>
            <a:pPr marL="0" indent="0">
              <a:buNone/>
            </a:pPr>
            <a:r>
              <a:rPr lang="en-US" altLang="en-US" dirty="0"/>
              <a:t>	</a:t>
            </a:r>
            <a:r>
              <a:rPr lang="en-US" altLang="en-US" dirty="0" err="1"/>
              <a:t>suatu</a:t>
            </a:r>
            <a:r>
              <a:rPr lang="en-US" altLang="en-US" dirty="0"/>
              <a:t> path </a:t>
            </a:r>
            <a:r>
              <a:rPr lang="en-US" altLang="en-US" dirty="0" err="1"/>
              <a:t>komunikasi</a:t>
            </a:r>
            <a:r>
              <a:rPr lang="en-US" altLang="en-US" dirty="0"/>
              <a:t> yang </a:t>
            </a:r>
            <a:r>
              <a:rPr lang="en-US" altLang="en-US" dirty="0" err="1"/>
              <a:t>diberikan</a:t>
            </a:r>
            <a:r>
              <a:rPr lang="en-US" altLang="en-US" dirty="0"/>
              <a:t>, </a:t>
            </a:r>
            <a:r>
              <a:rPr lang="en-US" altLang="en-US" dirty="0" err="1"/>
              <a:t>atau</a:t>
            </a:r>
            <a:r>
              <a:rPr lang="en-US" altLang="en-US" dirty="0"/>
              <a:t> </a:t>
            </a:r>
          </a:p>
          <a:p>
            <a:pPr marL="0" indent="0">
              <a:buNone/>
            </a:pPr>
            <a:r>
              <a:rPr lang="en-US" altLang="en-US" dirty="0"/>
              <a:t>	channel, </a:t>
            </a:r>
            <a:r>
              <a:rPr lang="en-US" altLang="en-US" dirty="0" err="1"/>
              <a:t>dibawah</a:t>
            </a:r>
            <a:r>
              <a:rPr lang="en-US" altLang="en-US" dirty="0"/>
              <a:t> </a:t>
            </a:r>
            <a:r>
              <a:rPr lang="en-US" altLang="en-US" dirty="0" err="1"/>
              <a:t>kondisi-kondisi</a:t>
            </a:r>
            <a:r>
              <a:rPr lang="en-US" altLang="en-US" dirty="0"/>
              <a:t> </a:t>
            </a:r>
            <a:r>
              <a:rPr lang="en-US" altLang="en-US" dirty="0" err="1"/>
              <a:t>tertentu</a:t>
            </a:r>
            <a:r>
              <a:rPr lang="en-US" altLang="en-US" dirty="0"/>
              <a:t> yang </a:t>
            </a:r>
          </a:p>
          <a:p>
            <a:pPr marL="0" indent="0">
              <a:buNone/>
            </a:pPr>
            <a:r>
              <a:rPr lang="en-US" altLang="en-US" dirty="0"/>
              <a:t>	</a:t>
            </a:r>
            <a:r>
              <a:rPr lang="en-US" altLang="en-US" dirty="0" err="1"/>
              <a:t>diberikan</a:t>
            </a:r>
            <a:r>
              <a:rPr lang="en-US" altLang="en-US" dirty="0"/>
              <a:t>. 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400850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4235B-1FEC-4156-B1AB-74A702FFB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Kapasitas</a:t>
            </a:r>
            <a:r>
              <a:rPr lang="en-US" altLang="en-US" dirty="0"/>
              <a:t> Channel 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D28B8-818F-464A-82EC-88AC5EDA6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en-US" dirty="0"/>
              <a:t>Ada </a:t>
            </a:r>
            <a:r>
              <a:rPr lang="en-US" altLang="en-US" dirty="0" err="1"/>
              <a:t>empat</a:t>
            </a:r>
            <a:r>
              <a:rPr lang="en-US" altLang="en-US" dirty="0"/>
              <a:t> </a:t>
            </a:r>
            <a:r>
              <a:rPr lang="en-US" altLang="en-US" dirty="0" err="1"/>
              <a:t>konsep</a:t>
            </a:r>
            <a:r>
              <a:rPr lang="en-US" altLang="en-US" dirty="0"/>
              <a:t> </a:t>
            </a:r>
            <a:r>
              <a:rPr lang="en-US" altLang="en-US" dirty="0" err="1"/>
              <a:t>disini</a:t>
            </a:r>
            <a:r>
              <a:rPr lang="en-US" altLang="en-US" dirty="0"/>
              <a:t> yang </a:t>
            </a:r>
            <a:r>
              <a:rPr lang="en-US" altLang="en-US" dirty="0" err="1"/>
              <a:t>akan</a:t>
            </a:r>
            <a:r>
              <a:rPr lang="en-US" altLang="en-US" dirty="0"/>
              <a:t> </a:t>
            </a:r>
            <a:r>
              <a:rPr lang="en-US" altLang="en-US" dirty="0" err="1"/>
              <a:t>dihubungan</a:t>
            </a:r>
            <a:r>
              <a:rPr lang="en-US" altLang="en-US" dirty="0"/>
              <a:t> </a:t>
            </a:r>
            <a:r>
              <a:rPr lang="en-US" altLang="en-US" dirty="0" err="1"/>
              <a:t>satu</a:t>
            </a:r>
            <a:r>
              <a:rPr lang="en-US" altLang="en-US" dirty="0"/>
              <a:t> </a:t>
            </a:r>
            <a:r>
              <a:rPr lang="en-US" altLang="en-US" dirty="0" err="1"/>
              <a:t>sama</a:t>
            </a:r>
            <a:r>
              <a:rPr lang="en-US" altLang="en-US" dirty="0"/>
              <a:t> lain:   </a:t>
            </a:r>
          </a:p>
          <a:p>
            <a:pPr marL="342900" lvl="1" indent="0" eaLnBrk="1" hangingPunct="1">
              <a:lnSpc>
                <a:spcPct val="150000"/>
              </a:lnSpc>
              <a:buNone/>
            </a:pPr>
            <a:r>
              <a:rPr lang="en-US" altLang="en-US" sz="2400" dirty="0"/>
              <a:t>	Data rate</a:t>
            </a:r>
          </a:p>
          <a:p>
            <a:pPr marL="342900" lvl="1" indent="0" eaLnBrk="1" hangingPunct="1">
              <a:lnSpc>
                <a:spcPct val="150000"/>
              </a:lnSpc>
              <a:buNone/>
            </a:pPr>
            <a:r>
              <a:rPr lang="en-US" altLang="en-US" sz="2400" dirty="0"/>
              <a:t>	Bandwidth</a:t>
            </a:r>
          </a:p>
          <a:p>
            <a:pPr marL="342900" lvl="1" indent="0" eaLnBrk="1" hangingPunct="1">
              <a:lnSpc>
                <a:spcPct val="150000"/>
              </a:lnSpc>
              <a:buNone/>
            </a:pPr>
            <a:r>
              <a:rPr lang="en-US" altLang="en-US" sz="2400" dirty="0"/>
              <a:t>	Noise</a:t>
            </a:r>
          </a:p>
          <a:p>
            <a:pPr marL="342900" lvl="1" indent="0" eaLnBrk="1" hangingPunct="1">
              <a:lnSpc>
                <a:spcPct val="150000"/>
              </a:lnSpc>
              <a:buNone/>
            </a:pPr>
            <a:r>
              <a:rPr lang="en-US" altLang="en-US" sz="2400" dirty="0"/>
              <a:t>	Error rate</a:t>
            </a:r>
          </a:p>
        </p:txBody>
      </p:sp>
    </p:spTree>
    <p:extLst>
      <p:ext uri="{BB962C8B-B14F-4D97-AF65-F5344CB8AC3E}">
        <p14:creationId xmlns:p14="http://schemas.microsoft.com/office/powerpoint/2010/main" val="27007574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4235B-1FEC-4156-B1AB-74A702FFB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Kapasitas</a:t>
            </a:r>
            <a:r>
              <a:rPr lang="en-US" altLang="en-US" dirty="0"/>
              <a:t> Channel 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D28B8-818F-464A-82EC-88AC5EDA6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Data rate </a:t>
            </a: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/>
              <a:t>	</a:t>
            </a:r>
            <a:r>
              <a:rPr lang="en-US" altLang="en-US" sz="2400" dirty="0" err="1"/>
              <a:t>adalah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kecepatan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dalam</a:t>
            </a:r>
            <a:r>
              <a:rPr lang="en-US" altLang="en-US" sz="2400" dirty="0"/>
              <a:t> bit per second (bps), 	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dirty="0"/>
              <a:t>	</a:t>
            </a:r>
            <a:r>
              <a:rPr lang="en-US" altLang="en-US" sz="2400" dirty="0" err="1"/>
              <a:t>dimana</a:t>
            </a:r>
            <a:r>
              <a:rPr lang="en-US" altLang="en-US" sz="2400" dirty="0"/>
              <a:t> data </a:t>
            </a:r>
            <a:r>
              <a:rPr lang="en-US" altLang="en-US" sz="2400" dirty="0" err="1"/>
              <a:t>dapat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berkomunikasi</a:t>
            </a:r>
            <a:r>
              <a:rPr lang="en-US" altLang="en-US" sz="2400" dirty="0"/>
              <a:t>.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Bandwidth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dirty="0"/>
              <a:t>	</a:t>
            </a:r>
            <a:r>
              <a:rPr lang="en-US" altLang="en-US" sz="2400" dirty="0" err="1"/>
              <a:t>adalah</a:t>
            </a:r>
            <a:r>
              <a:rPr lang="en-US" altLang="en-US" sz="2400" dirty="0"/>
              <a:t> bandwidth </a:t>
            </a:r>
            <a:r>
              <a:rPr lang="en-US" altLang="en-US" sz="2400" dirty="0" err="1"/>
              <a:t>dari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sinyal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transmisi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ya</a:t>
            </a:r>
            <a:r>
              <a:rPr lang="en-US" altLang="en-US" sz="2400" dirty="0"/>
              <a:t> ng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dirty="0"/>
              <a:t>	</a:t>
            </a:r>
            <a:r>
              <a:rPr lang="en-US" altLang="en-US" sz="2400" dirty="0" err="1"/>
              <a:t>dimiliki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oleh</a:t>
            </a:r>
            <a:r>
              <a:rPr lang="en-US" altLang="en-US" sz="2400" dirty="0"/>
              <a:t> transmitter </a:t>
            </a:r>
            <a:r>
              <a:rPr lang="en-US" altLang="en-US" sz="2400" dirty="0" err="1"/>
              <a:t>dan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sifat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dasar</a:t>
            </a:r>
            <a:r>
              <a:rPr lang="en-US" altLang="en-US" sz="2400" dirty="0"/>
              <a:t> medium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dirty="0"/>
              <a:t>	</a:t>
            </a:r>
            <a:r>
              <a:rPr lang="en-US" altLang="en-US" sz="2400" dirty="0" err="1"/>
              <a:t>transmisi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dinyatakan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dalam</a:t>
            </a:r>
            <a:r>
              <a:rPr lang="en-US" altLang="en-US" sz="2400" dirty="0"/>
              <a:t> cycles per second,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dirty="0"/>
              <a:t>	</a:t>
            </a:r>
            <a:r>
              <a:rPr lang="en-US" altLang="en-US" sz="2400" dirty="0" err="1"/>
              <a:t>atau</a:t>
            </a:r>
            <a:r>
              <a:rPr lang="en-US" altLang="en-US" sz="2400" dirty="0"/>
              <a:t> hertz. </a:t>
            </a:r>
          </a:p>
        </p:txBody>
      </p:sp>
    </p:spTree>
    <p:extLst>
      <p:ext uri="{BB962C8B-B14F-4D97-AF65-F5344CB8AC3E}">
        <p14:creationId xmlns:p14="http://schemas.microsoft.com/office/powerpoint/2010/main" val="40174992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4235B-1FEC-4156-B1AB-74A702FFB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Kapasitas</a:t>
            </a:r>
            <a:r>
              <a:rPr lang="en-US" altLang="en-US" dirty="0"/>
              <a:t> Channel 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D28B8-818F-464A-82EC-88AC5EDA6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Noise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dirty="0"/>
              <a:t>	</a:t>
            </a:r>
            <a:r>
              <a:rPr lang="en-US" altLang="en-US" sz="2400" dirty="0"/>
              <a:t>level noise rata-rata yang </a:t>
            </a:r>
            <a:r>
              <a:rPr lang="en-US" altLang="en-US" sz="2400" dirty="0" err="1"/>
              <a:t>melalui</a:t>
            </a:r>
            <a:r>
              <a:rPr lang="en-US" altLang="en-US" sz="2400" dirty="0"/>
              <a:t> path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dirty="0"/>
              <a:t>	</a:t>
            </a:r>
            <a:r>
              <a:rPr lang="en-US" altLang="en-US" sz="2400" dirty="0" err="1"/>
              <a:t>komunikasi</a:t>
            </a:r>
            <a:r>
              <a:rPr lang="en-US" altLang="en-US" sz="2400" dirty="0"/>
              <a:t>.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Error rate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/>
              <a:t>	</a:t>
            </a:r>
            <a:r>
              <a:rPr lang="en-US" altLang="en-US" sz="2400" dirty="0" err="1"/>
              <a:t>kecepatan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dimana</a:t>
            </a:r>
            <a:r>
              <a:rPr lang="en-US" altLang="en-US" sz="2400" dirty="0"/>
              <a:t> error </a:t>
            </a:r>
            <a:r>
              <a:rPr lang="en-US" altLang="en-US" sz="2400" dirty="0" err="1"/>
              <a:t>dapat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terjadi</a:t>
            </a:r>
            <a:r>
              <a:rPr lang="en-US" alt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423312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AB58C-B0B2-4781-86F0-DF382793B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Kapasitas</a:t>
            </a:r>
            <a:r>
              <a:rPr lang="en-US" altLang="en-US" dirty="0"/>
              <a:t> Channel 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3B0D3-ACE6-4EFD-8AAC-460254C50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err="1"/>
              <a:t>Kapasitas</a:t>
            </a:r>
            <a:r>
              <a:rPr lang="en-US" altLang="en-US" dirty="0"/>
              <a:t> channel </a:t>
            </a:r>
            <a:r>
              <a:rPr lang="en-US" altLang="en-US" dirty="0" err="1"/>
              <a:t>dibatasi</a:t>
            </a:r>
            <a:r>
              <a:rPr lang="en-US" altLang="en-US" dirty="0"/>
              <a:t> </a:t>
            </a:r>
            <a:r>
              <a:rPr lang="en-US" altLang="en-US" dirty="0" err="1"/>
              <a:t>oleh</a:t>
            </a:r>
            <a:r>
              <a:rPr lang="en-US" altLang="en-US" dirty="0"/>
              <a:t> </a:t>
            </a:r>
            <a:r>
              <a:rPr lang="en-US" altLang="en-US" dirty="0" err="1"/>
              <a:t>keadaan</a:t>
            </a:r>
            <a:r>
              <a:rPr lang="en-US" altLang="en-US" dirty="0"/>
              <a:t> </a:t>
            </a:r>
            <a:r>
              <a:rPr lang="en-US" altLang="en-US" dirty="0" err="1"/>
              <a:t>fisik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</a:p>
          <a:p>
            <a:pPr marL="0" indent="0" eaLnBrk="1" hangingPunct="1">
              <a:buNone/>
            </a:pPr>
            <a:r>
              <a:rPr lang="en-US" altLang="en-US" dirty="0"/>
              <a:t>	medium </a:t>
            </a:r>
            <a:r>
              <a:rPr lang="en-US" altLang="en-US" dirty="0" err="1"/>
              <a:t>transmisi</a:t>
            </a:r>
            <a:r>
              <a:rPr lang="en-US" altLang="en-US" dirty="0"/>
              <a:t> </a:t>
            </a:r>
            <a:r>
              <a:rPr lang="en-US" altLang="en-US" dirty="0" err="1"/>
              <a:t>atau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sumber-sumber</a:t>
            </a:r>
            <a:r>
              <a:rPr lang="en-US" altLang="en-US" dirty="0"/>
              <a:t> </a:t>
            </a:r>
          </a:p>
          <a:p>
            <a:pPr marL="0" indent="0" eaLnBrk="1" hangingPunct="1">
              <a:buNone/>
            </a:pPr>
            <a:r>
              <a:rPr lang="en-US" altLang="en-US" dirty="0"/>
              <a:t>	</a:t>
            </a:r>
            <a:r>
              <a:rPr lang="en-US" altLang="en-US" dirty="0" err="1"/>
              <a:t>lainnya</a:t>
            </a:r>
            <a:r>
              <a:rPr lang="en-US" altLang="en-US" dirty="0"/>
              <a:t>.  </a:t>
            </a:r>
          </a:p>
          <a:p>
            <a:pPr marL="0" indent="0" eaLnBrk="1" hangingPunct="1">
              <a:buNone/>
            </a:pPr>
            <a:endParaRPr lang="en-US" altLang="en-US" sz="2400" dirty="0"/>
          </a:p>
          <a:p>
            <a:pPr marL="0" indent="0" eaLnBrk="1" hangingPunct="1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Formula Nyquist  : C = 2 W log2 M </a:t>
            </a:r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r>
              <a:rPr lang="en-US" altLang="en-US" sz="2400" dirty="0" err="1"/>
              <a:t>dimana</a:t>
            </a:r>
            <a:r>
              <a:rPr lang="en-US" altLang="en-US" sz="2400" dirty="0"/>
              <a:t> : 	C = </a:t>
            </a:r>
            <a:r>
              <a:rPr lang="en-US" altLang="en-US" sz="2400" dirty="0" err="1"/>
              <a:t>kapasitas</a:t>
            </a:r>
            <a:r>
              <a:rPr lang="en-US" altLang="en-US" sz="2400" dirty="0"/>
              <a:t> channel (bps) </a:t>
            </a:r>
          </a:p>
          <a:p>
            <a:pPr eaLnBrk="1" hangingPunct="1">
              <a:buNone/>
            </a:pPr>
            <a:r>
              <a:rPr lang="en-US" altLang="en-US" dirty="0"/>
              <a:t>			W = bandwidth </a:t>
            </a:r>
            <a:r>
              <a:rPr lang="en-US" altLang="en-US" dirty="0" err="1"/>
              <a:t>dari</a:t>
            </a:r>
            <a:r>
              <a:rPr lang="en-US" altLang="en-US" dirty="0"/>
              <a:t> channel (Hz) </a:t>
            </a:r>
          </a:p>
          <a:p>
            <a:pPr eaLnBrk="1" hangingPunct="1">
              <a:buNone/>
            </a:pPr>
            <a:r>
              <a:rPr lang="en-US" altLang="en-US" dirty="0"/>
              <a:t>			M = </a:t>
            </a:r>
            <a:r>
              <a:rPr lang="en-US" altLang="en-US" dirty="0" err="1"/>
              <a:t>jumlah</a:t>
            </a:r>
            <a:r>
              <a:rPr lang="en-US" altLang="en-US" dirty="0"/>
              <a:t> </a:t>
            </a:r>
            <a:r>
              <a:rPr lang="en-US" altLang="en-US" dirty="0" err="1"/>
              <a:t>sinyal</a:t>
            </a:r>
            <a:r>
              <a:rPr lang="en-US" altLang="en-US" dirty="0"/>
              <a:t> discrete </a:t>
            </a:r>
            <a:r>
              <a:rPr lang="en-US" altLang="en-US" dirty="0" err="1"/>
              <a:t>atau</a:t>
            </a:r>
            <a:r>
              <a:rPr lang="en-US" altLang="en-US" dirty="0"/>
              <a:t> level </a:t>
            </a:r>
          </a:p>
          <a:p>
            <a:pPr eaLnBrk="1" hangingPunct="1">
              <a:buNone/>
            </a:pPr>
            <a:r>
              <a:rPr lang="en-US" altLang="en-US" dirty="0"/>
              <a:t>			       </a:t>
            </a:r>
            <a:r>
              <a:rPr lang="en-US" altLang="en-US" dirty="0" err="1"/>
              <a:t>tegangan</a:t>
            </a:r>
            <a:r>
              <a:rPr lang="en-US" altLang="en-US" dirty="0"/>
              <a:t>  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358244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AB58C-B0B2-4781-86F0-DF382793B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Kapasitas</a:t>
            </a:r>
            <a:r>
              <a:rPr lang="en-US" altLang="en-US" dirty="0"/>
              <a:t> Channel 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3B0D3-ACE6-4EFD-8AAC-460254C50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 eaLnBrk="1" hangingPunct="1">
              <a:buNone/>
            </a:pPr>
            <a:endParaRPr lang="en-US" altLang="en-US" sz="2400" dirty="0"/>
          </a:p>
          <a:p>
            <a:pPr marL="342900" lvl="1" indent="0" eaLnBrk="1" hangingPunct="1">
              <a:buNone/>
            </a:pPr>
            <a:r>
              <a:rPr lang="en-US" altLang="en-US" sz="2400" dirty="0" err="1"/>
              <a:t>Misal</a:t>
            </a:r>
            <a:endParaRPr lang="en-US" altLang="en-US" sz="2400" dirty="0"/>
          </a:p>
          <a:p>
            <a:pPr eaLnBrk="1" hangingPunct="1">
              <a:buNone/>
            </a:pPr>
            <a:r>
              <a:rPr lang="en-US" altLang="en-US" sz="2400" dirty="0"/>
              <a:t>		bandwidth line </a:t>
            </a:r>
            <a:r>
              <a:rPr lang="en-US" altLang="en-US" sz="2400" dirty="0" err="1"/>
              <a:t>telepon</a:t>
            </a:r>
            <a:r>
              <a:rPr lang="en-US" altLang="en-US" sz="2400" dirty="0"/>
              <a:t> 3100 Hz </a:t>
            </a:r>
            <a:r>
              <a:rPr lang="en-US" altLang="en-US" sz="2400" dirty="0" err="1"/>
              <a:t>dengan</a:t>
            </a:r>
            <a:r>
              <a:rPr lang="en-US" altLang="en-US" sz="2400" dirty="0"/>
              <a:t> </a:t>
            </a:r>
            <a:r>
              <a:rPr lang="en-US" altLang="en-US" dirty="0" err="1"/>
              <a:t>jumlah</a:t>
            </a:r>
            <a:r>
              <a:rPr lang="en-US" altLang="en-US" dirty="0"/>
              <a:t> </a:t>
            </a:r>
          </a:p>
          <a:p>
            <a:pPr eaLnBrk="1" hangingPunct="1">
              <a:buNone/>
            </a:pPr>
            <a:r>
              <a:rPr lang="en-US" altLang="en-US" dirty="0"/>
              <a:t>		</a:t>
            </a:r>
            <a:r>
              <a:rPr lang="en-US" altLang="en-US" dirty="0" err="1"/>
              <a:t>sinyal</a:t>
            </a:r>
            <a:r>
              <a:rPr lang="en-US" altLang="en-US" dirty="0"/>
              <a:t> discrete </a:t>
            </a:r>
            <a:r>
              <a:rPr lang="en-US" altLang="en-US" dirty="0" err="1"/>
              <a:t>atau</a:t>
            </a:r>
            <a:r>
              <a:rPr lang="en-US" altLang="en-US" dirty="0"/>
              <a:t> level </a:t>
            </a:r>
            <a:r>
              <a:rPr lang="en-US" altLang="en-US" dirty="0" err="1"/>
              <a:t>tegangan</a:t>
            </a:r>
            <a:r>
              <a:rPr lang="en-US" altLang="en-US" dirty="0"/>
              <a:t> </a:t>
            </a:r>
            <a:r>
              <a:rPr lang="en-US" altLang="en-US" dirty="0" err="1"/>
              <a:t>adalah</a:t>
            </a:r>
            <a:r>
              <a:rPr lang="en-US" altLang="en-US" dirty="0"/>
              <a:t> 8 </a:t>
            </a:r>
          </a:p>
          <a:p>
            <a:pPr marL="342900" lvl="1" indent="0" eaLnBrk="1" hangingPunct="1">
              <a:buNone/>
            </a:pPr>
            <a:endParaRPr lang="en-US" altLang="en-US" sz="2400" dirty="0"/>
          </a:p>
          <a:p>
            <a:pPr marL="342900" lvl="1" indent="0" eaLnBrk="1" hangingPunct="1">
              <a:buNone/>
            </a:pPr>
            <a:r>
              <a:rPr lang="en-US" altLang="en-US" sz="2400" dirty="0" err="1"/>
              <a:t>maka</a:t>
            </a:r>
            <a:r>
              <a:rPr lang="en-US" altLang="en-US" sz="2400" dirty="0"/>
              <a:t> </a:t>
            </a:r>
          </a:p>
          <a:p>
            <a:pPr marL="342900" lvl="1" indent="0" eaLnBrk="1" hangingPunct="1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		C = 2 W log2 M</a:t>
            </a:r>
            <a:endParaRPr lang="en-US" altLang="en-US" sz="2400" dirty="0"/>
          </a:p>
          <a:p>
            <a:pPr marL="342900" lvl="1" indent="0" eaLnBrk="1" hangingPunct="1">
              <a:buNone/>
            </a:pPr>
            <a:r>
              <a:rPr lang="en-US" altLang="en-US" sz="2400" dirty="0"/>
              <a:t>		C = 2 *3100 log2 8</a:t>
            </a:r>
          </a:p>
          <a:p>
            <a:pPr marL="342900" lvl="1" indent="0" eaLnBrk="1" hangingPunct="1">
              <a:buNone/>
            </a:pPr>
            <a:r>
              <a:rPr lang="en-US" altLang="en-US" sz="2400" dirty="0"/>
              <a:t>		    = 18600 bps. 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846054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AB58C-B0B2-4781-86F0-DF382793B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Kapasitas</a:t>
            </a:r>
            <a:r>
              <a:rPr lang="en-US" altLang="en-US" dirty="0"/>
              <a:t> Channel 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3B0D3-ACE6-4EFD-8AAC-460254C50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 eaLnBrk="1" hangingPunct="1">
              <a:buNone/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dirty="0"/>
              <a:t>Formula Claude Shannon, </a:t>
            </a:r>
            <a:r>
              <a:rPr lang="en-US" altLang="en-US" dirty="0" err="1"/>
              <a:t>mempertimbangkan</a:t>
            </a:r>
            <a:r>
              <a:rPr lang="en-US" altLang="en-US" dirty="0"/>
              <a:t> ratio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dirty="0"/>
              <a:t>	</a:t>
            </a:r>
            <a:r>
              <a:rPr lang="en-US" altLang="en-US" dirty="0" err="1"/>
              <a:t>sinyal</a:t>
            </a:r>
            <a:r>
              <a:rPr lang="en-US" altLang="en-US" dirty="0"/>
              <a:t> </a:t>
            </a:r>
            <a:r>
              <a:rPr lang="en-US" altLang="en-US" dirty="0" err="1"/>
              <a:t>terhadap</a:t>
            </a:r>
            <a:r>
              <a:rPr lang="en-US" altLang="en-US" dirty="0"/>
              <a:t> noise (S/N) </a:t>
            </a:r>
            <a:r>
              <a:rPr lang="en-US" altLang="en-US" dirty="0" err="1"/>
              <a:t>sehingga</a:t>
            </a:r>
            <a:r>
              <a:rPr lang="en-US" altLang="en-US" dirty="0"/>
              <a:t> </a:t>
            </a:r>
            <a:r>
              <a:rPr lang="en-US" altLang="en-US" dirty="0" err="1"/>
              <a:t>dapat</a:t>
            </a:r>
            <a:r>
              <a:rPr lang="en-US" altLang="en-US" dirty="0"/>
              <a:t>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dirty="0"/>
              <a:t>	</a:t>
            </a:r>
            <a:r>
              <a:rPr lang="en-US" altLang="en-US" dirty="0" err="1"/>
              <a:t>dinyatakan</a:t>
            </a:r>
            <a:r>
              <a:rPr lang="en-US" altLang="en-US" dirty="0"/>
              <a:t> :  </a:t>
            </a:r>
          </a:p>
          <a:p>
            <a:pPr eaLnBrk="1" hangingPunct="1">
              <a:lnSpc>
                <a:spcPct val="80000"/>
              </a:lnSpc>
            </a:pPr>
            <a:endParaRPr lang="en-US" altLang="en-US" dirty="0"/>
          </a:p>
          <a:p>
            <a:pPr eaLnBrk="1" hangingPunct="1">
              <a:lnSpc>
                <a:spcPct val="80000"/>
              </a:lnSpc>
              <a:buNone/>
            </a:pPr>
            <a:r>
              <a:rPr lang="en-US" altLang="en-US" dirty="0"/>
              <a:t>			            </a:t>
            </a:r>
            <a:r>
              <a:rPr lang="en-US" altLang="en-US" dirty="0" err="1"/>
              <a:t>kekuatan</a:t>
            </a:r>
            <a:r>
              <a:rPr lang="en-US" altLang="en-US" dirty="0"/>
              <a:t> </a:t>
            </a:r>
            <a:r>
              <a:rPr lang="en-US" altLang="en-US" dirty="0" err="1"/>
              <a:t>sinyal</a:t>
            </a:r>
            <a:r>
              <a:rPr lang="en-US" altLang="en-US" dirty="0"/>
              <a:t>  </a:t>
            </a:r>
          </a:p>
          <a:p>
            <a:pPr marL="342900" lvl="1" indent="0" eaLnBrk="1" hangingPunct="1">
              <a:lnSpc>
                <a:spcPct val="80000"/>
              </a:lnSpc>
              <a:buNone/>
            </a:pPr>
            <a:r>
              <a:rPr lang="en-US" altLang="en-US" sz="2400" dirty="0"/>
              <a:t>  (S/N)</a:t>
            </a:r>
            <a:r>
              <a:rPr lang="en-US" altLang="en-US" sz="2400" dirty="0" err="1"/>
              <a:t>db</a:t>
            </a:r>
            <a:r>
              <a:rPr lang="en-US" altLang="en-US" sz="2400" dirty="0"/>
              <a:t> = 10 log  --------------- </a:t>
            </a:r>
          </a:p>
          <a:p>
            <a:pPr lvl="1" eaLnBrk="1" hangingPunct="1"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en-US" altLang="en-US" sz="2400" dirty="0"/>
              <a:t>			            </a:t>
            </a:r>
            <a:r>
              <a:rPr lang="en-US" altLang="en-US" sz="2400" dirty="0" err="1"/>
              <a:t>kekuatan</a:t>
            </a:r>
            <a:r>
              <a:rPr lang="en-US" altLang="en-US" sz="2400" dirty="0"/>
              <a:t> noise  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246709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AB58C-B0B2-4781-86F0-DF382793B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Kapasitas</a:t>
            </a:r>
            <a:r>
              <a:rPr lang="en-US" altLang="en-US" dirty="0"/>
              <a:t> Channel 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3B0D3-ACE6-4EFD-8AAC-460254C50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dirty="0" err="1"/>
              <a:t>karena</a:t>
            </a:r>
            <a:r>
              <a:rPr lang="en-US" altLang="en-US" dirty="0"/>
              <a:t> </a:t>
            </a:r>
            <a:r>
              <a:rPr lang="en-US" altLang="en-US" dirty="0" err="1"/>
              <a:t>ternyata</a:t>
            </a:r>
            <a:r>
              <a:rPr lang="en-US" altLang="en-US" dirty="0"/>
              <a:t> </a:t>
            </a:r>
            <a:r>
              <a:rPr lang="en-US" altLang="en-US" dirty="0" err="1"/>
              <a:t>semakin</a:t>
            </a:r>
            <a:r>
              <a:rPr lang="en-US" altLang="en-US" dirty="0"/>
              <a:t> </a:t>
            </a:r>
            <a:r>
              <a:rPr lang="en-US" altLang="en-US" dirty="0" err="1"/>
              <a:t>tinggi</a:t>
            </a:r>
            <a:r>
              <a:rPr lang="en-US" altLang="en-US" dirty="0"/>
              <a:t> data rate, </a:t>
            </a:r>
            <a:r>
              <a:rPr lang="en-US" altLang="en-US" dirty="0" err="1"/>
              <a:t>semakin</a:t>
            </a:r>
            <a:r>
              <a:rPr lang="en-US" altLang="en-US" dirty="0"/>
              <a:t> </a:t>
            </a:r>
            <a:r>
              <a:rPr lang="en-US" altLang="en-US" dirty="0" err="1"/>
              <a:t>tinggi</a:t>
            </a:r>
            <a:r>
              <a:rPr lang="en-US" altLang="en-US" dirty="0"/>
              <a:t>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dirty="0"/>
              <a:t>pula error rate </a:t>
            </a:r>
            <a:r>
              <a:rPr lang="en-US" altLang="en-US" dirty="0" err="1"/>
              <a:t>sehingga</a:t>
            </a:r>
            <a:r>
              <a:rPr lang="en-US" altLang="en-US" dirty="0"/>
              <a:t> </a:t>
            </a:r>
            <a:r>
              <a:rPr lang="en-US" altLang="en-US" dirty="0" err="1"/>
              <a:t>kapasitas</a:t>
            </a:r>
            <a:r>
              <a:rPr lang="en-US" altLang="en-US" dirty="0"/>
              <a:t> channel </a:t>
            </a:r>
            <a:r>
              <a:rPr lang="en-US" altLang="en-US" dirty="0" err="1"/>
              <a:t>oleh</a:t>
            </a:r>
            <a:r>
              <a:rPr lang="en-US" altLang="en-US" dirty="0"/>
              <a:t>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dirty="0" err="1"/>
              <a:t>persamaan</a:t>
            </a:r>
            <a:r>
              <a:rPr lang="en-US" altLang="en-US" dirty="0"/>
              <a:t> Shannon :  </a:t>
            </a:r>
          </a:p>
          <a:p>
            <a:pPr marL="342900" lvl="1" indent="0" algn="ctr" eaLnBrk="1" hangingPunct="1">
              <a:lnSpc>
                <a:spcPct val="80000"/>
              </a:lnSpc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C = W log2 (1 + S/N) </a:t>
            </a:r>
          </a:p>
          <a:p>
            <a:pPr marL="342900" lvl="1" indent="0" eaLnBrk="1" hangingPunct="1">
              <a:lnSpc>
                <a:spcPct val="80000"/>
              </a:lnSpc>
              <a:buNone/>
            </a:pPr>
            <a:endParaRPr lang="en-US" altLang="en-US" sz="2400" dirty="0">
              <a:solidFill>
                <a:srgbClr val="FF0000"/>
              </a:solidFill>
            </a:endParaRPr>
          </a:p>
          <a:p>
            <a:pPr marL="342900" lvl="1" indent="0" eaLnBrk="1" hangingPunct="1">
              <a:lnSpc>
                <a:spcPct val="80000"/>
              </a:lnSpc>
              <a:buNone/>
            </a:pPr>
            <a:r>
              <a:rPr lang="en-US" altLang="en-US" sz="2400" dirty="0" err="1"/>
              <a:t>misal</a:t>
            </a:r>
            <a:r>
              <a:rPr lang="en-US" altLang="en-US" sz="2400" dirty="0"/>
              <a:t> : </a:t>
            </a:r>
          </a:p>
          <a:p>
            <a:pPr marL="342900" lvl="1" indent="0" eaLnBrk="1" hangingPunct="1">
              <a:lnSpc>
                <a:spcPct val="80000"/>
              </a:lnSpc>
              <a:buNone/>
            </a:pPr>
            <a:r>
              <a:rPr lang="en-US" altLang="en-US" sz="2400" dirty="0"/>
              <a:t>	</a:t>
            </a:r>
            <a:r>
              <a:rPr lang="en-US" altLang="en-US" sz="2400" dirty="0" err="1"/>
              <a:t>dianggap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suatu</a:t>
            </a:r>
            <a:r>
              <a:rPr lang="en-US" altLang="en-US" sz="2400" dirty="0"/>
              <a:t> channel </a:t>
            </a:r>
            <a:r>
              <a:rPr lang="en-US" altLang="en-US" sz="2400" dirty="0" err="1"/>
              <a:t>dengan</a:t>
            </a:r>
            <a:r>
              <a:rPr lang="en-US" altLang="en-US" sz="2400" dirty="0"/>
              <a:t> bandwidth 3100 </a:t>
            </a:r>
          </a:p>
          <a:p>
            <a:pPr marL="342900" lvl="1" indent="0" eaLnBrk="1" hangingPunct="1">
              <a:lnSpc>
                <a:spcPct val="80000"/>
              </a:lnSpc>
              <a:buNone/>
            </a:pPr>
            <a:r>
              <a:rPr lang="en-US" altLang="en-US" sz="2400" dirty="0"/>
              <a:t>	Hz, </a:t>
            </a:r>
            <a:r>
              <a:rPr lang="en-US" altLang="en-US" sz="2400" dirty="0" err="1"/>
              <a:t>dan</a:t>
            </a:r>
            <a:r>
              <a:rPr lang="en-US" altLang="en-US" sz="2400" dirty="0"/>
              <a:t> ratio S/N </a:t>
            </a:r>
            <a:r>
              <a:rPr lang="en-US" altLang="en-US" sz="2400" dirty="0" err="1"/>
              <a:t>suatu</a:t>
            </a:r>
            <a:r>
              <a:rPr lang="en-US" altLang="en-US" sz="2400" dirty="0"/>
              <a:t> line 1000:1, </a:t>
            </a:r>
          </a:p>
          <a:p>
            <a:pPr marL="342900" lvl="1" indent="0" eaLnBrk="1" hangingPunct="1">
              <a:lnSpc>
                <a:spcPct val="80000"/>
              </a:lnSpc>
              <a:buNone/>
            </a:pPr>
            <a:endParaRPr lang="en-US" altLang="en-US" sz="2400" dirty="0"/>
          </a:p>
          <a:p>
            <a:pPr marL="342900" lvl="1" indent="0" eaLnBrk="1" hangingPunct="1">
              <a:lnSpc>
                <a:spcPct val="80000"/>
              </a:lnSpc>
              <a:buNone/>
            </a:pPr>
            <a:r>
              <a:rPr lang="en-US" altLang="en-US" sz="2400" dirty="0" err="1"/>
              <a:t>maka</a:t>
            </a:r>
            <a:r>
              <a:rPr lang="en-US" altLang="en-US" sz="2400" dirty="0"/>
              <a:t> C = 3100 log2 (1+1000) </a:t>
            </a:r>
          </a:p>
          <a:p>
            <a:pPr marL="342900" lvl="1" indent="0" eaLnBrk="1" hangingPunct="1">
              <a:lnSpc>
                <a:spcPct val="80000"/>
              </a:lnSpc>
              <a:buNone/>
            </a:pPr>
            <a:r>
              <a:rPr lang="en-US" altLang="en-US" sz="2400" dirty="0"/>
              <a:t>	       = 30894 bps.   </a:t>
            </a:r>
          </a:p>
        </p:txBody>
      </p:sp>
    </p:spTree>
    <p:extLst>
      <p:ext uri="{BB962C8B-B14F-4D97-AF65-F5344CB8AC3E}">
        <p14:creationId xmlns:p14="http://schemas.microsoft.com/office/powerpoint/2010/main" val="1519656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AB58C-B0B2-4781-86F0-DF382793B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Kapasitas</a:t>
            </a:r>
            <a:r>
              <a:rPr lang="en-US" altLang="en-US" dirty="0"/>
              <a:t> Channel 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3B0D3-ACE6-4EFD-8AAC-460254C50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en-US" dirty="0"/>
              <a:t>note : </a:t>
            </a:r>
            <a:r>
              <a:rPr lang="en-US" altLang="en-US" dirty="0" err="1"/>
              <a:t>semua</a:t>
            </a:r>
            <a:r>
              <a:rPr lang="en-US" altLang="en-US" dirty="0"/>
              <a:t> </a:t>
            </a:r>
            <a:r>
              <a:rPr lang="en-US" altLang="en-US" dirty="0" err="1"/>
              <a:t>nilai</a:t>
            </a:r>
            <a:r>
              <a:rPr lang="en-US" altLang="en-US" dirty="0"/>
              <a:t> -</a:t>
            </a:r>
            <a:r>
              <a:rPr lang="en-US" altLang="en-US" dirty="0" err="1"/>
              <a:t>nilai</a:t>
            </a:r>
            <a:r>
              <a:rPr lang="en-US" altLang="en-US" dirty="0"/>
              <a:t> C yang </a:t>
            </a:r>
            <a:r>
              <a:rPr lang="en-US" altLang="en-US" dirty="0" err="1"/>
              <a:t>didapat</a:t>
            </a:r>
            <a:r>
              <a:rPr lang="en-US" altLang="en-US" dirty="0"/>
              <a:t> </a:t>
            </a:r>
            <a:r>
              <a:rPr lang="en-US" altLang="en-US" dirty="0" err="1"/>
              <a:t>dalam</a:t>
            </a:r>
            <a:r>
              <a:rPr lang="en-US" altLang="en-US" dirty="0"/>
              <a:t> </a:t>
            </a:r>
            <a:r>
              <a:rPr lang="en-US" altLang="en-US" dirty="0" err="1"/>
              <a:t>contoh</a:t>
            </a:r>
            <a:r>
              <a:rPr lang="en-US" altLang="en-US" dirty="0"/>
              <a:t> </a:t>
            </a:r>
            <a:r>
              <a:rPr lang="en-US" altLang="en-US" dirty="0" err="1"/>
              <a:t>adalah</a:t>
            </a:r>
            <a:r>
              <a:rPr lang="en-US" altLang="en-US" dirty="0"/>
              <a:t> </a:t>
            </a:r>
            <a:r>
              <a:rPr lang="en-US" altLang="en-US" dirty="0" err="1"/>
              <a:t>gambaran</a:t>
            </a:r>
            <a:r>
              <a:rPr lang="en-US" altLang="en-US" dirty="0"/>
              <a:t> </a:t>
            </a:r>
            <a:r>
              <a:rPr lang="en-US" altLang="en-US" dirty="0" err="1"/>
              <a:t>maksimum</a:t>
            </a:r>
            <a:r>
              <a:rPr lang="en-US" altLang="en-US" dirty="0"/>
              <a:t> </a:t>
            </a:r>
            <a:r>
              <a:rPr lang="en-US" altLang="en-US" dirty="0" err="1"/>
              <a:t>untuk</a:t>
            </a:r>
            <a:r>
              <a:rPr lang="en-US" altLang="en-US" dirty="0"/>
              <a:t> </a:t>
            </a:r>
            <a:r>
              <a:rPr lang="en-US" altLang="en-US" dirty="0" err="1"/>
              <a:t>ukuran</a:t>
            </a:r>
            <a:r>
              <a:rPr lang="en-US" altLang="en-US" dirty="0"/>
              <a:t> </a:t>
            </a:r>
            <a:r>
              <a:rPr lang="en-US" altLang="en-US" dirty="0" err="1"/>
              <a:t>transmisi</a:t>
            </a:r>
            <a:r>
              <a:rPr lang="en-US" altLang="en-US" dirty="0"/>
              <a:t>, </a:t>
            </a:r>
            <a:r>
              <a:rPr lang="en-US" altLang="en-US" dirty="0" err="1"/>
              <a:t>dianjurkan</a:t>
            </a:r>
            <a:r>
              <a:rPr lang="en-US" altLang="en-US" dirty="0"/>
              <a:t> </a:t>
            </a:r>
            <a:r>
              <a:rPr lang="en-US" altLang="en-US" dirty="0" err="1"/>
              <a:t>menggunakan</a:t>
            </a:r>
            <a:r>
              <a:rPr lang="en-US" altLang="en-US" dirty="0"/>
              <a:t> data rate yang </a:t>
            </a:r>
            <a:r>
              <a:rPr lang="en-US" altLang="en-US" dirty="0" err="1"/>
              <a:t>lebih</a:t>
            </a:r>
            <a:r>
              <a:rPr lang="en-US" altLang="en-US" dirty="0"/>
              <a:t> </a:t>
            </a:r>
            <a:r>
              <a:rPr lang="en-US" altLang="en-US" dirty="0" err="1"/>
              <a:t>kecil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802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AB58C-B0B2-4781-86F0-DF382793B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Kapasitas</a:t>
            </a:r>
            <a:r>
              <a:rPr lang="en-US" altLang="en-US" dirty="0"/>
              <a:t> Channel 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3B0D3-ACE6-4EFD-8AAC-460254C50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en-US" dirty="0"/>
              <a:t>Shannon </a:t>
            </a:r>
            <a:r>
              <a:rPr lang="en-US" altLang="en-US" dirty="0" err="1"/>
              <a:t>membuktikan</a:t>
            </a:r>
            <a:r>
              <a:rPr lang="en-US" altLang="en-US" dirty="0"/>
              <a:t> </a:t>
            </a:r>
            <a:r>
              <a:rPr lang="en-US" altLang="en-US" dirty="0" err="1"/>
              <a:t>bahwa</a:t>
            </a:r>
            <a:r>
              <a:rPr lang="en-US" altLang="en-US" dirty="0"/>
              <a:t> </a:t>
            </a:r>
            <a:r>
              <a:rPr lang="en-US" altLang="en-US" dirty="0" err="1"/>
              <a:t>jika</a:t>
            </a:r>
            <a:r>
              <a:rPr lang="en-US" altLang="en-US" dirty="0"/>
              <a:t> information rate yang </a:t>
            </a:r>
            <a:r>
              <a:rPr lang="en-US" altLang="en-US" dirty="0" err="1"/>
              <a:t>sebenarnya</a:t>
            </a:r>
            <a:r>
              <a:rPr lang="en-US" altLang="en-US" dirty="0"/>
              <a:t> </a:t>
            </a:r>
            <a:r>
              <a:rPr lang="en-US" altLang="en-US" dirty="0" err="1"/>
              <a:t>pada</a:t>
            </a:r>
            <a:r>
              <a:rPr lang="en-US" altLang="en-US" dirty="0"/>
              <a:t> </a:t>
            </a:r>
            <a:r>
              <a:rPr lang="en-US" altLang="en-US" dirty="0" err="1"/>
              <a:t>suatu</a:t>
            </a:r>
            <a:r>
              <a:rPr lang="en-US" altLang="en-US" dirty="0"/>
              <a:t> channel </a:t>
            </a:r>
            <a:r>
              <a:rPr lang="en-US" altLang="en-US" dirty="0" err="1"/>
              <a:t>lebih</a:t>
            </a:r>
            <a:r>
              <a:rPr lang="en-US" altLang="en-US" dirty="0"/>
              <a:t> </a:t>
            </a:r>
            <a:r>
              <a:rPr lang="en-US" altLang="en-US" dirty="0" err="1"/>
              <a:t>kecil</a:t>
            </a:r>
            <a:r>
              <a:rPr lang="en-US" altLang="en-US" dirty="0"/>
              <a:t> </a:t>
            </a:r>
            <a:r>
              <a:rPr lang="en-US" altLang="en-US" dirty="0" err="1"/>
              <a:t>daripada</a:t>
            </a:r>
            <a:r>
              <a:rPr lang="en-US" altLang="en-US" dirty="0"/>
              <a:t> </a:t>
            </a:r>
            <a:r>
              <a:rPr lang="en-US" altLang="en-US" dirty="0" err="1"/>
              <a:t>kapasitas</a:t>
            </a:r>
            <a:r>
              <a:rPr lang="en-US" altLang="en-US" dirty="0"/>
              <a:t> </a:t>
            </a:r>
            <a:r>
              <a:rPr lang="en-US" altLang="en-US" dirty="0" err="1"/>
              <a:t>bebas</a:t>
            </a:r>
            <a:r>
              <a:rPr lang="en-US" altLang="en-US" dirty="0"/>
              <a:t> error, </a:t>
            </a:r>
            <a:r>
              <a:rPr lang="en-US" altLang="en-US" dirty="0" err="1"/>
              <a:t>kemudian</a:t>
            </a:r>
            <a:r>
              <a:rPr lang="en-US" altLang="en-US" dirty="0"/>
              <a:t> </a:t>
            </a:r>
            <a:r>
              <a:rPr lang="en-US" altLang="en-US" dirty="0" err="1"/>
              <a:t>secara</a:t>
            </a:r>
            <a:r>
              <a:rPr lang="en-US" altLang="en-US" dirty="0"/>
              <a:t> </a:t>
            </a:r>
            <a:r>
              <a:rPr lang="en-US" altLang="en-US" dirty="0" err="1"/>
              <a:t>teori</a:t>
            </a:r>
            <a:r>
              <a:rPr lang="en-US" altLang="en-US" dirty="0"/>
              <a:t> </a:t>
            </a:r>
            <a:r>
              <a:rPr lang="en-US" altLang="en-US" dirty="0" err="1"/>
              <a:t>memungkinkan</a:t>
            </a:r>
            <a:r>
              <a:rPr lang="en-US" altLang="en-US" dirty="0"/>
              <a:t> </a:t>
            </a:r>
            <a:r>
              <a:rPr lang="en-US" altLang="en-US" dirty="0" err="1"/>
              <a:t>untuk</a:t>
            </a:r>
            <a:r>
              <a:rPr lang="en-US" altLang="en-US" dirty="0"/>
              <a:t> </a:t>
            </a:r>
            <a:r>
              <a:rPr lang="en-US" altLang="en-US" dirty="0" err="1"/>
              <a:t>dipakai</a:t>
            </a:r>
            <a:r>
              <a:rPr lang="en-US" altLang="en-US" dirty="0"/>
              <a:t> </a:t>
            </a:r>
            <a:r>
              <a:rPr lang="en-US" altLang="en-US" dirty="0" err="1"/>
              <a:t>suatu</a:t>
            </a:r>
            <a:r>
              <a:rPr lang="en-US" altLang="en-US" dirty="0"/>
              <a:t> </a:t>
            </a:r>
            <a:r>
              <a:rPr lang="en-US" altLang="en-US" dirty="0" err="1"/>
              <a:t>kode</a:t>
            </a:r>
            <a:r>
              <a:rPr lang="en-US" altLang="en-US" dirty="0"/>
              <a:t> </a:t>
            </a:r>
            <a:r>
              <a:rPr lang="en-US" altLang="en-US" dirty="0" err="1"/>
              <a:t>sinyal</a:t>
            </a:r>
            <a:r>
              <a:rPr lang="en-US" altLang="en-US" dirty="0"/>
              <a:t> yang </a:t>
            </a:r>
            <a:r>
              <a:rPr lang="en-US" altLang="en-US" dirty="0" err="1"/>
              <a:t>sesuai</a:t>
            </a:r>
            <a:r>
              <a:rPr lang="en-US" altLang="en-US" dirty="0"/>
              <a:t> </a:t>
            </a:r>
            <a:r>
              <a:rPr lang="en-US" altLang="en-US" dirty="0" err="1"/>
              <a:t>untuk</a:t>
            </a:r>
            <a:r>
              <a:rPr lang="en-US" altLang="en-US" dirty="0"/>
              <a:t> </a:t>
            </a:r>
            <a:r>
              <a:rPr lang="en-US" altLang="en-US" dirty="0" err="1"/>
              <a:t>memperoleh</a:t>
            </a:r>
            <a:r>
              <a:rPr lang="en-US" altLang="en-US" dirty="0"/>
              <a:t> </a:t>
            </a:r>
            <a:r>
              <a:rPr lang="en-US" altLang="en-US" dirty="0" err="1"/>
              <a:t>transmisi</a:t>
            </a:r>
            <a:r>
              <a:rPr lang="en-US" altLang="en-US" dirty="0"/>
              <a:t> </a:t>
            </a:r>
            <a:r>
              <a:rPr lang="en-US" altLang="en-US" dirty="0" err="1"/>
              <a:t>bebas</a:t>
            </a:r>
            <a:r>
              <a:rPr lang="en-US" altLang="en-US" dirty="0"/>
              <a:t> error yang </a:t>
            </a:r>
            <a:r>
              <a:rPr lang="en-US" altLang="en-US" dirty="0" err="1"/>
              <a:t>melalui</a:t>
            </a:r>
            <a:r>
              <a:rPr lang="en-US" altLang="en-US" dirty="0"/>
              <a:t> channel. </a:t>
            </a:r>
          </a:p>
        </p:txBody>
      </p:sp>
    </p:spTree>
    <p:extLst>
      <p:ext uri="{BB962C8B-B14F-4D97-AF65-F5344CB8AC3E}">
        <p14:creationId xmlns:p14="http://schemas.microsoft.com/office/powerpoint/2010/main" val="27084701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45F51-7868-4FC5-90BE-B78D64151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Latihan</a:t>
            </a:r>
            <a:r>
              <a:rPr lang="en-US" dirty="0"/>
              <a:t> </a:t>
            </a:r>
            <a:r>
              <a:rPr lang="en-US" dirty="0" err="1"/>
              <a:t>soal</a:t>
            </a:r>
            <a:endParaRPr lang="id-ID" dirty="0"/>
          </a:p>
        </p:txBody>
      </p:sp>
      <p:pic>
        <p:nvPicPr>
          <p:cNvPr id="4" name="Picture 2" descr="decibel">
            <a:extLst>
              <a:ext uri="{FF2B5EF4-FFF2-40B4-BE49-F238E27FC236}">
                <a16:creationId xmlns:a16="http://schemas.microsoft.com/office/drawing/2014/main" id="{A9BABB1C-3204-4F53-90CD-E6A364124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350965"/>
            <a:ext cx="6933011" cy="4022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http://3.bp.blogspot.com/-ijn5TfUCNEE/T_vzrrayGwI/AAAAAAAABso/t-VFHCOeeUQ/s200/decibel+3.jpg">
            <a:extLst>
              <a:ext uri="{FF2B5EF4-FFF2-40B4-BE49-F238E27FC236}">
                <a16:creationId xmlns:a16="http://schemas.microsoft.com/office/drawing/2014/main" id="{E27145F2-4AD5-40E9-8202-968355BDE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522" y="4650601"/>
            <a:ext cx="2515137" cy="15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45638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905E1-A42E-44AF-814B-8D6652AA9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Soal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E06C1-63D1-41CB-BAAD-788409181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Tx/>
              <a:buAutoNum type="arabicPeriod"/>
            </a:pPr>
            <a:r>
              <a:rPr lang="en-US" altLang="en-US" dirty="0" err="1"/>
              <a:t>Jika</a:t>
            </a:r>
            <a:r>
              <a:rPr lang="en-US" altLang="en-US" dirty="0"/>
              <a:t> </a:t>
            </a:r>
            <a:r>
              <a:rPr lang="en-US" altLang="en-US" dirty="0" err="1"/>
              <a:t>ada</a:t>
            </a:r>
            <a:r>
              <a:rPr lang="en-US" altLang="en-US" dirty="0"/>
              <a:t> </a:t>
            </a:r>
            <a:r>
              <a:rPr lang="en-US" altLang="en-US" dirty="0" err="1"/>
              <a:t>sinyal</a:t>
            </a:r>
            <a:r>
              <a:rPr lang="en-US" altLang="en-US" dirty="0"/>
              <a:t> </a:t>
            </a:r>
            <a:r>
              <a:rPr lang="en-US" altLang="en-US" dirty="0" err="1"/>
              <a:t>dengan</a:t>
            </a:r>
            <a:r>
              <a:rPr lang="en-US" altLang="en-US" dirty="0"/>
              <a:t> power level 10mW </a:t>
            </a:r>
            <a:r>
              <a:rPr lang="en-US" altLang="en-US" dirty="0" err="1"/>
              <a:t>melewati</a:t>
            </a:r>
            <a:r>
              <a:rPr lang="en-US" altLang="en-US" dirty="0"/>
              <a:t> media </a:t>
            </a:r>
            <a:r>
              <a:rPr lang="en-US" altLang="en-US" dirty="0" err="1"/>
              <a:t>transmisi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diterima</a:t>
            </a:r>
            <a:r>
              <a:rPr lang="en-US" altLang="en-US" dirty="0"/>
              <a:t> 5mW, </a:t>
            </a:r>
            <a:r>
              <a:rPr lang="en-US" altLang="en-US" dirty="0" err="1"/>
              <a:t>hitunglah</a:t>
            </a:r>
            <a:r>
              <a:rPr lang="en-US" altLang="en-US" dirty="0"/>
              <a:t> loss </a:t>
            </a:r>
            <a:r>
              <a:rPr lang="en-US" altLang="en-US" dirty="0" err="1"/>
              <a:t>nya</a:t>
            </a:r>
            <a:r>
              <a:rPr lang="en-US" altLang="en-US" dirty="0"/>
              <a:t> (</a:t>
            </a:r>
            <a:r>
              <a:rPr lang="en-US" altLang="en-US" dirty="0" err="1"/>
              <a:t>dlm</a:t>
            </a:r>
            <a:r>
              <a:rPr lang="en-US" altLang="en-US" dirty="0"/>
              <a:t> dB)</a:t>
            </a:r>
          </a:p>
          <a:p>
            <a:pPr marL="514350" indent="-514350" eaLnBrk="1" hangingPunct="1">
              <a:buFontTx/>
              <a:buAutoNum type="arabicPeriod"/>
            </a:pPr>
            <a:r>
              <a:rPr lang="en-GB" altLang="en-US" dirty="0" err="1"/>
              <a:t>Sebuah</a:t>
            </a:r>
            <a:r>
              <a:rPr lang="en-GB" altLang="en-US" dirty="0"/>
              <a:t> Amplifier </a:t>
            </a:r>
            <a:r>
              <a:rPr lang="en-GB" altLang="en-US" dirty="0" err="1"/>
              <a:t>mempunyai</a:t>
            </a:r>
            <a:r>
              <a:rPr lang="en-GB" altLang="en-US" dirty="0"/>
              <a:t> gain = 20 dB, </a:t>
            </a:r>
            <a:r>
              <a:rPr lang="en-GB" altLang="en-US" dirty="0" err="1"/>
              <a:t>jika</a:t>
            </a:r>
            <a:r>
              <a:rPr lang="en-GB" altLang="en-US" dirty="0"/>
              <a:t> </a:t>
            </a:r>
            <a:r>
              <a:rPr lang="en-GB" altLang="en-US" dirty="0" err="1"/>
              <a:t>diberi</a:t>
            </a:r>
            <a:r>
              <a:rPr lang="en-GB" altLang="en-US" dirty="0"/>
              <a:t> input 10 dBm </a:t>
            </a:r>
            <a:r>
              <a:rPr lang="en-GB" altLang="en-US" dirty="0" err="1"/>
              <a:t>berapa</a:t>
            </a:r>
            <a:r>
              <a:rPr lang="en-GB" altLang="en-US" dirty="0"/>
              <a:t> output amplifier </a:t>
            </a:r>
            <a:r>
              <a:rPr lang="en-GB" altLang="en-US" dirty="0" err="1"/>
              <a:t>tersebut</a:t>
            </a:r>
            <a:r>
              <a:rPr lang="en-GB" altLang="en-US" dirty="0"/>
              <a:t>?</a:t>
            </a:r>
          </a:p>
          <a:p>
            <a:pPr marL="514350" indent="-514350" eaLnBrk="1" hangingPunct="1">
              <a:buFontTx/>
              <a:buAutoNum type="arabicPeriod"/>
            </a:pPr>
            <a:r>
              <a:rPr lang="en-US" altLang="en-US" dirty="0"/>
              <a:t>Power of 1000W= …</a:t>
            </a:r>
            <a:r>
              <a:rPr lang="en-US" altLang="en-US" dirty="0" err="1"/>
              <a:t>dBW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power 1mW=….. </a:t>
            </a:r>
            <a:r>
              <a:rPr lang="en-US" altLang="en-US" dirty="0" err="1"/>
              <a:t>dBW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9854737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905E1-A42E-44AF-814B-8D6652AA9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Jawaban</a:t>
            </a:r>
            <a:r>
              <a:rPr lang="en-US" dirty="0"/>
              <a:t> </a:t>
            </a:r>
            <a:r>
              <a:rPr lang="en-US" dirty="0" err="1"/>
              <a:t>Soal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E06C1-63D1-41CB-BAAD-788409181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Loss = 10 log (5/10) = 10 (0.3) = 3dB</a:t>
            </a:r>
          </a:p>
          <a:p>
            <a:pPr marL="0" indent="0" eaLnBrk="1" hangingPunct="1">
              <a:buNone/>
            </a:pPr>
            <a:endParaRPr lang="en-GB" altLang="en-US" dirty="0"/>
          </a:p>
          <a:p>
            <a:pPr marL="0" indent="0" eaLnBrk="1" hangingPunct="1">
              <a:buNone/>
            </a:pPr>
            <a:r>
              <a:rPr lang="en-GB" altLang="en-US" dirty="0"/>
              <a:t>Pout (dBm) = Pin(dBm) + G = 10 + 20 = 30 dBm</a:t>
            </a:r>
          </a:p>
          <a:p>
            <a:pPr marL="0" indent="0" eaLnBrk="1" hangingPunct="1">
              <a:buNone/>
            </a:pPr>
            <a:endParaRPr lang="en-GB" altLang="en-US" dirty="0"/>
          </a:p>
          <a:p>
            <a:pPr marL="0" indent="0" eaLnBrk="1" hangingPunct="1">
              <a:buNone/>
            </a:pPr>
            <a:r>
              <a:rPr lang="en-GB" altLang="en-US" dirty="0"/>
              <a:t>1 W = 30dBW </a:t>
            </a:r>
            <a:r>
              <a:rPr lang="en-GB" altLang="en-US" dirty="0" err="1"/>
              <a:t>dan</a:t>
            </a:r>
            <a:r>
              <a:rPr lang="en-GB" altLang="en-US" dirty="0"/>
              <a:t> </a:t>
            </a:r>
            <a:r>
              <a:rPr lang="en-US" altLang="en-US" dirty="0"/>
              <a:t> 1mW= - 30dBW</a:t>
            </a:r>
          </a:p>
          <a:p>
            <a:pPr marL="514350" indent="-514350" eaLnBrk="1" hangingPunct="1">
              <a:buFontTx/>
              <a:buNone/>
            </a:pPr>
            <a:r>
              <a:rPr lang="en-US" altLang="en-US" dirty="0"/>
              <a:t>Power </a:t>
            </a:r>
            <a:r>
              <a:rPr lang="en-US" altLang="en-US" dirty="0" err="1"/>
              <a:t>dBw</a:t>
            </a:r>
            <a:r>
              <a:rPr lang="en-US" altLang="en-US" dirty="0"/>
              <a:t> = 10 log </a:t>
            </a:r>
            <a:r>
              <a:rPr lang="en-US" altLang="en-US" dirty="0" err="1"/>
              <a:t>powerW</a:t>
            </a:r>
            <a:r>
              <a:rPr lang="en-US" altLang="en-US" dirty="0"/>
              <a:t>/1W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4759368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B76AC-8A06-48D7-8207-0199609E7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>
                <a:solidFill>
                  <a:srgbClr val="FF0000"/>
                </a:solidFill>
              </a:rPr>
              <a:t>Perubahan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informasi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saat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pengiriman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disebabkan</a:t>
            </a:r>
            <a:endParaRPr lang="id-ID" sz="2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0E453-EDCF-45C6-B703-E5962F5EF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/>
              <a:t>Keadaan</a:t>
            </a:r>
            <a:r>
              <a:rPr lang="en-US" dirty="0"/>
              <a:t> media </a:t>
            </a:r>
            <a:r>
              <a:rPr lang="en-US" dirty="0" err="1"/>
              <a:t>pengirim</a:t>
            </a:r>
            <a:endParaRPr lang="en-US" dirty="0"/>
          </a:p>
          <a:p>
            <a:pPr eaLnBrk="1" hangingPunct="1">
              <a:defRPr/>
            </a:pP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media</a:t>
            </a:r>
          </a:p>
          <a:p>
            <a:pPr eaLnBrk="1" hangingPunct="1">
              <a:defRPr/>
            </a:pP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lemah</a:t>
            </a:r>
            <a:endParaRPr lang="en-US" dirty="0"/>
          </a:p>
          <a:p>
            <a:pPr eaLnBrk="1" hangingPunct="1">
              <a:defRPr/>
            </a:pPr>
            <a:r>
              <a:rPr lang="en-US" dirty="0" err="1"/>
              <a:t>Jarak</a:t>
            </a:r>
            <a:r>
              <a:rPr lang="en-US" dirty="0"/>
              <a:t> yang </a:t>
            </a:r>
            <a:r>
              <a:rPr lang="en-US" dirty="0" err="1"/>
              <a:t>ditempuh</a:t>
            </a:r>
            <a:endParaRPr lang="en-US" dirty="0"/>
          </a:p>
          <a:p>
            <a:pPr eaLnBrk="1" hangingPunct="1">
              <a:defRPr/>
            </a:pPr>
            <a:r>
              <a:rPr lang="en-US" dirty="0" err="1"/>
              <a:t>Peralatan</a:t>
            </a:r>
            <a:r>
              <a:rPr lang="en-US" dirty="0"/>
              <a:t> </a:t>
            </a:r>
            <a:r>
              <a:rPr lang="en-US" dirty="0" err="1"/>
              <a:t>pembantu</a:t>
            </a:r>
            <a:r>
              <a:rPr lang="en-US" dirty="0"/>
              <a:t> 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941764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78867-CF82-4157-A4F7-A50E6F8AE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Cara </a:t>
            </a:r>
            <a:r>
              <a:rPr lang="en-US" sz="3600" dirty="0" err="1"/>
              <a:t>mencegah</a:t>
            </a:r>
            <a:r>
              <a:rPr lang="en-US" sz="3600" dirty="0"/>
              <a:t> </a:t>
            </a:r>
            <a:r>
              <a:rPr lang="en-US" sz="3600" dirty="0" err="1"/>
              <a:t>kesalahan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DC6EA-3E4F-4B88-9F24-BAB4D4D59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/>
              <a:t>Memperbaiki</a:t>
            </a:r>
            <a:r>
              <a:rPr lang="en-US" dirty="0"/>
              <a:t> </a:t>
            </a:r>
            <a:r>
              <a:rPr lang="en-US" dirty="0" err="1"/>
              <a:t>peralatan</a:t>
            </a:r>
            <a:r>
              <a:rPr lang="en-US" dirty="0"/>
              <a:t> </a:t>
            </a:r>
            <a:r>
              <a:rPr lang="en-US" dirty="0" err="1"/>
              <a:t>pengirim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penerimaan</a:t>
            </a:r>
            <a:r>
              <a:rPr lang="en-US" dirty="0"/>
              <a:t> data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 err="1"/>
              <a:t>Memperbaiki</a:t>
            </a:r>
            <a:r>
              <a:rPr lang="en-US" dirty="0"/>
              <a:t> media </a:t>
            </a:r>
            <a:r>
              <a:rPr lang="en-US" dirty="0" err="1"/>
              <a:t>pengirim</a:t>
            </a:r>
            <a:r>
              <a:rPr lang="en-US" dirty="0"/>
              <a:t> data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332762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00719-E1C8-4DF1-A214-AC4C2DDD1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Contoh</a:t>
            </a:r>
            <a:r>
              <a:rPr lang="en-US" sz="3600" dirty="0"/>
              <a:t> </a:t>
            </a:r>
            <a:r>
              <a:rPr lang="en-US" sz="3600" dirty="0" err="1"/>
              <a:t>Metoda</a:t>
            </a:r>
            <a:r>
              <a:rPr lang="en-US" sz="3600" dirty="0"/>
              <a:t> </a:t>
            </a:r>
            <a:r>
              <a:rPr lang="en-US" sz="3600" dirty="0" err="1"/>
              <a:t>deteksi</a:t>
            </a:r>
            <a:r>
              <a:rPr lang="en-US" sz="3600" dirty="0"/>
              <a:t> </a:t>
            </a:r>
            <a:r>
              <a:rPr lang="en-US" sz="3600" dirty="0" err="1"/>
              <a:t>kesalahan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40AA8-41AB-4CBD-9112-C7A34BB6E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/>
              <a:t>Echo check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/>
              <a:t>Parity check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/>
              <a:t>Cyclic </a:t>
            </a:r>
            <a:r>
              <a:rPr lang="en-US" dirty="0" err="1"/>
              <a:t>Redudancy</a:t>
            </a:r>
            <a:r>
              <a:rPr lang="en-US" dirty="0"/>
              <a:t> Check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446970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E4F8C-1C5A-4395-8656-EF95282D1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1. Echo Checking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7A3F1-D478-4E68-8F0A-D40A73229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mengirim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data yang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penerima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pengirim</a:t>
            </a:r>
            <a:r>
              <a:rPr lang="en-US" dirty="0"/>
              <a:t>.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 dg data </a:t>
            </a:r>
            <a:r>
              <a:rPr lang="en-US" dirty="0" err="1"/>
              <a:t>awal</a:t>
            </a:r>
            <a:r>
              <a:rPr lang="en-US" dirty="0"/>
              <a:t>. 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Jika</a:t>
            </a:r>
            <a:r>
              <a:rPr lang="en-US" dirty="0"/>
              <a:t> data </a:t>
            </a:r>
            <a:r>
              <a:rPr lang="en-US" dirty="0" err="1"/>
              <a:t>keduanya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065861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EB4D3-E1F8-4558-B3B6-9C543DC2A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Parity Check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6F3C6-75C8-432A-803E-2D654C2D75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err="1"/>
              <a:t>menambahkan</a:t>
            </a:r>
            <a:r>
              <a:rPr lang="en-US" dirty="0"/>
              <a:t> bit </a:t>
            </a:r>
            <a:r>
              <a:rPr lang="en-US" dirty="0" err="1"/>
              <a:t>pendeteksi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karakter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ditansmisikan</a:t>
            </a:r>
            <a:r>
              <a:rPr lang="en-US" dirty="0"/>
              <a:t>. </a:t>
            </a:r>
          </a:p>
          <a:p>
            <a:pPr>
              <a:lnSpc>
                <a:spcPct val="150000"/>
              </a:lnSpc>
            </a:pPr>
            <a:r>
              <a:rPr lang="en-US" dirty="0"/>
              <a:t>Bit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dinamakan</a:t>
            </a:r>
            <a:r>
              <a:rPr lang="en-US" dirty="0"/>
              <a:t> Bit </a:t>
            </a:r>
            <a:r>
              <a:rPr lang="en-US" dirty="0" err="1"/>
              <a:t>Paritas</a:t>
            </a:r>
            <a:endParaRPr lang="en-US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174010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F321C-FDCD-4804-9F8B-49AE2A432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Parity check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6AA3F-B970-4FAE-BB9D-3C037CDAE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eaLnBrk="1" hangingPunct="1"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Ada 2 </a:t>
            </a:r>
            <a:r>
              <a:rPr lang="en-US" dirty="0" err="1">
                <a:solidFill>
                  <a:srgbClr val="FF0000"/>
                </a:solidFill>
              </a:rPr>
              <a:t>jenis</a:t>
            </a:r>
            <a:r>
              <a:rPr lang="en-US" dirty="0">
                <a:solidFill>
                  <a:srgbClr val="FF0000"/>
                </a:solidFill>
              </a:rPr>
              <a:t> Parity check</a:t>
            </a:r>
          </a:p>
          <a:p>
            <a:pPr marL="571500" indent="-571500" eaLnBrk="1" hangingPunct="1">
              <a:buNone/>
              <a:defRPr/>
            </a:pPr>
            <a:endParaRPr lang="en-US" dirty="0">
              <a:solidFill>
                <a:srgbClr val="FF0000"/>
              </a:solidFill>
            </a:endParaRPr>
          </a:p>
          <a:p>
            <a:pPr marL="571500" indent="-571500" eaLnBrk="1" hangingPunct="1">
              <a:buNone/>
              <a:defRPr/>
            </a:pPr>
            <a:r>
              <a:rPr lang="en-US" dirty="0"/>
              <a:t>1. </a:t>
            </a:r>
            <a:r>
              <a:rPr lang="en-US" dirty="0" err="1"/>
              <a:t>Paritas</a:t>
            </a:r>
            <a:r>
              <a:rPr lang="en-US" dirty="0"/>
              <a:t> </a:t>
            </a:r>
            <a:r>
              <a:rPr lang="en-US" dirty="0" err="1"/>
              <a:t>ganjil</a:t>
            </a:r>
            <a:r>
              <a:rPr lang="en-US" dirty="0"/>
              <a:t> (Odd Parity)</a:t>
            </a:r>
          </a:p>
          <a:p>
            <a:pPr marL="571500" indent="-571500" eaLnBrk="1" hangingPunct="1">
              <a:buNone/>
              <a:defRPr/>
            </a:pPr>
            <a:r>
              <a:rPr lang="en-US" dirty="0"/>
              <a:t>    Bit </a:t>
            </a:r>
            <a:r>
              <a:rPr lang="en-US" dirty="0" err="1"/>
              <a:t>paritas</a:t>
            </a:r>
            <a:r>
              <a:rPr lang="en-US" dirty="0"/>
              <a:t> = 0 </a:t>
            </a:r>
            <a:r>
              <a:rPr lang="en-US" dirty="0" err="1"/>
              <a:t>jika</a:t>
            </a:r>
            <a:r>
              <a:rPr lang="en-US" dirty="0"/>
              <a:t> bit 1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ganjil</a:t>
            </a:r>
            <a:endParaRPr lang="en-US" dirty="0"/>
          </a:p>
          <a:p>
            <a:pPr marL="571500" indent="-571500" eaLnBrk="1" hangingPunct="1">
              <a:buNone/>
              <a:defRPr/>
            </a:pPr>
            <a:r>
              <a:rPr lang="en-US" dirty="0"/>
              <a:t>                     = 1 </a:t>
            </a:r>
            <a:r>
              <a:rPr lang="en-US" dirty="0" err="1"/>
              <a:t>jika</a:t>
            </a:r>
            <a:r>
              <a:rPr lang="en-US" dirty="0"/>
              <a:t> bit 1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genap</a:t>
            </a:r>
            <a:endParaRPr lang="en-US" dirty="0"/>
          </a:p>
          <a:p>
            <a:pPr marL="571500" indent="-571500" eaLnBrk="1" hangingPunct="1">
              <a:buNone/>
              <a:defRPr/>
            </a:pPr>
            <a:endParaRPr lang="en-US" dirty="0"/>
          </a:p>
          <a:p>
            <a:pPr marL="571500" indent="-571500" eaLnBrk="1" hangingPunct="1">
              <a:buNone/>
              <a:defRPr/>
            </a:pPr>
            <a:r>
              <a:rPr lang="en-US" dirty="0"/>
              <a:t>2. </a:t>
            </a:r>
            <a:r>
              <a:rPr lang="en-US" dirty="0" err="1"/>
              <a:t>Paritas</a:t>
            </a:r>
            <a:r>
              <a:rPr lang="en-US" dirty="0"/>
              <a:t> </a:t>
            </a:r>
            <a:r>
              <a:rPr lang="en-US" dirty="0" err="1"/>
              <a:t>genap</a:t>
            </a:r>
            <a:r>
              <a:rPr lang="en-US" dirty="0"/>
              <a:t> (Even Parity)</a:t>
            </a:r>
          </a:p>
          <a:p>
            <a:pPr marL="571500" indent="-571500" eaLnBrk="1" hangingPunct="1">
              <a:buNone/>
              <a:defRPr/>
            </a:pPr>
            <a:r>
              <a:rPr lang="en-US" dirty="0"/>
              <a:t>    Bit </a:t>
            </a:r>
            <a:r>
              <a:rPr lang="en-US" dirty="0" err="1"/>
              <a:t>paritas</a:t>
            </a:r>
            <a:r>
              <a:rPr lang="en-US" dirty="0"/>
              <a:t> = 0 </a:t>
            </a:r>
            <a:r>
              <a:rPr lang="en-US" dirty="0" err="1"/>
              <a:t>jika</a:t>
            </a:r>
            <a:r>
              <a:rPr lang="en-US" dirty="0"/>
              <a:t> bit 1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genap</a:t>
            </a:r>
            <a:endParaRPr lang="en-US" dirty="0"/>
          </a:p>
          <a:p>
            <a:pPr marL="571500" indent="-571500" eaLnBrk="1" hangingPunct="1">
              <a:buNone/>
              <a:defRPr/>
            </a:pPr>
            <a:r>
              <a:rPr lang="en-US" dirty="0"/>
              <a:t>                     = 1 </a:t>
            </a:r>
            <a:r>
              <a:rPr lang="en-US" dirty="0" err="1"/>
              <a:t>jika</a:t>
            </a:r>
            <a:r>
              <a:rPr lang="en-US" dirty="0"/>
              <a:t> bit 1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ganjil</a:t>
            </a:r>
            <a:r>
              <a:rPr lang="en-US" dirty="0"/>
              <a:t>             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527881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3F46A-B4DE-479B-B638-EAAE8CA95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3. Cyclic </a:t>
            </a:r>
            <a:r>
              <a:rPr lang="en-US" sz="3200" dirty="0" err="1"/>
              <a:t>Redudancy</a:t>
            </a:r>
            <a:r>
              <a:rPr lang="en-US" sz="3200" dirty="0"/>
              <a:t> Checking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E8BFC-1939-4D41-8D60-DDC6EDA31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/>
              <a:t>Pendeteksian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membagi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dirty="0" err="1"/>
              <a:t>binari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data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(</a:t>
            </a:r>
            <a:r>
              <a:rPr lang="en-US" i="1" dirty="0" err="1">
                <a:solidFill>
                  <a:srgbClr val="FF3300"/>
                </a:solidFill>
              </a:rPr>
              <a:t>constanta</a:t>
            </a:r>
            <a:r>
              <a:rPr lang="en-US" dirty="0"/>
              <a:t>). 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 err="1"/>
              <a:t>Pengecekkan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mencocokkan</a:t>
            </a:r>
            <a:r>
              <a:rPr lang="en-US" dirty="0"/>
              <a:t> </a:t>
            </a:r>
            <a:r>
              <a:rPr lang="en-US" dirty="0" err="1"/>
              <a:t>sisa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.</a:t>
            </a:r>
          </a:p>
          <a:p>
            <a:pPr eaLnBrk="1" hangingPunct="1">
              <a:buNone/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Teknik CRC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: modulo arithmetic </a:t>
            </a:r>
            <a:r>
              <a:rPr lang="en-US" dirty="0" err="1"/>
              <a:t>atau</a:t>
            </a:r>
            <a:r>
              <a:rPr lang="en-US" dirty="0"/>
              <a:t> polynomials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68553509"/>
      </p:ext>
    </p:extLst>
  </p:cSld>
  <p:clrMapOvr>
    <a:masterClrMapping/>
  </p:clrMapOvr>
</p:sld>
</file>

<file path=ppt/theme/theme1.xml><?xml version="1.0" encoding="utf-8"?>
<a:theme xmlns:a="http://schemas.openxmlformats.org/drawingml/2006/main" name="Chess moves design template">
  <a:themeElements>
    <a:clrScheme name="Chess moves design template 2">
      <a:dk1>
        <a:srgbClr val="006666"/>
      </a:dk1>
      <a:lt1>
        <a:srgbClr val="FFFFFF"/>
      </a:lt1>
      <a:dk2>
        <a:srgbClr val="006666"/>
      </a:dk2>
      <a:lt2>
        <a:srgbClr val="220011"/>
      </a:lt2>
      <a:accent1>
        <a:srgbClr val="009900"/>
      </a:accent1>
      <a:accent2>
        <a:srgbClr val="669900"/>
      </a:accent2>
      <a:accent3>
        <a:srgbClr val="FFFFFF"/>
      </a:accent3>
      <a:accent4>
        <a:srgbClr val="005656"/>
      </a:accent4>
      <a:accent5>
        <a:srgbClr val="AACAAA"/>
      </a:accent5>
      <a:accent6>
        <a:srgbClr val="5C8A00"/>
      </a:accent6>
      <a:hlink>
        <a:srgbClr val="99CC00"/>
      </a:hlink>
      <a:folHlink>
        <a:srgbClr val="CCFF33"/>
      </a:folHlink>
    </a:clrScheme>
    <a:fontScheme name="Chess moves desig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hess moves design template 1">
        <a:dk1>
          <a:srgbClr val="220011"/>
        </a:dk1>
        <a:lt1>
          <a:srgbClr val="FFFFFF"/>
        </a:lt1>
        <a:dk2>
          <a:srgbClr val="003366"/>
        </a:dk2>
        <a:lt2>
          <a:srgbClr val="FFFFFF"/>
        </a:lt2>
        <a:accent1>
          <a:srgbClr val="87B0C7"/>
        </a:accent1>
        <a:accent2>
          <a:srgbClr val="68BEC0"/>
        </a:accent2>
        <a:accent3>
          <a:srgbClr val="AAADB8"/>
        </a:accent3>
        <a:accent4>
          <a:srgbClr val="DADADA"/>
        </a:accent4>
        <a:accent5>
          <a:srgbClr val="C3D4E0"/>
        </a:accent5>
        <a:accent6>
          <a:srgbClr val="5EACAE"/>
        </a:accent6>
        <a:hlink>
          <a:srgbClr val="D99A45"/>
        </a:hlink>
        <a:folHlink>
          <a:srgbClr val="B9B39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ss moves design template 2">
        <a:dk1>
          <a:srgbClr val="006666"/>
        </a:dk1>
        <a:lt1>
          <a:srgbClr val="FFFFFF"/>
        </a:lt1>
        <a:dk2>
          <a:srgbClr val="006666"/>
        </a:dk2>
        <a:lt2>
          <a:srgbClr val="220011"/>
        </a:lt2>
        <a:accent1>
          <a:srgbClr val="009900"/>
        </a:accent1>
        <a:accent2>
          <a:srgbClr val="669900"/>
        </a:accent2>
        <a:accent3>
          <a:srgbClr val="FFFFFF"/>
        </a:accent3>
        <a:accent4>
          <a:srgbClr val="005656"/>
        </a:accent4>
        <a:accent5>
          <a:srgbClr val="AACAAA"/>
        </a:accent5>
        <a:accent6>
          <a:srgbClr val="5C8A00"/>
        </a:accent6>
        <a:hlink>
          <a:srgbClr val="99CC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1072</Words>
  <Application>Microsoft Office PowerPoint</Application>
  <PresentationFormat>On-screen Show (4:3)</PresentationFormat>
  <Paragraphs>370</Paragraphs>
  <Slides>56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2" baseType="lpstr">
      <vt:lpstr>Arial</vt:lpstr>
      <vt:lpstr>Times New Roman</vt:lpstr>
      <vt:lpstr>Wingdings</vt:lpstr>
      <vt:lpstr>Wingdings 2</vt:lpstr>
      <vt:lpstr>Chess moves design template</vt:lpstr>
      <vt:lpstr>Bitmap Image</vt:lpstr>
      <vt:lpstr>TRANSMISI DATA</vt:lpstr>
      <vt:lpstr>Konsep Transmisi Data</vt:lpstr>
      <vt:lpstr>Konsep Transmisi Data</vt:lpstr>
      <vt:lpstr>Konsep Transmisi Data</vt:lpstr>
      <vt:lpstr>Konsep Transmisi Data</vt:lpstr>
      <vt:lpstr>GUIDED MEDIA</vt:lpstr>
      <vt:lpstr>UNGUIDED MEDIA</vt:lpstr>
      <vt:lpstr>Konfigurasi Guided Transmision </vt:lpstr>
      <vt:lpstr>Sistem Transmisi</vt:lpstr>
      <vt:lpstr>Sistem Transmisi</vt:lpstr>
      <vt:lpstr>Terminologi Transmisi</vt:lpstr>
      <vt:lpstr>Data </vt:lpstr>
      <vt:lpstr>Sinyal </vt:lpstr>
      <vt:lpstr>Transmisi</vt:lpstr>
      <vt:lpstr>Transmisi</vt:lpstr>
      <vt:lpstr>Kode Transmisi</vt:lpstr>
      <vt:lpstr>Satuan Transmisi</vt:lpstr>
      <vt:lpstr>Kapasitas Jalur Transmisi</vt:lpstr>
      <vt:lpstr>Kapasitas Jalur Transmisi</vt:lpstr>
      <vt:lpstr>Bagaimana data mengalir melalui peralatan</vt:lpstr>
      <vt:lpstr>Jenis hubungan fisik</vt:lpstr>
      <vt:lpstr>Jenis waktu yang digunakan untuk transmisi</vt:lpstr>
      <vt:lpstr>Dua Jenis Synchronous</vt:lpstr>
      <vt:lpstr>Dua Jenis Synchronous</vt:lpstr>
      <vt:lpstr>Pengiriman Data Asynchronous</vt:lpstr>
      <vt:lpstr>Gangguan Transmisi</vt:lpstr>
      <vt:lpstr>Atenuasi</vt:lpstr>
      <vt:lpstr>Delay Distorsi </vt:lpstr>
      <vt:lpstr>Noise / Derau</vt:lpstr>
      <vt:lpstr>Noise / Derau</vt:lpstr>
      <vt:lpstr>Noise / Derau</vt:lpstr>
      <vt:lpstr>Thermal Noise</vt:lpstr>
      <vt:lpstr>Intermodulation Noise </vt:lpstr>
      <vt:lpstr>Crosstalk</vt:lpstr>
      <vt:lpstr>Impulse noise </vt:lpstr>
      <vt:lpstr>Efek dari noise pada sinyal digital </vt:lpstr>
      <vt:lpstr>Kapasitas Channel </vt:lpstr>
      <vt:lpstr>Kapasitas Channel </vt:lpstr>
      <vt:lpstr>Kapasitas Channel </vt:lpstr>
      <vt:lpstr>Kapasitas Channel </vt:lpstr>
      <vt:lpstr>Kapasitas Channel </vt:lpstr>
      <vt:lpstr>Kapasitas Channel </vt:lpstr>
      <vt:lpstr>Kapasitas Channel </vt:lpstr>
      <vt:lpstr>Kapasitas Channel </vt:lpstr>
      <vt:lpstr>Kapasitas Channel </vt:lpstr>
      <vt:lpstr>Kapasitas Channel </vt:lpstr>
      <vt:lpstr>Latihan soal</vt:lpstr>
      <vt:lpstr>Contoh Soal</vt:lpstr>
      <vt:lpstr>Jawaban Soal</vt:lpstr>
      <vt:lpstr>Perubahan informasi saat pengiriman disebabkan</vt:lpstr>
      <vt:lpstr>Cara mencegah kesalahan</vt:lpstr>
      <vt:lpstr>Contoh Metoda deteksi kesalahan</vt:lpstr>
      <vt:lpstr>1. Echo Checking</vt:lpstr>
      <vt:lpstr>2. Parity Check</vt:lpstr>
      <vt:lpstr>Parity check</vt:lpstr>
      <vt:lpstr>3. Cyclic Redudancy Checking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ning</dc:creator>
  <cp:lastModifiedBy>ning</cp:lastModifiedBy>
  <cp:revision>17</cp:revision>
  <dcterms:created xsi:type="dcterms:W3CDTF">2017-02-28T15:06:44Z</dcterms:created>
  <dcterms:modified xsi:type="dcterms:W3CDTF">2017-10-05T04:08:47Z</dcterms:modified>
</cp:coreProperties>
</file>