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58" r:id="rId2"/>
    <p:sldId id="260" r:id="rId3"/>
    <p:sldId id="261" r:id="rId4"/>
    <p:sldId id="262" r:id="rId5"/>
    <p:sldId id="263" r:id="rId6"/>
    <p:sldId id="265" r:id="rId7"/>
    <p:sldId id="268" r:id="rId8"/>
    <p:sldId id="269" r:id="rId9"/>
    <p:sldId id="270" r:id="rId10"/>
    <p:sldId id="276" r:id="rId11"/>
    <p:sldId id="277" r:id="rId12"/>
  </p:sldIdLst>
  <p:sldSz cx="9144000" cy="6858000" type="screen4x3"/>
  <p:notesSz cx="6858000" cy="9144000"/>
  <p:defaultTextStyle>
    <a:defPPr>
      <a:defRPr lang="id-ID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21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B326AA-0C65-42D9-ACAB-412030FB11F5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d-ID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1A715-1C77-4444-8B00-EE2140163065}" type="slidenum">
              <a:rPr lang="id-ID" smtClean="0"/>
              <a:pPr/>
              <a:t>‹#›</a:t>
            </a:fld>
            <a:endParaRPr lang="id-ID"/>
          </a:p>
        </p:txBody>
      </p:sp>
    </p:spTree>
    <p:extLst>
      <p:ext uri="{BB962C8B-B14F-4D97-AF65-F5344CB8AC3E}">
        <p14:creationId xmlns:p14="http://schemas.microsoft.com/office/powerpoint/2010/main" val="39841020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432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288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008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192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>
            <a:extLst/>
          </a:lstStyle>
          <a:p>
            <a:pPr marL="0" indent="-283464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  <a:extLst/>
          </a:lstStyle>
          <a:p>
            <a:pPr marL="0" algn="l" eaLnBrk="1" latinLnBrk="0" hangingPunct="1"/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9" name="Flowchart: 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Flowchart: 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id-ID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  <a:extLst/>
          </a:lstStyle>
          <a:p>
            <a:fld id="{D1F838D3-9DB5-44EB-B262-56B3F5D114A4}" type="datetimeFigureOut">
              <a:rPr lang="id-ID" smtClean="0"/>
              <a:pPr/>
              <a:t>25/09/2014</a:t>
            </a:fld>
            <a:endParaRPr lang="id-ID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endParaRPr lang="id-ID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  <a:extLst/>
          </a:lstStyle>
          <a:p>
            <a:fld id="{D90F980D-DC78-4AC3-BE41-C71CFD581DD4}" type="slidenum">
              <a:rPr lang="id-ID" smtClean="0"/>
              <a:pPr/>
              <a:t>‹#›</a:t>
            </a:fld>
            <a:endParaRPr lang="id-ID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83464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744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6968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736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907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552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Bagaimana</a:t>
            </a:r>
            <a:r>
              <a:rPr lang="en-US" dirty="0" smtClean="0"/>
              <a:t> </a:t>
            </a:r>
            <a:r>
              <a:rPr lang="en-US" dirty="0" err="1" smtClean="0"/>
              <a:t>supaya</a:t>
            </a:r>
            <a:r>
              <a:rPr lang="en-US" dirty="0" smtClean="0"/>
              <a:t> </a:t>
            </a:r>
            <a:r>
              <a:rPr lang="en-US" dirty="0" err="1" smtClean="0"/>
              <a:t>terwujud</a:t>
            </a:r>
            <a:r>
              <a:rPr lang="en-US" dirty="0" smtClean="0"/>
              <a:t>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aktif</a:t>
            </a:r>
            <a:r>
              <a:rPr lang="en-US" dirty="0" smtClean="0"/>
              <a:t> (</a:t>
            </a:r>
            <a:r>
              <a:rPr lang="en-US" i="1" dirty="0" smtClean="0"/>
              <a:t>student active learning)</a:t>
            </a:r>
            <a:endParaRPr lang="en-US" dirty="0" smtClean="0"/>
          </a:p>
          <a:p>
            <a:endParaRPr lang="en-US" i="1" dirty="0" smtClean="0"/>
          </a:p>
          <a:p>
            <a:r>
              <a:rPr lang="en-US" i="1" dirty="0" smtClean="0"/>
              <a:t>Teacher centered         Student centered </a:t>
            </a:r>
            <a:r>
              <a:rPr lang="en-US" dirty="0" smtClean="0"/>
              <a:t>(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berpusat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)</a:t>
            </a:r>
          </a:p>
          <a:p>
            <a:endParaRPr lang="en-US" i="1" dirty="0" smtClean="0"/>
          </a:p>
          <a:p>
            <a:r>
              <a:rPr lang="en-US" i="1" dirty="0" smtClean="0"/>
              <a:t>Guru		</a:t>
            </a:r>
            <a:r>
              <a:rPr lang="en-US" dirty="0" err="1" smtClean="0"/>
              <a:t>berperan</a:t>
            </a:r>
            <a:r>
              <a:rPr lang="en-US" dirty="0" smtClean="0"/>
              <a:t>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keberhasilan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, </a:t>
            </a:r>
            <a:r>
              <a:rPr lang="en-US" dirty="0" err="1" smtClean="0"/>
              <a:t>memahami</a:t>
            </a:r>
            <a:r>
              <a:rPr lang="en-US" dirty="0" smtClean="0"/>
              <a:t> </a:t>
            </a:r>
            <a:r>
              <a:rPr lang="en-US" dirty="0" err="1" smtClean="0"/>
              <a:t>teori-teori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		</a:t>
            </a:r>
            <a:r>
              <a:rPr lang="en-US" dirty="0" err="1" smtClean="0"/>
              <a:t>berpusat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endParaRPr lang="id-ID" i="1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786050" y="5000636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>
            <a:off x="3214678" y="6000768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4714876" y="3357562"/>
            <a:ext cx="785818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 fontScale="90000"/>
          </a:bodyPr>
          <a:lstStyle/>
          <a:p>
            <a:r>
              <a:rPr lang="en-US" sz="3600" dirty="0" err="1" smtClean="0"/>
              <a:t>Pandangan</a:t>
            </a:r>
            <a:r>
              <a:rPr lang="en-US" sz="3600" dirty="0" smtClean="0"/>
              <a:t> </a:t>
            </a:r>
            <a:r>
              <a:rPr lang="en-US" sz="3600" dirty="0" err="1" smtClean="0"/>
              <a:t>konstruktivisme</a:t>
            </a:r>
            <a:r>
              <a:rPr lang="en-US" sz="3600" dirty="0" smtClean="0"/>
              <a:t> </a:t>
            </a:r>
            <a:r>
              <a:rPr lang="en-US" sz="3600" dirty="0" err="1" smtClean="0"/>
              <a:t>tentang</a:t>
            </a:r>
            <a:r>
              <a:rPr lang="en-US" sz="3600" dirty="0" smtClean="0"/>
              <a:t> </a:t>
            </a:r>
            <a:r>
              <a:rPr lang="en-US" sz="3600" dirty="0" err="1" smtClean="0"/>
              <a:t>belajar</a:t>
            </a:r>
            <a:r>
              <a:rPr lang="en-US" sz="3600" dirty="0" smtClean="0"/>
              <a:t>: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142984"/>
            <a:ext cx="7498080" cy="5105416"/>
          </a:xfrm>
        </p:spPr>
        <p:txBody>
          <a:bodyPr/>
          <a:lstStyle/>
          <a:p>
            <a:r>
              <a:rPr lang="en-US" sz="2800" dirty="0" err="1" smtClean="0"/>
              <a:t>Siswa</a:t>
            </a:r>
            <a:r>
              <a:rPr lang="en-US" sz="2800" dirty="0" smtClean="0"/>
              <a:t> </a:t>
            </a:r>
            <a:r>
              <a:rPr lang="en-US" sz="2800" dirty="0" err="1" smtClean="0"/>
              <a:t>menemukan</a:t>
            </a:r>
            <a:r>
              <a:rPr lang="en-US" sz="2800" dirty="0" smtClean="0"/>
              <a:t> </a:t>
            </a:r>
            <a:r>
              <a:rPr lang="en-US" sz="2800" dirty="0" err="1" smtClean="0"/>
              <a:t>sendiri</a:t>
            </a:r>
            <a:r>
              <a:rPr lang="en-US" sz="2800" dirty="0" smtClean="0"/>
              <a:t>, </a:t>
            </a:r>
            <a:r>
              <a:rPr lang="en-US" sz="2800" dirty="0" err="1" smtClean="0"/>
              <a:t>menstranformasikan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informasi</a:t>
            </a:r>
            <a:r>
              <a:rPr lang="en-US" sz="2800" dirty="0" smtClean="0"/>
              <a:t> </a:t>
            </a:r>
            <a:r>
              <a:rPr lang="en-US" sz="2800" dirty="0" err="1" smtClean="0"/>
              <a:t>kompleks</a:t>
            </a:r>
            <a:r>
              <a:rPr lang="en-US" sz="2800" dirty="0" smtClean="0"/>
              <a:t>, </a:t>
            </a:r>
            <a:r>
              <a:rPr lang="en-US" sz="2800" dirty="0" err="1" smtClean="0"/>
              <a:t>mengecek</a:t>
            </a:r>
            <a:r>
              <a:rPr lang="en-US" sz="2800" dirty="0" smtClean="0"/>
              <a:t> </a:t>
            </a:r>
            <a:r>
              <a:rPr lang="en-US" sz="2800" dirty="0" err="1" smtClean="0"/>
              <a:t>informasi</a:t>
            </a:r>
            <a:r>
              <a:rPr lang="en-US" sz="2800" dirty="0" smtClean="0"/>
              <a:t> </a:t>
            </a:r>
            <a:r>
              <a:rPr lang="en-US" sz="2800" dirty="0" err="1" smtClean="0"/>
              <a:t>baru</a:t>
            </a:r>
            <a:r>
              <a:rPr lang="en-US" sz="2800" dirty="0" smtClean="0"/>
              <a:t> </a:t>
            </a:r>
            <a:r>
              <a:rPr lang="en-US" sz="2800" dirty="0" err="1" smtClean="0"/>
              <a:t>dengan</a:t>
            </a:r>
            <a:r>
              <a:rPr lang="en-US" sz="2800" dirty="0" smtClean="0"/>
              <a:t> </a:t>
            </a:r>
            <a:r>
              <a:rPr lang="en-US" sz="2800" dirty="0" err="1" smtClean="0"/>
              <a:t>aturan</a:t>
            </a:r>
            <a:r>
              <a:rPr lang="en-US" sz="2800" dirty="0" smtClean="0"/>
              <a:t> lama, </a:t>
            </a:r>
            <a:r>
              <a:rPr lang="en-US" sz="2800" dirty="0" err="1" smtClean="0"/>
              <a:t>merevisi</a:t>
            </a:r>
            <a:r>
              <a:rPr lang="en-US" sz="2800" dirty="0" smtClean="0"/>
              <a:t> </a:t>
            </a:r>
            <a:r>
              <a:rPr lang="en-US" sz="2800" dirty="0" err="1" smtClean="0"/>
              <a:t>bila</a:t>
            </a:r>
            <a:r>
              <a:rPr lang="en-US" sz="2800" dirty="0" smtClean="0"/>
              <a:t> </a:t>
            </a:r>
            <a:r>
              <a:rPr lang="en-US" sz="2800" dirty="0" err="1" smtClean="0"/>
              <a:t>aturan</a:t>
            </a:r>
            <a:r>
              <a:rPr lang="en-US" sz="2800" dirty="0" smtClean="0"/>
              <a:t> </a:t>
            </a:r>
            <a:r>
              <a:rPr lang="en-US" sz="2800" dirty="0" err="1" smtClean="0"/>
              <a:t>tidak</a:t>
            </a:r>
            <a:r>
              <a:rPr lang="en-US" sz="2800" dirty="0" smtClean="0"/>
              <a:t> </a:t>
            </a:r>
            <a:r>
              <a:rPr lang="en-US" sz="2800" dirty="0" err="1" smtClean="0"/>
              <a:t>sesuai</a:t>
            </a:r>
            <a:endParaRPr lang="en-US" sz="2800" dirty="0" smtClean="0"/>
          </a:p>
          <a:p>
            <a:endParaRPr lang="en-US" sz="2800" dirty="0" smtClean="0"/>
          </a:p>
          <a:p>
            <a:endParaRPr lang="en-US" sz="2800" dirty="0" smtClean="0"/>
          </a:p>
          <a:p>
            <a:r>
              <a:rPr lang="en-US" sz="2800" dirty="0" err="1" smtClean="0"/>
              <a:t>Siswa</a:t>
            </a:r>
            <a:r>
              <a:rPr lang="en-US" sz="2800" dirty="0" smtClean="0"/>
              <a:t> </a:t>
            </a:r>
            <a:r>
              <a:rPr lang="en-US" sz="2800" dirty="0" err="1" smtClean="0"/>
              <a:t>bekerja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memecahkan</a:t>
            </a:r>
            <a:r>
              <a:rPr lang="en-US" sz="2800" dirty="0" smtClean="0"/>
              <a:t> </a:t>
            </a:r>
            <a:r>
              <a:rPr lang="en-US" sz="2800" dirty="0" err="1" smtClean="0"/>
              <a:t>masalah</a:t>
            </a:r>
            <a:r>
              <a:rPr lang="en-US" sz="2800" dirty="0" smtClean="0"/>
              <a:t>, </a:t>
            </a:r>
            <a:r>
              <a:rPr lang="en-US" sz="2800" dirty="0" err="1" smtClean="0"/>
              <a:t>menemukan</a:t>
            </a:r>
            <a:r>
              <a:rPr lang="en-US" sz="2800" dirty="0" smtClean="0"/>
              <a:t> </a:t>
            </a:r>
            <a:r>
              <a:rPr lang="en-US" sz="2800" dirty="0" err="1" smtClean="0"/>
              <a:t>segala</a:t>
            </a:r>
            <a:r>
              <a:rPr lang="en-US" sz="2800" dirty="0" smtClean="0"/>
              <a:t> </a:t>
            </a:r>
            <a:r>
              <a:rPr lang="en-US" sz="2800" dirty="0" err="1" smtClean="0"/>
              <a:t>sesuatu</a:t>
            </a:r>
            <a:r>
              <a:rPr lang="en-US" sz="2800" dirty="0" smtClean="0"/>
              <a:t> </a:t>
            </a:r>
            <a:r>
              <a:rPr lang="en-US" sz="2800" dirty="0" err="1" smtClean="0"/>
              <a:t>untuk</a:t>
            </a:r>
            <a:r>
              <a:rPr lang="en-US" sz="2800" dirty="0" smtClean="0"/>
              <a:t> </a:t>
            </a:r>
            <a:r>
              <a:rPr lang="en-US" sz="2800" dirty="0" err="1" smtClean="0"/>
              <a:t>dirinya</a:t>
            </a:r>
            <a:r>
              <a:rPr lang="en-US" sz="2800" dirty="0" smtClean="0"/>
              <a:t>, </a:t>
            </a:r>
            <a:r>
              <a:rPr lang="en-US" sz="2800" dirty="0" err="1" smtClean="0"/>
              <a:t>berusaha</a:t>
            </a:r>
            <a:r>
              <a:rPr lang="en-US" sz="2800" dirty="0" smtClean="0"/>
              <a:t> </a:t>
            </a:r>
            <a:r>
              <a:rPr lang="en-US" sz="2800" dirty="0" err="1" smtClean="0"/>
              <a:t>menggunakan</a:t>
            </a:r>
            <a:r>
              <a:rPr lang="en-US" sz="2800" dirty="0" smtClean="0"/>
              <a:t> </a:t>
            </a:r>
            <a:r>
              <a:rPr lang="en-US" sz="2800" dirty="0" err="1" smtClean="0"/>
              <a:t>ide-idenya</a:t>
            </a:r>
            <a:endParaRPr lang="en-US" sz="2800" dirty="0" smtClean="0"/>
          </a:p>
          <a:p>
            <a:endParaRPr lang="en-US" dirty="0" smtClean="0"/>
          </a:p>
          <a:p>
            <a:pPr>
              <a:buNone/>
            </a:pPr>
            <a:endParaRPr lang="id-ID" dirty="0"/>
          </a:p>
        </p:txBody>
      </p:sp>
      <p:sp>
        <p:nvSpPr>
          <p:cNvPr id="4" name="Down Arrow 3"/>
          <p:cNvSpPr/>
          <p:nvPr/>
        </p:nvSpPr>
        <p:spPr>
          <a:xfrm>
            <a:off x="4786314" y="2786058"/>
            <a:ext cx="45719" cy="928694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Guru </a:t>
            </a:r>
            <a:r>
              <a:rPr lang="en-US" dirty="0" err="1" smtClean="0"/>
              <a:t>mampu</a:t>
            </a:r>
            <a:r>
              <a:rPr lang="en-US" dirty="0" smtClean="0"/>
              <a:t>?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 smtClean="0"/>
              <a:t>Siswa</a:t>
            </a:r>
            <a:r>
              <a:rPr lang="en-US" dirty="0" smtClean="0"/>
              <a:t> 				</a:t>
            </a:r>
            <a:r>
              <a:rPr lang="en-US" dirty="0" err="1" smtClean="0"/>
              <a:t>pengetahuan</a:t>
            </a:r>
            <a:endParaRPr lang="en-US" dirty="0" smtClean="0"/>
          </a:p>
          <a:p>
            <a:pPr lvl="6">
              <a:buNone/>
            </a:pPr>
            <a:r>
              <a:rPr lang="en-US" dirty="0" smtClean="0"/>
              <a:t>		     </a:t>
            </a:r>
            <a:r>
              <a:rPr lang="en-US" dirty="0" err="1" smtClean="0"/>
              <a:t>mengkonstruksi</a:t>
            </a:r>
            <a:endParaRPr lang="en-US" dirty="0" smtClean="0"/>
          </a:p>
          <a:p>
            <a:pPr lvl="6">
              <a:buNone/>
            </a:pPr>
            <a:endParaRPr lang="en-US" dirty="0" smtClean="0"/>
          </a:p>
          <a:p>
            <a:pPr lvl="6">
              <a:buNone/>
            </a:pPr>
            <a:r>
              <a:rPr lang="en-US" dirty="0" smtClean="0"/>
              <a:t>			   guru = </a:t>
            </a:r>
            <a:r>
              <a:rPr lang="en-US" dirty="0" err="1" smtClean="0"/>
              <a:t>fasilitator</a:t>
            </a:r>
            <a:r>
              <a:rPr lang="en-US" dirty="0" smtClean="0"/>
              <a:t>, motivator</a:t>
            </a:r>
          </a:p>
          <a:p>
            <a:pPr lvl="6">
              <a:buNone/>
            </a:pPr>
            <a:endParaRPr lang="en-US" dirty="0" smtClean="0"/>
          </a:p>
          <a:p>
            <a:pPr lvl="6">
              <a:buFontTx/>
              <a:buChar char="-"/>
            </a:pP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, </a:t>
            </a:r>
            <a:r>
              <a:rPr lang="en-US" dirty="0" err="1" smtClean="0"/>
              <a:t>menerapkan</a:t>
            </a:r>
            <a:r>
              <a:rPr lang="en-US" dirty="0" smtClean="0"/>
              <a:t> </a:t>
            </a:r>
            <a:r>
              <a:rPr lang="en-US" dirty="0" err="1" smtClean="0"/>
              <a:t>ide</a:t>
            </a:r>
            <a:endParaRPr lang="en-US" dirty="0" smtClean="0"/>
          </a:p>
          <a:p>
            <a:pPr lvl="6">
              <a:buFontTx/>
              <a:buChar char="-"/>
            </a:pP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menggunakan</a:t>
            </a:r>
            <a:r>
              <a:rPr lang="en-US" dirty="0" smtClean="0"/>
              <a:t> </a:t>
            </a:r>
            <a:r>
              <a:rPr lang="en-US" dirty="0" err="1" smtClean="0"/>
              <a:t>strategi</a:t>
            </a:r>
            <a:r>
              <a:rPr lang="en-US" dirty="0" smtClean="0"/>
              <a:t> </a:t>
            </a:r>
            <a:r>
              <a:rPr lang="en-US" dirty="0" err="1" smtClean="0"/>
              <a:t>sendiri</a:t>
            </a:r>
            <a:r>
              <a:rPr lang="en-US" dirty="0" smtClean="0"/>
              <a:t> </a:t>
            </a:r>
          </a:p>
          <a:p>
            <a:pPr lvl="6">
              <a:buFontTx/>
              <a:buChar char="-"/>
            </a:pPr>
            <a:endParaRPr lang="en-US" dirty="0" smtClean="0"/>
          </a:p>
          <a:p>
            <a:pPr lvl="6">
              <a:buFontTx/>
              <a:buChar char="-"/>
            </a:pPr>
            <a:endParaRPr lang="en-US" dirty="0" smtClean="0"/>
          </a:p>
          <a:p>
            <a:pPr lvl="6">
              <a:buFontTx/>
              <a:buChar char="-"/>
            </a:pPr>
            <a:endParaRPr lang="en-US" dirty="0" smtClean="0"/>
          </a:p>
          <a:p>
            <a:pPr lvl="6">
              <a:buFontTx/>
              <a:buChar char="-"/>
            </a:pPr>
            <a:endParaRPr lang="en-US" dirty="0" smtClean="0"/>
          </a:p>
          <a:p>
            <a:pPr lvl="6">
              <a:buNone/>
            </a:pPr>
            <a:r>
              <a:rPr lang="en-US" dirty="0" err="1" smtClean="0"/>
              <a:t>Pemahaman</a:t>
            </a:r>
            <a:r>
              <a:rPr lang="en-US" dirty="0" smtClean="0"/>
              <a:t> </a:t>
            </a:r>
            <a:r>
              <a:rPr lang="en-US" dirty="0" err="1" smtClean="0"/>
              <a:t>tingkat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		BERMAKNA</a:t>
            </a:r>
            <a:endParaRPr lang="id-ID" dirty="0"/>
          </a:p>
        </p:txBody>
      </p:sp>
      <p:sp>
        <p:nvSpPr>
          <p:cNvPr id="5" name="Right Arrow 4"/>
          <p:cNvSpPr/>
          <p:nvPr/>
        </p:nvSpPr>
        <p:spPr>
          <a:xfrm>
            <a:off x="3143240" y="1785926"/>
            <a:ext cx="2714644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6" name="Down Arrow 5"/>
          <p:cNvSpPr/>
          <p:nvPr/>
        </p:nvSpPr>
        <p:spPr>
          <a:xfrm>
            <a:off x="4357686" y="2428868"/>
            <a:ext cx="45719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7" name="Down Arrow 6"/>
          <p:cNvSpPr/>
          <p:nvPr/>
        </p:nvSpPr>
        <p:spPr>
          <a:xfrm>
            <a:off x="4357686" y="4429132"/>
            <a:ext cx="71438" cy="1000132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sp>
        <p:nvSpPr>
          <p:cNvPr id="8" name="Right Arrow 7"/>
          <p:cNvSpPr/>
          <p:nvPr/>
        </p:nvSpPr>
        <p:spPr>
          <a:xfrm>
            <a:off x="5857884" y="5857892"/>
            <a:ext cx="785818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2800" dirty="0" err="1" smtClean="0"/>
              <a:t>Bagaimana</a:t>
            </a:r>
            <a:r>
              <a:rPr lang="en-US" sz="2800" dirty="0" smtClean="0"/>
              <a:t> </a:t>
            </a:r>
            <a:r>
              <a:rPr lang="en-US" sz="2800" dirty="0" err="1" smtClean="0"/>
              <a:t>mengkonstruk</a:t>
            </a:r>
            <a:r>
              <a:rPr lang="en-US" sz="2800" dirty="0" smtClean="0"/>
              <a:t> </a:t>
            </a:r>
            <a:r>
              <a:rPr lang="en-US" sz="2800" dirty="0" err="1" smtClean="0"/>
              <a:t>pengetahuan</a:t>
            </a:r>
            <a:r>
              <a:rPr lang="en-US" sz="2800" dirty="0" smtClean="0"/>
              <a:t>?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Von </a:t>
            </a:r>
            <a:r>
              <a:rPr lang="en-US" sz="2400" dirty="0" err="1" smtClean="0"/>
              <a:t>galserfeld</a:t>
            </a:r>
            <a:r>
              <a:rPr lang="en-US" sz="2400" dirty="0" smtClean="0"/>
              <a:t>, </a:t>
            </a:r>
            <a:r>
              <a:rPr lang="en-US" sz="2400" dirty="0" err="1" smtClean="0"/>
              <a:t>perlu</a:t>
            </a:r>
            <a:r>
              <a:rPr lang="en-US" sz="2400" dirty="0" smtClean="0"/>
              <a:t> </a:t>
            </a:r>
            <a:r>
              <a:rPr lang="en-US" sz="2400" dirty="0" err="1" smtClean="0"/>
              <a:t>adanya</a:t>
            </a:r>
            <a:r>
              <a:rPr lang="en-US" sz="2400" dirty="0" smtClean="0"/>
              <a:t>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:</a:t>
            </a:r>
          </a:p>
          <a:p>
            <a:pPr marL="859536" lvl="1" indent="-457200">
              <a:buNone/>
            </a:pPr>
            <a:r>
              <a:rPr lang="en-US" sz="2000" dirty="0" smtClean="0"/>
              <a:t>- </a:t>
            </a:r>
            <a:r>
              <a:rPr lang="en-US" sz="2000" dirty="0" err="1" smtClean="0"/>
              <a:t>mengingat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mengungkapkan</a:t>
            </a:r>
            <a:r>
              <a:rPr lang="en-US" sz="2000" dirty="0" smtClean="0"/>
              <a:t> </a:t>
            </a:r>
            <a:r>
              <a:rPr lang="en-US" sz="2000" dirty="0" err="1" smtClean="0"/>
              <a:t>kembali</a:t>
            </a:r>
            <a:r>
              <a:rPr lang="en-US" sz="2000" dirty="0" smtClean="0"/>
              <a:t> </a:t>
            </a:r>
            <a:r>
              <a:rPr lang="en-US" sz="2000" dirty="0" err="1" smtClean="0"/>
              <a:t>pengalaman</a:t>
            </a:r>
            <a:endParaRPr lang="en-US" sz="2000" dirty="0" smtClean="0"/>
          </a:p>
          <a:p>
            <a:pPr marL="859536" lvl="1" indent="-457200">
              <a:buNone/>
            </a:pPr>
            <a:r>
              <a:rPr lang="en-US" sz="2000" dirty="0" smtClean="0"/>
              <a:t>- </a:t>
            </a:r>
            <a:r>
              <a:rPr lang="en-US" sz="2000" dirty="0" err="1" smtClean="0"/>
              <a:t>membandingkan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mengambil</a:t>
            </a:r>
            <a:r>
              <a:rPr lang="en-US" sz="2000" dirty="0" smtClean="0"/>
              <a:t> </a:t>
            </a:r>
            <a:r>
              <a:rPr lang="en-US" sz="2000" dirty="0" err="1" smtClean="0"/>
              <a:t>keputusan</a:t>
            </a:r>
            <a:r>
              <a:rPr lang="en-US" sz="2000" dirty="0" smtClean="0"/>
              <a:t> </a:t>
            </a:r>
            <a:r>
              <a:rPr lang="en-US" sz="2000" dirty="0" err="1" smtClean="0"/>
              <a:t>tentang</a:t>
            </a:r>
            <a:r>
              <a:rPr lang="en-US" sz="2000" dirty="0" smtClean="0"/>
              <a:t> </a:t>
            </a:r>
            <a:r>
              <a:rPr lang="en-US" sz="2000" dirty="0" err="1" smtClean="0"/>
              <a:t>kesamaan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perbedaan</a:t>
            </a:r>
            <a:endParaRPr lang="en-US" sz="2000" dirty="0" smtClean="0"/>
          </a:p>
          <a:p>
            <a:pPr marL="859536" lvl="1" indent="-457200">
              <a:buNone/>
            </a:pPr>
            <a:r>
              <a:rPr lang="en-US" sz="2000" dirty="0" smtClean="0"/>
              <a:t>-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menyukai</a:t>
            </a:r>
            <a:r>
              <a:rPr lang="en-US" sz="2000" dirty="0" smtClean="0"/>
              <a:t> </a:t>
            </a:r>
            <a:r>
              <a:rPr lang="en-US" sz="2000" dirty="0" err="1" smtClean="0"/>
              <a:t>pengalaman</a:t>
            </a:r>
            <a:endParaRPr lang="en-US" sz="2000" dirty="0" smtClean="0"/>
          </a:p>
          <a:p>
            <a:pPr marL="859536" lvl="1" indent="-457200">
              <a:buFontTx/>
              <a:buChar char="-"/>
            </a:pPr>
            <a:endParaRPr lang="en-US" sz="2000" dirty="0" smtClean="0"/>
          </a:p>
          <a:p>
            <a:r>
              <a:rPr lang="en-US" sz="2400" b="1" dirty="0" err="1" smtClean="0"/>
              <a:t>Filosofis</a:t>
            </a:r>
            <a:r>
              <a:rPr lang="en-US" sz="2400" b="1" dirty="0" smtClean="0"/>
              <a:t> </a:t>
            </a:r>
            <a:r>
              <a:rPr lang="en-US" sz="2400" b="1" dirty="0" err="1" smtClean="0"/>
              <a:t>konstruktivisme</a:t>
            </a:r>
            <a:r>
              <a:rPr lang="en-US" sz="2400" b="1" dirty="0" smtClean="0"/>
              <a:t> :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b="1" dirty="0" err="1" smtClean="0"/>
              <a:t>pengetahuan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dibangun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sedikit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demi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sedikit</a:t>
            </a:r>
            <a:r>
              <a:rPr lang="en-US" sz="2000" b="1" dirty="0" smtClean="0"/>
              <a:t>, </a:t>
            </a:r>
            <a:r>
              <a:rPr lang="en-US" sz="2000" b="1" dirty="0" err="1" smtClean="0"/>
              <a:t>diberi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makna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melalui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pengalaman</a:t>
            </a:r>
            <a:r>
              <a:rPr lang="en-US" sz="2000" b="1" dirty="0" smtClean="0"/>
              <a:t> </a:t>
            </a:r>
            <a:r>
              <a:rPr lang="en-US" sz="2000" b="1" dirty="0" err="1" smtClean="0"/>
              <a:t>nyata</a:t>
            </a:r>
            <a:endParaRPr lang="id-ID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796908"/>
          </a:xfrm>
        </p:spPr>
        <p:txBody>
          <a:bodyPr>
            <a:normAutofit/>
          </a:bodyPr>
          <a:lstStyle/>
          <a:p>
            <a:r>
              <a:rPr lang="en-US" sz="3200" dirty="0" err="1" smtClean="0"/>
              <a:t>Sejarah</a:t>
            </a:r>
            <a:r>
              <a:rPr lang="en-US" sz="3200" dirty="0" smtClean="0"/>
              <a:t> </a:t>
            </a:r>
            <a:r>
              <a:rPr lang="en-US" sz="3200" dirty="0" err="1" smtClean="0"/>
              <a:t>teori</a:t>
            </a:r>
            <a:r>
              <a:rPr lang="en-US" sz="3200" dirty="0" smtClean="0"/>
              <a:t> </a:t>
            </a:r>
            <a:r>
              <a:rPr lang="en-US" sz="3200" dirty="0" err="1" smtClean="0"/>
              <a:t>konstruktivisme</a:t>
            </a:r>
            <a:endParaRPr lang="id-ID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Piaget 	     </a:t>
            </a:r>
            <a:r>
              <a:rPr lang="en-US" i="1" dirty="0" err="1" smtClean="0"/>
              <a:t>pengetahuan</a:t>
            </a:r>
            <a:r>
              <a:rPr lang="en-US" i="1" dirty="0" smtClean="0"/>
              <a:t> </a:t>
            </a:r>
            <a:r>
              <a:rPr lang="en-US" i="1" dirty="0" err="1" smtClean="0"/>
              <a:t>dibangun</a:t>
            </a:r>
            <a:r>
              <a:rPr lang="en-US" i="1" dirty="0" smtClean="0"/>
              <a:t> </a:t>
            </a:r>
            <a:r>
              <a:rPr lang="en-US" i="1" dirty="0" err="1" smtClean="0"/>
              <a:t>dalam</a:t>
            </a:r>
            <a:r>
              <a:rPr lang="en-US" i="1" dirty="0" smtClean="0"/>
              <a:t> 			     </a:t>
            </a:r>
            <a:r>
              <a:rPr lang="en-US" i="1" dirty="0" err="1" smtClean="0"/>
              <a:t>pikiran</a:t>
            </a:r>
            <a:r>
              <a:rPr lang="en-US" i="1" dirty="0" smtClean="0"/>
              <a:t> </a:t>
            </a:r>
            <a:r>
              <a:rPr lang="en-US" i="1" dirty="0" err="1" smtClean="0"/>
              <a:t>anak</a:t>
            </a:r>
            <a:endParaRPr lang="en-US" i="1" dirty="0" smtClean="0"/>
          </a:p>
          <a:p>
            <a:pPr>
              <a:buNone/>
            </a:pPr>
            <a:r>
              <a:rPr lang="en-US" sz="2800" i="1" dirty="0" err="1" smtClean="0"/>
              <a:t>Konstruktivis</a:t>
            </a:r>
            <a:r>
              <a:rPr lang="en-US" sz="2800" i="1" dirty="0" smtClean="0"/>
              <a:t> </a:t>
            </a:r>
            <a:r>
              <a:rPr lang="en-US" sz="2800" i="1" dirty="0" err="1" smtClean="0"/>
              <a:t>pertama</a:t>
            </a:r>
            <a:endParaRPr lang="en-US" sz="2800" i="1" dirty="0" smtClean="0"/>
          </a:p>
          <a:p>
            <a:pPr>
              <a:buNone/>
            </a:pPr>
            <a:endParaRPr lang="en-US" sz="2800" i="1" dirty="0" smtClean="0"/>
          </a:p>
          <a:p>
            <a:pPr>
              <a:buNone/>
            </a:pPr>
            <a:r>
              <a:rPr lang="en-US" dirty="0" smtClean="0"/>
              <a:t>Piaget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Vygotsky</a:t>
            </a:r>
            <a:r>
              <a:rPr lang="en-US" dirty="0" smtClean="0"/>
              <a:t>:</a:t>
            </a:r>
          </a:p>
          <a:p>
            <a:pPr>
              <a:buFontTx/>
              <a:buChar char="-"/>
            </a:pPr>
            <a:r>
              <a:rPr lang="en-US" sz="2400" dirty="0" err="1" smtClean="0"/>
              <a:t>perubahan</a:t>
            </a:r>
            <a:r>
              <a:rPr lang="en-US" sz="2400" dirty="0" smtClean="0"/>
              <a:t> </a:t>
            </a:r>
            <a:r>
              <a:rPr lang="en-US" sz="2400" dirty="0" err="1" smtClean="0"/>
              <a:t>kognitif</a:t>
            </a:r>
            <a:r>
              <a:rPr lang="en-US" sz="2400" dirty="0" smtClean="0"/>
              <a:t> </a:t>
            </a:r>
            <a:r>
              <a:rPr lang="en-US" sz="2400" dirty="0" err="1" smtClean="0"/>
              <a:t>ke</a:t>
            </a:r>
            <a:r>
              <a:rPr lang="en-US" sz="2400" dirty="0" smtClean="0"/>
              <a:t> </a:t>
            </a:r>
            <a:r>
              <a:rPr lang="en-US" sz="2400" dirty="0" err="1" smtClean="0"/>
              <a:t>arah</a:t>
            </a:r>
            <a:r>
              <a:rPr lang="en-US" sz="2400" dirty="0" smtClean="0"/>
              <a:t> </a:t>
            </a:r>
            <a:r>
              <a:rPr lang="en-US" sz="2400" dirty="0" err="1" smtClean="0"/>
              <a:t>perkembangan</a:t>
            </a:r>
            <a:r>
              <a:rPr lang="en-US" sz="2400" dirty="0" smtClean="0"/>
              <a:t> </a:t>
            </a:r>
            <a:r>
              <a:rPr lang="en-US" sz="2400" dirty="0" err="1" smtClean="0"/>
              <a:t>karena</a:t>
            </a:r>
            <a:r>
              <a:rPr lang="en-US" sz="2400" dirty="0" smtClean="0"/>
              <a:t> </a:t>
            </a:r>
            <a:r>
              <a:rPr lang="en-US" sz="2400" dirty="0" err="1" smtClean="0"/>
              <a:t>konsep</a:t>
            </a:r>
            <a:r>
              <a:rPr lang="en-US" sz="2400" dirty="0" smtClean="0"/>
              <a:t> </a:t>
            </a:r>
            <a:r>
              <a:rPr lang="en-US" sz="2400" dirty="0" err="1" smtClean="0"/>
              <a:t>sebelumnya</a:t>
            </a:r>
            <a:r>
              <a:rPr lang="en-US" sz="2400" dirty="0" smtClean="0"/>
              <a:t> </a:t>
            </a:r>
            <a:r>
              <a:rPr lang="en-US" sz="2400" dirty="0" err="1" smtClean="0"/>
              <a:t>bergeser</a:t>
            </a:r>
            <a:r>
              <a:rPr lang="en-US" sz="2400" dirty="0" smtClean="0"/>
              <a:t> </a:t>
            </a:r>
            <a:r>
              <a:rPr lang="en-US" sz="2400" dirty="0" err="1" smtClean="0"/>
              <a:t>oleh</a:t>
            </a:r>
            <a:r>
              <a:rPr lang="en-US" sz="2400" dirty="0" smtClean="0"/>
              <a:t> </a:t>
            </a:r>
            <a:r>
              <a:rPr lang="en-US" sz="2400" dirty="0" err="1" smtClean="0"/>
              <a:t>informasi</a:t>
            </a:r>
            <a:r>
              <a:rPr lang="en-US" sz="2400" dirty="0" smtClean="0"/>
              <a:t> </a:t>
            </a:r>
            <a:r>
              <a:rPr lang="en-US" sz="2400" dirty="0" err="1" smtClean="0"/>
              <a:t>baru</a:t>
            </a:r>
            <a:endParaRPr lang="en-US" sz="2400" dirty="0" smtClean="0"/>
          </a:p>
          <a:p>
            <a:pPr>
              <a:buFontTx/>
              <a:buChar char="-"/>
            </a:pPr>
            <a:r>
              <a:rPr lang="en-US" sz="2400" dirty="0" err="1" smtClean="0"/>
              <a:t>Peran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: </a:t>
            </a:r>
            <a:r>
              <a:rPr lang="en-US" sz="2400" dirty="0" err="1" smtClean="0"/>
              <a:t>integrasi</a:t>
            </a:r>
            <a:r>
              <a:rPr lang="en-US" sz="2400" dirty="0" smtClean="0"/>
              <a:t> </a:t>
            </a:r>
            <a:r>
              <a:rPr lang="en-US" sz="2400" dirty="0" err="1" smtClean="0"/>
              <a:t>kemampuan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 </a:t>
            </a:r>
            <a:r>
              <a:rPr lang="en-US" sz="2400" dirty="0" err="1" smtClean="0"/>
              <a:t>meningkatkan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</a:t>
            </a:r>
            <a:r>
              <a:rPr lang="en-US" sz="2400" dirty="0" smtClean="0"/>
              <a:t> </a:t>
            </a:r>
            <a:r>
              <a:rPr lang="en-US" sz="2400" dirty="0" err="1" smtClean="0"/>
              <a:t>konseptual</a:t>
            </a:r>
            <a:endParaRPr lang="id-ID" sz="2400" dirty="0"/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786050" y="1785926"/>
            <a:ext cx="1000132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/>
          <p:cNvCxnSpPr/>
          <p:nvPr/>
        </p:nvCxnSpPr>
        <p:spPr>
          <a:xfrm rot="5400000">
            <a:off x="1715274" y="2285992"/>
            <a:ext cx="570710" cy="79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Dampak</a:t>
            </a:r>
            <a:r>
              <a:rPr lang="en-US" dirty="0" smtClean="0"/>
              <a:t> </a:t>
            </a:r>
            <a:r>
              <a:rPr lang="en-US" dirty="0" err="1" smtClean="0"/>
              <a:t>teori</a:t>
            </a:r>
            <a:r>
              <a:rPr lang="en-US" dirty="0" smtClean="0"/>
              <a:t> Piaget </a:t>
            </a:r>
            <a:r>
              <a:rPr lang="en-US" dirty="0" err="1" smtClean="0"/>
              <a:t>terhadap</a:t>
            </a:r>
            <a:r>
              <a:rPr lang="en-US" dirty="0" smtClean="0"/>
              <a:t> </a:t>
            </a:r>
            <a:r>
              <a:rPr lang="en-US" dirty="0" err="1" smtClean="0"/>
              <a:t>pendidikan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785926"/>
            <a:ext cx="7498080" cy="4462474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Guru </a:t>
            </a:r>
            <a:r>
              <a:rPr lang="en-US" dirty="0" err="1" smtClean="0"/>
              <a:t>menyesuaikan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pikiran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                 	  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berdiri</a:t>
            </a:r>
            <a:r>
              <a:rPr lang="en-US" dirty="0" smtClean="0"/>
              <a:t> </a:t>
            </a:r>
            <a:r>
              <a:rPr lang="id-ID" dirty="0" smtClean="0"/>
              <a:t>s</a:t>
            </a:r>
            <a:r>
              <a:rPr lang="en-US" dirty="0" err="1" smtClean="0"/>
              <a:t>endiri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Paling </a:t>
            </a:r>
            <a:r>
              <a:rPr lang="en-US" dirty="0" err="1" smtClean="0"/>
              <a:t>baik</a:t>
            </a:r>
            <a:r>
              <a:rPr lang="en-US" dirty="0" smtClean="0"/>
              <a:t> </a:t>
            </a:r>
            <a:r>
              <a:rPr lang="en-US" dirty="0" err="1" smtClean="0"/>
              <a:t>anak</a:t>
            </a:r>
            <a:r>
              <a:rPr lang="en-US" dirty="0" smtClean="0"/>
              <a:t> </a:t>
            </a:r>
            <a:r>
              <a:rPr lang="en-US" dirty="0" err="1" smtClean="0"/>
              <a:t>belajar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menemukan</a:t>
            </a:r>
            <a:r>
              <a:rPr lang="en-US" dirty="0" smtClean="0"/>
              <a:t> (discovery), </a:t>
            </a:r>
            <a:r>
              <a:rPr lang="en-US" dirty="0" err="1" smtClean="0"/>
              <a:t>peran</a:t>
            </a:r>
            <a:r>
              <a:rPr lang="en-US" dirty="0" smtClean="0"/>
              <a:t> guru = </a:t>
            </a:r>
            <a:r>
              <a:rPr lang="en-US" dirty="0" err="1" smtClean="0"/>
              <a:t>pendamping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err="1" smtClean="0"/>
              <a:t>Ketika</a:t>
            </a:r>
            <a:r>
              <a:rPr lang="en-US" dirty="0" smtClean="0"/>
              <a:t> problem solving,  </a:t>
            </a:r>
            <a:r>
              <a:rPr lang="en-US" dirty="0" err="1" smtClean="0"/>
              <a:t>penalaran</a:t>
            </a:r>
            <a:r>
              <a:rPr lang="en-US" dirty="0" smtClean="0"/>
              <a:t> </a:t>
            </a:r>
            <a:r>
              <a:rPr lang="en-US" dirty="0" err="1" smtClean="0"/>
              <a:t>untuk</a:t>
            </a:r>
            <a:r>
              <a:rPr lang="en-US" dirty="0" smtClean="0"/>
              <a:t> </a:t>
            </a:r>
            <a:r>
              <a:rPr lang="en-US" dirty="0" err="1" smtClean="0"/>
              <a:t>memecahkan</a:t>
            </a:r>
            <a:r>
              <a:rPr lang="en-US" dirty="0" smtClean="0"/>
              <a:t> </a:t>
            </a:r>
            <a:r>
              <a:rPr lang="en-US" dirty="0" err="1" smtClean="0"/>
              <a:t>masalah</a:t>
            </a:r>
            <a:r>
              <a:rPr lang="en-US" dirty="0" smtClean="0"/>
              <a:t>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penting</a:t>
            </a:r>
            <a:r>
              <a:rPr lang="en-US" dirty="0" smtClean="0"/>
              <a:t> </a:t>
            </a:r>
            <a:r>
              <a:rPr lang="en-US" dirty="0" err="1" smtClean="0"/>
              <a:t>dari</a:t>
            </a:r>
            <a:r>
              <a:rPr lang="en-US" dirty="0" smtClean="0"/>
              <a:t> </a:t>
            </a:r>
            <a:r>
              <a:rPr lang="en-US" dirty="0" err="1" smtClean="0"/>
              <a:t>jawabannya</a:t>
            </a:r>
            <a:endParaRPr lang="id-ID" dirty="0"/>
          </a:p>
        </p:txBody>
      </p:sp>
      <p:sp>
        <p:nvSpPr>
          <p:cNvPr id="5" name="Right Arrow 4"/>
          <p:cNvSpPr/>
          <p:nvPr/>
        </p:nvSpPr>
        <p:spPr>
          <a:xfrm>
            <a:off x="2143108" y="2428868"/>
            <a:ext cx="500066" cy="7143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err="1" smtClean="0"/>
              <a:t>Penerapan</a:t>
            </a:r>
            <a:r>
              <a:rPr lang="en-US" dirty="0" smtClean="0"/>
              <a:t> </a:t>
            </a:r>
            <a:r>
              <a:rPr lang="en-US" dirty="0" err="1" smtClean="0"/>
              <a:t>konstruktivisme</a:t>
            </a:r>
            <a:r>
              <a:rPr lang="en-US" dirty="0" smtClean="0"/>
              <a:t>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err="1" smtClean="0"/>
              <a:t>Fokus</a:t>
            </a:r>
            <a:r>
              <a:rPr lang="en-US" dirty="0" smtClean="0"/>
              <a:t> 		</a:t>
            </a:r>
            <a:r>
              <a:rPr lang="en-US" sz="2400" dirty="0" err="1" smtClean="0"/>
              <a:t>proses-proses</a:t>
            </a:r>
            <a:r>
              <a:rPr lang="en-US" sz="2400" dirty="0" smtClean="0"/>
              <a:t> </a:t>
            </a:r>
            <a:r>
              <a:rPr lang="en-US" sz="2400" dirty="0" err="1" smtClean="0"/>
              <a:t>pembelajaran</a:t>
            </a:r>
            <a:endParaRPr lang="en-US" sz="2400" dirty="0" smtClean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sz="2400" dirty="0" smtClean="0"/>
              <a:t>		         </a:t>
            </a:r>
            <a:r>
              <a:rPr lang="en-US" sz="2400" dirty="0" err="1" smtClean="0"/>
              <a:t>Strategi</a:t>
            </a:r>
            <a:r>
              <a:rPr lang="en-US" sz="2400" dirty="0" smtClean="0"/>
              <a:t> </a:t>
            </a:r>
            <a:r>
              <a:rPr lang="en-US" sz="2400" dirty="0" err="1" smtClean="0"/>
              <a:t>pembelajaran</a:t>
            </a:r>
            <a:r>
              <a:rPr lang="en-US" sz="2400" dirty="0" smtClean="0"/>
              <a:t>  + Model </a:t>
            </a:r>
            <a:r>
              <a:rPr lang="en-US" sz="2400" dirty="0" err="1" smtClean="0"/>
              <a:t>pembelajaran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Siswa</a:t>
            </a:r>
            <a:r>
              <a:rPr lang="en-US" sz="2400" dirty="0" smtClean="0"/>
              <a:t> </a:t>
            </a:r>
            <a:r>
              <a:rPr lang="en-US" sz="2400" dirty="0" err="1" smtClean="0"/>
              <a:t>sebagai</a:t>
            </a:r>
            <a:r>
              <a:rPr lang="en-US" sz="2400" dirty="0" smtClean="0"/>
              <a:t> </a:t>
            </a:r>
            <a:r>
              <a:rPr lang="en-US" sz="2400" dirty="0" err="1" smtClean="0"/>
              <a:t>pelaku</a:t>
            </a:r>
            <a:r>
              <a:rPr lang="en-US" sz="2400" dirty="0" smtClean="0"/>
              <a:t> </a:t>
            </a:r>
            <a:r>
              <a:rPr lang="en-US" sz="2400" dirty="0" err="1" smtClean="0"/>
              <a:t>aktif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endParaRPr lang="en-US" sz="2400" dirty="0" smtClean="0"/>
          </a:p>
          <a:p>
            <a:pPr>
              <a:buNone/>
            </a:pPr>
            <a:endParaRPr lang="en-US" sz="2400" dirty="0" smtClean="0"/>
          </a:p>
          <a:p>
            <a:pPr>
              <a:buNone/>
            </a:pPr>
            <a:r>
              <a:rPr lang="en-US" sz="2400" dirty="0" err="1" smtClean="0"/>
              <a:t>Mengkonstruk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pengetahuannya</a:t>
            </a:r>
            <a:r>
              <a:rPr lang="en-US" sz="2400" dirty="0" smtClean="0"/>
              <a:t> </a:t>
            </a:r>
            <a:r>
              <a:rPr lang="en-US" sz="2400" dirty="0" err="1" smtClean="0"/>
              <a:t>berdasarkan</a:t>
            </a:r>
            <a:r>
              <a:rPr lang="en-US" sz="2400" dirty="0" smtClean="0"/>
              <a:t> </a:t>
            </a:r>
            <a:r>
              <a:rPr lang="en-US" sz="2400" dirty="0" err="1" smtClean="0"/>
              <a:t>pengalaman</a:t>
            </a:r>
            <a:endParaRPr lang="id-ID" sz="2400" dirty="0"/>
          </a:p>
        </p:txBody>
      </p:sp>
      <p:sp>
        <p:nvSpPr>
          <p:cNvPr id="4" name="Right Arrow 3"/>
          <p:cNvSpPr/>
          <p:nvPr/>
        </p:nvSpPr>
        <p:spPr>
          <a:xfrm>
            <a:off x="3071802" y="2357430"/>
            <a:ext cx="928694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d-ID"/>
          </a:p>
        </p:txBody>
      </p:sp>
      <p:cxnSp>
        <p:nvCxnSpPr>
          <p:cNvPr id="6" name="Straight Arrow Connector 5"/>
          <p:cNvCxnSpPr/>
          <p:nvPr/>
        </p:nvCxnSpPr>
        <p:spPr>
          <a:xfrm rot="10800000" flipV="1">
            <a:off x="4286248" y="2571744"/>
            <a:ext cx="928694" cy="64294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/>
          <p:cNvCxnSpPr/>
          <p:nvPr/>
        </p:nvCxnSpPr>
        <p:spPr>
          <a:xfrm>
            <a:off x="6072198" y="2571744"/>
            <a:ext cx="1000132" cy="57150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rot="10800000" flipV="1">
            <a:off x="5572132" y="3643314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/>
          <p:cNvCxnSpPr/>
          <p:nvPr/>
        </p:nvCxnSpPr>
        <p:spPr>
          <a:xfrm rot="5400000">
            <a:off x="3893339" y="4750603"/>
            <a:ext cx="500066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868346"/>
          </a:xfrm>
        </p:spPr>
        <p:txBody>
          <a:bodyPr>
            <a:noAutofit/>
          </a:bodyPr>
          <a:lstStyle/>
          <a:p>
            <a:r>
              <a:rPr lang="en-US" sz="2800" dirty="0" err="1" smtClean="0"/>
              <a:t>Aspek</a:t>
            </a:r>
            <a:r>
              <a:rPr lang="en-US" sz="2800" dirty="0" smtClean="0"/>
              <a:t>/</a:t>
            </a:r>
            <a:r>
              <a:rPr lang="en-US" sz="2800" dirty="0" err="1" smtClean="0"/>
              <a:t>faktor</a:t>
            </a:r>
            <a:r>
              <a:rPr lang="en-US" sz="2800" dirty="0" smtClean="0"/>
              <a:t> yang </a:t>
            </a:r>
            <a:r>
              <a:rPr lang="en-US" sz="2800" dirty="0" err="1" smtClean="0"/>
              <a:t>berperan</a:t>
            </a:r>
            <a:r>
              <a:rPr lang="en-US" sz="2800" dirty="0" smtClean="0"/>
              <a:t> </a:t>
            </a:r>
            <a:r>
              <a:rPr lang="en-US" sz="2800" dirty="0" err="1" smtClean="0"/>
              <a:t>pada</a:t>
            </a:r>
            <a:r>
              <a:rPr lang="en-US" sz="2800" dirty="0" smtClean="0"/>
              <a:t> </a:t>
            </a:r>
            <a:r>
              <a:rPr lang="en-US" sz="2800" dirty="0" err="1" smtClean="0"/>
              <a:t>pembelajaran</a:t>
            </a:r>
            <a:r>
              <a:rPr lang="en-US" sz="2800" dirty="0" smtClean="0"/>
              <a:t> </a:t>
            </a:r>
            <a:r>
              <a:rPr lang="en-US" sz="2800" dirty="0" err="1" smtClean="0"/>
              <a:t>konstruktivisme</a:t>
            </a:r>
            <a:endParaRPr lang="id-ID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400" dirty="0" err="1" smtClean="0"/>
              <a:t>Siswa</a:t>
            </a:r>
            <a:r>
              <a:rPr lang="en-US" sz="2400" dirty="0" smtClean="0"/>
              <a:t>. 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dirty="0" err="1" smtClean="0"/>
              <a:t>melalui</a:t>
            </a:r>
            <a:r>
              <a:rPr lang="en-US" sz="2000" dirty="0" smtClean="0"/>
              <a:t> </a:t>
            </a:r>
            <a:r>
              <a:rPr lang="en-US" sz="2000" dirty="0" err="1" smtClean="0"/>
              <a:t>proses</a:t>
            </a:r>
            <a:r>
              <a:rPr lang="en-US" sz="2000" dirty="0" smtClean="0"/>
              <a:t> </a:t>
            </a:r>
            <a:r>
              <a:rPr lang="en-US" sz="2000" dirty="0" err="1" smtClean="0"/>
              <a:t>asimilasi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akomodasi</a:t>
            </a:r>
            <a:r>
              <a:rPr lang="en-US" sz="2000" dirty="0" smtClean="0"/>
              <a:t> </a:t>
            </a:r>
            <a:r>
              <a:rPr lang="en-US" sz="2000" dirty="0" err="1" smtClean="0"/>
              <a:t>siswa</a:t>
            </a:r>
            <a:r>
              <a:rPr lang="en-US" sz="2000" dirty="0" smtClean="0"/>
              <a:t> </a:t>
            </a:r>
            <a:r>
              <a:rPr lang="en-US" sz="2000" dirty="0" err="1" smtClean="0"/>
              <a:t>membangun</a:t>
            </a:r>
            <a:r>
              <a:rPr lang="en-US" sz="2000" dirty="0" smtClean="0"/>
              <a:t> </a:t>
            </a:r>
            <a:r>
              <a:rPr lang="en-US" sz="2000" dirty="0" err="1" smtClean="0"/>
              <a:t>pengetahuan</a:t>
            </a:r>
            <a:r>
              <a:rPr lang="en-US" sz="2000" dirty="0" smtClean="0"/>
              <a:t>, </a:t>
            </a:r>
            <a:r>
              <a:rPr lang="en-US" sz="2000" dirty="0" err="1" smtClean="0"/>
              <a:t>aktif</a:t>
            </a:r>
            <a:r>
              <a:rPr lang="en-US" sz="2000" dirty="0" smtClean="0"/>
              <a:t> </a:t>
            </a:r>
            <a:r>
              <a:rPr lang="en-US" sz="2000" dirty="0" err="1" smtClean="0"/>
              <a:t>melakukan</a:t>
            </a:r>
            <a:r>
              <a:rPr lang="en-US" sz="2000" dirty="0" smtClean="0"/>
              <a:t> </a:t>
            </a:r>
            <a:r>
              <a:rPr lang="en-US" sz="2000" dirty="0" err="1" smtClean="0"/>
              <a:t>kegiatan</a:t>
            </a:r>
            <a:r>
              <a:rPr lang="en-US" sz="2000" dirty="0" smtClean="0"/>
              <a:t>, </a:t>
            </a:r>
            <a:r>
              <a:rPr lang="en-US" sz="2000" dirty="0" err="1" smtClean="0"/>
              <a:t>berpikir</a:t>
            </a:r>
            <a:r>
              <a:rPr lang="en-US" sz="2000" dirty="0" smtClean="0"/>
              <a:t>, </a:t>
            </a:r>
            <a:r>
              <a:rPr lang="en-US" sz="2000" dirty="0" err="1" smtClean="0"/>
              <a:t>menyusun</a:t>
            </a:r>
            <a:r>
              <a:rPr lang="en-US" sz="2000" dirty="0" smtClean="0"/>
              <a:t> </a:t>
            </a:r>
            <a:r>
              <a:rPr lang="en-US" sz="2000" dirty="0" err="1" smtClean="0"/>
              <a:t>konsep</a:t>
            </a:r>
            <a:r>
              <a:rPr lang="en-US" sz="2000" dirty="0" smtClean="0"/>
              <a:t>, </a:t>
            </a:r>
            <a:r>
              <a:rPr lang="en-US" sz="2000" dirty="0" err="1" smtClean="0"/>
              <a:t>memberi</a:t>
            </a:r>
            <a:r>
              <a:rPr lang="en-US" sz="2000" dirty="0" smtClean="0"/>
              <a:t> </a:t>
            </a:r>
            <a:r>
              <a:rPr lang="en-US" sz="2000" dirty="0" err="1" smtClean="0"/>
              <a:t>makna</a:t>
            </a:r>
            <a:endParaRPr lang="en-US" sz="2400" dirty="0" smtClean="0"/>
          </a:p>
          <a:p>
            <a:r>
              <a:rPr lang="en-US" sz="2400" dirty="0" smtClean="0"/>
              <a:t>Guru.</a:t>
            </a:r>
          </a:p>
          <a:p>
            <a:pPr>
              <a:buNone/>
            </a:pPr>
            <a:r>
              <a:rPr lang="en-US" sz="2000" dirty="0" smtClean="0"/>
              <a:t>	</a:t>
            </a:r>
            <a:r>
              <a:rPr lang="en-US" sz="2000" dirty="0" err="1" smtClean="0"/>
              <a:t>membantu</a:t>
            </a:r>
            <a:r>
              <a:rPr lang="en-US" sz="2000" dirty="0" smtClean="0"/>
              <a:t> </a:t>
            </a:r>
            <a:r>
              <a:rPr lang="en-US" sz="2000" dirty="0" err="1" smtClean="0"/>
              <a:t>kelancaran</a:t>
            </a:r>
            <a:r>
              <a:rPr lang="en-US" sz="2000" dirty="0" smtClean="0"/>
              <a:t> </a:t>
            </a:r>
            <a:r>
              <a:rPr lang="en-US" sz="2000" dirty="0" err="1" smtClean="0"/>
              <a:t>proses</a:t>
            </a:r>
            <a:r>
              <a:rPr lang="en-US" sz="2000" dirty="0" smtClean="0"/>
              <a:t> </a:t>
            </a:r>
            <a:r>
              <a:rPr lang="en-US" sz="2000" dirty="0" err="1" smtClean="0"/>
              <a:t>pengkonstuksian</a:t>
            </a:r>
            <a:r>
              <a:rPr lang="en-US" sz="2000" dirty="0" smtClean="0"/>
              <a:t>, guru </a:t>
            </a:r>
            <a:r>
              <a:rPr lang="en-US" sz="2000" dirty="0" err="1" smtClean="0"/>
              <a:t>dituntut</a:t>
            </a:r>
            <a:r>
              <a:rPr lang="en-US" sz="2000" dirty="0" smtClean="0"/>
              <a:t> </a:t>
            </a:r>
            <a:r>
              <a:rPr lang="en-US" sz="2000" dirty="0" err="1" smtClean="0"/>
              <a:t>memahami</a:t>
            </a:r>
            <a:r>
              <a:rPr lang="en-US" sz="2000" dirty="0" smtClean="0"/>
              <a:t> </a:t>
            </a:r>
            <a:r>
              <a:rPr lang="en-US" sz="2000" dirty="0" err="1" smtClean="0"/>
              <a:t>jalan</a:t>
            </a:r>
            <a:r>
              <a:rPr lang="en-US" sz="2000" dirty="0" smtClean="0"/>
              <a:t> </a:t>
            </a:r>
            <a:r>
              <a:rPr lang="en-US" sz="2000" dirty="0" err="1" smtClean="0"/>
              <a:t>pikiran</a:t>
            </a:r>
            <a:r>
              <a:rPr lang="en-US" sz="2000" dirty="0" smtClean="0"/>
              <a:t> </a:t>
            </a:r>
            <a:r>
              <a:rPr lang="en-US" sz="2000" dirty="0" err="1" smtClean="0"/>
              <a:t>siswa</a:t>
            </a:r>
            <a:r>
              <a:rPr lang="en-US" sz="2000" dirty="0" smtClean="0"/>
              <a:t> </a:t>
            </a:r>
            <a:r>
              <a:rPr lang="en-US" sz="2000" dirty="0" err="1" smtClean="0"/>
              <a:t>dalam</a:t>
            </a:r>
            <a:r>
              <a:rPr lang="en-US" sz="2000" dirty="0" smtClean="0"/>
              <a:t> </a:t>
            </a:r>
            <a:r>
              <a:rPr lang="en-US" sz="2000" dirty="0" err="1" smtClean="0"/>
              <a:t>belajar</a:t>
            </a:r>
            <a:endParaRPr lang="en-US" sz="2000" dirty="0" smtClean="0"/>
          </a:p>
          <a:p>
            <a:r>
              <a:rPr lang="en-US" sz="2400" dirty="0" err="1" smtClean="0"/>
              <a:t>Sarana</a:t>
            </a:r>
            <a:r>
              <a:rPr lang="en-US" sz="2400" dirty="0" smtClean="0"/>
              <a:t> </a:t>
            </a:r>
            <a:r>
              <a:rPr lang="en-US" sz="2400" dirty="0" err="1" smtClean="0"/>
              <a:t>belajar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dirty="0" err="1" smtClean="0"/>
              <a:t>pembelajaran</a:t>
            </a:r>
            <a:r>
              <a:rPr lang="en-US" sz="2000" dirty="0" smtClean="0"/>
              <a:t> </a:t>
            </a:r>
            <a:r>
              <a:rPr lang="en-US" sz="2000" dirty="0" err="1" smtClean="0"/>
              <a:t>menekankan</a:t>
            </a:r>
            <a:r>
              <a:rPr lang="en-US" sz="2000" dirty="0" smtClean="0"/>
              <a:t> </a:t>
            </a:r>
            <a:r>
              <a:rPr lang="en-US" sz="2000" dirty="0" err="1" smtClean="0"/>
              <a:t>pada</a:t>
            </a:r>
            <a:r>
              <a:rPr lang="en-US" sz="2000" dirty="0" smtClean="0"/>
              <a:t> </a:t>
            </a:r>
            <a:r>
              <a:rPr lang="en-US" sz="2000" dirty="0" err="1" smtClean="0"/>
              <a:t>aktivitas</a:t>
            </a:r>
            <a:r>
              <a:rPr lang="en-US" sz="2000" dirty="0" smtClean="0"/>
              <a:t> </a:t>
            </a:r>
            <a:r>
              <a:rPr lang="en-US" sz="2000" dirty="0" err="1" smtClean="0"/>
              <a:t>siswa</a:t>
            </a:r>
            <a:r>
              <a:rPr lang="en-US" sz="2000" dirty="0" smtClean="0"/>
              <a:t>, </a:t>
            </a:r>
            <a:r>
              <a:rPr lang="en-US" sz="2000" dirty="0" err="1" smtClean="0"/>
              <a:t>maka</a:t>
            </a:r>
            <a:r>
              <a:rPr lang="en-US" sz="2000" dirty="0" smtClean="0"/>
              <a:t> </a:t>
            </a:r>
            <a:r>
              <a:rPr lang="en-US" sz="2000" dirty="0" err="1" smtClean="0"/>
              <a:t>bahan</a:t>
            </a:r>
            <a:r>
              <a:rPr lang="en-US" sz="2000" dirty="0" smtClean="0"/>
              <a:t> ajar, media, </a:t>
            </a:r>
            <a:r>
              <a:rPr lang="en-US" sz="2000" dirty="0" err="1" smtClean="0"/>
              <a:t>lingkungan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fasilitas</a:t>
            </a:r>
            <a:r>
              <a:rPr lang="en-US" sz="2000" dirty="0" smtClean="0"/>
              <a:t> </a:t>
            </a:r>
            <a:r>
              <a:rPr lang="en-US" sz="2000" dirty="0" err="1" smtClean="0"/>
              <a:t>lainnya</a:t>
            </a:r>
            <a:r>
              <a:rPr lang="en-US" sz="2000" dirty="0" smtClean="0"/>
              <a:t> </a:t>
            </a:r>
            <a:r>
              <a:rPr lang="en-US" sz="2000" dirty="0" err="1" smtClean="0"/>
              <a:t>harus</a:t>
            </a:r>
            <a:r>
              <a:rPr lang="en-US" sz="2000" dirty="0" smtClean="0"/>
              <a:t> </a:t>
            </a:r>
            <a:r>
              <a:rPr lang="en-US" sz="2000" dirty="0" err="1" smtClean="0"/>
              <a:t>disediakan</a:t>
            </a:r>
            <a:r>
              <a:rPr lang="en-US" sz="2000" dirty="0" smtClean="0"/>
              <a:t> </a:t>
            </a:r>
            <a:endParaRPr lang="en-US" sz="2400" dirty="0" smtClean="0"/>
          </a:p>
          <a:p>
            <a:r>
              <a:rPr lang="en-US" sz="2400" dirty="0" err="1" smtClean="0"/>
              <a:t>Evaluasi</a:t>
            </a:r>
            <a:r>
              <a:rPr lang="en-US" sz="2400" dirty="0" smtClean="0"/>
              <a:t>.</a:t>
            </a:r>
          </a:p>
          <a:p>
            <a:pPr>
              <a:buNone/>
            </a:pPr>
            <a:r>
              <a:rPr lang="en-US" sz="2400" dirty="0" smtClean="0"/>
              <a:t>	</a:t>
            </a:r>
            <a:r>
              <a:rPr lang="en-US" sz="2000" dirty="0" err="1" smtClean="0"/>
              <a:t>sebagai</a:t>
            </a:r>
            <a:r>
              <a:rPr lang="en-US" sz="2000" dirty="0" smtClean="0"/>
              <a:t> </a:t>
            </a:r>
            <a:r>
              <a:rPr lang="en-US" sz="2000" dirty="0" err="1" smtClean="0"/>
              <a:t>sarana</a:t>
            </a:r>
            <a:r>
              <a:rPr lang="en-US" sz="2000" dirty="0" smtClean="0"/>
              <a:t> </a:t>
            </a:r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 smtClean="0"/>
              <a:t>mengetahui</a:t>
            </a:r>
            <a:r>
              <a:rPr lang="en-US" sz="2000" dirty="0" smtClean="0"/>
              <a:t> </a:t>
            </a:r>
            <a:r>
              <a:rPr lang="en-US" sz="2000" dirty="0" err="1" smtClean="0"/>
              <a:t>kelebihan</a:t>
            </a:r>
            <a:r>
              <a:rPr lang="en-US" sz="2000" dirty="0" smtClean="0"/>
              <a:t> </a:t>
            </a:r>
            <a:r>
              <a:rPr lang="en-US" sz="2000" dirty="0" err="1" smtClean="0"/>
              <a:t>dan</a:t>
            </a:r>
            <a:r>
              <a:rPr lang="en-US" sz="2000" dirty="0" smtClean="0"/>
              <a:t> </a:t>
            </a:r>
            <a:r>
              <a:rPr lang="en-US" sz="2000" dirty="0" err="1" smtClean="0"/>
              <a:t>kekurangan</a:t>
            </a:r>
            <a:r>
              <a:rPr lang="en-US" sz="2000" dirty="0" smtClean="0"/>
              <a:t> </a:t>
            </a:r>
            <a:r>
              <a:rPr lang="en-US" sz="2000" dirty="0" err="1" smtClean="0"/>
              <a:t>proses</a:t>
            </a:r>
            <a:r>
              <a:rPr lang="en-US" sz="2000" dirty="0" smtClean="0"/>
              <a:t> </a:t>
            </a:r>
            <a:r>
              <a:rPr lang="en-US" sz="2000" dirty="0" err="1" smtClean="0"/>
              <a:t>pembelajaran</a:t>
            </a:r>
            <a:r>
              <a:rPr lang="en-US" sz="2000" dirty="0" smtClean="0"/>
              <a:t>, </a:t>
            </a:r>
            <a:r>
              <a:rPr lang="en-US" sz="2000" dirty="0" err="1" smtClean="0"/>
              <a:t>bentuk</a:t>
            </a:r>
            <a:r>
              <a:rPr lang="en-US" sz="2000" dirty="0" smtClean="0"/>
              <a:t> </a:t>
            </a:r>
            <a:r>
              <a:rPr lang="en-US" sz="2000" dirty="0" err="1" smtClean="0"/>
              <a:t>evaluasi</a:t>
            </a:r>
            <a:r>
              <a:rPr lang="en-US" sz="2000" dirty="0" smtClean="0"/>
              <a:t>: </a:t>
            </a:r>
            <a:r>
              <a:rPr lang="en-US" sz="2000" dirty="0" err="1" smtClean="0"/>
              <a:t>tugas</a:t>
            </a:r>
            <a:r>
              <a:rPr lang="en-US" sz="2000" dirty="0" smtClean="0"/>
              <a:t> </a:t>
            </a:r>
            <a:r>
              <a:rPr lang="en-US" sz="2000" dirty="0" err="1" smtClean="0"/>
              <a:t>autentik</a:t>
            </a:r>
            <a:r>
              <a:rPr lang="en-US" sz="2000" dirty="0" smtClean="0"/>
              <a:t>, </a:t>
            </a:r>
            <a:r>
              <a:rPr lang="en-US" sz="2000" dirty="0" err="1" smtClean="0"/>
              <a:t>penilaian</a:t>
            </a:r>
            <a:r>
              <a:rPr lang="en-US" sz="2000" dirty="0" smtClean="0"/>
              <a:t> </a:t>
            </a:r>
            <a:r>
              <a:rPr lang="en-US" sz="2000" dirty="0" err="1" smtClean="0"/>
              <a:t>autentik</a:t>
            </a:r>
            <a:r>
              <a:rPr lang="en-US" sz="2000" dirty="0" smtClean="0"/>
              <a:t> yang </a:t>
            </a:r>
            <a:r>
              <a:rPr lang="en-US" sz="2000" dirty="0" err="1" smtClean="0"/>
              <a:t>menggambarkan</a:t>
            </a:r>
            <a:r>
              <a:rPr lang="en-US" sz="2000" dirty="0" smtClean="0"/>
              <a:t> </a:t>
            </a:r>
            <a:r>
              <a:rPr lang="en-US" sz="2000" dirty="0" err="1" smtClean="0"/>
              <a:t>proses</a:t>
            </a:r>
            <a:r>
              <a:rPr lang="en-US" sz="2000" dirty="0" smtClean="0"/>
              <a:t> </a:t>
            </a:r>
            <a:r>
              <a:rPr lang="en-US" sz="2000" dirty="0" err="1" smtClean="0"/>
              <a:t>berpikir</a:t>
            </a:r>
            <a:r>
              <a:rPr lang="en-US" sz="2000" dirty="0" smtClean="0"/>
              <a:t> yang </a:t>
            </a:r>
            <a:r>
              <a:rPr lang="en-US" sz="2000" dirty="0" err="1" smtClean="0"/>
              <a:t>lebih</a:t>
            </a:r>
            <a:r>
              <a:rPr lang="en-US" sz="2000" dirty="0" smtClean="0"/>
              <a:t> </a:t>
            </a:r>
            <a:r>
              <a:rPr lang="en-US" sz="2000" dirty="0" err="1" smtClean="0"/>
              <a:t>tinggi</a:t>
            </a:r>
            <a:endParaRPr lang="en-US" sz="2400" dirty="0" smtClean="0"/>
          </a:p>
          <a:p>
            <a:endParaRPr lang="id-ID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654032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dirty="0" err="1" smtClean="0"/>
              <a:t>Strategi</a:t>
            </a:r>
            <a:r>
              <a:rPr lang="en-US" sz="3600" dirty="0" smtClean="0"/>
              <a:t> </a:t>
            </a:r>
            <a:r>
              <a:rPr lang="en-US" sz="3600" dirty="0" err="1" smtClean="0"/>
              <a:t>pembelajaran</a:t>
            </a:r>
            <a:r>
              <a:rPr lang="en-US" sz="3600" dirty="0" smtClean="0"/>
              <a:t> </a:t>
            </a:r>
            <a:r>
              <a:rPr lang="en-US" sz="3600" dirty="0" err="1" smtClean="0"/>
              <a:t>konstruktivisme</a:t>
            </a:r>
            <a:endParaRPr lang="id-ID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1285860"/>
            <a:ext cx="7498080" cy="4962540"/>
          </a:xfrm>
        </p:spPr>
        <p:txBody>
          <a:bodyPr>
            <a:normAutofit fontScale="92500" lnSpcReduction="20000"/>
          </a:bodyPr>
          <a:lstStyle/>
          <a:p>
            <a:pPr marL="596646" indent="-514350">
              <a:buNone/>
            </a:pPr>
            <a:r>
              <a:rPr lang="en-US" dirty="0" smtClean="0"/>
              <a:t>a.  Top-down processing</a:t>
            </a:r>
          </a:p>
          <a:p>
            <a:pPr marL="596646" indent="-514350">
              <a:buNone/>
            </a:pPr>
            <a:r>
              <a:rPr lang="en-US" dirty="0" smtClean="0"/>
              <a:t>	</a:t>
            </a:r>
            <a:r>
              <a:rPr lang="en-US" sz="2400" dirty="0" err="1" smtClean="0"/>
              <a:t>masalah</a:t>
            </a:r>
            <a:r>
              <a:rPr lang="en-US" sz="2400" dirty="0" smtClean="0"/>
              <a:t> </a:t>
            </a:r>
            <a:r>
              <a:rPr lang="en-US" sz="2400" dirty="0" err="1" smtClean="0"/>
              <a:t>kompleks</a:t>
            </a:r>
            <a:r>
              <a:rPr lang="en-US" sz="2400" dirty="0" smtClean="0"/>
              <a:t>, </a:t>
            </a:r>
            <a:r>
              <a:rPr lang="en-US" sz="2400" dirty="0" err="1" smtClean="0"/>
              <a:t>dipecahkan</a:t>
            </a:r>
            <a:r>
              <a:rPr lang="en-US" sz="2400" dirty="0" smtClean="0"/>
              <a:t>, </a:t>
            </a:r>
            <a:r>
              <a:rPr lang="en-US" sz="2400" dirty="0" err="1" smtClean="0"/>
              <a:t>menghasilkan</a:t>
            </a:r>
            <a:r>
              <a:rPr lang="en-US" sz="2400" dirty="0" smtClean="0"/>
              <a:t> </a:t>
            </a:r>
            <a:r>
              <a:rPr lang="en-US" sz="2400" dirty="0" err="1" smtClean="0"/>
              <a:t>keterampilan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dibutuhkan</a:t>
            </a:r>
            <a:endParaRPr lang="en-US" dirty="0" smtClean="0"/>
          </a:p>
          <a:p>
            <a:pPr marL="596646" indent="-514350">
              <a:buNone/>
            </a:pPr>
            <a:r>
              <a:rPr lang="en-US" dirty="0" smtClean="0"/>
              <a:t>b.  Cooperative learning</a:t>
            </a:r>
          </a:p>
          <a:p>
            <a:pPr marL="596646" indent="-514350">
              <a:buNone/>
            </a:pPr>
            <a:r>
              <a:rPr lang="en-US" dirty="0" smtClean="0"/>
              <a:t>	</a:t>
            </a:r>
            <a:r>
              <a:rPr lang="en-US" sz="2400" dirty="0" err="1" smtClean="0"/>
              <a:t>belajar</a:t>
            </a:r>
            <a:r>
              <a:rPr lang="en-US" sz="2400" dirty="0" smtClean="0"/>
              <a:t> </a:t>
            </a:r>
            <a:r>
              <a:rPr lang="en-US" sz="2400" dirty="0" err="1" smtClean="0"/>
              <a:t>dalam</a:t>
            </a:r>
            <a:r>
              <a:rPr lang="en-US" sz="2400" dirty="0" smtClean="0"/>
              <a:t> </a:t>
            </a:r>
            <a:r>
              <a:rPr lang="en-US" sz="2400" dirty="0" err="1" smtClean="0"/>
              <a:t>kelompok</a:t>
            </a:r>
            <a:r>
              <a:rPr lang="en-US" sz="2400" dirty="0" smtClean="0"/>
              <a:t>, </a:t>
            </a:r>
            <a:r>
              <a:rPr lang="en-US" sz="2400" dirty="0" err="1" smtClean="0"/>
              <a:t>saling</a:t>
            </a:r>
            <a:r>
              <a:rPr lang="en-US" sz="2400" dirty="0" smtClean="0"/>
              <a:t> </a:t>
            </a:r>
            <a:r>
              <a:rPr lang="en-US" sz="2400" dirty="0" err="1" smtClean="0"/>
              <a:t>membantu</a:t>
            </a:r>
            <a:r>
              <a:rPr lang="en-US" sz="2400" dirty="0" smtClean="0"/>
              <a:t> </a:t>
            </a:r>
            <a:r>
              <a:rPr lang="en-US" sz="2400" dirty="0" err="1" smtClean="0"/>
              <a:t>memecahkan</a:t>
            </a:r>
            <a:r>
              <a:rPr lang="en-US" sz="2400" dirty="0" smtClean="0"/>
              <a:t> </a:t>
            </a:r>
            <a:r>
              <a:rPr lang="en-US" sz="2400" dirty="0" err="1" smtClean="0"/>
              <a:t>masalah</a:t>
            </a:r>
            <a:r>
              <a:rPr lang="en-US" sz="2400" dirty="0" smtClean="0"/>
              <a:t>, </a:t>
            </a:r>
            <a:r>
              <a:rPr lang="en-US" sz="2400" dirty="0" err="1" smtClean="0"/>
              <a:t>butuh</a:t>
            </a:r>
            <a:r>
              <a:rPr lang="en-US" sz="2400" dirty="0" smtClean="0"/>
              <a:t> </a:t>
            </a:r>
            <a:r>
              <a:rPr lang="en-US" sz="2400" dirty="0" err="1" smtClean="0"/>
              <a:t>lingkungan</a:t>
            </a:r>
            <a:r>
              <a:rPr lang="en-US" sz="2400" dirty="0" smtClean="0"/>
              <a:t> </a:t>
            </a:r>
            <a:r>
              <a:rPr lang="en-US" sz="2400" dirty="0" err="1" smtClean="0"/>
              <a:t>sosial</a:t>
            </a:r>
            <a:r>
              <a:rPr lang="en-US" sz="2400" dirty="0" smtClean="0"/>
              <a:t> </a:t>
            </a:r>
            <a:r>
              <a:rPr lang="en-US" sz="2400" dirty="0" err="1" smtClean="0"/>
              <a:t>untuk</a:t>
            </a:r>
            <a:r>
              <a:rPr lang="en-US" sz="2400" dirty="0" smtClean="0"/>
              <a:t>: </a:t>
            </a:r>
            <a:r>
              <a:rPr lang="en-US" sz="2400" dirty="0" err="1" smtClean="0"/>
              <a:t>mendapat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</a:t>
            </a:r>
            <a:r>
              <a:rPr lang="en-US" sz="2400" dirty="0" smtClean="0"/>
              <a:t>, </a:t>
            </a:r>
            <a:r>
              <a:rPr lang="en-US" sz="2400" dirty="0" err="1" smtClean="0"/>
              <a:t>mengeksplorasi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</a:t>
            </a:r>
            <a:endParaRPr lang="en-US" dirty="0" smtClean="0"/>
          </a:p>
          <a:p>
            <a:pPr marL="596646" indent="-514350">
              <a:buNone/>
            </a:pPr>
            <a:r>
              <a:rPr lang="en-US" dirty="0" smtClean="0"/>
              <a:t>c.  Generative learning</a:t>
            </a:r>
          </a:p>
          <a:p>
            <a:pPr marL="596646" indent="-514350">
              <a:buNone/>
            </a:pPr>
            <a:r>
              <a:rPr lang="en-US" dirty="0" smtClean="0"/>
              <a:t>	</a:t>
            </a:r>
            <a:r>
              <a:rPr lang="en-US" sz="2400" dirty="0" err="1" smtClean="0"/>
              <a:t>ada</a:t>
            </a:r>
            <a:r>
              <a:rPr lang="en-US" sz="2400" dirty="0" smtClean="0"/>
              <a:t> </a:t>
            </a:r>
            <a:r>
              <a:rPr lang="en-US" sz="2400" dirty="0" err="1" smtClean="0"/>
              <a:t>integrasi</a:t>
            </a:r>
            <a:r>
              <a:rPr lang="en-US" sz="2400" dirty="0" smtClean="0"/>
              <a:t> </a:t>
            </a:r>
            <a:r>
              <a:rPr lang="en-US" sz="2400" dirty="0" err="1" smtClean="0"/>
              <a:t>antara</a:t>
            </a:r>
            <a:r>
              <a:rPr lang="en-US" sz="2400" dirty="0" smtClean="0"/>
              <a:t> </a:t>
            </a:r>
            <a:r>
              <a:rPr lang="en-US" sz="2400" dirty="0" err="1" smtClean="0"/>
              <a:t>pengetahuan</a:t>
            </a:r>
            <a:r>
              <a:rPr lang="en-US" sz="2400" dirty="0" smtClean="0"/>
              <a:t> yang </a:t>
            </a:r>
            <a:r>
              <a:rPr lang="en-US" sz="2400" dirty="0" err="1" smtClean="0"/>
              <a:t>baru</a:t>
            </a:r>
            <a:r>
              <a:rPr lang="en-US" sz="2400" dirty="0" smtClean="0"/>
              <a:t> </a:t>
            </a:r>
            <a:r>
              <a:rPr lang="en-US" sz="2400" dirty="0" err="1" smtClean="0"/>
              <a:t>diperoleh</a:t>
            </a:r>
            <a:r>
              <a:rPr lang="en-US" sz="2400" dirty="0" smtClean="0"/>
              <a:t> </a:t>
            </a:r>
            <a:r>
              <a:rPr lang="en-US" sz="2400" dirty="0" err="1" smtClean="0"/>
              <a:t>dengan</a:t>
            </a:r>
            <a:r>
              <a:rPr lang="en-US" sz="2400" dirty="0" smtClean="0"/>
              <a:t> </a:t>
            </a:r>
            <a:r>
              <a:rPr lang="en-US" sz="2400" dirty="0" err="1" smtClean="0"/>
              <a:t>skemata</a:t>
            </a:r>
            <a:r>
              <a:rPr lang="en-US" sz="2400" dirty="0" smtClean="0"/>
              <a:t>, </a:t>
            </a:r>
            <a:r>
              <a:rPr lang="en-US" sz="2400" dirty="0" err="1" smtClean="0"/>
              <a:t>menekankan</a:t>
            </a:r>
            <a:r>
              <a:rPr lang="en-US" sz="2400" dirty="0" smtClean="0"/>
              <a:t> </a:t>
            </a:r>
            <a:r>
              <a:rPr lang="en-US" sz="2400" dirty="0" err="1" smtClean="0"/>
              <a:t>kegiatan</a:t>
            </a:r>
            <a:r>
              <a:rPr lang="en-US" sz="2400" dirty="0" smtClean="0"/>
              <a:t> mental: </a:t>
            </a:r>
            <a:r>
              <a:rPr lang="en-US" sz="2400" dirty="0" err="1" smtClean="0"/>
              <a:t>membuat</a:t>
            </a:r>
            <a:r>
              <a:rPr lang="en-US" sz="2400" dirty="0" smtClean="0"/>
              <a:t> </a:t>
            </a:r>
            <a:r>
              <a:rPr lang="en-US" sz="2400" dirty="0" err="1" smtClean="0"/>
              <a:t>pertanyaan</a:t>
            </a:r>
            <a:r>
              <a:rPr lang="en-US" sz="2400" dirty="0" smtClean="0"/>
              <a:t>, </a:t>
            </a:r>
            <a:r>
              <a:rPr lang="en-US" sz="2400" dirty="0" err="1" smtClean="0"/>
              <a:t>kesimpulan</a:t>
            </a:r>
            <a:r>
              <a:rPr lang="en-US" sz="2400" dirty="0" smtClean="0"/>
              <a:t>, </a:t>
            </a:r>
            <a:r>
              <a:rPr lang="en-US" sz="2400" dirty="0" err="1" smtClean="0"/>
              <a:t>analogi-analogi</a:t>
            </a:r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1000108"/>
            <a:ext cx="7498080" cy="4929222"/>
          </a:xfrm>
        </p:spPr>
        <p:txBody>
          <a:bodyPr>
            <a:normAutofit fontScale="90000"/>
          </a:bodyPr>
          <a:lstStyle/>
          <a:p>
            <a:r>
              <a:rPr lang="en-US" dirty="0" err="1" smtClean="0"/>
              <a:t>Menurut</a:t>
            </a:r>
            <a:r>
              <a:rPr lang="en-US" dirty="0" smtClean="0"/>
              <a:t> </a:t>
            </a:r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 err="1" smtClean="0"/>
              <a:t>konstruktivisme</a:t>
            </a:r>
            <a:r>
              <a:rPr lang="en-US" dirty="0" smtClean="0"/>
              <a:t>, </a:t>
            </a:r>
            <a:r>
              <a:rPr lang="en-US" dirty="0" err="1" smtClean="0"/>
              <a:t>dalam</a:t>
            </a:r>
            <a:r>
              <a:rPr lang="en-US" dirty="0" smtClean="0"/>
              <a:t> </a:t>
            </a:r>
            <a:r>
              <a:rPr lang="en-US" dirty="0" err="1" smtClean="0"/>
              <a:t>proses</a:t>
            </a:r>
            <a:r>
              <a:rPr lang="en-US" dirty="0" smtClean="0"/>
              <a:t> </a:t>
            </a:r>
            <a:r>
              <a:rPr lang="en-US" dirty="0" err="1" smtClean="0"/>
              <a:t>pembelajaran</a:t>
            </a:r>
            <a:r>
              <a:rPr lang="en-US" dirty="0" smtClean="0"/>
              <a:t> </a:t>
            </a:r>
            <a:r>
              <a:rPr lang="en-US" dirty="0" err="1" smtClean="0"/>
              <a:t>Biologi</a:t>
            </a:r>
            <a:r>
              <a:rPr lang="en-US" dirty="0" smtClean="0"/>
              <a:t> </a:t>
            </a:r>
            <a:r>
              <a:rPr lang="en-US" dirty="0" err="1" smtClean="0"/>
              <a:t>seyogyanya</a:t>
            </a:r>
            <a:r>
              <a:rPr lang="en-US" dirty="0" smtClean="0"/>
              <a:t> </a:t>
            </a:r>
            <a:r>
              <a:rPr lang="en-US" dirty="0" err="1" smtClean="0"/>
              <a:t>disediakan</a:t>
            </a:r>
            <a:r>
              <a:rPr lang="en-US" dirty="0" smtClean="0"/>
              <a:t> </a:t>
            </a:r>
            <a:r>
              <a:rPr lang="en-US" dirty="0" err="1" smtClean="0"/>
              <a:t>serangkaian</a:t>
            </a:r>
            <a:r>
              <a:rPr lang="en-US" dirty="0" smtClean="0"/>
              <a:t> </a:t>
            </a:r>
            <a:r>
              <a:rPr lang="en-US" dirty="0" err="1" smtClean="0"/>
              <a:t>pengalaman</a:t>
            </a:r>
            <a:r>
              <a:rPr lang="en-US" dirty="0" smtClean="0"/>
              <a:t> </a:t>
            </a:r>
            <a:r>
              <a:rPr lang="en-US" dirty="0" err="1" smtClean="0"/>
              <a:t>berupa</a:t>
            </a:r>
            <a:r>
              <a:rPr lang="en-US" dirty="0" smtClean="0"/>
              <a:t> </a:t>
            </a:r>
            <a:r>
              <a:rPr lang="en-US" dirty="0" err="1" smtClean="0"/>
              <a:t>kegiatan</a:t>
            </a:r>
            <a:r>
              <a:rPr lang="en-US" dirty="0" smtClean="0"/>
              <a:t> </a:t>
            </a:r>
            <a:r>
              <a:rPr lang="en-US" dirty="0" err="1" smtClean="0"/>
              <a:t>nyata</a:t>
            </a:r>
            <a:r>
              <a:rPr lang="en-US" dirty="0" smtClean="0"/>
              <a:t> yang </a:t>
            </a:r>
            <a:r>
              <a:rPr lang="en-US" dirty="0" err="1" smtClean="0"/>
              <a:t>rasional</a:t>
            </a:r>
            <a:r>
              <a:rPr lang="en-US" dirty="0" smtClean="0"/>
              <a:t> </a:t>
            </a:r>
            <a:r>
              <a:rPr lang="en-US" dirty="0" err="1" smtClean="0"/>
              <a:t>atau</a:t>
            </a:r>
            <a:r>
              <a:rPr lang="en-US" dirty="0" smtClean="0"/>
              <a:t> </a:t>
            </a:r>
            <a:r>
              <a:rPr lang="en-US" dirty="0" err="1" smtClean="0"/>
              <a:t>dapat</a:t>
            </a:r>
            <a:r>
              <a:rPr lang="en-US" dirty="0" smtClean="0"/>
              <a:t> </a:t>
            </a:r>
            <a:r>
              <a:rPr lang="en-US" dirty="0" err="1" smtClean="0"/>
              <a:t>dimengerti</a:t>
            </a:r>
            <a:r>
              <a:rPr lang="en-US" dirty="0" smtClean="0"/>
              <a:t> </a:t>
            </a:r>
            <a:r>
              <a:rPr lang="en-US" dirty="0" err="1" smtClean="0"/>
              <a:t>siswa</a:t>
            </a:r>
            <a:r>
              <a:rPr lang="en-US" dirty="0" smtClean="0"/>
              <a:t>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memungkinkan</a:t>
            </a:r>
            <a:r>
              <a:rPr lang="en-US" dirty="0" smtClean="0"/>
              <a:t> </a:t>
            </a:r>
            <a:r>
              <a:rPr lang="en-US" dirty="0" err="1" smtClean="0"/>
              <a:t>terjadinya</a:t>
            </a:r>
            <a:r>
              <a:rPr lang="en-US" dirty="0" smtClean="0"/>
              <a:t> </a:t>
            </a:r>
            <a:r>
              <a:rPr lang="en-US" dirty="0" err="1" smtClean="0"/>
              <a:t>interaksi</a:t>
            </a:r>
            <a:r>
              <a:rPr lang="en-US" dirty="0" smtClean="0"/>
              <a:t> </a:t>
            </a:r>
            <a:r>
              <a:rPr lang="en-US" dirty="0" err="1" smtClean="0"/>
              <a:t>sosial</a:t>
            </a:r>
            <a:r>
              <a:rPr lang="en-US" dirty="0" smtClean="0"/>
              <a:t> </a:t>
            </a:r>
            <a:r>
              <a:rPr lang="en-US" sz="2800" dirty="0" smtClean="0"/>
              <a:t>(</a:t>
            </a:r>
            <a:r>
              <a:rPr lang="en-US" sz="2800" dirty="0" err="1" smtClean="0"/>
              <a:t>Rustaman</a:t>
            </a:r>
            <a:r>
              <a:rPr lang="en-US" sz="2800" dirty="0" smtClean="0"/>
              <a:t>, 2004: 209)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072206"/>
            <a:ext cx="7498080" cy="176194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5297502"/>
          </a:xfrm>
        </p:spPr>
        <p:txBody>
          <a:bodyPr/>
          <a:lstStyle/>
          <a:p>
            <a:pPr algn="ctr"/>
            <a:r>
              <a:rPr lang="en-US" dirty="0" smtClean="0"/>
              <a:t>TERIMA KASIH</a:t>
            </a:r>
            <a:endParaRPr lang="id-ID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35608" y="6072206"/>
            <a:ext cx="7498080" cy="176194"/>
          </a:xfrm>
        </p:spPr>
        <p:txBody>
          <a:bodyPr>
            <a:normAutofit fontScale="25000" lnSpcReduction="20000"/>
          </a:bodyPr>
          <a:lstStyle/>
          <a:p>
            <a:endParaRPr lang="id-ID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Solstice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</Template>
  <TotalTime>431</TotalTime>
  <Words>171</Words>
  <Application>Microsoft Office PowerPoint</Application>
  <PresentationFormat>On-screen Show (4:3)</PresentationFormat>
  <Paragraphs>72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Solstice</vt:lpstr>
      <vt:lpstr>Bagaimana supaya terwujud?</vt:lpstr>
      <vt:lpstr>Pandangan konstruktivisme tentang belajar:</vt:lpstr>
      <vt:lpstr>Guru mampu?</vt:lpstr>
      <vt:lpstr>Bagaimana mengkonstruk pengetahuan?</vt:lpstr>
      <vt:lpstr>Sejarah teori konstruktivisme</vt:lpstr>
      <vt:lpstr>Dampak teori Piaget terhadap pendidikan</vt:lpstr>
      <vt:lpstr>Penerapan konstruktivisme dalam pembelajaran</vt:lpstr>
      <vt:lpstr>Aspek/faktor yang berperan pada pembelajaran konstruktivisme</vt:lpstr>
      <vt:lpstr>Strategi pembelajaran konstruktivisme</vt:lpstr>
      <vt:lpstr>Menurut pandangan konstruktivisme, dalam proses pembelajaran Biologi seyogyanya disediakan serangkaian pengalaman berupa kegiatan nyata yang rasional atau dapat dimengerti siswa dan memungkinkan terjadinya interaksi sosial (Rustaman, 2004: 209)</vt:lpstr>
      <vt:lpstr>TERIMA KASIH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Konstruktivisme  teori pembelajaran konstruktivisme dan penerapannya dalam pembelajaran</dc:title>
  <dc:creator>Acer</dc:creator>
  <cp:lastModifiedBy>fullsmile</cp:lastModifiedBy>
  <cp:revision>44</cp:revision>
  <dcterms:created xsi:type="dcterms:W3CDTF">2009-02-18T12:19:03Z</dcterms:created>
  <dcterms:modified xsi:type="dcterms:W3CDTF">2014-09-24T21:58:02Z</dcterms:modified>
</cp:coreProperties>
</file>