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50" y="-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8139683" y="443483"/>
            <a:ext cx="231648" cy="2316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164068" y="467868"/>
            <a:ext cx="231648" cy="2316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8153400" y="4572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057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444483" y="748283"/>
            <a:ext cx="231648" cy="2316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468868" y="772668"/>
            <a:ext cx="231648" cy="2316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8458200" y="7620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C2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8444483" y="443483"/>
            <a:ext cx="231648" cy="2316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8468868" y="467868"/>
            <a:ext cx="231648" cy="2316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8458200" y="4572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EC1C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8749283" y="443483"/>
            <a:ext cx="231648" cy="2316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8773668" y="467868"/>
            <a:ext cx="231648" cy="2316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8763000" y="4572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9755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8444483" y="138684"/>
            <a:ext cx="231648" cy="2316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8468868" y="163068"/>
            <a:ext cx="231648" cy="2316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8458200" y="1524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057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8749283" y="748283"/>
            <a:ext cx="231648" cy="2316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8773668" y="772668"/>
            <a:ext cx="231648" cy="2316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8763000" y="7620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091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8749283" y="138684"/>
            <a:ext cx="231648" cy="2316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8773668" y="163068"/>
            <a:ext cx="231648" cy="2316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8763000" y="1524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C2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8139683" y="138684"/>
            <a:ext cx="231648" cy="23164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8164068" y="163068"/>
            <a:ext cx="231648" cy="23164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8153400" y="1524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091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7834883" y="138684"/>
            <a:ext cx="231648" cy="23164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7859268" y="163068"/>
            <a:ext cx="231648" cy="23164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7848600" y="1524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9755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4343400" y="985836"/>
            <a:ext cx="4572000" cy="582295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196850" y="2133600"/>
            <a:ext cx="4146550" cy="38862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8139683" y="443483"/>
            <a:ext cx="231648" cy="2316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164068" y="467868"/>
            <a:ext cx="231648" cy="2316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8153400" y="4572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057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444483" y="748283"/>
            <a:ext cx="231648" cy="2316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468868" y="772668"/>
            <a:ext cx="231648" cy="2316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8458200" y="7620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C2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8444483" y="443483"/>
            <a:ext cx="231648" cy="2316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8468868" y="467868"/>
            <a:ext cx="231648" cy="23164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8458200" y="4572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EC1C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8749283" y="443483"/>
            <a:ext cx="231648" cy="2316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8773668" y="467868"/>
            <a:ext cx="231648" cy="2316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8763000" y="4572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9755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8444483" y="138684"/>
            <a:ext cx="231648" cy="23164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8468868" y="163068"/>
            <a:ext cx="231648" cy="23164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8458200" y="1524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057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8749283" y="748283"/>
            <a:ext cx="231648" cy="23164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8773668" y="772668"/>
            <a:ext cx="231648" cy="23164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8763000" y="7620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091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8749283" y="138684"/>
            <a:ext cx="231648" cy="23164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8773668" y="163068"/>
            <a:ext cx="231648" cy="23164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8763000" y="1524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C2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8139683" y="138684"/>
            <a:ext cx="231648" cy="23164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8164068" y="163068"/>
            <a:ext cx="231648" cy="23164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8153400" y="1524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091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7834883" y="138684"/>
            <a:ext cx="231648" cy="2316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7859268" y="163068"/>
            <a:ext cx="231648" cy="23164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7848600" y="1524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9755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7340" y="125221"/>
            <a:ext cx="8529319" cy="10090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01496" y="1918842"/>
            <a:ext cx="6541007" cy="3830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://www.oprah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213409"/>
            <a:ext cx="1845310" cy="386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800"/>
              </a:lnSpc>
            </a:pPr>
            <a:r>
              <a:rPr sz="1200" b="1" i="1" spc="-5" dirty="0">
                <a:solidFill>
                  <a:srgbClr val="333399"/>
                </a:solidFill>
                <a:latin typeface="Book Antiqua"/>
                <a:cs typeface="Book Antiqua"/>
              </a:rPr>
              <a:t>McGraw-Hill/Irwin  Retailing Management,</a:t>
            </a:r>
            <a:r>
              <a:rPr sz="1200" b="1" i="1" spc="-70" dirty="0">
                <a:solidFill>
                  <a:srgbClr val="333399"/>
                </a:solidFill>
                <a:latin typeface="Book Antiqua"/>
                <a:cs typeface="Book Antiqua"/>
              </a:rPr>
              <a:t> </a:t>
            </a:r>
            <a:r>
              <a:rPr sz="1200" b="1" i="1" dirty="0">
                <a:solidFill>
                  <a:srgbClr val="333399"/>
                </a:solidFill>
                <a:latin typeface="Book Antiqua"/>
                <a:cs typeface="Book Antiqua"/>
              </a:rPr>
              <a:t>7/e</a:t>
            </a:r>
            <a:endParaRPr sz="1200">
              <a:latin typeface="Book Antiqua"/>
              <a:cs typeface="Book Antiqu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20539" y="6368796"/>
            <a:ext cx="4090670" cy="2012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i="1" dirty="0">
                <a:solidFill>
                  <a:srgbClr val="333399"/>
                </a:solidFill>
                <a:latin typeface="Book Antiqua"/>
                <a:cs typeface="Book Antiqua"/>
              </a:rPr>
              <a:t>© 2008 by The </a:t>
            </a:r>
            <a:r>
              <a:rPr sz="1200" b="1" i="1" spc="-5" dirty="0">
                <a:solidFill>
                  <a:srgbClr val="333399"/>
                </a:solidFill>
                <a:latin typeface="Book Antiqua"/>
                <a:cs typeface="Book Antiqua"/>
              </a:rPr>
              <a:t>McGraw-Hill Companies, All rights</a:t>
            </a:r>
            <a:r>
              <a:rPr sz="1200" b="1" i="1" spc="-15" dirty="0">
                <a:solidFill>
                  <a:srgbClr val="333399"/>
                </a:solidFill>
                <a:latin typeface="Book Antiqua"/>
                <a:cs typeface="Book Antiqua"/>
              </a:rPr>
              <a:t> </a:t>
            </a:r>
            <a:r>
              <a:rPr sz="1200" b="1" i="1" spc="-5" dirty="0">
                <a:solidFill>
                  <a:srgbClr val="333399"/>
                </a:solidFill>
                <a:latin typeface="Book Antiqua"/>
                <a:cs typeface="Book Antiqua"/>
              </a:rPr>
              <a:t>reserved.</a:t>
            </a:r>
            <a:endParaRPr sz="1200">
              <a:latin typeface="Book Antiqua"/>
              <a:cs typeface="Book Antiqu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10764" y="2699130"/>
            <a:ext cx="4979670" cy="1226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81405" marR="5080" indent="-1068705">
              <a:lnSpc>
                <a:spcPct val="100000"/>
              </a:lnSpc>
            </a:pPr>
            <a:r>
              <a:rPr sz="4000" spc="-5" dirty="0">
                <a:solidFill>
                  <a:srgbClr val="333399"/>
                </a:solidFill>
                <a:latin typeface="Cambria"/>
                <a:cs typeface="Cambria"/>
              </a:rPr>
              <a:t>Customer</a:t>
            </a:r>
            <a:r>
              <a:rPr sz="4000" spc="-8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4000" spc="-5" dirty="0">
                <a:solidFill>
                  <a:srgbClr val="333399"/>
                </a:solidFill>
                <a:latin typeface="Cambria"/>
                <a:cs typeface="Cambria"/>
              </a:rPr>
              <a:t>Relationship  Management</a:t>
            </a:r>
            <a:endParaRPr sz="40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88900">
              <a:lnSpc>
                <a:spcPct val="100000"/>
              </a:lnSpc>
            </a:pPr>
            <a:r>
              <a:rPr spc="-5" dirty="0"/>
              <a:t>Def</a:t>
            </a:r>
            <a:r>
              <a:rPr spc="-10" dirty="0"/>
              <a:t>i</a:t>
            </a:r>
            <a:r>
              <a:rPr spc="-5" dirty="0"/>
              <a:t>ni</a:t>
            </a:r>
            <a:r>
              <a:rPr spc="-15" dirty="0"/>
              <a:t>s</a:t>
            </a:r>
            <a:r>
              <a:rPr dirty="0"/>
              <a:t>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6666" y="2038858"/>
            <a:ext cx="7807959" cy="1107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Menurut </a:t>
            </a:r>
            <a:r>
              <a:rPr sz="2400" dirty="0">
                <a:latin typeface="Arial"/>
                <a:cs typeface="Arial"/>
              </a:rPr>
              <a:t>Gartner </a:t>
            </a:r>
            <a:r>
              <a:rPr sz="2400" spc="-5" dirty="0">
                <a:latin typeface="Arial"/>
                <a:cs typeface="Arial"/>
              </a:rPr>
              <a:t>Group, </a:t>
            </a:r>
            <a:r>
              <a:rPr sz="2400" spc="-10" dirty="0">
                <a:latin typeface="Arial"/>
                <a:cs typeface="Arial"/>
              </a:rPr>
              <a:t>CRM </a:t>
            </a:r>
            <a:r>
              <a:rPr sz="2400" spc="-5" dirty="0">
                <a:latin typeface="Arial"/>
                <a:cs typeface="Arial"/>
              </a:rPr>
              <a:t>adalah </a:t>
            </a:r>
            <a:r>
              <a:rPr sz="2400" dirty="0">
                <a:latin typeface="Arial"/>
                <a:cs typeface="Arial"/>
              </a:rPr>
              <a:t>strategi </a:t>
            </a:r>
            <a:r>
              <a:rPr sz="2400" spc="-5" dirty="0">
                <a:latin typeface="Arial"/>
                <a:cs typeface="Arial"/>
              </a:rPr>
              <a:t>bisnis yang  </a:t>
            </a:r>
            <a:r>
              <a:rPr sz="2400" dirty="0">
                <a:latin typeface="Arial"/>
                <a:cs typeface="Arial"/>
              </a:rPr>
              <a:t>fokus </a:t>
            </a:r>
            <a:r>
              <a:rPr sz="2400" spc="-5" dirty="0">
                <a:latin typeface="Arial"/>
                <a:cs typeface="Arial"/>
              </a:rPr>
              <a:t>pada pelanggan yang didesain untuk mengoptimasi  </a:t>
            </a:r>
            <a:r>
              <a:rPr sz="2400" i="1" spc="-5" dirty="0">
                <a:solidFill>
                  <a:srgbClr val="FF0000"/>
                </a:solidFill>
                <a:latin typeface="Arial"/>
                <a:cs typeface="Arial"/>
              </a:rPr>
              <a:t>revenue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i="1" spc="-5" dirty="0">
                <a:solidFill>
                  <a:srgbClr val="FF0000"/>
                </a:solidFill>
                <a:latin typeface="Arial"/>
                <a:cs typeface="Arial"/>
              </a:rPr>
              <a:t>profitability</a:t>
            </a:r>
            <a:r>
              <a:rPr sz="2400" spc="-5" dirty="0">
                <a:latin typeface="Arial"/>
                <a:cs typeface="Arial"/>
              </a:rPr>
              <a:t>, dan </a:t>
            </a:r>
            <a:r>
              <a:rPr sz="2400" i="1" spc="-5" dirty="0">
                <a:solidFill>
                  <a:srgbClr val="FF0000"/>
                </a:solidFill>
                <a:latin typeface="Arial"/>
                <a:cs typeface="Arial"/>
              </a:rPr>
              <a:t>customer</a:t>
            </a:r>
            <a:r>
              <a:rPr sz="2400" i="1" spc="1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FF0000"/>
                </a:solidFill>
                <a:latin typeface="Arial"/>
                <a:cs typeface="Arial"/>
              </a:rPr>
              <a:t>satisfaction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6434" y="4001389"/>
            <a:ext cx="7139305" cy="11068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tabLst>
                <a:tab pos="336550" algn="l"/>
              </a:tabLst>
            </a:pP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A	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business philosophy and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set of</a:t>
            </a:r>
            <a:r>
              <a:rPr sz="2400" spc="4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strategies,</a:t>
            </a:r>
            <a:r>
              <a:rPr sz="2400" spc="-3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programs,  and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systems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that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focus on identifying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and building  </a:t>
            </a:r>
            <a:r>
              <a:rPr sz="2400" b="1" spc="-5" dirty="0">
                <a:solidFill>
                  <a:srgbClr val="F16421"/>
                </a:solidFill>
                <a:latin typeface="Cambria"/>
                <a:cs typeface="Cambria"/>
              </a:rPr>
              <a:t>loyalty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with the most valuable</a:t>
            </a:r>
            <a:r>
              <a:rPr sz="2400" spc="1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customers.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3118" y="152272"/>
            <a:ext cx="5977255" cy="1009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Dapatkah Penawaran Harga</a:t>
            </a:r>
            <a:r>
              <a:rPr sz="3200" b="1" spc="-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Diskon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862455" algn="l"/>
              </a:tabLst>
            </a:pP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Mencapai	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Loyalitas</a:t>
            </a:r>
            <a:r>
              <a:rPr sz="3200"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Pelanggan?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0043" rIns="0" bIns="0" rtlCol="0">
            <a:spAutoFit/>
          </a:bodyPr>
          <a:lstStyle/>
          <a:p>
            <a:pPr marL="67945">
              <a:lnSpc>
                <a:spcPct val="100000"/>
              </a:lnSpc>
            </a:pPr>
            <a:r>
              <a:rPr sz="2800" b="1" spc="-10" dirty="0">
                <a:latin typeface="Calibri"/>
                <a:cs typeface="Calibri"/>
              </a:rPr>
              <a:t>Dapatkah Penawaran </a:t>
            </a:r>
            <a:r>
              <a:rPr sz="2800" b="1" spc="-5" dirty="0">
                <a:latin typeface="Calibri"/>
                <a:cs typeface="Calibri"/>
              </a:rPr>
              <a:t>Harga Diskon</a:t>
            </a:r>
            <a:r>
              <a:rPr sz="2800" b="1" spc="13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Mencapai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15000" y="985836"/>
            <a:ext cx="3200400" cy="5822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133985" algn="ctr">
              <a:lnSpc>
                <a:spcPct val="100000"/>
              </a:lnSpc>
              <a:spcBef>
                <a:spcPts val="655"/>
              </a:spcBef>
            </a:pPr>
            <a:r>
              <a:rPr sz="900" b="1" dirty="0">
                <a:latin typeface="Arial"/>
                <a:cs typeface="Arial"/>
                <a:hlinkClick r:id="rId2"/>
              </a:rPr>
              <a:t>McGraw-Hill Companies, </a:t>
            </a:r>
            <a:r>
              <a:rPr sz="900" b="1" spc="-5" dirty="0">
                <a:latin typeface="Arial"/>
                <a:cs typeface="Arial"/>
                <a:hlinkClick r:id="rId2"/>
              </a:rPr>
              <a:t>Inc./Gary He,</a:t>
            </a:r>
            <a:r>
              <a:rPr sz="900" b="1" spc="-105" dirty="0">
                <a:latin typeface="Arial"/>
                <a:cs typeface="Arial"/>
                <a:hlinkClick r:id="rId2"/>
              </a:rPr>
              <a:t> </a:t>
            </a:r>
            <a:r>
              <a:rPr sz="900" b="1" dirty="0">
                <a:latin typeface="Arial"/>
                <a:cs typeface="Arial"/>
                <a:hlinkClick r:id="rId2"/>
              </a:rPr>
              <a:t>photographer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102235" algn="ctr">
              <a:lnSpc>
                <a:spcPct val="100000"/>
              </a:lnSpc>
              <a:spcBef>
                <a:spcPts val="680"/>
              </a:spcBef>
            </a:pPr>
            <a:r>
              <a:rPr sz="1000" spc="-5" dirty="0">
                <a:latin typeface="Arial"/>
                <a:cs typeface="Arial"/>
                <a:hlinkClick r:id="rId2"/>
              </a:rPr>
              <a:t>11-4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5000" y="985836"/>
            <a:ext cx="3200400" cy="5822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400" y="5151437"/>
            <a:ext cx="5521325" cy="16573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63118" y="641984"/>
            <a:ext cx="4972685" cy="410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Loyalitas</a:t>
            </a:r>
            <a:r>
              <a:rPr sz="2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Pelanggan?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300">
              <a:latin typeface="Times New Roman"/>
              <a:cs typeface="Times New Roman"/>
            </a:endParaRPr>
          </a:p>
          <a:p>
            <a:pPr marL="455930" algn="ctr">
              <a:lnSpc>
                <a:spcPct val="100000"/>
              </a:lnSpc>
              <a:spcBef>
                <a:spcPts val="5"/>
              </a:spcBef>
            </a:pPr>
            <a:r>
              <a:rPr sz="4400" b="1" dirty="0">
                <a:solidFill>
                  <a:srgbClr val="CC0000"/>
                </a:solidFill>
                <a:latin typeface="Arial"/>
                <a:cs typeface="Arial"/>
              </a:rPr>
              <a:t>No!</a:t>
            </a:r>
            <a:endParaRPr sz="4400">
              <a:latin typeface="Arial"/>
              <a:cs typeface="Arial"/>
            </a:endParaRPr>
          </a:p>
          <a:p>
            <a:pPr marL="172085">
              <a:lnSpc>
                <a:spcPct val="100000"/>
              </a:lnSpc>
              <a:spcBef>
                <a:spcPts val="3120"/>
              </a:spcBef>
            </a:pP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Retail strategies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like these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can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be </a:t>
            </a:r>
            <a:r>
              <a:rPr sz="2000" b="1" dirty="0">
                <a:solidFill>
                  <a:srgbClr val="333399"/>
                </a:solidFill>
                <a:latin typeface="Cambria"/>
                <a:cs typeface="Cambria"/>
              </a:rPr>
              <a:t>copied</a:t>
            </a:r>
            <a:r>
              <a:rPr sz="2000" b="1" spc="-14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by</a:t>
            </a:r>
            <a:endParaRPr sz="2000">
              <a:latin typeface="Cambria"/>
              <a:cs typeface="Cambria"/>
            </a:endParaRPr>
          </a:p>
          <a:p>
            <a:pPr marL="465455" algn="ctr">
              <a:lnSpc>
                <a:spcPct val="100000"/>
              </a:lnSpc>
            </a:pPr>
            <a:r>
              <a:rPr sz="2000" b="1" spc="-5" dirty="0">
                <a:solidFill>
                  <a:srgbClr val="333399"/>
                </a:solidFill>
                <a:latin typeface="Cambria"/>
                <a:cs typeface="Cambria"/>
              </a:rPr>
              <a:t>competitors</a:t>
            </a:r>
            <a:endParaRPr sz="20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315595" marR="5080" indent="-177165">
              <a:lnSpc>
                <a:spcPct val="100000"/>
              </a:lnSpc>
            </a:pP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These strategies encourage </a:t>
            </a:r>
            <a:r>
              <a:rPr sz="2000" b="1" dirty="0">
                <a:solidFill>
                  <a:srgbClr val="333399"/>
                </a:solidFill>
                <a:latin typeface="Cambria"/>
                <a:cs typeface="Cambria"/>
              </a:rPr>
              <a:t>customers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to</a:t>
            </a:r>
            <a:r>
              <a:rPr sz="2000" spc="-19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be  always </a:t>
            </a:r>
            <a:r>
              <a:rPr sz="2000" b="1" spc="-5" dirty="0">
                <a:solidFill>
                  <a:srgbClr val="333399"/>
                </a:solidFill>
                <a:latin typeface="Cambria"/>
                <a:cs typeface="Cambria"/>
              </a:rPr>
              <a:t>looking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for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the </a:t>
            </a:r>
            <a:r>
              <a:rPr sz="2000" b="1" dirty="0">
                <a:solidFill>
                  <a:srgbClr val="333399"/>
                </a:solidFill>
                <a:latin typeface="Cambria"/>
                <a:cs typeface="Cambria"/>
              </a:rPr>
              <a:t>best </a:t>
            </a:r>
            <a:r>
              <a:rPr sz="2000" b="1" spc="-5" dirty="0">
                <a:solidFill>
                  <a:srgbClr val="333399"/>
                </a:solidFill>
                <a:latin typeface="Cambria"/>
                <a:cs typeface="Cambria"/>
              </a:rPr>
              <a:t>deal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rather  than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developing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a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relationship with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a 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retailer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9692" rIns="0" bIns="0" rtlCol="0">
            <a:spAutoFit/>
          </a:bodyPr>
          <a:lstStyle/>
          <a:p>
            <a:pPr marL="88900">
              <a:lnSpc>
                <a:spcPct val="100000"/>
              </a:lnSpc>
            </a:pPr>
            <a:r>
              <a:rPr dirty="0"/>
              <a:t>Why</a:t>
            </a:r>
            <a:r>
              <a:rPr spc="-85" dirty="0"/>
              <a:t> </a:t>
            </a:r>
            <a:r>
              <a:rPr spc="-5" dirty="0"/>
              <a:t>CRM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6521"/>
            <a:ext cx="7971155" cy="3167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buClr>
                <a:srgbClr val="F16421"/>
              </a:buClr>
              <a:buFont typeface="Arial"/>
              <a:buChar char="■"/>
              <a:tabLst>
                <a:tab pos="355600" algn="l"/>
              </a:tabLst>
            </a:pP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All customers are </a:t>
            </a:r>
            <a:r>
              <a:rPr sz="2800" spc="-10" dirty="0">
                <a:solidFill>
                  <a:srgbClr val="FF0000"/>
                </a:solidFill>
                <a:latin typeface="Cambria"/>
                <a:cs typeface="Cambria"/>
              </a:rPr>
              <a:t>not </a:t>
            </a:r>
            <a:r>
              <a:rPr sz="2800" spc="-5" dirty="0">
                <a:solidFill>
                  <a:srgbClr val="FF0000"/>
                </a:solidFill>
                <a:latin typeface="Cambria"/>
                <a:cs typeface="Cambria"/>
              </a:rPr>
              <a:t>equally profitable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,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and more 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or less profitable customers need to be </a:t>
            </a:r>
            <a:r>
              <a:rPr sz="2800" spc="-10" dirty="0">
                <a:solidFill>
                  <a:srgbClr val="FF0000"/>
                </a:solidFill>
                <a:latin typeface="Cambria"/>
                <a:cs typeface="Cambria"/>
              </a:rPr>
              <a:t>treated  </a:t>
            </a:r>
            <a:r>
              <a:rPr sz="2800" spc="-5" dirty="0">
                <a:solidFill>
                  <a:srgbClr val="FF0000"/>
                </a:solidFill>
                <a:latin typeface="Cambria"/>
                <a:cs typeface="Cambria"/>
              </a:rPr>
              <a:t>differently</a:t>
            </a:r>
            <a:endParaRPr sz="2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16421"/>
              </a:buClr>
              <a:buFont typeface="Arial"/>
              <a:buChar char="■"/>
            </a:pPr>
            <a:endParaRPr sz="4050">
              <a:latin typeface="Times New Roman"/>
              <a:cs typeface="Times New Roman"/>
            </a:endParaRPr>
          </a:p>
          <a:p>
            <a:pPr marL="355600" marR="640080" indent="-342900">
              <a:lnSpc>
                <a:spcPct val="100000"/>
              </a:lnSpc>
              <a:buClr>
                <a:srgbClr val="F16421"/>
              </a:buClr>
              <a:buFont typeface="Arial"/>
              <a:buChar char="■"/>
              <a:tabLst>
                <a:tab pos="355600" algn="l"/>
              </a:tabLst>
            </a:pP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Now, business concentrate on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providing more  </a:t>
            </a:r>
            <a:r>
              <a:rPr sz="2800" spc="-5" dirty="0">
                <a:solidFill>
                  <a:srgbClr val="FF0000"/>
                </a:solidFill>
                <a:latin typeface="Cambria"/>
                <a:cs typeface="Cambria"/>
              </a:rPr>
              <a:t>value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to their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best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customers using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targeted  </a:t>
            </a:r>
            <a:r>
              <a:rPr sz="2800" spc="-5" dirty="0">
                <a:solidFill>
                  <a:srgbClr val="FF0000"/>
                </a:solidFill>
                <a:latin typeface="Cambria"/>
                <a:cs typeface="Cambria"/>
              </a:rPr>
              <a:t>promotions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and</a:t>
            </a:r>
            <a:r>
              <a:rPr sz="2800" spc="-3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Cambria"/>
                <a:cs typeface="Cambria"/>
              </a:rPr>
              <a:t>services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038" rIns="0" bIns="0" rtlCol="0">
            <a:spAutoFit/>
          </a:bodyPr>
          <a:lstStyle/>
          <a:p>
            <a:pPr marL="88900">
              <a:lnSpc>
                <a:spcPct val="100000"/>
              </a:lnSpc>
            </a:pPr>
            <a:r>
              <a:rPr dirty="0"/>
              <a:t>Pelanggan yang</a:t>
            </a:r>
            <a:r>
              <a:rPr spc="-90" dirty="0"/>
              <a:t> </a:t>
            </a:r>
            <a:r>
              <a:rPr dirty="0"/>
              <a:t>Puas</a:t>
            </a:r>
          </a:p>
        </p:txBody>
      </p:sp>
      <p:sp>
        <p:nvSpPr>
          <p:cNvPr id="3" name="object 3"/>
          <p:cNvSpPr/>
          <p:nvPr/>
        </p:nvSpPr>
        <p:spPr>
          <a:xfrm>
            <a:off x="526249" y="1708785"/>
            <a:ext cx="908050" cy="4309110"/>
          </a:xfrm>
          <a:custGeom>
            <a:avLst/>
            <a:gdLst/>
            <a:ahLst/>
            <a:cxnLst/>
            <a:rect l="l" t="t" r="r" b="b"/>
            <a:pathLst>
              <a:path w="908050" h="4309110">
                <a:moveTo>
                  <a:pt x="15252" y="0"/>
                </a:moveTo>
                <a:lnTo>
                  <a:pt x="49246" y="34526"/>
                </a:lnTo>
                <a:lnTo>
                  <a:pt x="82579" y="69455"/>
                </a:lnTo>
                <a:lnTo>
                  <a:pt x="115253" y="104778"/>
                </a:lnTo>
                <a:lnTo>
                  <a:pt x="147266" y="140488"/>
                </a:lnTo>
                <a:lnTo>
                  <a:pt x="178620" y="176576"/>
                </a:lnTo>
                <a:lnTo>
                  <a:pt x="209313" y="213035"/>
                </a:lnTo>
                <a:lnTo>
                  <a:pt x="239346" y="249857"/>
                </a:lnTo>
                <a:lnTo>
                  <a:pt x="268720" y="287033"/>
                </a:lnTo>
                <a:lnTo>
                  <a:pt x="297433" y="324557"/>
                </a:lnTo>
                <a:lnTo>
                  <a:pt x="325486" y="362420"/>
                </a:lnTo>
                <a:lnTo>
                  <a:pt x="352879" y="400614"/>
                </a:lnTo>
                <a:lnTo>
                  <a:pt x="379612" y="439131"/>
                </a:lnTo>
                <a:lnTo>
                  <a:pt x="405684" y="477963"/>
                </a:lnTo>
                <a:lnTo>
                  <a:pt x="431097" y="517104"/>
                </a:lnTo>
                <a:lnTo>
                  <a:pt x="455850" y="556544"/>
                </a:lnTo>
                <a:lnTo>
                  <a:pt x="479942" y="596275"/>
                </a:lnTo>
                <a:lnTo>
                  <a:pt x="503375" y="636291"/>
                </a:lnTo>
                <a:lnTo>
                  <a:pt x="526147" y="676583"/>
                </a:lnTo>
                <a:lnTo>
                  <a:pt x="548260" y="717143"/>
                </a:lnTo>
                <a:lnTo>
                  <a:pt x="569712" y="757963"/>
                </a:lnTo>
                <a:lnTo>
                  <a:pt x="590504" y="799035"/>
                </a:lnTo>
                <a:lnTo>
                  <a:pt x="610636" y="840352"/>
                </a:lnTo>
                <a:lnTo>
                  <a:pt x="630109" y="881906"/>
                </a:lnTo>
                <a:lnTo>
                  <a:pt x="648921" y="923688"/>
                </a:lnTo>
                <a:lnTo>
                  <a:pt x="667073" y="965691"/>
                </a:lnTo>
                <a:lnTo>
                  <a:pt x="684564" y="1007907"/>
                </a:lnTo>
                <a:lnTo>
                  <a:pt x="701396" y="1050328"/>
                </a:lnTo>
                <a:lnTo>
                  <a:pt x="717568" y="1092946"/>
                </a:lnTo>
                <a:lnTo>
                  <a:pt x="733080" y="1135754"/>
                </a:lnTo>
                <a:lnTo>
                  <a:pt x="747931" y="1178743"/>
                </a:lnTo>
                <a:lnTo>
                  <a:pt x="762123" y="1221905"/>
                </a:lnTo>
                <a:lnTo>
                  <a:pt x="775654" y="1265233"/>
                </a:lnTo>
                <a:lnTo>
                  <a:pt x="788526" y="1308719"/>
                </a:lnTo>
                <a:lnTo>
                  <a:pt x="800737" y="1352354"/>
                </a:lnTo>
                <a:lnTo>
                  <a:pt x="812288" y="1396132"/>
                </a:lnTo>
                <a:lnTo>
                  <a:pt x="823179" y="1440043"/>
                </a:lnTo>
                <a:lnTo>
                  <a:pt x="833410" y="1484081"/>
                </a:lnTo>
                <a:lnTo>
                  <a:pt x="842982" y="1528237"/>
                </a:lnTo>
                <a:lnTo>
                  <a:pt x="851892" y="1572503"/>
                </a:lnTo>
                <a:lnTo>
                  <a:pt x="860143" y="1616872"/>
                </a:lnTo>
                <a:lnTo>
                  <a:pt x="867734" y="1661336"/>
                </a:lnTo>
                <a:lnTo>
                  <a:pt x="874665" y="1705886"/>
                </a:lnTo>
                <a:lnTo>
                  <a:pt x="880936" y="1750516"/>
                </a:lnTo>
                <a:lnTo>
                  <a:pt x="886546" y="1795216"/>
                </a:lnTo>
                <a:lnTo>
                  <a:pt x="891497" y="1839979"/>
                </a:lnTo>
                <a:lnTo>
                  <a:pt x="895787" y="1884797"/>
                </a:lnTo>
                <a:lnTo>
                  <a:pt x="899418" y="1929663"/>
                </a:lnTo>
                <a:lnTo>
                  <a:pt x="902388" y="1974568"/>
                </a:lnTo>
                <a:lnTo>
                  <a:pt x="904698" y="2019505"/>
                </a:lnTo>
                <a:lnTo>
                  <a:pt x="906348" y="2064466"/>
                </a:lnTo>
                <a:lnTo>
                  <a:pt x="907338" y="2109442"/>
                </a:lnTo>
                <a:lnTo>
                  <a:pt x="907668" y="2154426"/>
                </a:lnTo>
                <a:lnTo>
                  <a:pt x="907338" y="2199410"/>
                </a:lnTo>
                <a:lnTo>
                  <a:pt x="906348" y="2244386"/>
                </a:lnTo>
                <a:lnTo>
                  <a:pt x="904698" y="2289347"/>
                </a:lnTo>
                <a:lnTo>
                  <a:pt x="902388" y="2334283"/>
                </a:lnTo>
                <a:lnTo>
                  <a:pt x="899418" y="2379188"/>
                </a:lnTo>
                <a:lnTo>
                  <a:pt x="895787" y="2424054"/>
                </a:lnTo>
                <a:lnTo>
                  <a:pt x="891497" y="2468873"/>
                </a:lnTo>
                <a:lnTo>
                  <a:pt x="886546" y="2513636"/>
                </a:lnTo>
                <a:lnTo>
                  <a:pt x="880936" y="2558336"/>
                </a:lnTo>
                <a:lnTo>
                  <a:pt x="874665" y="2602965"/>
                </a:lnTo>
                <a:lnTo>
                  <a:pt x="867734" y="2647515"/>
                </a:lnTo>
                <a:lnTo>
                  <a:pt x="860143" y="2691979"/>
                </a:lnTo>
                <a:lnTo>
                  <a:pt x="851892" y="2736348"/>
                </a:lnTo>
                <a:lnTo>
                  <a:pt x="842982" y="2780614"/>
                </a:lnTo>
                <a:lnTo>
                  <a:pt x="833410" y="2824770"/>
                </a:lnTo>
                <a:lnTo>
                  <a:pt x="823179" y="2868808"/>
                </a:lnTo>
                <a:lnTo>
                  <a:pt x="812288" y="2912719"/>
                </a:lnTo>
                <a:lnTo>
                  <a:pt x="800737" y="2956497"/>
                </a:lnTo>
                <a:lnTo>
                  <a:pt x="788526" y="3000132"/>
                </a:lnTo>
                <a:lnTo>
                  <a:pt x="775654" y="3043618"/>
                </a:lnTo>
                <a:lnTo>
                  <a:pt x="762123" y="3086945"/>
                </a:lnTo>
                <a:lnTo>
                  <a:pt x="747931" y="3130108"/>
                </a:lnTo>
                <a:lnTo>
                  <a:pt x="733080" y="3173096"/>
                </a:lnTo>
                <a:lnTo>
                  <a:pt x="717568" y="3215904"/>
                </a:lnTo>
                <a:lnTo>
                  <a:pt x="701396" y="3258522"/>
                </a:lnTo>
                <a:lnTo>
                  <a:pt x="684564" y="3300942"/>
                </a:lnTo>
                <a:lnTo>
                  <a:pt x="667073" y="3343158"/>
                </a:lnTo>
                <a:lnTo>
                  <a:pt x="648921" y="3385161"/>
                </a:lnTo>
                <a:lnTo>
                  <a:pt x="630109" y="3426943"/>
                </a:lnTo>
                <a:lnTo>
                  <a:pt x="610636" y="3468496"/>
                </a:lnTo>
                <a:lnTo>
                  <a:pt x="590504" y="3509813"/>
                </a:lnTo>
                <a:lnTo>
                  <a:pt x="569712" y="3550885"/>
                </a:lnTo>
                <a:lnTo>
                  <a:pt x="548260" y="3591705"/>
                </a:lnTo>
                <a:lnTo>
                  <a:pt x="526147" y="3632265"/>
                </a:lnTo>
                <a:lnTo>
                  <a:pt x="503375" y="3672556"/>
                </a:lnTo>
                <a:lnTo>
                  <a:pt x="479942" y="3712572"/>
                </a:lnTo>
                <a:lnTo>
                  <a:pt x="455850" y="3752303"/>
                </a:lnTo>
                <a:lnTo>
                  <a:pt x="431097" y="3791743"/>
                </a:lnTo>
                <a:lnTo>
                  <a:pt x="405684" y="3830883"/>
                </a:lnTo>
                <a:lnTo>
                  <a:pt x="379612" y="3869715"/>
                </a:lnTo>
                <a:lnTo>
                  <a:pt x="352879" y="3908232"/>
                </a:lnTo>
                <a:lnTo>
                  <a:pt x="325486" y="3946426"/>
                </a:lnTo>
                <a:lnTo>
                  <a:pt x="297433" y="3984288"/>
                </a:lnTo>
                <a:lnTo>
                  <a:pt x="268720" y="4021812"/>
                </a:lnTo>
                <a:lnTo>
                  <a:pt x="239346" y="4058988"/>
                </a:lnTo>
                <a:lnTo>
                  <a:pt x="209313" y="4095809"/>
                </a:lnTo>
                <a:lnTo>
                  <a:pt x="178620" y="4132268"/>
                </a:lnTo>
                <a:lnTo>
                  <a:pt x="147266" y="4168356"/>
                </a:lnTo>
                <a:lnTo>
                  <a:pt x="115253" y="4204065"/>
                </a:lnTo>
                <a:lnTo>
                  <a:pt x="82579" y="4239388"/>
                </a:lnTo>
                <a:lnTo>
                  <a:pt x="49246" y="4274316"/>
                </a:lnTo>
                <a:lnTo>
                  <a:pt x="15252" y="4308843"/>
                </a:lnTo>
                <a:lnTo>
                  <a:pt x="0" y="4293590"/>
                </a:lnTo>
                <a:lnTo>
                  <a:pt x="34075" y="4258973"/>
                </a:lnTo>
                <a:lnTo>
                  <a:pt x="67482" y="4223948"/>
                </a:lnTo>
                <a:lnTo>
                  <a:pt x="100221" y="4188524"/>
                </a:lnTo>
                <a:lnTo>
                  <a:pt x="132292" y="4152709"/>
                </a:lnTo>
                <a:lnTo>
                  <a:pt x="163695" y="4116512"/>
                </a:lnTo>
                <a:lnTo>
                  <a:pt x="194430" y="4079939"/>
                </a:lnTo>
                <a:lnTo>
                  <a:pt x="224496" y="4043000"/>
                </a:lnTo>
                <a:lnTo>
                  <a:pt x="253895" y="4005702"/>
                </a:lnTo>
                <a:lnTo>
                  <a:pt x="282625" y="3968053"/>
                </a:lnTo>
                <a:lnTo>
                  <a:pt x="310687" y="3930062"/>
                </a:lnTo>
                <a:lnTo>
                  <a:pt x="338081" y="3891736"/>
                </a:lnTo>
                <a:lnTo>
                  <a:pt x="364807" y="3853084"/>
                </a:lnTo>
                <a:lnTo>
                  <a:pt x="390864" y="3814113"/>
                </a:lnTo>
                <a:lnTo>
                  <a:pt x="416254" y="3774832"/>
                </a:lnTo>
                <a:lnTo>
                  <a:pt x="440975" y="3735249"/>
                </a:lnTo>
                <a:lnTo>
                  <a:pt x="465029" y="3695371"/>
                </a:lnTo>
                <a:lnTo>
                  <a:pt x="488414" y="3655207"/>
                </a:lnTo>
                <a:lnTo>
                  <a:pt x="511131" y="3614765"/>
                </a:lnTo>
                <a:lnTo>
                  <a:pt x="533179" y="3574053"/>
                </a:lnTo>
                <a:lnTo>
                  <a:pt x="554560" y="3533079"/>
                </a:lnTo>
                <a:lnTo>
                  <a:pt x="575273" y="3491852"/>
                </a:lnTo>
                <a:lnTo>
                  <a:pt x="595317" y="3450378"/>
                </a:lnTo>
                <a:lnTo>
                  <a:pt x="614693" y="3408666"/>
                </a:lnTo>
                <a:lnTo>
                  <a:pt x="633401" y="3366725"/>
                </a:lnTo>
                <a:lnTo>
                  <a:pt x="651441" y="3324562"/>
                </a:lnTo>
                <a:lnTo>
                  <a:pt x="668813" y="3282185"/>
                </a:lnTo>
                <a:lnTo>
                  <a:pt x="685516" y="3239603"/>
                </a:lnTo>
                <a:lnTo>
                  <a:pt x="701552" y="3196824"/>
                </a:lnTo>
                <a:lnTo>
                  <a:pt x="716919" y="3153855"/>
                </a:lnTo>
                <a:lnTo>
                  <a:pt x="731619" y="3110704"/>
                </a:lnTo>
                <a:lnTo>
                  <a:pt x="745650" y="3067380"/>
                </a:lnTo>
                <a:lnTo>
                  <a:pt x="759012" y="3023891"/>
                </a:lnTo>
                <a:lnTo>
                  <a:pt x="771707" y="2980245"/>
                </a:lnTo>
                <a:lnTo>
                  <a:pt x="783734" y="2936450"/>
                </a:lnTo>
                <a:lnTo>
                  <a:pt x="795092" y="2892514"/>
                </a:lnTo>
                <a:lnTo>
                  <a:pt x="805783" y="2848444"/>
                </a:lnTo>
                <a:lnTo>
                  <a:pt x="815805" y="2804250"/>
                </a:lnTo>
                <a:lnTo>
                  <a:pt x="825159" y="2759939"/>
                </a:lnTo>
                <a:lnTo>
                  <a:pt x="833845" y="2715519"/>
                </a:lnTo>
                <a:lnTo>
                  <a:pt x="841862" y="2670998"/>
                </a:lnTo>
                <a:lnTo>
                  <a:pt x="849212" y="2626385"/>
                </a:lnTo>
                <a:lnTo>
                  <a:pt x="855894" y="2581687"/>
                </a:lnTo>
                <a:lnTo>
                  <a:pt x="861907" y="2536912"/>
                </a:lnTo>
                <a:lnTo>
                  <a:pt x="867252" y="2492069"/>
                </a:lnTo>
                <a:lnTo>
                  <a:pt x="871929" y="2447166"/>
                </a:lnTo>
                <a:lnTo>
                  <a:pt x="875938" y="2402210"/>
                </a:lnTo>
                <a:lnTo>
                  <a:pt x="879279" y="2357210"/>
                </a:lnTo>
                <a:lnTo>
                  <a:pt x="881951" y="2312173"/>
                </a:lnTo>
                <a:lnTo>
                  <a:pt x="883956" y="2267109"/>
                </a:lnTo>
                <a:lnTo>
                  <a:pt x="885292" y="2222024"/>
                </a:lnTo>
                <a:lnTo>
                  <a:pt x="885960" y="2176927"/>
                </a:lnTo>
                <a:lnTo>
                  <a:pt x="885960" y="2131826"/>
                </a:lnTo>
                <a:lnTo>
                  <a:pt x="885292" y="2086730"/>
                </a:lnTo>
                <a:lnTo>
                  <a:pt x="883956" y="2041645"/>
                </a:lnTo>
                <a:lnTo>
                  <a:pt x="881951" y="1996580"/>
                </a:lnTo>
                <a:lnTo>
                  <a:pt x="879279" y="1951544"/>
                </a:lnTo>
                <a:lnTo>
                  <a:pt x="875938" y="1906544"/>
                </a:lnTo>
                <a:lnTo>
                  <a:pt x="871929" y="1861589"/>
                </a:lnTo>
                <a:lnTo>
                  <a:pt x="867252" y="1816686"/>
                </a:lnTo>
                <a:lnTo>
                  <a:pt x="861907" y="1771843"/>
                </a:lnTo>
                <a:lnTo>
                  <a:pt x="855894" y="1727069"/>
                </a:lnTo>
                <a:lnTo>
                  <a:pt x="849212" y="1682372"/>
                </a:lnTo>
                <a:lnTo>
                  <a:pt x="841862" y="1637759"/>
                </a:lnTo>
                <a:lnTo>
                  <a:pt x="833845" y="1593239"/>
                </a:lnTo>
                <a:lnTo>
                  <a:pt x="825159" y="1548820"/>
                </a:lnTo>
                <a:lnTo>
                  <a:pt x="815805" y="1504509"/>
                </a:lnTo>
                <a:lnTo>
                  <a:pt x="805783" y="1460316"/>
                </a:lnTo>
                <a:lnTo>
                  <a:pt x="795092" y="1416248"/>
                </a:lnTo>
                <a:lnTo>
                  <a:pt x="783734" y="1372312"/>
                </a:lnTo>
                <a:lnTo>
                  <a:pt x="771707" y="1328518"/>
                </a:lnTo>
                <a:lnTo>
                  <a:pt x="759012" y="1284873"/>
                </a:lnTo>
                <a:lnTo>
                  <a:pt x="745650" y="1241385"/>
                </a:lnTo>
                <a:lnTo>
                  <a:pt x="731619" y="1198063"/>
                </a:lnTo>
                <a:lnTo>
                  <a:pt x="716919" y="1154913"/>
                </a:lnTo>
                <a:lnTo>
                  <a:pt x="701552" y="1111946"/>
                </a:lnTo>
                <a:lnTo>
                  <a:pt x="685516" y="1069167"/>
                </a:lnTo>
                <a:lnTo>
                  <a:pt x="668813" y="1026587"/>
                </a:lnTo>
                <a:lnTo>
                  <a:pt x="651441" y="984212"/>
                </a:lnTo>
                <a:lnTo>
                  <a:pt x="633401" y="942050"/>
                </a:lnTo>
                <a:lnTo>
                  <a:pt x="614693" y="900110"/>
                </a:lnTo>
                <a:lnTo>
                  <a:pt x="595317" y="858401"/>
                </a:lnTo>
                <a:lnTo>
                  <a:pt x="575273" y="816929"/>
                </a:lnTo>
                <a:lnTo>
                  <a:pt x="554560" y="775702"/>
                </a:lnTo>
                <a:lnTo>
                  <a:pt x="533179" y="734730"/>
                </a:lnTo>
                <a:lnTo>
                  <a:pt x="511131" y="694020"/>
                </a:lnTo>
                <a:lnTo>
                  <a:pt x="488414" y="653580"/>
                </a:lnTo>
                <a:lnTo>
                  <a:pt x="465029" y="613419"/>
                </a:lnTo>
                <a:lnTo>
                  <a:pt x="440975" y="573543"/>
                </a:lnTo>
                <a:lnTo>
                  <a:pt x="416254" y="533962"/>
                </a:lnTo>
                <a:lnTo>
                  <a:pt x="390864" y="494683"/>
                </a:lnTo>
                <a:lnTo>
                  <a:pt x="364807" y="455714"/>
                </a:lnTo>
                <a:lnTo>
                  <a:pt x="338081" y="417064"/>
                </a:lnTo>
                <a:lnTo>
                  <a:pt x="310687" y="378741"/>
                </a:lnTo>
                <a:lnTo>
                  <a:pt x="282625" y="340752"/>
                </a:lnTo>
                <a:lnTo>
                  <a:pt x="253895" y="303106"/>
                </a:lnTo>
                <a:lnTo>
                  <a:pt x="224496" y="265810"/>
                </a:lnTo>
                <a:lnTo>
                  <a:pt x="194430" y="228874"/>
                </a:lnTo>
                <a:lnTo>
                  <a:pt x="163695" y="192304"/>
                </a:lnTo>
                <a:lnTo>
                  <a:pt x="132292" y="156109"/>
                </a:lnTo>
                <a:lnTo>
                  <a:pt x="100221" y="120297"/>
                </a:lnTo>
                <a:lnTo>
                  <a:pt x="67482" y="84876"/>
                </a:lnTo>
                <a:lnTo>
                  <a:pt x="34075" y="49854"/>
                </a:lnTo>
                <a:lnTo>
                  <a:pt x="0" y="15239"/>
                </a:lnTo>
                <a:lnTo>
                  <a:pt x="15252" y="0"/>
                </a:lnTo>
                <a:close/>
              </a:path>
            </a:pathLst>
          </a:custGeom>
          <a:ln w="25400">
            <a:solidFill>
              <a:srgbClr val="C3E2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84427" y="1883016"/>
            <a:ext cx="7740015" cy="566420"/>
          </a:xfrm>
          <a:custGeom>
            <a:avLst/>
            <a:gdLst/>
            <a:ahLst/>
            <a:cxnLst/>
            <a:rect l="l" t="t" r="r" b="b"/>
            <a:pathLst>
              <a:path w="7740015" h="566419">
                <a:moveTo>
                  <a:pt x="0" y="565924"/>
                </a:moveTo>
                <a:lnTo>
                  <a:pt x="7739888" y="565924"/>
                </a:lnTo>
                <a:lnTo>
                  <a:pt x="7739888" y="0"/>
                </a:lnTo>
                <a:lnTo>
                  <a:pt x="0" y="0"/>
                </a:lnTo>
                <a:lnTo>
                  <a:pt x="0" y="565924"/>
                </a:lnTo>
                <a:close/>
              </a:path>
            </a:pathLst>
          </a:custGeom>
          <a:solidFill>
            <a:srgbClr val="88A3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84427" y="1883016"/>
            <a:ext cx="7740015" cy="566420"/>
          </a:xfrm>
          <a:custGeom>
            <a:avLst/>
            <a:gdLst/>
            <a:ahLst/>
            <a:cxnLst/>
            <a:rect l="l" t="t" r="r" b="b"/>
            <a:pathLst>
              <a:path w="7740015" h="566419">
                <a:moveTo>
                  <a:pt x="0" y="565924"/>
                </a:moveTo>
                <a:lnTo>
                  <a:pt x="7739888" y="565924"/>
                </a:lnTo>
                <a:lnTo>
                  <a:pt x="7739888" y="0"/>
                </a:lnTo>
                <a:lnTo>
                  <a:pt x="0" y="0"/>
                </a:lnTo>
                <a:lnTo>
                  <a:pt x="0" y="565924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0720" y="1812289"/>
            <a:ext cx="708025" cy="707390"/>
          </a:xfrm>
          <a:custGeom>
            <a:avLst/>
            <a:gdLst/>
            <a:ahLst/>
            <a:cxnLst/>
            <a:rect l="l" t="t" r="r" b="b"/>
            <a:pathLst>
              <a:path w="708025" h="707389">
                <a:moveTo>
                  <a:pt x="353707" y="0"/>
                </a:moveTo>
                <a:lnTo>
                  <a:pt x="305710" y="3229"/>
                </a:lnTo>
                <a:lnTo>
                  <a:pt x="259676" y="12635"/>
                </a:lnTo>
                <a:lnTo>
                  <a:pt x="216026" y="27797"/>
                </a:lnTo>
                <a:lnTo>
                  <a:pt x="175182" y="48292"/>
                </a:lnTo>
                <a:lnTo>
                  <a:pt x="137565" y="73701"/>
                </a:lnTo>
                <a:lnTo>
                  <a:pt x="103597" y="103600"/>
                </a:lnTo>
                <a:lnTo>
                  <a:pt x="73698" y="137568"/>
                </a:lnTo>
                <a:lnTo>
                  <a:pt x="48290" y="175184"/>
                </a:lnTo>
                <a:lnTo>
                  <a:pt x="27795" y="216027"/>
                </a:lnTo>
                <a:lnTo>
                  <a:pt x="12634" y="259673"/>
                </a:lnTo>
                <a:lnTo>
                  <a:pt x="3228" y="305703"/>
                </a:lnTo>
                <a:lnTo>
                  <a:pt x="0" y="353695"/>
                </a:lnTo>
                <a:lnTo>
                  <a:pt x="3228" y="401686"/>
                </a:lnTo>
                <a:lnTo>
                  <a:pt x="12634" y="447716"/>
                </a:lnTo>
                <a:lnTo>
                  <a:pt x="27795" y="491363"/>
                </a:lnTo>
                <a:lnTo>
                  <a:pt x="48290" y="532205"/>
                </a:lnTo>
                <a:lnTo>
                  <a:pt x="73698" y="569821"/>
                </a:lnTo>
                <a:lnTo>
                  <a:pt x="103597" y="603789"/>
                </a:lnTo>
                <a:lnTo>
                  <a:pt x="137565" y="633688"/>
                </a:lnTo>
                <a:lnTo>
                  <a:pt x="175182" y="659097"/>
                </a:lnTo>
                <a:lnTo>
                  <a:pt x="216026" y="679592"/>
                </a:lnTo>
                <a:lnTo>
                  <a:pt x="259676" y="694754"/>
                </a:lnTo>
                <a:lnTo>
                  <a:pt x="305710" y="704160"/>
                </a:lnTo>
                <a:lnTo>
                  <a:pt x="353707" y="707389"/>
                </a:lnTo>
                <a:lnTo>
                  <a:pt x="401701" y="704160"/>
                </a:lnTo>
                <a:lnTo>
                  <a:pt x="447734" y="694754"/>
                </a:lnTo>
                <a:lnTo>
                  <a:pt x="491383" y="679592"/>
                </a:lnTo>
                <a:lnTo>
                  <a:pt x="532226" y="659097"/>
                </a:lnTo>
                <a:lnTo>
                  <a:pt x="569844" y="633688"/>
                </a:lnTo>
                <a:lnTo>
                  <a:pt x="603813" y="603789"/>
                </a:lnTo>
                <a:lnTo>
                  <a:pt x="633713" y="569821"/>
                </a:lnTo>
                <a:lnTo>
                  <a:pt x="659122" y="532205"/>
                </a:lnTo>
                <a:lnTo>
                  <a:pt x="679618" y="491363"/>
                </a:lnTo>
                <a:lnTo>
                  <a:pt x="694780" y="447716"/>
                </a:lnTo>
                <a:lnTo>
                  <a:pt x="704186" y="401686"/>
                </a:lnTo>
                <a:lnTo>
                  <a:pt x="707415" y="353695"/>
                </a:lnTo>
                <a:lnTo>
                  <a:pt x="704186" y="305703"/>
                </a:lnTo>
                <a:lnTo>
                  <a:pt x="694780" y="259673"/>
                </a:lnTo>
                <a:lnTo>
                  <a:pt x="679618" y="216027"/>
                </a:lnTo>
                <a:lnTo>
                  <a:pt x="659122" y="175184"/>
                </a:lnTo>
                <a:lnTo>
                  <a:pt x="633713" y="137568"/>
                </a:lnTo>
                <a:lnTo>
                  <a:pt x="603813" y="103600"/>
                </a:lnTo>
                <a:lnTo>
                  <a:pt x="569844" y="73701"/>
                </a:lnTo>
                <a:lnTo>
                  <a:pt x="532226" y="48292"/>
                </a:lnTo>
                <a:lnTo>
                  <a:pt x="491383" y="27797"/>
                </a:lnTo>
                <a:lnTo>
                  <a:pt x="447734" y="12635"/>
                </a:lnTo>
                <a:lnTo>
                  <a:pt x="401701" y="3229"/>
                </a:lnTo>
                <a:lnTo>
                  <a:pt x="3537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0720" y="1812289"/>
            <a:ext cx="708025" cy="707390"/>
          </a:xfrm>
          <a:custGeom>
            <a:avLst/>
            <a:gdLst/>
            <a:ahLst/>
            <a:cxnLst/>
            <a:rect l="l" t="t" r="r" b="b"/>
            <a:pathLst>
              <a:path w="708025" h="707389">
                <a:moveTo>
                  <a:pt x="0" y="353695"/>
                </a:moveTo>
                <a:lnTo>
                  <a:pt x="3228" y="305703"/>
                </a:lnTo>
                <a:lnTo>
                  <a:pt x="12634" y="259673"/>
                </a:lnTo>
                <a:lnTo>
                  <a:pt x="27795" y="216027"/>
                </a:lnTo>
                <a:lnTo>
                  <a:pt x="48290" y="175184"/>
                </a:lnTo>
                <a:lnTo>
                  <a:pt x="73698" y="137568"/>
                </a:lnTo>
                <a:lnTo>
                  <a:pt x="103597" y="103600"/>
                </a:lnTo>
                <a:lnTo>
                  <a:pt x="137565" y="73701"/>
                </a:lnTo>
                <a:lnTo>
                  <a:pt x="175182" y="48292"/>
                </a:lnTo>
                <a:lnTo>
                  <a:pt x="216026" y="27797"/>
                </a:lnTo>
                <a:lnTo>
                  <a:pt x="259676" y="12635"/>
                </a:lnTo>
                <a:lnTo>
                  <a:pt x="305710" y="3229"/>
                </a:lnTo>
                <a:lnTo>
                  <a:pt x="353707" y="0"/>
                </a:lnTo>
                <a:lnTo>
                  <a:pt x="401701" y="3229"/>
                </a:lnTo>
                <a:lnTo>
                  <a:pt x="447734" y="12635"/>
                </a:lnTo>
                <a:lnTo>
                  <a:pt x="491383" y="27797"/>
                </a:lnTo>
                <a:lnTo>
                  <a:pt x="532226" y="48292"/>
                </a:lnTo>
                <a:lnTo>
                  <a:pt x="569844" y="73701"/>
                </a:lnTo>
                <a:lnTo>
                  <a:pt x="603813" y="103600"/>
                </a:lnTo>
                <a:lnTo>
                  <a:pt x="633713" y="137568"/>
                </a:lnTo>
                <a:lnTo>
                  <a:pt x="659122" y="175184"/>
                </a:lnTo>
                <a:lnTo>
                  <a:pt x="679618" y="216027"/>
                </a:lnTo>
                <a:lnTo>
                  <a:pt x="694780" y="259673"/>
                </a:lnTo>
                <a:lnTo>
                  <a:pt x="704186" y="305703"/>
                </a:lnTo>
                <a:lnTo>
                  <a:pt x="707415" y="353695"/>
                </a:lnTo>
                <a:lnTo>
                  <a:pt x="704186" y="401686"/>
                </a:lnTo>
                <a:lnTo>
                  <a:pt x="694780" y="447716"/>
                </a:lnTo>
                <a:lnTo>
                  <a:pt x="679618" y="491363"/>
                </a:lnTo>
                <a:lnTo>
                  <a:pt x="659122" y="532205"/>
                </a:lnTo>
                <a:lnTo>
                  <a:pt x="633713" y="569821"/>
                </a:lnTo>
                <a:lnTo>
                  <a:pt x="603813" y="603789"/>
                </a:lnTo>
                <a:lnTo>
                  <a:pt x="569844" y="633688"/>
                </a:lnTo>
                <a:lnTo>
                  <a:pt x="532226" y="659097"/>
                </a:lnTo>
                <a:lnTo>
                  <a:pt x="491383" y="679592"/>
                </a:lnTo>
                <a:lnTo>
                  <a:pt x="447734" y="694754"/>
                </a:lnTo>
                <a:lnTo>
                  <a:pt x="401701" y="704160"/>
                </a:lnTo>
                <a:lnTo>
                  <a:pt x="353707" y="707389"/>
                </a:lnTo>
                <a:lnTo>
                  <a:pt x="305710" y="704160"/>
                </a:lnTo>
                <a:lnTo>
                  <a:pt x="259676" y="694754"/>
                </a:lnTo>
                <a:lnTo>
                  <a:pt x="216026" y="679592"/>
                </a:lnTo>
                <a:lnTo>
                  <a:pt x="175182" y="659097"/>
                </a:lnTo>
                <a:lnTo>
                  <a:pt x="137565" y="633688"/>
                </a:lnTo>
                <a:lnTo>
                  <a:pt x="103597" y="603789"/>
                </a:lnTo>
                <a:lnTo>
                  <a:pt x="73698" y="569821"/>
                </a:lnTo>
                <a:lnTo>
                  <a:pt x="48290" y="532205"/>
                </a:lnTo>
                <a:lnTo>
                  <a:pt x="27795" y="491363"/>
                </a:lnTo>
                <a:lnTo>
                  <a:pt x="12634" y="447716"/>
                </a:lnTo>
                <a:lnTo>
                  <a:pt x="3228" y="401686"/>
                </a:lnTo>
                <a:lnTo>
                  <a:pt x="0" y="353695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89938" y="2731630"/>
            <a:ext cx="7334884" cy="566420"/>
          </a:xfrm>
          <a:custGeom>
            <a:avLst/>
            <a:gdLst/>
            <a:ahLst/>
            <a:cxnLst/>
            <a:rect l="l" t="t" r="r" b="b"/>
            <a:pathLst>
              <a:path w="7334884" h="566420">
                <a:moveTo>
                  <a:pt x="0" y="565924"/>
                </a:moveTo>
                <a:lnTo>
                  <a:pt x="7334377" y="565924"/>
                </a:lnTo>
                <a:lnTo>
                  <a:pt x="7334377" y="0"/>
                </a:lnTo>
                <a:lnTo>
                  <a:pt x="0" y="0"/>
                </a:lnTo>
                <a:lnTo>
                  <a:pt x="0" y="565924"/>
                </a:lnTo>
                <a:close/>
              </a:path>
            </a:pathLst>
          </a:custGeom>
          <a:solidFill>
            <a:srgbClr val="A6C5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89938" y="2731630"/>
            <a:ext cx="7334884" cy="566420"/>
          </a:xfrm>
          <a:custGeom>
            <a:avLst/>
            <a:gdLst/>
            <a:ahLst/>
            <a:cxnLst/>
            <a:rect l="l" t="t" r="r" b="b"/>
            <a:pathLst>
              <a:path w="7334884" h="566420">
                <a:moveTo>
                  <a:pt x="0" y="565924"/>
                </a:moveTo>
                <a:lnTo>
                  <a:pt x="7334377" y="565924"/>
                </a:lnTo>
                <a:lnTo>
                  <a:pt x="7334377" y="0"/>
                </a:lnTo>
                <a:lnTo>
                  <a:pt x="0" y="0"/>
                </a:lnTo>
                <a:lnTo>
                  <a:pt x="0" y="565924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6244" y="2660904"/>
            <a:ext cx="707390" cy="707390"/>
          </a:xfrm>
          <a:custGeom>
            <a:avLst/>
            <a:gdLst/>
            <a:ahLst/>
            <a:cxnLst/>
            <a:rect l="l" t="t" r="r" b="b"/>
            <a:pathLst>
              <a:path w="707389" h="707389">
                <a:moveTo>
                  <a:pt x="353694" y="0"/>
                </a:moveTo>
                <a:lnTo>
                  <a:pt x="305701" y="3229"/>
                </a:lnTo>
                <a:lnTo>
                  <a:pt x="259669" y="12635"/>
                </a:lnTo>
                <a:lnTo>
                  <a:pt x="216021" y="27797"/>
                </a:lnTo>
                <a:lnTo>
                  <a:pt x="175179" y="48292"/>
                </a:lnTo>
                <a:lnTo>
                  <a:pt x="137563" y="73701"/>
                </a:lnTo>
                <a:lnTo>
                  <a:pt x="103595" y="103600"/>
                </a:lnTo>
                <a:lnTo>
                  <a:pt x="73697" y="137568"/>
                </a:lnTo>
                <a:lnTo>
                  <a:pt x="48290" y="175184"/>
                </a:lnTo>
                <a:lnTo>
                  <a:pt x="27795" y="216027"/>
                </a:lnTo>
                <a:lnTo>
                  <a:pt x="12634" y="259673"/>
                </a:lnTo>
                <a:lnTo>
                  <a:pt x="3228" y="305703"/>
                </a:lnTo>
                <a:lnTo>
                  <a:pt x="0" y="353695"/>
                </a:lnTo>
                <a:lnTo>
                  <a:pt x="3228" y="401686"/>
                </a:lnTo>
                <a:lnTo>
                  <a:pt x="12634" y="447716"/>
                </a:lnTo>
                <a:lnTo>
                  <a:pt x="27795" y="491363"/>
                </a:lnTo>
                <a:lnTo>
                  <a:pt x="48290" y="532205"/>
                </a:lnTo>
                <a:lnTo>
                  <a:pt x="73697" y="569821"/>
                </a:lnTo>
                <a:lnTo>
                  <a:pt x="103595" y="603789"/>
                </a:lnTo>
                <a:lnTo>
                  <a:pt x="137563" y="633688"/>
                </a:lnTo>
                <a:lnTo>
                  <a:pt x="175179" y="659097"/>
                </a:lnTo>
                <a:lnTo>
                  <a:pt x="216021" y="679592"/>
                </a:lnTo>
                <a:lnTo>
                  <a:pt x="259669" y="694754"/>
                </a:lnTo>
                <a:lnTo>
                  <a:pt x="305701" y="704160"/>
                </a:lnTo>
                <a:lnTo>
                  <a:pt x="353694" y="707390"/>
                </a:lnTo>
                <a:lnTo>
                  <a:pt x="401686" y="704160"/>
                </a:lnTo>
                <a:lnTo>
                  <a:pt x="447716" y="694754"/>
                </a:lnTo>
                <a:lnTo>
                  <a:pt x="491362" y="679592"/>
                </a:lnTo>
                <a:lnTo>
                  <a:pt x="532205" y="659097"/>
                </a:lnTo>
                <a:lnTo>
                  <a:pt x="569821" y="633688"/>
                </a:lnTo>
                <a:lnTo>
                  <a:pt x="603789" y="603789"/>
                </a:lnTo>
                <a:lnTo>
                  <a:pt x="633688" y="569821"/>
                </a:lnTo>
                <a:lnTo>
                  <a:pt x="659097" y="532205"/>
                </a:lnTo>
                <a:lnTo>
                  <a:pt x="679592" y="491363"/>
                </a:lnTo>
                <a:lnTo>
                  <a:pt x="694754" y="447716"/>
                </a:lnTo>
                <a:lnTo>
                  <a:pt x="704160" y="401686"/>
                </a:lnTo>
                <a:lnTo>
                  <a:pt x="707389" y="353695"/>
                </a:lnTo>
                <a:lnTo>
                  <a:pt x="704160" y="305703"/>
                </a:lnTo>
                <a:lnTo>
                  <a:pt x="694754" y="259673"/>
                </a:lnTo>
                <a:lnTo>
                  <a:pt x="679592" y="216027"/>
                </a:lnTo>
                <a:lnTo>
                  <a:pt x="659097" y="175184"/>
                </a:lnTo>
                <a:lnTo>
                  <a:pt x="633688" y="137568"/>
                </a:lnTo>
                <a:lnTo>
                  <a:pt x="603789" y="103600"/>
                </a:lnTo>
                <a:lnTo>
                  <a:pt x="569821" y="73701"/>
                </a:lnTo>
                <a:lnTo>
                  <a:pt x="532205" y="48292"/>
                </a:lnTo>
                <a:lnTo>
                  <a:pt x="491363" y="27797"/>
                </a:lnTo>
                <a:lnTo>
                  <a:pt x="447716" y="12635"/>
                </a:lnTo>
                <a:lnTo>
                  <a:pt x="401686" y="3229"/>
                </a:lnTo>
                <a:lnTo>
                  <a:pt x="3536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36244" y="2660904"/>
            <a:ext cx="707390" cy="707390"/>
          </a:xfrm>
          <a:custGeom>
            <a:avLst/>
            <a:gdLst/>
            <a:ahLst/>
            <a:cxnLst/>
            <a:rect l="l" t="t" r="r" b="b"/>
            <a:pathLst>
              <a:path w="707389" h="707389">
                <a:moveTo>
                  <a:pt x="0" y="353695"/>
                </a:moveTo>
                <a:lnTo>
                  <a:pt x="3228" y="305703"/>
                </a:lnTo>
                <a:lnTo>
                  <a:pt x="12634" y="259673"/>
                </a:lnTo>
                <a:lnTo>
                  <a:pt x="27795" y="216027"/>
                </a:lnTo>
                <a:lnTo>
                  <a:pt x="48290" y="175184"/>
                </a:lnTo>
                <a:lnTo>
                  <a:pt x="73697" y="137568"/>
                </a:lnTo>
                <a:lnTo>
                  <a:pt x="103595" y="103600"/>
                </a:lnTo>
                <a:lnTo>
                  <a:pt x="137563" y="73701"/>
                </a:lnTo>
                <a:lnTo>
                  <a:pt x="175179" y="48292"/>
                </a:lnTo>
                <a:lnTo>
                  <a:pt x="216021" y="27797"/>
                </a:lnTo>
                <a:lnTo>
                  <a:pt x="259669" y="12635"/>
                </a:lnTo>
                <a:lnTo>
                  <a:pt x="305701" y="3229"/>
                </a:lnTo>
                <a:lnTo>
                  <a:pt x="353694" y="0"/>
                </a:lnTo>
                <a:lnTo>
                  <a:pt x="401686" y="3229"/>
                </a:lnTo>
                <a:lnTo>
                  <a:pt x="447716" y="12635"/>
                </a:lnTo>
                <a:lnTo>
                  <a:pt x="491363" y="27797"/>
                </a:lnTo>
                <a:lnTo>
                  <a:pt x="532205" y="48292"/>
                </a:lnTo>
                <a:lnTo>
                  <a:pt x="569821" y="73701"/>
                </a:lnTo>
                <a:lnTo>
                  <a:pt x="603789" y="103600"/>
                </a:lnTo>
                <a:lnTo>
                  <a:pt x="633688" y="137568"/>
                </a:lnTo>
                <a:lnTo>
                  <a:pt x="659097" y="175184"/>
                </a:lnTo>
                <a:lnTo>
                  <a:pt x="679592" y="216027"/>
                </a:lnTo>
                <a:lnTo>
                  <a:pt x="694754" y="259673"/>
                </a:lnTo>
                <a:lnTo>
                  <a:pt x="704160" y="305703"/>
                </a:lnTo>
                <a:lnTo>
                  <a:pt x="707389" y="353695"/>
                </a:lnTo>
                <a:lnTo>
                  <a:pt x="704160" y="401686"/>
                </a:lnTo>
                <a:lnTo>
                  <a:pt x="694754" y="447716"/>
                </a:lnTo>
                <a:lnTo>
                  <a:pt x="679592" y="491363"/>
                </a:lnTo>
                <a:lnTo>
                  <a:pt x="659097" y="532205"/>
                </a:lnTo>
                <a:lnTo>
                  <a:pt x="633688" y="569821"/>
                </a:lnTo>
                <a:lnTo>
                  <a:pt x="603789" y="603789"/>
                </a:lnTo>
                <a:lnTo>
                  <a:pt x="569821" y="633688"/>
                </a:lnTo>
                <a:lnTo>
                  <a:pt x="532205" y="659097"/>
                </a:lnTo>
                <a:lnTo>
                  <a:pt x="491362" y="679592"/>
                </a:lnTo>
                <a:lnTo>
                  <a:pt x="447716" y="694754"/>
                </a:lnTo>
                <a:lnTo>
                  <a:pt x="401686" y="704160"/>
                </a:lnTo>
                <a:lnTo>
                  <a:pt x="353694" y="707390"/>
                </a:lnTo>
                <a:lnTo>
                  <a:pt x="305701" y="704160"/>
                </a:lnTo>
                <a:lnTo>
                  <a:pt x="259669" y="694754"/>
                </a:lnTo>
                <a:lnTo>
                  <a:pt x="216021" y="679592"/>
                </a:lnTo>
                <a:lnTo>
                  <a:pt x="175179" y="659097"/>
                </a:lnTo>
                <a:lnTo>
                  <a:pt x="137563" y="633688"/>
                </a:lnTo>
                <a:lnTo>
                  <a:pt x="103595" y="603789"/>
                </a:lnTo>
                <a:lnTo>
                  <a:pt x="73697" y="569821"/>
                </a:lnTo>
                <a:lnTo>
                  <a:pt x="48290" y="532205"/>
                </a:lnTo>
                <a:lnTo>
                  <a:pt x="27795" y="491363"/>
                </a:lnTo>
                <a:lnTo>
                  <a:pt x="12634" y="447716"/>
                </a:lnTo>
                <a:lnTo>
                  <a:pt x="3228" y="401686"/>
                </a:lnTo>
                <a:lnTo>
                  <a:pt x="0" y="353695"/>
                </a:lnTo>
                <a:close/>
              </a:path>
            </a:pathLst>
          </a:custGeom>
          <a:ln w="25400">
            <a:solidFill>
              <a:srgbClr val="A6C5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14399" y="3580244"/>
            <a:ext cx="7210425" cy="566420"/>
          </a:xfrm>
          <a:custGeom>
            <a:avLst/>
            <a:gdLst/>
            <a:ahLst/>
            <a:cxnLst/>
            <a:rect l="l" t="t" r="r" b="b"/>
            <a:pathLst>
              <a:path w="7210425" h="566420">
                <a:moveTo>
                  <a:pt x="0" y="565924"/>
                </a:moveTo>
                <a:lnTo>
                  <a:pt x="7209917" y="565924"/>
                </a:lnTo>
                <a:lnTo>
                  <a:pt x="7209917" y="0"/>
                </a:lnTo>
                <a:lnTo>
                  <a:pt x="0" y="0"/>
                </a:lnTo>
                <a:lnTo>
                  <a:pt x="0" y="565924"/>
                </a:lnTo>
                <a:close/>
              </a:path>
            </a:pathLst>
          </a:custGeom>
          <a:solidFill>
            <a:srgbClr val="C8E1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14399" y="3580244"/>
            <a:ext cx="7210425" cy="566420"/>
          </a:xfrm>
          <a:custGeom>
            <a:avLst/>
            <a:gdLst/>
            <a:ahLst/>
            <a:cxnLst/>
            <a:rect l="l" t="t" r="r" b="b"/>
            <a:pathLst>
              <a:path w="7210425" h="566420">
                <a:moveTo>
                  <a:pt x="0" y="565924"/>
                </a:moveTo>
                <a:lnTo>
                  <a:pt x="7209917" y="565924"/>
                </a:lnTo>
                <a:lnTo>
                  <a:pt x="7209917" y="0"/>
                </a:lnTo>
                <a:lnTo>
                  <a:pt x="0" y="0"/>
                </a:lnTo>
                <a:lnTo>
                  <a:pt x="0" y="565924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60716" y="3509517"/>
            <a:ext cx="707390" cy="707390"/>
          </a:xfrm>
          <a:custGeom>
            <a:avLst/>
            <a:gdLst/>
            <a:ahLst/>
            <a:cxnLst/>
            <a:rect l="l" t="t" r="r" b="b"/>
            <a:pathLst>
              <a:path w="707389" h="707389">
                <a:moveTo>
                  <a:pt x="353682" y="0"/>
                </a:moveTo>
                <a:lnTo>
                  <a:pt x="305691" y="3229"/>
                </a:lnTo>
                <a:lnTo>
                  <a:pt x="259662" y="12635"/>
                </a:lnTo>
                <a:lnTo>
                  <a:pt x="216016" y="27797"/>
                </a:lnTo>
                <a:lnTo>
                  <a:pt x="175175" y="48292"/>
                </a:lnTo>
                <a:lnTo>
                  <a:pt x="137560" y="73701"/>
                </a:lnTo>
                <a:lnTo>
                  <a:pt x="103593" y="103600"/>
                </a:lnTo>
                <a:lnTo>
                  <a:pt x="73696" y="137568"/>
                </a:lnTo>
                <a:lnTo>
                  <a:pt x="48289" y="175184"/>
                </a:lnTo>
                <a:lnTo>
                  <a:pt x="27795" y="216027"/>
                </a:lnTo>
                <a:lnTo>
                  <a:pt x="12634" y="259673"/>
                </a:lnTo>
                <a:lnTo>
                  <a:pt x="3228" y="305703"/>
                </a:lnTo>
                <a:lnTo>
                  <a:pt x="0" y="353695"/>
                </a:lnTo>
                <a:lnTo>
                  <a:pt x="3228" y="401686"/>
                </a:lnTo>
                <a:lnTo>
                  <a:pt x="12634" y="447716"/>
                </a:lnTo>
                <a:lnTo>
                  <a:pt x="27795" y="491363"/>
                </a:lnTo>
                <a:lnTo>
                  <a:pt x="48289" y="532205"/>
                </a:lnTo>
                <a:lnTo>
                  <a:pt x="73696" y="569821"/>
                </a:lnTo>
                <a:lnTo>
                  <a:pt x="103593" y="603789"/>
                </a:lnTo>
                <a:lnTo>
                  <a:pt x="137560" y="633688"/>
                </a:lnTo>
                <a:lnTo>
                  <a:pt x="175175" y="659097"/>
                </a:lnTo>
                <a:lnTo>
                  <a:pt x="216016" y="679592"/>
                </a:lnTo>
                <a:lnTo>
                  <a:pt x="259662" y="694754"/>
                </a:lnTo>
                <a:lnTo>
                  <a:pt x="305691" y="704160"/>
                </a:lnTo>
                <a:lnTo>
                  <a:pt x="353682" y="707390"/>
                </a:lnTo>
                <a:lnTo>
                  <a:pt x="401673" y="704160"/>
                </a:lnTo>
                <a:lnTo>
                  <a:pt x="447703" y="694754"/>
                </a:lnTo>
                <a:lnTo>
                  <a:pt x="491350" y="679592"/>
                </a:lnTo>
                <a:lnTo>
                  <a:pt x="532192" y="659097"/>
                </a:lnTo>
                <a:lnTo>
                  <a:pt x="569808" y="633688"/>
                </a:lnTo>
                <a:lnTo>
                  <a:pt x="603777" y="603789"/>
                </a:lnTo>
                <a:lnTo>
                  <a:pt x="633676" y="569821"/>
                </a:lnTo>
                <a:lnTo>
                  <a:pt x="659084" y="532205"/>
                </a:lnTo>
                <a:lnTo>
                  <a:pt x="679580" y="491363"/>
                </a:lnTo>
                <a:lnTo>
                  <a:pt x="694741" y="447716"/>
                </a:lnTo>
                <a:lnTo>
                  <a:pt x="704148" y="401686"/>
                </a:lnTo>
                <a:lnTo>
                  <a:pt x="707377" y="353695"/>
                </a:lnTo>
                <a:lnTo>
                  <a:pt x="704148" y="305703"/>
                </a:lnTo>
                <a:lnTo>
                  <a:pt x="694741" y="259673"/>
                </a:lnTo>
                <a:lnTo>
                  <a:pt x="679580" y="216027"/>
                </a:lnTo>
                <a:lnTo>
                  <a:pt x="659084" y="175184"/>
                </a:lnTo>
                <a:lnTo>
                  <a:pt x="633676" y="137568"/>
                </a:lnTo>
                <a:lnTo>
                  <a:pt x="603777" y="103600"/>
                </a:lnTo>
                <a:lnTo>
                  <a:pt x="569808" y="73701"/>
                </a:lnTo>
                <a:lnTo>
                  <a:pt x="532192" y="48292"/>
                </a:lnTo>
                <a:lnTo>
                  <a:pt x="491350" y="27797"/>
                </a:lnTo>
                <a:lnTo>
                  <a:pt x="447703" y="12635"/>
                </a:lnTo>
                <a:lnTo>
                  <a:pt x="401673" y="3229"/>
                </a:lnTo>
                <a:lnTo>
                  <a:pt x="3536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60716" y="3509517"/>
            <a:ext cx="707390" cy="707390"/>
          </a:xfrm>
          <a:custGeom>
            <a:avLst/>
            <a:gdLst/>
            <a:ahLst/>
            <a:cxnLst/>
            <a:rect l="l" t="t" r="r" b="b"/>
            <a:pathLst>
              <a:path w="707389" h="707389">
                <a:moveTo>
                  <a:pt x="0" y="353695"/>
                </a:moveTo>
                <a:lnTo>
                  <a:pt x="3228" y="305703"/>
                </a:lnTo>
                <a:lnTo>
                  <a:pt x="12634" y="259673"/>
                </a:lnTo>
                <a:lnTo>
                  <a:pt x="27795" y="216027"/>
                </a:lnTo>
                <a:lnTo>
                  <a:pt x="48289" y="175184"/>
                </a:lnTo>
                <a:lnTo>
                  <a:pt x="73696" y="137568"/>
                </a:lnTo>
                <a:lnTo>
                  <a:pt x="103593" y="103600"/>
                </a:lnTo>
                <a:lnTo>
                  <a:pt x="137560" y="73701"/>
                </a:lnTo>
                <a:lnTo>
                  <a:pt x="175175" y="48292"/>
                </a:lnTo>
                <a:lnTo>
                  <a:pt x="216016" y="27797"/>
                </a:lnTo>
                <a:lnTo>
                  <a:pt x="259662" y="12635"/>
                </a:lnTo>
                <a:lnTo>
                  <a:pt x="305691" y="3229"/>
                </a:lnTo>
                <a:lnTo>
                  <a:pt x="353682" y="0"/>
                </a:lnTo>
                <a:lnTo>
                  <a:pt x="401673" y="3229"/>
                </a:lnTo>
                <a:lnTo>
                  <a:pt x="447703" y="12635"/>
                </a:lnTo>
                <a:lnTo>
                  <a:pt x="491350" y="27797"/>
                </a:lnTo>
                <a:lnTo>
                  <a:pt x="532192" y="48292"/>
                </a:lnTo>
                <a:lnTo>
                  <a:pt x="569808" y="73701"/>
                </a:lnTo>
                <a:lnTo>
                  <a:pt x="603777" y="103600"/>
                </a:lnTo>
                <a:lnTo>
                  <a:pt x="633676" y="137568"/>
                </a:lnTo>
                <a:lnTo>
                  <a:pt x="659084" y="175184"/>
                </a:lnTo>
                <a:lnTo>
                  <a:pt x="679580" y="216027"/>
                </a:lnTo>
                <a:lnTo>
                  <a:pt x="694741" y="259673"/>
                </a:lnTo>
                <a:lnTo>
                  <a:pt x="704148" y="305703"/>
                </a:lnTo>
                <a:lnTo>
                  <a:pt x="707377" y="353695"/>
                </a:lnTo>
                <a:lnTo>
                  <a:pt x="704148" y="401686"/>
                </a:lnTo>
                <a:lnTo>
                  <a:pt x="694741" y="447716"/>
                </a:lnTo>
                <a:lnTo>
                  <a:pt x="679580" y="491363"/>
                </a:lnTo>
                <a:lnTo>
                  <a:pt x="659084" y="532205"/>
                </a:lnTo>
                <a:lnTo>
                  <a:pt x="633676" y="569821"/>
                </a:lnTo>
                <a:lnTo>
                  <a:pt x="603777" y="603789"/>
                </a:lnTo>
                <a:lnTo>
                  <a:pt x="569808" y="633688"/>
                </a:lnTo>
                <a:lnTo>
                  <a:pt x="532192" y="659097"/>
                </a:lnTo>
                <a:lnTo>
                  <a:pt x="491350" y="679592"/>
                </a:lnTo>
                <a:lnTo>
                  <a:pt x="447703" y="694754"/>
                </a:lnTo>
                <a:lnTo>
                  <a:pt x="401673" y="704160"/>
                </a:lnTo>
                <a:lnTo>
                  <a:pt x="353682" y="707390"/>
                </a:lnTo>
                <a:lnTo>
                  <a:pt x="305691" y="704160"/>
                </a:lnTo>
                <a:lnTo>
                  <a:pt x="259662" y="694754"/>
                </a:lnTo>
                <a:lnTo>
                  <a:pt x="216016" y="679592"/>
                </a:lnTo>
                <a:lnTo>
                  <a:pt x="175175" y="659097"/>
                </a:lnTo>
                <a:lnTo>
                  <a:pt x="137560" y="633688"/>
                </a:lnTo>
                <a:lnTo>
                  <a:pt x="103593" y="603789"/>
                </a:lnTo>
                <a:lnTo>
                  <a:pt x="73696" y="569821"/>
                </a:lnTo>
                <a:lnTo>
                  <a:pt x="48289" y="532205"/>
                </a:lnTo>
                <a:lnTo>
                  <a:pt x="27795" y="491363"/>
                </a:lnTo>
                <a:lnTo>
                  <a:pt x="12634" y="447716"/>
                </a:lnTo>
                <a:lnTo>
                  <a:pt x="3228" y="401686"/>
                </a:lnTo>
                <a:lnTo>
                  <a:pt x="0" y="353695"/>
                </a:lnTo>
                <a:close/>
              </a:path>
            </a:pathLst>
          </a:custGeom>
          <a:ln w="25400">
            <a:solidFill>
              <a:srgbClr val="C8E1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89938" y="4428858"/>
            <a:ext cx="7334884" cy="566420"/>
          </a:xfrm>
          <a:custGeom>
            <a:avLst/>
            <a:gdLst/>
            <a:ahLst/>
            <a:cxnLst/>
            <a:rect l="l" t="t" r="r" b="b"/>
            <a:pathLst>
              <a:path w="7334884" h="566420">
                <a:moveTo>
                  <a:pt x="0" y="565924"/>
                </a:moveTo>
                <a:lnTo>
                  <a:pt x="7334377" y="565924"/>
                </a:lnTo>
                <a:lnTo>
                  <a:pt x="7334377" y="0"/>
                </a:lnTo>
                <a:lnTo>
                  <a:pt x="0" y="0"/>
                </a:lnTo>
                <a:lnTo>
                  <a:pt x="0" y="565924"/>
                </a:lnTo>
                <a:close/>
              </a:path>
            </a:pathLst>
          </a:custGeom>
          <a:solidFill>
            <a:srgbClr val="C8E1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89938" y="4428858"/>
            <a:ext cx="7334884" cy="566420"/>
          </a:xfrm>
          <a:custGeom>
            <a:avLst/>
            <a:gdLst/>
            <a:ahLst/>
            <a:cxnLst/>
            <a:rect l="l" t="t" r="r" b="b"/>
            <a:pathLst>
              <a:path w="7334884" h="566420">
                <a:moveTo>
                  <a:pt x="0" y="565924"/>
                </a:moveTo>
                <a:lnTo>
                  <a:pt x="7334377" y="565924"/>
                </a:lnTo>
                <a:lnTo>
                  <a:pt x="7334377" y="0"/>
                </a:lnTo>
                <a:lnTo>
                  <a:pt x="0" y="0"/>
                </a:lnTo>
                <a:lnTo>
                  <a:pt x="0" y="565924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36244" y="4358132"/>
            <a:ext cx="707390" cy="707390"/>
          </a:xfrm>
          <a:custGeom>
            <a:avLst/>
            <a:gdLst/>
            <a:ahLst/>
            <a:cxnLst/>
            <a:rect l="l" t="t" r="r" b="b"/>
            <a:pathLst>
              <a:path w="707389" h="707389">
                <a:moveTo>
                  <a:pt x="353694" y="0"/>
                </a:moveTo>
                <a:lnTo>
                  <a:pt x="305701" y="3229"/>
                </a:lnTo>
                <a:lnTo>
                  <a:pt x="259669" y="12635"/>
                </a:lnTo>
                <a:lnTo>
                  <a:pt x="216021" y="27797"/>
                </a:lnTo>
                <a:lnTo>
                  <a:pt x="175179" y="48292"/>
                </a:lnTo>
                <a:lnTo>
                  <a:pt x="137563" y="73701"/>
                </a:lnTo>
                <a:lnTo>
                  <a:pt x="103595" y="103600"/>
                </a:lnTo>
                <a:lnTo>
                  <a:pt x="73697" y="137568"/>
                </a:lnTo>
                <a:lnTo>
                  <a:pt x="48290" y="175184"/>
                </a:lnTo>
                <a:lnTo>
                  <a:pt x="27795" y="216027"/>
                </a:lnTo>
                <a:lnTo>
                  <a:pt x="12634" y="259673"/>
                </a:lnTo>
                <a:lnTo>
                  <a:pt x="3228" y="305703"/>
                </a:lnTo>
                <a:lnTo>
                  <a:pt x="0" y="353695"/>
                </a:lnTo>
                <a:lnTo>
                  <a:pt x="3228" y="401686"/>
                </a:lnTo>
                <a:lnTo>
                  <a:pt x="12634" y="447716"/>
                </a:lnTo>
                <a:lnTo>
                  <a:pt x="27795" y="491363"/>
                </a:lnTo>
                <a:lnTo>
                  <a:pt x="48290" y="532205"/>
                </a:lnTo>
                <a:lnTo>
                  <a:pt x="73697" y="569821"/>
                </a:lnTo>
                <a:lnTo>
                  <a:pt x="103595" y="603789"/>
                </a:lnTo>
                <a:lnTo>
                  <a:pt x="137563" y="633688"/>
                </a:lnTo>
                <a:lnTo>
                  <a:pt x="175179" y="659097"/>
                </a:lnTo>
                <a:lnTo>
                  <a:pt x="216021" y="679592"/>
                </a:lnTo>
                <a:lnTo>
                  <a:pt x="259669" y="694754"/>
                </a:lnTo>
                <a:lnTo>
                  <a:pt x="305701" y="704160"/>
                </a:lnTo>
                <a:lnTo>
                  <a:pt x="353694" y="707390"/>
                </a:lnTo>
                <a:lnTo>
                  <a:pt x="401686" y="704160"/>
                </a:lnTo>
                <a:lnTo>
                  <a:pt x="447716" y="694754"/>
                </a:lnTo>
                <a:lnTo>
                  <a:pt x="491362" y="679592"/>
                </a:lnTo>
                <a:lnTo>
                  <a:pt x="532205" y="659097"/>
                </a:lnTo>
                <a:lnTo>
                  <a:pt x="569821" y="633688"/>
                </a:lnTo>
                <a:lnTo>
                  <a:pt x="603789" y="603789"/>
                </a:lnTo>
                <a:lnTo>
                  <a:pt x="633688" y="569821"/>
                </a:lnTo>
                <a:lnTo>
                  <a:pt x="659097" y="532205"/>
                </a:lnTo>
                <a:lnTo>
                  <a:pt x="679592" y="491363"/>
                </a:lnTo>
                <a:lnTo>
                  <a:pt x="694754" y="447716"/>
                </a:lnTo>
                <a:lnTo>
                  <a:pt x="704160" y="401686"/>
                </a:lnTo>
                <a:lnTo>
                  <a:pt x="707389" y="353695"/>
                </a:lnTo>
                <a:lnTo>
                  <a:pt x="704160" y="305703"/>
                </a:lnTo>
                <a:lnTo>
                  <a:pt x="694754" y="259673"/>
                </a:lnTo>
                <a:lnTo>
                  <a:pt x="679592" y="216027"/>
                </a:lnTo>
                <a:lnTo>
                  <a:pt x="659097" y="175184"/>
                </a:lnTo>
                <a:lnTo>
                  <a:pt x="633688" y="137568"/>
                </a:lnTo>
                <a:lnTo>
                  <a:pt x="603789" y="103600"/>
                </a:lnTo>
                <a:lnTo>
                  <a:pt x="569821" y="73701"/>
                </a:lnTo>
                <a:lnTo>
                  <a:pt x="532205" y="48292"/>
                </a:lnTo>
                <a:lnTo>
                  <a:pt x="491363" y="27797"/>
                </a:lnTo>
                <a:lnTo>
                  <a:pt x="447716" y="12635"/>
                </a:lnTo>
                <a:lnTo>
                  <a:pt x="401686" y="3229"/>
                </a:lnTo>
                <a:lnTo>
                  <a:pt x="3536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36244" y="4358132"/>
            <a:ext cx="707390" cy="707390"/>
          </a:xfrm>
          <a:custGeom>
            <a:avLst/>
            <a:gdLst/>
            <a:ahLst/>
            <a:cxnLst/>
            <a:rect l="l" t="t" r="r" b="b"/>
            <a:pathLst>
              <a:path w="707389" h="707389">
                <a:moveTo>
                  <a:pt x="0" y="353695"/>
                </a:moveTo>
                <a:lnTo>
                  <a:pt x="3228" y="305703"/>
                </a:lnTo>
                <a:lnTo>
                  <a:pt x="12634" y="259673"/>
                </a:lnTo>
                <a:lnTo>
                  <a:pt x="27795" y="216027"/>
                </a:lnTo>
                <a:lnTo>
                  <a:pt x="48290" y="175184"/>
                </a:lnTo>
                <a:lnTo>
                  <a:pt x="73697" y="137568"/>
                </a:lnTo>
                <a:lnTo>
                  <a:pt x="103595" y="103600"/>
                </a:lnTo>
                <a:lnTo>
                  <a:pt x="137563" y="73701"/>
                </a:lnTo>
                <a:lnTo>
                  <a:pt x="175179" y="48292"/>
                </a:lnTo>
                <a:lnTo>
                  <a:pt x="216021" y="27797"/>
                </a:lnTo>
                <a:lnTo>
                  <a:pt x="259669" y="12635"/>
                </a:lnTo>
                <a:lnTo>
                  <a:pt x="305701" y="3229"/>
                </a:lnTo>
                <a:lnTo>
                  <a:pt x="353694" y="0"/>
                </a:lnTo>
                <a:lnTo>
                  <a:pt x="401686" y="3229"/>
                </a:lnTo>
                <a:lnTo>
                  <a:pt x="447716" y="12635"/>
                </a:lnTo>
                <a:lnTo>
                  <a:pt x="491363" y="27797"/>
                </a:lnTo>
                <a:lnTo>
                  <a:pt x="532205" y="48292"/>
                </a:lnTo>
                <a:lnTo>
                  <a:pt x="569821" y="73701"/>
                </a:lnTo>
                <a:lnTo>
                  <a:pt x="603789" y="103600"/>
                </a:lnTo>
                <a:lnTo>
                  <a:pt x="633688" y="137568"/>
                </a:lnTo>
                <a:lnTo>
                  <a:pt x="659097" y="175184"/>
                </a:lnTo>
                <a:lnTo>
                  <a:pt x="679592" y="216027"/>
                </a:lnTo>
                <a:lnTo>
                  <a:pt x="694754" y="259673"/>
                </a:lnTo>
                <a:lnTo>
                  <a:pt x="704160" y="305703"/>
                </a:lnTo>
                <a:lnTo>
                  <a:pt x="707389" y="353695"/>
                </a:lnTo>
                <a:lnTo>
                  <a:pt x="704160" y="401686"/>
                </a:lnTo>
                <a:lnTo>
                  <a:pt x="694754" y="447716"/>
                </a:lnTo>
                <a:lnTo>
                  <a:pt x="679592" y="491363"/>
                </a:lnTo>
                <a:lnTo>
                  <a:pt x="659097" y="532205"/>
                </a:lnTo>
                <a:lnTo>
                  <a:pt x="633688" y="569821"/>
                </a:lnTo>
                <a:lnTo>
                  <a:pt x="603789" y="603789"/>
                </a:lnTo>
                <a:lnTo>
                  <a:pt x="569821" y="633688"/>
                </a:lnTo>
                <a:lnTo>
                  <a:pt x="532205" y="659097"/>
                </a:lnTo>
                <a:lnTo>
                  <a:pt x="491362" y="679592"/>
                </a:lnTo>
                <a:lnTo>
                  <a:pt x="447716" y="694754"/>
                </a:lnTo>
                <a:lnTo>
                  <a:pt x="401686" y="704160"/>
                </a:lnTo>
                <a:lnTo>
                  <a:pt x="353694" y="707390"/>
                </a:lnTo>
                <a:lnTo>
                  <a:pt x="305701" y="704160"/>
                </a:lnTo>
                <a:lnTo>
                  <a:pt x="259669" y="694754"/>
                </a:lnTo>
                <a:lnTo>
                  <a:pt x="216021" y="679592"/>
                </a:lnTo>
                <a:lnTo>
                  <a:pt x="175179" y="659097"/>
                </a:lnTo>
                <a:lnTo>
                  <a:pt x="137563" y="633688"/>
                </a:lnTo>
                <a:lnTo>
                  <a:pt x="103595" y="603789"/>
                </a:lnTo>
                <a:lnTo>
                  <a:pt x="73697" y="569821"/>
                </a:lnTo>
                <a:lnTo>
                  <a:pt x="48290" y="532205"/>
                </a:lnTo>
                <a:lnTo>
                  <a:pt x="27795" y="491363"/>
                </a:lnTo>
                <a:lnTo>
                  <a:pt x="12634" y="447716"/>
                </a:lnTo>
                <a:lnTo>
                  <a:pt x="3228" y="401686"/>
                </a:lnTo>
                <a:lnTo>
                  <a:pt x="0" y="353695"/>
                </a:lnTo>
                <a:close/>
              </a:path>
            </a:pathLst>
          </a:custGeom>
          <a:ln w="25400">
            <a:solidFill>
              <a:srgbClr val="C8E1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84427" y="5277459"/>
            <a:ext cx="7740015" cy="566420"/>
          </a:xfrm>
          <a:custGeom>
            <a:avLst/>
            <a:gdLst/>
            <a:ahLst/>
            <a:cxnLst/>
            <a:rect l="l" t="t" r="r" b="b"/>
            <a:pathLst>
              <a:path w="7740015" h="566420">
                <a:moveTo>
                  <a:pt x="0" y="565924"/>
                </a:moveTo>
                <a:lnTo>
                  <a:pt x="7739888" y="565924"/>
                </a:lnTo>
                <a:lnTo>
                  <a:pt x="7739888" y="0"/>
                </a:lnTo>
                <a:lnTo>
                  <a:pt x="0" y="0"/>
                </a:lnTo>
                <a:lnTo>
                  <a:pt x="0" y="565924"/>
                </a:lnTo>
                <a:close/>
              </a:path>
            </a:pathLst>
          </a:custGeom>
          <a:solidFill>
            <a:srgbClr val="A6C5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84427" y="5277459"/>
            <a:ext cx="7740015" cy="566420"/>
          </a:xfrm>
          <a:custGeom>
            <a:avLst/>
            <a:gdLst/>
            <a:ahLst/>
            <a:cxnLst/>
            <a:rect l="l" t="t" r="r" b="b"/>
            <a:pathLst>
              <a:path w="7740015" h="566420">
                <a:moveTo>
                  <a:pt x="0" y="565924"/>
                </a:moveTo>
                <a:lnTo>
                  <a:pt x="7739888" y="565924"/>
                </a:lnTo>
                <a:lnTo>
                  <a:pt x="7739888" y="0"/>
                </a:lnTo>
                <a:lnTo>
                  <a:pt x="0" y="0"/>
                </a:lnTo>
                <a:lnTo>
                  <a:pt x="0" y="565924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50">
              <a:lnSpc>
                <a:spcPct val="100000"/>
              </a:lnSpc>
            </a:pPr>
            <a:r>
              <a:rPr spc="-5" dirty="0"/>
              <a:t>Membeli lebih</a:t>
            </a:r>
            <a:r>
              <a:rPr spc="-40" dirty="0"/>
              <a:t> </a:t>
            </a:r>
            <a:r>
              <a:rPr spc="-30" dirty="0"/>
              <a:t>banyak</a:t>
            </a:r>
          </a:p>
          <a:p>
            <a:pPr marL="437515" marR="5080">
              <a:lnSpc>
                <a:spcPct val="198900"/>
              </a:lnSpc>
            </a:pPr>
            <a:r>
              <a:rPr spc="-10" dirty="0"/>
              <a:t>Membicarakan kelebihan </a:t>
            </a:r>
            <a:r>
              <a:rPr spc="-5" dirty="0"/>
              <a:t>perusahaan  </a:t>
            </a:r>
            <a:r>
              <a:rPr spc="-10" dirty="0"/>
              <a:t>Memberikan masukan </a:t>
            </a:r>
            <a:r>
              <a:rPr spc="-5" dirty="0"/>
              <a:t>bagi perusahaan  </a:t>
            </a:r>
            <a:r>
              <a:rPr spc="-10" dirty="0"/>
              <a:t>Mengurangi </a:t>
            </a:r>
            <a:r>
              <a:rPr spc="-30" dirty="0"/>
              <a:t>biaya </a:t>
            </a:r>
            <a:r>
              <a:rPr spc="-15" dirty="0"/>
              <a:t>transaksi</a:t>
            </a:r>
          </a:p>
          <a:p>
            <a:pPr marL="19050">
              <a:lnSpc>
                <a:spcPct val="100000"/>
              </a:lnSpc>
              <a:spcBef>
                <a:spcPts val="45"/>
              </a:spcBef>
            </a:pPr>
            <a:endParaRPr sz="2850" dirty="0">
              <a:latin typeface="Times New Roman"/>
              <a:cs typeface="Times New Roman"/>
            </a:endParaRPr>
          </a:p>
          <a:p>
            <a:pPr marL="31750">
              <a:lnSpc>
                <a:spcPct val="100000"/>
              </a:lnSpc>
            </a:pPr>
            <a:r>
              <a:rPr b="1" spc="-30" dirty="0">
                <a:solidFill>
                  <a:srgbClr val="FF0000"/>
                </a:solidFill>
                <a:latin typeface="Cambria"/>
                <a:cs typeface="Cambria"/>
              </a:rPr>
              <a:t>Loyal</a:t>
            </a:r>
          </a:p>
        </p:txBody>
      </p:sp>
      <p:sp>
        <p:nvSpPr>
          <p:cNvPr id="23" name="object 23"/>
          <p:cNvSpPr/>
          <p:nvPr/>
        </p:nvSpPr>
        <p:spPr>
          <a:xfrm>
            <a:off x="530720" y="5206746"/>
            <a:ext cx="708025" cy="707390"/>
          </a:xfrm>
          <a:custGeom>
            <a:avLst/>
            <a:gdLst/>
            <a:ahLst/>
            <a:cxnLst/>
            <a:rect l="l" t="t" r="r" b="b"/>
            <a:pathLst>
              <a:path w="708025" h="707389">
                <a:moveTo>
                  <a:pt x="353707" y="0"/>
                </a:moveTo>
                <a:lnTo>
                  <a:pt x="305710" y="3229"/>
                </a:lnTo>
                <a:lnTo>
                  <a:pt x="259676" y="12635"/>
                </a:lnTo>
                <a:lnTo>
                  <a:pt x="216026" y="27797"/>
                </a:lnTo>
                <a:lnTo>
                  <a:pt x="175182" y="48292"/>
                </a:lnTo>
                <a:lnTo>
                  <a:pt x="137565" y="73701"/>
                </a:lnTo>
                <a:lnTo>
                  <a:pt x="103597" y="103600"/>
                </a:lnTo>
                <a:lnTo>
                  <a:pt x="73698" y="137568"/>
                </a:lnTo>
                <a:lnTo>
                  <a:pt x="48290" y="175184"/>
                </a:lnTo>
                <a:lnTo>
                  <a:pt x="27795" y="216026"/>
                </a:lnTo>
                <a:lnTo>
                  <a:pt x="12634" y="259673"/>
                </a:lnTo>
                <a:lnTo>
                  <a:pt x="3228" y="305703"/>
                </a:lnTo>
                <a:lnTo>
                  <a:pt x="0" y="353694"/>
                </a:lnTo>
                <a:lnTo>
                  <a:pt x="3228" y="401686"/>
                </a:lnTo>
                <a:lnTo>
                  <a:pt x="12634" y="447715"/>
                </a:lnTo>
                <a:lnTo>
                  <a:pt x="27795" y="491361"/>
                </a:lnTo>
                <a:lnTo>
                  <a:pt x="48290" y="532201"/>
                </a:lnTo>
                <a:lnTo>
                  <a:pt x="73698" y="569816"/>
                </a:lnTo>
                <a:lnTo>
                  <a:pt x="103597" y="603783"/>
                </a:lnTo>
                <a:lnTo>
                  <a:pt x="137565" y="633680"/>
                </a:lnTo>
                <a:lnTo>
                  <a:pt x="175182" y="659087"/>
                </a:lnTo>
                <a:lnTo>
                  <a:pt x="216026" y="679582"/>
                </a:lnTo>
                <a:lnTo>
                  <a:pt x="259676" y="694742"/>
                </a:lnTo>
                <a:lnTo>
                  <a:pt x="305710" y="704148"/>
                </a:lnTo>
                <a:lnTo>
                  <a:pt x="353707" y="707377"/>
                </a:lnTo>
                <a:lnTo>
                  <a:pt x="401701" y="704148"/>
                </a:lnTo>
                <a:lnTo>
                  <a:pt x="447734" y="694742"/>
                </a:lnTo>
                <a:lnTo>
                  <a:pt x="491383" y="679582"/>
                </a:lnTo>
                <a:lnTo>
                  <a:pt x="532226" y="659087"/>
                </a:lnTo>
                <a:lnTo>
                  <a:pt x="569844" y="633680"/>
                </a:lnTo>
                <a:lnTo>
                  <a:pt x="603813" y="603783"/>
                </a:lnTo>
                <a:lnTo>
                  <a:pt x="633713" y="569816"/>
                </a:lnTo>
                <a:lnTo>
                  <a:pt x="659122" y="532201"/>
                </a:lnTo>
                <a:lnTo>
                  <a:pt x="679618" y="491361"/>
                </a:lnTo>
                <a:lnTo>
                  <a:pt x="694780" y="447715"/>
                </a:lnTo>
                <a:lnTo>
                  <a:pt x="704186" y="401686"/>
                </a:lnTo>
                <a:lnTo>
                  <a:pt x="707415" y="353694"/>
                </a:lnTo>
                <a:lnTo>
                  <a:pt x="704186" y="305703"/>
                </a:lnTo>
                <a:lnTo>
                  <a:pt x="694780" y="259673"/>
                </a:lnTo>
                <a:lnTo>
                  <a:pt x="679618" y="216026"/>
                </a:lnTo>
                <a:lnTo>
                  <a:pt x="659122" y="175184"/>
                </a:lnTo>
                <a:lnTo>
                  <a:pt x="633713" y="137568"/>
                </a:lnTo>
                <a:lnTo>
                  <a:pt x="603813" y="103600"/>
                </a:lnTo>
                <a:lnTo>
                  <a:pt x="569844" y="73701"/>
                </a:lnTo>
                <a:lnTo>
                  <a:pt x="532226" y="48292"/>
                </a:lnTo>
                <a:lnTo>
                  <a:pt x="491383" y="27797"/>
                </a:lnTo>
                <a:lnTo>
                  <a:pt x="447734" y="12635"/>
                </a:lnTo>
                <a:lnTo>
                  <a:pt x="401701" y="3229"/>
                </a:lnTo>
                <a:lnTo>
                  <a:pt x="3537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30720" y="5206746"/>
            <a:ext cx="708025" cy="707390"/>
          </a:xfrm>
          <a:custGeom>
            <a:avLst/>
            <a:gdLst/>
            <a:ahLst/>
            <a:cxnLst/>
            <a:rect l="l" t="t" r="r" b="b"/>
            <a:pathLst>
              <a:path w="708025" h="707389">
                <a:moveTo>
                  <a:pt x="0" y="353694"/>
                </a:moveTo>
                <a:lnTo>
                  <a:pt x="3228" y="305703"/>
                </a:lnTo>
                <a:lnTo>
                  <a:pt x="12634" y="259673"/>
                </a:lnTo>
                <a:lnTo>
                  <a:pt x="27795" y="216026"/>
                </a:lnTo>
                <a:lnTo>
                  <a:pt x="48290" y="175184"/>
                </a:lnTo>
                <a:lnTo>
                  <a:pt x="73698" y="137568"/>
                </a:lnTo>
                <a:lnTo>
                  <a:pt x="103597" y="103600"/>
                </a:lnTo>
                <a:lnTo>
                  <a:pt x="137565" y="73701"/>
                </a:lnTo>
                <a:lnTo>
                  <a:pt x="175182" y="48292"/>
                </a:lnTo>
                <a:lnTo>
                  <a:pt x="216026" y="27797"/>
                </a:lnTo>
                <a:lnTo>
                  <a:pt x="259676" y="12635"/>
                </a:lnTo>
                <a:lnTo>
                  <a:pt x="305710" y="3229"/>
                </a:lnTo>
                <a:lnTo>
                  <a:pt x="353707" y="0"/>
                </a:lnTo>
                <a:lnTo>
                  <a:pt x="401701" y="3229"/>
                </a:lnTo>
                <a:lnTo>
                  <a:pt x="447734" y="12635"/>
                </a:lnTo>
                <a:lnTo>
                  <a:pt x="491383" y="27797"/>
                </a:lnTo>
                <a:lnTo>
                  <a:pt x="532226" y="48292"/>
                </a:lnTo>
                <a:lnTo>
                  <a:pt x="569844" y="73701"/>
                </a:lnTo>
                <a:lnTo>
                  <a:pt x="603813" y="103600"/>
                </a:lnTo>
                <a:lnTo>
                  <a:pt x="633713" y="137568"/>
                </a:lnTo>
                <a:lnTo>
                  <a:pt x="659122" y="175184"/>
                </a:lnTo>
                <a:lnTo>
                  <a:pt x="679618" y="216026"/>
                </a:lnTo>
                <a:lnTo>
                  <a:pt x="694780" y="259673"/>
                </a:lnTo>
                <a:lnTo>
                  <a:pt x="704186" y="305703"/>
                </a:lnTo>
                <a:lnTo>
                  <a:pt x="707415" y="353694"/>
                </a:lnTo>
                <a:lnTo>
                  <a:pt x="704186" y="401686"/>
                </a:lnTo>
                <a:lnTo>
                  <a:pt x="694780" y="447715"/>
                </a:lnTo>
                <a:lnTo>
                  <a:pt x="679618" y="491361"/>
                </a:lnTo>
                <a:lnTo>
                  <a:pt x="659122" y="532201"/>
                </a:lnTo>
                <a:lnTo>
                  <a:pt x="633713" y="569816"/>
                </a:lnTo>
                <a:lnTo>
                  <a:pt x="603813" y="603783"/>
                </a:lnTo>
                <a:lnTo>
                  <a:pt x="569844" y="633680"/>
                </a:lnTo>
                <a:lnTo>
                  <a:pt x="532226" y="659087"/>
                </a:lnTo>
                <a:lnTo>
                  <a:pt x="491383" y="679582"/>
                </a:lnTo>
                <a:lnTo>
                  <a:pt x="447734" y="694742"/>
                </a:lnTo>
                <a:lnTo>
                  <a:pt x="401701" y="704148"/>
                </a:lnTo>
                <a:lnTo>
                  <a:pt x="353707" y="707377"/>
                </a:lnTo>
                <a:lnTo>
                  <a:pt x="305710" y="704148"/>
                </a:lnTo>
                <a:lnTo>
                  <a:pt x="259676" y="694742"/>
                </a:lnTo>
                <a:lnTo>
                  <a:pt x="216026" y="679582"/>
                </a:lnTo>
                <a:lnTo>
                  <a:pt x="175182" y="659087"/>
                </a:lnTo>
                <a:lnTo>
                  <a:pt x="137565" y="633680"/>
                </a:lnTo>
                <a:lnTo>
                  <a:pt x="103597" y="603783"/>
                </a:lnTo>
                <a:lnTo>
                  <a:pt x="73698" y="569816"/>
                </a:lnTo>
                <a:lnTo>
                  <a:pt x="48290" y="532201"/>
                </a:lnTo>
                <a:lnTo>
                  <a:pt x="27795" y="491361"/>
                </a:lnTo>
                <a:lnTo>
                  <a:pt x="12634" y="447715"/>
                </a:lnTo>
                <a:lnTo>
                  <a:pt x="3228" y="401686"/>
                </a:lnTo>
                <a:lnTo>
                  <a:pt x="0" y="353694"/>
                </a:lnTo>
                <a:close/>
              </a:path>
            </a:pathLst>
          </a:custGeom>
          <a:ln w="25400">
            <a:solidFill>
              <a:srgbClr val="A6C5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038" rIns="0" bIns="0" rtlCol="0">
            <a:spAutoFit/>
          </a:bodyPr>
          <a:lstStyle/>
          <a:p>
            <a:pPr marL="88900">
              <a:lnSpc>
                <a:spcPct val="100000"/>
              </a:lnSpc>
            </a:pPr>
            <a:r>
              <a:rPr spc="-5" dirty="0"/>
              <a:t>Tujuan</a:t>
            </a:r>
            <a:r>
              <a:rPr spc="-65" dirty="0"/>
              <a:t> </a:t>
            </a:r>
            <a:r>
              <a:rPr spc="-5" dirty="0"/>
              <a:t>CRM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6521"/>
            <a:ext cx="7840980" cy="3764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8140">
              <a:lnSpc>
                <a:spcPct val="100000"/>
              </a:lnSpc>
            </a:pP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Tujuan dari CRM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adalah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untuk</a:t>
            </a:r>
            <a:r>
              <a:rPr sz="2800" spc="1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meningkatkan</a:t>
            </a:r>
            <a:endParaRPr sz="2800">
              <a:latin typeface="Cambria"/>
              <a:cs typeface="Cambri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peluang dengan</a:t>
            </a:r>
            <a:r>
              <a:rPr sz="2800" spc="-6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cara:</a:t>
            </a:r>
            <a:endParaRPr sz="2800">
              <a:latin typeface="Cambria"/>
              <a:cs typeface="Cambria"/>
            </a:endParaRPr>
          </a:p>
          <a:p>
            <a:pPr marL="355600" marR="218440" indent="-342900">
              <a:lnSpc>
                <a:spcPct val="100000"/>
              </a:lnSpc>
              <a:spcBef>
                <a:spcPts val="670"/>
              </a:spcBef>
              <a:buClr>
                <a:srgbClr val="F16421"/>
              </a:buClr>
              <a:buFont typeface="Arial"/>
              <a:buChar char="■"/>
              <a:tabLst>
                <a:tab pos="355600" algn="l"/>
              </a:tabLst>
            </a:pP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Mengembangkan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proses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berkomunikasi dengan  </a:t>
            </a:r>
            <a:r>
              <a:rPr sz="2800" spc="-10" dirty="0">
                <a:solidFill>
                  <a:srgbClr val="FF0000"/>
                </a:solidFill>
                <a:latin typeface="Cambria"/>
                <a:cs typeface="Cambria"/>
              </a:rPr>
              <a:t>pelanggan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yang</a:t>
            </a:r>
            <a:r>
              <a:rPr sz="2800" spc="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Cambria"/>
                <a:cs typeface="Cambria"/>
              </a:rPr>
              <a:t>sesuai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,</a:t>
            </a:r>
            <a:endParaRPr sz="2800">
              <a:latin typeface="Cambria"/>
              <a:cs typeface="Cambria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Clr>
                <a:srgbClr val="F16421"/>
              </a:buClr>
              <a:buFont typeface="Arial"/>
              <a:buChar char="■"/>
              <a:tabLst>
                <a:tab pos="355600" algn="l"/>
              </a:tabLst>
            </a:pP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Menyediakan </a:t>
            </a:r>
            <a:r>
              <a:rPr sz="2800" spc="-10" dirty="0">
                <a:solidFill>
                  <a:srgbClr val="FF0000"/>
                </a:solidFill>
                <a:latin typeface="Cambria"/>
                <a:cs typeface="Cambria"/>
              </a:rPr>
              <a:t>penawaran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yang </a:t>
            </a:r>
            <a:r>
              <a:rPr sz="2800" spc="-5" dirty="0">
                <a:solidFill>
                  <a:srgbClr val="FF0000"/>
                </a:solidFill>
                <a:latin typeface="Cambria"/>
                <a:cs typeface="Cambria"/>
              </a:rPr>
              <a:t>tepat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(produk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dan  harga),</a:t>
            </a:r>
            <a:endParaRPr sz="28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F16421"/>
              </a:buClr>
              <a:buFont typeface="Arial"/>
              <a:buChar char="■"/>
              <a:tabLst>
                <a:tab pos="355600" algn="l"/>
              </a:tabLst>
            </a:pP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Melalui </a:t>
            </a:r>
            <a:r>
              <a:rPr sz="2800" spc="-5" dirty="0">
                <a:solidFill>
                  <a:srgbClr val="FF0000"/>
                </a:solidFill>
                <a:latin typeface="Cambria"/>
                <a:cs typeface="Cambria"/>
              </a:rPr>
              <a:t>saluran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(channel) yang </a:t>
            </a:r>
            <a:r>
              <a:rPr sz="2800" spc="-5" dirty="0">
                <a:solidFill>
                  <a:srgbClr val="FF0000"/>
                </a:solidFill>
                <a:latin typeface="Cambria"/>
                <a:cs typeface="Cambria"/>
              </a:rPr>
              <a:t>tepat</a:t>
            </a:r>
            <a:r>
              <a:rPr sz="2800" spc="1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dan</a:t>
            </a:r>
            <a:endParaRPr sz="2800">
              <a:latin typeface="Cambria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F16421"/>
              </a:buClr>
              <a:buFont typeface="Arial"/>
              <a:buChar char="■"/>
              <a:tabLst>
                <a:tab pos="355600" algn="l"/>
              </a:tabLst>
            </a:pPr>
            <a:r>
              <a:rPr sz="2800" spc="-10" dirty="0">
                <a:solidFill>
                  <a:srgbClr val="FF0000"/>
                </a:solidFill>
                <a:latin typeface="Cambria"/>
                <a:cs typeface="Cambria"/>
              </a:rPr>
              <a:t>Waktu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yang</a:t>
            </a:r>
            <a:r>
              <a:rPr sz="2800" spc="-3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tepat.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038" rIns="0" bIns="0" rtlCol="0">
            <a:spAutoFit/>
          </a:bodyPr>
          <a:lstStyle/>
          <a:p>
            <a:pPr marL="88900">
              <a:lnSpc>
                <a:spcPct val="100000"/>
              </a:lnSpc>
            </a:pPr>
            <a:r>
              <a:rPr spc="-5" dirty="0"/>
              <a:t>Strategi </a:t>
            </a:r>
            <a:r>
              <a:rPr dirty="0"/>
              <a:t>Mengelola </a:t>
            </a:r>
            <a:r>
              <a:rPr spc="-5" dirty="0"/>
              <a:t>Hubungan</a:t>
            </a:r>
            <a:r>
              <a:rPr spc="30" dirty="0"/>
              <a:t> </a:t>
            </a:r>
            <a:r>
              <a:rPr dirty="0"/>
              <a:t>Pelanggan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93850"/>
            <a:ext cx="7929880" cy="3082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2300" indent="-609600">
              <a:lnSpc>
                <a:spcPct val="100000"/>
              </a:lnSpc>
              <a:buClr>
                <a:srgbClr val="F16421"/>
              </a:buClr>
              <a:buFont typeface="Arial"/>
              <a:buChar char="■"/>
              <a:tabLst>
                <a:tab pos="622300" algn="l"/>
                <a:tab pos="622935" algn="l"/>
              </a:tabLst>
            </a:pP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Mendapatkan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pelanggan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(</a:t>
            </a:r>
            <a:r>
              <a:rPr sz="2800" spc="-5" dirty="0">
                <a:solidFill>
                  <a:srgbClr val="FF0000"/>
                </a:solidFill>
                <a:latin typeface="Cambria"/>
                <a:cs typeface="Cambria"/>
              </a:rPr>
              <a:t>acquiring</a:t>
            </a:r>
            <a:r>
              <a:rPr sz="2800" spc="4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customers)</a:t>
            </a:r>
            <a:endParaRPr sz="2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16421"/>
              </a:buClr>
              <a:buFont typeface="Arial"/>
              <a:buChar char="■"/>
            </a:pPr>
            <a:endParaRPr sz="3800">
              <a:latin typeface="Times New Roman"/>
              <a:cs typeface="Times New Roman"/>
            </a:endParaRPr>
          </a:p>
          <a:p>
            <a:pPr marL="622300" marR="829310" indent="-609600">
              <a:lnSpc>
                <a:spcPts val="3020"/>
              </a:lnSpc>
              <a:spcBef>
                <a:spcPts val="5"/>
              </a:spcBef>
              <a:buClr>
                <a:srgbClr val="F16421"/>
              </a:buClr>
              <a:buFont typeface="Arial"/>
              <a:buChar char="■"/>
              <a:tabLst>
                <a:tab pos="622300" algn="l"/>
                <a:tab pos="622935" algn="l"/>
              </a:tabLst>
            </a:pP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Mempertahankan sekaligus menggiatkan 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pelanggan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(</a:t>
            </a:r>
            <a:r>
              <a:rPr sz="2800" spc="-5" dirty="0">
                <a:solidFill>
                  <a:srgbClr val="FF0000"/>
                </a:solidFill>
                <a:latin typeface="Cambria"/>
                <a:cs typeface="Cambria"/>
              </a:rPr>
              <a:t>retaining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or reactivating</a:t>
            </a:r>
            <a:r>
              <a:rPr sz="2800" spc="2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333399"/>
                </a:solidFill>
                <a:latin typeface="Cambria"/>
                <a:cs typeface="Cambria"/>
              </a:rPr>
              <a:t>them)</a:t>
            </a:r>
            <a:endParaRPr sz="2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16421"/>
              </a:buClr>
              <a:buFont typeface="Arial"/>
              <a:buChar char="■"/>
            </a:pPr>
            <a:endParaRPr sz="3450">
              <a:latin typeface="Times New Roman"/>
              <a:cs typeface="Times New Roman"/>
            </a:endParaRPr>
          </a:p>
          <a:p>
            <a:pPr marL="622300" indent="-609600">
              <a:lnSpc>
                <a:spcPts val="3190"/>
              </a:lnSpc>
              <a:buClr>
                <a:srgbClr val="F16421"/>
              </a:buClr>
              <a:buFont typeface="Arial"/>
              <a:buChar char="■"/>
              <a:tabLst>
                <a:tab pos="622300" algn="l"/>
                <a:tab pos="622935" algn="l"/>
              </a:tabLst>
            </a:pP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Menjual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produk-produk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yang lebih banyak</a:t>
            </a:r>
            <a:r>
              <a:rPr sz="2800" spc="5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pada</a:t>
            </a:r>
            <a:endParaRPr sz="2800">
              <a:latin typeface="Cambria"/>
              <a:cs typeface="Cambria"/>
            </a:endParaRPr>
          </a:p>
          <a:p>
            <a:pPr marL="622300">
              <a:lnSpc>
                <a:spcPts val="3190"/>
              </a:lnSpc>
            </a:pP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mereka (</a:t>
            </a:r>
            <a:r>
              <a:rPr sz="2800" spc="-5" dirty="0">
                <a:solidFill>
                  <a:srgbClr val="FF0000"/>
                </a:solidFill>
                <a:latin typeface="Cambria"/>
                <a:cs typeface="Cambria"/>
              </a:rPr>
              <a:t>selling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them </a:t>
            </a:r>
            <a:r>
              <a:rPr sz="2800" spc="-5" dirty="0">
                <a:solidFill>
                  <a:srgbClr val="FF0000"/>
                </a:solidFill>
                <a:latin typeface="Cambria"/>
                <a:cs typeface="Cambria"/>
              </a:rPr>
              <a:t>more</a:t>
            </a:r>
            <a:r>
              <a:rPr sz="2800" spc="-2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products)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384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CRM </a:t>
            </a:r>
            <a:r>
              <a:rPr dirty="0"/>
              <a:t>Process</a:t>
            </a:r>
            <a:r>
              <a:rPr spc="-114" dirty="0"/>
              <a:t> </a:t>
            </a:r>
            <a:r>
              <a:rPr spc="-5" dirty="0"/>
              <a:t>Cycle</a:t>
            </a:r>
          </a:p>
        </p:txBody>
      </p:sp>
      <p:sp>
        <p:nvSpPr>
          <p:cNvPr id="3" name="object 3"/>
          <p:cNvSpPr/>
          <p:nvPr/>
        </p:nvSpPr>
        <p:spPr>
          <a:xfrm>
            <a:off x="1676400" y="1219136"/>
            <a:ext cx="6318250" cy="5638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140" y="98678"/>
            <a:ext cx="4333240" cy="946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Collecting Customer</a:t>
            </a:r>
            <a:r>
              <a:rPr spc="5" dirty="0"/>
              <a:t> </a:t>
            </a:r>
            <a:r>
              <a:rPr spc="-5" dirty="0"/>
              <a:t>Data:</a:t>
            </a:r>
          </a:p>
          <a:p>
            <a:pPr marL="622300">
              <a:lnSpc>
                <a:spcPct val="100000"/>
              </a:lnSpc>
              <a:spcBef>
                <a:spcPts val="15"/>
              </a:spcBef>
            </a:pPr>
            <a:r>
              <a:rPr sz="2800" spc="-10" dirty="0"/>
              <a:t>Customer</a:t>
            </a:r>
            <a:r>
              <a:rPr sz="2800" spc="-35" dirty="0"/>
              <a:t> </a:t>
            </a:r>
            <a:r>
              <a:rPr sz="2800" spc="-10" dirty="0"/>
              <a:t>Database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459740" y="1638553"/>
            <a:ext cx="8172450" cy="43601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■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16421"/>
                </a:solidFill>
                <a:latin typeface="Cambria"/>
                <a:cs typeface="Cambria"/>
              </a:rPr>
              <a:t>Transactions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– a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complete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history of</a:t>
            </a:r>
            <a:r>
              <a:rPr sz="2400" spc="-8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purchases</a:t>
            </a:r>
            <a:endParaRPr sz="2400" dirty="0">
              <a:latin typeface="Cambria"/>
              <a:cs typeface="Cambria"/>
            </a:endParaRPr>
          </a:p>
          <a:p>
            <a:pPr marL="756285" marR="5080" lvl="1" indent="-286385">
              <a:lnSpc>
                <a:spcPct val="100000"/>
              </a:lnSpc>
              <a:spcBef>
                <a:spcPts val="484"/>
              </a:spcBef>
              <a:buClr>
                <a:srgbClr val="009146"/>
              </a:buClr>
              <a:buSzPct val="50000"/>
              <a:buFont typeface="Wingdings"/>
              <a:buChar char=""/>
              <a:tabLst>
                <a:tab pos="756285" algn="l"/>
                <a:tab pos="756920" algn="l"/>
              </a:tabLst>
            </a:pP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Purchase date,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price </a:t>
            </a:r>
            <a:r>
              <a:rPr sz="2000" dirty="0" smtClean="0">
                <a:solidFill>
                  <a:srgbClr val="333399"/>
                </a:solidFill>
                <a:latin typeface="Cambria"/>
                <a:cs typeface="Cambria"/>
              </a:rPr>
              <a:t>paid</a:t>
            </a:r>
            <a:r>
              <a:rPr sz="2000" spc="-5" dirty="0" smtClean="0">
                <a:solidFill>
                  <a:srgbClr val="333399"/>
                </a:solidFill>
                <a:latin typeface="Cambria"/>
                <a:cs typeface="Cambria"/>
              </a:rPr>
              <a:t>,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whether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or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not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the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purchase  was stimulated by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a</a:t>
            </a:r>
            <a:r>
              <a:rPr sz="2000" spc="-6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promotion</a:t>
            </a:r>
            <a:endParaRPr sz="2000" dirty="0">
              <a:latin typeface="Cambria"/>
              <a:cs typeface="Cambria"/>
            </a:endParaRPr>
          </a:p>
          <a:p>
            <a:pPr lvl="1">
              <a:lnSpc>
                <a:spcPct val="100000"/>
              </a:lnSpc>
              <a:buClr>
                <a:srgbClr val="009146"/>
              </a:buClr>
              <a:buFont typeface="Wingdings"/>
              <a:buChar char=""/>
            </a:pPr>
            <a:endParaRPr sz="2000" dirty="0">
              <a:latin typeface="Times New Roman"/>
              <a:cs typeface="Times New Roman"/>
            </a:endParaRPr>
          </a:p>
          <a:p>
            <a:pPr marL="355600" marR="133985" indent="-342900">
              <a:lnSpc>
                <a:spcPct val="100000"/>
              </a:lnSpc>
              <a:spcBef>
                <a:spcPts val="1150"/>
              </a:spcBef>
              <a:buFont typeface="Arial"/>
              <a:buChar char="■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16421"/>
                </a:solidFill>
                <a:latin typeface="Cambria"/>
                <a:cs typeface="Cambria"/>
              </a:rPr>
              <a:t>Customer </a:t>
            </a:r>
            <a:r>
              <a:rPr sz="2400" spc="-5" dirty="0">
                <a:solidFill>
                  <a:srgbClr val="F16421"/>
                </a:solidFill>
                <a:latin typeface="Cambria"/>
                <a:cs typeface="Cambria"/>
              </a:rPr>
              <a:t>contacts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by retailer (</a:t>
            </a:r>
            <a:r>
              <a:rPr sz="2400" spc="-5" dirty="0">
                <a:solidFill>
                  <a:srgbClr val="F16421"/>
                </a:solidFill>
                <a:latin typeface="Cambria"/>
                <a:cs typeface="Cambria"/>
              </a:rPr>
              <a:t>touch points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) --visits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to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web 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site, inquires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to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call center, direct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mail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sent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to</a:t>
            </a:r>
            <a:r>
              <a:rPr sz="2400" spc="-13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customer</a:t>
            </a:r>
            <a:endParaRPr sz="24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16421"/>
              </a:buClr>
              <a:buFont typeface="Arial"/>
              <a:buChar char="■"/>
            </a:pPr>
            <a:endParaRPr sz="35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■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16421"/>
                </a:solidFill>
                <a:latin typeface="Cambria"/>
                <a:cs typeface="Cambria"/>
              </a:rPr>
              <a:t>Descriptive information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about</a:t>
            </a:r>
            <a:r>
              <a:rPr sz="2400" spc="-9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customer</a:t>
            </a:r>
            <a:endParaRPr sz="2400" dirty="0">
              <a:latin typeface="Cambria"/>
              <a:cs typeface="Cambria"/>
            </a:endParaRPr>
          </a:p>
          <a:p>
            <a:pPr marL="756285" lvl="1" indent="-286385">
              <a:lnSpc>
                <a:spcPct val="100000"/>
              </a:lnSpc>
              <a:spcBef>
                <a:spcPts val="480"/>
              </a:spcBef>
              <a:buClr>
                <a:srgbClr val="009146"/>
              </a:buClr>
              <a:buSzPct val="50000"/>
              <a:buFont typeface="Wingdings"/>
              <a:buChar char=""/>
              <a:tabLst>
                <a:tab pos="756285" algn="l"/>
                <a:tab pos="756920" algn="l"/>
              </a:tabLst>
            </a:pP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Demographic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and psychographic</a:t>
            </a:r>
            <a:r>
              <a:rPr sz="2000" spc="-114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data</a:t>
            </a:r>
            <a:endParaRPr sz="2000" dirty="0">
              <a:latin typeface="Cambria"/>
              <a:cs typeface="Cambria"/>
            </a:endParaRPr>
          </a:p>
          <a:p>
            <a:pPr lvl="1">
              <a:lnSpc>
                <a:spcPct val="100000"/>
              </a:lnSpc>
              <a:buClr>
                <a:srgbClr val="009146"/>
              </a:buClr>
              <a:buFont typeface="Wingdings"/>
              <a:buChar char=""/>
            </a:pPr>
            <a:endParaRPr sz="20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Font typeface="Arial"/>
              <a:buChar char="■"/>
              <a:tabLst>
                <a:tab pos="354965" algn="l"/>
                <a:tab pos="355600" algn="l"/>
              </a:tabLst>
            </a:pPr>
            <a:r>
              <a:rPr sz="2400" dirty="0">
                <a:solidFill>
                  <a:srgbClr val="F16421"/>
                </a:solidFill>
                <a:latin typeface="Cambria"/>
                <a:cs typeface="Cambria"/>
              </a:rPr>
              <a:t>Customer’s responses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to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marketing</a:t>
            </a:r>
            <a:r>
              <a:rPr sz="2400" spc="-5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activities</a:t>
            </a:r>
            <a:endParaRPr sz="2400" dirty="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Analyzing Customer</a:t>
            </a:r>
            <a:r>
              <a:rPr spc="10" dirty="0"/>
              <a:t> </a:t>
            </a:r>
            <a:r>
              <a:rPr spc="-5" dirty="0"/>
              <a:t>Data</a:t>
            </a:r>
          </a:p>
          <a:p>
            <a:pPr marL="12700">
              <a:lnSpc>
                <a:spcPct val="100000"/>
              </a:lnSpc>
            </a:pPr>
            <a:r>
              <a:rPr dirty="0"/>
              <a:t>and </a:t>
            </a:r>
            <a:r>
              <a:rPr spc="-5" dirty="0"/>
              <a:t>Identifying Target</a:t>
            </a:r>
            <a:r>
              <a:rPr spc="60" dirty="0"/>
              <a:t> </a:t>
            </a:r>
            <a:r>
              <a:rPr spc="-10" dirty="0"/>
              <a:t>Customers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12532" y="5072507"/>
            <a:ext cx="1449070" cy="149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-15" dirty="0">
                <a:latin typeface="Arial"/>
                <a:cs typeface="Arial"/>
              </a:rPr>
              <a:t>Ryan </a:t>
            </a:r>
            <a:r>
              <a:rPr sz="900" b="1" spc="-5" dirty="0">
                <a:latin typeface="Arial"/>
                <a:cs typeface="Arial"/>
              </a:rPr>
              <a:t>McVay/Getty </a:t>
            </a:r>
            <a:r>
              <a:rPr sz="900" b="1" dirty="0">
                <a:latin typeface="Arial"/>
                <a:cs typeface="Arial"/>
              </a:rPr>
              <a:t>Images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38800" y="1981200"/>
            <a:ext cx="3095625" cy="3124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6440" y="1562354"/>
            <a:ext cx="4730750" cy="231457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48895">
              <a:lnSpc>
                <a:spcPts val="2590"/>
              </a:lnSpc>
              <a:spcBef>
                <a:spcPts val="40"/>
              </a:spcBef>
            </a:pP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Menganalisa database pelanggan 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dan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merubah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data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tersebut</a:t>
            </a:r>
            <a:r>
              <a:rPr sz="2400" spc="-4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menjadi</a:t>
            </a:r>
            <a:endParaRPr sz="2400">
              <a:latin typeface="Cambria"/>
              <a:cs typeface="Cambria"/>
            </a:endParaRPr>
          </a:p>
          <a:p>
            <a:pPr marL="12700" marR="5080">
              <a:lnSpc>
                <a:spcPts val="2590"/>
              </a:lnSpc>
              <a:spcBef>
                <a:spcPts val="5"/>
              </a:spcBef>
            </a:pP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informasi yang dapat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membantu  company mengembangkan program  untuk membangun loyalitas  konsumen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terhadap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produk  tersebut.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3540" y="4347845"/>
            <a:ext cx="4831715" cy="2199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>
              <a:lnSpc>
                <a:spcPts val="2590"/>
              </a:lnSpc>
            </a:pPr>
            <a:r>
              <a:rPr sz="2400" dirty="0">
                <a:solidFill>
                  <a:srgbClr val="F16421"/>
                </a:solidFill>
                <a:latin typeface="Cambria"/>
                <a:cs typeface="Cambria"/>
              </a:rPr>
              <a:t>Data Mining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–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teknik yang 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digunakan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untuk</a:t>
            </a:r>
            <a:r>
              <a:rPr sz="2400" spc="-9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mengidentifikasi 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pola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dalam</a:t>
            </a:r>
            <a:r>
              <a:rPr sz="2400" spc="-9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data.</a:t>
            </a:r>
            <a:endParaRPr sz="2400">
              <a:latin typeface="Cambria"/>
              <a:cs typeface="Cambria"/>
            </a:endParaRPr>
          </a:p>
          <a:p>
            <a:pPr marL="422275" indent="-409575">
              <a:lnSpc>
                <a:spcPct val="100000"/>
              </a:lnSpc>
              <a:spcBef>
                <a:spcPts val="250"/>
              </a:spcBef>
              <a:buClr>
                <a:srgbClr val="F16421"/>
              </a:buClr>
              <a:buFont typeface="Arial"/>
              <a:buChar char="■"/>
              <a:tabLst>
                <a:tab pos="422275" algn="l"/>
                <a:tab pos="422909" algn="l"/>
              </a:tabLst>
            </a:pP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Market Basket</a:t>
            </a:r>
            <a:r>
              <a:rPr sz="2400" spc="-5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Analysis</a:t>
            </a:r>
            <a:endParaRPr sz="2400">
              <a:latin typeface="Cambria"/>
              <a:cs typeface="Cambria"/>
            </a:endParaRPr>
          </a:p>
          <a:p>
            <a:pPr marL="422275" indent="-409575">
              <a:lnSpc>
                <a:spcPct val="100000"/>
              </a:lnSpc>
              <a:spcBef>
                <a:spcPts val="285"/>
              </a:spcBef>
              <a:buClr>
                <a:srgbClr val="F16421"/>
              </a:buClr>
              <a:buFont typeface="Arial"/>
              <a:buChar char="■"/>
              <a:tabLst>
                <a:tab pos="422275" algn="l"/>
                <a:tab pos="422909" algn="l"/>
              </a:tabLst>
            </a:pP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Identifying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Market</a:t>
            </a:r>
            <a:r>
              <a:rPr sz="2400" spc="-9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Segments</a:t>
            </a:r>
            <a:endParaRPr sz="2400">
              <a:latin typeface="Cambria"/>
              <a:cs typeface="Cambria"/>
            </a:endParaRPr>
          </a:p>
          <a:p>
            <a:pPr marL="422275" indent="-409575">
              <a:lnSpc>
                <a:spcPct val="100000"/>
              </a:lnSpc>
              <a:spcBef>
                <a:spcPts val="285"/>
              </a:spcBef>
              <a:buClr>
                <a:srgbClr val="F16421"/>
              </a:buClr>
              <a:buFont typeface="Arial"/>
              <a:buChar char="■"/>
              <a:tabLst>
                <a:tab pos="422275" algn="l"/>
                <a:tab pos="422909" algn="l"/>
              </a:tabLst>
            </a:pP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Identifying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Best</a:t>
            </a:r>
            <a:r>
              <a:rPr sz="2400" spc="-10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Customers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Developing CRM</a:t>
            </a:r>
            <a:r>
              <a:rPr spc="-30" dirty="0"/>
              <a:t> </a:t>
            </a:r>
            <a:r>
              <a:rPr dirty="0"/>
              <a:t>Programs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0" y="2362200"/>
            <a:ext cx="2286000" cy="2895600"/>
          </a:xfrm>
          <a:custGeom>
            <a:avLst/>
            <a:gdLst/>
            <a:ahLst/>
            <a:cxnLst/>
            <a:rect l="l" t="t" r="r" b="b"/>
            <a:pathLst>
              <a:path w="2286000" h="2895600">
                <a:moveTo>
                  <a:pt x="2286000" y="0"/>
                </a:moveTo>
                <a:lnTo>
                  <a:pt x="0" y="2895600"/>
                </a:lnTo>
              </a:path>
            </a:pathLst>
          </a:custGeom>
          <a:ln w="28575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0" y="2362200"/>
            <a:ext cx="2133600" cy="2895600"/>
          </a:xfrm>
          <a:custGeom>
            <a:avLst/>
            <a:gdLst/>
            <a:ahLst/>
            <a:cxnLst/>
            <a:rect l="l" t="t" r="r" b="b"/>
            <a:pathLst>
              <a:path w="2133600" h="2895600">
                <a:moveTo>
                  <a:pt x="0" y="0"/>
                </a:moveTo>
                <a:lnTo>
                  <a:pt x="2133600" y="2895600"/>
                </a:lnTo>
              </a:path>
            </a:pathLst>
          </a:custGeom>
          <a:ln w="28575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86000" y="5257800"/>
            <a:ext cx="4419600" cy="0"/>
          </a:xfrm>
          <a:custGeom>
            <a:avLst/>
            <a:gdLst/>
            <a:ahLst/>
            <a:cxnLst/>
            <a:rect l="l" t="t" r="r" b="b"/>
            <a:pathLst>
              <a:path w="4419600">
                <a:moveTo>
                  <a:pt x="4419600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86200" y="3200400"/>
            <a:ext cx="1295400" cy="0"/>
          </a:xfrm>
          <a:custGeom>
            <a:avLst/>
            <a:gdLst/>
            <a:ahLst/>
            <a:cxnLst/>
            <a:rect l="l" t="t" r="r" b="b"/>
            <a:pathLst>
              <a:path w="1295400">
                <a:moveTo>
                  <a:pt x="0" y="0"/>
                </a:moveTo>
                <a:lnTo>
                  <a:pt x="1295400" y="0"/>
                </a:lnTo>
              </a:path>
            </a:pathLst>
          </a:custGeom>
          <a:ln w="28575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29000" y="3886200"/>
            <a:ext cx="2209800" cy="0"/>
          </a:xfrm>
          <a:custGeom>
            <a:avLst/>
            <a:gdLst/>
            <a:ahLst/>
            <a:cxnLst/>
            <a:rect l="l" t="t" r="r" b="b"/>
            <a:pathLst>
              <a:path w="2209800">
                <a:moveTo>
                  <a:pt x="0" y="0"/>
                </a:moveTo>
                <a:lnTo>
                  <a:pt x="2209800" y="0"/>
                </a:lnTo>
              </a:path>
            </a:pathLst>
          </a:custGeom>
          <a:ln w="28575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19400" y="4572000"/>
            <a:ext cx="3352800" cy="0"/>
          </a:xfrm>
          <a:custGeom>
            <a:avLst/>
            <a:gdLst/>
            <a:ahLst/>
            <a:cxnLst/>
            <a:rect l="l" t="t" r="r" b="b"/>
            <a:pathLst>
              <a:path w="3352800">
                <a:moveTo>
                  <a:pt x="0" y="0"/>
                </a:moveTo>
                <a:lnTo>
                  <a:pt x="3352800" y="0"/>
                </a:lnTo>
              </a:path>
            </a:pathLst>
          </a:custGeom>
          <a:ln w="28575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57800" y="2661920"/>
            <a:ext cx="613410" cy="462280"/>
          </a:xfrm>
          <a:custGeom>
            <a:avLst/>
            <a:gdLst/>
            <a:ahLst/>
            <a:cxnLst/>
            <a:rect l="l" t="t" r="r" b="b"/>
            <a:pathLst>
              <a:path w="613410" h="462280">
                <a:moveTo>
                  <a:pt x="38100" y="386079"/>
                </a:moveTo>
                <a:lnTo>
                  <a:pt x="0" y="462279"/>
                </a:lnTo>
                <a:lnTo>
                  <a:pt x="83820" y="447039"/>
                </a:lnTo>
                <a:lnTo>
                  <a:pt x="70485" y="429259"/>
                </a:lnTo>
                <a:lnTo>
                  <a:pt x="54610" y="429259"/>
                </a:lnTo>
                <a:lnTo>
                  <a:pt x="46989" y="419100"/>
                </a:lnTo>
                <a:lnTo>
                  <a:pt x="57150" y="411479"/>
                </a:lnTo>
                <a:lnTo>
                  <a:pt x="38100" y="386079"/>
                </a:lnTo>
                <a:close/>
              </a:path>
              <a:path w="613410" h="462280">
                <a:moveTo>
                  <a:pt x="57150" y="411479"/>
                </a:moveTo>
                <a:lnTo>
                  <a:pt x="46989" y="419100"/>
                </a:lnTo>
                <a:lnTo>
                  <a:pt x="54610" y="429259"/>
                </a:lnTo>
                <a:lnTo>
                  <a:pt x="64770" y="421639"/>
                </a:lnTo>
                <a:lnTo>
                  <a:pt x="57150" y="411479"/>
                </a:lnTo>
                <a:close/>
              </a:path>
              <a:path w="613410" h="462280">
                <a:moveTo>
                  <a:pt x="64770" y="421639"/>
                </a:moveTo>
                <a:lnTo>
                  <a:pt x="54610" y="429259"/>
                </a:lnTo>
                <a:lnTo>
                  <a:pt x="70485" y="429259"/>
                </a:lnTo>
                <a:lnTo>
                  <a:pt x="64770" y="421639"/>
                </a:lnTo>
                <a:close/>
              </a:path>
              <a:path w="613410" h="462280">
                <a:moveTo>
                  <a:pt x="605789" y="0"/>
                </a:moveTo>
                <a:lnTo>
                  <a:pt x="57150" y="411479"/>
                </a:lnTo>
                <a:lnTo>
                  <a:pt x="64770" y="421639"/>
                </a:lnTo>
                <a:lnTo>
                  <a:pt x="613410" y="10159"/>
                </a:lnTo>
                <a:lnTo>
                  <a:pt x="605789" y="0"/>
                </a:lnTo>
                <a:close/>
              </a:path>
            </a:pathLst>
          </a:custGeom>
          <a:solidFill>
            <a:srgbClr val="33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28800" y="4381500"/>
            <a:ext cx="990600" cy="76200"/>
          </a:xfrm>
          <a:custGeom>
            <a:avLst/>
            <a:gdLst/>
            <a:ahLst/>
            <a:cxnLst/>
            <a:rect l="l" t="t" r="r" b="b"/>
            <a:pathLst>
              <a:path w="99060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99060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990600" h="76200">
                <a:moveTo>
                  <a:pt x="990600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990600" y="44450"/>
                </a:lnTo>
                <a:lnTo>
                  <a:pt x="990600" y="31750"/>
                </a:lnTo>
                <a:close/>
              </a:path>
            </a:pathLst>
          </a:custGeom>
          <a:solidFill>
            <a:srgbClr val="33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33600" y="3162300"/>
            <a:ext cx="1447800" cy="76200"/>
          </a:xfrm>
          <a:custGeom>
            <a:avLst/>
            <a:gdLst/>
            <a:ahLst/>
            <a:cxnLst/>
            <a:rect l="l" t="t" r="r" b="b"/>
            <a:pathLst>
              <a:path w="1447800" h="76200">
                <a:moveTo>
                  <a:pt x="1371600" y="0"/>
                </a:moveTo>
                <a:lnTo>
                  <a:pt x="1371600" y="76200"/>
                </a:lnTo>
                <a:lnTo>
                  <a:pt x="1435100" y="44450"/>
                </a:lnTo>
                <a:lnTo>
                  <a:pt x="1384300" y="44450"/>
                </a:lnTo>
                <a:lnTo>
                  <a:pt x="1384300" y="31750"/>
                </a:lnTo>
                <a:lnTo>
                  <a:pt x="1435100" y="31750"/>
                </a:lnTo>
                <a:lnTo>
                  <a:pt x="1371600" y="0"/>
                </a:lnTo>
                <a:close/>
              </a:path>
              <a:path w="1447800" h="76200">
                <a:moveTo>
                  <a:pt x="13716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1371600" y="44450"/>
                </a:lnTo>
                <a:lnTo>
                  <a:pt x="1371600" y="31750"/>
                </a:lnTo>
                <a:close/>
              </a:path>
              <a:path w="1447800" h="76200">
                <a:moveTo>
                  <a:pt x="1435100" y="31750"/>
                </a:moveTo>
                <a:lnTo>
                  <a:pt x="1384300" y="31750"/>
                </a:lnTo>
                <a:lnTo>
                  <a:pt x="1384300" y="44450"/>
                </a:lnTo>
                <a:lnTo>
                  <a:pt x="1435100" y="44450"/>
                </a:lnTo>
                <a:lnTo>
                  <a:pt x="1447800" y="38100"/>
                </a:lnTo>
                <a:lnTo>
                  <a:pt x="1435100" y="31750"/>
                </a:lnTo>
                <a:close/>
              </a:path>
            </a:pathLst>
          </a:custGeom>
          <a:solidFill>
            <a:srgbClr val="33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07340" y="2248534"/>
            <a:ext cx="8673465" cy="3317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28335">
              <a:lnSpc>
                <a:spcPct val="100000"/>
              </a:lnSpc>
            </a:pPr>
            <a:r>
              <a:rPr sz="2400" spc="-5" dirty="0">
                <a:solidFill>
                  <a:srgbClr val="333399"/>
                </a:solidFill>
                <a:latin typeface="Arial"/>
                <a:cs typeface="Arial"/>
              </a:rPr>
              <a:t>Retaining</a:t>
            </a:r>
            <a:r>
              <a:rPr sz="2400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333399"/>
                </a:solidFill>
                <a:latin typeface="Arial"/>
                <a:cs typeface="Arial"/>
              </a:rPr>
              <a:t>Best</a:t>
            </a:r>
            <a:endParaRPr sz="2400">
              <a:latin typeface="Arial"/>
              <a:cs typeface="Arial"/>
            </a:endParaRPr>
          </a:p>
          <a:p>
            <a:pPr marL="5728335">
              <a:lnSpc>
                <a:spcPct val="100000"/>
              </a:lnSpc>
            </a:pPr>
            <a:r>
              <a:rPr sz="2400" spc="-5" dirty="0">
                <a:solidFill>
                  <a:srgbClr val="333399"/>
                </a:solidFill>
                <a:latin typeface="Arial"/>
                <a:cs typeface="Arial"/>
              </a:rPr>
              <a:t>Customers</a:t>
            </a:r>
            <a:endParaRPr sz="2400">
              <a:latin typeface="Arial"/>
              <a:cs typeface="Arial"/>
            </a:endParaRPr>
          </a:p>
          <a:p>
            <a:pPr marL="12700" marR="6346190">
              <a:lnSpc>
                <a:spcPct val="100000"/>
              </a:lnSpc>
              <a:spcBef>
                <a:spcPts val="2040"/>
              </a:spcBef>
            </a:pPr>
            <a:r>
              <a:rPr sz="2400" spc="-5" dirty="0">
                <a:solidFill>
                  <a:srgbClr val="333399"/>
                </a:solidFill>
                <a:latin typeface="Arial"/>
                <a:cs typeface="Arial"/>
              </a:rPr>
              <a:t>Converting</a:t>
            </a:r>
            <a:r>
              <a:rPr sz="2400" spc="-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333399"/>
                </a:solidFill>
                <a:latin typeface="Arial"/>
                <a:cs typeface="Arial"/>
              </a:rPr>
              <a:t>Good  </a:t>
            </a:r>
            <a:r>
              <a:rPr sz="2400" dirty="0">
                <a:solidFill>
                  <a:srgbClr val="333399"/>
                </a:solidFill>
                <a:latin typeface="Arial"/>
                <a:cs typeface="Arial"/>
              </a:rPr>
              <a:t>Customers into  </a:t>
            </a:r>
            <a:r>
              <a:rPr sz="2400" spc="-5" dirty="0">
                <a:solidFill>
                  <a:srgbClr val="333399"/>
                </a:solidFill>
                <a:latin typeface="Arial"/>
                <a:cs typeface="Arial"/>
              </a:rPr>
              <a:t>Best</a:t>
            </a:r>
            <a:r>
              <a:rPr sz="2400" spc="-6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333399"/>
                </a:solidFill>
                <a:latin typeface="Arial"/>
                <a:cs typeface="Arial"/>
              </a:rPr>
              <a:t>Customers</a:t>
            </a:r>
            <a:endParaRPr sz="2400">
              <a:latin typeface="Arial"/>
              <a:cs typeface="Arial"/>
            </a:endParaRPr>
          </a:p>
          <a:p>
            <a:pPr marL="6795134" marR="5080">
              <a:lnSpc>
                <a:spcPct val="100000"/>
              </a:lnSpc>
              <a:spcBef>
                <a:spcPts val="960"/>
              </a:spcBef>
            </a:pPr>
            <a:r>
              <a:rPr sz="2400" dirty="0">
                <a:solidFill>
                  <a:srgbClr val="333399"/>
                </a:solidFill>
                <a:latin typeface="Arial"/>
                <a:cs typeface="Arial"/>
              </a:rPr>
              <a:t>Getting </a:t>
            </a:r>
            <a:r>
              <a:rPr sz="2400" spc="-5" dirty="0">
                <a:solidFill>
                  <a:srgbClr val="333399"/>
                </a:solidFill>
                <a:latin typeface="Arial"/>
                <a:cs typeface="Arial"/>
              </a:rPr>
              <a:t>Rid</a:t>
            </a:r>
            <a:r>
              <a:rPr sz="2400" spc="-8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33399"/>
                </a:solidFill>
                <a:latin typeface="Arial"/>
                <a:cs typeface="Arial"/>
              </a:rPr>
              <a:t>of  </a:t>
            </a:r>
            <a:r>
              <a:rPr sz="2400" spc="-5" dirty="0">
                <a:solidFill>
                  <a:srgbClr val="333399"/>
                </a:solidFill>
                <a:latin typeface="Arial"/>
                <a:cs typeface="Arial"/>
              </a:rPr>
              <a:t>Unprofitable  </a:t>
            </a:r>
            <a:r>
              <a:rPr sz="2400" dirty="0">
                <a:solidFill>
                  <a:srgbClr val="333399"/>
                </a:solidFill>
                <a:latin typeface="Arial"/>
                <a:cs typeface="Arial"/>
              </a:rPr>
              <a:t>Customers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323329" y="4625721"/>
            <a:ext cx="763270" cy="181610"/>
          </a:xfrm>
          <a:custGeom>
            <a:avLst/>
            <a:gdLst/>
            <a:ahLst/>
            <a:cxnLst/>
            <a:rect l="l" t="t" r="r" b="b"/>
            <a:pathLst>
              <a:path w="763270" h="181610">
                <a:moveTo>
                  <a:pt x="687297" y="31196"/>
                </a:moveTo>
                <a:lnTo>
                  <a:pt x="0" y="168655"/>
                </a:lnTo>
                <a:lnTo>
                  <a:pt x="2540" y="181101"/>
                </a:lnTo>
                <a:lnTo>
                  <a:pt x="689768" y="43631"/>
                </a:lnTo>
                <a:lnTo>
                  <a:pt x="687297" y="31196"/>
                </a:lnTo>
                <a:close/>
              </a:path>
              <a:path w="763270" h="181610">
                <a:moveTo>
                  <a:pt x="755264" y="28701"/>
                </a:moveTo>
                <a:lnTo>
                  <a:pt x="699770" y="28701"/>
                </a:lnTo>
                <a:lnTo>
                  <a:pt x="702183" y="41147"/>
                </a:lnTo>
                <a:lnTo>
                  <a:pt x="689768" y="43631"/>
                </a:lnTo>
                <a:lnTo>
                  <a:pt x="695960" y="74802"/>
                </a:lnTo>
                <a:lnTo>
                  <a:pt x="755264" y="28701"/>
                </a:lnTo>
                <a:close/>
              </a:path>
              <a:path w="763270" h="181610">
                <a:moveTo>
                  <a:pt x="699770" y="28701"/>
                </a:moveTo>
                <a:lnTo>
                  <a:pt x="687297" y="31196"/>
                </a:lnTo>
                <a:lnTo>
                  <a:pt x="689768" y="43631"/>
                </a:lnTo>
                <a:lnTo>
                  <a:pt x="702183" y="41147"/>
                </a:lnTo>
                <a:lnTo>
                  <a:pt x="699770" y="28701"/>
                </a:lnTo>
                <a:close/>
              </a:path>
              <a:path w="763270" h="181610">
                <a:moveTo>
                  <a:pt x="681101" y="0"/>
                </a:moveTo>
                <a:lnTo>
                  <a:pt x="687297" y="31196"/>
                </a:lnTo>
                <a:lnTo>
                  <a:pt x="699770" y="28701"/>
                </a:lnTo>
                <a:lnTo>
                  <a:pt x="755264" y="28701"/>
                </a:lnTo>
                <a:lnTo>
                  <a:pt x="763270" y="22478"/>
                </a:lnTo>
                <a:lnTo>
                  <a:pt x="681101" y="0"/>
                </a:lnTo>
                <a:close/>
              </a:path>
            </a:pathLst>
          </a:custGeom>
          <a:solidFill>
            <a:srgbClr val="33339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384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Dealing </a:t>
            </a:r>
            <a:r>
              <a:rPr dirty="0"/>
              <a:t>with </a:t>
            </a:r>
            <a:r>
              <a:rPr spc="-5" dirty="0"/>
              <a:t>Unprofitable</a:t>
            </a:r>
            <a:r>
              <a:rPr spc="30" dirty="0"/>
              <a:t> </a:t>
            </a:r>
            <a:r>
              <a:rPr spc="-5" dirty="0"/>
              <a:t>Customers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24050"/>
            <a:ext cx="4482465" cy="274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340360" indent="-342900">
              <a:lnSpc>
                <a:spcPct val="100000"/>
              </a:lnSpc>
              <a:buClr>
                <a:srgbClr val="F16421"/>
              </a:buClr>
              <a:buFont typeface="Arial"/>
              <a:buChar char="■"/>
              <a:tabLst>
                <a:tab pos="355600" algn="l"/>
              </a:tabLst>
            </a:pP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Offer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less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approaches for  dealing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with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these  customers</a:t>
            </a:r>
            <a:endParaRPr sz="2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16421"/>
              </a:buClr>
              <a:buFont typeface="Arial"/>
              <a:buChar char="■"/>
            </a:pPr>
            <a:endParaRPr sz="40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lr>
                <a:srgbClr val="F16421"/>
              </a:buClr>
              <a:buFont typeface="Arial"/>
              <a:buChar char="■"/>
              <a:tabLst>
                <a:tab pos="355600" algn="l"/>
              </a:tabLst>
            </a:pP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Charge customers </a:t>
            </a:r>
            <a:r>
              <a:rPr sz="2800" dirty="0">
                <a:solidFill>
                  <a:srgbClr val="333399"/>
                </a:solidFill>
                <a:latin typeface="Cambria"/>
                <a:cs typeface="Cambria"/>
              </a:rPr>
              <a:t>for</a:t>
            </a:r>
            <a:r>
              <a:rPr sz="2800" spc="-5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extra</a:t>
            </a:r>
            <a:endParaRPr sz="2800">
              <a:latin typeface="Cambria"/>
              <a:cs typeface="Cambria"/>
            </a:endParaRPr>
          </a:p>
          <a:p>
            <a:pPr marL="355600">
              <a:lnSpc>
                <a:spcPct val="100000"/>
              </a:lnSpc>
            </a:pP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services</a:t>
            </a:r>
            <a:r>
              <a:rPr sz="2800" spc="-5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demanded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06182" y="4767707"/>
            <a:ext cx="1379220" cy="149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dirty="0">
                <a:latin typeface="Arial"/>
                <a:cs typeface="Arial"/>
              </a:rPr>
              <a:t>Don </a:t>
            </a:r>
            <a:r>
              <a:rPr sz="900" b="1" spc="-5" dirty="0">
                <a:latin typeface="Arial"/>
                <a:cs typeface="Arial"/>
              </a:rPr>
              <a:t>Farrall/Getty</a:t>
            </a:r>
            <a:r>
              <a:rPr sz="900" b="1" spc="-6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Images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43600" y="2057400"/>
            <a:ext cx="2743200" cy="2743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681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Implementing </a:t>
            </a:r>
            <a:r>
              <a:rPr dirty="0"/>
              <a:t>CRM</a:t>
            </a:r>
            <a:r>
              <a:rPr spc="-10" dirty="0"/>
              <a:t> </a:t>
            </a:r>
            <a:r>
              <a:rPr dirty="0"/>
              <a:t>Programs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788921"/>
            <a:ext cx="5024755" cy="2313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F16421"/>
              </a:buClr>
              <a:buFont typeface="Arial"/>
              <a:buChar char="■"/>
              <a:tabLst>
                <a:tab pos="355600" algn="l"/>
              </a:tabLst>
            </a:pP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Need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systems,</a:t>
            </a:r>
            <a:r>
              <a:rPr sz="2800" spc="-6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databases</a:t>
            </a:r>
            <a:endParaRPr sz="2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16421"/>
              </a:buClr>
              <a:buFont typeface="Arial"/>
              <a:buChar char="■"/>
            </a:pPr>
            <a:endParaRPr sz="40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5"/>
              </a:spcBef>
              <a:buFont typeface="Arial"/>
              <a:buChar char="■"/>
              <a:tabLst>
                <a:tab pos="355600" algn="l"/>
              </a:tabLst>
            </a:pPr>
            <a:r>
              <a:rPr sz="2800" spc="-5" dirty="0">
                <a:solidFill>
                  <a:srgbClr val="F16421"/>
                </a:solidFill>
                <a:latin typeface="Cambria"/>
                <a:cs typeface="Cambria"/>
              </a:rPr>
              <a:t>Close coordination </a:t>
            </a:r>
            <a:r>
              <a:rPr sz="2800" spc="-10" dirty="0">
                <a:solidFill>
                  <a:srgbClr val="F16421"/>
                </a:solidFill>
                <a:latin typeface="Cambria"/>
                <a:cs typeface="Cambria"/>
              </a:rPr>
              <a:t>between  </a:t>
            </a:r>
            <a:r>
              <a:rPr sz="2800" spc="-5" dirty="0">
                <a:solidFill>
                  <a:srgbClr val="F16421"/>
                </a:solidFill>
                <a:latin typeface="Cambria"/>
                <a:cs typeface="Cambria"/>
              </a:rPr>
              <a:t>departments – marketing, MIS,  store operations,</a:t>
            </a:r>
            <a:r>
              <a:rPr sz="2800" spc="-35" dirty="0">
                <a:solidFill>
                  <a:srgbClr val="F16421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F16421"/>
                </a:solidFill>
                <a:latin typeface="Cambria"/>
                <a:cs typeface="Cambria"/>
              </a:rPr>
              <a:t>HR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540" y="4691253"/>
            <a:ext cx="3227070" cy="808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3130"/>
              </a:lnSpc>
              <a:buClr>
                <a:srgbClr val="F16421"/>
              </a:buClr>
              <a:buFont typeface="Arial"/>
              <a:buChar char="■"/>
              <a:tabLst>
                <a:tab pos="355600" algn="l"/>
              </a:tabLst>
            </a:pP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Shift in</a:t>
            </a:r>
            <a:r>
              <a:rPr sz="2800" spc="-5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orientation</a:t>
            </a:r>
            <a:endParaRPr sz="2800">
              <a:latin typeface="Cambria"/>
              <a:cs typeface="Cambria"/>
            </a:endParaRPr>
          </a:p>
          <a:p>
            <a:pPr marL="546100">
              <a:lnSpc>
                <a:spcPts val="3130"/>
              </a:lnSpc>
            </a:pPr>
            <a:r>
              <a:rPr sz="2800" dirty="0">
                <a:solidFill>
                  <a:srgbClr val="E1500D"/>
                </a:solidFill>
                <a:latin typeface="Arial"/>
                <a:cs typeface="Arial"/>
              </a:rPr>
              <a:t>Product</a:t>
            </a:r>
            <a:r>
              <a:rPr sz="2800" spc="-80" dirty="0">
                <a:solidFill>
                  <a:srgbClr val="E1500D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E1500D"/>
                </a:solidFill>
                <a:latin typeface="Arial"/>
                <a:cs typeface="Arial"/>
              </a:rPr>
              <a:t>Centric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51375" y="5060060"/>
            <a:ext cx="2792730" cy="440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>
                <a:solidFill>
                  <a:srgbClr val="E1500D"/>
                </a:solidFill>
                <a:latin typeface="Arial"/>
                <a:cs typeface="Arial"/>
              </a:rPr>
              <a:t>Customer</a:t>
            </a:r>
            <a:r>
              <a:rPr sz="2800" spc="-55" dirty="0">
                <a:solidFill>
                  <a:srgbClr val="E1500D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E1500D"/>
                </a:solidFill>
                <a:latin typeface="Arial"/>
                <a:cs typeface="Arial"/>
              </a:rPr>
              <a:t>Centric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81400" y="5200650"/>
            <a:ext cx="914400" cy="114300"/>
          </a:xfrm>
          <a:custGeom>
            <a:avLst/>
            <a:gdLst/>
            <a:ahLst/>
            <a:cxnLst/>
            <a:rect l="l" t="t" r="r" b="b"/>
            <a:pathLst>
              <a:path w="914400" h="114300">
                <a:moveTo>
                  <a:pt x="800100" y="0"/>
                </a:moveTo>
                <a:lnTo>
                  <a:pt x="800100" y="114300"/>
                </a:lnTo>
                <a:lnTo>
                  <a:pt x="876300" y="76200"/>
                </a:lnTo>
                <a:lnTo>
                  <a:pt x="819150" y="76200"/>
                </a:lnTo>
                <a:lnTo>
                  <a:pt x="819150" y="38100"/>
                </a:lnTo>
                <a:lnTo>
                  <a:pt x="876300" y="38100"/>
                </a:lnTo>
                <a:lnTo>
                  <a:pt x="800100" y="0"/>
                </a:lnTo>
                <a:close/>
              </a:path>
              <a:path w="914400" h="114300">
                <a:moveTo>
                  <a:pt x="8001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800100" y="76200"/>
                </a:lnTo>
                <a:lnTo>
                  <a:pt x="800100" y="38100"/>
                </a:lnTo>
                <a:close/>
              </a:path>
              <a:path w="914400" h="114300">
                <a:moveTo>
                  <a:pt x="876300" y="38100"/>
                </a:moveTo>
                <a:lnTo>
                  <a:pt x="819150" y="38100"/>
                </a:lnTo>
                <a:lnTo>
                  <a:pt x="819150" y="76200"/>
                </a:lnTo>
                <a:lnTo>
                  <a:pt x="876300" y="76200"/>
                </a:lnTo>
                <a:lnTo>
                  <a:pt x="914400" y="57150"/>
                </a:lnTo>
                <a:lnTo>
                  <a:pt x="876300" y="38100"/>
                </a:lnTo>
                <a:close/>
              </a:path>
            </a:pathLst>
          </a:custGeom>
          <a:solidFill>
            <a:srgbClr val="E150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38800" y="2743200"/>
            <a:ext cx="3429000" cy="228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038" rIns="0" bIns="0" rtlCol="0">
            <a:spAutoFit/>
          </a:bodyPr>
          <a:lstStyle/>
          <a:p>
            <a:pPr marL="88900">
              <a:lnSpc>
                <a:spcPct val="100000"/>
              </a:lnSpc>
            </a:pPr>
            <a:r>
              <a:rPr b="1" dirty="0">
                <a:latin typeface="Calibri"/>
                <a:cs typeface="Calibri"/>
              </a:rPr>
              <a:t>Kerangka</a:t>
            </a:r>
            <a:r>
              <a:rPr b="1" spc="-114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CRM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139" y="1608582"/>
            <a:ext cx="7565390" cy="4583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buClr>
                <a:srgbClr val="009146"/>
              </a:buClr>
              <a:buSzPct val="50000"/>
              <a:buFont typeface="Wingdings"/>
              <a:buChar char=""/>
              <a:tabLst>
                <a:tab pos="299085" algn="l"/>
                <a:tab pos="299720" algn="l"/>
              </a:tabLst>
            </a:pPr>
            <a:r>
              <a:rPr sz="2000" b="1" spc="-5" dirty="0">
                <a:solidFill>
                  <a:srgbClr val="333399"/>
                </a:solidFill>
                <a:latin typeface="Cambria"/>
                <a:cs typeface="Cambria"/>
              </a:rPr>
              <a:t>Collaborative</a:t>
            </a:r>
            <a:r>
              <a:rPr sz="2000" b="1" spc="-8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333399"/>
                </a:solidFill>
                <a:latin typeface="Cambria"/>
                <a:cs typeface="Cambria"/>
              </a:rPr>
              <a:t>CRM</a:t>
            </a:r>
            <a:endParaRPr sz="2000">
              <a:latin typeface="Cambria"/>
              <a:cs typeface="Cambria"/>
            </a:endParaRPr>
          </a:p>
          <a:p>
            <a:pPr marL="698500" marR="21590" lvl="1" indent="-228600">
              <a:lnSpc>
                <a:spcPct val="90000"/>
              </a:lnSpc>
              <a:spcBef>
                <a:spcPts val="480"/>
              </a:spcBef>
              <a:buChar char="•"/>
              <a:tabLst>
                <a:tab pos="699135" algn="l"/>
              </a:tabLst>
            </a:pP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Merupakan seperangkat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aplikasi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dari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pelayanan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seperti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email,  ecommunities, World Wide Web, publikasi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personal, </a:t>
            </a:r>
            <a:r>
              <a:rPr sz="2000" spc="5" dirty="0">
                <a:solidFill>
                  <a:srgbClr val="333399"/>
                </a:solidFill>
                <a:latin typeface="Cambria"/>
                <a:cs typeface="Cambria"/>
              </a:rPr>
              <a:t>dan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alat 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sejenisnya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yang dirancang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untuk memfasilitasi interaksi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antara 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pelanggan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dengan</a:t>
            </a:r>
            <a:r>
              <a:rPr sz="2000" spc="-9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perusahaan.</a:t>
            </a:r>
            <a:endParaRPr sz="2000">
              <a:latin typeface="Cambria"/>
              <a:cs typeface="Cambria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333399"/>
              </a:buClr>
              <a:buFont typeface="Cambria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lr>
                <a:srgbClr val="009146"/>
              </a:buClr>
              <a:buSzPct val="50000"/>
              <a:buFont typeface="Wingdings"/>
              <a:buChar char=""/>
              <a:tabLst>
                <a:tab pos="299085" algn="l"/>
                <a:tab pos="299720" algn="l"/>
              </a:tabLst>
            </a:pPr>
            <a:r>
              <a:rPr sz="2000" b="1" spc="-5" dirty="0">
                <a:solidFill>
                  <a:srgbClr val="333399"/>
                </a:solidFill>
                <a:latin typeface="Cambria"/>
                <a:cs typeface="Cambria"/>
              </a:rPr>
              <a:t>Operational</a:t>
            </a:r>
            <a:r>
              <a:rPr sz="2000" b="1" spc="-8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333399"/>
                </a:solidFill>
                <a:latin typeface="Cambria"/>
                <a:cs typeface="Cambria"/>
              </a:rPr>
              <a:t>CRM</a:t>
            </a:r>
            <a:endParaRPr sz="2000">
              <a:latin typeface="Cambria"/>
              <a:cs typeface="Cambria"/>
            </a:endParaRPr>
          </a:p>
          <a:p>
            <a:pPr marL="698500" marR="5080" lvl="1" indent="-228600">
              <a:lnSpc>
                <a:spcPts val="2160"/>
              </a:lnSpc>
              <a:spcBef>
                <a:spcPts val="509"/>
              </a:spcBef>
              <a:buChar char="•"/>
              <a:tabLst>
                <a:tab pos="699135" algn="l"/>
              </a:tabLst>
            </a:pP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Merupakan pengelolaan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secara otomatisasi dari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proses bisnis  terintegrasi,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termasuk customer touch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point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dan integrasi</a:t>
            </a:r>
            <a:r>
              <a:rPr sz="2000" spc="-17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front  back</a:t>
            </a:r>
            <a:r>
              <a:rPr sz="2000" spc="-8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office.</a:t>
            </a:r>
            <a:endParaRPr sz="2000">
              <a:latin typeface="Cambria"/>
              <a:cs typeface="Cambria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333399"/>
              </a:buClr>
              <a:buFont typeface="Cambria"/>
              <a:buChar char="•"/>
            </a:pPr>
            <a:endParaRPr sz="24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lr>
                <a:srgbClr val="009146"/>
              </a:buClr>
              <a:buSzPct val="50000"/>
              <a:buFont typeface="Wingdings"/>
              <a:buChar char=""/>
              <a:tabLst>
                <a:tab pos="299085" algn="l"/>
                <a:tab pos="299720" algn="l"/>
              </a:tabLst>
            </a:pPr>
            <a:r>
              <a:rPr sz="2000" b="1" dirty="0">
                <a:solidFill>
                  <a:srgbClr val="333399"/>
                </a:solidFill>
                <a:latin typeface="Cambria"/>
                <a:cs typeface="Cambria"/>
              </a:rPr>
              <a:t>Analytical</a:t>
            </a:r>
            <a:r>
              <a:rPr sz="2000" b="1" spc="-12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333399"/>
                </a:solidFill>
                <a:latin typeface="Cambria"/>
                <a:cs typeface="Cambria"/>
              </a:rPr>
              <a:t>CRM</a:t>
            </a:r>
            <a:endParaRPr sz="2000">
              <a:latin typeface="Cambria"/>
              <a:cs typeface="Cambria"/>
            </a:endParaRPr>
          </a:p>
          <a:p>
            <a:pPr marL="698500" marR="43180" lvl="1" indent="-228600">
              <a:lnSpc>
                <a:spcPts val="2160"/>
              </a:lnSpc>
              <a:spcBef>
                <a:spcPts val="515"/>
              </a:spcBef>
              <a:buChar char="•"/>
              <a:tabLst>
                <a:tab pos="699135" algn="l"/>
              </a:tabLst>
            </a:pP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Merupakan analisis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data yang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diperoleh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dari oprerasional</a:t>
            </a:r>
            <a:r>
              <a:rPr sz="2000" spc="-14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CRM  dengan memanfaatkan tool dan software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untuk mendapatkan  </a:t>
            </a:r>
            <a:r>
              <a:rPr sz="2000" dirty="0">
                <a:solidFill>
                  <a:srgbClr val="333399"/>
                </a:solidFill>
                <a:latin typeface="Cambria"/>
                <a:cs typeface="Cambria"/>
              </a:rPr>
              <a:t>pemahaman yang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lebih baik tentang perilaku</a:t>
            </a:r>
            <a:r>
              <a:rPr sz="2000" spc="-13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333399"/>
                </a:solidFill>
                <a:latin typeface="Cambria"/>
                <a:cs typeface="Cambria"/>
              </a:rPr>
              <a:t>pelanggan.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6817" rIns="0" bIns="0" rtlCol="0">
            <a:spAutoFit/>
          </a:bodyPr>
          <a:lstStyle/>
          <a:p>
            <a:pPr marL="469900">
              <a:lnSpc>
                <a:spcPct val="100000"/>
              </a:lnSpc>
            </a:pPr>
            <a:r>
              <a:rPr spc="-5" dirty="0"/>
              <a:t>Aplikasi</a:t>
            </a:r>
            <a:r>
              <a:rPr spc="-45" dirty="0"/>
              <a:t> </a:t>
            </a:r>
            <a:r>
              <a:rPr spc="-5" dirty="0"/>
              <a:t>CRM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9644" y="1939163"/>
            <a:ext cx="5335905" cy="2203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265" indent="-456565">
              <a:lnSpc>
                <a:spcPct val="100000"/>
              </a:lnSpc>
              <a:buAutoNum type="arabicPeriod"/>
              <a:tabLst>
                <a:tab pos="469900" algn="l"/>
              </a:tabLst>
            </a:pPr>
            <a:r>
              <a:rPr sz="3600" dirty="0">
                <a:latin typeface="Arial"/>
                <a:cs typeface="Arial"/>
              </a:rPr>
              <a:t>Business</a:t>
            </a:r>
            <a:r>
              <a:rPr sz="3600" spc="-10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Inteligence</a:t>
            </a:r>
            <a:endParaRPr sz="36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buAutoNum type="arabicPeriod"/>
              <a:tabLst>
                <a:tab pos="469900" algn="l"/>
              </a:tabLst>
            </a:pPr>
            <a:r>
              <a:rPr sz="3600" spc="-5" dirty="0">
                <a:latin typeface="Arial"/>
                <a:cs typeface="Arial"/>
              </a:rPr>
              <a:t>Sales Force</a:t>
            </a:r>
            <a:r>
              <a:rPr sz="3600" spc="-210" dirty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Automation</a:t>
            </a:r>
            <a:endParaRPr sz="36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buAutoNum type="arabicPeriod"/>
              <a:tabLst>
                <a:tab pos="469900" algn="l"/>
              </a:tabLst>
            </a:pPr>
            <a:r>
              <a:rPr sz="3600" spc="-5" dirty="0">
                <a:latin typeface="Arial"/>
                <a:cs typeface="Arial"/>
              </a:rPr>
              <a:t>Marketing</a:t>
            </a:r>
            <a:r>
              <a:rPr sz="3600" spc="-225" dirty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Automation</a:t>
            </a:r>
            <a:endParaRPr sz="36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buAutoNum type="arabicPeriod"/>
              <a:tabLst>
                <a:tab pos="469900" algn="l"/>
              </a:tabLst>
            </a:pPr>
            <a:r>
              <a:rPr sz="3600" dirty="0">
                <a:latin typeface="Arial"/>
                <a:cs typeface="Arial"/>
              </a:rPr>
              <a:t>Call Center and</a:t>
            </a:r>
            <a:r>
              <a:rPr sz="3600" spc="-114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Service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038" rIns="0" bIns="0" rtlCol="0">
            <a:spAutoFit/>
          </a:bodyPr>
          <a:lstStyle/>
          <a:p>
            <a:pPr marL="88900">
              <a:lnSpc>
                <a:spcPct val="100000"/>
              </a:lnSpc>
            </a:pPr>
            <a:r>
              <a:rPr spc="-5" dirty="0"/>
              <a:t>Business</a:t>
            </a:r>
            <a:r>
              <a:rPr spc="-70" dirty="0"/>
              <a:t> </a:t>
            </a:r>
            <a:r>
              <a:rPr dirty="0"/>
              <a:t>Intellegence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8553"/>
            <a:ext cx="8073390" cy="3448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buClr>
                <a:srgbClr val="F16421"/>
              </a:buClr>
              <a:buFont typeface="Arial"/>
              <a:buChar char="■"/>
              <a:tabLst>
                <a:tab pos="355600" algn="l"/>
              </a:tabLst>
            </a:pP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Merupakan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sistem dan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aplikasi yang </a:t>
            </a:r>
            <a:r>
              <a:rPr sz="2400" spc="-10" dirty="0">
                <a:solidFill>
                  <a:srgbClr val="333399"/>
                </a:solidFill>
                <a:latin typeface="Cambria"/>
                <a:cs typeface="Cambria"/>
              </a:rPr>
              <a:t>berfungsi 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untuk mengubah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data-data dalam suatu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perusahaan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atau 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organisasi (data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operasional, data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transaksional,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atau data 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lainnya)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ke dalam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bentuk</a:t>
            </a:r>
            <a:r>
              <a:rPr sz="2400" spc="-1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pengetahuan.</a:t>
            </a:r>
            <a:endParaRPr sz="2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16421"/>
              </a:buClr>
              <a:buFont typeface="Arial"/>
              <a:buChar char="■"/>
            </a:pPr>
            <a:endParaRPr sz="35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5"/>
              </a:spcBef>
              <a:buClr>
                <a:srgbClr val="F16421"/>
              </a:buClr>
              <a:buFont typeface="Arial"/>
              <a:buChar char="■"/>
              <a:tabLst>
                <a:tab pos="355600" algn="l"/>
              </a:tabLst>
            </a:pP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Aplikasi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ini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melakukan analisis data-data di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masa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lampau,  menganalisisnya </a:t>
            </a:r>
            <a:r>
              <a:rPr sz="2400" spc="-10" dirty="0">
                <a:solidFill>
                  <a:srgbClr val="333399"/>
                </a:solidFill>
                <a:latin typeface="Cambria"/>
                <a:cs typeface="Cambria"/>
              </a:rPr>
              <a:t>dan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kemudian menggunakan  pengetahuan tersebut untuk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mendukung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keputusan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dan 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perencanaan</a:t>
            </a:r>
            <a:r>
              <a:rPr sz="2400" spc="-7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333399"/>
                </a:solidFill>
                <a:latin typeface="Cambria"/>
                <a:cs typeface="Cambria"/>
              </a:rPr>
              <a:t>organisasi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038" rIns="0" bIns="0" rtlCol="0">
            <a:spAutoFit/>
          </a:bodyPr>
          <a:lstStyle/>
          <a:p>
            <a:pPr marL="88900">
              <a:lnSpc>
                <a:spcPct val="100000"/>
              </a:lnSpc>
            </a:pPr>
            <a:r>
              <a:rPr spc="-5" dirty="0"/>
              <a:t>Sales Force</a:t>
            </a:r>
            <a:r>
              <a:rPr spc="-50" dirty="0"/>
              <a:t> </a:t>
            </a:r>
            <a:r>
              <a:rPr spc="-5" dirty="0"/>
              <a:t>Automation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6521"/>
            <a:ext cx="7841615" cy="4021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178435" indent="-342900">
              <a:lnSpc>
                <a:spcPct val="100000"/>
              </a:lnSpc>
              <a:buClr>
                <a:srgbClr val="F16421"/>
              </a:buClr>
              <a:buFont typeface="Arial"/>
              <a:buChar char="■"/>
              <a:tabLst>
                <a:tab pos="355600" algn="l"/>
              </a:tabLst>
            </a:pP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Adalah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sistem informasi yang digunakan oleh  bagian Sales atau Sales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Management untuk 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membantu melakukan otomatisasi fungsi-fungsi  sales force</a:t>
            </a:r>
            <a:r>
              <a:rPr sz="2800" spc="-3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management.</a:t>
            </a:r>
            <a:endParaRPr sz="2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16421"/>
              </a:buClr>
              <a:buFont typeface="Arial"/>
              <a:buChar char="■"/>
            </a:pPr>
            <a:endParaRPr sz="40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Clr>
                <a:srgbClr val="F16421"/>
              </a:buClr>
              <a:buFont typeface="Arial"/>
              <a:buChar char="■"/>
              <a:tabLst>
                <a:tab pos="355600" algn="l"/>
              </a:tabLst>
            </a:pP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Koombinasi antara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modul SFA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dengan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modul  Marketing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Automation (MA) inilah yang biasanya  membentuk sebuah aplikasi CRM (Customer  Relationship</a:t>
            </a:r>
            <a:r>
              <a:rPr sz="2800" spc="-40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Management).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7038" rIns="0" bIns="0" rtlCol="0">
            <a:spAutoFit/>
          </a:bodyPr>
          <a:lstStyle/>
          <a:p>
            <a:pPr marL="88900">
              <a:lnSpc>
                <a:spcPct val="100000"/>
              </a:lnSpc>
            </a:pPr>
            <a:r>
              <a:rPr spc="-5" dirty="0"/>
              <a:t>Question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6521"/>
            <a:ext cx="7666355" cy="124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F16421"/>
              </a:buClr>
              <a:buFont typeface="Arial"/>
              <a:buChar char="■"/>
              <a:tabLst>
                <a:tab pos="355600" algn="l"/>
              </a:tabLst>
            </a:pPr>
            <a:r>
              <a:rPr sz="2800" spc="-10" dirty="0">
                <a:solidFill>
                  <a:srgbClr val="333399"/>
                </a:solidFill>
                <a:latin typeface="Cambria"/>
                <a:cs typeface="Cambria"/>
              </a:rPr>
              <a:t>Mana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yang lebih menguntungkan</a:t>
            </a:r>
            <a:r>
              <a:rPr sz="2800" spc="-4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800" spc="-5" dirty="0">
                <a:solidFill>
                  <a:srgbClr val="333399"/>
                </a:solidFill>
                <a:latin typeface="Cambria"/>
                <a:cs typeface="Cambria"/>
              </a:rPr>
              <a:t>?</a:t>
            </a:r>
            <a:endParaRPr sz="2800">
              <a:latin typeface="Cambria"/>
              <a:cs typeface="Cambria"/>
            </a:endParaRPr>
          </a:p>
          <a:p>
            <a:pPr marL="756285" lvl="1" indent="-286385">
              <a:lnSpc>
                <a:spcPct val="100000"/>
              </a:lnSpc>
              <a:spcBef>
                <a:spcPts val="595"/>
              </a:spcBef>
              <a:buClr>
                <a:srgbClr val="009146"/>
              </a:buClr>
              <a:buSzPct val="50000"/>
              <a:buFont typeface="Wingdings"/>
              <a:buChar char=""/>
              <a:tabLst>
                <a:tab pos="756285" algn="l"/>
                <a:tab pos="756920" algn="l"/>
              </a:tabLst>
            </a:pP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Mendapatkan </a:t>
            </a:r>
            <a:r>
              <a:rPr sz="2400" spc="-5" dirty="0">
                <a:solidFill>
                  <a:srgbClr val="FF0000"/>
                </a:solidFill>
                <a:latin typeface="Cambria"/>
                <a:cs typeface="Cambria"/>
              </a:rPr>
              <a:t>pelanggan baru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atau</a:t>
            </a:r>
            <a:r>
              <a:rPr sz="2400" spc="45" dirty="0">
                <a:solidFill>
                  <a:srgbClr val="333399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mempertahankan</a:t>
            </a:r>
            <a:endParaRPr sz="2400">
              <a:latin typeface="Cambria"/>
              <a:cs typeface="Cambria"/>
            </a:endParaRPr>
          </a:p>
          <a:p>
            <a:pPr marL="756285">
              <a:lnSpc>
                <a:spcPct val="100000"/>
              </a:lnSpc>
            </a:pPr>
            <a:r>
              <a:rPr sz="2400" spc="-5" dirty="0">
                <a:solidFill>
                  <a:srgbClr val="FF0000"/>
                </a:solidFill>
                <a:latin typeface="Cambria"/>
                <a:cs typeface="Cambria"/>
              </a:rPr>
              <a:t>pelanggan</a:t>
            </a:r>
            <a:r>
              <a:rPr sz="2400" spc="-6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ambria"/>
                <a:cs typeface="Cambria"/>
              </a:rPr>
              <a:t>lama</a:t>
            </a:r>
            <a:r>
              <a:rPr sz="2400" spc="-5" dirty="0">
                <a:solidFill>
                  <a:srgbClr val="333399"/>
                </a:solidFill>
                <a:latin typeface="Cambria"/>
                <a:cs typeface="Cambria"/>
              </a:rPr>
              <a:t>?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11</TotalTime>
  <Words>621</Words>
  <Application>Microsoft Office PowerPoint</Application>
  <PresentationFormat>On-screen Show (4:3)</PresentationFormat>
  <Paragraphs>144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Customer Relationship  Management</vt:lpstr>
      <vt:lpstr>Definisi</vt:lpstr>
      <vt:lpstr>PowerPoint Presentation</vt:lpstr>
      <vt:lpstr>Dapatkah Penawaran Harga Diskon Mencapai</vt:lpstr>
      <vt:lpstr>Why CRM</vt:lpstr>
      <vt:lpstr>Pelanggan yang Puas</vt:lpstr>
      <vt:lpstr>Tujuan CRM</vt:lpstr>
      <vt:lpstr>Strategi Mengelola Hubungan Pelanggan</vt:lpstr>
      <vt:lpstr>CRM Process Cycle</vt:lpstr>
      <vt:lpstr>Collecting Customer Data: Customer Database</vt:lpstr>
      <vt:lpstr>Analyzing Customer Data and Identifying Target Customers</vt:lpstr>
      <vt:lpstr>Developing CRM Programs</vt:lpstr>
      <vt:lpstr>Dealing with Unprofitable Customers</vt:lpstr>
      <vt:lpstr>Implementing CRM Programs</vt:lpstr>
      <vt:lpstr>Kerangka CRM</vt:lpstr>
      <vt:lpstr>Aplikasi CRM</vt:lpstr>
      <vt:lpstr>Business Intellegence</vt:lpstr>
      <vt:lpstr>Sales Force Automation</vt:lpstr>
      <vt:lpstr>Question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Erika Devi</dc:creator>
  <cp:lastModifiedBy>ismail - [2010]</cp:lastModifiedBy>
  <cp:revision>2</cp:revision>
  <dcterms:created xsi:type="dcterms:W3CDTF">2016-06-14T01:01:58Z</dcterms:created>
  <dcterms:modified xsi:type="dcterms:W3CDTF">2017-05-07T22:50:49Z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2015-06-29T00:00:00Z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2016-06-14T00:00:00Z</vt:filetime>
  </property>
</Properties>
</file>