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2" d="100"/>
          <a:sy n="52" d="100"/>
        </p:scale>
        <p:origin x="1628" y="25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FCEBF-B38C-49CC-BD6E-364BABC30F01}" type="datetimeFigureOut">
              <a:rPr lang="en-US" smtClean="0"/>
              <a:t>10/26/2022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30A41-AC31-4DDF-A38E-6140600B766D}" type="slidenum">
              <a:rPr lang="en-US" smtClean="0"/>
              <a:t>‹#›</a:t>
            </a:fld>
            <a:endParaRPr lang="en-US"/>
          </a:p>
        </p:txBody>
      </p:sp>
    </p:spTree>
    <p:extLst>
      <p:ext uri="{BB962C8B-B14F-4D97-AF65-F5344CB8AC3E}">
        <p14:creationId xmlns:p14="http://schemas.microsoft.com/office/powerpoint/2010/main" val="1128131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30A41-AC31-4DDF-A38E-6140600B766D}" type="slidenum">
              <a:rPr lang="en-US" smtClean="0"/>
              <a:t>29</a:t>
            </a:fld>
            <a:endParaRPr lang="en-US"/>
          </a:p>
        </p:txBody>
      </p:sp>
    </p:spTree>
    <p:extLst>
      <p:ext uri="{BB962C8B-B14F-4D97-AF65-F5344CB8AC3E}">
        <p14:creationId xmlns:p14="http://schemas.microsoft.com/office/powerpoint/2010/main" val="374267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290404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057884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89556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805315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168805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005712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766333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272182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29380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4116579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10/26/2022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07281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5E2A8B4E-D867-4FE9-95AE-A797D671D5EF}" type="datetimeFigureOut">
              <a:rPr lang="en-US" smtClean="0"/>
              <a:t>10/26/2022</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3DBB307A-EFB5-4BE9-8CE0-47EECDB6290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Agregat</a:t>
            </a:r>
            <a:endParaRPr lang="en-US" dirty="0"/>
          </a:p>
        </p:txBody>
      </p:sp>
      <p:sp>
        <p:nvSpPr>
          <p:cNvPr id="3" name="Subtitle 2"/>
          <p:cNvSpPr>
            <a:spLocks noGrp="1"/>
          </p:cNvSpPr>
          <p:nvPr>
            <p:ph type="subTitle" idx="1"/>
          </p:nvPr>
        </p:nvSpPr>
        <p:spPr/>
        <p:txBody>
          <a:bodyPr/>
          <a:lstStyle/>
          <a:p>
            <a:r>
              <a:rPr lang="en-US" dirty="0" smtClean="0"/>
              <a:t>Part 2</a:t>
            </a:r>
            <a:endParaRPr lang="en-US" dirty="0"/>
          </a:p>
        </p:txBody>
      </p:sp>
    </p:spTree>
    <p:extLst>
      <p:ext uri="{BB962C8B-B14F-4D97-AF65-F5344CB8AC3E}">
        <p14:creationId xmlns:p14="http://schemas.microsoft.com/office/powerpoint/2010/main" val="1205864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BAHAN-BAHAN YANG MERUGIKAN </a:t>
            </a:r>
            <a:r>
              <a:rPr lang="id-ID" b="1" dirty="0" smtClean="0"/>
              <a:t>AGREGAT</a:t>
            </a:r>
            <a:endParaRPr lang="en-US" dirty="0"/>
          </a:p>
        </p:txBody>
      </p:sp>
      <p:sp>
        <p:nvSpPr>
          <p:cNvPr id="3" name="Content Placeholder 2"/>
          <p:cNvSpPr>
            <a:spLocks noGrp="1"/>
          </p:cNvSpPr>
          <p:nvPr>
            <p:ph idx="1"/>
          </p:nvPr>
        </p:nvSpPr>
        <p:spPr/>
        <p:txBody>
          <a:bodyPr/>
          <a:lstStyle/>
          <a:p>
            <a:pPr algn="just"/>
            <a:r>
              <a:rPr lang="id-ID" dirty="0"/>
              <a:t>Bahan-bahan yang merugikan agregat adalah bahan-bahan yang mengganggu proses pengikatan dan pengerasan beton, mengurangi kekuatan serta berat isi beton, menyebabkan terkelupasnya beton dan mempengaruhi ketahanan beton terhadap karat</a:t>
            </a:r>
            <a:endParaRPr lang="en-US" dirty="0"/>
          </a:p>
        </p:txBody>
      </p:sp>
    </p:spTree>
    <p:extLst>
      <p:ext uri="{BB962C8B-B14F-4D97-AF65-F5344CB8AC3E}">
        <p14:creationId xmlns:p14="http://schemas.microsoft.com/office/powerpoint/2010/main" val="2093982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7696200" cy="5821363"/>
          </a:xfrm>
        </p:spPr>
        <p:txBody>
          <a:bodyPr>
            <a:normAutofit fontScale="70000" lnSpcReduction="20000"/>
          </a:bodyPr>
          <a:lstStyle/>
          <a:p>
            <a:pPr algn="just"/>
            <a:r>
              <a:rPr lang="id-ID" dirty="0"/>
              <a:t>Bahan-bahan padat yang menetap, seperti : lempung, Lumpur dan abu</a:t>
            </a:r>
            <a:r>
              <a:rPr lang="id-ID" dirty="0" smtClean="0"/>
              <a:t>.</a:t>
            </a:r>
            <a:endParaRPr lang="en-US" dirty="0" smtClean="0"/>
          </a:p>
          <a:p>
            <a:pPr algn="just"/>
            <a:r>
              <a:rPr lang="id-ID" dirty="0"/>
              <a:t>Bahan  organic dan  humus,  seperti  :  daun-daun  yg  membusuk,  humus, asam untuk menyamak, dll. Bahan-bahan ini akan mengganggu proses hidrasi pada </a:t>
            </a:r>
            <a:r>
              <a:rPr lang="id-ID" dirty="0" smtClean="0"/>
              <a:t>beton</a:t>
            </a:r>
            <a:endParaRPr lang="en-US" dirty="0" smtClean="0"/>
          </a:p>
          <a:p>
            <a:pPr algn="just"/>
            <a:r>
              <a:rPr lang="id-ID" dirty="0"/>
              <a:t>Garam, seperti : Chlorida, sulfat, Karbonat dan Fosfat. Bahan-bahan ini dapat  bereaksi  secara  kimiawi  sehingga  memperlambat  atau  merobah proses pengikatan semen, menurunkan kekuatan bahkan menghancurkan </a:t>
            </a:r>
            <a:r>
              <a:rPr lang="id-ID" dirty="0" smtClean="0"/>
              <a:t>beton</a:t>
            </a:r>
            <a:endParaRPr lang="en-US" dirty="0" smtClean="0"/>
          </a:p>
          <a:p>
            <a:pPr algn="just"/>
            <a:r>
              <a:rPr lang="id-ID" dirty="0"/>
              <a:t>Agregat yang reaktif terhadap alkali, yaitu agregat yg mengandung silika reaktif,  biasanya terdapat  pada batuan  cherts,  batu  kapur dan  beberapa jenis batuan beku. Jenis agregat ini dapat bereaksi dengan alkali yang ada dalam semen dan membentuk gel-silika, sehingga agregat </a:t>
            </a:r>
            <a:r>
              <a:rPr lang="id-ID" dirty="0" smtClean="0"/>
              <a:t>mengembang/membengkak dan </a:t>
            </a:r>
            <a:r>
              <a:rPr lang="id-ID" dirty="0"/>
              <a:t>menyebabkan   </a:t>
            </a:r>
            <a:r>
              <a:rPr lang="id-ID" dirty="0" smtClean="0"/>
              <a:t>timbulnya retak </a:t>
            </a:r>
            <a:r>
              <a:rPr lang="id-ID" dirty="0" smtClean="0"/>
              <a:t>serta</a:t>
            </a:r>
            <a:r>
              <a:rPr lang="en-US" dirty="0" smtClean="0"/>
              <a:t> </a:t>
            </a:r>
            <a:r>
              <a:rPr lang="id-ID" dirty="0" smtClean="0"/>
              <a:t>penguraian </a:t>
            </a:r>
            <a:r>
              <a:rPr lang="id-ID" dirty="0"/>
              <a:t>beton</a:t>
            </a:r>
            <a:endParaRPr lang="en-US" dirty="0"/>
          </a:p>
        </p:txBody>
      </p:sp>
    </p:spTree>
    <p:extLst>
      <p:ext uri="{BB962C8B-B14F-4D97-AF65-F5344CB8AC3E}">
        <p14:creationId xmlns:p14="http://schemas.microsoft.com/office/powerpoint/2010/main" val="3070931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b="1" dirty="0"/>
              <a:t>GRADASI (SUSUNAN BUTIRAN) AGREGAT KASAR DAN HALUS</a:t>
            </a:r>
            <a:endParaRPr lang="en-US" sz="3200" dirty="0"/>
          </a:p>
        </p:txBody>
      </p:sp>
      <p:sp>
        <p:nvSpPr>
          <p:cNvPr id="3" name="Content Placeholder 2"/>
          <p:cNvSpPr>
            <a:spLocks noGrp="1"/>
          </p:cNvSpPr>
          <p:nvPr>
            <p:ph idx="1"/>
          </p:nvPr>
        </p:nvSpPr>
        <p:spPr>
          <a:xfrm>
            <a:off x="990600" y="1570037"/>
            <a:ext cx="7696200" cy="4525963"/>
          </a:xfrm>
        </p:spPr>
        <p:txBody>
          <a:bodyPr/>
          <a:lstStyle/>
          <a:p>
            <a:pPr algn="just"/>
            <a:r>
              <a:rPr lang="id-ID" sz="2800" dirty="0"/>
              <a:t>Gradasi agregat adalah distribusi ukuran butiran dari agregat, baik agregat kasar maupun halus. </a:t>
            </a:r>
            <a:endParaRPr lang="en-US" sz="2800" dirty="0" smtClean="0"/>
          </a:p>
          <a:p>
            <a:pPr algn="just"/>
            <a:r>
              <a:rPr lang="id-ID" sz="2800" dirty="0" smtClean="0"/>
              <a:t>Agregat </a:t>
            </a:r>
            <a:r>
              <a:rPr lang="id-ID" sz="2800" dirty="0"/>
              <a:t>yang mempunyai ukuran seragam (sama) akan menghasilkan volume pori antar butiran menjadi besar. </a:t>
            </a:r>
            <a:endParaRPr lang="en-US" sz="2800" dirty="0" smtClean="0"/>
          </a:p>
          <a:p>
            <a:pPr algn="just"/>
            <a:r>
              <a:rPr lang="id-ID" sz="2800" dirty="0" smtClean="0"/>
              <a:t>Sebaliknya </a:t>
            </a:r>
            <a:r>
              <a:rPr lang="id-ID" sz="2800" dirty="0"/>
              <a:t>agregat  yg mempunyai ukuran bervariasi mempunyai volume pori kecil,</a:t>
            </a:r>
            <a:endParaRPr lang="en-US" sz="2800" dirty="0"/>
          </a:p>
        </p:txBody>
      </p:sp>
    </p:spTree>
    <p:extLst>
      <p:ext uri="{BB962C8B-B14F-4D97-AF65-F5344CB8AC3E}">
        <p14:creationId xmlns:p14="http://schemas.microsoft.com/office/powerpoint/2010/main" val="3543267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b="1" dirty="0"/>
              <a:t>Ukuran Bukaan dan Ukuran Saringan dari Satu Set Ayakan</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601636643"/>
              </p:ext>
            </p:extLst>
          </p:nvPr>
        </p:nvGraphicFramePr>
        <p:xfrm>
          <a:off x="1066800" y="1524000"/>
          <a:ext cx="7239000" cy="4191002"/>
        </p:xfrm>
        <a:graphic>
          <a:graphicData uri="http://schemas.openxmlformats.org/drawingml/2006/table">
            <a:tbl>
              <a:tblPr>
                <a:tableStyleId>{5C22544A-7EE6-4342-B048-85BDC9FD1C3A}</a:tableStyleId>
              </a:tblPr>
              <a:tblGrid>
                <a:gridCol w="1808863">
                  <a:extLst>
                    <a:ext uri="{9D8B030D-6E8A-4147-A177-3AD203B41FA5}">
                      <a16:colId xmlns:a16="http://schemas.microsoft.com/office/drawing/2014/main" val="20000"/>
                    </a:ext>
                  </a:extLst>
                </a:gridCol>
                <a:gridCol w="1808863">
                  <a:extLst>
                    <a:ext uri="{9D8B030D-6E8A-4147-A177-3AD203B41FA5}">
                      <a16:colId xmlns:a16="http://schemas.microsoft.com/office/drawing/2014/main" val="20001"/>
                    </a:ext>
                  </a:extLst>
                </a:gridCol>
                <a:gridCol w="1810637">
                  <a:extLst>
                    <a:ext uri="{9D8B030D-6E8A-4147-A177-3AD203B41FA5}">
                      <a16:colId xmlns:a16="http://schemas.microsoft.com/office/drawing/2014/main" val="20002"/>
                    </a:ext>
                  </a:extLst>
                </a:gridCol>
                <a:gridCol w="1810637">
                  <a:extLst>
                    <a:ext uri="{9D8B030D-6E8A-4147-A177-3AD203B41FA5}">
                      <a16:colId xmlns:a16="http://schemas.microsoft.com/office/drawing/2014/main" val="20003"/>
                    </a:ext>
                  </a:extLst>
                </a:gridCol>
              </a:tblGrid>
              <a:tr h="397491">
                <a:tc>
                  <a:txBody>
                    <a:bodyPr/>
                    <a:lstStyle/>
                    <a:p>
                      <a:pPr marL="125730" marR="0">
                        <a:lnSpc>
                          <a:spcPts val="1295"/>
                        </a:lnSpc>
                        <a:spcBef>
                          <a:spcPts val="0"/>
                        </a:spcBef>
                        <a:spcAft>
                          <a:spcPts val="0"/>
                        </a:spcAft>
                      </a:pPr>
                      <a:r>
                        <a:rPr lang="id-ID" sz="1600">
                          <a:effectLst/>
                        </a:rPr>
                        <a:t>Uku</a:t>
                      </a:r>
                      <a:r>
                        <a:rPr lang="id-ID" sz="1600" spc="-5">
                          <a:effectLst/>
                        </a:rPr>
                        <a:t>ra</a:t>
                      </a:r>
                      <a:r>
                        <a:rPr lang="id-ID" sz="1600">
                          <a:effectLst/>
                        </a:rPr>
                        <a:t>n </a:t>
                      </a:r>
                      <a:r>
                        <a:rPr lang="id-ID" sz="1600" spc="5">
                          <a:effectLst/>
                        </a:rPr>
                        <a:t>S</a:t>
                      </a:r>
                      <a:r>
                        <a:rPr lang="id-ID" sz="1600" spc="-5">
                          <a:effectLst/>
                        </a:rPr>
                        <a:t>ar</a:t>
                      </a:r>
                      <a:r>
                        <a:rPr lang="id-ID" sz="1600">
                          <a:effectLst/>
                        </a:rPr>
                        <a:t>i</a:t>
                      </a:r>
                      <a:r>
                        <a:rPr lang="id-ID" sz="1600" spc="10">
                          <a:effectLst/>
                        </a:rPr>
                        <a:t>n</a:t>
                      </a:r>
                      <a:r>
                        <a:rPr lang="id-ID" sz="1600" spc="-25">
                          <a:effectLst/>
                        </a:rPr>
                        <a:t>g</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221615" marR="0">
                        <a:lnSpc>
                          <a:spcPts val="1295"/>
                        </a:lnSpc>
                        <a:spcBef>
                          <a:spcPts val="0"/>
                        </a:spcBef>
                        <a:spcAft>
                          <a:spcPts val="0"/>
                        </a:spcAft>
                      </a:pPr>
                      <a:r>
                        <a:rPr lang="id-ID" sz="1600" spc="-20">
                          <a:effectLst/>
                        </a:rPr>
                        <a:t>B</a:t>
                      </a:r>
                      <a:r>
                        <a:rPr lang="id-ID" sz="1600">
                          <a:effectLst/>
                        </a:rPr>
                        <a:t>uk</a:t>
                      </a:r>
                      <a:r>
                        <a:rPr lang="id-ID" sz="1600" spc="-5">
                          <a:effectLst/>
                        </a:rPr>
                        <a:t>aa</a:t>
                      </a:r>
                      <a:r>
                        <a:rPr lang="id-ID" sz="1600">
                          <a:effectLst/>
                        </a:rPr>
                        <a:t>n</a:t>
                      </a:r>
                      <a:r>
                        <a:rPr lang="id-ID" sz="1600" spc="10">
                          <a:effectLst/>
                        </a:rPr>
                        <a:t> </a:t>
                      </a:r>
                      <a:r>
                        <a:rPr lang="id-ID" sz="1600">
                          <a:effectLst/>
                        </a:rPr>
                        <a:t>(mm)</a:t>
                      </a:r>
                      <a:endParaRPr lang="en-US" sz="1600">
                        <a:effectLst/>
                        <a:latin typeface="Calibri"/>
                        <a:ea typeface="Times New Roman"/>
                        <a:cs typeface="Times New Roman"/>
                      </a:endParaRPr>
                    </a:p>
                  </a:txBody>
                  <a:tcPr marL="0" marR="0" marT="0" marB="0"/>
                </a:tc>
                <a:tc>
                  <a:txBody>
                    <a:bodyPr/>
                    <a:lstStyle/>
                    <a:p>
                      <a:pPr marL="125730" marR="0">
                        <a:lnSpc>
                          <a:spcPts val="1295"/>
                        </a:lnSpc>
                        <a:spcBef>
                          <a:spcPts val="0"/>
                        </a:spcBef>
                        <a:spcAft>
                          <a:spcPts val="0"/>
                        </a:spcAft>
                      </a:pPr>
                      <a:r>
                        <a:rPr lang="id-ID" sz="1600">
                          <a:effectLst/>
                        </a:rPr>
                        <a:t>Uku</a:t>
                      </a:r>
                      <a:r>
                        <a:rPr lang="id-ID" sz="1600" spc="-5">
                          <a:effectLst/>
                        </a:rPr>
                        <a:t>ra</a:t>
                      </a:r>
                      <a:r>
                        <a:rPr lang="id-ID" sz="1600">
                          <a:effectLst/>
                        </a:rPr>
                        <a:t>n </a:t>
                      </a:r>
                      <a:r>
                        <a:rPr lang="id-ID" sz="1600" spc="5">
                          <a:effectLst/>
                        </a:rPr>
                        <a:t>S</a:t>
                      </a:r>
                      <a:r>
                        <a:rPr lang="id-ID" sz="1600" spc="-5">
                          <a:effectLst/>
                        </a:rPr>
                        <a:t>ar</a:t>
                      </a:r>
                      <a:r>
                        <a:rPr lang="id-ID" sz="1600">
                          <a:effectLst/>
                        </a:rPr>
                        <a:t>i</a:t>
                      </a:r>
                      <a:r>
                        <a:rPr lang="id-ID" sz="1600" spc="10">
                          <a:effectLst/>
                        </a:rPr>
                        <a:t>n</a:t>
                      </a:r>
                      <a:r>
                        <a:rPr lang="id-ID" sz="1600" spc="-25">
                          <a:effectLst/>
                        </a:rPr>
                        <a:t>g</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221615" marR="0">
                        <a:lnSpc>
                          <a:spcPts val="1295"/>
                        </a:lnSpc>
                        <a:spcBef>
                          <a:spcPts val="0"/>
                        </a:spcBef>
                        <a:spcAft>
                          <a:spcPts val="0"/>
                        </a:spcAft>
                      </a:pPr>
                      <a:r>
                        <a:rPr lang="id-ID" sz="1600" spc="-20">
                          <a:effectLst/>
                        </a:rPr>
                        <a:t>B</a:t>
                      </a:r>
                      <a:r>
                        <a:rPr lang="id-ID" sz="1600">
                          <a:effectLst/>
                        </a:rPr>
                        <a:t>uk</a:t>
                      </a:r>
                      <a:r>
                        <a:rPr lang="id-ID" sz="1600" spc="-5">
                          <a:effectLst/>
                        </a:rPr>
                        <a:t>aa</a:t>
                      </a:r>
                      <a:r>
                        <a:rPr lang="id-ID" sz="1600">
                          <a:effectLst/>
                        </a:rPr>
                        <a:t>n</a:t>
                      </a:r>
                      <a:r>
                        <a:rPr lang="id-ID" sz="1600" spc="10">
                          <a:effectLst/>
                        </a:rPr>
                        <a:t> </a:t>
                      </a:r>
                      <a:r>
                        <a:rPr lang="id-ID" sz="1600">
                          <a:effectLst/>
                        </a:rPr>
                        <a:t>(mm)</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0"/>
                  </a:ext>
                </a:extLst>
              </a:tr>
              <a:tr h="432185">
                <a:tc>
                  <a:txBody>
                    <a:bodyPr/>
                    <a:lstStyle/>
                    <a:p>
                      <a:pPr marL="448945" marR="448310" algn="ctr">
                        <a:lnSpc>
                          <a:spcPct val="115000"/>
                        </a:lnSpc>
                        <a:spcBef>
                          <a:spcPts val="20"/>
                        </a:spcBef>
                        <a:spcAft>
                          <a:spcPts val="0"/>
                        </a:spcAft>
                      </a:pPr>
                      <a:r>
                        <a:rPr lang="id-ID" sz="1600">
                          <a:effectLst/>
                        </a:rPr>
                        <a:t>4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05460" marR="505460" algn="ctr">
                        <a:lnSpc>
                          <a:spcPct val="115000"/>
                        </a:lnSpc>
                        <a:spcBef>
                          <a:spcPts val="20"/>
                        </a:spcBef>
                        <a:spcAft>
                          <a:spcPts val="0"/>
                        </a:spcAft>
                      </a:pPr>
                      <a:r>
                        <a:rPr lang="id-ID" sz="1600">
                          <a:effectLst/>
                        </a:rPr>
                        <a:t>100</a:t>
                      </a:r>
                      <a:endParaRPr lang="en-US" sz="1600">
                        <a:effectLst/>
                        <a:latin typeface="Calibri"/>
                        <a:ea typeface="Times New Roman"/>
                        <a:cs typeface="Times New Roman"/>
                      </a:endParaRPr>
                    </a:p>
                  </a:txBody>
                  <a:tcPr marL="0" marR="0" marT="0" marB="0"/>
                </a:tc>
                <a:tc>
                  <a:txBody>
                    <a:bodyPr/>
                    <a:lstStyle/>
                    <a:p>
                      <a:pPr marL="414020" marR="0">
                        <a:lnSpc>
                          <a:spcPct val="115000"/>
                        </a:lnSpc>
                        <a:spcBef>
                          <a:spcPts val="20"/>
                        </a:spcBef>
                        <a:spcAft>
                          <a:spcPts val="0"/>
                        </a:spcAft>
                      </a:pPr>
                      <a:r>
                        <a:rPr lang="id-ID" sz="1600">
                          <a:effectLst/>
                        </a:rPr>
                        <a:t>3/8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25145" marR="525145" algn="ctr">
                        <a:lnSpc>
                          <a:spcPct val="115000"/>
                        </a:lnSpc>
                        <a:spcBef>
                          <a:spcPts val="20"/>
                        </a:spcBef>
                        <a:spcAft>
                          <a:spcPts val="0"/>
                        </a:spcAft>
                      </a:pPr>
                      <a:r>
                        <a:rPr lang="id-ID" sz="1600">
                          <a:effectLst/>
                        </a:rPr>
                        <a:t>9,5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418307">
                <a:tc>
                  <a:txBody>
                    <a:bodyPr/>
                    <a:lstStyle/>
                    <a:p>
                      <a:pPr marL="407670" marR="0">
                        <a:lnSpc>
                          <a:spcPts val="1360"/>
                        </a:lnSpc>
                        <a:spcBef>
                          <a:spcPts val="0"/>
                        </a:spcBef>
                        <a:spcAft>
                          <a:spcPts val="0"/>
                        </a:spcAft>
                      </a:pPr>
                      <a:r>
                        <a:rPr lang="id-ID" sz="1600">
                          <a:effectLst/>
                        </a:rPr>
                        <a:t>3</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90</a:t>
                      </a:r>
                      <a:endParaRPr lang="en-US" sz="1600">
                        <a:effectLst/>
                        <a:latin typeface="Calibri"/>
                        <a:ea typeface="Times New Roman"/>
                        <a:cs typeface="Times New Roman"/>
                      </a:endParaRPr>
                    </a:p>
                  </a:txBody>
                  <a:tcPr marL="0" marR="0" marT="0" marB="0"/>
                </a:tc>
                <a:tc>
                  <a:txBody>
                    <a:bodyPr/>
                    <a:lstStyle/>
                    <a:p>
                      <a:pPr marL="470535" marR="470535" algn="ctr">
                        <a:lnSpc>
                          <a:spcPts val="1360"/>
                        </a:lnSpc>
                        <a:spcBef>
                          <a:spcPts val="0"/>
                        </a:spcBef>
                        <a:spcAft>
                          <a:spcPts val="0"/>
                        </a:spcAft>
                      </a:pPr>
                      <a:r>
                        <a:rPr lang="id-ID" sz="1600">
                          <a:effectLst/>
                        </a:rPr>
                        <a:t>No.4</a:t>
                      </a:r>
                      <a:endParaRPr lang="en-US" sz="1600">
                        <a:effectLst/>
                        <a:latin typeface="Calibri"/>
                        <a:ea typeface="Times New Roman"/>
                        <a:cs typeface="Times New Roman"/>
                      </a:endParaRPr>
                    </a:p>
                  </a:txBody>
                  <a:tcPr marL="0" marR="0" marT="0" marB="0"/>
                </a:tc>
                <a:tc>
                  <a:txBody>
                    <a:bodyPr/>
                    <a:lstStyle/>
                    <a:p>
                      <a:pPr marL="487045" marR="487045" algn="ctr">
                        <a:lnSpc>
                          <a:spcPts val="1360"/>
                        </a:lnSpc>
                        <a:spcBef>
                          <a:spcPts val="0"/>
                        </a:spcBef>
                        <a:spcAft>
                          <a:spcPts val="0"/>
                        </a:spcAft>
                      </a:pPr>
                      <a:r>
                        <a:rPr lang="id-ID" sz="1600">
                          <a:effectLst/>
                        </a:rPr>
                        <a:t>4,75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421281">
                <a:tc>
                  <a:txBody>
                    <a:bodyPr/>
                    <a:lstStyle/>
                    <a:p>
                      <a:pPr marL="448945" marR="448310" algn="ctr">
                        <a:lnSpc>
                          <a:spcPts val="1360"/>
                        </a:lnSpc>
                        <a:spcBef>
                          <a:spcPts val="0"/>
                        </a:spcBef>
                        <a:spcAft>
                          <a:spcPts val="0"/>
                        </a:spcAft>
                      </a:pPr>
                      <a:r>
                        <a:rPr lang="id-ID" sz="1600">
                          <a:effectLst/>
                        </a:rPr>
                        <a:t>3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75</a:t>
                      </a:r>
                      <a:endParaRPr lang="en-US" sz="1600">
                        <a:effectLst/>
                        <a:latin typeface="Calibri"/>
                        <a:ea typeface="Times New Roman"/>
                        <a:cs typeface="Times New Roman"/>
                      </a:endParaRPr>
                    </a:p>
                  </a:txBody>
                  <a:tcPr marL="0" marR="0" marT="0" marB="0"/>
                </a:tc>
                <a:tc>
                  <a:txBody>
                    <a:bodyPr/>
                    <a:lstStyle/>
                    <a:p>
                      <a:pPr marL="470535" marR="470535" algn="ctr">
                        <a:lnSpc>
                          <a:spcPts val="1360"/>
                        </a:lnSpc>
                        <a:spcBef>
                          <a:spcPts val="0"/>
                        </a:spcBef>
                        <a:spcAft>
                          <a:spcPts val="0"/>
                        </a:spcAft>
                      </a:pPr>
                      <a:r>
                        <a:rPr lang="id-ID" sz="1600">
                          <a:effectLst/>
                        </a:rPr>
                        <a:t>No.8</a:t>
                      </a:r>
                      <a:endParaRPr lang="en-US" sz="1600">
                        <a:effectLst/>
                        <a:latin typeface="Calibri"/>
                        <a:ea typeface="Times New Roman"/>
                        <a:cs typeface="Times New Roman"/>
                      </a:endParaRPr>
                    </a:p>
                  </a:txBody>
                  <a:tcPr marL="0" marR="0" marT="0" marB="0"/>
                </a:tc>
                <a:tc>
                  <a:txBody>
                    <a:bodyPr/>
                    <a:lstStyle/>
                    <a:p>
                      <a:pPr marL="487045" marR="487045"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421281">
                <a:tc>
                  <a:txBody>
                    <a:bodyPr/>
                    <a:lstStyle/>
                    <a:p>
                      <a:pPr marL="407670" marR="0">
                        <a:lnSpc>
                          <a:spcPts val="1345"/>
                        </a:lnSpc>
                        <a:spcBef>
                          <a:spcPts val="0"/>
                        </a:spcBef>
                        <a:spcAft>
                          <a:spcPts val="0"/>
                        </a:spcAft>
                      </a:pPr>
                      <a:r>
                        <a:rPr lang="id-ID" sz="1600">
                          <a:effectLst/>
                        </a:rPr>
                        <a:t>2</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45"/>
                        </a:lnSpc>
                        <a:spcBef>
                          <a:spcPts val="0"/>
                        </a:spcBef>
                        <a:spcAft>
                          <a:spcPts val="0"/>
                        </a:spcAft>
                      </a:pPr>
                      <a:r>
                        <a:rPr lang="id-ID" sz="1600">
                          <a:effectLst/>
                        </a:rPr>
                        <a:t>63</a:t>
                      </a:r>
                      <a:endParaRPr lang="en-US" sz="1600">
                        <a:effectLst/>
                        <a:latin typeface="Calibri"/>
                        <a:ea typeface="Times New Roman"/>
                        <a:cs typeface="Times New Roman"/>
                      </a:endParaRPr>
                    </a:p>
                  </a:txBody>
                  <a:tcPr marL="0" marR="0" marT="0" marB="0"/>
                </a:tc>
                <a:tc>
                  <a:txBody>
                    <a:bodyPr/>
                    <a:lstStyle/>
                    <a:p>
                      <a:pPr marL="432435" marR="432435" algn="ctr">
                        <a:lnSpc>
                          <a:spcPts val="1345"/>
                        </a:lnSpc>
                        <a:spcBef>
                          <a:spcPts val="0"/>
                        </a:spcBef>
                        <a:spcAft>
                          <a:spcPts val="0"/>
                        </a:spcAft>
                      </a:pPr>
                      <a:r>
                        <a:rPr lang="id-ID" sz="1600">
                          <a:effectLst/>
                        </a:rPr>
                        <a:t>No.16</a:t>
                      </a:r>
                      <a:endParaRPr lang="en-US" sz="1600">
                        <a:effectLst/>
                        <a:latin typeface="Calibri"/>
                        <a:ea typeface="Times New Roman"/>
                        <a:cs typeface="Times New Roman"/>
                      </a:endParaRPr>
                    </a:p>
                  </a:txBody>
                  <a:tcPr marL="0" marR="0" marT="0" marB="0"/>
                </a:tc>
                <a:tc>
                  <a:txBody>
                    <a:bodyPr/>
                    <a:lstStyle/>
                    <a:p>
                      <a:pPr marL="487045" marR="487045"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418307">
                <a:tc>
                  <a:txBody>
                    <a:bodyPr/>
                    <a:lstStyle/>
                    <a:p>
                      <a:pPr marL="448945" marR="448310" algn="ctr">
                        <a:lnSpc>
                          <a:spcPts val="1360"/>
                        </a:lnSpc>
                        <a:spcBef>
                          <a:spcPts val="0"/>
                        </a:spcBef>
                        <a:spcAft>
                          <a:spcPts val="0"/>
                        </a:spcAft>
                      </a:pPr>
                      <a:r>
                        <a:rPr lang="id-ID" sz="1600">
                          <a:effectLst/>
                        </a:rPr>
                        <a:t>2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50</a:t>
                      </a:r>
                      <a:endParaRPr lang="en-US" sz="1600">
                        <a:effectLst/>
                        <a:latin typeface="Calibri"/>
                        <a:ea typeface="Times New Roman"/>
                        <a:cs typeface="Times New Roman"/>
                      </a:endParaRPr>
                    </a:p>
                  </a:txBody>
                  <a:tcPr marL="0" marR="0" marT="0" marB="0"/>
                </a:tc>
                <a:tc>
                  <a:txBody>
                    <a:bodyPr/>
                    <a:lstStyle/>
                    <a:p>
                      <a:pPr marL="432435" marR="432435" algn="ctr">
                        <a:lnSpc>
                          <a:spcPts val="1360"/>
                        </a:lnSpc>
                        <a:spcBef>
                          <a:spcPts val="0"/>
                        </a:spcBef>
                        <a:spcAft>
                          <a:spcPts val="0"/>
                        </a:spcAft>
                      </a:pPr>
                      <a:r>
                        <a:rPr lang="id-ID" sz="1600">
                          <a:effectLst/>
                        </a:rPr>
                        <a:t>No.30</a:t>
                      </a:r>
                      <a:endParaRPr lang="en-US" sz="1600">
                        <a:effectLst/>
                        <a:latin typeface="Calibri"/>
                        <a:ea typeface="Times New Roman"/>
                        <a:cs typeface="Times New Roman"/>
                      </a:endParaRPr>
                    </a:p>
                  </a:txBody>
                  <a:tcPr marL="0" marR="0" marT="0" marB="0"/>
                </a:tc>
                <a:tc>
                  <a:txBody>
                    <a:bodyPr/>
                    <a:lstStyle/>
                    <a:p>
                      <a:pPr marL="525145" marR="525145" algn="ctr">
                        <a:lnSpc>
                          <a:spcPts val="1360"/>
                        </a:lnSpc>
                        <a:spcBef>
                          <a:spcPts val="0"/>
                        </a:spcBef>
                        <a:spcAft>
                          <a:spcPts val="0"/>
                        </a:spcAft>
                      </a:pPr>
                      <a:r>
                        <a:rPr lang="id-ID" sz="1600">
                          <a:effectLst/>
                        </a:rPr>
                        <a:t>0,6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421281">
                <a:tc>
                  <a:txBody>
                    <a:bodyPr/>
                    <a:lstStyle/>
                    <a:p>
                      <a:pPr marL="407670" marR="0">
                        <a:lnSpc>
                          <a:spcPts val="1360"/>
                        </a:lnSpc>
                        <a:spcBef>
                          <a:spcPts val="0"/>
                        </a:spcBef>
                        <a:spcAft>
                          <a:spcPts val="0"/>
                        </a:spcAft>
                      </a:pPr>
                      <a:r>
                        <a:rPr lang="id-ID" sz="1600">
                          <a:effectLst/>
                        </a:rPr>
                        <a:t>1</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487045" marR="485775" algn="ctr">
                        <a:lnSpc>
                          <a:spcPts val="1360"/>
                        </a:lnSpc>
                        <a:spcBef>
                          <a:spcPts val="0"/>
                        </a:spcBef>
                        <a:spcAft>
                          <a:spcPts val="0"/>
                        </a:spcAft>
                      </a:pPr>
                      <a:r>
                        <a:rPr lang="id-ID" sz="1600">
                          <a:effectLst/>
                        </a:rPr>
                        <a:t>37,5</a:t>
                      </a:r>
                      <a:endParaRPr lang="en-US" sz="1600">
                        <a:effectLst/>
                        <a:latin typeface="Calibri"/>
                        <a:ea typeface="Times New Roman"/>
                        <a:cs typeface="Times New Roman"/>
                      </a:endParaRPr>
                    </a:p>
                  </a:txBody>
                  <a:tcPr marL="0" marR="0" marT="0" marB="0"/>
                </a:tc>
                <a:tc>
                  <a:txBody>
                    <a:bodyPr/>
                    <a:lstStyle/>
                    <a:p>
                      <a:pPr marL="432435" marR="432435" algn="ctr">
                        <a:lnSpc>
                          <a:spcPts val="1360"/>
                        </a:lnSpc>
                        <a:spcBef>
                          <a:spcPts val="0"/>
                        </a:spcBef>
                        <a:spcAft>
                          <a:spcPts val="0"/>
                        </a:spcAft>
                      </a:pPr>
                      <a:r>
                        <a:rPr lang="id-ID" sz="1600">
                          <a:effectLst/>
                        </a:rPr>
                        <a:t>No.50</a:t>
                      </a:r>
                      <a:endParaRPr lang="en-US" sz="1600">
                        <a:effectLst/>
                        <a:latin typeface="Calibri"/>
                        <a:ea typeface="Times New Roman"/>
                        <a:cs typeface="Times New Roman"/>
                      </a:endParaRPr>
                    </a:p>
                  </a:txBody>
                  <a:tcPr marL="0" marR="0" marT="0" marB="0"/>
                </a:tc>
                <a:tc>
                  <a:txBody>
                    <a:bodyPr/>
                    <a:lstStyle/>
                    <a:p>
                      <a:pPr marL="525145" marR="525145" algn="ctr">
                        <a:lnSpc>
                          <a:spcPts val="1360"/>
                        </a:lnSpc>
                        <a:spcBef>
                          <a:spcPts val="0"/>
                        </a:spcBef>
                        <a:spcAft>
                          <a:spcPts val="0"/>
                        </a:spcAft>
                      </a:pPr>
                      <a:r>
                        <a:rPr lang="id-ID" sz="1600">
                          <a:effectLst/>
                        </a:rPr>
                        <a:t>0,3</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421281">
                <a:tc>
                  <a:txBody>
                    <a:bodyPr/>
                    <a:lstStyle/>
                    <a:p>
                      <a:pPr marL="448945" marR="448310" algn="ctr">
                        <a:lnSpc>
                          <a:spcPts val="1345"/>
                        </a:lnSpc>
                        <a:spcBef>
                          <a:spcPts val="0"/>
                        </a:spcBef>
                        <a:spcAft>
                          <a:spcPts val="0"/>
                        </a:spcAft>
                      </a:pPr>
                      <a:r>
                        <a:rPr lang="id-ID" sz="1600">
                          <a:effectLst/>
                        </a:rPr>
                        <a:t>1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45"/>
                        </a:lnSpc>
                        <a:spcBef>
                          <a:spcPts val="0"/>
                        </a:spcBef>
                        <a:spcAft>
                          <a:spcPts val="0"/>
                        </a:spcAft>
                      </a:pPr>
                      <a:r>
                        <a:rPr lang="id-ID" sz="1600">
                          <a:effectLst/>
                        </a:rPr>
                        <a:t>25</a:t>
                      </a:r>
                      <a:endParaRPr lang="en-US" sz="1600">
                        <a:effectLst/>
                        <a:latin typeface="Calibri"/>
                        <a:ea typeface="Times New Roman"/>
                        <a:cs typeface="Times New Roman"/>
                      </a:endParaRPr>
                    </a:p>
                  </a:txBody>
                  <a:tcPr marL="0" marR="0" marT="0" marB="0"/>
                </a:tc>
                <a:tc>
                  <a:txBody>
                    <a:bodyPr/>
                    <a:lstStyle/>
                    <a:p>
                      <a:pPr marL="418465" marR="0">
                        <a:lnSpc>
                          <a:spcPts val="1345"/>
                        </a:lnSpc>
                        <a:spcBef>
                          <a:spcPts val="0"/>
                        </a:spcBef>
                        <a:spcAft>
                          <a:spcPts val="0"/>
                        </a:spcAft>
                      </a:pPr>
                      <a:r>
                        <a:rPr lang="id-ID" sz="1600">
                          <a:effectLst/>
                        </a:rPr>
                        <a:t>No.100</a:t>
                      </a:r>
                      <a:endParaRPr lang="en-US" sz="1600">
                        <a:effectLst/>
                        <a:latin typeface="Calibri"/>
                        <a:ea typeface="Times New Roman"/>
                        <a:cs typeface="Times New Roman"/>
                      </a:endParaRPr>
                    </a:p>
                  </a:txBody>
                  <a:tcPr marL="0" marR="0" marT="0" marB="0"/>
                </a:tc>
                <a:tc>
                  <a:txBody>
                    <a:bodyPr/>
                    <a:lstStyle/>
                    <a:p>
                      <a:pPr marL="487045" marR="487045"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418307">
                <a:tc>
                  <a:txBody>
                    <a:bodyPr/>
                    <a:lstStyle/>
                    <a:p>
                      <a:pPr marL="429260" marR="429895" algn="ctr">
                        <a:lnSpc>
                          <a:spcPts val="1360"/>
                        </a:lnSpc>
                        <a:spcBef>
                          <a:spcPts val="0"/>
                        </a:spcBef>
                        <a:spcAft>
                          <a:spcPts val="0"/>
                        </a:spcAft>
                      </a:pPr>
                      <a:r>
                        <a:rPr lang="id-ID" sz="1600">
                          <a:effectLst/>
                        </a:rPr>
                        <a:t>¾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400050" marR="0">
                        <a:lnSpc>
                          <a:spcPts val="1360"/>
                        </a:lnSpc>
                        <a:spcBef>
                          <a:spcPts val="0"/>
                        </a:spcBef>
                        <a:spcAft>
                          <a:spcPts val="0"/>
                        </a:spcAft>
                      </a:pPr>
                      <a:r>
                        <a:rPr lang="id-ID" sz="1600">
                          <a:effectLst/>
                        </a:rPr>
                        <a:t>No. 200</a:t>
                      </a:r>
                      <a:endParaRPr lang="en-US" sz="1600">
                        <a:effectLst/>
                        <a:latin typeface="Calibri"/>
                        <a:ea typeface="Times New Roman"/>
                        <a:cs typeface="Times New Roman"/>
                      </a:endParaRPr>
                    </a:p>
                  </a:txBody>
                  <a:tcPr marL="0" marR="0" marT="0" marB="0"/>
                </a:tc>
                <a:tc>
                  <a:txBody>
                    <a:bodyPr/>
                    <a:lstStyle/>
                    <a:p>
                      <a:pPr marL="448945" marR="448945" algn="ctr">
                        <a:lnSpc>
                          <a:spcPts val="1360"/>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421281">
                <a:tc>
                  <a:txBody>
                    <a:bodyPr/>
                    <a:lstStyle/>
                    <a:p>
                      <a:pPr marL="412115" marR="0">
                        <a:lnSpc>
                          <a:spcPts val="1360"/>
                        </a:lnSpc>
                        <a:spcBef>
                          <a:spcPts val="0"/>
                        </a:spcBef>
                        <a:spcAft>
                          <a:spcPts val="0"/>
                        </a:spcAft>
                      </a:pPr>
                      <a:r>
                        <a:rPr lang="id-ID" sz="1600">
                          <a:effectLst/>
                        </a:rPr>
                        <a:t>1/2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487045" marR="485775" algn="ctr">
                        <a:lnSpc>
                          <a:spcPts val="1360"/>
                        </a:lnSpc>
                        <a:spcBef>
                          <a:spcPts val="0"/>
                        </a:spcBef>
                        <a:spcAft>
                          <a:spcPts val="0"/>
                        </a:spcAft>
                      </a:pPr>
                      <a:r>
                        <a:rPr lang="id-ID" sz="1600">
                          <a:effectLst/>
                        </a:rPr>
                        <a:t>12,5</a:t>
                      </a:r>
                      <a:endParaRPr lang="en-US" sz="1600">
                        <a:effectLst/>
                        <a:latin typeface="Calibri"/>
                        <a:ea typeface="Times New Roman"/>
                        <a:cs typeface="Times New Roman"/>
                      </a:endParaRPr>
                    </a:p>
                  </a:txBody>
                  <a:tcPr marL="0" marR="0" marT="0" marB="0"/>
                </a:tc>
                <a:tc>
                  <a:txBody>
                    <a:bodyPr/>
                    <a:lstStyle/>
                    <a:p>
                      <a:pPr marL="0" marR="0">
                        <a:lnSpc>
                          <a:spcPct val="115000"/>
                        </a:lnSpc>
                        <a:spcBef>
                          <a:spcPts val="0"/>
                        </a:spcBef>
                        <a:spcAft>
                          <a:spcPts val="0"/>
                        </a:spcAft>
                      </a:pPr>
                      <a:r>
                        <a:rPr lang="id-ID" sz="1600">
                          <a:effectLst/>
                        </a:rPr>
                        <a:t> </a:t>
                      </a:r>
                      <a:endParaRPr lang="en-US" sz="1600">
                        <a:effectLst/>
                        <a:latin typeface="Calibri"/>
                        <a:ea typeface="Times New Roman"/>
                        <a:cs typeface="Times New Roman"/>
                      </a:endParaRPr>
                    </a:p>
                  </a:txBody>
                  <a:tcPr marL="0" marR="0" marT="0" marB="0"/>
                </a:tc>
                <a:tc>
                  <a:txBody>
                    <a:bodyPr/>
                    <a:lstStyle/>
                    <a:p>
                      <a:pPr marL="0" marR="0">
                        <a:lnSpc>
                          <a:spcPct val="115000"/>
                        </a:lnSpc>
                        <a:spcBef>
                          <a:spcPts val="0"/>
                        </a:spcBef>
                        <a:spcAft>
                          <a:spcPts val="0"/>
                        </a:spcAft>
                      </a:pPr>
                      <a:r>
                        <a:rPr lang="id-ID" sz="1600" dirty="0">
                          <a:effectLst/>
                        </a:rPr>
                        <a:t> </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57853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b="1" dirty="0"/>
              <a:t>Ukuran lubang Ayakan Standar ASTM, BS dan ISO</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346272214"/>
              </p:ext>
            </p:extLst>
          </p:nvPr>
        </p:nvGraphicFramePr>
        <p:xfrm>
          <a:off x="1371600" y="1600199"/>
          <a:ext cx="6477001" cy="4724403"/>
        </p:xfrm>
        <a:graphic>
          <a:graphicData uri="http://schemas.openxmlformats.org/drawingml/2006/table">
            <a:tbl>
              <a:tblPr>
                <a:tableStyleId>{5C22544A-7EE6-4342-B048-85BDC9FD1C3A}</a:tableStyleId>
              </a:tblPr>
              <a:tblGrid>
                <a:gridCol w="2160059">
                  <a:extLst>
                    <a:ext uri="{9D8B030D-6E8A-4147-A177-3AD203B41FA5}">
                      <a16:colId xmlns:a16="http://schemas.microsoft.com/office/drawing/2014/main" val="20000"/>
                    </a:ext>
                  </a:extLst>
                </a:gridCol>
                <a:gridCol w="2156883">
                  <a:extLst>
                    <a:ext uri="{9D8B030D-6E8A-4147-A177-3AD203B41FA5}">
                      <a16:colId xmlns:a16="http://schemas.microsoft.com/office/drawing/2014/main" val="20001"/>
                    </a:ext>
                  </a:extLst>
                </a:gridCol>
                <a:gridCol w="2160059">
                  <a:extLst>
                    <a:ext uri="{9D8B030D-6E8A-4147-A177-3AD203B41FA5}">
                      <a16:colId xmlns:a16="http://schemas.microsoft.com/office/drawing/2014/main" val="20002"/>
                    </a:ext>
                  </a:extLst>
                </a:gridCol>
              </a:tblGrid>
              <a:tr h="344326">
                <a:tc>
                  <a:txBody>
                    <a:bodyPr/>
                    <a:lstStyle/>
                    <a:p>
                      <a:pPr marL="160655" marR="0">
                        <a:lnSpc>
                          <a:spcPts val="1295"/>
                        </a:lnSpc>
                        <a:spcBef>
                          <a:spcPts val="0"/>
                        </a:spcBef>
                        <a:spcAft>
                          <a:spcPts val="0"/>
                        </a:spcAft>
                      </a:pPr>
                      <a:r>
                        <a:rPr lang="id-ID" sz="1600" b="1" dirty="0">
                          <a:effectLst/>
                        </a:rPr>
                        <a:t>A</a:t>
                      </a:r>
                      <a:r>
                        <a:rPr lang="id-ID" sz="1600" b="1" spc="5" dirty="0">
                          <a:effectLst/>
                        </a:rPr>
                        <a:t>S</a:t>
                      </a:r>
                      <a:r>
                        <a:rPr lang="id-ID" sz="1600" b="1" dirty="0">
                          <a:effectLst/>
                        </a:rPr>
                        <a:t>TM –E 11</a:t>
                      </a:r>
                      <a:r>
                        <a:rPr lang="id-ID" sz="1600" b="1" spc="-5" dirty="0">
                          <a:effectLst/>
                        </a:rPr>
                        <a:t>-</a:t>
                      </a:r>
                      <a:r>
                        <a:rPr lang="id-ID" sz="1600" b="1" dirty="0">
                          <a:effectLst/>
                        </a:rPr>
                        <a:t>70 (mm)</a:t>
                      </a:r>
                      <a:endParaRPr lang="en-US" sz="1600" b="1" dirty="0">
                        <a:effectLst/>
                        <a:latin typeface="Calibri"/>
                        <a:ea typeface="Times New Roman"/>
                        <a:cs typeface="Times New Roman"/>
                      </a:endParaRPr>
                    </a:p>
                  </a:txBody>
                  <a:tcPr marL="0" marR="0" marT="0" marB="0"/>
                </a:tc>
                <a:tc>
                  <a:txBody>
                    <a:bodyPr/>
                    <a:lstStyle/>
                    <a:p>
                      <a:pPr marL="266065" marR="0">
                        <a:lnSpc>
                          <a:spcPts val="1295"/>
                        </a:lnSpc>
                        <a:spcBef>
                          <a:spcPts val="0"/>
                        </a:spcBef>
                        <a:spcAft>
                          <a:spcPts val="0"/>
                        </a:spcAft>
                      </a:pPr>
                      <a:r>
                        <a:rPr lang="id-ID" sz="1600" b="1" spc="-20">
                          <a:effectLst/>
                        </a:rPr>
                        <a:t>B</a:t>
                      </a:r>
                      <a:r>
                        <a:rPr lang="id-ID" sz="1600" b="1">
                          <a:effectLst/>
                        </a:rPr>
                        <a:t>S</a:t>
                      </a:r>
                      <a:r>
                        <a:rPr lang="id-ID" sz="1600" b="1" spc="5">
                          <a:effectLst/>
                        </a:rPr>
                        <a:t> </a:t>
                      </a:r>
                      <a:r>
                        <a:rPr lang="id-ID" sz="1600" b="1">
                          <a:effectLst/>
                        </a:rPr>
                        <a:t>410</a:t>
                      </a:r>
                      <a:r>
                        <a:rPr lang="id-ID" sz="1600" b="1" spc="-5">
                          <a:effectLst/>
                        </a:rPr>
                        <a:t>-</a:t>
                      </a:r>
                      <a:r>
                        <a:rPr lang="id-ID" sz="1600" b="1">
                          <a:effectLst/>
                        </a:rPr>
                        <a:t>1969 </a:t>
                      </a:r>
                      <a:r>
                        <a:rPr lang="id-ID" sz="1600" b="1" spc="-5">
                          <a:effectLst/>
                        </a:rPr>
                        <a:t>(</a:t>
                      </a:r>
                      <a:r>
                        <a:rPr lang="id-ID" sz="1600" b="1">
                          <a:effectLst/>
                        </a:rPr>
                        <a:t>mm)</a:t>
                      </a:r>
                      <a:endParaRPr lang="en-US" sz="1600" b="1">
                        <a:effectLst/>
                        <a:latin typeface="Calibri"/>
                        <a:ea typeface="Times New Roman"/>
                        <a:cs typeface="Times New Roman"/>
                      </a:endParaRPr>
                    </a:p>
                  </a:txBody>
                  <a:tcPr marL="0" marR="0" marT="0" marB="0"/>
                </a:tc>
                <a:tc>
                  <a:txBody>
                    <a:bodyPr/>
                    <a:lstStyle/>
                    <a:p>
                      <a:pPr marL="549275" marR="0">
                        <a:lnSpc>
                          <a:spcPts val="1295"/>
                        </a:lnSpc>
                        <a:spcBef>
                          <a:spcPts val="0"/>
                        </a:spcBef>
                        <a:spcAft>
                          <a:spcPts val="0"/>
                        </a:spcAft>
                      </a:pPr>
                      <a:r>
                        <a:rPr lang="id-ID" sz="1600" b="1" spc="-30" dirty="0">
                          <a:effectLst/>
                        </a:rPr>
                        <a:t>I</a:t>
                      </a:r>
                      <a:r>
                        <a:rPr lang="id-ID" sz="1600" b="1" spc="5" dirty="0">
                          <a:effectLst/>
                        </a:rPr>
                        <a:t>S</a:t>
                      </a:r>
                      <a:r>
                        <a:rPr lang="id-ID" sz="1600" b="1" dirty="0">
                          <a:effectLst/>
                        </a:rPr>
                        <a:t>O </a:t>
                      </a:r>
                      <a:r>
                        <a:rPr lang="id-ID" sz="1600" b="1" spc="-5" dirty="0">
                          <a:effectLst/>
                        </a:rPr>
                        <a:t>(</a:t>
                      </a:r>
                      <a:r>
                        <a:rPr lang="id-ID" sz="1600" b="1" dirty="0">
                          <a:effectLst/>
                        </a:rPr>
                        <a:t>m</a:t>
                      </a:r>
                      <a:r>
                        <a:rPr lang="id-ID" sz="1600" b="1" spc="15" dirty="0">
                          <a:effectLst/>
                        </a:rPr>
                        <a:t>m</a:t>
                      </a:r>
                      <a:r>
                        <a:rPr lang="id-ID" sz="1600" b="1" dirty="0">
                          <a:effectLst/>
                        </a:rPr>
                        <a:t>)</a:t>
                      </a:r>
                      <a:endParaRPr lang="en-US" sz="1600" b="1" dirty="0">
                        <a:effectLst/>
                        <a:latin typeface="Calibri"/>
                        <a:ea typeface="Times New Roman"/>
                        <a:cs typeface="Times New Roman"/>
                      </a:endParaRPr>
                    </a:p>
                  </a:txBody>
                  <a:tcPr marL="0" marR="0" marT="0" marB="0"/>
                </a:tc>
                <a:extLst>
                  <a:ext uri="{0D108BD9-81ED-4DB2-BD59-A6C34878D82A}">
                    <a16:rowId xmlns:a16="http://schemas.microsoft.com/office/drawing/2014/main" val="10000"/>
                  </a:ext>
                </a:extLst>
              </a:tr>
              <a:tr h="376097">
                <a:tc>
                  <a:txBody>
                    <a:bodyPr/>
                    <a:lstStyle/>
                    <a:p>
                      <a:pPr marL="721995" marR="721995" algn="ctr">
                        <a:lnSpc>
                          <a:spcPct val="115000"/>
                        </a:lnSpc>
                        <a:spcBef>
                          <a:spcPts val="5"/>
                        </a:spcBef>
                        <a:spcAft>
                          <a:spcPts val="0"/>
                        </a:spcAft>
                      </a:pPr>
                      <a:r>
                        <a:rPr lang="id-ID" sz="1600">
                          <a:effectLst/>
                        </a:rPr>
                        <a:t>152</a:t>
                      </a:r>
                      <a:endParaRPr lang="en-US" sz="1600">
                        <a:effectLst/>
                        <a:latin typeface="Calibri"/>
                        <a:ea typeface="Times New Roman"/>
                        <a:cs typeface="Times New Roman"/>
                      </a:endParaRPr>
                    </a:p>
                  </a:txBody>
                  <a:tcPr marL="0" marR="0" marT="0" marB="0"/>
                </a:tc>
                <a:tc>
                  <a:txBody>
                    <a:bodyPr/>
                    <a:lstStyle/>
                    <a:p>
                      <a:pPr marL="720725" marR="721995" algn="ctr">
                        <a:lnSpc>
                          <a:spcPct val="115000"/>
                        </a:lnSpc>
                        <a:spcBef>
                          <a:spcPts val="5"/>
                        </a:spcBef>
                        <a:spcAft>
                          <a:spcPts val="0"/>
                        </a:spcAft>
                      </a:pPr>
                      <a:r>
                        <a:rPr lang="id-ID" sz="1600">
                          <a:effectLst/>
                        </a:rPr>
                        <a:t>150</a:t>
                      </a:r>
                      <a:endParaRPr lang="en-US" sz="1600">
                        <a:effectLst/>
                        <a:latin typeface="Calibri"/>
                        <a:ea typeface="Times New Roman"/>
                        <a:cs typeface="Times New Roman"/>
                      </a:endParaRPr>
                    </a:p>
                  </a:txBody>
                  <a:tcPr marL="0" marR="0" marT="0" marB="0"/>
                </a:tc>
                <a:tc>
                  <a:txBody>
                    <a:bodyPr/>
                    <a:lstStyle/>
                    <a:p>
                      <a:pPr marL="721995" marR="721995" algn="ctr">
                        <a:lnSpc>
                          <a:spcPct val="115000"/>
                        </a:lnSpc>
                        <a:spcBef>
                          <a:spcPts val="5"/>
                        </a:spcBef>
                        <a:spcAft>
                          <a:spcPts val="0"/>
                        </a:spcAft>
                      </a:pPr>
                      <a:r>
                        <a:rPr lang="id-ID" sz="1600">
                          <a:effectLst/>
                        </a:rPr>
                        <a:t>128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64935">
                <a:tc>
                  <a:txBody>
                    <a:bodyPr/>
                    <a:lstStyle/>
                    <a:p>
                      <a:pPr marL="760095" marR="760095" algn="ctr">
                        <a:lnSpc>
                          <a:spcPts val="1345"/>
                        </a:lnSpc>
                        <a:spcBef>
                          <a:spcPts val="0"/>
                        </a:spcBef>
                        <a:spcAft>
                          <a:spcPts val="0"/>
                        </a:spcAft>
                      </a:pPr>
                      <a:r>
                        <a:rPr lang="id-ID" sz="1600">
                          <a:effectLst/>
                        </a:rPr>
                        <a:t>76</a:t>
                      </a:r>
                      <a:endParaRPr lang="en-US" sz="1600">
                        <a:effectLst/>
                        <a:latin typeface="Calibri"/>
                        <a:ea typeface="Times New Roman"/>
                        <a:cs typeface="Times New Roman"/>
                      </a:endParaRPr>
                    </a:p>
                  </a:txBody>
                  <a:tcPr marL="0" marR="0" marT="0" marB="0"/>
                </a:tc>
                <a:tc>
                  <a:txBody>
                    <a:bodyPr/>
                    <a:lstStyle/>
                    <a:p>
                      <a:pPr marL="758825" marR="760095" algn="ctr">
                        <a:lnSpc>
                          <a:spcPts val="1345"/>
                        </a:lnSpc>
                        <a:spcBef>
                          <a:spcPts val="0"/>
                        </a:spcBef>
                        <a:spcAft>
                          <a:spcPts val="0"/>
                        </a:spcAft>
                      </a:pPr>
                      <a:r>
                        <a:rPr lang="id-ID" sz="1600">
                          <a:effectLst/>
                        </a:rPr>
                        <a:t>75</a:t>
                      </a:r>
                      <a:endParaRPr lang="en-US" sz="1600">
                        <a:effectLst/>
                        <a:latin typeface="Calibri"/>
                        <a:ea typeface="Times New Roman"/>
                        <a:cs typeface="Times New Roman"/>
                      </a:endParaRPr>
                    </a:p>
                  </a:txBody>
                  <a:tcPr marL="0" marR="0" marT="0" marB="0"/>
                </a:tc>
                <a:tc>
                  <a:txBody>
                    <a:bodyPr/>
                    <a:lstStyle/>
                    <a:p>
                      <a:pPr marL="760095" marR="760095" algn="ctr">
                        <a:lnSpc>
                          <a:spcPts val="1345"/>
                        </a:lnSpc>
                        <a:spcBef>
                          <a:spcPts val="0"/>
                        </a:spcBef>
                        <a:spcAft>
                          <a:spcPts val="0"/>
                        </a:spcAft>
                      </a:pPr>
                      <a:r>
                        <a:rPr lang="id-ID" sz="1600">
                          <a:effectLst/>
                        </a:rPr>
                        <a:t>64</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60642">
                <a:tc>
                  <a:txBody>
                    <a:bodyPr/>
                    <a:lstStyle/>
                    <a:p>
                      <a:pPr marL="760095" marR="760095" algn="ctr">
                        <a:lnSpc>
                          <a:spcPts val="1345"/>
                        </a:lnSpc>
                        <a:spcBef>
                          <a:spcPts val="0"/>
                        </a:spcBef>
                        <a:spcAft>
                          <a:spcPts val="0"/>
                        </a:spcAft>
                      </a:pPr>
                      <a:r>
                        <a:rPr lang="id-ID" sz="1600">
                          <a:effectLst/>
                        </a:rPr>
                        <a:t>38</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37,5</a:t>
                      </a:r>
                      <a:endParaRPr lang="en-US" sz="1600">
                        <a:effectLst/>
                        <a:latin typeface="Calibri"/>
                        <a:ea typeface="Times New Roman"/>
                        <a:cs typeface="Times New Roman"/>
                      </a:endParaRPr>
                    </a:p>
                  </a:txBody>
                  <a:tcPr marL="0" marR="0" marT="0" marB="0"/>
                </a:tc>
                <a:tc>
                  <a:txBody>
                    <a:bodyPr/>
                    <a:lstStyle/>
                    <a:p>
                      <a:pPr marL="760095" marR="760095" algn="ctr">
                        <a:lnSpc>
                          <a:spcPts val="1345"/>
                        </a:lnSpc>
                        <a:spcBef>
                          <a:spcPts val="0"/>
                        </a:spcBef>
                        <a:spcAft>
                          <a:spcPts val="0"/>
                        </a:spcAft>
                      </a:pPr>
                      <a:r>
                        <a:rPr lang="id-ID" sz="1600">
                          <a:effectLst/>
                        </a:rPr>
                        <a:t>32</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66652">
                <a:tc>
                  <a:txBody>
                    <a:bodyPr/>
                    <a:lstStyle/>
                    <a:p>
                      <a:pPr marL="760095" marR="760095" algn="ctr">
                        <a:lnSpc>
                          <a:spcPts val="1360"/>
                        </a:lnSpc>
                        <a:spcBef>
                          <a:spcPts val="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758825" marR="760095" algn="ctr">
                        <a:lnSpc>
                          <a:spcPts val="1360"/>
                        </a:lnSpc>
                        <a:spcBef>
                          <a:spcPts val="0"/>
                        </a:spcBef>
                        <a:spcAft>
                          <a:spcPts val="0"/>
                        </a:spcAft>
                      </a:pPr>
                      <a:r>
                        <a:rPr lang="id-ID" sz="1600">
                          <a:effectLst/>
                        </a:rPr>
                        <a:t>20</a:t>
                      </a:r>
                      <a:endParaRPr lang="en-US" sz="1600">
                        <a:effectLst/>
                        <a:latin typeface="Calibri"/>
                        <a:ea typeface="Times New Roman"/>
                        <a:cs typeface="Times New Roman"/>
                      </a:endParaRPr>
                    </a:p>
                  </a:txBody>
                  <a:tcPr marL="0" marR="0" marT="0" marB="0"/>
                </a:tc>
                <a:tc>
                  <a:txBody>
                    <a:bodyPr/>
                    <a:lstStyle/>
                    <a:p>
                      <a:pPr marL="760095" marR="760095" algn="ctr">
                        <a:lnSpc>
                          <a:spcPts val="1360"/>
                        </a:lnSpc>
                        <a:spcBef>
                          <a:spcPts val="0"/>
                        </a:spcBef>
                        <a:spcAft>
                          <a:spcPts val="0"/>
                        </a:spcAft>
                      </a:pPr>
                      <a:r>
                        <a:rPr lang="id-ID" sz="1600">
                          <a:effectLst/>
                        </a:rPr>
                        <a:t>16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64935">
                <a:tc>
                  <a:txBody>
                    <a:bodyPr/>
                    <a:lstStyle/>
                    <a:p>
                      <a:pPr marL="741680" marR="740410" algn="ctr">
                        <a:lnSpc>
                          <a:spcPts val="1345"/>
                        </a:lnSpc>
                        <a:spcBef>
                          <a:spcPts val="0"/>
                        </a:spcBef>
                        <a:spcAft>
                          <a:spcPts val="0"/>
                        </a:spcAft>
                      </a:pPr>
                      <a:r>
                        <a:rPr lang="id-ID" sz="1600">
                          <a:effectLst/>
                        </a:rPr>
                        <a:t>9,5</a:t>
                      </a:r>
                      <a:endParaRPr lang="en-US" sz="1600">
                        <a:effectLst/>
                        <a:latin typeface="Calibri"/>
                        <a:ea typeface="Times New Roman"/>
                        <a:cs typeface="Times New Roman"/>
                      </a:endParaRPr>
                    </a:p>
                  </a:txBody>
                  <a:tcPr marL="0" marR="0" marT="0" marB="0"/>
                </a:tc>
                <a:tc>
                  <a:txBody>
                    <a:bodyPr/>
                    <a:lstStyle/>
                    <a:p>
                      <a:pPr marL="758825" marR="760095" algn="ctr">
                        <a:lnSpc>
                          <a:spcPts val="1345"/>
                        </a:lnSpc>
                        <a:spcBef>
                          <a:spcPts val="0"/>
                        </a:spcBef>
                        <a:spcAft>
                          <a:spcPts val="0"/>
                        </a:spcAft>
                      </a:pPr>
                      <a:r>
                        <a:rPr lang="id-ID" sz="1600">
                          <a:effectLst/>
                        </a:rPr>
                        <a:t>10</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60642">
                <a:tc>
                  <a:txBody>
                    <a:bodyPr/>
                    <a:lstStyle/>
                    <a:p>
                      <a:pPr marL="703580" marR="702310" algn="ctr">
                        <a:lnSpc>
                          <a:spcPts val="1345"/>
                        </a:lnSpc>
                        <a:spcBef>
                          <a:spcPts val="0"/>
                        </a:spcBef>
                        <a:spcAft>
                          <a:spcPts val="0"/>
                        </a:spcAft>
                      </a:pPr>
                      <a:r>
                        <a:rPr lang="id-ID" sz="1600">
                          <a:effectLst/>
                        </a:rPr>
                        <a:t>4,75</a:t>
                      </a:r>
                      <a:endParaRPr lang="en-US" sz="1600">
                        <a:effectLst/>
                        <a:latin typeface="Calibri"/>
                        <a:ea typeface="Times New Roman"/>
                        <a:cs typeface="Times New Roman"/>
                      </a:endParaRPr>
                    </a:p>
                  </a:txBody>
                  <a:tcPr marL="0" marR="0" marT="0" marB="0"/>
                </a:tc>
                <a:tc>
                  <a:txBody>
                    <a:bodyPr/>
                    <a:lstStyle/>
                    <a:p>
                      <a:pPr marL="796925" marR="798195" algn="ctr">
                        <a:lnSpc>
                          <a:spcPts val="1345"/>
                        </a:lnSpc>
                        <a:spcBef>
                          <a:spcPts val="0"/>
                        </a:spcBef>
                        <a:spcAft>
                          <a:spcPts val="0"/>
                        </a:spcAft>
                      </a:pPr>
                      <a:r>
                        <a:rPr lang="id-ID" sz="1600">
                          <a:effectLst/>
                        </a:rPr>
                        <a:t>5</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4</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66652">
                <a:tc>
                  <a:txBody>
                    <a:bodyPr/>
                    <a:lstStyle/>
                    <a:p>
                      <a:pPr marL="703580" marR="702310"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tc>
                  <a:txBody>
                    <a:bodyPr/>
                    <a:lstStyle/>
                    <a:p>
                      <a:pPr marL="702310" marR="702310"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tc>
                  <a:txBody>
                    <a:bodyPr/>
                    <a:lstStyle/>
                    <a:p>
                      <a:pPr marL="798195" marR="798195" algn="ctr">
                        <a:lnSpc>
                          <a:spcPts val="1360"/>
                        </a:lnSpc>
                        <a:spcBef>
                          <a:spcPts val="0"/>
                        </a:spcBef>
                        <a:spcAft>
                          <a:spcPts val="0"/>
                        </a:spcAft>
                      </a:pPr>
                      <a:r>
                        <a:rPr lang="id-ID" sz="1600">
                          <a:effectLst/>
                        </a:rPr>
                        <a:t>2</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64935">
                <a:tc>
                  <a:txBody>
                    <a:bodyPr/>
                    <a:lstStyle/>
                    <a:p>
                      <a:pPr marL="703580" marR="702310"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1</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60642">
                <a:tc>
                  <a:txBody>
                    <a:bodyPr/>
                    <a:lstStyle/>
                    <a:p>
                      <a:pPr marL="703580" marR="702310" algn="ctr">
                        <a:lnSpc>
                          <a:spcPts val="1345"/>
                        </a:lnSpc>
                        <a:spcBef>
                          <a:spcPts val="0"/>
                        </a:spcBef>
                        <a:spcAft>
                          <a:spcPts val="0"/>
                        </a:spcAft>
                      </a:pPr>
                      <a:r>
                        <a:rPr lang="id-ID" sz="1600">
                          <a:effectLst/>
                        </a:rPr>
                        <a:t>0,60</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0,60</a:t>
                      </a:r>
                      <a:endParaRPr lang="en-US" sz="1600">
                        <a:effectLst/>
                        <a:latin typeface="Calibri"/>
                        <a:ea typeface="Times New Roman"/>
                        <a:cs typeface="Times New Roman"/>
                      </a:endParaRPr>
                    </a:p>
                  </a:txBody>
                  <a:tcPr marL="0" marR="0" marT="0" marB="0"/>
                </a:tc>
                <a:tc>
                  <a:txBody>
                    <a:bodyPr/>
                    <a:lstStyle/>
                    <a:p>
                      <a:pPr marL="703580" marR="702310" algn="ctr">
                        <a:lnSpc>
                          <a:spcPts val="1345"/>
                        </a:lnSpc>
                        <a:spcBef>
                          <a:spcPts val="0"/>
                        </a:spcBef>
                        <a:spcAft>
                          <a:spcPts val="0"/>
                        </a:spcAft>
                      </a:pPr>
                      <a:r>
                        <a:rPr lang="id-ID" sz="1600">
                          <a:effectLst/>
                        </a:rPr>
                        <a:t>0,50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66652">
                <a:tc>
                  <a:txBody>
                    <a:bodyPr/>
                    <a:lstStyle/>
                    <a:p>
                      <a:pPr marL="703580" marR="702310" algn="ctr">
                        <a:lnSpc>
                          <a:spcPts val="1360"/>
                        </a:lnSpc>
                        <a:spcBef>
                          <a:spcPts val="0"/>
                        </a:spcBef>
                        <a:spcAft>
                          <a:spcPts val="0"/>
                        </a:spcAft>
                      </a:pPr>
                      <a:r>
                        <a:rPr lang="id-ID" sz="1600">
                          <a:effectLst/>
                        </a:rPr>
                        <a:t>0,30</a:t>
                      </a:r>
                      <a:endParaRPr lang="en-US" sz="1600">
                        <a:effectLst/>
                        <a:latin typeface="Calibri"/>
                        <a:ea typeface="Times New Roman"/>
                        <a:cs typeface="Times New Roman"/>
                      </a:endParaRPr>
                    </a:p>
                  </a:txBody>
                  <a:tcPr marL="0" marR="0" marT="0" marB="0"/>
                </a:tc>
                <a:tc>
                  <a:txBody>
                    <a:bodyPr/>
                    <a:lstStyle/>
                    <a:p>
                      <a:pPr marL="702310" marR="702310" algn="ctr">
                        <a:lnSpc>
                          <a:spcPts val="1360"/>
                        </a:lnSpc>
                        <a:spcBef>
                          <a:spcPts val="0"/>
                        </a:spcBef>
                        <a:spcAft>
                          <a:spcPts val="0"/>
                        </a:spcAft>
                      </a:pPr>
                      <a:r>
                        <a:rPr lang="id-ID" sz="1600">
                          <a:effectLst/>
                        </a:rPr>
                        <a:t>0,30</a:t>
                      </a:r>
                      <a:endParaRPr lang="en-US" sz="1600">
                        <a:effectLst/>
                        <a:latin typeface="Calibri"/>
                        <a:ea typeface="Times New Roman"/>
                        <a:cs typeface="Times New Roman"/>
                      </a:endParaRPr>
                    </a:p>
                  </a:txBody>
                  <a:tcPr marL="0" marR="0" marT="0" marB="0"/>
                </a:tc>
                <a:tc>
                  <a:txBody>
                    <a:bodyPr/>
                    <a:lstStyle/>
                    <a:p>
                      <a:pPr marL="703580" marR="702310" algn="ctr">
                        <a:lnSpc>
                          <a:spcPts val="1360"/>
                        </a:lnSpc>
                        <a:spcBef>
                          <a:spcPts val="0"/>
                        </a:spcBef>
                        <a:spcAft>
                          <a:spcPts val="0"/>
                        </a:spcAft>
                      </a:pPr>
                      <a:r>
                        <a:rPr lang="id-ID" sz="1600">
                          <a:effectLst/>
                        </a:rPr>
                        <a:t>0,25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64935">
                <a:tc>
                  <a:txBody>
                    <a:bodyPr/>
                    <a:lstStyle/>
                    <a:p>
                      <a:pPr marL="703580" marR="702310"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665480" marR="664210" algn="ctr">
                        <a:lnSpc>
                          <a:spcPts val="1345"/>
                        </a:lnSpc>
                        <a:spcBef>
                          <a:spcPts val="0"/>
                        </a:spcBef>
                        <a:spcAft>
                          <a:spcPts val="0"/>
                        </a:spcAft>
                      </a:pPr>
                      <a:r>
                        <a:rPr lang="id-ID" sz="1600">
                          <a:effectLst/>
                        </a:rPr>
                        <a:t>0,125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62358">
                <a:tc>
                  <a:txBody>
                    <a:bodyPr/>
                    <a:lstStyle/>
                    <a:p>
                      <a:pPr marL="665480" marR="664210" algn="ctr">
                        <a:lnSpc>
                          <a:spcPts val="1345"/>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tc>
                  <a:txBody>
                    <a:bodyPr/>
                    <a:lstStyle/>
                    <a:p>
                      <a:pPr marL="664210" marR="664210" algn="ctr">
                        <a:lnSpc>
                          <a:spcPts val="1345"/>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tc>
                  <a:txBody>
                    <a:bodyPr/>
                    <a:lstStyle/>
                    <a:p>
                      <a:pPr marL="665480" marR="664210" algn="ctr">
                        <a:lnSpc>
                          <a:spcPts val="1345"/>
                        </a:lnSpc>
                        <a:spcBef>
                          <a:spcPts val="0"/>
                        </a:spcBef>
                        <a:spcAft>
                          <a:spcPts val="0"/>
                        </a:spcAft>
                      </a:pPr>
                      <a:r>
                        <a:rPr lang="id-ID" sz="1600" dirty="0">
                          <a:effectLst/>
                        </a:rPr>
                        <a:t>0,062</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516405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b="1" i="1" dirty="0"/>
              <a:t>Modulus Kehalusan Butir </a:t>
            </a:r>
            <a:r>
              <a:rPr lang="en-US" sz="3200" b="1" i="1" dirty="0" smtClean="0"/>
              <a:t/>
            </a:r>
            <a:br>
              <a:rPr lang="en-US" sz="3200" b="1" i="1" dirty="0" smtClean="0"/>
            </a:br>
            <a:r>
              <a:rPr lang="id-ID" sz="3200" b="1" i="1" dirty="0" smtClean="0"/>
              <a:t>(</a:t>
            </a:r>
            <a:r>
              <a:rPr lang="id-ID" sz="3200" b="1" i="1" dirty="0"/>
              <a:t>Fineness Modulus = FM</a:t>
            </a:r>
            <a:r>
              <a:rPr lang="id-ID" sz="3200" b="1" i="1" dirty="0" smtClean="0"/>
              <a:t>)</a:t>
            </a:r>
            <a:endParaRPr lang="en-US" sz="3200" dirty="0"/>
          </a:p>
        </p:txBody>
      </p:sp>
      <p:sp>
        <p:nvSpPr>
          <p:cNvPr id="3" name="Content Placeholder 2"/>
          <p:cNvSpPr>
            <a:spLocks noGrp="1"/>
          </p:cNvSpPr>
          <p:nvPr>
            <p:ph idx="1"/>
          </p:nvPr>
        </p:nvSpPr>
        <p:spPr>
          <a:xfrm>
            <a:off x="914400" y="1600201"/>
            <a:ext cx="7772400" cy="3657600"/>
          </a:xfrm>
        </p:spPr>
        <p:txBody>
          <a:bodyPr>
            <a:normAutofit fontScale="92500" lnSpcReduction="10000"/>
          </a:bodyPr>
          <a:lstStyle/>
          <a:p>
            <a:pPr algn="just"/>
            <a:r>
              <a:rPr lang="id-ID" sz="2400" dirty="0"/>
              <a:t>Modulus kehalusan butir (angka kehalusan) adalah jumlah persen tertinggal komulatif pada tiap-tiap ayakan dari suatu seri ayakan yang ukuran lubangnya </a:t>
            </a:r>
            <a:r>
              <a:rPr lang="id-ID" sz="2400" dirty="0" smtClean="0"/>
              <a:t>berbanding </a:t>
            </a:r>
            <a:r>
              <a:rPr lang="id-ID" sz="2400" dirty="0"/>
              <a:t>dua kali lipat, dimulai dari ayakan berukuran lubang 0,15 mm, </a:t>
            </a:r>
            <a:r>
              <a:rPr lang="id-ID" sz="2400" dirty="0" smtClean="0"/>
              <a:t>dibagi</a:t>
            </a:r>
            <a:r>
              <a:rPr lang="en-US" sz="2400" dirty="0" smtClean="0"/>
              <a:t> </a:t>
            </a:r>
            <a:r>
              <a:rPr lang="id-ID" sz="2400" dirty="0" smtClean="0"/>
              <a:t>100.</a:t>
            </a:r>
            <a:endParaRPr lang="en-US" sz="2400" dirty="0" smtClean="0"/>
          </a:p>
          <a:p>
            <a:pPr algn="just"/>
            <a:r>
              <a:rPr lang="id-ID" sz="2400" dirty="0"/>
              <a:t>Makin  besar  nilai  Modulus  Halus  Butir  (MHB)  suatu  agregat  berarti semakin besar butiran agregatnya (semakin kasar). </a:t>
            </a:r>
            <a:endParaRPr lang="en-US" sz="2400" dirty="0" smtClean="0"/>
          </a:p>
          <a:p>
            <a:pPr algn="just"/>
            <a:r>
              <a:rPr lang="id-ID" sz="2400" dirty="0" smtClean="0"/>
              <a:t>MHB </a:t>
            </a:r>
            <a:r>
              <a:rPr lang="id-ID" sz="2400" dirty="0"/>
              <a:t>pasir berkisar </a:t>
            </a:r>
            <a:r>
              <a:rPr lang="id-ID" sz="2400" dirty="0" smtClean="0"/>
              <a:t>antara</a:t>
            </a:r>
            <a:r>
              <a:rPr lang="en-US" sz="2400" dirty="0" smtClean="0"/>
              <a:t> </a:t>
            </a:r>
            <a:r>
              <a:rPr lang="id-ID" sz="2400" dirty="0" smtClean="0"/>
              <a:t>1,50 </a:t>
            </a:r>
            <a:r>
              <a:rPr lang="id-ID" sz="2400" dirty="0"/>
              <a:t>– 3,8, kerikil sebesar 5,0 – 8,0. Sedangkan MHB dari campuran agregat halus dan kasar sebesar 5,0 – 6,0.</a:t>
            </a:r>
            <a:endParaRPr lang="en-US" sz="2400" dirty="0"/>
          </a:p>
          <a:p>
            <a:pPr algn="just"/>
            <a:endParaRPr lang="en-US" sz="2400" dirty="0"/>
          </a:p>
          <a:p>
            <a:pPr algn="just"/>
            <a:endParaRPr lang="en-US" sz="2400" dirty="0"/>
          </a:p>
        </p:txBody>
      </p:sp>
    </p:spTree>
    <p:extLst>
      <p:ext uri="{BB962C8B-B14F-4D97-AF65-F5344CB8AC3E}">
        <p14:creationId xmlns:p14="http://schemas.microsoft.com/office/powerpoint/2010/main" val="2035642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 </a:t>
            </a:r>
            <a:r>
              <a:rPr lang="id-ID" sz="3600" b="1" dirty="0"/>
              <a:t>Contoh Data Hasil Analisa Ayak</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2542039760"/>
              </p:ext>
            </p:extLst>
          </p:nvPr>
        </p:nvGraphicFramePr>
        <p:xfrm>
          <a:off x="1752600" y="1600200"/>
          <a:ext cx="5638799" cy="4724398"/>
        </p:xfrm>
        <a:graphic>
          <a:graphicData uri="http://schemas.openxmlformats.org/drawingml/2006/table">
            <a:tbl>
              <a:tblPr>
                <a:tableStyleId>{5C22544A-7EE6-4342-B048-85BDC9FD1C3A}</a:tableStyleId>
              </a:tblPr>
              <a:tblGrid>
                <a:gridCol w="1922362">
                  <a:extLst>
                    <a:ext uri="{9D8B030D-6E8A-4147-A177-3AD203B41FA5}">
                      <a16:colId xmlns:a16="http://schemas.microsoft.com/office/drawing/2014/main" val="20000"/>
                    </a:ext>
                  </a:extLst>
                </a:gridCol>
                <a:gridCol w="1922362">
                  <a:extLst>
                    <a:ext uri="{9D8B030D-6E8A-4147-A177-3AD203B41FA5}">
                      <a16:colId xmlns:a16="http://schemas.microsoft.com/office/drawing/2014/main" val="20001"/>
                    </a:ext>
                  </a:extLst>
                </a:gridCol>
                <a:gridCol w="1794075">
                  <a:extLst>
                    <a:ext uri="{9D8B030D-6E8A-4147-A177-3AD203B41FA5}">
                      <a16:colId xmlns:a16="http://schemas.microsoft.com/office/drawing/2014/main" val="20002"/>
                    </a:ext>
                  </a:extLst>
                </a:gridCol>
              </a:tblGrid>
              <a:tr h="348782">
                <a:tc rowSpan="2">
                  <a:txBody>
                    <a:bodyPr/>
                    <a:lstStyle/>
                    <a:p>
                      <a:pPr marL="62865" marR="67945" indent="1270" algn="ctr">
                        <a:lnSpc>
                          <a:spcPts val="1140"/>
                        </a:lnSpc>
                        <a:spcBef>
                          <a:spcPts val="210"/>
                        </a:spcBef>
                        <a:spcAft>
                          <a:spcPts val="0"/>
                        </a:spcAft>
                      </a:pPr>
                      <a:r>
                        <a:rPr lang="id-ID" sz="1400" spc="10">
                          <a:effectLst/>
                        </a:rPr>
                        <a:t>U</a:t>
                      </a:r>
                      <a:r>
                        <a:rPr lang="id-ID" sz="1400" spc="30">
                          <a:effectLst/>
                        </a:rPr>
                        <a:t>k</a:t>
                      </a:r>
                      <a:r>
                        <a:rPr lang="id-ID" sz="1400" spc="15">
                          <a:effectLst/>
                        </a:rPr>
                        <a:t>u</a:t>
                      </a:r>
                      <a:r>
                        <a:rPr lang="id-ID" sz="1400">
                          <a:effectLst/>
                        </a:rPr>
                        <a:t>r</a:t>
                      </a:r>
                      <a:r>
                        <a:rPr lang="id-ID" sz="1400" spc="15">
                          <a:effectLst/>
                        </a:rPr>
                        <a:t>a</a:t>
                      </a:r>
                      <a:r>
                        <a:rPr lang="id-ID" sz="1400">
                          <a:effectLst/>
                        </a:rPr>
                        <a:t>n L</a:t>
                      </a:r>
                      <a:r>
                        <a:rPr lang="id-ID" sz="1400" spc="15">
                          <a:effectLst/>
                        </a:rPr>
                        <a:t>uban</a:t>
                      </a:r>
                      <a:r>
                        <a:rPr lang="id-ID" sz="1400">
                          <a:effectLst/>
                        </a:rPr>
                        <a:t>g </a:t>
                      </a:r>
                      <a:r>
                        <a:rPr lang="id-ID" sz="1400" spc="20">
                          <a:effectLst/>
                        </a:rPr>
                        <a:t>A</a:t>
                      </a:r>
                      <a:r>
                        <a:rPr lang="id-ID" sz="1400" spc="-40">
                          <a:effectLst/>
                        </a:rPr>
                        <a:t>y</a:t>
                      </a:r>
                      <a:r>
                        <a:rPr lang="id-ID" sz="1400">
                          <a:effectLst/>
                        </a:rPr>
                        <a:t>a</a:t>
                      </a:r>
                      <a:r>
                        <a:rPr lang="id-ID" sz="1400" spc="30">
                          <a:effectLst/>
                        </a:rPr>
                        <a:t>k</a:t>
                      </a:r>
                      <a:r>
                        <a:rPr lang="id-ID" sz="1400">
                          <a:effectLst/>
                        </a:rPr>
                        <a:t>an</a:t>
                      </a:r>
                      <a:r>
                        <a:rPr lang="id-ID" sz="1400" spc="-75">
                          <a:effectLst/>
                        </a:rPr>
                        <a:t> </a:t>
                      </a:r>
                      <a:r>
                        <a:rPr lang="id-ID" sz="1400" spc="15">
                          <a:effectLst/>
                        </a:rPr>
                        <a:t>(</a:t>
                      </a:r>
                      <a:r>
                        <a:rPr lang="id-ID" sz="1400" spc="20">
                          <a:effectLst/>
                        </a:rPr>
                        <a:t>m</a:t>
                      </a:r>
                      <a:r>
                        <a:rPr lang="id-ID" sz="1400" spc="35">
                          <a:effectLst/>
                        </a:rPr>
                        <a:t>m</a:t>
                      </a:r>
                      <a:r>
                        <a:rPr lang="id-ID" sz="1400">
                          <a:effectLst/>
                        </a:rPr>
                        <a:t>)</a:t>
                      </a:r>
                      <a:endParaRPr lang="en-US" sz="1400">
                        <a:effectLst/>
                        <a:latin typeface="Calibri"/>
                        <a:ea typeface="Times New Roman"/>
                        <a:cs typeface="Times New Roman"/>
                      </a:endParaRPr>
                    </a:p>
                  </a:txBody>
                  <a:tcPr marL="0" marR="0" marT="0" marB="0"/>
                </a:tc>
                <a:tc gridSpan="2">
                  <a:txBody>
                    <a:bodyPr/>
                    <a:lstStyle/>
                    <a:p>
                      <a:pPr marL="542925" marR="0">
                        <a:lnSpc>
                          <a:spcPct val="115000"/>
                        </a:lnSpc>
                        <a:spcBef>
                          <a:spcPts val="315"/>
                        </a:spcBef>
                        <a:spcAft>
                          <a:spcPts val="0"/>
                        </a:spcAft>
                      </a:pPr>
                      <a:r>
                        <a:rPr lang="id-ID" sz="1400" spc="-5">
                          <a:effectLst/>
                        </a:rPr>
                        <a:t>B</a:t>
                      </a:r>
                      <a:r>
                        <a:rPr lang="id-ID" sz="1400">
                          <a:effectLst/>
                        </a:rPr>
                        <a:t>e</a:t>
                      </a:r>
                      <a:r>
                        <a:rPr lang="id-ID" sz="1400" spc="5">
                          <a:effectLst/>
                        </a:rPr>
                        <a:t>r</a:t>
                      </a:r>
                      <a:r>
                        <a:rPr lang="id-ID" sz="1400">
                          <a:effectLst/>
                        </a:rPr>
                        <a:t>at</a:t>
                      </a:r>
                      <a:r>
                        <a:rPr lang="id-ID" sz="1400" spc="-50">
                          <a:effectLst/>
                        </a:rPr>
                        <a:t> </a:t>
                      </a:r>
                      <a:r>
                        <a:rPr lang="id-ID" sz="1400" spc="30">
                          <a:effectLst/>
                        </a:rPr>
                        <a:t>T</a:t>
                      </a:r>
                      <a:r>
                        <a:rPr lang="id-ID" sz="1400">
                          <a:effectLst/>
                        </a:rPr>
                        <a:t>e</a:t>
                      </a:r>
                      <a:r>
                        <a:rPr lang="id-ID" sz="1400" spc="5">
                          <a:effectLst/>
                        </a:rPr>
                        <a:t>r</a:t>
                      </a:r>
                      <a:r>
                        <a:rPr lang="id-ID" sz="1400">
                          <a:effectLst/>
                        </a:rPr>
                        <a:t>t</a:t>
                      </a:r>
                      <a:r>
                        <a:rPr lang="id-ID" sz="1400" spc="-5">
                          <a:effectLst/>
                        </a:rPr>
                        <a:t>i</a:t>
                      </a:r>
                      <a:r>
                        <a:rPr lang="id-ID" sz="1400" spc="10">
                          <a:effectLst/>
                        </a:rPr>
                        <a:t>n</a:t>
                      </a:r>
                      <a:r>
                        <a:rPr lang="id-ID" sz="1400">
                          <a:effectLst/>
                        </a:rPr>
                        <a:t>gg</a:t>
                      </a:r>
                      <a:r>
                        <a:rPr lang="id-ID" sz="1400" spc="20">
                          <a:effectLst/>
                        </a:rPr>
                        <a:t>a</a:t>
                      </a:r>
                      <a:r>
                        <a:rPr lang="id-ID" sz="1400">
                          <a:effectLst/>
                        </a:rPr>
                        <a:t>l</a:t>
                      </a:r>
                      <a:r>
                        <a:rPr lang="id-ID" sz="1400" spc="-100">
                          <a:effectLst/>
                        </a:rPr>
                        <a:t> </a:t>
                      </a:r>
                      <a:r>
                        <a:rPr lang="id-ID" sz="1400">
                          <a:effectLst/>
                        </a:rPr>
                        <a:t>(g</a:t>
                      </a:r>
                      <a:r>
                        <a:rPr lang="id-ID" sz="1400" spc="5">
                          <a:effectLst/>
                        </a:rPr>
                        <a:t>r</a:t>
                      </a:r>
                      <a:r>
                        <a:rPr lang="id-ID" sz="1400">
                          <a:effectLst/>
                        </a:rPr>
                        <a:t>a</a:t>
                      </a:r>
                      <a:r>
                        <a:rPr lang="id-ID" sz="1400" spc="45">
                          <a:effectLst/>
                        </a:rPr>
                        <a:t>m</a:t>
                      </a:r>
                      <a:r>
                        <a:rPr lang="id-ID" sz="1400">
                          <a:effectLst/>
                        </a:rPr>
                        <a:t>)</a:t>
                      </a:r>
                      <a:endParaRPr lang="en-US" sz="1400">
                        <a:effectLst/>
                        <a:latin typeface="Calibri"/>
                        <a:ea typeface="Times New Roman"/>
                        <a:cs typeface="Times New Roman"/>
                      </a:endParaRPr>
                    </a:p>
                  </a:txBody>
                  <a:tcPr marL="0" marR="0" marT="0" marB="0"/>
                </a:tc>
                <a:tc hMerge="1">
                  <a:txBody>
                    <a:bodyPr/>
                    <a:lstStyle/>
                    <a:p>
                      <a:endParaRPr lang="en-US"/>
                    </a:p>
                  </a:txBody>
                  <a:tcPr/>
                </a:tc>
                <a:extLst>
                  <a:ext uri="{0D108BD9-81ED-4DB2-BD59-A6C34878D82A}">
                    <a16:rowId xmlns:a16="http://schemas.microsoft.com/office/drawing/2014/main" val="10000"/>
                  </a:ext>
                </a:extLst>
              </a:tr>
              <a:tr h="414581">
                <a:tc vMerge="1">
                  <a:txBody>
                    <a:bodyPr/>
                    <a:lstStyle/>
                    <a:p>
                      <a:endParaRPr lang="en-US"/>
                    </a:p>
                  </a:txBody>
                  <a:tcPr/>
                </a:tc>
                <a:tc>
                  <a:txBody>
                    <a:bodyPr/>
                    <a:lstStyle/>
                    <a:p>
                      <a:pPr marL="0" marR="0">
                        <a:lnSpc>
                          <a:spcPts val="850"/>
                        </a:lnSpc>
                        <a:spcBef>
                          <a:spcPts val="5"/>
                        </a:spcBef>
                        <a:spcAft>
                          <a:spcPts val="0"/>
                        </a:spcAft>
                      </a:pPr>
                      <a:r>
                        <a:rPr lang="id-ID" sz="1400">
                          <a:effectLst/>
                        </a:rPr>
                        <a:t> </a:t>
                      </a:r>
                      <a:endParaRPr lang="en-US" sz="1400">
                        <a:effectLst/>
                      </a:endParaRPr>
                    </a:p>
                    <a:p>
                      <a:pPr marL="210820" marR="0">
                        <a:lnSpc>
                          <a:spcPct val="115000"/>
                        </a:lnSpc>
                        <a:spcBef>
                          <a:spcPts val="0"/>
                        </a:spcBef>
                        <a:spcAft>
                          <a:spcPts val="0"/>
                        </a:spcAft>
                      </a:pPr>
                      <a:r>
                        <a:rPr lang="id-ID" sz="1400" spc="-5">
                          <a:effectLst/>
                        </a:rPr>
                        <a:t>A</a:t>
                      </a:r>
                      <a:r>
                        <a:rPr lang="id-ID" sz="1400">
                          <a:effectLst/>
                        </a:rPr>
                        <a:t>g</a:t>
                      </a:r>
                      <a:r>
                        <a:rPr lang="id-ID" sz="1400" spc="5">
                          <a:effectLst/>
                        </a:rPr>
                        <a:t>r</a:t>
                      </a:r>
                      <a:r>
                        <a:rPr lang="id-ID" sz="1400">
                          <a:effectLst/>
                        </a:rPr>
                        <a:t>e</a:t>
                      </a:r>
                      <a:r>
                        <a:rPr lang="id-ID" sz="1400" spc="10">
                          <a:effectLst/>
                        </a:rPr>
                        <a:t>g</a:t>
                      </a:r>
                      <a:r>
                        <a:rPr lang="id-ID" sz="1400">
                          <a:effectLst/>
                        </a:rPr>
                        <a:t>at</a:t>
                      </a:r>
                      <a:r>
                        <a:rPr lang="id-ID" sz="1400" spc="-60">
                          <a:effectLst/>
                        </a:rPr>
                        <a:t> </a:t>
                      </a:r>
                      <a:r>
                        <a:rPr lang="id-ID" sz="1400" spc="-5">
                          <a:effectLst/>
                        </a:rPr>
                        <a:t>K</a:t>
                      </a:r>
                      <a:r>
                        <a:rPr lang="id-ID" sz="1400" spc="10">
                          <a:effectLst/>
                        </a:rPr>
                        <a:t>a</a:t>
                      </a:r>
                      <a:r>
                        <a:rPr lang="id-ID" sz="1400" spc="5">
                          <a:effectLst/>
                        </a:rPr>
                        <a:t>s</a:t>
                      </a:r>
                      <a:r>
                        <a:rPr lang="id-ID" sz="1400">
                          <a:effectLst/>
                        </a:rPr>
                        <a:t>ar</a:t>
                      </a:r>
                      <a:endParaRPr lang="en-US" sz="1400">
                        <a:effectLst/>
                        <a:latin typeface="Calibri"/>
                        <a:ea typeface="Times New Roman"/>
                        <a:cs typeface="Times New Roman"/>
                      </a:endParaRPr>
                    </a:p>
                  </a:txBody>
                  <a:tcPr marL="0" marR="0" marT="0" marB="0"/>
                </a:tc>
                <a:tc>
                  <a:txBody>
                    <a:bodyPr/>
                    <a:lstStyle/>
                    <a:p>
                      <a:pPr marL="0" marR="0">
                        <a:lnSpc>
                          <a:spcPts val="850"/>
                        </a:lnSpc>
                        <a:spcBef>
                          <a:spcPts val="5"/>
                        </a:spcBef>
                        <a:spcAft>
                          <a:spcPts val="0"/>
                        </a:spcAft>
                      </a:pPr>
                      <a:r>
                        <a:rPr lang="id-ID" sz="1400">
                          <a:effectLst/>
                        </a:rPr>
                        <a:t> </a:t>
                      </a:r>
                      <a:endParaRPr lang="en-US" sz="1400">
                        <a:effectLst/>
                      </a:endParaRPr>
                    </a:p>
                    <a:p>
                      <a:pPr marL="170815" marR="0">
                        <a:lnSpc>
                          <a:spcPct val="115000"/>
                        </a:lnSpc>
                        <a:spcBef>
                          <a:spcPts val="0"/>
                        </a:spcBef>
                        <a:spcAft>
                          <a:spcPts val="0"/>
                        </a:spcAft>
                      </a:pPr>
                      <a:r>
                        <a:rPr lang="id-ID" sz="1400" spc="-5">
                          <a:effectLst/>
                        </a:rPr>
                        <a:t>A</a:t>
                      </a:r>
                      <a:r>
                        <a:rPr lang="id-ID" sz="1400">
                          <a:effectLst/>
                        </a:rPr>
                        <a:t>g</a:t>
                      </a:r>
                      <a:r>
                        <a:rPr lang="id-ID" sz="1400" spc="5">
                          <a:effectLst/>
                        </a:rPr>
                        <a:t>r</a:t>
                      </a:r>
                      <a:r>
                        <a:rPr lang="id-ID" sz="1400">
                          <a:effectLst/>
                        </a:rPr>
                        <a:t>e</a:t>
                      </a:r>
                      <a:r>
                        <a:rPr lang="id-ID" sz="1400" spc="10">
                          <a:effectLst/>
                        </a:rPr>
                        <a:t>g</a:t>
                      </a:r>
                      <a:r>
                        <a:rPr lang="id-ID" sz="1400">
                          <a:effectLst/>
                        </a:rPr>
                        <a:t>at</a:t>
                      </a:r>
                      <a:r>
                        <a:rPr lang="id-ID" sz="1400" spc="-75">
                          <a:effectLst/>
                        </a:rPr>
                        <a:t> </a:t>
                      </a:r>
                      <a:r>
                        <a:rPr lang="id-ID" sz="1400" spc="25">
                          <a:effectLst/>
                        </a:rPr>
                        <a:t>H</a:t>
                      </a:r>
                      <a:r>
                        <a:rPr lang="id-ID" sz="1400">
                          <a:effectLst/>
                        </a:rPr>
                        <a:t>a</a:t>
                      </a:r>
                      <a:r>
                        <a:rPr lang="id-ID" sz="1400" spc="-5">
                          <a:effectLst/>
                        </a:rPr>
                        <a:t>l</a:t>
                      </a:r>
                      <a:r>
                        <a:rPr lang="id-ID" sz="1400">
                          <a:effectLst/>
                        </a:rPr>
                        <a:t>us</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76875">
                <a:tc>
                  <a:txBody>
                    <a:bodyPr/>
                    <a:lstStyle/>
                    <a:p>
                      <a:pPr marL="0" marR="0">
                        <a:lnSpc>
                          <a:spcPts val="700"/>
                        </a:lnSpc>
                        <a:spcBef>
                          <a:spcPts val="15"/>
                        </a:spcBef>
                        <a:spcAft>
                          <a:spcPts val="0"/>
                        </a:spcAft>
                      </a:pPr>
                      <a:r>
                        <a:rPr lang="id-ID" sz="1400">
                          <a:effectLst/>
                        </a:rPr>
                        <a:t> </a:t>
                      </a:r>
                      <a:endParaRPr lang="en-US" sz="1400">
                        <a:effectLst/>
                      </a:endParaRPr>
                    </a:p>
                    <a:p>
                      <a:pPr marL="356870" marR="361950" algn="ctr">
                        <a:lnSpc>
                          <a:spcPct val="115000"/>
                        </a:lnSpc>
                        <a:spcBef>
                          <a:spcPts val="0"/>
                        </a:spcBef>
                        <a:spcAft>
                          <a:spcPts val="0"/>
                        </a:spcAft>
                      </a:pPr>
                      <a:r>
                        <a:rPr lang="id-ID" sz="1400" spc="15">
                          <a:effectLst/>
                        </a:rPr>
                        <a:t>3</a:t>
                      </a:r>
                      <a:r>
                        <a:rPr lang="id-ID" sz="1400">
                          <a:effectLst/>
                        </a:rPr>
                        <a:t>8</a:t>
                      </a:r>
                      <a:endParaRPr lang="en-US" sz="1400">
                        <a:effectLst/>
                        <a:latin typeface="Calibri"/>
                        <a:ea typeface="Times New Roman"/>
                        <a:cs typeface="Times New Roman"/>
                      </a:endParaRPr>
                    </a:p>
                  </a:txBody>
                  <a:tcPr marL="0" marR="0" marT="0" marB="0"/>
                </a:tc>
                <a:tc>
                  <a:txBody>
                    <a:bodyPr/>
                    <a:lstStyle/>
                    <a:p>
                      <a:pPr marL="555625" marR="556260" algn="ctr">
                        <a:lnSpc>
                          <a:spcPct val="115000"/>
                        </a:lnSpc>
                        <a:spcBef>
                          <a:spcPts val="420"/>
                        </a:spcBef>
                        <a:spcAft>
                          <a:spcPts val="0"/>
                        </a:spcAft>
                      </a:pPr>
                      <a:r>
                        <a:rPr lang="id-ID" sz="1400" dirty="0">
                          <a:effectLst/>
                        </a:rPr>
                        <a:t>0</a:t>
                      </a:r>
                      <a:endParaRPr lang="en-US" sz="1400" dirty="0">
                        <a:effectLst/>
                        <a:latin typeface="Calibri"/>
                        <a:ea typeface="Times New Roman"/>
                        <a:cs typeface="Times New Roman"/>
                      </a:endParaRPr>
                    </a:p>
                  </a:txBody>
                  <a:tcPr marL="0" marR="0" marT="0" marB="0"/>
                </a:tc>
                <a:tc>
                  <a:txBody>
                    <a:bodyPr/>
                    <a:lstStyle/>
                    <a:p>
                      <a:pPr marL="0" marR="0">
                        <a:lnSpc>
                          <a:spcPts val="700"/>
                        </a:lnSpc>
                        <a:spcBef>
                          <a:spcPts val="15"/>
                        </a:spcBef>
                        <a:spcAft>
                          <a:spcPts val="0"/>
                        </a:spcAft>
                      </a:pPr>
                      <a:r>
                        <a:rPr lang="id-ID" sz="1400">
                          <a:effectLst/>
                        </a:rPr>
                        <a:t> </a:t>
                      </a:r>
                      <a:endParaRPr lang="en-US" sz="1400">
                        <a:effectLst/>
                      </a:endParaRPr>
                    </a:p>
                    <a:p>
                      <a:pPr marL="514985" marR="518795"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56870" marR="361950" algn="ctr">
                        <a:lnSpc>
                          <a:spcPct val="115000"/>
                        </a:lnSpc>
                        <a:spcBef>
                          <a:spcPts val="0"/>
                        </a:spcBef>
                        <a:spcAft>
                          <a:spcPts val="0"/>
                        </a:spcAft>
                      </a:pPr>
                      <a:r>
                        <a:rPr lang="id-ID" sz="1400" spc="15">
                          <a:effectLst/>
                        </a:rPr>
                        <a:t>1</a:t>
                      </a:r>
                      <a:r>
                        <a:rPr lang="id-ID" sz="1400">
                          <a:effectLst/>
                        </a:rPr>
                        <a:t>9</a:t>
                      </a:r>
                      <a:endParaRPr lang="en-US" sz="1400">
                        <a:effectLst/>
                        <a:latin typeface="Calibri"/>
                        <a:ea typeface="Times New Roman"/>
                        <a:cs typeface="Times New Roman"/>
                      </a:endParaRPr>
                    </a:p>
                  </a:txBody>
                  <a:tcPr marL="0" marR="0" marT="0" marB="0"/>
                </a:tc>
                <a:tc>
                  <a:txBody>
                    <a:bodyPr/>
                    <a:lstStyle/>
                    <a:p>
                      <a:pPr marL="441325" marR="441960" algn="ctr">
                        <a:lnSpc>
                          <a:spcPct val="115000"/>
                        </a:lnSpc>
                        <a:spcBef>
                          <a:spcPts val="350"/>
                        </a:spcBef>
                        <a:spcAft>
                          <a:spcPts val="0"/>
                        </a:spcAft>
                      </a:pPr>
                      <a:r>
                        <a:rPr lang="id-ID" sz="1400">
                          <a:effectLst/>
                        </a:rPr>
                        <a:t>2279</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14985" marR="518795"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9</a:t>
                      </a:r>
                      <a:r>
                        <a:rPr lang="id-ID" sz="1400" spc="20">
                          <a:effectLst/>
                        </a:rPr>
                        <a:t>,</a:t>
                      </a:r>
                      <a:r>
                        <a:rPr lang="id-ID" sz="1400">
                          <a:effectLst/>
                        </a:rPr>
                        <a:t>6</a:t>
                      </a:r>
                      <a:endParaRPr lang="en-US" sz="1400">
                        <a:effectLst/>
                        <a:latin typeface="Calibri"/>
                        <a:ea typeface="Times New Roman"/>
                        <a:cs typeface="Times New Roman"/>
                      </a:endParaRPr>
                    </a:p>
                  </a:txBody>
                  <a:tcPr marL="0" marR="0" marT="0" marB="0"/>
                </a:tc>
                <a:tc>
                  <a:txBody>
                    <a:bodyPr/>
                    <a:lstStyle/>
                    <a:p>
                      <a:pPr marL="441325" marR="441960" algn="ctr">
                        <a:lnSpc>
                          <a:spcPct val="115000"/>
                        </a:lnSpc>
                        <a:spcBef>
                          <a:spcPts val="350"/>
                        </a:spcBef>
                        <a:spcAft>
                          <a:spcPts val="0"/>
                        </a:spcAft>
                      </a:pPr>
                      <a:r>
                        <a:rPr lang="id-ID" sz="1400">
                          <a:effectLst/>
                        </a:rPr>
                        <a:t>2614</a:t>
                      </a:r>
                      <a:endParaRPr lang="en-US" sz="1400">
                        <a:effectLst/>
                        <a:latin typeface="Calibri"/>
                        <a:ea typeface="Times New Roman"/>
                        <a:cs typeface="Times New Roman"/>
                      </a:endParaRPr>
                    </a:p>
                  </a:txBody>
                  <a:tcPr marL="0" marR="0" marT="0" marB="0"/>
                </a:tc>
                <a:tc>
                  <a:txBody>
                    <a:bodyPr/>
                    <a:lstStyle/>
                    <a:p>
                      <a:pPr marL="510540" marR="515620" algn="ctr">
                        <a:lnSpc>
                          <a:spcPct val="115000"/>
                        </a:lnSpc>
                        <a:spcBef>
                          <a:spcPts val="35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4</a:t>
                      </a:r>
                      <a:r>
                        <a:rPr lang="id-ID" sz="1400" spc="20">
                          <a:effectLst/>
                        </a:rPr>
                        <a:t>,</a:t>
                      </a:r>
                      <a:r>
                        <a:rPr lang="id-ID" sz="1400">
                          <a:effectLst/>
                        </a:rPr>
                        <a:t>8</a:t>
                      </a:r>
                      <a:endParaRPr lang="en-US" sz="1400">
                        <a:effectLst/>
                        <a:latin typeface="Calibri"/>
                        <a:ea typeface="Times New Roman"/>
                        <a:cs typeface="Times New Roman"/>
                      </a:endParaRPr>
                    </a:p>
                  </a:txBody>
                  <a:tcPr marL="0" marR="0" marT="0" marB="0"/>
                </a:tc>
                <a:tc>
                  <a:txBody>
                    <a:bodyPr/>
                    <a:lstStyle/>
                    <a:p>
                      <a:pPr marL="517525" marR="518160" algn="ctr">
                        <a:lnSpc>
                          <a:spcPct val="115000"/>
                        </a:lnSpc>
                        <a:spcBef>
                          <a:spcPts val="350"/>
                        </a:spcBef>
                        <a:spcAft>
                          <a:spcPts val="0"/>
                        </a:spcAft>
                      </a:pPr>
                      <a:r>
                        <a:rPr lang="id-ID" sz="1400">
                          <a:effectLst/>
                        </a:rPr>
                        <a:t>51</a:t>
                      </a:r>
                      <a:endParaRPr lang="en-US" sz="1400">
                        <a:effectLst/>
                        <a:latin typeface="Calibri"/>
                        <a:ea typeface="Times New Roman"/>
                        <a:cs typeface="Times New Roman"/>
                      </a:endParaRPr>
                    </a:p>
                  </a:txBody>
                  <a:tcPr marL="0" marR="0" marT="0" marB="0"/>
                </a:tc>
                <a:tc>
                  <a:txBody>
                    <a:bodyPr/>
                    <a:lstStyle/>
                    <a:p>
                      <a:pPr marL="454025" marR="457835" algn="ctr">
                        <a:lnSpc>
                          <a:spcPct val="115000"/>
                        </a:lnSpc>
                        <a:spcBef>
                          <a:spcPts val="350"/>
                        </a:spcBef>
                        <a:spcAft>
                          <a:spcPts val="0"/>
                        </a:spcAft>
                      </a:pPr>
                      <a:r>
                        <a:rPr lang="id-ID" sz="1400">
                          <a:effectLst/>
                        </a:rPr>
                        <a:t>3,9</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2</a:t>
                      </a:r>
                      <a:r>
                        <a:rPr lang="id-ID" sz="1400" spc="20">
                          <a:effectLst/>
                        </a:rPr>
                        <a:t>,</a:t>
                      </a:r>
                      <a:r>
                        <a:rPr lang="id-ID" sz="1400">
                          <a:effectLst/>
                        </a:rPr>
                        <a:t>4</a:t>
                      </a:r>
                      <a:endParaRPr lang="en-US" sz="1400">
                        <a:effectLst/>
                        <a:latin typeface="Calibri"/>
                        <a:ea typeface="Times New Roman"/>
                        <a:cs typeface="Times New Roman"/>
                      </a:endParaRPr>
                    </a:p>
                  </a:txBody>
                  <a:tcPr marL="0" marR="0" marT="0" marB="0"/>
                </a:tc>
                <a:tc>
                  <a:txBody>
                    <a:bodyPr/>
                    <a:lstStyle/>
                    <a:p>
                      <a:pPr marL="517525" marR="518160" algn="ctr">
                        <a:lnSpc>
                          <a:spcPct val="115000"/>
                        </a:lnSpc>
                        <a:spcBef>
                          <a:spcPts val="360"/>
                        </a:spcBef>
                        <a:spcAft>
                          <a:spcPts val="0"/>
                        </a:spcAft>
                      </a:pPr>
                      <a:r>
                        <a:rPr lang="id-ID" sz="1400">
                          <a:effectLst/>
                        </a:rPr>
                        <a:t>56</a:t>
                      </a:r>
                      <a:endParaRPr lang="en-US" sz="1400">
                        <a:effectLst/>
                        <a:latin typeface="Calibri"/>
                        <a:ea typeface="Times New Roman"/>
                        <a:cs typeface="Times New Roman"/>
                      </a:endParaRPr>
                    </a:p>
                  </a:txBody>
                  <a:tcPr marL="0" marR="0" marT="0" marB="0"/>
                </a:tc>
                <a:tc>
                  <a:txBody>
                    <a:bodyPr/>
                    <a:lstStyle/>
                    <a:p>
                      <a:pPr marL="416560" marR="419735" algn="ctr">
                        <a:lnSpc>
                          <a:spcPct val="115000"/>
                        </a:lnSpc>
                        <a:spcBef>
                          <a:spcPts val="360"/>
                        </a:spcBef>
                        <a:spcAft>
                          <a:spcPts val="0"/>
                        </a:spcAft>
                      </a:pPr>
                      <a:r>
                        <a:rPr lang="id-ID" sz="1400">
                          <a:effectLst/>
                        </a:rPr>
                        <a:t>11,3</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58020">
                <a:tc>
                  <a:txBody>
                    <a:bodyPr/>
                    <a:lstStyle/>
                    <a:p>
                      <a:pPr marL="0" marR="0">
                        <a:lnSpc>
                          <a:spcPts val="600"/>
                        </a:lnSpc>
                        <a:spcBef>
                          <a:spcPts val="30"/>
                        </a:spcBef>
                        <a:spcAft>
                          <a:spcPts val="0"/>
                        </a:spcAft>
                      </a:pPr>
                      <a:r>
                        <a:rPr lang="id-ID" sz="1400" dirty="0">
                          <a:effectLst/>
                        </a:rPr>
                        <a:t> </a:t>
                      </a:r>
                      <a:endParaRPr lang="en-US" sz="1400" dirty="0">
                        <a:effectLst/>
                      </a:endParaRPr>
                    </a:p>
                    <a:p>
                      <a:pPr marL="339725" marR="343535" algn="ctr">
                        <a:lnSpc>
                          <a:spcPct val="115000"/>
                        </a:lnSpc>
                        <a:spcBef>
                          <a:spcPts val="0"/>
                        </a:spcBef>
                        <a:spcAft>
                          <a:spcPts val="0"/>
                        </a:spcAft>
                      </a:pPr>
                      <a:r>
                        <a:rPr lang="id-ID" sz="1400" dirty="0">
                          <a:effectLst/>
                        </a:rPr>
                        <a:t>1</a:t>
                      </a:r>
                      <a:r>
                        <a:rPr lang="id-ID" sz="1400" spc="20" dirty="0">
                          <a:effectLst/>
                        </a:rPr>
                        <a:t>,</a:t>
                      </a:r>
                      <a:r>
                        <a:rPr lang="id-ID" sz="1400" dirty="0">
                          <a:effectLst/>
                        </a:rPr>
                        <a:t>2</a:t>
                      </a:r>
                      <a:endParaRPr lang="en-US" sz="1400" dirty="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15925" marR="419735" algn="ctr">
                        <a:lnSpc>
                          <a:spcPct val="115000"/>
                        </a:lnSpc>
                        <a:spcBef>
                          <a:spcPts val="350"/>
                        </a:spcBef>
                        <a:spcAft>
                          <a:spcPts val="0"/>
                        </a:spcAft>
                      </a:pPr>
                      <a:r>
                        <a:rPr lang="id-ID" sz="1400">
                          <a:effectLst/>
                        </a:rPr>
                        <a:t>65,5</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58020">
                <a:tc>
                  <a:txBody>
                    <a:bodyPr/>
                    <a:lstStyle/>
                    <a:p>
                      <a:pPr marL="0" marR="0">
                        <a:lnSpc>
                          <a:spcPts val="600"/>
                        </a:lnSpc>
                        <a:spcBef>
                          <a:spcPts val="30"/>
                        </a:spcBef>
                        <a:spcAft>
                          <a:spcPts val="0"/>
                        </a:spcAft>
                      </a:pPr>
                      <a:r>
                        <a:rPr lang="id-ID" sz="1400" dirty="0">
                          <a:effectLst/>
                        </a:rPr>
                        <a:t> </a:t>
                      </a:r>
                      <a:endParaRPr lang="en-US" sz="1400" dirty="0">
                        <a:effectLst/>
                      </a:endParaRPr>
                    </a:p>
                    <a:p>
                      <a:pPr marL="339725" marR="343535" algn="ctr">
                        <a:lnSpc>
                          <a:spcPct val="115000"/>
                        </a:lnSpc>
                        <a:spcBef>
                          <a:spcPts val="0"/>
                        </a:spcBef>
                        <a:spcAft>
                          <a:spcPts val="0"/>
                        </a:spcAft>
                      </a:pPr>
                      <a:r>
                        <a:rPr lang="id-ID" sz="1400" dirty="0">
                          <a:effectLst/>
                        </a:rPr>
                        <a:t>0</a:t>
                      </a:r>
                      <a:r>
                        <a:rPr lang="id-ID" sz="1400" spc="20" dirty="0">
                          <a:effectLst/>
                        </a:rPr>
                        <a:t>,</a:t>
                      </a:r>
                      <a:r>
                        <a:rPr lang="id-ID" sz="1400" dirty="0">
                          <a:effectLst/>
                        </a:rPr>
                        <a:t>6</a:t>
                      </a:r>
                      <a:endParaRPr lang="en-US" sz="1400" dirty="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378460" marR="381635" algn="ctr">
                        <a:lnSpc>
                          <a:spcPct val="115000"/>
                        </a:lnSpc>
                        <a:spcBef>
                          <a:spcPts val="360"/>
                        </a:spcBef>
                        <a:spcAft>
                          <a:spcPts val="0"/>
                        </a:spcAft>
                      </a:pPr>
                      <a:r>
                        <a:rPr lang="id-ID" sz="1400">
                          <a:effectLst/>
                        </a:rPr>
                        <a:t>205,7</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58020">
                <a:tc>
                  <a:txBody>
                    <a:bodyPr/>
                    <a:lstStyle/>
                    <a:p>
                      <a:pPr marL="0" marR="0">
                        <a:lnSpc>
                          <a:spcPts val="600"/>
                        </a:lnSpc>
                        <a:spcBef>
                          <a:spcPts val="15"/>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0</a:t>
                      </a:r>
                      <a:r>
                        <a:rPr lang="id-ID" sz="1400" spc="20">
                          <a:effectLst/>
                        </a:rPr>
                        <a:t>,</a:t>
                      </a:r>
                      <a:r>
                        <a:rPr lang="id-ID" sz="1400">
                          <a:effectLst/>
                        </a:rPr>
                        <a:t>3</a:t>
                      </a:r>
                      <a:endParaRPr lang="en-US" sz="1400">
                        <a:effectLst/>
                        <a:latin typeface="Calibri"/>
                        <a:ea typeface="Times New Roman"/>
                        <a:cs typeface="Times New Roman"/>
                      </a:endParaRPr>
                    </a:p>
                  </a:txBody>
                  <a:tcPr marL="0" marR="0" marT="0" marB="0"/>
                </a:tc>
                <a:tc>
                  <a:txBody>
                    <a:bodyPr/>
                    <a:lstStyle/>
                    <a:p>
                      <a:pPr marL="0" marR="0">
                        <a:lnSpc>
                          <a:spcPts val="600"/>
                        </a:lnSpc>
                        <a:spcBef>
                          <a:spcPts val="15"/>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34340" marR="439420" algn="ctr">
                        <a:lnSpc>
                          <a:spcPct val="115000"/>
                        </a:lnSpc>
                        <a:spcBef>
                          <a:spcPts val="350"/>
                        </a:spcBef>
                        <a:spcAft>
                          <a:spcPts val="0"/>
                        </a:spcAft>
                      </a:pPr>
                      <a:r>
                        <a:rPr lang="id-ID" sz="1400">
                          <a:effectLst/>
                        </a:rPr>
                        <a:t>158</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04800" marR="309880" algn="ctr">
                        <a:lnSpc>
                          <a:spcPct val="115000"/>
                        </a:lnSpc>
                        <a:spcBef>
                          <a:spcPts val="0"/>
                        </a:spcBef>
                        <a:spcAft>
                          <a:spcPts val="0"/>
                        </a:spcAft>
                      </a:pPr>
                      <a:r>
                        <a:rPr lang="id-ID" sz="1400">
                          <a:effectLst/>
                        </a:rPr>
                        <a:t>0</a:t>
                      </a:r>
                      <a:r>
                        <a:rPr lang="id-ID" sz="1400" spc="20">
                          <a:effectLst/>
                        </a:rPr>
                        <a:t>,</a:t>
                      </a:r>
                      <a:r>
                        <a:rPr lang="id-ID" sz="1400">
                          <a:effectLst/>
                        </a:rPr>
                        <a:t>15</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15925" marR="419735" algn="ctr">
                        <a:lnSpc>
                          <a:spcPct val="115000"/>
                        </a:lnSpc>
                        <a:spcBef>
                          <a:spcPts val="350"/>
                        </a:spcBef>
                        <a:spcAft>
                          <a:spcPts val="0"/>
                        </a:spcAft>
                      </a:pPr>
                      <a:r>
                        <a:rPr lang="id-ID" sz="1400">
                          <a:effectLst/>
                        </a:rPr>
                        <a:t>48,6</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21310" marR="328295" algn="ctr">
                        <a:lnSpc>
                          <a:spcPct val="115000"/>
                        </a:lnSpc>
                        <a:spcBef>
                          <a:spcPts val="0"/>
                        </a:spcBef>
                        <a:spcAft>
                          <a:spcPts val="0"/>
                        </a:spcAft>
                      </a:pPr>
                      <a:r>
                        <a:rPr lang="id-ID" sz="1400" spc="15">
                          <a:effectLst/>
                        </a:rPr>
                        <a:t>p</a:t>
                      </a:r>
                      <a:r>
                        <a:rPr lang="id-ID" sz="1400">
                          <a:effectLst/>
                        </a:rPr>
                        <a:t>an</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510540" marR="515620" algn="ctr">
                        <a:lnSpc>
                          <a:spcPct val="115000"/>
                        </a:lnSpc>
                        <a:spcBef>
                          <a:spcPts val="350"/>
                        </a:spcBef>
                        <a:spcAft>
                          <a:spcPts val="0"/>
                        </a:spcAft>
                      </a:pPr>
                      <a:r>
                        <a:rPr lang="id-ID" sz="1400">
                          <a:effectLst/>
                        </a:rPr>
                        <a:t>7</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61980">
                <a:tc>
                  <a:txBody>
                    <a:bodyPr/>
                    <a:lstStyle/>
                    <a:p>
                      <a:pPr marL="0" marR="0">
                        <a:lnSpc>
                          <a:spcPts val="600"/>
                        </a:lnSpc>
                        <a:spcBef>
                          <a:spcPts val="30"/>
                        </a:spcBef>
                        <a:spcAft>
                          <a:spcPts val="0"/>
                        </a:spcAft>
                      </a:pPr>
                      <a:r>
                        <a:rPr lang="id-ID" sz="1400">
                          <a:effectLst/>
                        </a:rPr>
                        <a:t> </a:t>
                      </a:r>
                      <a:endParaRPr lang="en-US" sz="1400">
                        <a:effectLst/>
                      </a:endParaRPr>
                    </a:p>
                    <a:p>
                      <a:pPr marL="243205" marR="0">
                        <a:lnSpc>
                          <a:spcPct val="115000"/>
                        </a:lnSpc>
                        <a:spcBef>
                          <a:spcPts val="0"/>
                        </a:spcBef>
                        <a:spcAft>
                          <a:spcPts val="0"/>
                        </a:spcAft>
                      </a:pPr>
                      <a:r>
                        <a:rPr lang="id-ID" sz="1400" spc="5">
                          <a:effectLst/>
                        </a:rPr>
                        <a:t>J</a:t>
                      </a:r>
                      <a:r>
                        <a:rPr lang="id-ID" sz="1400" spc="-25">
                          <a:effectLst/>
                        </a:rPr>
                        <a:t>u</a:t>
                      </a:r>
                      <a:r>
                        <a:rPr lang="id-ID" sz="1400" spc="45">
                          <a:effectLst/>
                        </a:rPr>
                        <a:t>m</a:t>
                      </a:r>
                      <a:r>
                        <a:rPr lang="id-ID" sz="1400" spc="-5">
                          <a:effectLst/>
                        </a:rPr>
                        <a:t>l</a:t>
                      </a:r>
                      <a:r>
                        <a:rPr lang="id-ID" sz="1400">
                          <a:effectLst/>
                        </a:rPr>
                        <a:t>ah</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455295" marR="459105" algn="ctr">
                        <a:lnSpc>
                          <a:spcPct val="115000"/>
                        </a:lnSpc>
                        <a:spcBef>
                          <a:spcPts val="0"/>
                        </a:spcBef>
                        <a:spcAft>
                          <a:spcPts val="0"/>
                        </a:spcAft>
                      </a:pPr>
                      <a:r>
                        <a:rPr lang="id-ID" sz="1400" spc="15">
                          <a:effectLst/>
                        </a:rPr>
                        <a:t>5</a:t>
                      </a:r>
                      <a:r>
                        <a:rPr lang="id-ID" sz="1400">
                          <a:effectLst/>
                        </a:rPr>
                        <a:t>0</a:t>
                      </a:r>
                      <a:r>
                        <a:rPr lang="id-ID" sz="1400" spc="15">
                          <a:effectLst/>
                        </a:rPr>
                        <a:t>0</a:t>
                      </a:r>
                      <a:r>
                        <a:rPr lang="id-ID" sz="1400">
                          <a:effectLst/>
                        </a:rPr>
                        <a:t>0</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dirty="0">
                          <a:effectLst/>
                        </a:rPr>
                        <a:t> </a:t>
                      </a:r>
                      <a:endParaRPr lang="en-US" sz="1400" dirty="0">
                        <a:effectLst/>
                      </a:endParaRPr>
                    </a:p>
                    <a:p>
                      <a:pPr marL="447675" marR="452755" algn="ctr">
                        <a:lnSpc>
                          <a:spcPct val="115000"/>
                        </a:lnSpc>
                        <a:spcBef>
                          <a:spcPts val="0"/>
                        </a:spcBef>
                        <a:spcAft>
                          <a:spcPts val="0"/>
                        </a:spcAft>
                      </a:pPr>
                      <a:r>
                        <a:rPr lang="id-ID" sz="1400" spc="15" dirty="0">
                          <a:effectLst/>
                        </a:rPr>
                        <a:t>5</a:t>
                      </a:r>
                      <a:r>
                        <a:rPr lang="id-ID" sz="1400" dirty="0">
                          <a:effectLst/>
                        </a:rPr>
                        <a:t>00</a:t>
                      </a:r>
                      <a:endParaRPr lang="en-US" sz="14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040005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862"/>
          </a:xfrm>
        </p:spPr>
        <p:txBody>
          <a:bodyPr/>
          <a:lstStyle/>
          <a:p>
            <a:r>
              <a:rPr lang="id-ID" sz="3600" b="1" dirty="0"/>
              <a:t>Perhitungan MHB Pasir</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766506083"/>
              </p:ext>
            </p:extLst>
          </p:nvPr>
        </p:nvGraphicFramePr>
        <p:xfrm>
          <a:off x="304800" y="1007964"/>
          <a:ext cx="5486400" cy="5408622"/>
        </p:xfrm>
        <a:graphic>
          <a:graphicData uri="http://schemas.openxmlformats.org/drawingml/2006/table">
            <a:tbl>
              <a:tblPr>
                <a:tableStyleId>{5C22544A-7EE6-4342-B048-85BDC9FD1C3A}</a:tableStyleId>
              </a:tblPr>
              <a:tblGrid>
                <a:gridCol w="1387179">
                  <a:extLst>
                    <a:ext uri="{9D8B030D-6E8A-4147-A177-3AD203B41FA5}">
                      <a16:colId xmlns:a16="http://schemas.microsoft.com/office/drawing/2014/main" val="20000"/>
                    </a:ext>
                  </a:extLst>
                </a:gridCol>
                <a:gridCol w="1170114">
                  <a:extLst>
                    <a:ext uri="{9D8B030D-6E8A-4147-A177-3AD203B41FA5}">
                      <a16:colId xmlns:a16="http://schemas.microsoft.com/office/drawing/2014/main" val="20001"/>
                    </a:ext>
                  </a:extLst>
                </a:gridCol>
                <a:gridCol w="947907">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343491">
                <a:tc rowSpan="2">
                  <a:txBody>
                    <a:bodyPr/>
                    <a:lstStyle/>
                    <a:p>
                      <a:pPr marL="73025" marR="80645" indent="6985" algn="ctr">
                        <a:lnSpc>
                          <a:spcPct val="115000"/>
                        </a:lnSpc>
                        <a:spcBef>
                          <a:spcPts val="240"/>
                        </a:spcBef>
                        <a:spcAft>
                          <a:spcPts val="0"/>
                        </a:spcAft>
                      </a:pPr>
                      <a:r>
                        <a:rPr lang="id-ID" sz="1800" dirty="0">
                          <a:effectLst/>
                        </a:rPr>
                        <a:t>Uku</a:t>
                      </a:r>
                      <a:r>
                        <a:rPr lang="id-ID" sz="1800" spc="-5" dirty="0">
                          <a:effectLst/>
                        </a:rPr>
                        <a:t>ra</a:t>
                      </a:r>
                      <a:r>
                        <a:rPr lang="id-ID" sz="1800" dirty="0">
                          <a:effectLst/>
                        </a:rPr>
                        <a:t>n </a:t>
                      </a:r>
                      <a:r>
                        <a:rPr lang="id-ID" sz="1800" spc="-25" dirty="0">
                          <a:effectLst/>
                        </a:rPr>
                        <a:t>L</a:t>
                      </a:r>
                      <a:r>
                        <a:rPr lang="id-ID" sz="1800" dirty="0">
                          <a:effectLst/>
                        </a:rPr>
                        <a:t>ub</a:t>
                      </a:r>
                      <a:r>
                        <a:rPr lang="id-ID" sz="1800" spc="-5" dirty="0">
                          <a:effectLst/>
                        </a:rPr>
                        <a:t>a</a:t>
                      </a:r>
                      <a:r>
                        <a:rPr lang="id-ID" sz="1800" spc="25" dirty="0">
                          <a:effectLst/>
                        </a:rPr>
                        <a:t>n</a:t>
                      </a:r>
                      <a:r>
                        <a:rPr lang="id-ID" sz="1800" dirty="0">
                          <a:effectLst/>
                        </a:rPr>
                        <a:t>g </a:t>
                      </a:r>
                      <a:r>
                        <a:rPr lang="id-ID" sz="1800" spc="20" dirty="0">
                          <a:effectLst/>
                        </a:rPr>
                        <a:t>A</a:t>
                      </a:r>
                      <a:r>
                        <a:rPr lang="id-ID" sz="1800" spc="-50" dirty="0">
                          <a:effectLst/>
                        </a:rPr>
                        <a:t>y</a:t>
                      </a:r>
                      <a:r>
                        <a:rPr lang="id-ID" sz="1800" spc="5" dirty="0">
                          <a:effectLst/>
                        </a:rPr>
                        <a:t>a</a:t>
                      </a:r>
                      <a:r>
                        <a:rPr lang="id-ID" sz="1800" dirty="0">
                          <a:effectLst/>
                        </a:rPr>
                        <a:t>k</a:t>
                      </a:r>
                      <a:r>
                        <a:rPr lang="id-ID" sz="1800" spc="-5" dirty="0">
                          <a:effectLst/>
                        </a:rPr>
                        <a:t>a</a:t>
                      </a:r>
                      <a:r>
                        <a:rPr lang="id-ID" sz="1800" dirty="0">
                          <a:effectLst/>
                        </a:rPr>
                        <a:t>n (mm)</a:t>
                      </a:r>
                      <a:endParaRPr lang="en-US" sz="1800" dirty="0">
                        <a:effectLst/>
                        <a:latin typeface="Calibri"/>
                        <a:ea typeface="Times New Roman"/>
                        <a:cs typeface="Times New Roman"/>
                      </a:endParaRPr>
                    </a:p>
                  </a:txBody>
                  <a:tcPr marL="0" marR="0" marT="0" marB="0"/>
                </a:tc>
                <a:tc gridSpan="3">
                  <a:txBody>
                    <a:bodyPr/>
                    <a:lstStyle/>
                    <a:p>
                      <a:pPr marL="1144270" marR="1148080" algn="ctr">
                        <a:lnSpc>
                          <a:spcPct val="115000"/>
                        </a:lnSpc>
                        <a:spcBef>
                          <a:spcPts val="145"/>
                        </a:spcBef>
                        <a:spcAft>
                          <a:spcPts val="0"/>
                        </a:spcAft>
                      </a:pPr>
                      <a:r>
                        <a:rPr lang="id-ID" sz="1800" spc="-20" dirty="0">
                          <a:effectLst/>
                        </a:rPr>
                        <a:t>B</a:t>
                      </a:r>
                      <a:r>
                        <a:rPr lang="id-ID" sz="1800" spc="5" dirty="0">
                          <a:effectLst/>
                        </a:rPr>
                        <a:t>e</a:t>
                      </a:r>
                      <a:r>
                        <a:rPr lang="id-ID" sz="1800" spc="-5" dirty="0">
                          <a:effectLst/>
                        </a:rPr>
                        <a:t>ra</a:t>
                      </a:r>
                      <a:r>
                        <a:rPr lang="id-ID" sz="1800" dirty="0">
                          <a:effectLst/>
                        </a:rPr>
                        <a:t>t T</a:t>
                      </a:r>
                      <a:r>
                        <a:rPr lang="id-ID" sz="1800" spc="-5" dirty="0">
                          <a:effectLst/>
                        </a:rPr>
                        <a:t>er</a:t>
                      </a:r>
                      <a:r>
                        <a:rPr lang="id-ID" sz="1800" dirty="0">
                          <a:effectLst/>
                        </a:rPr>
                        <a:t>ti</a:t>
                      </a:r>
                      <a:r>
                        <a:rPr lang="id-ID" sz="1800" spc="25" dirty="0">
                          <a:effectLst/>
                        </a:rPr>
                        <a:t>n</a:t>
                      </a:r>
                      <a:r>
                        <a:rPr lang="id-ID" sz="1800" dirty="0">
                          <a:effectLst/>
                        </a:rPr>
                        <a:t>g</a:t>
                      </a:r>
                      <a:r>
                        <a:rPr lang="id-ID" sz="1800" spc="-25" dirty="0">
                          <a:effectLst/>
                        </a:rPr>
                        <a:t>g</a:t>
                      </a:r>
                      <a:r>
                        <a:rPr lang="id-ID" sz="1800" spc="-5" dirty="0">
                          <a:effectLst/>
                        </a:rPr>
                        <a:t>a</a:t>
                      </a:r>
                      <a:r>
                        <a:rPr lang="id-ID" sz="1800" dirty="0">
                          <a:effectLst/>
                        </a:rPr>
                        <a:t>l</a:t>
                      </a:r>
                      <a:endParaRPr lang="en-US" sz="1800" dirty="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5">
                <a:tc vMerge="1">
                  <a:txBody>
                    <a:bodyPr/>
                    <a:lstStyle/>
                    <a:p>
                      <a:endParaRPr lang="en-US"/>
                    </a:p>
                  </a:txBody>
                  <a:tcPr/>
                </a:tc>
                <a:tc>
                  <a:txBody>
                    <a:bodyPr/>
                    <a:lstStyle/>
                    <a:p>
                      <a:pPr marL="0" marR="0">
                        <a:lnSpc>
                          <a:spcPts val="500"/>
                        </a:lnSpc>
                        <a:spcBef>
                          <a:spcPts val="25"/>
                        </a:spcBef>
                        <a:spcAft>
                          <a:spcPts val="0"/>
                        </a:spcAft>
                      </a:pPr>
                      <a:r>
                        <a:rPr lang="id-ID" sz="1800">
                          <a:effectLst/>
                        </a:rPr>
                        <a:t> </a:t>
                      </a:r>
                      <a:endParaRPr lang="en-US" sz="1800">
                        <a:effectLst/>
                      </a:endParaRPr>
                    </a:p>
                    <a:p>
                      <a:pPr marL="0" marR="0">
                        <a:lnSpc>
                          <a:spcPts val="1000"/>
                        </a:lnSpc>
                        <a:spcBef>
                          <a:spcPts val="0"/>
                        </a:spcBef>
                        <a:spcAft>
                          <a:spcPts val="0"/>
                        </a:spcAft>
                      </a:pPr>
                      <a:r>
                        <a:rPr lang="id-ID" sz="1800">
                          <a:effectLst/>
                        </a:rPr>
                        <a:t> </a:t>
                      </a:r>
                      <a:endParaRPr lang="en-US" sz="1800">
                        <a:effectLst/>
                      </a:endParaRPr>
                    </a:p>
                    <a:p>
                      <a:pPr marL="256540" marR="0">
                        <a:lnSpc>
                          <a:spcPct val="115000"/>
                        </a:lnSpc>
                        <a:spcBef>
                          <a:spcPts val="0"/>
                        </a:spcBef>
                        <a:spcAft>
                          <a:spcPts val="0"/>
                        </a:spcAft>
                      </a:pPr>
                      <a:r>
                        <a:rPr lang="id-ID" sz="1800">
                          <a:effectLst/>
                        </a:rPr>
                        <a:t>G</a:t>
                      </a:r>
                      <a:r>
                        <a:rPr lang="id-ID" sz="1800" spc="-5">
                          <a:effectLst/>
                        </a:rPr>
                        <a:t>ra</a:t>
                      </a:r>
                      <a:r>
                        <a:rPr lang="id-ID" sz="1800">
                          <a:effectLst/>
                        </a:rPr>
                        <a:t>m</a:t>
                      </a:r>
                      <a:endParaRPr lang="en-US" sz="1800">
                        <a:effectLst/>
                        <a:latin typeface="Calibri"/>
                        <a:ea typeface="Times New Roman"/>
                        <a:cs typeface="Times New Roman"/>
                      </a:endParaRPr>
                    </a:p>
                  </a:txBody>
                  <a:tcPr marL="0" marR="0" marT="0" marB="0"/>
                </a:tc>
                <a:tc>
                  <a:txBody>
                    <a:bodyPr/>
                    <a:lstStyle/>
                    <a:p>
                      <a:pPr marL="0" marR="0">
                        <a:lnSpc>
                          <a:spcPts val="500"/>
                        </a:lnSpc>
                        <a:spcBef>
                          <a:spcPts val="25"/>
                        </a:spcBef>
                        <a:spcAft>
                          <a:spcPts val="0"/>
                        </a:spcAft>
                      </a:pPr>
                      <a:r>
                        <a:rPr lang="id-ID" sz="1800">
                          <a:effectLst/>
                        </a:rPr>
                        <a:t> </a:t>
                      </a:r>
                      <a:endParaRPr lang="en-US" sz="1800">
                        <a:effectLst/>
                      </a:endParaRPr>
                    </a:p>
                    <a:p>
                      <a:pPr marL="0" marR="0">
                        <a:lnSpc>
                          <a:spcPts val="1000"/>
                        </a:lnSpc>
                        <a:spcBef>
                          <a:spcPts val="0"/>
                        </a:spcBef>
                        <a:spcAft>
                          <a:spcPts val="0"/>
                        </a:spcAft>
                      </a:pPr>
                      <a:r>
                        <a:rPr lang="id-ID" sz="1800">
                          <a:effectLst/>
                        </a:rPr>
                        <a:t> </a:t>
                      </a:r>
                      <a:endParaRPr lang="en-US" sz="1800">
                        <a:effectLst/>
                      </a:endParaRPr>
                    </a:p>
                    <a:p>
                      <a:pPr marL="61595" marR="0">
                        <a:lnSpc>
                          <a:spcPct val="115000"/>
                        </a:lnSpc>
                        <a:spcBef>
                          <a:spcPts val="0"/>
                        </a:spcBef>
                        <a:spcAft>
                          <a:spcPts val="0"/>
                        </a:spcAft>
                      </a:pPr>
                      <a:r>
                        <a:rPr lang="id-ID" sz="1800" spc="5">
                          <a:effectLst/>
                        </a:rPr>
                        <a:t>P</a:t>
                      </a:r>
                      <a:r>
                        <a:rPr lang="id-ID" sz="1800" spc="-5">
                          <a:effectLst/>
                        </a:rPr>
                        <a:t>er</a:t>
                      </a:r>
                      <a:r>
                        <a:rPr lang="id-ID" sz="1800">
                          <a:effectLst/>
                        </a:rPr>
                        <a:t>s</a:t>
                      </a:r>
                      <a:r>
                        <a:rPr lang="id-ID" sz="1800" spc="-5">
                          <a:effectLst/>
                        </a:rPr>
                        <a:t>e</a:t>
                      </a:r>
                      <a:r>
                        <a:rPr lang="id-ID" sz="1800">
                          <a:effectLst/>
                        </a:rPr>
                        <a:t>n </a:t>
                      </a:r>
                      <a:r>
                        <a:rPr lang="id-ID" sz="1800" spc="-5">
                          <a:effectLst/>
                        </a:rPr>
                        <a:t>(</a:t>
                      </a:r>
                      <a:r>
                        <a:rPr lang="id-ID" sz="1800" spc="10">
                          <a:effectLst/>
                        </a:rPr>
                        <a:t>%</a:t>
                      </a:r>
                      <a:r>
                        <a:rPr lang="id-ID" sz="1800">
                          <a:effectLst/>
                        </a:rPr>
                        <a:t>)</a:t>
                      </a:r>
                      <a:endParaRPr lang="en-US" sz="1800">
                        <a:effectLst/>
                        <a:latin typeface="Calibri"/>
                        <a:ea typeface="Times New Roman"/>
                        <a:cs typeface="Times New Roman"/>
                      </a:endParaRPr>
                    </a:p>
                  </a:txBody>
                  <a:tcPr marL="0" marR="0" marT="0" marB="0"/>
                </a:tc>
                <a:tc>
                  <a:txBody>
                    <a:bodyPr/>
                    <a:lstStyle/>
                    <a:p>
                      <a:pPr marL="59690" marR="0">
                        <a:lnSpc>
                          <a:spcPct val="115000"/>
                        </a:lnSpc>
                        <a:spcBef>
                          <a:spcPts val="155"/>
                        </a:spcBef>
                        <a:spcAft>
                          <a:spcPts val="0"/>
                        </a:spcAft>
                      </a:pPr>
                      <a:r>
                        <a:rPr lang="id-ID" sz="1800" spc="5">
                          <a:effectLst/>
                        </a:rPr>
                        <a:t>P</a:t>
                      </a:r>
                      <a:r>
                        <a:rPr lang="id-ID" sz="1800" spc="-5">
                          <a:effectLst/>
                        </a:rPr>
                        <a:t>er</a:t>
                      </a:r>
                      <a:r>
                        <a:rPr lang="id-ID" sz="1800">
                          <a:effectLst/>
                        </a:rPr>
                        <a:t>s</a:t>
                      </a:r>
                      <a:r>
                        <a:rPr lang="id-ID" sz="1800" spc="-5">
                          <a:effectLst/>
                        </a:rPr>
                        <a:t>e</a:t>
                      </a:r>
                      <a:r>
                        <a:rPr lang="id-ID" sz="1800">
                          <a:effectLst/>
                        </a:rPr>
                        <a:t>n T</a:t>
                      </a:r>
                      <a:r>
                        <a:rPr lang="id-ID" sz="1800" spc="-5">
                          <a:effectLst/>
                        </a:rPr>
                        <a:t>er</a:t>
                      </a:r>
                      <a:r>
                        <a:rPr lang="id-ID" sz="1800">
                          <a:effectLst/>
                        </a:rPr>
                        <a:t>t</a:t>
                      </a:r>
                      <a:r>
                        <a:rPr lang="id-ID" sz="1800" spc="5">
                          <a:effectLst/>
                        </a:rPr>
                        <a:t>i</a:t>
                      </a:r>
                      <a:r>
                        <a:rPr lang="id-ID" sz="1800" spc="10">
                          <a:effectLst/>
                        </a:rPr>
                        <a:t>n</a:t>
                      </a:r>
                      <a:r>
                        <a:rPr lang="id-ID" sz="1800">
                          <a:effectLst/>
                        </a:rPr>
                        <a:t>g</a:t>
                      </a:r>
                      <a:r>
                        <a:rPr lang="id-ID" sz="1800" spc="-25">
                          <a:effectLst/>
                        </a:rPr>
                        <a:t>g</a:t>
                      </a:r>
                      <a:r>
                        <a:rPr lang="id-ID" sz="1800" spc="-5">
                          <a:effectLst/>
                        </a:rPr>
                        <a:t>a</a:t>
                      </a:r>
                      <a:r>
                        <a:rPr lang="id-ID" sz="1800">
                          <a:effectLst/>
                        </a:rPr>
                        <a:t>l</a:t>
                      </a:r>
                      <a:endParaRPr lang="en-US" sz="1800">
                        <a:effectLst/>
                      </a:endParaRPr>
                    </a:p>
                    <a:p>
                      <a:pPr marL="59690" marR="0">
                        <a:lnSpc>
                          <a:spcPts val="1370"/>
                        </a:lnSpc>
                        <a:spcBef>
                          <a:spcPts val="0"/>
                        </a:spcBef>
                        <a:spcAft>
                          <a:spcPts val="0"/>
                        </a:spcAft>
                      </a:pPr>
                      <a:r>
                        <a:rPr lang="id-ID" sz="1800">
                          <a:effectLst/>
                        </a:rPr>
                        <a:t>Komul</a:t>
                      </a:r>
                      <a:r>
                        <a:rPr lang="id-ID" sz="1800" spc="-5">
                          <a:effectLst/>
                        </a:rPr>
                        <a:t>a</a:t>
                      </a:r>
                      <a:r>
                        <a:rPr lang="id-ID" sz="1800">
                          <a:effectLst/>
                        </a:rPr>
                        <a:t>tif</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58345">
                <a:tc>
                  <a:txBody>
                    <a:bodyPr/>
                    <a:lstStyle/>
                    <a:p>
                      <a:pPr marL="412750" marR="414655" algn="ctr">
                        <a:lnSpc>
                          <a:spcPct val="115000"/>
                        </a:lnSpc>
                        <a:spcBef>
                          <a:spcPts val="420"/>
                        </a:spcBef>
                        <a:spcAft>
                          <a:spcPts val="0"/>
                        </a:spcAft>
                      </a:pPr>
                      <a:r>
                        <a:rPr lang="id-ID" sz="1800">
                          <a:effectLst/>
                        </a:rPr>
                        <a:t>38</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437183">
                <a:tc>
                  <a:txBody>
                    <a:bodyPr/>
                    <a:lstStyle/>
                    <a:p>
                      <a:pPr marL="412750" marR="414655" algn="ctr">
                        <a:lnSpc>
                          <a:spcPct val="115000"/>
                        </a:lnSpc>
                        <a:spcBef>
                          <a:spcPts val="350"/>
                        </a:spcBef>
                        <a:spcAft>
                          <a:spcPts val="0"/>
                        </a:spcAft>
                      </a:pPr>
                      <a:r>
                        <a:rPr lang="id-ID" sz="1800">
                          <a:effectLst/>
                        </a:rPr>
                        <a:t>19</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43491">
                <a:tc>
                  <a:txBody>
                    <a:bodyPr/>
                    <a:lstStyle/>
                    <a:p>
                      <a:pPr marL="393065" marR="396240" algn="ctr">
                        <a:lnSpc>
                          <a:spcPct val="115000"/>
                        </a:lnSpc>
                        <a:spcBef>
                          <a:spcPts val="350"/>
                        </a:spcBef>
                        <a:spcAft>
                          <a:spcPts val="0"/>
                        </a:spcAft>
                      </a:pPr>
                      <a:r>
                        <a:rPr lang="id-ID" sz="1800">
                          <a:effectLst/>
                        </a:rPr>
                        <a:t>9,6</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43491">
                <a:tc>
                  <a:txBody>
                    <a:bodyPr/>
                    <a:lstStyle/>
                    <a:p>
                      <a:pPr marL="393065" marR="396240" algn="ctr">
                        <a:lnSpc>
                          <a:spcPct val="115000"/>
                        </a:lnSpc>
                        <a:spcBef>
                          <a:spcPts val="350"/>
                        </a:spcBef>
                        <a:spcAft>
                          <a:spcPts val="0"/>
                        </a:spcAft>
                      </a:pPr>
                      <a:r>
                        <a:rPr lang="id-ID" sz="1800">
                          <a:effectLst/>
                        </a:rPr>
                        <a:t>4,8</a:t>
                      </a:r>
                      <a:endParaRPr lang="en-US" sz="1800">
                        <a:effectLst/>
                        <a:latin typeface="Calibri"/>
                        <a:ea typeface="Times New Roman"/>
                        <a:cs typeface="Times New Roman"/>
                      </a:endParaRPr>
                    </a:p>
                  </a:txBody>
                  <a:tcPr marL="0" marR="0" marT="0" marB="0"/>
                </a:tc>
                <a:tc>
                  <a:txBody>
                    <a:bodyPr/>
                    <a:lstStyle/>
                    <a:p>
                      <a:pPr marL="311785" marR="315595" algn="ctr">
                        <a:lnSpc>
                          <a:spcPct val="115000"/>
                        </a:lnSpc>
                        <a:spcBef>
                          <a:spcPts val="350"/>
                        </a:spcBef>
                        <a:spcAft>
                          <a:spcPts val="0"/>
                        </a:spcAft>
                      </a:pPr>
                      <a:r>
                        <a:rPr lang="id-ID" sz="1800">
                          <a:effectLst/>
                        </a:rPr>
                        <a:t>3,9</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0,78</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0,78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45348">
                <a:tc>
                  <a:txBody>
                    <a:bodyPr/>
                    <a:lstStyle/>
                    <a:p>
                      <a:pPr marL="393065" marR="396240" algn="ctr">
                        <a:lnSpc>
                          <a:spcPct val="115000"/>
                        </a:lnSpc>
                        <a:spcBef>
                          <a:spcPts val="360"/>
                        </a:spcBef>
                        <a:spcAft>
                          <a:spcPts val="0"/>
                        </a:spcAft>
                      </a:pPr>
                      <a:r>
                        <a:rPr lang="id-ID" sz="1800">
                          <a:effectLst/>
                        </a:rPr>
                        <a:t>2,4</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60"/>
                        </a:spcBef>
                        <a:spcAft>
                          <a:spcPts val="0"/>
                        </a:spcAft>
                      </a:pPr>
                      <a:r>
                        <a:rPr lang="id-ID" sz="1800">
                          <a:effectLst/>
                        </a:rPr>
                        <a:t>11,3</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60"/>
                        </a:spcBef>
                        <a:spcAft>
                          <a:spcPts val="0"/>
                        </a:spcAft>
                      </a:pPr>
                      <a:r>
                        <a:rPr lang="id-ID" sz="1800">
                          <a:effectLst/>
                        </a:rPr>
                        <a:t>2,26</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a:effectLst/>
                        </a:rPr>
                        <a:t>3,04</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43491">
                <a:tc>
                  <a:txBody>
                    <a:bodyPr/>
                    <a:lstStyle/>
                    <a:p>
                      <a:pPr marL="393065" marR="396240" algn="ctr">
                        <a:lnSpc>
                          <a:spcPct val="115000"/>
                        </a:lnSpc>
                        <a:spcBef>
                          <a:spcPts val="350"/>
                        </a:spcBef>
                        <a:spcAft>
                          <a:spcPts val="0"/>
                        </a:spcAft>
                      </a:pPr>
                      <a:r>
                        <a:rPr lang="id-ID" sz="1800">
                          <a:effectLst/>
                        </a:rPr>
                        <a:t>1,2</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50"/>
                        </a:spcBef>
                        <a:spcAft>
                          <a:spcPts val="0"/>
                        </a:spcAft>
                      </a:pPr>
                      <a:r>
                        <a:rPr lang="id-ID" sz="1800">
                          <a:effectLst/>
                        </a:rPr>
                        <a:t>65,5</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13,1</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16,14</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45348">
                <a:tc>
                  <a:txBody>
                    <a:bodyPr/>
                    <a:lstStyle/>
                    <a:p>
                      <a:pPr marL="393065" marR="396240" algn="ctr">
                        <a:lnSpc>
                          <a:spcPct val="115000"/>
                        </a:lnSpc>
                        <a:spcBef>
                          <a:spcPts val="360"/>
                        </a:spcBef>
                        <a:spcAft>
                          <a:spcPts val="0"/>
                        </a:spcAft>
                      </a:pPr>
                      <a:r>
                        <a:rPr lang="id-ID" sz="1800">
                          <a:effectLst/>
                        </a:rPr>
                        <a:t>0,6</a:t>
                      </a:r>
                      <a:endParaRPr lang="en-US" sz="1800">
                        <a:effectLst/>
                        <a:latin typeface="Calibri"/>
                        <a:ea typeface="Times New Roman"/>
                        <a:cs typeface="Times New Roman"/>
                      </a:endParaRPr>
                    </a:p>
                  </a:txBody>
                  <a:tcPr marL="0" marR="0" marT="0" marB="0"/>
                </a:tc>
                <a:tc>
                  <a:txBody>
                    <a:bodyPr/>
                    <a:lstStyle/>
                    <a:p>
                      <a:pPr marL="259715" marR="0">
                        <a:lnSpc>
                          <a:spcPct val="115000"/>
                        </a:lnSpc>
                        <a:spcBef>
                          <a:spcPts val="360"/>
                        </a:spcBef>
                        <a:spcAft>
                          <a:spcPts val="0"/>
                        </a:spcAft>
                      </a:pPr>
                      <a:r>
                        <a:rPr lang="id-ID" sz="1800">
                          <a:effectLst/>
                        </a:rPr>
                        <a:t>205,7</a:t>
                      </a:r>
                      <a:endParaRPr lang="en-US" sz="1800">
                        <a:effectLst/>
                        <a:latin typeface="Calibri"/>
                        <a:ea typeface="Times New Roman"/>
                        <a:cs typeface="Times New Roman"/>
                      </a:endParaRPr>
                    </a:p>
                  </a:txBody>
                  <a:tcPr marL="0" marR="0" marT="0" marB="0"/>
                </a:tc>
                <a:tc>
                  <a:txBody>
                    <a:bodyPr/>
                    <a:lstStyle/>
                    <a:p>
                      <a:pPr marL="417830" marR="0">
                        <a:lnSpc>
                          <a:spcPct val="115000"/>
                        </a:lnSpc>
                        <a:spcBef>
                          <a:spcPts val="360"/>
                        </a:spcBef>
                        <a:spcAft>
                          <a:spcPts val="0"/>
                        </a:spcAft>
                      </a:pPr>
                      <a:r>
                        <a:rPr lang="id-ID" sz="1800">
                          <a:effectLst/>
                        </a:rPr>
                        <a:t>41,14</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a:effectLst/>
                        </a:rPr>
                        <a:t>57,28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43491">
                <a:tc>
                  <a:txBody>
                    <a:bodyPr/>
                    <a:lstStyle/>
                    <a:p>
                      <a:pPr marL="393065" marR="396240" algn="ctr">
                        <a:lnSpc>
                          <a:spcPct val="115000"/>
                        </a:lnSpc>
                        <a:spcBef>
                          <a:spcPts val="350"/>
                        </a:spcBef>
                        <a:spcAft>
                          <a:spcPts val="0"/>
                        </a:spcAft>
                      </a:pPr>
                      <a:r>
                        <a:rPr lang="id-ID" sz="1800">
                          <a:effectLst/>
                        </a:rPr>
                        <a:t>0,3</a:t>
                      </a:r>
                      <a:endParaRPr lang="en-US" sz="1800">
                        <a:effectLst/>
                        <a:latin typeface="Calibri"/>
                        <a:ea typeface="Times New Roman"/>
                        <a:cs typeface="Times New Roman"/>
                      </a:endParaRPr>
                    </a:p>
                  </a:txBody>
                  <a:tcPr marL="0" marR="0" marT="0" marB="0"/>
                </a:tc>
                <a:tc>
                  <a:txBody>
                    <a:bodyPr/>
                    <a:lstStyle/>
                    <a:p>
                      <a:pPr marL="291465" marR="297180" algn="ctr">
                        <a:lnSpc>
                          <a:spcPct val="115000"/>
                        </a:lnSpc>
                        <a:spcBef>
                          <a:spcPts val="350"/>
                        </a:spcBef>
                        <a:spcAft>
                          <a:spcPts val="0"/>
                        </a:spcAft>
                      </a:pPr>
                      <a:r>
                        <a:rPr lang="id-ID" sz="1800">
                          <a:effectLst/>
                        </a:rPr>
                        <a:t>158</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31,6</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88,88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43491">
                <a:tc>
                  <a:txBody>
                    <a:bodyPr/>
                    <a:lstStyle/>
                    <a:p>
                      <a:pPr marL="354965" marR="358140" algn="ctr">
                        <a:lnSpc>
                          <a:spcPct val="115000"/>
                        </a:lnSpc>
                        <a:spcBef>
                          <a:spcPts val="350"/>
                        </a:spcBef>
                        <a:spcAft>
                          <a:spcPts val="0"/>
                        </a:spcAft>
                      </a:pPr>
                      <a:r>
                        <a:rPr lang="id-ID" sz="1800">
                          <a:effectLst/>
                        </a:rPr>
                        <a:t>0,15</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50"/>
                        </a:spcBef>
                        <a:spcAft>
                          <a:spcPts val="0"/>
                        </a:spcAft>
                      </a:pPr>
                      <a:r>
                        <a:rPr lang="id-ID" sz="1800">
                          <a:effectLst/>
                        </a:rPr>
                        <a:t>48,6</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9,72</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98,6</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43491">
                <a:tc>
                  <a:txBody>
                    <a:bodyPr/>
                    <a:lstStyle/>
                    <a:p>
                      <a:pPr marL="377825" marR="382270" algn="ctr">
                        <a:lnSpc>
                          <a:spcPct val="115000"/>
                        </a:lnSpc>
                        <a:spcBef>
                          <a:spcPts val="350"/>
                        </a:spcBef>
                        <a:spcAft>
                          <a:spcPts val="0"/>
                        </a:spcAft>
                      </a:pPr>
                      <a:r>
                        <a:rPr lang="id-ID" sz="1800">
                          <a:effectLst/>
                        </a:rPr>
                        <a:t>p</a:t>
                      </a:r>
                      <a:r>
                        <a:rPr lang="id-ID" sz="1800" spc="-5">
                          <a:effectLst/>
                        </a:rPr>
                        <a:t>a</a:t>
                      </a:r>
                      <a:r>
                        <a:rPr lang="id-ID" sz="1800">
                          <a:effectLst/>
                        </a:rPr>
                        <a:t>n</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7</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1,4</a:t>
                      </a:r>
                      <a:endParaRPr lang="en-US" sz="1800">
                        <a:effectLst/>
                        <a:latin typeface="Calibri"/>
                        <a:ea typeface="Times New Roman"/>
                        <a:cs typeface="Times New Roman"/>
                      </a:endParaRPr>
                    </a:p>
                  </a:txBody>
                  <a:tcPr marL="0" marR="0" marT="0" marB="0"/>
                </a:tc>
                <a:tc>
                  <a:txBody>
                    <a:bodyPr/>
                    <a:lstStyle/>
                    <a:p>
                      <a:pPr marL="0" marR="59690" algn="r">
                        <a:lnSpc>
                          <a:spcPct val="115000"/>
                        </a:lnSpc>
                        <a:spcBef>
                          <a:spcPts val="350"/>
                        </a:spcBef>
                        <a:spcAft>
                          <a:spcPts val="0"/>
                        </a:spcAft>
                      </a:pPr>
                      <a:r>
                        <a:rPr lang="id-ID" sz="1800">
                          <a:effectLst/>
                        </a:rPr>
                        <a:t>-</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54632">
                <a:tc>
                  <a:txBody>
                    <a:bodyPr/>
                    <a:lstStyle/>
                    <a:p>
                      <a:pPr marL="292100" marR="0">
                        <a:lnSpc>
                          <a:spcPct val="115000"/>
                        </a:lnSpc>
                        <a:spcBef>
                          <a:spcPts val="360"/>
                        </a:spcBef>
                        <a:spcAft>
                          <a:spcPts val="0"/>
                        </a:spcAft>
                      </a:pPr>
                      <a:r>
                        <a:rPr lang="id-ID" sz="1800" spc="25">
                          <a:effectLst/>
                        </a:rPr>
                        <a:t>J</a:t>
                      </a:r>
                      <a:r>
                        <a:rPr lang="id-ID" sz="1800">
                          <a:effectLst/>
                        </a:rPr>
                        <a:t>u</a:t>
                      </a:r>
                      <a:r>
                        <a:rPr lang="id-ID" sz="1800" spc="-20">
                          <a:effectLst/>
                        </a:rPr>
                        <a:t>m</a:t>
                      </a:r>
                      <a:r>
                        <a:rPr lang="id-ID" sz="1800">
                          <a:effectLst/>
                        </a:rPr>
                        <a:t>l</a:t>
                      </a:r>
                      <a:r>
                        <a:rPr lang="id-ID" sz="1800" spc="-5">
                          <a:effectLst/>
                        </a:rPr>
                        <a:t>a</a:t>
                      </a:r>
                      <a:r>
                        <a:rPr lang="id-ID" sz="1800">
                          <a:effectLst/>
                        </a:rPr>
                        <a:t>h</a:t>
                      </a:r>
                      <a:endParaRPr lang="en-US" sz="1800">
                        <a:effectLst/>
                        <a:latin typeface="Calibri"/>
                        <a:ea typeface="Times New Roman"/>
                        <a:cs typeface="Times New Roman"/>
                      </a:endParaRPr>
                    </a:p>
                  </a:txBody>
                  <a:tcPr marL="0" marR="0" marT="0" marB="0"/>
                </a:tc>
                <a:tc>
                  <a:txBody>
                    <a:bodyPr/>
                    <a:lstStyle/>
                    <a:p>
                      <a:pPr marL="291465" marR="297180" algn="ctr">
                        <a:lnSpc>
                          <a:spcPct val="115000"/>
                        </a:lnSpc>
                        <a:spcBef>
                          <a:spcPts val="360"/>
                        </a:spcBef>
                        <a:spcAft>
                          <a:spcPts val="0"/>
                        </a:spcAft>
                      </a:pPr>
                      <a:r>
                        <a:rPr lang="id-ID" sz="1800">
                          <a:effectLst/>
                        </a:rPr>
                        <a:t>500</a:t>
                      </a:r>
                      <a:endParaRPr lang="en-US" sz="1800">
                        <a:effectLst/>
                        <a:latin typeface="Calibri"/>
                        <a:ea typeface="Times New Roman"/>
                        <a:cs typeface="Times New Roman"/>
                      </a:endParaRPr>
                    </a:p>
                  </a:txBody>
                  <a:tcPr marL="0" marR="0" marT="0" marB="0"/>
                </a:tc>
                <a:tc>
                  <a:txBody>
                    <a:bodyPr/>
                    <a:lstStyle/>
                    <a:p>
                      <a:pPr marL="532130" marR="0">
                        <a:lnSpc>
                          <a:spcPct val="115000"/>
                        </a:lnSpc>
                        <a:spcBef>
                          <a:spcPts val="360"/>
                        </a:spcBef>
                        <a:spcAft>
                          <a:spcPts val="0"/>
                        </a:spcAft>
                      </a:pPr>
                      <a:r>
                        <a:rPr lang="id-ID" sz="1800">
                          <a:effectLst/>
                        </a:rPr>
                        <a:t>100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dirty="0">
                          <a:effectLst/>
                        </a:rPr>
                        <a:t>264,72</a:t>
                      </a:r>
                      <a:endParaRPr lang="en-US" sz="18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
        <p:nvSpPr>
          <p:cNvPr id="4" name="Rectangle 2"/>
          <p:cNvSpPr>
            <a:spLocks noChangeArrowheads="1"/>
          </p:cNvSpPr>
          <p:nvPr/>
        </p:nvSpPr>
        <p:spPr bwMode="auto">
          <a:xfrm>
            <a:off x="4498975" y="635000"/>
            <a:ext cx="7620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endParaRPr lang="en-US"/>
          </a:p>
        </p:txBody>
      </p:sp>
      <p:pic>
        <p:nvPicPr>
          <p:cNvPr id="40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76200" cy="381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0" y="495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Requires="a14">
          <p:sp>
            <p:nvSpPr>
              <p:cNvPr id="7" name="Rectangle 5"/>
              <p:cNvSpPr>
                <a:spLocks noChangeArrowheads="1"/>
              </p:cNvSpPr>
              <p:nvPr/>
            </p:nvSpPr>
            <p:spPr bwMode="auto">
              <a:xfrm>
                <a:off x="6248399" y="2294670"/>
                <a:ext cx="2286001" cy="167552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chemeClr val="tx1"/>
                    </a:solidFill>
                    <a:effectLst/>
                    <a:cs typeface="Times New Roman" pitchFamily="18" charset="0"/>
                  </a:rPr>
                  <a:t>Jadi Modulus Halus Butir (MHB) pasir =</a:t>
                </a:r>
                <a:endParaRPr kumimoji="0" lang="en-US" b="0" i="0" u="none" strike="noStrike" cap="none" normalizeH="0" baseline="0" dirty="0" smtClean="0">
                  <a:ln>
                    <a:noFill/>
                  </a:ln>
                  <a:solidFill>
                    <a:schemeClr val="tx1"/>
                  </a:solidFill>
                  <a:effectLs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14:m>
                  <m:oMath xmlns:m="http://schemas.openxmlformats.org/officeDocument/2006/math">
                    <m:box>
                      <m:boxPr>
                        <m:ctrlPr>
                          <a:rPr kumimoji="0" lang="id-ID" sz="2800" b="0" i="1" u="none" strike="noStrike" cap="none" normalizeH="0" baseline="0" smtClean="0">
                            <a:ln>
                              <a:noFill/>
                            </a:ln>
                            <a:solidFill>
                              <a:schemeClr val="tx1"/>
                            </a:solidFill>
                            <a:effectLst/>
                            <a:latin typeface="Cambria Math" panose="02040503050406030204" pitchFamily="18" charset="0"/>
                            <a:cs typeface="Times New Roman" pitchFamily="18" charset="0"/>
                          </a:rPr>
                        </m:ctrlPr>
                      </m:boxPr>
                      <m:e>
                        <m:argPr>
                          <m:argSz m:val="-1"/>
                        </m:argPr>
                        <m:f>
                          <m:fPr>
                            <m:ctrlPr>
                              <a:rPr kumimoji="0" lang="id-ID" sz="2800" b="0" i="1" u="none" strike="noStrike" cap="none" normalizeH="0" baseline="0" smtClean="0">
                                <a:ln>
                                  <a:noFill/>
                                </a:ln>
                                <a:solidFill>
                                  <a:schemeClr val="tx1"/>
                                </a:solidFill>
                                <a:effectLst/>
                                <a:latin typeface="Cambria Math" panose="02040503050406030204" pitchFamily="18" charset="0"/>
                                <a:cs typeface="Times New Roman" pitchFamily="18" charset="0"/>
                              </a:rPr>
                            </m:ctrlPr>
                          </m:fPr>
                          <m:num>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264,72</m:t>
                            </m:r>
                          </m:num>
                          <m:den>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100</m:t>
                            </m:r>
                          </m:den>
                        </m:f>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=2,6472</m:t>
                        </m:r>
                      </m:e>
                    </m:box>
                  </m:oMath>
                </a14:m>
                <a:r>
                  <a:rPr kumimoji="0" lang="id-ID" b="0" i="0" u="none" strike="noStrike" cap="none" normalizeH="0" baseline="0" dirty="0" smtClean="0">
                    <a:ln>
                      <a:noFill/>
                    </a:ln>
                    <a:solidFill>
                      <a:schemeClr val="tx1"/>
                    </a:solidFill>
                    <a:effectLst/>
                    <a:cs typeface="Times New Roman" pitchFamily="18" charset="0"/>
                  </a:rPr>
                  <a:t>   </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Times New Roman" pitchFamily="18" charset="0"/>
                    <a:cs typeface="Times New Roman" pitchFamily="18" charset="0"/>
                  </a:rPr>
                  <a:t>	</a:t>
                </a:r>
                <a:r>
                  <a:rPr lang="en-US" dirty="0">
                    <a:ea typeface="Times New Roman" pitchFamily="18" charset="0"/>
                    <a:cs typeface="Times New Roman" pitchFamily="18" charset="0"/>
                  </a:rPr>
                  <a:t> </a:t>
                </a:r>
                <a:r>
                  <a:rPr lang="en-US" dirty="0" smtClean="0">
                    <a:ea typeface="Times New Roman" pitchFamily="18" charset="0"/>
                    <a:cs typeface="Times New Roman" pitchFamily="18" charset="0"/>
                  </a:rPr>
                  <a:t>    </a:t>
                </a:r>
                <a:r>
                  <a:rPr kumimoji="0" lang="id-ID" b="0" i="0" u="none" strike="noStrike" cap="none" normalizeH="0" baseline="0" dirty="0" smtClean="0">
                    <a:ln>
                      <a:noFill/>
                    </a:ln>
                    <a:solidFill>
                      <a:schemeClr val="tx1"/>
                    </a:solidFill>
                    <a:effectLst/>
                    <a:ea typeface="Times New Roman" pitchFamily="18" charset="0"/>
                    <a:cs typeface="Arial" pitchFamily="34" charset="0"/>
                  </a:rPr>
                  <a:t/>
                </a:r>
                <a:br>
                  <a:rPr kumimoji="0" lang="id-ID" b="0" i="0" u="none" strike="noStrike" cap="none" normalizeH="0" baseline="0" dirty="0" smtClean="0">
                    <a:ln>
                      <a:noFill/>
                    </a:ln>
                    <a:solidFill>
                      <a:schemeClr val="tx1"/>
                    </a:solidFill>
                    <a:effectLst/>
                    <a:ea typeface="Times New Roman" pitchFamily="18" charset="0"/>
                    <a:cs typeface="Arial" pitchFamily="34" charset="0"/>
                  </a:rPr>
                </a:br>
                <a:endParaRPr kumimoji="0" lang="id-ID" b="0" i="0" u="none" strike="noStrike" cap="none" normalizeH="0" baseline="0" dirty="0" smtClean="0">
                  <a:ln>
                    <a:noFill/>
                  </a:ln>
                  <a:solidFill>
                    <a:schemeClr val="tx1"/>
                  </a:solidFill>
                  <a:effectLst/>
                  <a:cs typeface="Arial" pitchFamily="34" charset="0"/>
                </a:endParaRPr>
              </a:p>
            </p:txBody>
          </p:sp>
        </mc:Choice>
        <mc:Fallback>
          <p:sp>
            <p:nvSpPr>
              <p:cNvPr id="7" name="Rectangle 5"/>
              <p:cNvSpPr>
                <a:spLocks noRot="1" noChangeAspect="1" noMove="1" noResize="1" noEditPoints="1" noAdjustHandles="1" noChangeArrowheads="1" noChangeShapeType="1" noTextEdit="1"/>
              </p:cNvSpPr>
              <p:nvPr/>
            </p:nvSpPr>
            <p:spPr bwMode="auto">
              <a:xfrm>
                <a:off x="6248399" y="2294670"/>
                <a:ext cx="2286001" cy="1675523"/>
              </a:xfrm>
              <a:prstGeom prst="rect">
                <a:avLst/>
              </a:prstGeom>
              <a:blipFill>
                <a:blip r:embed="rId3"/>
                <a:stretch>
                  <a:fillRect l="-2133" t="-14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593118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Perhitungan MHB Kerikil</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68401420"/>
              </p:ext>
            </p:extLst>
          </p:nvPr>
        </p:nvGraphicFramePr>
        <p:xfrm>
          <a:off x="457201" y="1600199"/>
          <a:ext cx="4495799" cy="4782114"/>
        </p:xfrm>
        <a:graphic>
          <a:graphicData uri="http://schemas.openxmlformats.org/drawingml/2006/table">
            <a:tbl>
              <a:tblPr>
                <a:tableStyleId>{5C22544A-7EE6-4342-B048-85BDC9FD1C3A}</a:tableStyleId>
              </a:tblPr>
              <a:tblGrid>
                <a:gridCol w="1142999">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276160">
                <a:tc rowSpan="2">
                  <a:txBody>
                    <a:bodyPr/>
                    <a:lstStyle/>
                    <a:p>
                      <a:pPr marL="73025" marR="78740" indent="3810" algn="ctr">
                        <a:lnSpc>
                          <a:spcPct val="115000"/>
                        </a:lnSpc>
                        <a:spcBef>
                          <a:spcPts val="240"/>
                        </a:spcBef>
                        <a:spcAft>
                          <a:spcPts val="0"/>
                        </a:spcAft>
                      </a:pPr>
                      <a:r>
                        <a:rPr lang="id-ID" sz="1600">
                          <a:effectLst/>
                        </a:rPr>
                        <a:t>Uku</a:t>
                      </a:r>
                      <a:r>
                        <a:rPr lang="id-ID" sz="1600" spc="-5">
                          <a:effectLst/>
                        </a:rPr>
                        <a:t>ra</a:t>
                      </a:r>
                      <a:r>
                        <a:rPr lang="id-ID" sz="1600">
                          <a:effectLst/>
                        </a:rPr>
                        <a:t>n </a:t>
                      </a:r>
                      <a:r>
                        <a:rPr lang="id-ID" sz="1600" spc="-25">
                          <a:effectLst/>
                        </a:rPr>
                        <a:t>L</a:t>
                      </a:r>
                      <a:r>
                        <a:rPr lang="id-ID" sz="1600">
                          <a:effectLst/>
                        </a:rPr>
                        <a:t>ub</a:t>
                      </a:r>
                      <a:r>
                        <a:rPr lang="id-ID" sz="1600" spc="-5">
                          <a:effectLst/>
                        </a:rPr>
                        <a:t>a</a:t>
                      </a:r>
                      <a:r>
                        <a:rPr lang="id-ID" sz="1600" spc="25">
                          <a:effectLst/>
                        </a:rPr>
                        <a:t>n</a:t>
                      </a:r>
                      <a:r>
                        <a:rPr lang="id-ID" sz="1600">
                          <a:effectLst/>
                        </a:rPr>
                        <a:t>g </a:t>
                      </a:r>
                      <a:r>
                        <a:rPr lang="id-ID" sz="1600" spc="20">
                          <a:effectLst/>
                        </a:rPr>
                        <a:t>A</a:t>
                      </a:r>
                      <a:r>
                        <a:rPr lang="id-ID" sz="1600" spc="-50">
                          <a:effectLst/>
                        </a:rPr>
                        <a:t>y</a:t>
                      </a:r>
                      <a:r>
                        <a:rPr lang="id-ID" sz="1600" spc="5">
                          <a:effectLst/>
                        </a:rPr>
                        <a:t>a</a:t>
                      </a:r>
                      <a:r>
                        <a:rPr lang="id-ID" sz="1600">
                          <a:effectLst/>
                        </a:rPr>
                        <a:t>k</a:t>
                      </a:r>
                      <a:r>
                        <a:rPr lang="id-ID" sz="1600" spc="-5">
                          <a:effectLst/>
                        </a:rPr>
                        <a:t>a</a:t>
                      </a:r>
                      <a:r>
                        <a:rPr lang="id-ID" sz="1600">
                          <a:effectLst/>
                        </a:rPr>
                        <a:t>n (mm)</a:t>
                      </a:r>
                      <a:endParaRPr lang="en-US" sz="1600">
                        <a:effectLst/>
                        <a:latin typeface="Calibri"/>
                        <a:ea typeface="Times New Roman"/>
                        <a:cs typeface="Times New Roman"/>
                      </a:endParaRPr>
                    </a:p>
                  </a:txBody>
                  <a:tcPr marL="0" marR="0" marT="0" marB="0"/>
                </a:tc>
                <a:tc gridSpan="3">
                  <a:txBody>
                    <a:bodyPr/>
                    <a:lstStyle/>
                    <a:p>
                      <a:pPr marL="1087755" marR="1091565" algn="ctr">
                        <a:lnSpc>
                          <a:spcPct val="115000"/>
                        </a:lnSpc>
                        <a:spcBef>
                          <a:spcPts val="145"/>
                        </a:spcBef>
                        <a:spcAft>
                          <a:spcPts val="0"/>
                        </a:spcAft>
                      </a:pPr>
                      <a:r>
                        <a:rPr lang="id-ID" sz="1600" spc="-20">
                          <a:effectLst/>
                        </a:rPr>
                        <a:t>B</a:t>
                      </a:r>
                      <a:r>
                        <a:rPr lang="id-ID" sz="1600" spc="5">
                          <a:effectLst/>
                        </a:rPr>
                        <a:t>e</a:t>
                      </a:r>
                      <a:r>
                        <a:rPr lang="id-ID" sz="1600" spc="-5">
                          <a:effectLst/>
                        </a:rPr>
                        <a:t>ra</a:t>
                      </a:r>
                      <a:r>
                        <a:rPr lang="id-ID" sz="1600">
                          <a:effectLst/>
                        </a:rPr>
                        <a:t>t T</a:t>
                      </a:r>
                      <a:r>
                        <a:rPr lang="id-ID" sz="1600" spc="-5">
                          <a:effectLst/>
                        </a:rPr>
                        <a:t>er</a:t>
                      </a:r>
                      <a:r>
                        <a:rPr lang="id-ID" sz="1600">
                          <a:effectLst/>
                        </a:rPr>
                        <a:t>ti</a:t>
                      </a:r>
                      <a:r>
                        <a:rPr lang="id-ID" sz="1600" spc="25">
                          <a:effectLst/>
                        </a:rPr>
                        <a:t>n</a:t>
                      </a:r>
                      <a:r>
                        <a:rPr lang="id-ID" sz="1600">
                          <a:effectLst/>
                        </a:rPr>
                        <a:t>g</a:t>
                      </a:r>
                      <a:r>
                        <a:rPr lang="id-ID" sz="1600" spc="-25">
                          <a:effectLst/>
                        </a:rPr>
                        <a:t>g</a:t>
                      </a:r>
                      <a:r>
                        <a:rPr lang="id-ID" sz="1600" spc="-5">
                          <a:effectLst/>
                        </a:rPr>
                        <a:t>a</a:t>
                      </a:r>
                      <a:r>
                        <a:rPr lang="id-ID" sz="1600">
                          <a:effectLst/>
                        </a:rPr>
                        <a:t>l</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64281">
                <a:tc vMerge="1">
                  <a:txBody>
                    <a:bodyPr/>
                    <a:lstStyle/>
                    <a:p>
                      <a:endParaRPr lang="en-US"/>
                    </a:p>
                  </a:txBody>
                  <a:tcPr/>
                </a:tc>
                <a:tc>
                  <a:txBody>
                    <a:bodyPr/>
                    <a:lstStyle/>
                    <a:p>
                      <a:pPr marL="0" marR="0">
                        <a:lnSpc>
                          <a:spcPts val="500"/>
                        </a:lnSpc>
                        <a:spcBef>
                          <a:spcPts val="40"/>
                        </a:spcBef>
                        <a:spcAft>
                          <a:spcPts val="0"/>
                        </a:spcAft>
                      </a:pPr>
                      <a:r>
                        <a:rPr lang="id-ID" sz="1600">
                          <a:effectLst/>
                        </a:rPr>
                        <a:t> </a:t>
                      </a:r>
                      <a:endParaRPr lang="en-US" sz="1600">
                        <a:effectLst/>
                      </a:endParaRPr>
                    </a:p>
                    <a:p>
                      <a:pPr marL="0" marR="0">
                        <a:lnSpc>
                          <a:spcPts val="1000"/>
                        </a:lnSpc>
                        <a:spcBef>
                          <a:spcPts val="0"/>
                        </a:spcBef>
                        <a:spcAft>
                          <a:spcPts val="0"/>
                        </a:spcAft>
                      </a:pPr>
                      <a:r>
                        <a:rPr lang="id-ID" sz="1600">
                          <a:effectLst/>
                        </a:rPr>
                        <a:t> </a:t>
                      </a:r>
                      <a:endParaRPr lang="en-US" sz="1600">
                        <a:effectLst/>
                      </a:endParaRPr>
                    </a:p>
                    <a:p>
                      <a:pPr marL="212090" marR="0">
                        <a:lnSpc>
                          <a:spcPct val="115000"/>
                        </a:lnSpc>
                        <a:spcBef>
                          <a:spcPts val="0"/>
                        </a:spcBef>
                        <a:spcAft>
                          <a:spcPts val="0"/>
                        </a:spcAft>
                      </a:pPr>
                      <a:r>
                        <a:rPr lang="id-ID" sz="1600">
                          <a:effectLst/>
                        </a:rPr>
                        <a:t>G</a:t>
                      </a:r>
                      <a:r>
                        <a:rPr lang="id-ID" sz="1600" spc="-5">
                          <a:effectLst/>
                        </a:rPr>
                        <a:t>ra</a:t>
                      </a:r>
                      <a:r>
                        <a:rPr lang="id-ID" sz="1600">
                          <a:effectLst/>
                        </a:rPr>
                        <a:t>m</a:t>
                      </a:r>
                      <a:endParaRPr lang="en-US" sz="1600">
                        <a:effectLst/>
                        <a:latin typeface="Calibri"/>
                        <a:ea typeface="Times New Roman"/>
                        <a:cs typeface="Times New Roman"/>
                      </a:endParaRPr>
                    </a:p>
                  </a:txBody>
                  <a:tcPr marL="0" marR="0" marT="0" marB="0"/>
                </a:tc>
                <a:tc>
                  <a:txBody>
                    <a:bodyPr/>
                    <a:lstStyle/>
                    <a:p>
                      <a:pPr marL="60960" marR="0">
                        <a:lnSpc>
                          <a:spcPct val="115000"/>
                        </a:lnSpc>
                        <a:spcBef>
                          <a:spcPts val="170"/>
                        </a:spcBef>
                        <a:spcAft>
                          <a:spcPts val="0"/>
                        </a:spcAft>
                      </a:pPr>
                      <a:r>
                        <a:rPr lang="id-ID" sz="1600" spc="5">
                          <a:effectLst/>
                        </a:rPr>
                        <a:t>P</a:t>
                      </a:r>
                      <a:r>
                        <a:rPr lang="id-ID" sz="1600" spc="-5">
                          <a:effectLst/>
                        </a:rPr>
                        <a:t>er</a:t>
                      </a:r>
                      <a:r>
                        <a:rPr lang="id-ID" sz="1600">
                          <a:effectLst/>
                        </a:rPr>
                        <a:t>s</a:t>
                      </a:r>
                      <a:r>
                        <a:rPr lang="id-ID" sz="1600" spc="-5">
                          <a:effectLst/>
                        </a:rPr>
                        <a:t>e</a:t>
                      </a:r>
                      <a:r>
                        <a:rPr lang="id-ID" sz="1600">
                          <a:effectLst/>
                        </a:rPr>
                        <a:t>n</a:t>
                      </a:r>
                      <a:endParaRPr lang="en-US" sz="1600">
                        <a:effectLst/>
                      </a:endParaRPr>
                    </a:p>
                    <a:p>
                      <a:pPr marL="60960" marR="0">
                        <a:lnSpc>
                          <a:spcPts val="1370"/>
                        </a:lnSpc>
                        <a:spcBef>
                          <a:spcPts val="0"/>
                        </a:spcBef>
                        <a:spcAft>
                          <a:spcPts val="0"/>
                        </a:spcAft>
                      </a:pPr>
                      <a:r>
                        <a:rPr lang="id-ID" sz="1600">
                          <a:effectLst/>
                        </a:rPr>
                        <a:t>(</a:t>
                      </a:r>
                      <a:r>
                        <a:rPr lang="id-ID" sz="1600" spc="-5">
                          <a:effectLst/>
                        </a:rPr>
                        <a:t>%</a:t>
                      </a:r>
                      <a:r>
                        <a:rPr lang="id-ID" sz="1600">
                          <a:effectLst/>
                        </a:rPr>
                        <a:t>)</a:t>
                      </a:r>
                      <a:endParaRPr lang="en-US" sz="1600">
                        <a:effectLst/>
                        <a:latin typeface="Calibri"/>
                        <a:ea typeface="Times New Roman"/>
                        <a:cs typeface="Times New Roman"/>
                      </a:endParaRPr>
                    </a:p>
                  </a:txBody>
                  <a:tcPr marL="0" marR="0" marT="0" marB="0"/>
                </a:tc>
                <a:tc>
                  <a:txBody>
                    <a:bodyPr/>
                    <a:lstStyle/>
                    <a:p>
                      <a:pPr marL="59690" marR="0">
                        <a:lnSpc>
                          <a:spcPct val="115000"/>
                        </a:lnSpc>
                        <a:spcBef>
                          <a:spcPts val="170"/>
                        </a:spcBef>
                        <a:spcAft>
                          <a:spcPts val="0"/>
                        </a:spcAft>
                      </a:pPr>
                      <a:r>
                        <a:rPr lang="id-ID" sz="1600" spc="5">
                          <a:effectLst/>
                        </a:rPr>
                        <a:t>P</a:t>
                      </a:r>
                      <a:r>
                        <a:rPr lang="id-ID" sz="1600" spc="-5">
                          <a:effectLst/>
                        </a:rPr>
                        <a:t>er</a:t>
                      </a:r>
                      <a:r>
                        <a:rPr lang="id-ID" sz="1600">
                          <a:effectLst/>
                        </a:rPr>
                        <a:t>s</a:t>
                      </a:r>
                      <a:r>
                        <a:rPr lang="id-ID" sz="1600" spc="-5">
                          <a:effectLst/>
                        </a:rPr>
                        <a:t>e</a:t>
                      </a:r>
                      <a:r>
                        <a:rPr lang="id-ID" sz="1600">
                          <a:effectLst/>
                        </a:rPr>
                        <a:t>n T</a:t>
                      </a:r>
                      <a:r>
                        <a:rPr lang="id-ID" sz="1600" spc="-5">
                          <a:effectLst/>
                        </a:rPr>
                        <a:t>er</a:t>
                      </a:r>
                      <a:r>
                        <a:rPr lang="id-ID" sz="1600">
                          <a:effectLst/>
                        </a:rPr>
                        <a:t>t</a:t>
                      </a:r>
                      <a:r>
                        <a:rPr lang="id-ID" sz="1600" spc="5">
                          <a:effectLst/>
                        </a:rPr>
                        <a:t>i</a:t>
                      </a:r>
                      <a:r>
                        <a:rPr lang="id-ID" sz="1600" spc="10">
                          <a:effectLst/>
                        </a:rPr>
                        <a:t>n</a:t>
                      </a:r>
                      <a:r>
                        <a:rPr lang="id-ID" sz="1600">
                          <a:effectLst/>
                        </a:rPr>
                        <a:t>g</a:t>
                      </a:r>
                      <a:r>
                        <a:rPr lang="id-ID" sz="1600" spc="-25">
                          <a:effectLst/>
                        </a:rPr>
                        <a:t>g</a:t>
                      </a:r>
                      <a:r>
                        <a:rPr lang="id-ID" sz="1600" spc="-5">
                          <a:effectLst/>
                        </a:rPr>
                        <a:t>a</a:t>
                      </a:r>
                      <a:r>
                        <a:rPr lang="id-ID" sz="1600">
                          <a:effectLst/>
                        </a:rPr>
                        <a:t>l</a:t>
                      </a:r>
                      <a:endParaRPr lang="en-US" sz="1600">
                        <a:effectLst/>
                      </a:endParaRPr>
                    </a:p>
                    <a:p>
                      <a:pPr marL="59690" marR="0">
                        <a:lnSpc>
                          <a:spcPts val="1370"/>
                        </a:lnSpc>
                        <a:spcBef>
                          <a:spcPts val="0"/>
                        </a:spcBef>
                        <a:spcAft>
                          <a:spcPts val="0"/>
                        </a:spcAft>
                      </a:pPr>
                      <a:r>
                        <a:rPr lang="id-ID" sz="1600">
                          <a:effectLst/>
                        </a:rPr>
                        <a:t>Komul</a:t>
                      </a:r>
                      <a:r>
                        <a:rPr lang="id-ID" sz="1600" spc="-5">
                          <a:effectLst/>
                        </a:rPr>
                        <a:t>a</a:t>
                      </a:r>
                      <a:r>
                        <a:rPr lang="id-ID" sz="1600">
                          <a:effectLst/>
                        </a:rPr>
                        <a:t>tif</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290458">
                <a:tc>
                  <a:txBody>
                    <a:bodyPr/>
                    <a:lstStyle/>
                    <a:p>
                      <a:pPr marL="409575" marR="415925" algn="ctr">
                        <a:lnSpc>
                          <a:spcPct val="115000"/>
                        </a:lnSpc>
                        <a:spcBef>
                          <a:spcPts val="420"/>
                        </a:spcBef>
                        <a:spcAft>
                          <a:spcPts val="0"/>
                        </a:spcAft>
                      </a:pPr>
                      <a:r>
                        <a:rPr lang="id-ID" sz="1600">
                          <a:effectLst/>
                        </a:rPr>
                        <a:t>38</a:t>
                      </a:r>
                      <a:endParaRPr lang="en-US" sz="1600">
                        <a:effectLst/>
                        <a:latin typeface="Calibri"/>
                        <a:ea typeface="Times New Roman"/>
                        <a:cs typeface="Times New Roman"/>
                      </a:endParaRPr>
                    </a:p>
                  </a:txBody>
                  <a:tcPr marL="0" marR="0" marT="0" marB="0"/>
                </a:tc>
                <a:tc>
                  <a:txBody>
                    <a:bodyPr/>
                    <a:lstStyle/>
                    <a:p>
                      <a:pPr marL="323850" marR="327660" algn="ct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278418">
                <a:tc>
                  <a:txBody>
                    <a:bodyPr/>
                    <a:lstStyle/>
                    <a:p>
                      <a:pPr marL="409575" marR="415925" algn="ctr">
                        <a:lnSpc>
                          <a:spcPct val="115000"/>
                        </a:lnSpc>
                        <a:spcBef>
                          <a:spcPts val="35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50"/>
                        </a:spcBef>
                        <a:spcAft>
                          <a:spcPts val="0"/>
                        </a:spcAft>
                      </a:pPr>
                      <a:r>
                        <a:rPr lang="id-ID" sz="1600">
                          <a:effectLst/>
                        </a:rPr>
                        <a:t>2279</a:t>
                      </a:r>
                      <a:endParaRPr lang="en-US" sz="1600">
                        <a:effectLst/>
                        <a:latin typeface="Calibri"/>
                        <a:ea typeface="Times New Roman"/>
                        <a:cs typeface="Times New Roman"/>
                      </a:endParaRPr>
                    </a:p>
                  </a:txBody>
                  <a:tcPr marL="0" marR="0" marT="0" marB="0"/>
                </a:tc>
                <a:tc>
                  <a:txBody>
                    <a:bodyPr/>
                    <a:lstStyle/>
                    <a:p>
                      <a:pPr marL="273050" marR="0">
                        <a:lnSpc>
                          <a:spcPct val="115000"/>
                        </a:lnSpc>
                        <a:spcBef>
                          <a:spcPts val="350"/>
                        </a:spcBef>
                        <a:spcAft>
                          <a:spcPts val="0"/>
                        </a:spcAft>
                      </a:pPr>
                      <a:r>
                        <a:rPr lang="id-ID" sz="1600">
                          <a:effectLst/>
                        </a:rPr>
                        <a:t>45,58</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45,58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279923">
                <a:tc>
                  <a:txBody>
                    <a:bodyPr/>
                    <a:lstStyle/>
                    <a:p>
                      <a:pPr marL="393065" marR="394335" algn="ctr">
                        <a:lnSpc>
                          <a:spcPct val="115000"/>
                        </a:lnSpc>
                        <a:spcBef>
                          <a:spcPts val="360"/>
                        </a:spcBef>
                        <a:spcAft>
                          <a:spcPts val="0"/>
                        </a:spcAft>
                      </a:pPr>
                      <a:r>
                        <a:rPr lang="id-ID" sz="1600">
                          <a:effectLst/>
                        </a:rPr>
                        <a:t>9,6</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60"/>
                        </a:spcBef>
                        <a:spcAft>
                          <a:spcPts val="0"/>
                        </a:spcAft>
                      </a:pPr>
                      <a:r>
                        <a:rPr lang="id-ID" sz="1600">
                          <a:effectLst/>
                        </a:rPr>
                        <a:t>2614</a:t>
                      </a:r>
                      <a:endParaRPr lang="en-US" sz="1600">
                        <a:effectLst/>
                        <a:latin typeface="Calibri"/>
                        <a:ea typeface="Times New Roman"/>
                        <a:cs typeface="Times New Roman"/>
                      </a:endParaRPr>
                    </a:p>
                  </a:txBody>
                  <a:tcPr marL="0" marR="0" marT="0" marB="0"/>
                </a:tc>
                <a:tc>
                  <a:txBody>
                    <a:bodyPr/>
                    <a:lstStyle/>
                    <a:p>
                      <a:pPr marL="273050" marR="0">
                        <a:lnSpc>
                          <a:spcPct val="115000"/>
                        </a:lnSpc>
                        <a:spcBef>
                          <a:spcPts val="360"/>
                        </a:spcBef>
                        <a:spcAft>
                          <a:spcPts val="0"/>
                        </a:spcAft>
                      </a:pPr>
                      <a:r>
                        <a:rPr lang="id-ID" sz="1600">
                          <a:effectLst/>
                        </a:rPr>
                        <a:t>52,28</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97,86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278418">
                <a:tc>
                  <a:txBody>
                    <a:bodyPr/>
                    <a:lstStyle/>
                    <a:p>
                      <a:pPr marL="393065" marR="394335" algn="ctr">
                        <a:lnSpc>
                          <a:spcPct val="115000"/>
                        </a:lnSpc>
                        <a:spcBef>
                          <a:spcPts val="350"/>
                        </a:spcBef>
                        <a:spcAft>
                          <a:spcPts val="0"/>
                        </a:spcAft>
                      </a:pPr>
                      <a:r>
                        <a:rPr lang="id-ID" sz="1600">
                          <a:effectLst/>
                        </a:rPr>
                        <a:t>4,8</a:t>
                      </a:r>
                      <a:endParaRPr lang="en-US" sz="1600">
                        <a:effectLst/>
                        <a:latin typeface="Calibri"/>
                        <a:ea typeface="Times New Roman"/>
                        <a:cs typeface="Times New Roman"/>
                      </a:endParaRPr>
                    </a:p>
                  </a:txBody>
                  <a:tcPr marL="0" marR="0" marT="0" marB="0"/>
                </a:tc>
                <a:tc>
                  <a:txBody>
                    <a:bodyPr/>
                    <a:lstStyle/>
                    <a:p>
                      <a:pPr marL="285750" marR="289560" algn="ctr">
                        <a:lnSpc>
                          <a:spcPct val="115000"/>
                        </a:lnSpc>
                        <a:spcBef>
                          <a:spcPts val="350"/>
                        </a:spcBef>
                        <a:spcAft>
                          <a:spcPts val="0"/>
                        </a:spcAft>
                      </a:pPr>
                      <a:r>
                        <a:rPr lang="id-ID" sz="1600">
                          <a:effectLst/>
                        </a:rPr>
                        <a:t>51</a:t>
                      </a:r>
                      <a:endParaRPr lang="en-US" sz="1600">
                        <a:effectLst/>
                        <a:latin typeface="Calibri"/>
                        <a:ea typeface="Times New Roman"/>
                        <a:cs typeface="Times New Roman"/>
                      </a:endParaRPr>
                    </a:p>
                  </a:txBody>
                  <a:tcPr marL="0" marR="0" marT="0" marB="0"/>
                </a:tc>
                <a:tc>
                  <a:txBody>
                    <a:bodyPr/>
                    <a:lstStyle/>
                    <a:p>
                      <a:pPr marL="349250" marR="0">
                        <a:lnSpc>
                          <a:spcPct val="115000"/>
                        </a:lnSpc>
                        <a:spcBef>
                          <a:spcPts val="350"/>
                        </a:spcBef>
                        <a:spcAft>
                          <a:spcPts val="0"/>
                        </a:spcAft>
                      </a:pPr>
                      <a:r>
                        <a:rPr lang="id-ID" sz="1600">
                          <a:effectLst/>
                        </a:rPr>
                        <a:t>1,02</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98,88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278418">
                <a:tc>
                  <a:txBody>
                    <a:bodyPr/>
                    <a:lstStyle/>
                    <a:p>
                      <a:pPr marL="393065" marR="394335" algn="ctr">
                        <a:lnSpc>
                          <a:spcPct val="115000"/>
                        </a:lnSpc>
                        <a:spcBef>
                          <a:spcPts val="350"/>
                        </a:spcBef>
                        <a:spcAft>
                          <a:spcPts val="0"/>
                        </a:spcAft>
                      </a:pPr>
                      <a:r>
                        <a:rPr lang="id-ID" sz="1600">
                          <a:effectLst/>
                        </a:rPr>
                        <a:t>2,4</a:t>
                      </a:r>
                      <a:endParaRPr lang="en-US" sz="1600">
                        <a:effectLst/>
                        <a:latin typeface="Calibri"/>
                        <a:ea typeface="Times New Roman"/>
                        <a:cs typeface="Times New Roman"/>
                      </a:endParaRPr>
                    </a:p>
                  </a:txBody>
                  <a:tcPr marL="0" marR="0" marT="0" marB="0"/>
                </a:tc>
                <a:tc>
                  <a:txBody>
                    <a:bodyPr/>
                    <a:lstStyle/>
                    <a:p>
                      <a:pPr marL="285750" marR="289560" algn="ctr">
                        <a:lnSpc>
                          <a:spcPct val="115000"/>
                        </a:lnSpc>
                        <a:spcBef>
                          <a:spcPts val="350"/>
                        </a:spcBef>
                        <a:spcAft>
                          <a:spcPts val="0"/>
                        </a:spcAft>
                      </a:pPr>
                      <a:r>
                        <a:rPr lang="id-ID" sz="1600">
                          <a:effectLst/>
                        </a:rPr>
                        <a:t>56</a:t>
                      </a:r>
                      <a:endParaRPr lang="en-US" sz="1600">
                        <a:effectLst/>
                        <a:latin typeface="Calibri"/>
                        <a:ea typeface="Times New Roman"/>
                        <a:cs typeface="Times New Roman"/>
                      </a:endParaRPr>
                    </a:p>
                  </a:txBody>
                  <a:tcPr marL="0" marR="0" marT="0" marB="0"/>
                </a:tc>
                <a:tc>
                  <a:txBody>
                    <a:bodyPr/>
                    <a:lstStyle/>
                    <a:p>
                      <a:pPr marL="349250" marR="0">
                        <a:lnSpc>
                          <a:spcPct val="115000"/>
                        </a:lnSpc>
                        <a:spcBef>
                          <a:spcPts val="350"/>
                        </a:spcBef>
                        <a:spcAft>
                          <a:spcPts val="0"/>
                        </a:spcAft>
                      </a:pPr>
                      <a:r>
                        <a:rPr lang="id-ID" sz="1600">
                          <a:effectLst/>
                        </a:rPr>
                        <a:t>1,12</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285792">
                <a:tc>
                  <a:txBody>
                    <a:bodyPr/>
                    <a:lstStyle/>
                    <a:p>
                      <a:pPr marL="393065" marR="394335" algn="ctr">
                        <a:lnSpc>
                          <a:spcPct val="115000"/>
                        </a:lnSpc>
                        <a:spcBef>
                          <a:spcPts val="350"/>
                        </a:spcBef>
                        <a:spcAft>
                          <a:spcPts val="0"/>
                        </a:spcAft>
                      </a:pPr>
                      <a:r>
                        <a:rPr lang="id-ID" sz="1600">
                          <a:effectLst/>
                        </a:rPr>
                        <a:t>1,2</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285792">
                <a:tc>
                  <a:txBody>
                    <a:bodyPr/>
                    <a:lstStyle/>
                    <a:p>
                      <a:pPr marL="393065" marR="394335" algn="ctr">
                        <a:lnSpc>
                          <a:spcPct val="115000"/>
                        </a:lnSpc>
                        <a:spcBef>
                          <a:spcPts val="360"/>
                        </a:spcBef>
                        <a:spcAft>
                          <a:spcPts val="0"/>
                        </a:spcAft>
                      </a:pPr>
                      <a:r>
                        <a:rPr lang="id-ID" sz="1600">
                          <a:effectLst/>
                        </a:rPr>
                        <a:t>0,6</a:t>
                      </a:r>
                      <a:endParaRPr lang="en-US" sz="1600">
                        <a:effectLst/>
                        <a:latin typeface="Calibri"/>
                        <a:ea typeface="Times New Roman"/>
                        <a:cs typeface="Times New Roman"/>
                      </a:endParaRPr>
                    </a:p>
                  </a:txBody>
                  <a:tcPr marL="0" marR="0" marT="0" marB="0"/>
                </a:tc>
                <a:tc>
                  <a:txBody>
                    <a:bodyPr/>
                    <a:lstStyle/>
                    <a:p>
                      <a:pPr marL="0" marR="0">
                        <a:lnSpc>
                          <a:spcPts val="600"/>
                        </a:lnSpc>
                        <a:spcBef>
                          <a:spcPts val="4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6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285792">
                <a:tc>
                  <a:txBody>
                    <a:bodyPr/>
                    <a:lstStyle/>
                    <a:p>
                      <a:pPr marL="393065" marR="394335" algn="ctr">
                        <a:lnSpc>
                          <a:spcPct val="115000"/>
                        </a:lnSpc>
                        <a:spcBef>
                          <a:spcPts val="350"/>
                        </a:spcBef>
                        <a:spcAft>
                          <a:spcPts val="0"/>
                        </a:spcAft>
                      </a:pPr>
                      <a:r>
                        <a:rPr lang="id-ID" sz="1600">
                          <a:effectLst/>
                        </a:rPr>
                        <a:t>0,3</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285792">
                <a:tc>
                  <a:txBody>
                    <a:bodyPr/>
                    <a:lstStyle/>
                    <a:p>
                      <a:pPr marL="354965" marR="356235" algn="ctr">
                        <a:lnSpc>
                          <a:spcPct val="115000"/>
                        </a:lnSpc>
                        <a:spcBef>
                          <a:spcPts val="36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6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285792">
                <a:tc>
                  <a:txBody>
                    <a:bodyPr/>
                    <a:lstStyle/>
                    <a:p>
                      <a:pPr marL="377825" marR="381000" algn="ctr">
                        <a:lnSpc>
                          <a:spcPct val="115000"/>
                        </a:lnSpc>
                        <a:spcBef>
                          <a:spcPts val="350"/>
                        </a:spcBef>
                        <a:spcAft>
                          <a:spcPts val="0"/>
                        </a:spcAft>
                      </a:pPr>
                      <a:r>
                        <a:rPr lang="id-ID" sz="1600">
                          <a:effectLst/>
                        </a:rPr>
                        <a:t>p</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0" marR="0">
                        <a:lnSpc>
                          <a:spcPts val="600"/>
                        </a:lnSpc>
                        <a:spcBef>
                          <a:spcPts val="15"/>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287448">
                <a:tc>
                  <a:txBody>
                    <a:bodyPr/>
                    <a:lstStyle/>
                    <a:p>
                      <a:pPr marL="290195" marR="0">
                        <a:lnSpc>
                          <a:spcPct val="115000"/>
                        </a:lnSpc>
                        <a:spcBef>
                          <a:spcPts val="350"/>
                        </a:spcBef>
                        <a:spcAft>
                          <a:spcPts val="0"/>
                        </a:spcAft>
                      </a:pPr>
                      <a:r>
                        <a:rPr lang="id-ID" sz="1600" spc="25">
                          <a:effectLst/>
                        </a:rPr>
                        <a:t>J</a:t>
                      </a:r>
                      <a:r>
                        <a:rPr lang="id-ID" sz="1600">
                          <a:effectLst/>
                        </a:rPr>
                        <a:t>u</a:t>
                      </a:r>
                      <a:r>
                        <a:rPr lang="id-ID" sz="1600" spc="-20">
                          <a:effectLst/>
                        </a:rPr>
                        <a:t>m</a:t>
                      </a:r>
                      <a:r>
                        <a:rPr lang="id-ID" sz="1600">
                          <a:effectLst/>
                        </a:rPr>
                        <a:t>l</a:t>
                      </a:r>
                      <a:r>
                        <a:rPr lang="id-ID" sz="1600" spc="-5">
                          <a:effectLst/>
                        </a:rPr>
                        <a:t>a</a:t>
                      </a:r>
                      <a:r>
                        <a:rPr lang="id-ID" sz="1600">
                          <a:effectLst/>
                        </a:rPr>
                        <a:t>h</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50"/>
                        </a:spcBef>
                        <a:spcAft>
                          <a:spcPts val="0"/>
                        </a:spcAft>
                      </a:pPr>
                      <a:r>
                        <a:rPr lang="id-ID" sz="1600">
                          <a:effectLst/>
                        </a:rPr>
                        <a:t>5000</a:t>
                      </a:r>
                      <a:endParaRPr lang="en-US" sz="1600">
                        <a:effectLst/>
                        <a:latin typeface="Calibri"/>
                        <a:ea typeface="Times New Roman"/>
                        <a:cs typeface="Times New Roman"/>
                      </a:endParaRPr>
                    </a:p>
                  </a:txBody>
                  <a:tcPr marL="0" marR="0" marT="0" marB="0"/>
                </a:tc>
                <a:tc>
                  <a:txBody>
                    <a:bodyPr/>
                    <a:lstStyle/>
                    <a:p>
                      <a:pPr marL="387350" marR="0">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dirty="0">
                          <a:effectLst/>
                        </a:rPr>
                        <a:t>742,32</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
        <p:nvSpPr>
          <p:cNvPr id="4" name="Rectangle 2"/>
          <p:cNvSpPr>
            <a:spLocks noChangeArrowheads="1"/>
          </p:cNvSpPr>
          <p:nvPr/>
        </p:nvSpPr>
        <p:spPr bwMode="auto">
          <a:xfrm>
            <a:off x="4595813" y="469900"/>
            <a:ext cx="8890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endParaRPr lang="en-US"/>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85725" cy="38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5105400" y="2071301"/>
            <a:ext cx="4038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Jadi Modulus Halus Butir (MHB) kerikil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kumimoji="0" lang="id-ID" sz="1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742,32</a:t>
            </a:r>
            <a:r>
              <a:rPr kumimoji="0" lang="en-US" sz="1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id-ID"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7,4232</a:t>
            </a:r>
            <a:endParaRPr lang="id-ID" sz="1600" dirty="0">
              <a:latin typeface="Arial" pitchFamily="34" charset="0"/>
              <a:cs typeface="Arial" pitchFamily="34" charset="0"/>
            </a:endParaRPr>
          </a:p>
          <a:p>
            <a:pPr eaLnBrk="0" fontAlgn="base" hangingPunct="0">
              <a:spcBef>
                <a:spcPct val="0"/>
              </a:spcBef>
              <a:spcAft>
                <a:spcPct val="0"/>
              </a:spcAft>
            </a:pPr>
            <a:r>
              <a:rPr kumimoji="0" lang="id-ID" sz="1600" b="0" i="0" u="none" strike="noStrike" cap="none" normalizeH="0" baseline="0" dirty="0" smtClean="0">
                <a:ln>
                  <a:noFill/>
                </a:ln>
                <a:solidFill>
                  <a:schemeClr val="tx1"/>
                </a:solidFill>
                <a:effectLst/>
                <a:latin typeface="Times New Roman" pitchFamily="18" charset="0"/>
                <a:cs typeface="Times New Roman" pitchFamily="18" charset="0"/>
              </a:rPr>
              <a:t>100</a:t>
            </a:r>
            <a:endParaRPr kumimoji="0" lang="id-ID"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57747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i="1" dirty="0"/>
              <a:t>Syarat Gradasi Agregat </a:t>
            </a:r>
            <a:r>
              <a:rPr lang="id-ID" b="1" i="1" dirty="0" smtClean="0"/>
              <a:t>Halus</a:t>
            </a:r>
            <a:endParaRPr lang="en-US" dirty="0"/>
          </a:p>
        </p:txBody>
      </p:sp>
      <p:sp>
        <p:nvSpPr>
          <p:cNvPr id="3" name="Content Placeholder 2"/>
          <p:cNvSpPr>
            <a:spLocks noGrp="1"/>
          </p:cNvSpPr>
          <p:nvPr>
            <p:ph idx="1"/>
          </p:nvPr>
        </p:nvSpPr>
        <p:spPr>
          <a:xfrm>
            <a:off x="914400" y="1600200"/>
            <a:ext cx="7772400" cy="4525963"/>
          </a:xfrm>
        </p:spPr>
        <p:txBody>
          <a:bodyPr/>
          <a:lstStyle/>
          <a:p>
            <a:pPr algn="just"/>
            <a:r>
              <a:rPr lang="id-ID" dirty="0"/>
              <a:t>Menurut  British Standard  (BS) memberikan syarat  gradasi untuk  pasir. Kekasaran pasir dibagi menjadi empat kelompok menurut gradasinya, yaitu pasir halus (zone 4), agak halus (zone 3), agak kasar (zone 2) dan kasar (zone 1)</a:t>
            </a:r>
            <a:endParaRPr lang="en-US" dirty="0"/>
          </a:p>
        </p:txBody>
      </p:sp>
    </p:spTree>
    <p:extLst>
      <p:ext uri="{BB962C8B-B14F-4D97-AF65-F5344CB8AC3E}">
        <p14:creationId xmlns:p14="http://schemas.microsoft.com/office/powerpoint/2010/main" val="1226974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457200"/>
          </a:xfrm>
        </p:spPr>
        <p:txBody>
          <a:bodyPr>
            <a:noAutofit/>
          </a:bodyPr>
          <a:lstStyle/>
          <a:p>
            <a:r>
              <a:rPr lang="id-ID" sz="2800" b="1" dirty="0"/>
              <a:t>GRADASI AGREGAT HALUS MENURUT BS</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867065092"/>
              </p:ext>
            </p:extLst>
          </p:nvPr>
        </p:nvGraphicFramePr>
        <p:xfrm>
          <a:off x="1676400" y="1295400"/>
          <a:ext cx="6477001" cy="3581400"/>
        </p:xfrm>
        <a:graphic>
          <a:graphicData uri="http://schemas.openxmlformats.org/drawingml/2006/table">
            <a:tbl>
              <a:tblPr>
                <a:tableStyleId>{5C22544A-7EE6-4342-B048-85BDC9FD1C3A}</a:tableStyleId>
              </a:tblPr>
              <a:tblGrid>
                <a:gridCol w="1737307">
                  <a:extLst>
                    <a:ext uri="{9D8B030D-6E8A-4147-A177-3AD203B41FA5}">
                      <a16:colId xmlns:a16="http://schemas.microsoft.com/office/drawing/2014/main" val="20000"/>
                    </a:ext>
                  </a:extLst>
                </a:gridCol>
                <a:gridCol w="1345237">
                  <a:extLst>
                    <a:ext uri="{9D8B030D-6E8A-4147-A177-3AD203B41FA5}">
                      <a16:colId xmlns:a16="http://schemas.microsoft.com/office/drawing/2014/main" val="20001"/>
                    </a:ext>
                  </a:extLst>
                </a:gridCol>
                <a:gridCol w="1108251">
                  <a:extLst>
                    <a:ext uri="{9D8B030D-6E8A-4147-A177-3AD203B41FA5}">
                      <a16:colId xmlns:a16="http://schemas.microsoft.com/office/drawing/2014/main" val="20002"/>
                    </a:ext>
                  </a:extLst>
                </a:gridCol>
                <a:gridCol w="1143103">
                  <a:extLst>
                    <a:ext uri="{9D8B030D-6E8A-4147-A177-3AD203B41FA5}">
                      <a16:colId xmlns:a16="http://schemas.microsoft.com/office/drawing/2014/main" val="20003"/>
                    </a:ext>
                  </a:extLst>
                </a:gridCol>
                <a:gridCol w="1143103">
                  <a:extLst>
                    <a:ext uri="{9D8B030D-6E8A-4147-A177-3AD203B41FA5}">
                      <a16:colId xmlns:a16="http://schemas.microsoft.com/office/drawing/2014/main" val="20004"/>
                    </a:ext>
                  </a:extLst>
                </a:gridCol>
              </a:tblGrid>
              <a:tr h="388822">
                <a:tc rowSpan="2">
                  <a:txBody>
                    <a:bodyPr/>
                    <a:lstStyle/>
                    <a:p>
                      <a:pPr marL="72390" marR="76200" algn="ctr">
                        <a:lnSpc>
                          <a:spcPct val="115000"/>
                        </a:lnSpc>
                        <a:spcBef>
                          <a:spcPts val="80"/>
                        </a:spcBef>
                        <a:spcAft>
                          <a:spcPts val="0"/>
                        </a:spcAft>
                      </a:pPr>
                      <a:r>
                        <a:rPr lang="id-ID" sz="1200" spc="5" dirty="0">
                          <a:effectLst/>
                        </a:rPr>
                        <a:t>Luban</a:t>
                      </a:r>
                      <a:r>
                        <a:rPr lang="id-ID" sz="1200" dirty="0">
                          <a:effectLst/>
                        </a:rPr>
                        <a:t>g</a:t>
                      </a:r>
                      <a:r>
                        <a:rPr lang="id-ID" sz="1200" spc="-5" dirty="0">
                          <a:effectLst/>
                        </a:rPr>
                        <a:t> </a:t>
                      </a:r>
                      <a:r>
                        <a:rPr lang="id-ID" sz="1200" spc="5" dirty="0">
                          <a:effectLst/>
                        </a:rPr>
                        <a:t>A</a:t>
                      </a:r>
                      <a:r>
                        <a:rPr lang="id-ID" sz="1200" spc="-25" dirty="0">
                          <a:effectLst/>
                        </a:rPr>
                        <a:t>y</a:t>
                      </a:r>
                      <a:r>
                        <a:rPr lang="id-ID" sz="1200" spc="5" dirty="0">
                          <a:effectLst/>
                        </a:rPr>
                        <a:t>a</a:t>
                      </a:r>
                      <a:r>
                        <a:rPr lang="id-ID" sz="1200" dirty="0">
                          <a:effectLst/>
                        </a:rPr>
                        <a:t>k</a:t>
                      </a:r>
                      <a:r>
                        <a:rPr lang="id-ID" sz="1200" spc="5" dirty="0">
                          <a:effectLst/>
                        </a:rPr>
                        <a:t>a</a:t>
                      </a:r>
                      <a:r>
                        <a:rPr lang="id-ID" sz="1200" dirty="0">
                          <a:effectLst/>
                        </a:rPr>
                        <a:t>n</a:t>
                      </a:r>
                      <a:endParaRPr lang="en-US" sz="1100" dirty="0">
                        <a:effectLst/>
                      </a:endParaRPr>
                    </a:p>
                    <a:p>
                      <a:pPr marL="0" marR="0">
                        <a:lnSpc>
                          <a:spcPts val="650"/>
                        </a:lnSpc>
                        <a:spcBef>
                          <a:spcPts val="45"/>
                        </a:spcBef>
                        <a:spcAft>
                          <a:spcPts val="0"/>
                        </a:spcAft>
                      </a:pPr>
                      <a:r>
                        <a:rPr lang="id-ID" sz="650" dirty="0">
                          <a:effectLst/>
                        </a:rPr>
                        <a:t> </a:t>
                      </a:r>
                      <a:endParaRPr lang="en-US" sz="1100" dirty="0">
                        <a:effectLst/>
                      </a:endParaRPr>
                    </a:p>
                    <a:p>
                      <a:pPr marL="429260" marR="426085" algn="ctr">
                        <a:lnSpc>
                          <a:spcPct val="115000"/>
                        </a:lnSpc>
                        <a:spcBef>
                          <a:spcPts val="0"/>
                        </a:spcBef>
                        <a:spcAft>
                          <a:spcPts val="0"/>
                        </a:spcAft>
                      </a:pPr>
                      <a:r>
                        <a:rPr lang="id-ID" sz="1200" spc="-5" dirty="0">
                          <a:effectLst/>
                        </a:rPr>
                        <a:t>(</a:t>
                      </a:r>
                      <a:r>
                        <a:rPr lang="id-ID" sz="1200" spc="5" dirty="0">
                          <a:effectLst/>
                        </a:rPr>
                        <a:t>m</a:t>
                      </a:r>
                      <a:r>
                        <a:rPr lang="id-ID" sz="1200" spc="10" dirty="0">
                          <a:effectLst/>
                        </a:rPr>
                        <a:t>m</a:t>
                      </a:r>
                      <a:r>
                        <a:rPr lang="id-ID" sz="1200" dirty="0">
                          <a:effectLst/>
                        </a:rPr>
                        <a:t>)</a:t>
                      </a:r>
                      <a:endParaRPr lang="en-US" sz="1100" dirty="0">
                        <a:effectLst/>
                        <a:latin typeface="Calibri"/>
                        <a:ea typeface="Times New Roman"/>
                        <a:cs typeface="Times New Roman"/>
                      </a:endParaRPr>
                    </a:p>
                  </a:txBody>
                  <a:tcPr marL="0" marR="0" marT="0" marB="0"/>
                </a:tc>
                <a:tc gridSpan="4">
                  <a:txBody>
                    <a:bodyPr/>
                    <a:lstStyle/>
                    <a:p>
                      <a:pPr marL="389255" marR="0">
                        <a:lnSpc>
                          <a:spcPts val="1355"/>
                        </a:lnSpc>
                        <a:spcBef>
                          <a:spcPts val="0"/>
                        </a:spcBef>
                        <a:spcAft>
                          <a:spcPts val="0"/>
                        </a:spcAft>
                      </a:pPr>
                      <a:r>
                        <a:rPr lang="id-ID" sz="1200" spc="5" dirty="0">
                          <a:effectLst/>
                        </a:rPr>
                        <a:t>Pe</a:t>
                      </a:r>
                      <a:r>
                        <a:rPr lang="id-ID" sz="1200" spc="-5" dirty="0">
                          <a:effectLst/>
                        </a:rPr>
                        <a:t>r</a:t>
                      </a:r>
                      <a:r>
                        <a:rPr lang="id-ID" sz="1200" dirty="0">
                          <a:effectLst/>
                        </a:rPr>
                        <a:t>s</a:t>
                      </a:r>
                      <a:r>
                        <a:rPr lang="id-ID" sz="1200" spc="5" dirty="0">
                          <a:effectLst/>
                        </a:rPr>
                        <a:t>e</a:t>
                      </a:r>
                      <a:r>
                        <a:rPr lang="id-ID" sz="1200" dirty="0">
                          <a:effectLst/>
                        </a:rPr>
                        <a:t>n</a:t>
                      </a:r>
                      <a:r>
                        <a:rPr lang="id-ID" sz="1200" spc="10" dirty="0">
                          <a:effectLst/>
                        </a:rPr>
                        <a:t> </a:t>
                      </a:r>
                      <a:r>
                        <a:rPr lang="id-ID" sz="1200" spc="5" dirty="0">
                          <a:effectLst/>
                        </a:rPr>
                        <a:t>be</a:t>
                      </a:r>
                      <a:r>
                        <a:rPr lang="id-ID" sz="1200" spc="-5" dirty="0">
                          <a:effectLst/>
                        </a:rPr>
                        <a:t>ra</a:t>
                      </a:r>
                      <a:r>
                        <a:rPr lang="id-ID" sz="1200" dirty="0">
                          <a:effectLst/>
                        </a:rPr>
                        <a:t>t</a:t>
                      </a:r>
                      <a:r>
                        <a:rPr lang="id-ID" sz="1200" spc="5" dirty="0">
                          <a:effectLst/>
                        </a:rPr>
                        <a:t> </a:t>
                      </a:r>
                      <a:r>
                        <a:rPr lang="id-ID" sz="1200" spc="-5" dirty="0">
                          <a:effectLst/>
                        </a:rPr>
                        <a:t>b</a:t>
                      </a:r>
                      <a:r>
                        <a:rPr lang="id-ID" sz="1200" spc="5" dirty="0">
                          <a:effectLst/>
                        </a:rPr>
                        <a:t>u</a:t>
                      </a:r>
                      <a:r>
                        <a:rPr lang="id-ID" sz="1200" dirty="0">
                          <a:effectLst/>
                        </a:rPr>
                        <a:t>tir </a:t>
                      </a:r>
                      <a:r>
                        <a:rPr lang="id-ID" sz="1200" spc="-25" dirty="0">
                          <a:effectLst/>
                        </a:rPr>
                        <a:t>y</a:t>
                      </a:r>
                      <a:r>
                        <a:rPr lang="id-ID" sz="1200" spc="5" dirty="0">
                          <a:effectLst/>
                        </a:rPr>
                        <a:t>an</a:t>
                      </a:r>
                      <a:r>
                        <a:rPr lang="id-ID" sz="1200" dirty="0">
                          <a:effectLst/>
                        </a:rPr>
                        <a:t>g</a:t>
                      </a:r>
                      <a:r>
                        <a:rPr lang="id-ID" sz="1200" spc="-5" dirty="0">
                          <a:effectLst/>
                        </a:rPr>
                        <a:t> </a:t>
                      </a:r>
                      <a:r>
                        <a:rPr lang="id-ID" sz="1200" spc="5" dirty="0">
                          <a:effectLst/>
                        </a:rPr>
                        <a:t>Le</a:t>
                      </a:r>
                      <a:r>
                        <a:rPr lang="id-ID" sz="1200" spc="-25" dirty="0">
                          <a:effectLst/>
                        </a:rPr>
                        <a:t>w</a:t>
                      </a:r>
                      <a:r>
                        <a:rPr lang="id-ID" sz="1200" spc="5" dirty="0">
                          <a:effectLst/>
                        </a:rPr>
                        <a:t>a</a:t>
                      </a:r>
                      <a:r>
                        <a:rPr lang="id-ID" sz="1200" dirty="0">
                          <a:effectLst/>
                        </a:rPr>
                        <a:t>t</a:t>
                      </a:r>
                      <a:r>
                        <a:rPr lang="id-ID" sz="1200" spc="5" dirty="0">
                          <a:effectLst/>
                        </a:rPr>
                        <a:t> </a:t>
                      </a:r>
                      <a:r>
                        <a:rPr lang="id-ID" sz="1200" spc="40" dirty="0">
                          <a:effectLst/>
                        </a:rPr>
                        <a:t>A</a:t>
                      </a:r>
                      <a:r>
                        <a:rPr lang="id-ID" sz="1200" spc="-25" dirty="0">
                          <a:effectLst/>
                        </a:rPr>
                        <a:t>y</a:t>
                      </a:r>
                      <a:r>
                        <a:rPr lang="id-ID" sz="1200" spc="5" dirty="0">
                          <a:effectLst/>
                        </a:rPr>
                        <a:t>a</a:t>
                      </a:r>
                      <a:r>
                        <a:rPr lang="id-ID" sz="1200" dirty="0">
                          <a:effectLst/>
                        </a:rPr>
                        <a:t>k</a:t>
                      </a:r>
                      <a:r>
                        <a:rPr lang="id-ID" sz="1200" spc="5" dirty="0">
                          <a:effectLst/>
                        </a:rPr>
                        <a:t>a</a:t>
                      </a:r>
                      <a:r>
                        <a:rPr lang="id-ID" sz="1200" dirty="0">
                          <a:effectLst/>
                        </a:rPr>
                        <a:t>n</a:t>
                      </a:r>
                      <a:endParaRPr lang="en-US" sz="1100" dirty="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2262">
                <a:tc vMerge="1">
                  <a:txBody>
                    <a:bodyPr/>
                    <a:lstStyle/>
                    <a:p>
                      <a:endParaRPr lang="en-US"/>
                    </a:p>
                  </a:txBody>
                  <a:tcPr/>
                </a:tc>
                <a:tc>
                  <a:txBody>
                    <a:bodyPr/>
                    <a:lstStyle/>
                    <a:p>
                      <a:pPr marL="270510"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a:effectLst/>
                        </a:rPr>
                        <a:t>I</a:t>
                      </a:r>
                      <a:endParaRPr lang="en-US" sz="1100">
                        <a:effectLst/>
                        <a:latin typeface="Calibri"/>
                        <a:ea typeface="Times New Roman"/>
                        <a:cs typeface="Times New Roman"/>
                      </a:endParaRPr>
                    </a:p>
                  </a:txBody>
                  <a:tcPr marL="0" marR="0" marT="0" marB="0"/>
                </a:tc>
                <a:tc>
                  <a:txBody>
                    <a:bodyPr/>
                    <a:lstStyle/>
                    <a:p>
                      <a:pPr marL="133350"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I</a:t>
                      </a:r>
                      <a:endParaRPr lang="en-US" sz="1100">
                        <a:effectLst/>
                        <a:latin typeface="Calibri"/>
                        <a:ea typeface="Times New Roman"/>
                        <a:cs typeface="Times New Roman"/>
                      </a:endParaRPr>
                    </a:p>
                  </a:txBody>
                  <a:tcPr marL="0" marR="0" marT="0" marB="0"/>
                </a:tc>
                <a:tc>
                  <a:txBody>
                    <a:bodyPr/>
                    <a:lstStyle/>
                    <a:p>
                      <a:pPr marL="142875"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II</a:t>
                      </a:r>
                      <a:endParaRPr lang="en-US" sz="1100">
                        <a:effectLst/>
                        <a:latin typeface="Calibri"/>
                        <a:ea typeface="Times New Roman"/>
                        <a:cs typeface="Times New Roman"/>
                      </a:endParaRPr>
                    </a:p>
                  </a:txBody>
                  <a:tcPr marL="0" marR="0" marT="0" marB="0"/>
                </a:tc>
                <a:tc>
                  <a:txBody>
                    <a:bodyPr/>
                    <a:lstStyle/>
                    <a:p>
                      <a:pPr marL="145415"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V</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404485">
                <a:tc>
                  <a:txBody>
                    <a:bodyPr/>
                    <a:lstStyle/>
                    <a:p>
                      <a:pPr marL="522605" marR="520065" algn="ctr">
                        <a:lnSpc>
                          <a:spcPct val="115000"/>
                        </a:lnSpc>
                        <a:spcBef>
                          <a:spcPts val="45"/>
                        </a:spcBef>
                        <a:spcAft>
                          <a:spcPts val="0"/>
                        </a:spcAft>
                      </a:pP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336550" marR="334010"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43205" marR="0">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49555" marR="248920"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63525" marR="260985"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88822">
                <a:tc>
                  <a:txBody>
                    <a:bodyPr/>
                    <a:lstStyle/>
                    <a:p>
                      <a:pPr marL="501015" marR="498475" algn="ctr">
                        <a:lnSpc>
                          <a:spcPts val="1365"/>
                        </a:lnSpc>
                        <a:spcBef>
                          <a:spcPts val="0"/>
                        </a:spcBef>
                        <a:spcAft>
                          <a:spcPts val="0"/>
                        </a:spcAft>
                      </a:pPr>
                      <a:r>
                        <a:rPr lang="id-ID" sz="1200" spc="5">
                          <a:effectLst/>
                        </a:rPr>
                        <a:t>4</a:t>
                      </a:r>
                      <a:r>
                        <a:rPr lang="id-ID" sz="1200">
                          <a:effectLst/>
                        </a:rPr>
                        <a:t>,8</a:t>
                      </a:r>
                      <a:endParaRPr lang="en-US" sz="1100">
                        <a:effectLst/>
                        <a:latin typeface="Calibri"/>
                        <a:ea typeface="Times New Roman"/>
                        <a:cs typeface="Times New Roman"/>
                      </a:endParaRPr>
                    </a:p>
                  </a:txBody>
                  <a:tcPr marL="0" marR="0" marT="0" marB="0"/>
                </a:tc>
                <a:tc>
                  <a:txBody>
                    <a:bodyPr/>
                    <a:lstStyle/>
                    <a:p>
                      <a:pPr marL="229235"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10490"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9</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91586">
                <a:tc>
                  <a:txBody>
                    <a:bodyPr/>
                    <a:lstStyle/>
                    <a:p>
                      <a:pPr marL="501015" marR="498475" algn="ctr">
                        <a:lnSpc>
                          <a:spcPts val="1355"/>
                        </a:lnSpc>
                        <a:spcBef>
                          <a:spcPts val="0"/>
                        </a:spcBef>
                        <a:spcAft>
                          <a:spcPts val="0"/>
                        </a:spcAft>
                      </a:pPr>
                      <a:r>
                        <a:rPr lang="id-ID" sz="1200" spc="5">
                          <a:effectLst/>
                        </a:rPr>
                        <a:t>2</a:t>
                      </a:r>
                      <a:r>
                        <a:rPr lang="id-ID" sz="1200">
                          <a:effectLst/>
                        </a:rPr>
                        <a:t>,4</a:t>
                      </a:r>
                      <a:endParaRPr lang="en-US" sz="1100">
                        <a:effectLst/>
                        <a:latin typeface="Calibri"/>
                        <a:ea typeface="Times New Roman"/>
                        <a:cs typeface="Times New Roman"/>
                      </a:endParaRPr>
                    </a:p>
                  </a:txBody>
                  <a:tcPr marL="0" marR="0" marT="0" marB="0"/>
                </a:tc>
                <a:tc>
                  <a:txBody>
                    <a:bodyPr/>
                    <a:lstStyle/>
                    <a:p>
                      <a:pPr marL="232410" marR="0">
                        <a:lnSpc>
                          <a:spcPts val="1355"/>
                        </a:lnSpc>
                        <a:spcBef>
                          <a:spcPts val="0"/>
                        </a:spcBef>
                        <a:spcAft>
                          <a:spcPts val="0"/>
                        </a:spcAft>
                      </a:pPr>
                      <a:r>
                        <a:rPr lang="id-ID" sz="1200" spc="5">
                          <a:effectLst/>
                        </a:rPr>
                        <a:t>6</a:t>
                      </a:r>
                      <a:r>
                        <a:rPr lang="id-ID" sz="1200">
                          <a:effectLst/>
                        </a:rPr>
                        <a:t>0</a:t>
                      </a:r>
                      <a:r>
                        <a:rPr lang="id-ID" sz="1200" spc="20">
                          <a:effectLst/>
                        </a:rPr>
                        <a:t> </a:t>
                      </a:r>
                      <a:r>
                        <a:rPr lang="id-ID" sz="1200">
                          <a:effectLst/>
                        </a:rPr>
                        <a:t>–</a:t>
                      </a:r>
                      <a:r>
                        <a:rPr lang="id-ID" sz="1200" spc="-5">
                          <a:effectLst/>
                        </a:rPr>
                        <a:t> </a:t>
                      </a:r>
                      <a:r>
                        <a:rPr lang="id-ID" sz="1200" spc="5">
                          <a:effectLst/>
                        </a:rPr>
                        <a:t>9</a:t>
                      </a:r>
                      <a:r>
                        <a:rPr lang="id-ID" sz="1200">
                          <a:effectLst/>
                        </a:rPr>
                        <a:t>5</a:t>
                      </a:r>
                      <a:endParaRPr lang="en-US" sz="1100">
                        <a:effectLst/>
                        <a:latin typeface="Calibri"/>
                        <a:ea typeface="Times New Roman"/>
                        <a:cs typeface="Times New Roman"/>
                      </a:endParaRPr>
                    </a:p>
                  </a:txBody>
                  <a:tcPr marL="0" marR="0" marT="0" marB="0"/>
                </a:tc>
                <a:tc>
                  <a:txBody>
                    <a:bodyPr/>
                    <a:lstStyle/>
                    <a:p>
                      <a:pPr marL="110490" marR="0">
                        <a:lnSpc>
                          <a:spcPts val="1355"/>
                        </a:lnSpc>
                        <a:spcBef>
                          <a:spcPts val="0"/>
                        </a:spcBef>
                        <a:spcAft>
                          <a:spcPts val="0"/>
                        </a:spcAft>
                      </a:pPr>
                      <a:r>
                        <a:rPr lang="id-ID" sz="1200" spc="5">
                          <a:effectLst/>
                        </a:rPr>
                        <a:t>7</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55"/>
                        </a:lnSpc>
                        <a:spcBef>
                          <a:spcPts val="0"/>
                        </a:spcBef>
                        <a:spcAft>
                          <a:spcPts val="0"/>
                        </a:spcAft>
                      </a:pPr>
                      <a:r>
                        <a:rPr lang="id-ID" sz="1200" spc="5">
                          <a:effectLst/>
                        </a:rPr>
                        <a:t>8</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55"/>
                        </a:lnSpc>
                        <a:spcBef>
                          <a:spcPts val="0"/>
                        </a:spcBef>
                        <a:spcAft>
                          <a:spcPts val="0"/>
                        </a:spcAft>
                      </a:pPr>
                      <a:r>
                        <a:rPr lang="id-ID" sz="1200" spc="5" dirty="0">
                          <a:effectLst/>
                        </a:rPr>
                        <a:t>9</a:t>
                      </a:r>
                      <a:r>
                        <a:rPr lang="id-ID" sz="1200" dirty="0">
                          <a:effectLst/>
                        </a:rPr>
                        <a:t>5</a:t>
                      </a:r>
                      <a:r>
                        <a:rPr lang="id-ID" sz="1200" spc="20" dirty="0">
                          <a:effectLst/>
                        </a:rPr>
                        <a:t> </a:t>
                      </a:r>
                      <a:r>
                        <a:rPr lang="id-ID" sz="1200" spc="-5" dirty="0">
                          <a:effectLst/>
                        </a:rPr>
                        <a:t>-1</a:t>
                      </a:r>
                      <a:r>
                        <a:rPr lang="id-ID" sz="1200" spc="5" dirty="0">
                          <a:effectLst/>
                        </a:rPr>
                        <a:t>0</a:t>
                      </a:r>
                      <a:r>
                        <a:rPr lang="id-ID" sz="1200" dirty="0">
                          <a:effectLst/>
                        </a:rPr>
                        <a:t>0</a:t>
                      </a:r>
                      <a:endParaRPr lang="en-US" sz="1100" dirty="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91586">
                <a:tc>
                  <a:txBody>
                    <a:bodyPr/>
                    <a:lstStyle/>
                    <a:p>
                      <a:pPr marL="501015" marR="498475" algn="ctr">
                        <a:lnSpc>
                          <a:spcPts val="1365"/>
                        </a:lnSpc>
                        <a:spcBef>
                          <a:spcPts val="0"/>
                        </a:spcBef>
                        <a:spcAft>
                          <a:spcPts val="0"/>
                        </a:spcAft>
                      </a:pPr>
                      <a:r>
                        <a:rPr lang="id-ID" sz="1200" spc="5">
                          <a:effectLst/>
                        </a:rPr>
                        <a:t>1</a:t>
                      </a:r>
                      <a:r>
                        <a:rPr lang="id-ID" sz="1200">
                          <a:effectLst/>
                        </a:rPr>
                        <a:t>,2</a:t>
                      </a:r>
                      <a:endParaRPr lang="en-US" sz="1100">
                        <a:effectLst/>
                        <a:latin typeface="Calibri"/>
                        <a:ea typeface="Times New Roman"/>
                        <a:cs typeface="Times New Roman"/>
                      </a:endParaRPr>
                    </a:p>
                  </a:txBody>
                  <a:tcPr marL="0" marR="0" marT="0" marB="0"/>
                </a:tc>
                <a:tc>
                  <a:txBody>
                    <a:bodyPr/>
                    <a:lstStyle/>
                    <a:p>
                      <a:pPr marL="270510" marR="0">
                        <a:lnSpc>
                          <a:spcPts val="1365"/>
                        </a:lnSpc>
                        <a:spcBef>
                          <a:spcPts val="0"/>
                        </a:spcBef>
                        <a:spcAft>
                          <a:spcPts val="0"/>
                        </a:spcAft>
                      </a:pPr>
                      <a:r>
                        <a:rPr lang="id-ID" sz="1200" spc="5">
                          <a:effectLst/>
                        </a:rPr>
                        <a:t>3</a:t>
                      </a:r>
                      <a:r>
                        <a:rPr lang="id-ID" sz="1200">
                          <a:effectLst/>
                        </a:rPr>
                        <a:t>0</a:t>
                      </a:r>
                      <a:r>
                        <a:rPr lang="id-ID" sz="1200" spc="20">
                          <a:effectLst/>
                        </a:rPr>
                        <a:t> </a:t>
                      </a:r>
                      <a:r>
                        <a:rPr lang="id-ID" sz="1200" spc="-5">
                          <a:effectLst/>
                        </a:rPr>
                        <a:t>-</a:t>
                      </a:r>
                      <a:r>
                        <a:rPr lang="id-ID" sz="1200" spc="5">
                          <a:effectLst/>
                        </a:rPr>
                        <a:t>7</a:t>
                      </a:r>
                      <a:r>
                        <a:rPr lang="id-ID" sz="1200">
                          <a:effectLst/>
                        </a:rPr>
                        <a:t>0</a:t>
                      </a:r>
                      <a:endParaRPr lang="en-US" sz="1100">
                        <a:effectLst/>
                        <a:latin typeface="Calibri"/>
                        <a:ea typeface="Times New Roman"/>
                        <a:cs typeface="Times New Roman"/>
                      </a:endParaRPr>
                    </a:p>
                  </a:txBody>
                  <a:tcPr marL="0" marR="0" marT="0" marB="0"/>
                </a:tc>
                <a:tc>
                  <a:txBody>
                    <a:bodyPr/>
                    <a:lstStyle/>
                    <a:p>
                      <a:pPr marL="133350" marR="0">
                        <a:lnSpc>
                          <a:spcPts val="1365"/>
                        </a:lnSpc>
                        <a:spcBef>
                          <a:spcPts val="0"/>
                        </a:spcBef>
                        <a:spcAft>
                          <a:spcPts val="0"/>
                        </a:spcAft>
                      </a:pPr>
                      <a:r>
                        <a:rPr lang="id-ID" sz="1200" spc="5">
                          <a:effectLst/>
                        </a:rPr>
                        <a:t>5</a:t>
                      </a:r>
                      <a:r>
                        <a:rPr lang="id-ID" sz="1200">
                          <a:effectLst/>
                        </a:rPr>
                        <a:t>5</a:t>
                      </a:r>
                      <a:r>
                        <a:rPr lang="id-ID" sz="1200" spc="20">
                          <a:effectLst/>
                        </a:rPr>
                        <a:t> </a:t>
                      </a:r>
                      <a:r>
                        <a:rPr lang="id-ID" sz="1200">
                          <a:effectLst/>
                        </a:rPr>
                        <a:t>- </a:t>
                      </a:r>
                      <a:r>
                        <a:rPr lang="id-ID" sz="1200" spc="-5">
                          <a:effectLst/>
                        </a:rPr>
                        <a:t>9</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65"/>
                        </a:lnSpc>
                        <a:spcBef>
                          <a:spcPts val="0"/>
                        </a:spcBef>
                        <a:spcAft>
                          <a:spcPts val="0"/>
                        </a:spcAft>
                      </a:pPr>
                      <a:r>
                        <a:rPr lang="id-ID" sz="1200" spc="5">
                          <a:effectLst/>
                        </a:rPr>
                        <a:t>7</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88822">
                <a:tc>
                  <a:txBody>
                    <a:bodyPr/>
                    <a:lstStyle/>
                    <a:p>
                      <a:pPr marL="501015" marR="498475" algn="ctr">
                        <a:lnSpc>
                          <a:spcPts val="1365"/>
                        </a:lnSpc>
                        <a:spcBef>
                          <a:spcPts val="0"/>
                        </a:spcBef>
                        <a:spcAft>
                          <a:spcPts val="0"/>
                        </a:spcAft>
                      </a:pPr>
                      <a:r>
                        <a:rPr lang="id-ID" sz="1200" spc="5">
                          <a:effectLst/>
                        </a:rPr>
                        <a:t>0</a:t>
                      </a:r>
                      <a:r>
                        <a:rPr lang="id-ID" sz="1200">
                          <a:effectLst/>
                        </a:rPr>
                        <a:t>,6</a:t>
                      </a:r>
                      <a:endParaRPr lang="en-US" sz="1100">
                        <a:effectLst/>
                        <a:latin typeface="Calibri"/>
                        <a:ea typeface="Times New Roman"/>
                        <a:cs typeface="Times New Roman"/>
                      </a:endParaRPr>
                    </a:p>
                  </a:txBody>
                  <a:tcPr marL="0" marR="0" marT="0" marB="0"/>
                </a:tc>
                <a:tc>
                  <a:txBody>
                    <a:bodyPr/>
                    <a:lstStyle/>
                    <a:p>
                      <a:pPr marL="232410" marR="0">
                        <a:lnSpc>
                          <a:spcPts val="1365"/>
                        </a:lnSpc>
                        <a:spcBef>
                          <a:spcPts val="0"/>
                        </a:spcBef>
                        <a:spcAft>
                          <a:spcPts val="0"/>
                        </a:spcAft>
                      </a:pPr>
                      <a:r>
                        <a:rPr lang="id-ID" sz="1200" spc="5">
                          <a:effectLst/>
                        </a:rPr>
                        <a:t>1</a:t>
                      </a:r>
                      <a:r>
                        <a:rPr lang="id-ID" sz="1200">
                          <a:effectLst/>
                        </a:rPr>
                        <a:t>5</a:t>
                      </a:r>
                      <a:r>
                        <a:rPr lang="id-ID" sz="1200" spc="20">
                          <a:effectLst/>
                        </a:rPr>
                        <a:t> </a:t>
                      </a:r>
                      <a:r>
                        <a:rPr lang="id-ID" sz="1200">
                          <a:effectLst/>
                        </a:rPr>
                        <a:t>–</a:t>
                      </a:r>
                      <a:r>
                        <a:rPr lang="id-ID" sz="1200" spc="-5">
                          <a:effectLst/>
                        </a:rPr>
                        <a:t> </a:t>
                      </a:r>
                      <a:r>
                        <a:rPr lang="id-ID" sz="1200" spc="5">
                          <a:effectLst/>
                        </a:rPr>
                        <a:t>3</a:t>
                      </a:r>
                      <a:r>
                        <a:rPr lang="id-ID" sz="1200">
                          <a:effectLst/>
                        </a:rPr>
                        <a:t>4</a:t>
                      </a:r>
                      <a:endParaRPr lang="en-US" sz="1100">
                        <a:effectLst/>
                        <a:latin typeface="Calibri"/>
                        <a:ea typeface="Times New Roman"/>
                        <a:cs typeface="Times New Roman"/>
                      </a:endParaRPr>
                    </a:p>
                  </a:txBody>
                  <a:tcPr marL="0" marR="0" marT="0" marB="0"/>
                </a:tc>
                <a:tc>
                  <a:txBody>
                    <a:bodyPr/>
                    <a:lstStyle/>
                    <a:p>
                      <a:pPr marL="133350" marR="0">
                        <a:lnSpc>
                          <a:spcPts val="1365"/>
                        </a:lnSpc>
                        <a:spcBef>
                          <a:spcPts val="0"/>
                        </a:spcBef>
                        <a:spcAft>
                          <a:spcPts val="0"/>
                        </a:spcAft>
                      </a:pPr>
                      <a:r>
                        <a:rPr lang="id-ID" sz="1200" spc="5">
                          <a:effectLst/>
                        </a:rPr>
                        <a:t>3</a:t>
                      </a:r>
                      <a:r>
                        <a:rPr lang="id-ID" sz="1200">
                          <a:effectLst/>
                        </a:rPr>
                        <a:t>5</a:t>
                      </a:r>
                      <a:r>
                        <a:rPr lang="id-ID" sz="1200" spc="20">
                          <a:effectLst/>
                        </a:rPr>
                        <a:t> </a:t>
                      </a:r>
                      <a:r>
                        <a:rPr lang="id-ID" sz="1200">
                          <a:effectLst/>
                        </a:rPr>
                        <a:t>- </a:t>
                      </a:r>
                      <a:r>
                        <a:rPr lang="id-ID" sz="1200" spc="-5">
                          <a:effectLst/>
                        </a:rPr>
                        <a:t>5</a:t>
                      </a:r>
                      <a:r>
                        <a:rPr lang="id-ID" sz="1200">
                          <a:effectLst/>
                        </a:rPr>
                        <a:t>9</a:t>
                      </a:r>
                      <a:endParaRPr lang="en-US" sz="1100">
                        <a:effectLst/>
                        <a:latin typeface="Calibri"/>
                        <a:ea typeface="Times New Roman"/>
                        <a:cs typeface="Times New Roman"/>
                      </a:endParaRPr>
                    </a:p>
                  </a:txBody>
                  <a:tcPr marL="0" marR="0" marT="0" marB="0"/>
                </a:tc>
                <a:tc>
                  <a:txBody>
                    <a:bodyPr/>
                    <a:lstStyle/>
                    <a:p>
                      <a:pPr marL="163830" marR="0">
                        <a:lnSpc>
                          <a:spcPts val="1365"/>
                        </a:lnSpc>
                        <a:spcBef>
                          <a:spcPts val="0"/>
                        </a:spcBef>
                        <a:spcAft>
                          <a:spcPts val="0"/>
                        </a:spcAft>
                      </a:pPr>
                      <a:r>
                        <a:rPr lang="id-ID" sz="1200" spc="5">
                          <a:effectLst/>
                        </a:rPr>
                        <a:t>6</a:t>
                      </a:r>
                      <a:r>
                        <a:rPr lang="id-ID" sz="1200">
                          <a:effectLst/>
                        </a:rPr>
                        <a:t>0</a:t>
                      </a:r>
                      <a:r>
                        <a:rPr lang="id-ID" sz="1200" spc="20">
                          <a:effectLst/>
                        </a:rPr>
                        <a:t> </a:t>
                      </a:r>
                      <a:r>
                        <a:rPr lang="id-ID" sz="1200">
                          <a:effectLst/>
                        </a:rPr>
                        <a:t>- </a:t>
                      </a:r>
                      <a:r>
                        <a:rPr lang="id-ID" sz="1200" spc="-5">
                          <a:effectLst/>
                        </a:rPr>
                        <a:t>7</a:t>
                      </a:r>
                      <a:r>
                        <a:rPr lang="id-ID" sz="1200">
                          <a:effectLst/>
                        </a:rPr>
                        <a:t>9</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8</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91586">
                <a:tc>
                  <a:txBody>
                    <a:bodyPr/>
                    <a:lstStyle/>
                    <a:p>
                      <a:pPr marL="501015" marR="498475" algn="ctr">
                        <a:lnSpc>
                          <a:spcPts val="1355"/>
                        </a:lnSpc>
                        <a:spcBef>
                          <a:spcPts val="0"/>
                        </a:spcBef>
                        <a:spcAft>
                          <a:spcPts val="0"/>
                        </a:spcAft>
                      </a:pPr>
                      <a:r>
                        <a:rPr lang="id-ID" sz="1200" spc="5">
                          <a:effectLst/>
                        </a:rPr>
                        <a:t>0</a:t>
                      </a:r>
                      <a:r>
                        <a:rPr lang="id-ID" sz="1200">
                          <a:effectLst/>
                        </a:rPr>
                        <a:t>,3</a:t>
                      </a:r>
                      <a:endParaRPr lang="en-US" sz="1100">
                        <a:effectLst/>
                        <a:latin typeface="Calibri"/>
                        <a:ea typeface="Times New Roman"/>
                        <a:cs typeface="Times New Roman"/>
                      </a:endParaRPr>
                    </a:p>
                  </a:txBody>
                  <a:tcPr marL="0" marR="0" marT="0" marB="0"/>
                </a:tc>
                <a:tc>
                  <a:txBody>
                    <a:bodyPr/>
                    <a:lstStyle/>
                    <a:p>
                      <a:pPr marL="274955" marR="0">
                        <a:lnSpc>
                          <a:spcPts val="1355"/>
                        </a:lnSpc>
                        <a:spcBef>
                          <a:spcPts val="0"/>
                        </a:spcBef>
                        <a:spcAft>
                          <a:spcPts val="0"/>
                        </a:spcAft>
                      </a:pPr>
                      <a:r>
                        <a:rPr lang="id-ID" sz="1200">
                          <a:effectLst/>
                        </a:rPr>
                        <a:t>5</a:t>
                      </a:r>
                      <a:r>
                        <a:rPr lang="id-ID" sz="1200" spc="20">
                          <a:effectLst/>
                        </a:rPr>
                        <a:t> </a:t>
                      </a:r>
                      <a:r>
                        <a:rPr lang="id-ID" sz="1200">
                          <a:effectLst/>
                        </a:rPr>
                        <a:t>–</a:t>
                      </a:r>
                      <a:r>
                        <a:rPr lang="id-ID" sz="1200" spc="-5">
                          <a:effectLst/>
                        </a:rPr>
                        <a:t> </a:t>
                      </a:r>
                      <a:r>
                        <a:rPr lang="id-ID" sz="1200" spc="5">
                          <a:effectLst/>
                        </a:rPr>
                        <a:t>2</a:t>
                      </a:r>
                      <a:r>
                        <a:rPr lang="id-ID" sz="1200">
                          <a:effectLst/>
                        </a:rPr>
                        <a:t>0</a:t>
                      </a:r>
                      <a:endParaRPr lang="en-US" sz="1100">
                        <a:effectLst/>
                        <a:latin typeface="Calibri"/>
                        <a:ea typeface="Times New Roman"/>
                        <a:cs typeface="Times New Roman"/>
                      </a:endParaRPr>
                    </a:p>
                  </a:txBody>
                  <a:tcPr marL="0" marR="0" marT="0" marB="0"/>
                </a:tc>
                <a:tc>
                  <a:txBody>
                    <a:bodyPr/>
                    <a:lstStyle/>
                    <a:p>
                      <a:pPr marL="175895" marR="0">
                        <a:lnSpc>
                          <a:spcPts val="1355"/>
                        </a:lnSpc>
                        <a:spcBef>
                          <a:spcPts val="0"/>
                        </a:spcBef>
                        <a:spcAft>
                          <a:spcPts val="0"/>
                        </a:spcAft>
                      </a:pPr>
                      <a:r>
                        <a:rPr lang="id-ID" sz="1200">
                          <a:effectLst/>
                        </a:rPr>
                        <a:t>8</a:t>
                      </a:r>
                      <a:r>
                        <a:rPr lang="id-ID" sz="1200" spc="20">
                          <a:effectLst/>
                        </a:rPr>
                        <a:t> </a:t>
                      </a:r>
                      <a:r>
                        <a:rPr lang="id-ID" sz="1200">
                          <a:effectLst/>
                        </a:rPr>
                        <a:t>- </a:t>
                      </a:r>
                      <a:r>
                        <a:rPr lang="id-ID" sz="1200" spc="5">
                          <a:effectLst/>
                        </a:rPr>
                        <a:t>3</a:t>
                      </a:r>
                      <a:r>
                        <a:rPr lang="id-ID" sz="1200">
                          <a:effectLst/>
                        </a:rPr>
                        <a:t>0</a:t>
                      </a:r>
                      <a:endParaRPr lang="en-US" sz="1100">
                        <a:effectLst/>
                        <a:latin typeface="Calibri"/>
                        <a:ea typeface="Times New Roman"/>
                        <a:cs typeface="Times New Roman"/>
                      </a:endParaRPr>
                    </a:p>
                  </a:txBody>
                  <a:tcPr marL="0" marR="0" marT="0" marB="0"/>
                </a:tc>
                <a:tc>
                  <a:txBody>
                    <a:bodyPr/>
                    <a:lstStyle/>
                    <a:p>
                      <a:pPr marL="163830" marR="0">
                        <a:lnSpc>
                          <a:spcPts val="1355"/>
                        </a:lnSpc>
                        <a:spcBef>
                          <a:spcPts val="0"/>
                        </a:spcBef>
                        <a:spcAft>
                          <a:spcPts val="0"/>
                        </a:spcAft>
                      </a:pPr>
                      <a:r>
                        <a:rPr lang="id-ID" sz="1200" spc="5">
                          <a:effectLst/>
                        </a:rPr>
                        <a:t>1</a:t>
                      </a:r>
                      <a:r>
                        <a:rPr lang="id-ID" sz="1200">
                          <a:effectLst/>
                        </a:rPr>
                        <a:t>2</a:t>
                      </a:r>
                      <a:r>
                        <a:rPr lang="id-ID" sz="1200" spc="20">
                          <a:effectLst/>
                        </a:rPr>
                        <a:t> </a:t>
                      </a:r>
                      <a:r>
                        <a:rPr lang="id-ID" sz="1200">
                          <a:effectLst/>
                        </a:rPr>
                        <a:t>- </a:t>
                      </a:r>
                      <a:r>
                        <a:rPr lang="id-ID" sz="1200" spc="-5">
                          <a:effectLst/>
                        </a:rPr>
                        <a:t>4</a:t>
                      </a:r>
                      <a:r>
                        <a:rPr lang="id-ID" sz="1200">
                          <a:effectLst/>
                        </a:rPr>
                        <a:t>0</a:t>
                      </a:r>
                      <a:endParaRPr lang="en-US" sz="1100">
                        <a:effectLst/>
                        <a:latin typeface="Calibri"/>
                        <a:ea typeface="Times New Roman"/>
                        <a:cs typeface="Times New Roman"/>
                      </a:endParaRPr>
                    </a:p>
                  </a:txBody>
                  <a:tcPr marL="0" marR="0" marT="0" marB="0"/>
                </a:tc>
                <a:tc>
                  <a:txBody>
                    <a:bodyPr/>
                    <a:lstStyle/>
                    <a:p>
                      <a:pPr marL="175895" marR="0">
                        <a:lnSpc>
                          <a:spcPts val="1355"/>
                        </a:lnSpc>
                        <a:spcBef>
                          <a:spcPts val="0"/>
                        </a:spcBef>
                        <a:spcAft>
                          <a:spcPts val="0"/>
                        </a:spcAft>
                      </a:pPr>
                      <a:r>
                        <a:rPr lang="id-ID" sz="1200" spc="5">
                          <a:effectLst/>
                        </a:rPr>
                        <a:t>1</a:t>
                      </a:r>
                      <a:r>
                        <a:rPr lang="id-ID" sz="1200">
                          <a:effectLst/>
                        </a:rPr>
                        <a:t>5</a:t>
                      </a:r>
                      <a:r>
                        <a:rPr lang="id-ID" sz="1200" spc="20">
                          <a:effectLst/>
                        </a:rPr>
                        <a:t> </a:t>
                      </a:r>
                      <a:r>
                        <a:rPr lang="id-ID" sz="1200">
                          <a:effectLst/>
                        </a:rPr>
                        <a:t>- </a:t>
                      </a:r>
                      <a:r>
                        <a:rPr lang="id-ID" sz="1200" spc="-5">
                          <a:effectLst/>
                        </a:rPr>
                        <a:t>5</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93429">
                <a:tc>
                  <a:txBody>
                    <a:bodyPr/>
                    <a:lstStyle/>
                    <a:p>
                      <a:pPr marL="458470" marR="455930" algn="ctr">
                        <a:lnSpc>
                          <a:spcPts val="1365"/>
                        </a:lnSpc>
                        <a:spcBef>
                          <a:spcPts val="0"/>
                        </a:spcBef>
                        <a:spcAft>
                          <a:spcPts val="0"/>
                        </a:spcAft>
                      </a:pPr>
                      <a:r>
                        <a:rPr lang="id-ID" sz="1200" spc="5">
                          <a:effectLst/>
                        </a:rPr>
                        <a:t>0,1</a:t>
                      </a:r>
                      <a:r>
                        <a:rPr lang="id-ID" sz="1200">
                          <a:effectLst/>
                        </a:rPr>
                        <a:t>5</a:t>
                      </a:r>
                      <a:endParaRPr lang="en-US" sz="1100">
                        <a:effectLst/>
                        <a:latin typeface="Calibri"/>
                        <a:ea typeface="Times New Roman"/>
                        <a:cs typeface="Times New Roman"/>
                      </a:endParaRPr>
                    </a:p>
                  </a:txBody>
                  <a:tcPr marL="0" marR="0" marT="0" marB="0"/>
                </a:tc>
                <a:tc>
                  <a:txBody>
                    <a:bodyPr/>
                    <a:lstStyle/>
                    <a:p>
                      <a:pPr marL="31305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19748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22796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240030" marR="0">
                        <a:lnSpc>
                          <a:spcPts val="1365"/>
                        </a:lnSpc>
                        <a:spcBef>
                          <a:spcPts val="0"/>
                        </a:spcBef>
                        <a:spcAft>
                          <a:spcPts val="0"/>
                        </a:spcAft>
                      </a:pPr>
                      <a:r>
                        <a:rPr lang="id-ID" sz="1200" dirty="0">
                          <a:effectLst/>
                        </a:rPr>
                        <a:t>0</a:t>
                      </a:r>
                      <a:r>
                        <a:rPr lang="id-ID" sz="1200" spc="20" dirty="0">
                          <a:effectLst/>
                        </a:rPr>
                        <a:t> </a:t>
                      </a:r>
                      <a:r>
                        <a:rPr lang="id-ID" sz="1200" spc="-5" dirty="0">
                          <a:effectLst/>
                        </a:rPr>
                        <a:t>-</a:t>
                      </a:r>
                      <a:r>
                        <a:rPr lang="id-ID" sz="1200" spc="5" dirty="0">
                          <a:effectLst/>
                        </a:rPr>
                        <a:t>1</a:t>
                      </a:r>
                      <a:r>
                        <a:rPr lang="id-ID" sz="1200" dirty="0">
                          <a:effectLst/>
                        </a:rPr>
                        <a:t>5</a:t>
                      </a:r>
                      <a:endParaRPr lang="en-US" sz="1100" dirty="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90195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253" y="3247563"/>
            <a:ext cx="4572747" cy="261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1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592274" cy="246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1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8687" y="533400"/>
            <a:ext cx="4551726"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6" y="3247562"/>
            <a:ext cx="4592274" cy="255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485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i="1" dirty="0"/>
              <a:t>Syarat Gradasi Agregat Kasar</a:t>
            </a:r>
            <a:r>
              <a:rPr lang="en-US" dirty="0"/>
              <a:t/>
            </a:r>
            <a:br>
              <a:rPr lang="en-US" dirty="0"/>
            </a:br>
            <a:endParaRPr lang="en-US" dirty="0"/>
          </a:p>
        </p:txBody>
      </p:sp>
      <p:sp>
        <p:nvSpPr>
          <p:cNvPr id="3" name="Content Placeholder 2"/>
          <p:cNvSpPr>
            <a:spLocks noGrp="1"/>
          </p:cNvSpPr>
          <p:nvPr>
            <p:ph idx="1"/>
          </p:nvPr>
        </p:nvSpPr>
        <p:spPr>
          <a:xfrm>
            <a:off x="914400" y="884237"/>
            <a:ext cx="7772400" cy="4525963"/>
          </a:xfrm>
        </p:spPr>
        <p:txBody>
          <a:bodyPr>
            <a:normAutofit/>
          </a:bodyPr>
          <a:lstStyle/>
          <a:p>
            <a:pPr algn="just"/>
            <a:r>
              <a:rPr lang="id-ID" sz="2400" dirty="0"/>
              <a:t>Syarat  gradasi  agregat  kasar  (kerikil)  menurut  British  Standar  (BS</a:t>
            </a:r>
            <a:r>
              <a:rPr lang="id-ID" sz="2400" dirty="0" smtClean="0"/>
              <a:t>)</a:t>
            </a:r>
            <a:r>
              <a:rPr lang="en-US" sz="2400" dirty="0" smtClean="0"/>
              <a:t> </a:t>
            </a:r>
            <a:r>
              <a:rPr lang="id-ID" sz="2400" dirty="0" smtClean="0"/>
              <a:t>disajikan </a:t>
            </a:r>
            <a:r>
              <a:rPr lang="id-ID" sz="2400" dirty="0"/>
              <a:t>pada </a:t>
            </a:r>
            <a:r>
              <a:rPr lang="id-ID" sz="2400" dirty="0" smtClean="0"/>
              <a:t>Tabel</a:t>
            </a:r>
            <a:r>
              <a:rPr lang="en-US" sz="2400" dirty="0" smtClean="0"/>
              <a:t> </a:t>
            </a:r>
            <a:r>
              <a:rPr lang="en-US" sz="2400" dirty="0" err="1" smtClean="0"/>
              <a:t>berikut</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3490394598"/>
              </p:ext>
            </p:extLst>
          </p:nvPr>
        </p:nvGraphicFramePr>
        <p:xfrm>
          <a:off x="1371600" y="1905000"/>
          <a:ext cx="6248399" cy="3124201"/>
        </p:xfrm>
        <a:graphic>
          <a:graphicData uri="http://schemas.openxmlformats.org/drawingml/2006/table">
            <a:tbl>
              <a:tblPr>
                <a:tableStyleId>{5C22544A-7EE6-4342-B048-85BDC9FD1C3A}</a:tableStyleId>
              </a:tblPr>
              <a:tblGrid>
                <a:gridCol w="1981911">
                  <a:extLst>
                    <a:ext uri="{9D8B030D-6E8A-4147-A177-3AD203B41FA5}">
                      <a16:colId xmlns:a16="http://schemas.microsoft.com/office/drawing/2014/main" val="20000"/>
                    </a:ext>
                  </a:extLst>
                </a:gridCol>
                <a:gridCol w="1476861">
                  <a:extLst>
                    <a:ext uri="{9D8B030D-6E8A-4147-A177-3AD203B41FA5}">
                      <a16:colId xmlns:a16="http://schemas.microsoft.com/office/drawing/2014/main" val="20001"/>
                    </a:ext>
                  </a:extLst>
                </a:gridCol>
                <a:gridCol w="1476861">
                  <a:extLst>
                    <a:ext uri="{9D8B030D-6E8A-4147-A177-3AD203B41FA5}">
                      <a16:colId xmlns:a16="http://schemas.microsoft.com/office/drawing/2014/main" val="20002"/>
                    </a:ext>
                  </a:extLst>
                </a:gridCol>
                <a:gridCol w="1312766">
                  <a:extLst>
                    <a:ext uri="{9D8B030D-6E8A-4147-A177-3AD203B41FA5}">
                      <a16:colId xmlns:a16="http://schemas.microsoft.com/office/drawing/2014/main" val="20003"/>
                    </a:ext>
                  </a:extLst>
                </a:gridCol>
              </a:tblGrid>
              <a:tr h="708914">
                <a:tc rowSpan="3">
                  <a:txBody>
                    <a:bodyPr/>
                    <a:lstStyle/>
                    <a:p>
                      <a:pPr marL="0" marR="0">
                        <a:lnSpc>
                          <a:spcPts val="1000"/>
                        </a:lnSpc>
                        <a:spcBef>
                          <a:spcPts val="0"/>
                        </a:spcBef>
                        <a:spcAft>
                          <a:spcPts val="0"/>
                        </a:spcAft>
                      </a:pPr>
                      <a:r>
                        <a:rPr lang="id-ID" sz="1600">
                          <a:effectLst/>
                        </a:rPr>
                        <a:t> </a:t>
                      </a:r>
                      <a:endParaRPr lang="en-US" sz="1600">
                        <a:effectLst/>
                      </a:endParaRPr>
                    </a:p>
                    <a:p>
                      <a:pPr marL="0" marR="0">
                        <a:lnSpc>
                          <a:spcPts val="1000"/>
                        </a:lnSpc>
                        <a:spcBef>
                          <a:spcPts val="60"/>
                        </a:spcBef>
                        <a:spcAft>
                          <a:spcPts val="0"/>
                        </a:spcAft>
                      </a:pPr>
                      <a:r>
                        <a:rPr lang="id-ID" sz="1600">
                          <a:effectLst/>
                        </a:rPr>
                        <a:t> </a:t>
                      </a:r>
                      <a:endParaRPr lang="en-US" sz="1600">
                        <a:effectLst/>
                      </a:endParaRPr>
                    </a:p>
                    <a:p>
                      <a:pPr marL="130810" marR="132715" algn="ctr">
                        <a:lnSpc>
                          <a:spcPct val="115000"/>
                        </a:lnSpc>
                        <a:spcBef>
                          <a:spcPts val="0"/>
                        </a:spcBef>
                        <a:spcAft>
                          <a:spcPts val="0"/>
                        </a:spcAft>
                      </a:pPr>
                      <a:r>
                        <a:rPr lang="id-ID" sz="1600" spc="5">
                          <a:effectLst/>
                        </a:rPr>
                        <a:t>Luban</a:t>
                      </a:r>
                      <a:r>
                        <a:rPr lang="id-ID" sz="1600">
                          <a:effectLst/>
                        </a:rPr>
                        <a:t>g</a:t>
                      </a:r>
                      <a:r>
                        <a:rPr lang="id-ID" sz="1600" spc="-5">
                          <a:effectLst/>
                        </a:rPr>
                        <a:t> </a:t>
                      </a:r>
                      <a:r>
                        <a:rPr lang="id-ID" sz="1600" spc="5">
                          <a:effectLst/>
                        </a:rPr>
                        <a:t>A</a:t>
                      </a:r>
                      <a:r>
                        <a:rPr lang="id-ID" sz="1600" spc="-25">
                          <a:effectLst/>
                        </a:rPr>
                        <a:t>y</a:t>
                      </a:r>
                      <a:r>
                        <a:rPr lang="id-ID" sz="1600" spc="5">
                          <a:effectLst/>
                        </a:rPr>
                        <a:t>a</a:t>
                      </a:r>
                      <a:r>
                        <a:rPr lang="id-ID" sz="1600">
                          <a:effectLst/>
                        </a:rPr>
                        <a:t>k</a:t>
                      </a:r>
                      <a:r>
                        <a:rPr lang="id-ID" sz="1600" spc="5">
                          <a:effectLst/>
                        </a:rPr>
                        <a:t>a</a:t>
                      </a:r>
                      <a:r>
                        <a:rPr lang="id-ID" sz="1600">
                          <a:effectLst/>
                        </a:rPr>
                        <a:t>n</a:t>
                      </a:r>
                      <a:endParaRPr lang="en-US" sz="1600">
                        <a:effectLst/>
                      </a:endParaRPr>
                    </a:p>
                    <a:p>
                      <a:pPr marL="485775" marR="483870" algn="ctr">
                        <a:lnSpc>
                          <a:spcPct val="115000"/>
                        </a:lnSpc>
                        <a:spcBef>
                          <a:spcPts val="0"/>
                        </a:spcBef>
                        <a:spcAft>
                          <a:spcPts val="0"/>
                        </a:spcAft>
                      </a:pPr>
                      <a:r>
                        <a:rPr lang="id-ID" sz="1600" spc="-5">
                          <a:effectLst/>
                        </a:rPr>
                        <a:t>(</a:t>
                      </a:r>
                      <a:r>
                        <a:rPr lang="id-ID" sz="1600" spc="5">
                          <a:effectLst/>
                        </a:rPr>
                        <a:t>m</a:t>
                      </a:r>
                      <a:r>
                        <a:rPr lang="id-ID" sz="1600" spc="10">
                          <a:effectLst/>
                        </a:rPr>
                        <a:t>m</a:t>
                      </a:r>
                      <a:r>
                        <a:rPr lang="id-ID" sz="1600">
                          <a:effectLst/>
                        </a:rPr>
                        <a:t>)</a:t>
                      </a:r>
                      <a:endParaRPr lang="en-US" sz="1600">
                        <a:effectLst/>
                        <a:latin typeface="Calibri"/>
                        <a:ea typeface="Times New Roman"/>
                        <a:cs typeface="Times New Roman"/>
                      </a:endParaRPr>
                    </a:p>
                  </a:txBody>
                  <a:tcPr marL="0" marR="0" marT="0" marB="0"/>
                </a:tc>
                <a:tc gridSpan="3">
                  <a:txBody>
                    <a:bodyPr/>
                    <a:lstStyle/>
                    <a:p>
                      <a:pPr marL="0" marR="0">
                        <a:lnSpc>
                          <a:spcPts val="950"/>
                        </a:lnSpc>
                        <a:spcBef>
                          <a:spcPts val="5"/>
                        </a:spcBef>
                        <a:spcAft>
                          <a:spcPts val="0"/>
                        </a:spcAft>
                      </a:pPr>
                      <a:r>
                        <a:rPr lang="id-ID" sz="1600">
                          <a:effectLst/>
                        </a:rPr>
                        <a:t> </a:t>
                      </a:r>
                      <a:endParaRPr lang="en-US" sz="1600">
                        <a:effectLst/>
                      </a:endParaRPr>
                    </a:p>
                    <a:p>
                      <a:pPr marL="114935" marR="0">
                        <a:lnSpc>
                          <a:spcPct val="115000"/>
                        </a:lnSpc>
                        <a:spcBef>
                          <a:spcPts val="0"/>
                        </a:spcBef>
                        <a:spcAft>
                          <a:spcPts val="0"/>
                        </a:spcAft>
                      </a:pPr>
                      <a:r>
                        <a:rPr lang="id-ID" sz="1600" spc="5">
                          <a:effectLst/>
                        </a:rPr>
                        <a:t>Pe</a:t>
                      </a:r>
                      <a:r>
                        <a:rPr lang="id-ID" sz="1600" spc="-5">
                          <a:effectLst/>
                        </a:rPr>
                        <a:t>r</a:t>
                      </a:r>
                      <a:r>
                        <a:rPr lang="id-ID" sz="1600">
                          <a:effectLst/>
                        </a:rPr>
                        <a:t>s</a:t>
                      </a:r>
                      <a:r>
                        <a:rPr lang="id-ID" sz="1600" spc="5">
                          <a:effectLst/>
                        </a:rPr>
                        <a:t>e</a:t>
                      </a:r>
                      <a:r>
                        <a:rPr lang="id-ID" sz="1600">
                          <a:effectLst/>
                        </a:rPr>
                        <a:t>n </a:t>
                      </a:r>
                      <a:r>
                        <a:rPr lang="id-ID" sz="1600" spc="5">
                          <a:effectLst/>
                        </a:rPr>
                        <a:t>Be</a:t>
                      </a:r>
                      <a:r>
                        <a:rPr lang="id-ID" sz="1600" spc="-5">
                          <a:effectLst/>
                        </a:rPr>
                        <a:t>r</a:t>
                      </a:r>
                      <a:r>
                        <a:rPr lang="id-ID" sz="1600" spc="5">
                          <a:effectLst/>
                        </a:rPr>
                        <a:t>a</a:t>
                      </a:r>
                      <a:r>
                        <a:rPr lang="id-ID" sz="1600">
                          <a:effectLst/>
                        </a:rPr>
                        <a:t>t</a:t>
                      </a:r>
                      <a:r>
                        <a:rPr lang="id-ID" sz="1600" spc="-5">
                          <a:effectLst/>
                        </a:rPr>
                        <a:t> </a:t>
                      </a:r>
                      <a:r>
                        <a:rPr lang="id-ID" sz="1600">
                          <a:effectLst/>
                        </a:rPr>
                        <a:t>B</a:t>
                      </a:r>
                      <a:r>
                        <a:rPr lang="id-ID" sz="1600" spc="5">
                          <a:effectLst/>
                        </a:rPr>
                        <a:t>u</a:t>
                      </a:r>
                      <a:r>
                        <a:rPr lang="id-ID" sz="1600">
                          <a:effectLst/>
                        </a:rPr>
                        <a:t>tir</a:t>
                      </a:r>
                      <a:r>
                        <a:rPr lang="id-ID" sz="1600" spc="15">
                          <a:effectLst/>
                        </a:rPr>
                        <a:t> </a:t>
                      </a:r>
                      <a:r>
                        <a:rPr lang="id-ID" sz="1600" spc="-25">
                          <a:effectLst/>
                        </a:rPr>
                        <a:t>y</a:t>
                      </a:r>
                      <a:r>
                        <a:rPr lang="id-ID" sz="1600" spc="5">
                          <a:effectLst/>
                        </a:rPr>
                        <a:t>an</a:t>
                      </a:r>
                      <a:r>
                        <a:rPr lang="id-ID" sz="1600">
                          <a:effectLst/>
                        </a:rPr>
                        <a:t>g</a:t>
                      </a:r>
                      <a:r>
                        <a:rPr lang="id-ID" sz="1600" spc="-5">
                          <a:effectLst/>
                        </a:rPr>
                        <a:t> </a:t>
                      </a:r>
                      <a:r>
                        <a:rPr lang="id-ID" sz="1600" spc="5">
                          <a:effectLst/>
                        </a:rPr>
                        <a:t>Le</a:t>
                      </a:r>
                      <a:r>
                        <a:rPr lang="id-ID" sz="1600" spc="-25">
                          <a:effectLst/>
                        </a:rPr>
                        <a:t>w</a:t>
                      </a:r>
                      <a:r>
                        <a:rPr lang="id-ID" sz="1600" spc="5">
                          <a:effectLst/>
                        </a:rPr>
                        <a:t>a</a:t>
                      </a:r>
                      <a:r>
                        <a:rPr lang="id-ID" sz="1600">
                          <a:effectLst/>
                        </a:rPr>
                        <a:t>t</a:t>
                      </a:r>
                      <a:r>
                        <a:rPr lang="id-ID" sz="1600" spc="5">
                          <a:effectLst/>
                        </a:rPr>
                        <a:t> </a:t>
                      </a:r>
                      <a:r>
                        <a:rPr lang="id-ID" sz="1600" spc="15">
                          <a:effectLst/>
                        </a:rPr>
                        <a:t>A</a:t>
                      </a:r>
                      <a:r>
                        <a:rPr lang="id-ID" sz="1600" spc="-25">
                          <a:effectLst/>
                        </a:rPr>
                        <a:t>y</a:t>
                      </a:r>
                      <a:r>
                        <a:rPr lang="id-ID" sz="1600" spc="5">
                          <a:effectLst/>
                        </a:rPr>
                        <a:t>a</a:t>
                      </a:r>
                      <a:r>
                        <a:rPr lang="id-ID" sz="1600">
                          <a:effectLst/>
                        </a:rPr>
                        <a:t>k</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8603">
                <a:tc vMerge="1">
                  <a:txBody>
                    <a:bodyPr/>
                    <a:lstStyle/>
                    <a:p>
                      <a:endParaRPr lang="en-US"/>
                    </a:p>
                  </a:txBody>
                  <a:tcPr/>
                </a:tc>
                <a:tc gridSpan="3">
                  <a:txBody>
                    <a:bodyPr/>
                    <a:lstStyle/>
                    <a:p>
                      <a:pPr marL="659130" marR="0">
                        <a:lnSpc>
                          <a:spcPct val="115000"/>
                        </a:lnSpc>
                        <a:spcBef>
                          <a:spcPts val="225"/>
                        </a:spcBef>
                        <a:spcAft>
                          <a:spcPts val="0"/>
                        </a:spcAft>
                      </a:pPr>
                      <a:r>
                        <a:rPr lang="id-ID" sz="1600" spc="5">
                          <a:effectLst/>
                        </a:rPr>
                        <a:t>Be</a:t>
                      </a:r>
                      <a:r>
                        <a:rPr lang="id-ID" sz="1600">
                          <a:effectLst/>
                        </a:rPr>
                        <a:t>s</a:t>
                      </a:r>
                      <a:r>
                        <a:rPr lang="id-ID" sz="1600" spc="5">
                          <a:effectLst/>
                        </a:rPr>
                        <a:t>a</a:t>
                      </a:r>
                      <a:r>
                        <a:rPr lang="id-ID" sz="1600">
                          <a:effectLst/>
                        </a:rPr>
                        <a:t>r </a:t>
                      </a:r>
                      <a:r>
                        <a:rPr lang="id-ID" sz="1600" spc="-5">
                          <a:effectLst/>
                        </a:rPr>
                        <a:t>B</a:t>
                      </a:r>
                      <a:r>
                        <a:rPr lang="id-ID" sz="1600" spc="5">
                          <a:effectLst/>
                        </a:rPr>
                        <a:t>u</a:t>
                      </a:r>
                      <a:r>
                        <a:rPr lang="id-ID" sz="1600">
                          <a:effectLst/>
                        </a:rPr>
                        <a:t>tir </a:t>
                      </a:r>
                      <a:r>
                        <a:rPr lang="id-ID" sz="1600" spc="-5">
                          <a:effectLst/>
                        </a:rPr>
                        <a:t>M</a:t>
                      </a:r>
                      <a:r>
                        <a:rPr lang="id-ID" sz="1600" spc="5">
                          <a:effectLst/>
                        </a:rPr>
                        <a:t>a</a:t>
                      </a:r>
                      <a:r>
                        <a:rPr lang="id-ID" sz="1600">
                          <a:effectLst/>
                        </a:rPr>
                        <a:t>ksi</a:t>
                      </a:r>
                      <a:r>
                        <a:rPr lang="id-ID" sz="1600" spc="10">
                          <a:effectLst/>
                        </a:rPr>
                        <a:t>m</a:t>
                      </a:r>
                      <a:r>
                        <a:rPr lang="id-ID" sz="1600" spc="-5">
                          <a:effectLst/>
                        </a:rPr>
                        <a:t>u</a:t>
                      </a:r>
                      <a:r>
                        <a:rPr lang="id-ID" sz="1600">
                          <a:effectLst/>
                        </a:rPr>
                        <a:t>m</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10425">
                <a:tc vMerge="1">
                  <a:txBody>
                    <a:bodyPr/>
                    <a:lstStyle/>
                    <a:p>
                      <a:endParaRPr lang="en-US"/>
                    </a:p>
                  </a:txBody>
                  <a:tcPr/>
                </a:tc>
                <a:tc>
                  <a:txBody>
                    <a:bodyPr/>
                    <a:lstStyle/>
                    <a:p>
                      <a:pPr marL="221615" marR="0">
                        <a:lnSpc>
                          <a:spcPct val="115000"/>
                        </a:lnSpc>
                        <a:spcBef>
                          <a:spcPts val="440"/>
                        </a:spcBef>
                        <a:spcAft>
                          <a:spcPts val="0"/>
                        </a:spcAft>
                      </a:pPr>
                      <a:r>
                        <a:rPr lang="id-ID" sz="1600" spc="5">
                          <a:effectLst/>
                        </a:rPr>
                        <a:t>4</a:t>
                      </a:r>
                      <a:r>
                        <a:rPr lang="id-ID" sz="1600">
                          <a:effectLst/>
                        </a:rPr>
                        <a:t>0</a:t>
                      </a:r>
                      <a:r>
                        <a:rPr lang="id-ID" sz="1600" spc="10">
                          <a:effectLst/>
                        </a:rPr>
                        <a:t>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tc>
                  <a:txBody>
                    <a:bodyPr/>
                    <a:lstStyle/>
                    <a:p>
                      <a:pPr marL="278130" marR="0">
                        <a:lnSpc>
                          <a:spcPct val="115000"/>
                        </a:lnSpc>
                        <a:spcBef>
                          <a:spcPts val="440"/>
                        </a:spcBef>
                        <a:spcAft>
                          <a:spcPts val="0"/>
                        </a:spcAft>
                      </a:pPr>
                      <a:r>
                        <a:rPr lang="id-ID" sz="1600" spc="5">
                          <a:effectLst/>
                        </a:rPr>
                        <a:t>2</a:t>
                      </a:r>
                      <a:r>
                        <a:rPr lang="id-ID" sz="1600">
                          <a:effectLst/>
                        </a:rPr>
                        <a:t>0</a:t>
                      </a:r>
                      <a:r>
                        <a:rPr lang="id-ID" sz="1600" spc="10">
                          <a:effectLst/>
                        </a:rPr>
                        <a:t>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tc>
                  <a:txBody>
                    <a:bodyPr/>
                    <a:lstStyle/>
                    <a:p>
                      <a:pPr marL="158115" marR="0">
                        <a:lnSpc>
                          <a:spcPct val="115000"/>
                        </a:lnSpc>
                        <a:spcBef>
                          <a:spcPts val="440"/>
                        </a:spcBef>
                        <a:spcAft>
                          <a:spcPts val="0"/>
                        </a:spcAft>
                      </a:pPr>
                      <a:r>
                        <a:rPr lang="id-ID" sz="1600" spc="5">
                          <a:effectLst/>
                        </a:rPr>
                        <a:t>12</a:t>
                      </a:r>
                      <a:r>
                        <a:rPr lang="id-ID" sz="1600">
                          <a:effectLst/>
                        </a:rPr>
                        <a:t>,5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53421">
                <a:tc>
                  <a:txBody>
                    <a:bodyPr/>
                    <a:lstStyle/>
                    <a:p>
                      <a:pPr marL="578485" marR="577850" algn="ctr">
                        <a:lnSpc>
                          <a:spcPct val="115000"/>
                        </a:lnSpc>
                        <a:spcBef>
                          <a:spcPts val="235"/>
                        </a:spcBef>
                        <a:spcAft>
                          <a:spcPts val="0"/>
                        </a:spcAft>
                      </a:pPr>
                      <a:r>
                        <a:rPr lang="id-ID" sz="1600" spc="5">
                          <a:effectLst/>
                        </a:rPr>
                        <a:t>4</a:t>
                      </a:r>
                      <a:r>
                        <a:rPr lang="id-ID" sz="1600">
                          <a:effectLst/>
                        </a:rPr>
                        <a:t>0</a:t>
                      </a:r>
                      <a:endParaRPr lang="en-US" sz="1600">
                        <a:effectLst/>
                        <a:latin typeface="Calibri"/>
                        <a:ea typeface="Times New Roman"/>
                        <a:cs typeface="Times New Roman"/>
                      </a:endParaRPr>
                    </a:p>
                  </a:txBody>
                  <a:tcPr marL="0" marR="0" marT="0" marB="0"/>
                </a:tc>
                <a:tc>
                  <a:txBody>
                    <a:bodyPr/>
                    <a:lstStyle/>
                    <a:p>
                      <a:pPr marL="196215" marR="0">
                        <a:lnSpc>
                          <a:spcPct val="115000"/>
                        </a:lnSpc>
                        <a:spcBef>
                          <a:spcPts val="235"/>
                        </a:spcBef>
                        <a:spcAft>
                          <a:spcPts val="0"/>
                        </a:spcAft>
                      </a:pPr>
                      <a:r>
                        <a:rPr lang="id-ID" sz="1600" spc="5">
                          <a:effectLst/>
                        </a:rPr>
                        <a:t>9</a:t>
                      </a:r>
                      <a:r>
                        <a:rPr lang="id-ID" sz="1600">
                          <a:effectLst/>
                        </a:rPr>
                        <a:t>5</a:t>
                      </a:r>
                      <a:r>
                        <a:rPr lang="id-ID" sz="1600" spc="2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tc>
                  <a:txBody>
                    <a:bodyPr/>
                    <a:lstStyle/>
                    <a:p>
                      <a:pPr marL="360680" marR="358775" algn="ctr">
                        <a:lnSpc>
                          <a:spcPct val="115000"/>
                        </a:lnSpc>
                        <a:spcBef>
                          <a:spcPts val="235"/>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tc>
                  <a:txBody>
                    <a:bodyPr/>
                    <a:lstStyle/>
                    <a:p>
                      <a:pPr marL="302895" marR="302260" algn="ctr">
                        <a:lnSpc>
                          <a:spcPct val="115000"/>
                        </a:lnSpc>
                        <a:spcBef>
                          <a:spcPts val="235"/>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23158">
                <a:tc>
                  <a:txBody>
                    <a:bodyPr/>
                    <a:lstStyle/>
                    <a:p>
                      <a:pPr marL="578485" marR="577850" algn="ctr">
                        <a:lnSpc>
                          <a:spcPct val="115000"/>
                        </a:lnSpc>
                        <a:spcBef>
                          <a:spcPts val="80"/>
                        </a:spcBef>
                        <a:spcAft>
                          <a:spcPts val="0"/>
                        </a:spcAft>
                      </a:pPr>
                      <a:r>
                        <a:rPr lang="id-ID" sz="1600" spc="5">
                          <a:effectLst/>
                        </a:rPr>
                        <a:t>2</a:t>
                      </a:r>
                      <a:r>
                        <a:rPr lang="id-ID" sz="1600">
                          <a:effectLst/>
                        </a:rPr>
                        <a:t>0</a:t>
                      </a:r>
                      <a:endParaRPr lang="en-US" sz="1600">
                        <a:effectLst/>
                        <a:latin typeface="Calibri"/>
                        <a:ea typeface="Times New Roman"/>
                        <a:cs typeface="Times New Roman"/>
                      </a:endParaRPr>
                    </a:p>
                  </a:txBody>
                  <a:tcPr marL="0" marR="0" marT="0" marB="0"/>
                </a:tc>
                <a:tc>
                  <a:txBody>
                    <a:bodyPr/>
                    <a:lstStyle/>
                    <a:p>
                      <a:pPr marL="198755" marR="0">
                        <a:lnSpc>
                          <a:spcPct val="115000"/>
                        </a:lnSpc>
                        <a:spcBef>
                          <a:spcPts val="80"/>
                        </a:spcBef>
                        <a:spcAft>
                          <a:spcPts val="0"/>
                        </a:spcAft>
                      </a:pPr>
                      <a:r>
                        <a:rPr lang="id-ID" sz="1600" spc="5">
                          <a:effectLst/>
                        </a:rPr>
                        <a:t>3</a:t>
                      </a:r>
                      <a:r>
                        <a:rPr lang="id-ID" sz="1600">
                          <a:effectLst/>
                        </a:rPr>
                        <a:t>0</a:t>
                      </a:r>
                      <a:r>
                        <a:rPr lang="id-ID" sz="1600" spc="20">
                          <a:effectLst/>
                        </a:rPr>
                        <a:t> </a:t>
                      </a:r>
                      <a:r>
                        <a:rPr lang="id-ID" sz="1600">
                          <a:effectLst/>
                        </a:rPr>
                        <a:t>–</a:t>
                      </a:r>
                      <a:r>
                        <a:rPr lang="id-ID" sz="1600" spc="-5">
                          <a:effectLst/>
                        </a:rPr>
                        <a:t> </a:t>
                      </a:r>
                      <a:r>
                        <a:rPr lang="id-ID" sz="1600" spc="5">
                          <a:effectLst/>
                        </a:rPr>
                        <a:t>7</a:t>
                      </a:r>
                      <a:r>
                        <a:rPr lang="id-ID" sz="1600">
                          <a:effectLst/>
                        </a:rPr>
                        <a:t>0</a:t>
                      </a:r>
                      <a:endParaRPr lang="en-US" sz="1600">
                        <a:effectLst/>
                        <a:latin typeface="Calibri"/>
                        <a:ea typeface="Times New Roman"/>
                        <a:cs typeface="Times New Roman"/>
                      </a:endParaRPr>
                    </a:p>
                  </a:txBody>
                  <a:tcPr marL="0" marR="0" marT="0" marB="0"/>
                </a:tc>
                <a:tc>
                  <a:txBody>
                    <a:bodyPr/>
                    <a:lstStyle/>
                    <a:p>
                      <a:pPr marL="252095" marR="0">
                        <a:lnSpc>
                          <a:spcPct val="115000"/>
                        </a:lnSpc>
                        <a:spcBef>
                          <a:spcPts val="80"/>
                        </a:spcBef>
                        <a:spcAft>
                          <a:spcPts val="0"/>
                        </a:spcAft>
                      </a:pPr>
                      <a:r>
                        <a:rPr lang="id-ID" sz="1600" spc="5">
                          <a:effectLst/>
                        </a:rPr>
                        <a:t>9</a:t>
                      </a:r>
                      <a:r>
                        <a:rPr lang="id-ID" sz="1600">
                          <a:effectLst/>
                        </a:rPr>
                        <a:t>5</a:t>
                      </a:r>
                      <a:r>
                        <a:rPr lang="id-ID" sz="1600" spc="2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tc>
                  <a:txBody>
                    <a:bodyPr/>
                    <a:lstStyle/>
                    <a:p>
                      <a:pPr marL="302895" marR="302260" algn="ctr">
                        <a:lnSpc>
                          <a:spcPct val="115000"/>
                        </a:lnSpc>
                        <a:spcBef>
                          <a:spcPts val="80"/>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23158">
                <a:tc>
                  <a:txBody>
                    <a:bodyPr/>
                    <a:lstStyle/>
                    <a:p>
                      <a:pPr marL="514985" marR="513715" algn="ctr">
                        <a:lnSpc>
                          <a:spcPct val="115000"/>
                        </a:lnSpc>
                        <a:spcBef>
                          <a:spcPts val="80"/>
                        </a:spcBef>
                        <a:spcAft>
                          <a:spcPts val="0"/>
                        </a:spcAft>
                      </a:pPr>
                      <a:r>
                        <a:rPr lang="id-ID" sz="1600" spc="5">
                          <a:effectLst/>
                        </a:rPr>
                        <a:t>12</a:t>
                      </a:r>
                      <a:r>
                        <a:rPr lang="id-ID" sz="1600">
                          <a:effectLst/>
                        </a:rPr>
                        <a:t>,5</a:t>
                      </a:r>
                      <a:endParaRPr lang="en-US" sz="1600">
                        <a:effectLst/>
                        <a:latin typeface="Calibri"/>
                        <a:ea typeface="Times New Roman"/>
                        <a:cs typeface="Times New Roman"/>
                      </a:endParaRPr>
                    </a:p>
                  </a:txBody>
                  <a:tcPr marL="0" marR="0" marT="0" marB="0"/>
                </a:tc>
                <a:tc>
                  <a:txBody>
                    <a:bodyPr/>
                    <a:lstStyle/>
                    <a:p>
                      <a:pPr marL="405130" marR="404495" algn="ctr">
                        <a:lnSpc>
                          <a:spcPct val="115000"/>
                        </a:lnSpc>
                        <a:spcBef>
                          <a:spcPts val="80"/>
                        </a:spcBef>
                        <a:spcAft>
                          <a:spcPts val="0"/>
                        </a:spcAft>
                      </a:pPr>
                      <a:r>
                        <a:rPr lang="id-ID" sz="1600">
                          <a:effectLst/>
                        </a:rPr>
                        <a:t>-</a:t>
                      </a:r>
                      <a:endParaRPr lang="en-US" sz="1600">
                        <a:effectLst/>
                        <a:latin typeface="Calibri"/>
                        <a:ea typeface="Times New Roman"/>
                        <a:cs typeface="Times New Roman"/>
                      </a:endParaRPr>
                    </a:p>
                  </a:txBody>
                  <a:tcPr marL="0" marR="0" marT="0" marB="0"/>
                </a:tc>
                <a:tc>
                  <a:txBody>
                    <a:bodyPr/>
                    <a:lstStyle/>
                    <a:p>
                      <a:pPr marL="462915" marR="461010" algn="ctr">
                        <a:lnSpc>
                          <a:spcPct val="115000"/>
                        </a:lnSpc>
                        <a:spcBef>
                          <a:spcPts val="80"/>
                        </a:spcBef>
                        <a:spcAft>
                          <a:spcPts val="0"/>
                        </a:spcAft>
                      </a:pPr>
                      <a:r>
                        <a:rPr lang="id-ID" sz="1600">
                          <a:effectLst/>
                        </a:rPr>
                        <a:t>-</a:t>
                      </a:r>
                      <a:endParaRPr lang="en-US" sz="1600">
                        <a:effectLst/>
                        <a:latin typeface="Calibri"/>
                        <a:ea typeface="Times New Roman"/>
                        <a:cs typeface="Times New Roman"/>
                      </a:endParaRPr>
                    </a:p>
                  </a:txBody>
                  <a:tcPr marL="0" marR="0" marT="0" marB="0"/>
                </a:tc>
                <a:tc>
                  <a:txBody>
                    <a:bodyPr/>
                    <a:lstStyle/>
                    <a:p>
                      <a:pPr marL="174625" marR="0">
                        <a:lnSpc>
                          <a:spcPct val="115000"/>
                        </a:lnSpc>
                        <a:spcBef>
                          <a:spcPts val="80"/>
                        </a:spcBef>
                        <a:spcAft>
                          <a:spcPts val="0"/>
                        </a:spcAft>
                      </a:pPr>
                      <a:r>
                        <a:rPr lang="id-ID" sz="1600" spc="5">
                          <a:effectLst/>
                        </a:rPr>
                        <a:t>9</a:t>
                      </a:r>
                      <a:r>
                        <a:rPr lang="id-ID" sz="1600">
                          <a:effectLst/>
                        </a:rPr>
                        <a:t>0</a:t>
                      </a:r>
                      <a:r>
                        <a:rPr lang="id-ID" sz="1600" spc="20">
                          <a:effectLst/>
                        </a:rPr>
                        <a:t> </a:t>
                      </a:r>
                      <a:r>
                        <a:rPr lang="id-ID" sz="160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23364">
                <a:tc>
                  <a:txBody>
                    <a:bodyPr/>
                    <a:lstStyle/>
                    <a:p>
                      <a:pPr marL="578485" marR="577850" algn="ctr">
                        <a:lnSpc>
                          <a:spcPct val="115000"/>
                        </a:lnSpc>
                        <a:spcBef>
                          <a:spcPts val="90"/>
                        </a:spcBef>
                        <a:spcAft>
                          <a:spcPts val="0"/>
                        </a:spcAft>
                      </a:pPr>
                      <a:r>
                        <a:rPr lang="id-ID" sz="1600" spc="5">
                          <a:effectLst/>
                        </a:rPr>
                        <a:t>1</a:t>
                      </a:r>
                      <a:r>
                        <a:rPr lang="id-ID" sz="1600">
                          <a:effectLst/>
                        </a:rPr>
                        <a:t>0</a:t>
                      </a:r>
                      <a:endParaRPr lang="en-US" sz="1600">
                        <a:effectLst/>
                        <a:latin typeface="Calibri"/>
                        <a:ea typeface="Times New Roman"/>
                        <a:cs typeface="Times New Roman"/>
                      </a:endParaRPr>
                    </a:p>
                  </a:txBody>
                  <a:tcPr marL="0" marR="0" marT="0" marB="0"/>
                </a:tc>
                <a:tc>
                  <a:txBody>
                    <a:bodyPr/>
                    <a:lstStyle/>
                    <a:p>
                      <a:pPr marL="198755" marR="0">
                        <a:lnSpc>
                          <a:spcPct val="115000"/>
                        </a:lnSpc>
                        <a:spcBef>
                          <a:spcPts val="90"/>
                        </a:spcBef>
                        <a:spcAft>
                          <a:spcPts val="0"/>
                        </a:spcAft>
                      </a:pPr>
                      <a:r>
                        <a:rPr lang="id-ID" sz="1600" spc="5">
                          <a:effectLst/>
                        </a:rPr>
                        <a:t>1</a:t>
                      </a:r>
                      <a:r>
                        <a:rPr lang="id-ID" sz="1600">
                          <a:effectLst/>
                        </a:rPr>
                        <a:t>0</a:t>
                      </a:r>
                      <a:r>
                        <a:rPr lang="id-ID" sz="1600" spc="20">
                          <a:effectLst/>
                        </a:rPr>
                        <a:t> </a:t>
                      </a:r>
                      <a:r>
                        <a:rPr lang="id-ID" sz="1600">
                          <a:effectLst/>
                        </a:rPr>
                        <a:t>–</a:t>
                      </a:r>
                      <a:r>
                        <a:rPr lang="id-ID" sz="1600" spc="-5">
                          <a:effectLst/>
                        </a:rPr>
                        <a:t> </a:t>
                      </a:r>
                      <a:r>
                        <a:rPr lang="id-ID" sz="1600" spc="5">
                          <a:effectLst/>
                        </a:rPr>
                        <a:t>3</a:t>
                      </a:r>
                      <a:r>
                        <a:rPr lang="id-ID" sz="1600">
                          <a:effectLst/>
                        </a:rPr>
                        <a:t>5</a:t>
                      </a:r>
                      <a:endParaRPr lang="en-US" sz="1600">
                        <a:effectLst/>
                        <a:latin typeface="Calibri"/>
                        <a:ea typeface="Times New Roman"/>
                        <a:cs typeface="Times New Roman"/>
                      </a:endParaRPr>
                    </a:p>
                  </a:txBody>
                  <a:tcPr marL="0" marR="0" marT="0" marB="0"/>
                </a:tc>
                <a:tc>
                  <a:txBody>
                    <a:bodyPr/>
                    <a:lstStyle/>
                    <a:p>
                      <a:pPr marL="274955" marR="0">
                        <a:lnSpc>
                          <a:spcPct val="115000"/>
                        </a:lnSpc>
                        <a:spcBef>
                          <a:spcPts val="90"/>
                        </a:spcBef>
                        <a:spcAft>
                          <a:spcPts val="0"/>
                        </a:spcAft>
                      </a:pPr>
                      <a:r>
                        <a:rPr lang="id-ID" sz="1600" spc="5">
                          <a:effectLst/>
                        </a:rPr>
                        <a:t>2</a:t>
                      </a:r>
                      <a:r>
                        <a:rPr lang="id-ID" sz="1600">
                          <a:effectLst/>
                        </a:rPr>
                        <a:t>5</a:t>
                      </a:r>
                      <a:r>
                        <a:rPr lang="id-ID" sz="1600" spc="20">
                          <a:effectLst/>
                        </a:rPr>
                        <a:t> </a:t>
                      </a:r>
                      <a:r>
                        <a:rPr lang="id-ID" sz="1600">
                          <a:effectLst/>
                        </a:rPr>
                        <a:t>- </a:t>
                      </a:r>
                      <a:r>
                        <a:rPr lang="id-ID" sz="1600" spc="-5">
                          <a:effectLst/>
                        </a:rPr>
                        <a:t>5</a:t>
                      </a:r>
                      <a:r>
                        <a:rPr lang="id-ID" sz="1600">
                          <a:effectLst/>
                        </a:rPr>
                        <a:t>5</a:t>
                      </a:r>
                      <a:endParaRPr lang="en-US" sz="1600">
                        <a:effectLst/>
                        <a:latin typeface="Calibri"/>
                        <a:ea typeface="Times New Roman"/>
                        <a:cs typeface="Times New Roman"/>
                      </a:endParaRPr>
                    </a:p>
                  </a:txBody>
                  <a:tcPr marL="0" marR="0" marT="0" marB="0"/>
                </a:tc>
                <a:tc>
                  <a:txBody>
                    <a:bodyPr/>
                    <a:lstStyle/>
                    <a:p>
                      <a:pPr marL="217170" marR="0">
                        <a:lnSpc>
                          <a:spcPct val="115000"/>
                        </a:lnSpc>
                        <a:spcBef>
                          <a:spcPts val="90"/>
                        </a:spcBef>
                        <a:spcAft>
                          <a:spcPts val="0"/>
                        </a:spcAft>
                      </a:pPr>
                      <a:r>
                        <a:rPr lang="id-ID" sz="1600" spc="5">
                          <a:effectLst/>
                        </a:rPr>
                        <a:t>4</a:t>
                      </a:r>
                      <a:r>
                        <a:rPr lang="id-ID" sz="1600">
                          <a:effectLst/>
                        </a:rPr>
                        <a:t>0</a:t>
                      </a:r>
                      <a:r>
                        <a:rPr lang="id-ID" sz="1600" spc="20">
                          <a:effectLst/>
                        </a:rPr>
                        <a:t> </a:t>
                      </a:r>
                      <a:r>
                        <a:rPr lang="id-ID" sz="1600">
                          <a:effectLst/>
                        </a:rPr>
                        <a:t>- </a:t>
                      </a:r>
                      <a:r>
                        <a:rPr lang="id-ID" sz="1600" spc="-5">
                          <a:effectLst/>
                        </a:rPr>
                        <a:t>8</a:t>
                      </a:r>
                      <a:r>
                        <a:rPr lang="id-ID" sz="1600">
                          <a:effectLst/>
                        </a:rPr>
                        <a:t>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23158">
                <a:tc>
                  <a:txBody>
                    <a:bodyPr/>
                    <a:lstStyle/>
                    <a:p>
                      <a:pPr marL="557530" marR="556895" algn="ctr">
                        <a:lnSpc>
                          <a:spcPct val="115000"/>
                        </a:lnSpc>
                        <a:spcBef>
                          <a:spcPts val="80"/>
                        </a:spcBef>
                        <a:spcAft>
                          <a:spcPts val="0"/>
                        </a:spcAft>
                      </a:pPr>
                      <a:r>
                        <a:rPr lang="id-ID" sz="1600" spc="5">
                          <a:effectLst/>
                        </a:rPr>
                        <a:t>4</a:t>
                      </a:r>
                      <a:r>
                        <a:rPr lang="id-ID" sz="1600">
                          <a:effectLst/>
                        </a:rPr>
                        <a:t>,8</a:t>
                      </a:r>
                      <a:endParaRPr lang="en-US" sz="1600">
                        <a:effectLst/>
                        <a:latin typeface="Calibri"/>
                        <a:ea typeface="Times New Roman"/>
                        <a:cs typeface="Times New Roman"/>
                      </a:endParaRPr>
                    </a:p>
                  </a:txBody>
                  <a:tcPr marL="0" marR="0" marT="0" marB="0"/>
                </a:tc>
                <a:tc>
                  <a:txBody>
                    <a:bodyPr/>
                    <a:lstStyle/>
                    <a:p>
                      <a:pPr marL="285750" marR="0">
                        <a:lnSpc>
                          <a:spcPct val="115000"/>
                        </a:lnSpc>
                        <a:spcBef>
                          <a:spcPts val="80"/>
                        </a:spcBef>
                        <a:spcAft>
                          <a:spcPts val="0"/>
                        </a:spcAft>
                      </a:pPr>
                      <a:r>
                        <a:rPr lang="id-ID" sz="1600">
                          <a:effectLst/>
                        </a:rPr>
                        <a:t>0</a:t>
                      </a:r>
                      <a:r>
                        <a:rPr lang="id-ID" sz="1600" spc="20">
                          <a:effectLst/>
                        </a:rPr>
                        <a:t> </a:t>
                      </a:r>
                      <a:r>
                        <a:rPr lang="id-ID" sz="1600">
                          <a:effectLst/>
                        </a:rPr>
                        <a:t>–</a:t>
                      </a:r>
                      <a:r>
                        <a:rPr lang="id-ID" sz="1600" spc="-5">
                          <a:effectLst/>
                        </a:rPr>
                        <a:t> </a:t>
                      </a:r>
                      <a:r>
                        <a:rPr lang="id-ID" sz="1600">
                          <a:effectLst/>
                        </a:rPr>
                        <a:t>5</a:t>
                      </a:r>
                      <a:endParaRPr lang="en-US" sz="1600">
                        <a:effectLst/>
                        <a:latin typeface="Calibri"/>
                        <a:ea typeface="Times New Roman"/>
                        <a:cs typeface="Times New Roman"/>
                      </a:endParaRPr>
                    </a:p>
                  </a:txBody>
                  <a:tcPr marL="0" marR="0" marT="0" marB="0"/>
                </a:tc>
                <a:tc>
                  <a:txBody>
                    <a:bodyPr/>
                    <a:lstStyle/>
                    <a:p>
                      <a:pPr marL="335915" marR="0">
                        <a:lnSpc>
                          <a:spcPct val="115000"/>
                        </a:lnSpc>
                        <a:spcBef>
                          <a:spcPts val="80"/>
                        </a:spcBef>
                        <a:spcAft>
                          <a:spcPts val="0"/>
                        </a:spcAft>
                      </a:pPr>
                      <a:r>
                        <a:rPr lang="id-ID" sz="1600">
                          <a:effectLst/>
                        </a:rPr>
                        <a:t>0</a:t>
                      </a:r>
                      <a:r>
                        <a:rPr lang="id-ID" sz="1600" spc="20">
                          <a:effectLst/>
                        </a:rPr>
                        <a:t> </a:t>
                      </a:r>
                      <a:r>
                        <a:rPr lang="id-ID" sz="1600" spc="-5">
                          <a:effectLst/>
                        </a:rPr>
                        <a:t>-</a:t>
                      </a:r>
                      <a:r>
                        <a:rPr lang="id-ID" sz="1600" spc="5">
                          <a:effectLst/>
                        </a:rPr>
                        <a:t>1</a:t>
                      </a:r>
                      <a:r>
                        <a:rPr lang="id-ID" sz="1600">
                          <a:effectLst/>
                        </a:rPr>
                        <a:t>0</a:t>
                      </a:r>
                      <a:endParaRPr lang="en-US" sz="1600">
                        <a:effectLst/>
                        <a:latin typeface="Calibri"/>
                        <a:ea typeface="Times New Roman"/>
                        <a:cs typeface="Times New Roman"/>
                      </a:endParaRPr>
                    </a:p>
                  </a:txBody>
                  <a:tcPr marL="0" marR="0" marT="0" marB="0"/>
                </a:tc>
                <a:tc>
                  <a:txBody>
                    <a:bodyPr/>
                    <a:lstStyle/>
                    <a:p>
                      <a:pPr marL="259715" marR="0">
                        <a:lnSpc>
                          <a:spcPct val="115000"/>
                        </a:lnSpc>
                        <a:spcBef>
                          <a:spcPts val="80"/>
                        </a:spcBef>
                        <a:spcAft>
                          <a:spcPts val="0"/>
                        </a:spcAft>
                      </a:pPr>
                      <a:r>
                        <a:rPr lang="id-ID" sz="1600" dirty="0">
                          <a:effectLst/>
                        </a:rPr>
                        <a:t>0</a:t>
                      </a:r>
                      <a:r>
                        <a:rPr lang="id-ID" sz="1600" spc="20" dirty="0">
                          <a:effectLst/>
                        </a:rPr>
                        <a:t> </a:t>
                      </a:r>
                      <a:r>
                        <a:rPr lang="id-ID" sz="1600" dirty="0">
                          <a:effectLst/>
                        </a:rPr>
                        <a:t>- </a:t>
                      </a:r>
                      <a:r>
                        <a:rPr lang="id-ID" sz="1600" spc="5" dirty="0">
                          <a:effectLst/>
                        </a:rPr>
                        <a:t>1</a:t>
                      </a:r>
                      <a:r>
                        <a:rPr lang="id-ID" sz="1600" dirty="0">
                          <a:effectLst/>
                        </a:rPr>
                        <a:t>0</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88109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dirty="0"/>
              <a:t>Gradasi Agregat Campuran</a:t>
            </a:r>
            <a:endParaRPr lang="en-US" dirty="0"/>
          </a:p>
        </p:txBody>
      </p:sp>
      <p:sp>
        <p:nvSpPr>
          <p:cNvPr id="3" name="Content Placeholder 2"/>
          <p:cNvSpPr>
            <a:spLocks noGrp="1"/>
          </p:cNvSpPr>
          <p:nvPr>
            <p:ph idx="1"/>
          </p:nvPr>
        </p:nvSpPr>
        <p:spPr>
          <a:xfrm>
            <a:off x="990600" y="1600200"/>
            <a:ext cx="7696200" cy="4525963"/>
          </a:xfrm>
        </p:spPr>
        <p:txBody>
          <a:bodyPr/>
          <a:lstStyle/>
          <a:p>
            <a:pPr algn="just"/>
            <a:r>
              <a:rPr lang="id-ID" dirty="0"/>
              <a:t>Untuk campuran beton dengan besar butir maksimum agregat sebesar 40 mm</a:t>
            </a:r>
            <a:r>
              <a:rPr lang="id-ID" dirty="0" smtClean="0"/>
              <a:t>, </a:t>
            </a:r>
            <a:r>
              <a:rPr lang="id-ID" dirty="0"/>
              <a:t>20 mm dan 10 mm, maka gradasi agregat (campuran pasir dan </a:t>
            </a:r>
            <a:r>
              <a:rPr lang="id-ID" dirty="0" smtClean="0"/>
              <a:t>kerikil) </a:t>
            </a:r>
            <a:r>
              <a:rPr lang="id-ID" dirty="0"/>
              <a:t>harus berada di dalam batas-batas seperti yang tercantum dalam </a:t>
            </a:r>
            <a:r>
              <a:rPr lang="en-US" dirty="0"/>
              <a:t>t</a:t>
            </a:r>
            <a:r>
              <a:rPr lang="id-ID" dirty="0" smtClean="0"/>
              <a:t>abel</a:t>
            </a:r>
            <a:r>
              <a:rPr lang="en-US" dirty="0" smtClean="0"/>
              <a:t> </a:t>
            </a:r>
            <a:r>
              <a:rPr lang="en-US" dirty="0" err="1" smtClean="0"/>
              <a:t>berikut</a:t>
            </a:r>
            <a:r>
              <a:rPr lang="en-US" dirty="0" smtClean="0"/>
              <a:t>.</a:t>
            </a:r>
            <a:endParaRPr lang="en-US" dirty="0"/>
          </a:p>
        </p:txBody>
      </p:sp>
    </p:spTree>
    <p:extLst>
      <p:ext uri="{BB962C8B-B14F-4D97-AF65-F5344CB8AC3E}">
        <p14:creationId xmlns:p14="http://schemas.microsoft.com/office/powerpoint/2010/main" val="2809556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b="1" dirty="0"/>
              <a:t>PERSEN BUTIRAN YANG LEWAT AYAKAN (%) UNTUK AGREGAT DG DIAMTER MAK 40 MM</a:t>
            </a:r>
            <a:endParaRPr lang="en-US"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1400"/>
            <a:ext cx="43434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27" y="1523999"/>
            <a:ext cx="4726761" cy="3041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898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d-ID" sz="2400" b="1" dirty="0"/>
              <a:t>PERSEN BUTIRAN YANG LEWAT AYAKAN (%) UNTUK AGREGAT DG DIAMTER MAK 20 MM</a:t>
            </a:r>
            <a:endParaRPr lang="en-US" sz="2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2195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028950"/>
            <a:ext cx="5479517"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9259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d-ID" sz="2400" b="1" dirty="0" smtClean="0"/>
              <a:t>PERSEN BUTIRAN YANG LEWAT AYAKAN (%) UNTUK AGREGAT DG DIAMTER MAK 10 MM</a:t>
            </a:r>
            <a:endParaRPr lang="en-US" sz="24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9822" y="3124200"/>
            <a:ext cx="5743684"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4219575"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2418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MENGGABUNGKAN AGREGAT</a:t>
            </a:r>
            <a:endParaRPr lang="en-US" dirty="0"/>
          </a:p>
        </p:txBody>
      </p:sp>
      <p:sp>
        <p:nvSpPr>
          <p:cNvPr id="3" name="Content Placeholder 2"/>
          <p:cNvSpPr>
            <a:spLocks noGrp="1"/>
          </p:cNvSpPr>
          <p:nvPr>
            <p:ph idx="1"/>
          </p:nvPr>
        </p:nvSpPr>
        <p:spPr>
          <a:xfrm>
            <a:off x="990600" y="1600200"/>
            <a:ext cx="7696200" cy="4525963"/>
          </a:xfrm>
        </p:spPr>
        <p:txBody>
          <a:bodyPr>
            <a:normAutofit/>
          </a:bodyPr>
          <a:lstStyle/>
          <a:p>
            <a:pPr algn="just"/>
            <a:r>
              <a:rPr lang="en-US" dirty="0"/>
              <a:t>D</a:t>
            </a:r>
            <a:r>
              <a:rPr lang="id-ID" dirty="0" smtClean="0"/>
              <a:t>alam </a:t>
            </a:r>
            <a:r>
              <a:rPr lang="id-ID" dirty="0"/>
              <a:t>pembuatan adukan beton maka diperlukan pencampuran agregat agar gradasinya sesuai standard akan menghasilkan beton yang mempunyai kuat tekan baik.</a:t>
            </a:r>
            <a:endParaRPr lang="en-US" dirty="0"/>
          </a:p>
        </p:txBody>
      </p:sp>
    </p:spTree>
    <p:extLst>
      <p:ext uri="{BB962C8B-B14F-4D97-AF65-F5344CB8AC3E}">
        <p14:creationId xmlns:p14="http://schemas.microsoft.com/office/powerpoint/2010/main" val="4110536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33400"/>
            <a:ext cx="7620000" cy="4525963"/>
          </a:xfrm>
        </p:spPr>
        <p:txBody>
          <a:bodyPr>
            <a:normAutofit fontScale="92500" lnSpcReduction="10000"/>
          </a:bodyPr>
          <a:lstStyle/>
          <a:p>
            <a:pPr marL="0" indent="0" algn="just">
              <a:buNone/>
            </a:pPr>
            <a:r>
              <a:rPr lang="id-ID" dirty="0" smtClean="0"/>
              <a:t>Ada beberapa kemungkinan yang dapat dilakukan untuk memperbaiki gradasi agregat, yaitu :</a:t>
            </a:r>
            <a:endParaRPr lang="en-US" dirty="0" smtClean="0"/>
          </a:p>
          <a:p>
            <a:pPr marL="0" indent="0" algn="just">
              <a:buNone/>
            </a:pPr>
            <a:r>
              <a:rPr lang="en-US" dirty="0" smtClean="0"/>
              <a:t>a.   </a:t>
            </a:r>
            <a:r>
              <a:rPr lang="id-ID" dirty="0" smtClean="0"/>
              <a:t>Menambah </a:t>
            </a:r>
            <a:r>
              <a:rPr lang="id-ID" dirty="0" smtClean="0"/>
              <a:t>fraksi (bagian) </a:t>
            </a:r>
            <a:r>
              <a:rPr lang="id-ID" dirty="0" smtClean="0"/>
              <a:t>butiran </a:t>
            </a:r>
            <a:r>
              <a:rPr lang="en-US" dirty="0" smtClean="0"/>
              <a:t> </a:t>
            </a:r>
            <a:r>
              <a:rPr lang="id-ID" dirty="0" smtClean="0"/>
              <a:t>agregat </a:t>
            </a:r>
            <a:r>
              <a:rPr lang="id-ID" dirty="0" smtClean="0"/>
              <a:t>yang kurang</a:t>
            </a:r>
            <a:endParaRPr lang="en-US" dirty="0" smtClean="0"/>
          </a:p>
          <a:p>
            <a:pPr marL="0" indent="0" algn="just">
              <a:buNone/>
            </a:pPr>
            <a:r>
              <a:rPr lang="id-ID" dirty="0" smtClean="0"/>
              <a:t>b.   Mengurangi jumlah butiran-butiran yang terlalu banyak</a:t>
            </a:r>
            <a:endParaRPr lang="en-US" dirty="0" smtClean="0"/>
          </a:p>
          <a:p>
            <a:pPr marL="0" indent="0" algn="just">
              <a:buNone/>
            </a:pPr>
            <a:r>
              <a:rPr lang="id-ID" dirty="0" smtClean="0"/>
              <a:t>c</a:t>
            </a:r>
            <a:r>
              <a:rPr lang="id-ID" dirty="0" smtClean="0"/>
              <a:t>.    Menggabungkan  dua  atau  lebih  jenis  agregat  agar diperoleh  gradasi  yang memenuhi syarat.</a:t>
            </a:r>
            <a:endParaRPr lang="en-US" dirty="0"/>
          </a:p>
        </p:txBody>
      </p:sp>
    </p:spTree>
    <p:extLst>
      <p:ext uri="{BB962C8B-B14F-4D97-AF65-F5344CB8AC3E}">
        <p14:creationId xmlns:p14="http://schemas.microsoft.com/office/powerpoint/2010/main" val="3271928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7237" y="890587"/>
            <a:ext cx="7629525" cy="5076825"/>
          </a:xfrm>
          <a:prstGeom prst="rect">
            <a:avLst/>
          </a:prstGeom>
        </p:spPr>
      </p:pic>
    </p:spTree>
    <p:extLst>
      <p:ext uri="{BB962C8B-B14F-4D97-AF65-F5344CB8AC3E}">
        <p14:creationId xmlns:p14="http://schemas.microsoft.com/office/powerpoint/2010/main" val="3046378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1066800"/>
            <a:ext cx="7753350" cy="3514725"/>
          </a:xfrm>
          <a:prstGeom prst="rect">
            <a:avLst/>
          </a:prstGeom>
        </p:spPr>
      </p:pic>
    </p:spTree>
    <p:extLst>
      <p:ext uri="{BB962C8B-B14F-4D97-AF65-F5344CB8AC3E}">
        <p14:creationId xmlns:p14="http://schemas.microsoft.com/office/powerpoint/2010/main" val="2583691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304800"/>
            <a:ext cx="6934200" cy="5721542"/>
          </a:xfrm>
          <a:prstGeom prst="rect">
            <a:avLst/>
          </a:prstGeom>
        </p:spPr>
      </p:pic>
    </p:spTree>
    <p:extLst>
      <p:ext uri="{BB962C8B-B14F-4D97-AF65-F5344CB8AC3E}">
        <p14:creationId xmlns:p14="http://schemas.microsoft.com/office/powerpoint/2010/main" val="273641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990600"/>
            <a:ext cx="6848506" cy="3352800"/>
          </a:xfrm>
          <a:prstGeom prst="rect">
            <a:avLst/>
          </a:prstGeom>
        </p:spPr>
      </p:pic>
    </p:spTree>
    <p:extLst>
      <p:ext uri="{BB962C8B-B14F-4D97-AF65-F5344CB8AC3E}">
        <p14:creationId xmlns:p14="http://schemas.microsoft.com/office/powerpoint/2010/main" val="3385313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1143000"/>
            <a:ext cx="8686800" cy="3933825"/>
          </a:xfrm>
          <a:prstGeom prst="rect">
            <a:avLst/>
          </a:prstGeom>
        </p:spPr>
      </p:pic>
    </p:spTree>
    <p:extLst>
      <p:ext uri="{BB962C8B-B14F-4D97-AF65-F5344CB8AC3E}">
        <p14:creationId xmlns:p14="http://schemas.microsoft.com/office/powerpoint/2010/main" val="2046492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609600"/>
            <a:ext cx="6691513" cy="4343400"/>
          </a:xfrm>
          <a:prstGeom prst="rect">
            <a:avLst/>
          </a:prstGeom>
        </p:spPr>
      </p:pic>
    </p:spTree>
    <p:extLst>
      <p:ext uri="{BB962C8B-B14F-4D97-AF65-F5344CB8AC3E}">
        <p14:creationId xmlns:p14="http://schemas.microsoft.com/office/powerpoint/2010/main" val="2886328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533400"/>
            <a:ext cx="8010381" cy="5486400"/>
          </a:xfrm>
          <a:prstGeom prst="rect">
            <a:avLst/>
          </a:prstGeom>
        </p:spPr>
      </p:pic>
    </p:spTree>
    <p:extLst>
      <p:ext uri="{BB962C8B-B14F-4D97-AF65-F5344CB8AC3E}">
        <p14:creationId xmlns:p14="http://schemas.microsoft.com/office/powerpoint/2010/main" val="158473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533400"/>
            <a:ext cx="7585450" cy="5052724"/>
          </a:xfrm>
          <a:prstGeom prst="rect">
            <a:avLst/>
          </a:prstGeom>
        </p:spPr>
      </p:pic>
    </p:spTree>
    <p:extLst>
      <p:ext uri="{BB962C8B-B14F-4D97-AF65-F5344CB8AC3E}">
        <p14:creationId xmlns:p14="http://schemas.microsoft.com/office/powerpoint/2010/main" val="228666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3167" y="1295400"/>
            <a:ext cx="8432091" cy="4176713"/>
          </a:xfrm>
          <a:prstGeom prst="rect">
            <a:avLst/>
          </a:prstGeom>
        </p:spPr>
      </p:pic>
    </p:spTree>
    <p:extLst>
      <p:ext uri="{BB962C8B-B14F-4D97-AF65-F5344CB8AC3E}">
        <p14:creationId xmlns:p14="http://schemas.microsoft.com/office/powerpoint/2010/main" val="32071941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609600"/>
            <a:ext cx="6808824" cy="4152900"/>
          </a:xfrm>
          <a:prstGeom prst="rect">
            <a:avLst/>
          </a:prstGeom>
        </p:spPr>
      </p:pic>
    </p:spTree>
    <p:extLst>
      <p:ext uri="{BB962C8B-B14F-4D97-AF65-F5344CB8AC3E}">
        <p14:creationId xmlns:p14="http://schemas.microsoft.com/office/powerpoint/2010/main" val="2442765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533400"/>
            <a:ext cx="7304171" cy="4476750"/>
          </a:xfrm>
          <a:prstGeom prst="rect">
            <a:avLst/>
          </a:prstGeom>
        </p:spPr>
      </p:pic>
    </p:spTree>
    <p:extLst>
      <p:ext uri="{BB962C8B-B14F-4D97-AF65-F5344CB8AC3E}">
        <p14:creationId xmlns:p14="http://schemas.microsoft.com/office/powerpoint/2010/main" val="24057434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685800"/>
            <a:ext cx="6689019" cy="5105400"/>
          </a:xfrm>
          <a:prstGeom prst="rect">
            <a:avLst/>
          </a:prstGeom>
        </p:spPr>
      </p:pic>
    </p:spTree>
    <p:extLst>
      <p:ext uri="{BB962C8B-B14F-4D97-AF65-F5344CB8AC3E}">
        <p14:creationId xmlns:p14="http://schemas.microsoft.com/office/powerpoint/2010/main" val="22677739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762000"/>
            <a:ext cx="6584273" cy="4257675"/>
          </a:xfrm>
          <a:prstGeom prst="rect">
            <a:avLst/>
          </a:prstGeom>
        </p:spPr>
      </p:pic>
    </p:spTree>
    <p:extLst>
      <p:ext uri="{BB962C8B-B14F-4D97-AF65-F5344CB8AC3E}">
        <p14:creationId xmlns:p14="http://schemas.microsoft.com/office/powerpoint/2010/main" val="1629149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519</TotalTime>
  <Words>971</Words>
  <Application>Microsoft Office PowerPoint</Application>
  <PresentationFormat>On-screen Show (4:3)</PresentationFormat>
  <Paragraphs>367</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Cambria Math</vt:lpstr>
      <vt:lpstr>Times New Roman</vt:lpstr>
      <vt:lpstr>Theme1</vt:lpstr>
      <vt:lpstr>Agregat</vt:lpstr>
      <vt:lpstr>BAHAN-BAHAN YANG MERUGIKAN AGREGAT</vt:lpstr>
      <vt:lpstr>PowerPoint Presentation</vt:lpstr>
      <vt:lpstr>GRADASI (SUSUNAN BUTIRAN) AGREGAT KASAR DAN HALUS</vt:lpstr>
      <vt:lpstr>Ukuran Bukaan dan Ukuran Saringan dari Satu Set Ayakan</vt:lpstr>
      <vt:lpstr>Ukuran lubang Ayakan Standar ASTM, BS dan ISO</vt:lpstr>
      <vt:lpstr>Modulus Kehalusan Butir  (Fineness Modulus = FM)</vt:lpstr>
      <vt:lpstr> Contoh Data Hasil Analisa Ayak</vt:lpstr>
      <vt:lpstr>Perhitungan MHB Pasir</vt:lpstr>
      <vt:lpstr>Perhitungan MHB Kerikil</vt:lpstr>
      <vt:lpstr>Syarat Gradasi Agregat Halus</vt:lpstr>
      <vt:lpstr>GRADASI AGREGAT HALUS MENURUT BS</vt:lpstr>
      <vt:lpstr>PowerPoint Presentation</vt:lpstr>
      <vt:lpstr>Syarat Gradasi Agregat Kasar </vt:lpstr>
      <vt:lpstr>Gradasi Agregat Campuran</vt:lpstr>
      <vt:lpstr>PERSEN BUTIRAN YANG LEWAT AYAKAN (%) UNTUK AGREGAT DG DIAMTER MAK 40 MM</vt:lpstr>
      <vt:lpstr>PERSEN BUTIRAN YANG LEWAT AYAKAN (%) UNTUK AGREGAT DG DIAMTER MAK 20 MM</vt:lpstr>
      <vt:lpstr>PERSEN BUTIRAN YANG LEWAT AYAKAN (%) UNTUK AGREGAT DG DIAMTER MAK 10 MM</vt:lpstr>
      <vt:lpstr>MENGGABUNGKAN AGREGAT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Mr.Luqman</cp:lastModifiedBy>
  <cp:revision>15</cp:revision>
  <dcterms:created xsi:type="dcterms:W3CDTF">2017-10-02T12:50:30Z</dcterms:created>
  <dcterms:modified xsi:type="dcterms:W3CDTF">2022-10-26T05:13:58Z</dcterms:modified>
</cp:coreProperties>
</file>