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</p:sldMasterIdLst>
  <p:sldIdLst>
    <p:sldId id="256" r:id="rId2"/>
    <p:sldId id="313" r:id="rId3"/>
    <p:sldId id="307" r:id="rId4"/>
    <p:sldId id="320" r:id="rId5"/>
    <p:sldId id="309" r:id="rId6"/>
    <p:sldId id="311" r:id="rId7"/>
    <p:sldId id="314" r:id="rId8"/>
    <p:sldId id="317" r:id="rId9"/>
    <p:sldId id="270" r:id="rId10"/>
    <p:sldId id="310" r:id="rId11"/>
    <p:sldId id="318" r:id="rId12"/>
    <p:sldId id="319" r:id="rId13"/>
    <p:sldId id="321" r:id="rId14"/>
    <p:sldId id="325" r:id="rId15"/>
    <p:sldId id="326" r:id="rId16"/>
    <p:sldId id="322" r:id="rId17"/>
    <p:sldId id="323" r:id="rId18"/>
    <p:sldId id="32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31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99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13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463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86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02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519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30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8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8CEDFB11-D851-4273-BC5B-5F073AE3BB6E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ctrTitle"/>
          </p:nvPr>
        </p:nvSpPr>
        <p:spPr>
          <a:xfrm>
            <a:off x="457200" y="1992312"/>
            <a:ext cx="8153400" cy="1893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INTERAKSI MANUSIA </a:t>
            </a:r>
            <a:br>
              <a:rPr lang="en-US" dirty="0"/>
            </a:br>
            <a:r>
              <a:rPr lang="en-US" dirty="0"/>
              <a:t>DAN KOMPUTER</a:t>
            </a:r>
            <a:endParaRPr dirty="0"/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239000" cy="609600"/>
          </a:xfrm>
        </p:spPr>
        <p:txBody>
          <a:bodyPr/>
          <a:lstStyle/>
          <a:p>
            <a:pPr eaLnBrk="1" hangingPunct="1"/>
            <a:r>
              <a:rPr lang="id-ID" b="0" i="1" dirty="0"/>
              <a:t>Setyoningsih Wibowo, ST., M. Kom</a:t>
            </a:r>
            <a:endParaRPr lang="en-US" b="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Teori</a:t>
            </a:r>
            <a:r>
              <a:rPr lang="en-US" dirty="0"/>
              <a:t>		3 </a:t>
            </a:r>
            <a:r>
              <a:rPr lang="en-US" dirty="0" err="1"/>
              <a:t>sks</a:t>
            </a:r>
            <a:endParaRPr lang="en-US" dirty="0"/>
          </a:p>
          <a:p>
            <a:r>
              <a:rPr lang="en-US" dirty="0" err="1"/>
              <a:t>Penanggungjawab</a:t>
            </a:r>
            <a:r>
              <a:rPr lang="en-US" dirty="0"/>
              <a:t> MK…???</a:t>
            </a:r>
          </a:p>
          <a:p>
            <a:endParaRPr lang="en-US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073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Deskripsi</a:t>
            </a:r>
            <a:r>
              <a:rPr lang="en-US" b="1" dirty="0"/>
              <a:t> Mata </a:t>
            </a:r>
            <a:r>
              <a:rPr lang="en-US" b="1" dirty="0" err="1"/>
              <a:t>Kuliah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Mata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membahas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praktis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/>
              <a:t>model </a:t>
            </a:r>
            <a:r>
              <a:rPr lang="en-US" sz="2400" dirty="0" err="1"/>
              <a:t>interaksi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perancangan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implementasi</a:t>
            </a:r>
            <a:r>
              <a:rPr lang="en-US" sz="2400" dirty="0"/>
              <a:t> </a:t>
            </a:r>
            <a:r>
              <a:rPr lang="en-US" sz="2400" dirty="0" err="1"/>
              <a:t>antar-muka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penggunaan</a:t>
            </a:r>
            <a:r>
              <a:rPr lang="en-US" sz="2400" dirty="0"/>
              <a:t> tools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software interface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986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Deskripsi</a:t>
            </a:r>
            <a:r>
              <a:rPr lang="en-US" b="1" dirty="0"/>
              <a:t> Mata </a:t>
            </a:r>
            <a:r>
              <a:rPr lang="en-US" b="1" dirty="0" err="1"/>
              <a:t>Kuliah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pemahaman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tentang</a:t>
            </a:r>
            <a:r>
              <a:rPr lang="en-US" sz="2400" dirty="0"/>
              <a:t> human cognition</a:t>
            </a:r>
          </a:p>
          <a:p>
            <a:r>
              <a:rPr lang="en-US" sz="2400" dirty="0" err="1"/>
              <a:t>memori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penyelesaian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bahasa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keterkaitan</a:t>
            </a:r>
            <a:r>
              <a:rPr lang="en-US" sz="2400" dirty="0"/>
              <a:t> </a:t>
            </a:r>
            <a:r>
              <a:rPr lang="en-US" sz="2400" dirty="0" err="1"/>
              <a:t>hal-hal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merancang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660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Capaian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err="1"/>
              <a:t>Setelah</a:t>
            </a:r>
            <a:r>
              <a:rPr lang="en-GB" sz="2400" dirty="0"/>
              <a:t> </a:t>
            </a:r>
            <a:r>
              <a:rPr lang="en-GB" sz="2400" dirty="0" err="1"/>
              <a:t>mengikuti</a:t>
            </a:r>
            <a:r>
              <a:rPr lang="en-GB" sz="2400" dirty="0"/>
              <a:t> proses </a:t>
            </a:r>
            <a:r>
              <a:rPr lang="en-GB" sz="2400" dirty="0" err="1"/>
              <a:t>pembelajaran</a:t>
            </a:r>
            <a:r>
              <a:rPr lang="en-GB" sz="2400" dirty="0"/>
              <a:t> </a:t>
            </a:r>
            <a:r>
              <a:rPr lang="en-GB" sz="2400" dirty="0" err="1"/>
              <a:t>arsitektur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organisasi</a:t>
            </a:r>
            <a:r>
              <a:rPr lang="en-GB" sz="2400" dirty="0"/>
              <a:t> </a:t>
            </a:r>
            <a:r>
              <a:rPr lang="en-GB" sz="2400" dirty="0" err="1"/>
              <a:t>komputer</a:t>
            </a:r>
            <a:r>
              <a:rPr lang="en-GB" sz="2400" dirty="0"/>
              <a:t> </a:t>
            </a:r>
            <a:r>
              <a:rPr lang="en-GB" sz="2400" dirty="0" err="1"/>
              <a:t>selama</a:t>
            </a:r>
            <a:r>
              <a:rPr lang="en-GB" sz="2400" dirty="0"/>
              <a:t> 16 kali </a:t>
            </a:r>
            <a:r>
              <a:rPr lang="en-GB" sz="2400" dirty="0" err="1"/>
              <a:t>pertemuan</a:t>
            </a:r>
            <a:r>
              <a:rPr lang="en-GB" sz="2400" dirty="0"/>
              <a:t> </a:t>
            </a:r>
            <a:r>
              <a:rPr lang="en-GB" sz="2400" dirty="0" err="1"/>
              <a:t>mahasiswa</a:t>
            </a:r>
            <a:endParaRPr lang="en-GB" sz="2400" dirty="0"/>
          </a:p>
          <a:p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 </a:t>
            </a:r>
            <a:r>
              <a:rPr lang="en-US" sz="2400" dirty="0" err="1"/>
              <a:t>konsep</a:t>
            </a:r>
            <a:r>
              <a:rPr lang="en-US" sz="2400" dirty="0"/>
              <a:t>  </a:t>
            </a:r>
            <a:r>
              <a:rPr lang="en-US" sz="2400" dirty="0" err="1"/>
              <a:t>dasar</a:t>
            </a:r>
            <a:r>
              <a:rPr lang="en-US" sz="2400" dirty="0"/>
              <a:t>  </a:t>
            </a:r>
            <a:r>
              <a:rPr lang="en-US" sz="2400" dirty="0" err="1"/>
              <a:t>keterkaitan</a:t>
            </a:r>
            <a:r>
              <a:rPr lang="en-US" sz="2400" dirty="0"/>
              <a:t>  </a:t>
            </a:r>
            <a:r>
              <a:rPr lang="en-US" sz="2400" dirty="0" err="1"/>
              <a:t>aspek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perancangan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pemahaman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proses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Mahasiswa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menerapkan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IMK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antar-muka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r>
              <a:rPr lang="en-US" sz="2400" dirty="0"/>
              <a:t> yang </a:t>
            </a:r>
            <a:r>
              <a:rPr lang="en-US" sz="2400" dirty="0" err="1"/>
              <a:t>berkualitas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yang </a:t>
            </a:r>
            <a:r>
              <a:rPr lang="en-US" sz="2400" dirty="0" err="1"/>
              <a:t>interaktif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6947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Bahan</a:t>
            </a:r>
            <a:r>
              <a:rPr lang="en-US" b="1" dirty="0"/>
              <a:t> </a:t>
            </a:r>
            <a:r>
              <a:rPr lang="en-US" b="1" dirty="0" err="1"/>
              <a:t>Kajian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sz="2400" dirty="0"/>
              <a:t>Factor </a:t>
            </a:r>
            <a:r>
              <a:rPr lang="en-US" sz="2400" dirty="0" err="1"/>
              <a:t>pendewasa</a:t>
            </a:r>
            <a:r>
              <a:rPr lang="en-US" sz="2400" dirty="0"/>
              <a:t> HCI (Human Computer Interaction), </a:t>
            </a:r>
          </a:p>
          <a:p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Interaksi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Guna</a:t>
            </a:r>
            <a:r>
              <a:rPr lang="en-US" sz="2400" dirty="0"/>
              <a:t>, </a:t>
            </a:r>
          </a:p>
          <a:p>
            <a:r>
              <a:rPr lang="en-US" sz="2400" dirty="0"/>
              <a:t>Proses </a:t>
            </a:r>
            <a:r>
              <a:rPr lang="en-US" sz="2400" dirty="0" err="1"/>
              <a:t>Desain</a:t>
            </a:r>
            <a:r>
              <a:rPr lang="en-US" sz="2400" dirty="0"/>
              <a:t>, </a:t>
            </a:r>
          </a:p>
          <a:p>
            <a:r>
              <a:rPr lang="en-US" sz="2400" dirty="0"/>
              <a:t>Model </a:t>
            </a:r>
            <a:r>
              <a:rPr lang="en-US" sz="2400" dirty="0" err="1"/>
              <a:t>Pengguna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Notasi</a:t>
            </a:r>
            <a:r>
              <a:rPr lang="en-US" sz="2400" dirty="0"/>
              <a:t> Dialog, </a:t>
            </a:r>
          </a:p>
          <a:p>
            <a:r>
              <a:rPr lang="en-US" sz="2400" dirty="0"/>
              <a:t>Model </a:t>
            </a:r>
            <a:r>
              <a:rPr lang="en-US" sz="2400" dirty="0" err="1"/>
              <a:t>Sistem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, </a:t>
            </a:r>
          </a:p>
          <a:p>
            <a:r>
              <a:rPr lang="en-US" sz="2400" dirty="0"/>
              <a:t>Groupware</a:t>
            </a:r>
          </a:p>
        </p:txBody>
      </p:sp>
    </p:spTree>
    <p:extLst>
      <p:ext uri="{BB962C8B-B14F-4D97-AF65-F5344CB8AC3E}">
        <p14:creationId xmlns:p14="http://schemas.microsoft.com/office/powerpoint/2010/main" val="316243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Konsep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Teori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16 kali </a:t>
            </a:r>
            <a:r>
              <a:rPr lang="en-US" sz="2400" dirty="0" err="1"/>
              <a:t>pertemuan</a:t>
            </a:r>
            <a:r>
              <a:rPr lang="en-US" sz="2400" dirty="0"/>
              <a:t> 	</a:t>
            </a:r>
            <a:r>
              <a:rPr lang="en-US" sz="2400" dirty="0">
                <a:sym typeface="Wingdings" panose="05000000000000000000" pitchFamily="2" charset="2"/>
              </a:rPr>
              <a:t> 14 </a:t>
            </a:r>
            <a:r>
              <a:rPr lang="en-US" sz="2400" dirty="0" err="1">
                <a:sym typeface="Wingdings" panose="05000000000000000000" pitchFamily="2" charset="2"/>
              </a:rPr>
              <a:t>tatap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muka</a:t>
            </a: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       	 1x UTS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	 1x UAS	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</a:p>
          <a:p>
            <a:pPr marL="0" indent="0">
              <a:buNone/>
            </a:pPr>
            <a:r>
              <a:rPr lang="en-US" sz="2400" dirty="0"/>
              <a:t>	14 kali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kuliah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kuis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tugas</a:t>
            </a:r>
            <a:r>
              <a:rPr lang="en-US" sz="2400" dirty="0">
                <a:sym typeface="Wingdings" panose="05000000000000000000" pitchFamily="2" charset="2"/>
              </a:rPr>
              <a:t> (</a:t>
            </a:r>
            <a:r>
              <a:rPr lang="en-US" sz="2400" dirty="0" err="1">
                <a:sym typeface="Wingdings" panose="05000000000000000000" pitchFamily="2" charset="2"/>
              </a:rPr>
              <a:t>individu</a:t>
            </a:r>
            <a:r>
              <a:rPr lang="en-US" sz="2400" dirty="0">
                <a:sym typeface="Wingdings" panose="05000000000000000000" pitchFamily="2" charset="2"/>
              </a:rPr>
              <a:t> /           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                                              </a:t>
            </a:r>
            <a:r>
              <a:rPr lang="en-US" sz="2400" dirty="0" err="1">
                <a:sym typeface="Wingdings" panose="05000000000000000000" pitchFamily="2" charset="2"/>
              </a:rPr>
              <a:t>kelompok</a:t>
            </a:r>
            <a:r>
              <a:rPr lang="en-US" sz="24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</a:t>
            </a:r>
            <a:r>
              <a:rPr lang="en-US" sz="2400" dirty="0" err="1">
                <a:sym typeface="Wingdings" panose="05000000000000000000" pitchFamily="2" charset="2"/>
              </a:rPr>
              <a:t>tugas</a:t>
            </a:r>
            <a:r>
              <a:rPr lang="en-US" sz="2400" dirty="0">
                <a:sym typeface="Wingdings" panose="05000000000000000000" pitchFamily="2" charset="2"/>
              </a:rPr>
              <a:t>  </a:t>
            </a:r>
            <a:r>
              <a:rPr lang="en-US" sz="2400" dirty="0" err="1">
                <a:sym typeface="Wingdings" panose="05000000000000000000" pitchFamily="2" charset="2"/>
              </a:rPr>
              <a:t>presentasi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</a:t>
            </a:r>
            <a:r>
              <a:rPr lang="en-US" sz="2400" dirty="0" err="1">
                <a:sym typeface="Wingdings" panose="05000000000000000000" pitchFamily="2" charset="2"/>
              </a:rPr>
              <a:t>kirim</a:t>
            </a:r>
            <a:r>
              <a:rPr lang="en-US" sz="2400" dirty="0">
                <a:sym typeface="Wingdings" panose="05000000000000000000" pitchFamily="2" charset="2"/>
              </a:rPr>
              <a:t> email </a:t>
            </a:r>
            <a:r>
              <a:rPr lang="en-US" sz="2400" dirty="0" err="1">
                <a:sym typeface="Wingdings" panose="05000000000000000000" pitchFamily="2" charset="2"/>
              </a:rPr>
              <a:t>dokumen</a:t>
            </a:r>
            <a:r>
              <a:rPr lang="en-US" sz="2400" dirty="0">
                <a:sym typeface="Wingdings" panose="05000000000000000000" pitchFamily="2" charset="2"/>
              </a:rPr>
              <a:t> (word) + 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   	</a:t>
            </a:r>
            <a:r>
              <a:rPr lang="en-US" sz="2400" dirty="0" err="1">
                <a:sym typeface="Wingdings" panose="05000000000000000000" pitchFamily="2" charset="2"/>
              </a:rPr>
              <a:t>presentasi</a:t>
            </a:r>
            <a:r>
              <a:rPr lang="en-US" sz="2400" dirty="0">
                <a:sym typeface="Wingdings" panose="05000000000000000000" pitchFamily="2" charset="2"/>
              </a:rPr>
              <a:t> (ppt)</a:t>
            </a:r>
            <a:endParaRPr lang="en-US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4211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endParaRPr lang="id-ID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1452807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Penilaian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Teori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Keaktifan</a:t>
            </a:r>
            <a:r>
              <a:rPr lang="en-US" sz="2400" dirty="0"/>
              <a:t>	: 15%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Tugas</a:t>
            </a:r>
            <a:r>
              <a:rPr lang="en-US" sz="2400" dirty="0"/>
              <a:t>		: 15%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Quiz		: 10%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UTS		: 20%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UAS		: 40%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05112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Standar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endParaRPr lang="en-US" b="1" dirty="0"/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A	=  4  	(Sangat Baik)		80 – 100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B+ = 3.5  (Sangat Baik)		75 – 79.9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B	=  3	(Baik)			70 – 74.9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C+ = 2.5  (Baik)			65 – 69.9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C	=  2	(Cukup)			60 – 64.9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D	=  1	(Kurang)			45 – 59.9 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E	=  0	(Sangat Kurang/Gagal)</a:t>
            </a:r>
            <a:r>
              <a:rPr lang="en-US" sz="2800" dirty="0"/>
              <a:t>  </a:t>
            </a:r>
            <a:r>
              <a:rPr lang="id-ID" sz="2800" dirty="0"/>
              <a:t>0 – 44.9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Referensi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Downtown, Andy, </a:t>
            </a:r>
            <a:r>
              <a:rPr lang="en-US" sz="2400" i="1" dirty="0"/>
              <a:t>Engineering the Human-Computer Interface, </a:t>
            </a:r>
            <a:r>
              <a:rPr lang="en-US" sz="2400" dirty="0"/>
              <a:t>Mc. Graw Hill International, 1992</a:t>
            </a:r>
            <a:endParaRPr lang="id-ID" sz="2400" dirty="0"/>
          </a:p>
          <a:p>
            <a:pPr lvl="0"/>
            <a:r>
              <a:rPr lang="en-US" sz="2400" dirty="0"/>
              <a:t>Gould, </a:t>
            </a:r>
            <a:r>
              <a:rPr lang="en-US" sz="2400" dirty="0" err="1"/>
              <a:t>Johm</a:t>
            </a:r>
            <a:r>
              <a:rPr lang="en-US" sz="2400" dirty="0"/>
              <a:t> D., </a:t>
            </a:r>
            <a:r>
              <a:rPr lang="en-US" sz="2400" i="1" dirty="0"/>
              <a:t>How to Design Usable </a:t>
            </a:r>
            <a:r>
              <a:rPr lang="en-US" sz="2400" i="1" dirty="0" err="1"/>
              <a:t>Systen</a:t>
            </a:r>
            <a:r>
              <a:rPr lang="en-US" sz="2400" i="1" dirty="0"/>
              <a:t>: </a:t>
            </a:r>
            <a:r>
              <a:rPr lang="en-US" sz="2400" i="1" dirty="0" err="1"/>
              <a:t>Researc</a:t>
            </a:r>
            <a:r>
              <a:rPr lang="en-US" sz="2400" i="1" dirty="0"/>
              <a:t> Report</a:t>
            </a:r>
            <a:r>
              <a:rPr lang="en-US" sz="2400" dirty="0"/>
              <a:t>, IBM Research Centre, New York, 1987</a:t>
            </a:r>
            <a:endParaRPr lang="id-ID" sz="2400" dirty="0"/>
          </a:p>
          <a:p>
            <a:pPr lvl="0"/>
            <a:r>
              <a:rPr lang="en-US" sz="2400" dirty="0" err="1"/>
              <a:t>Santosa</a:t>
            </a:r>
            <a:r>
              <a:rPr lang="en-US" sz="2400" dirty="0"/>
              <a:t>, P. </a:t>
            </a:r>
            <a:r>
              <a:rPr lang="en-US" sz="2400" dirty="0" err="1"/>
              <a:t>Insap</a:t>
            </a:r>
            <a:r>
              <a:rPr lang="en-US" sz="2400" dirty="0"/>
              <a:t>, </a:t>
            </a:r>
            <a:r>
              <a:rPr lang="en-US" sz="2400" i="1" dirty="0" err="1"/>
              <a:t>Interaksi</a:t>
            </a:r>
            <a:r>
              <a:rPr lang="en-US" sz="2400" i="1" dirty="0"/>
              <a:t> </a:t>
            </a:r>
            <a:r>
              <a:rPr lang="en-US" sz="2400" i="1" dirty="0" err="1"/>
              <a:t>Manusia</a:t>
            </a:r>
            <a:r>
              <a:rPr lang="en-US" sz="2400" i="1" dirty="0"/>
              <a:t> </a:t>
            </a:r>
            <a:r>
              <a:rPr lang="en-US" sz="2400" i="1" dirty="0" err="1"/>
              <a:t>dan</a:t>
            </a:r>
            <a:r>
              <a:rPr lang="en-US" sz="2400" i="1" dirty="0"/>
              <a:t> </a:t>
            </a:r>
            <a:r>
              <a:rPr lang="en-US" sz="2400" i="1" dirty="0" err="1"/>
              <a:t>Komputer</a:t>
            </a:r>
            <a:r>
              <a:rPr lang="en-US" sz="2400" i="1" dirty="0"/>
              <a:t>: </a:t>
            </a:r>
            <a:r>
              <a:rPr lang="en-US" sz="2400" i="1" dirty="0" err="1"/>
              <a:t>Teori</a:t>
            </a:r>
            <a:r>
              <a:rPr lang="en-US" sz="2400" i="1" dirty="0"/>
              <a:t> </a:t>
            </a:r>
            <a:r>
              <a:rPr lang="en-US" sz="2400" i="1" dirty="0" err="1"/>
              <a:t>dan</a:t>
            </a:r>
            <a:r>
              <a:rPr lang="en-US" sz="2400" i="1" dirty="0"/>
              <a:t> </a:t>
            </a:r>
            <a:r>
              <a:rPr lang="en-US" sz="2400" i="1" dirty="0" err="1"/>
              <a:t>Praktek</a:t>
            </a:r>
            <a:r>
              <a:rPr lang="en-US" sz="2400" dirty="0"/>
              <a:t>, Andi Yogyakarta</a:t>
            </a:r>
            <a:endParaRPr lang="id-ID" sz="2400" dirty="0"/>
          </a:p>
          <a:p>
            <a:pPr lvl="0"/>
            <a:r>
              <a:rPr lang="en-US" sz="2400" dirty="0" err="1"/>
              <a:t>Sudarmawan</a:t>
            </a:r>
            <a:r>
              <a:rPr lang="en-US" sz="2400" dirty="0"/>
              <a:t> &amp; </a:t>
            </a:r>
            <a:r>
              <a:rPr lang="en-US" sz="2400" dirty="0" err="1"/>
              <a:t>Doni</a:t>
            </a:r>
            <a:r>
              <a:rPr lang="en-US" sz="2400" dirty="0"/>
              <a:t> </a:t>
            </a:r>
            <a:r>
              <a:rPr lang="en-US" sz="2400" dirty="0" err="1"/>
              <a:t>Ariyus</a:t>
            </a:r>
            <a:r>
              <a:rPr lang="en-US" sz="2400" dirty="0"/>
              <a:t>, </a:t>
            </a:r>
            <a:r>
              <a:rPr lang="en-US" sz="2400" i="1" dirty="0" err="1"/>
              <a:t>Interaksi</a:t>
            </a:r>
            <a:r>
              <a:rPr lang="en-US" sz="2400" i="1" dirty="0"/>
              <a:t> </a:t>
            </a:r>
            <a:r>
              <a:rPr lang="en-US" sz="2400" i="1" dirty="0" err="1"/>
              <a:t>Manusia</a:t>
            </a:r>
            <a:r>
              <a:rPr lang="en-US" sz="2400" i="1" dirty="0"/>
              <a:t> </a:t>
            </a:r>
            <a:r>
              <a:rPr lang="en-US" sz="2400" i="1" dirty="0" err="1"/>
              <a:t>dan</a:t>
            </a:r>
            <a:r>
              <a:rPr lang="en-US" sz="2400" i="1" dirty="0"/>
              <a:t> </a:t>
            </a:r>
            <a:r>
              <a:rPr lang="en-US" sz="2400" i="1" dirty="0" err="1"/>
              <a:t>Komputer</a:t>
            </a:r>
            <a:r>
              <a:rPr lang="en-US" sz="2400" dirty="0"/>
              <a:t>, Andi Yogyakarta, 2007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161120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Gambaran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MK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terpenting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membangun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juga </a:t>
            </a:r>
            <a:r>
              <a:rPr lang="en-US" sz="2400" dirty="0" err="1"/>
              <a:t>manusia</a:t>
            </a:r>
            <a:r>
              <a:rPr lang="en-US" sz="2400" dirty="0"/>
              <a:t> yang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diperhatikan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nantinya</a:t>
            </a:r>
            <a:r>
              <a:rPr lang="en-US" sz="2400" dirty="0"/>
              <a:t> </a:t>
            </a:r>
            <a:r>
              <a:rPr lang="en-US" sz="2400" dirty="0" err="1"/>
              <a:t>manusialah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dibangun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718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Gambaran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MK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computer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disiplin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yang </a:t>
            </a:r>
            <a:r>
              <a:rPr lang="en-US" sz="2400" dirty="0" err="1"/>
              <a:t>mengkaji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diantara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dimaksud</a:t>
            </a:r>
            <a:r>
              <a:rPr lang="en-US" sz="2400" dirty="0"/>
              <a:t> </a:t>
            </a:r>
            <a:r>
              <a:rPr lang="en-US" sz="2400" dirty="0" err="1"/>
              <a:t>disini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computer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tetapi</a:t>
            </a:r>
            <a:r>
              <a:rPr lang="en-US" sz="2400" dirty="0"/>
              <a:t> juga </a:t>
            </a: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kehidupan</a:t>
            </a:r>
            <a:r>
              <a:rPr lang="en-US" sz="2400" dirty="0"/>
              <a:t> </a:t>
            </a:r>
            <a:r>
              <a:rPr lang="en-US" sz="2400" dirty="0" err="1"/>
              <a:t>sehari-hari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err="1"/>
              <a:t>Peran</a:t>
            </a:r>
            <a:r>
              <a:rPr lang="en-US" sz="2400" dirty="0"/>
              <a:t> </a:t>
            </a:r>
            <a:r>
              <a:rPr lang="en-US" sz="2400" dirty="0" err="1"/>
              <a:t>utama</a:t>
            </a:r>
            <a:r>
              <a:rPr lang="en-US" sz="2400" dirty="0"/>
              <a:t> HCI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yang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, </a:t>
            </a:r>
            <a:r>
              <a:rPr lang="en-US" sz="2400" dirty="0" err="1"/>
              <a:t>aman</a:t>
            </a:r>
            <a:r>
              <a:rPr lang="en-US" sz="2400" dirty="0"/>
              <a:t>, </a:t>
            </a:r>
            <a:r>
              <a:rPr lang="en-US" sz="2400" dirty="0" err="1"/>
              <a:t>efektif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012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Teknologi</a:t>
            </a:r>
            <a:r>
              <a:rPr lang="en-US" b="1" dirty="0"/>
              <a:t> Masa </a:t>
            </a:r>
            <a:r>
              <a:rPr lang="en-US" b="1" dirty="0" err="1"/>
              <a:t>Depan</a:t>
            </a:r>
            <a:endParaRPr lang="id-ID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167" t="33696" r="24167" b="20356"/>
          <a:stretch/>
        </p:blipFill>
        <p:spPr>
          <a:xfrm>
            <a:off x="762000" y="1419983"/>
            <a:ext cx="807719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5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Teknologi</a:t>
            </a:r>
            <a:r>
              <a:rPr lang="en-US" b="1" dirty="0"/>
              <a:t> Masa </a:t>
            </a:r>
            <a:r>
              <a:rPr lang="en-US" b="1" dirty="0" err="1"/>
              <a:t>Depan</a:t>
            </a:r>
            <a:endParaRPr lang="id-ID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167" t="36660" r="24167" b="11463"/>
          <a:stretch/>
        </p:blipFill>
        <p:spPr>
          <a:xfrm>
            <a:off x="609600" y="1417637"/>
            <a:ext cx="7848600" cy="443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9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Teknologi</a:t>
            </a:r>
            <a:r>
              <a:rPr lang="en-US" b="1" dirty="0"/>
              <a:t> Masa </a:t>
            </a:r>
            <a:r>
              <a:rPr lang="en-US" b="1" dirty="0" err="1"/>
              <a:t>Depan</a:t>
            </a:r>
            <a:endParaRPr lang="id-ID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167" t="36661" r="24167" b="15909"/>
          <a:stretch/>
        </p:blipFill>
        <p:spPr>
          <a:xfrm>
            <a:off x="685799" y="1417638"/>
            <a:ext cx="8030861" cy="41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8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Pertemuan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2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IMK</a:t>
            </a:r>
          </a:p>
          <a:p>
            <a:r>
              <a:rPr lang="en-US" sz="2400" dirty="0" err="1"/>
              <a:t>Interaksi</a:t>
            </a:r>
            <a:endParaRPr lang="en-US" sz="2400" dirty="0"/>
          </a:p>
          <a:p>
            <a:r>
              <a:rPr lang="en-US" sz="2400" dirty="0" err="1"/>
              <a:t>Manusia</a:t>
            </a:r>
            <a:endParaRPr lang="en-US" sz="2400" dirty="0"/>
          </a:p>
          <a:p>
            <a:r>
              <a:rPr lang="en-US" sz="2400" dirty="0" err="1"/>
              <a:t>Komputer</a:t>
            </a:r>
            <a:endParaRPr lang="en-US" sz="2400" dirty="0"/>
          </a:p>
          <a:p>
            <a:r>
              <a:rPr lang="en-US" sz="2400" dirty="0"/>
              <a:t>User Center Design (UCD)</a:t>
            </a:r>
          </a:p>
          <a:p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IMK</a:t>
            </a:r>
          </a:p>
          <a:p>
            <a:r>
              <a:rPr lang="en-US" sz="2400" dirty="0" err="1"/>
              <a:t>Keterkaitan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30111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Pertemuan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3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Aspek-aspek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Pendengaran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Penglihatan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Sentuhan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IMK</a:t>
            </a:r>
          </a:p>
          <a:p>
            <a:r>
              <a:rPr lang="en-US" sz="2400" dirty="0" err="1"/>
              <a:t>Aspek-aspek</a:t>
            </a:r>
            <a:r>
              <a:rPr lang="en-US" sz="2400" dirty="0"/>
              <a:t> computer </a:t>
            </a:r>
            <a:r>
              <a:rPr lang="en-US" sz="2400" dirty="0" err="1"/>
              <a:t>dalam</a:t>
            </a:r>
            <a:r>
              <a:rPr lang="en-US" sz="2400" dirty="0"/>
              <a:t> IMK</a:t>
            </a:r>
          </a:p>
          <a:p>
            <a:r>
              <a:rPr lang="en-US" sz="2400" dirty="0"/>
              <a:t>Model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r>
              <a:rPr lang="en-US" sz="2400" dirty="0"/>
              <a:t> (computer)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4275893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Pertemuan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4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Prinsip</a:t>
            </a:r>
            <a:r>
              <a:rPr lang="en-US" sz="2400" dirty="0"/>
              <a:t> usability proses User Centered Design (UCD)</a:t>
            </a:r>
          </a:p>
          <a:p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buruk</a:t>
            </a:r>
            <a:endParaRPr lang="en-US" sz="2400" dirty="0"/>
          </a:p>
          <a:p>
            <a:r>
              <a:rPr lang="en-US" sz="2400" dirty="0" err="1"/>
              <a:t>Identifikasi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endParaRPr lang="en-US" sz="2400" dirty="0"/>
          </a:p>
          <a:p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endParaRPr lang="en-US" sz="2400" dirty="0"/>
          </a:p>
          <a:p>
            <a:r>
              <a:rPr lang="en-US" sz="2400" dirty="0"/>
              <a:t>Cara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proses</a:t>
            </a:r>
          </a:p>
          <a:p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memecahkan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931699691"/>
      </p:ext>
    </p:extLst>
  </p:cSld>
  <p:clrMapOvr>
    <a:masterClrMapping/>
  </p:clrMapOvr>
</p:sld>
</file>

<file path=ppt/theme/theme1.xml><?xml version="1.0" encoding="utf-8"?>
<a:theme xmlns:a="http://schemas.openxmlformats.org/drawingml/2006/main" name="63094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63094</Template>
  <TotalTime>1185</TotalTime>
  <Words>421</Words>
  <Application>Microsoft Office PowerPoint</Application>
  <PresentationFormat>On-screen Show (4:3)</PresentationFormat>
  <Paragraphs>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Wingdings</vt:lpstr>
      <vt:lpstr>63094</vt:lpstr>
      <vt:lpstr>INTERAKSI MANUSIA  DAN KOMPUTER</vt:lpstr>
      <vt:lpstr>Kontrak Perkuliahan</vt:lpstr>
      <vt:lpstr>Deskripsi Mata Kuliah</vt:lpstr>
      <vt:lpstr>Deskripsi Mata Kuliah</vt:lpstr>
      <vt:lpstr>Capaian Pembelajaran  </vt:lpstr>
      <vt:lpstr>Bahan Kajian</vt:lpstr>
      <vt:lpstr>Konsep Perkuliahan</vt:lpstr>
      <vt:lpstr>Sistem Penilaian</vt:lpstr>
      <vt:lpstr>Kriteria dan Standar Penilaian</vt:lpstr>
      <vt:lpstr>Referensi</vt:lpstr>
      <vt:lpstr>Gambaran Umum MK</vt:lpstr>
      <vt:lpstr>Gambaran Umum MK</vt:lpstr>
      <vt:lpstr>Teknologi Masa Depan</vt:lpstr>
      <vt:lpstr>Teknologi Masa Depan</vt:lpstr>
      <vt:lpstr>Teknologi Masa Depan</vt:lpstr>
      <vt:lpstr>Pertemuan ke 2</vt:lpstr>
      <vt:lpstr>Pertemuan ke 3</vt:lpstr>
      <vt:lpstr>Pertemuan ke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Komunikasi Data</dc:title>
  <dc:creator>candra</dc:creator>
  <cp:lastModifiedBy>ning</cp:lastModifiedBy>
  <cp:revision>74</cp:revision>
  <dcterms:created xsi:type="dcterms:W3CDTF">2013-12-22T13:33:16Z</dcterms:created>
  <dcterms:modified xsi:type="dcterms:W3CDTF">2017-02-21T17:06:55Z</dcterms:modified>
</cp:coreProperties>
</file>