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2"/>
  </p:notesMasterIdLst>
  <p:sldIdLst>
    <p:sldId id="256" r:id="rId2"/>
    <p:sldId id="314" r:id="rId3"/>
    <p:sldId id="315" r:id="rId4"/>
    <p:sldId id="316" r:id="rId5"/>
    <p:sldId id="317" r:id="rId6"/>
    <p:sldId id="318" r:id="rId7"/>
    <p:sldId id="258" r:id="rId8"/>
    <p:sldId id="312" r:id="rId9"/>
    <p:sldId id="311" r:id="rId10"/>
    <p:sldId id="290" r:id="rId11"/>
    <p:sldId id="291" r:id="rId12"/>
    <p:sldId id="309" r:id="rId13"/>
    <p:sldId id="287" r:id="rId14"/>
    <p:sldId id="289" r:id="rId15"/>
    <p:sldId id="288" r:id="rId16"/>
    <p:sldId id="257" r:id="rId17"/>
    <p:sldId id="274" r:id="rId18"/>
    <p:sldId id="319" r:id="rId19"/>
    <p:sldId id="261" r:id="rId20"/>
    <p:sldId id="262" r:id="rId21"/>
    <p:sldId id="270" r:id="rId22"/>
    <p:sldId id="272" r:id="rId23"/>
    <p:sldId id="273" r:id="rId24"/>
    <p:sldId id="310" r:id="rId25"/>
    <p:sldId id="275" r:id="rId26"/>
    <p:sldId id="281" r:id="rId27"/>
    <p:sldId id="276" r:id="rId28"/>
    <p:sldId id="277" r:id="rId29"/>
    <p:sldId id="307" r:id="rId30"/>
    <p:sldId id="308" r:id="rId31"/>
    <p:sldId id="306" r:id="rId32"/>
    <p:sldId id="279" r:id="rId33"/>
    <p:sldId id="293" r:id="rId34"/>
    <p:sldId id="294" r:id="rId35"/>
    <p:sldId id="280" r:id="rId36"/>
    <p:sldId id="296" r:id="rId37"/>
    <p:sldId id="295" r:id="rId38"/>
    <p:sldId id="304" r:id="rId39"/>
    <p:sldId id="302" r:id="rId40"/>
    <p:sldId id="299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4660"/>
  </p:normalViewPr>
  <p:slideViewPr>
    <p:cSldViewPr>
      <p:cViewPr>
        <p:scale>
          <a:sx n="81" d="100"/>
          <a:sy n="81" d="100"/>
        </p:scale>
        <p:origin x="-1164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3B8899-56FE-4F33-8C93-2028A3006FAF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5E32EAC8-9BD6-4F54-9840-25E0AE6BC90E}">
      <dgm:prSet/>
      <dgm:spPr/>
      <dgm:t>
        <a:bodyPr/>
        <a:lstStyle/>
        <a:p>
          <a:pPr rtl="0"/>
          <a:r>
            <a:rPr lang="en-US" dirty="0" smtClean="0"/>
            <a:t>Perencanaan jauh lebih komprehensif dan kaku daripada kebiasaan manajemen</a:t>
          </a:r>
          <a:endParaRPr lang="en-US" dirty="0"/>
        </a:p>
      </dgm:t>
    </dgm:pt>
    <dgm:pt modelId="{A7E76FFB-F746-4F56-A638-8ECCE9F7B301}" type="parTrans" cxnId="{63F81442-672B-4A33-96FB-B2F43374D24F}">
      <dgm:prSet/>
      <dgm:spPr/>
      <dgm:t>
        <a:bodyPr/>
        <a:lstStyle/>
        <a:p>
          <a:endParaRPr lang="en-US"/>
        </a:p>
      </dgm:t>
    </dgm:pt>
    <dgm:pt modelId="{B6A6190A-9A30-4A1C-B659-5578DBF58C7D}" type="sibTrans" cxnId="{63F81442-672B-4A33-96FB-B2F43374D24F}">
      <dgm:prSet/>
      <dgm:spPr/>
      <dgm:t>
        <a:bodyPr/>
        <a:lstStyle/>
        <a:p>
          <a:endParaRPr lang="en-US"/>
        </a:p>
      </dgm:t>
    </dgm:pt>
    <dgm:pt modelId="{AD9898A6-DC77-4A3F-B2EC-6079BCE26FFE}">
      <dgm:prSet/>
      <dgm:spPr/>
      <dgm:t>
        <a:bodyPr/>
        <a:lstStyle/>
        <a:p>
          <a:pPr rtl="0"/>
          <a:r>
            <a:rPr lang="en-US" dirty="0" smtClean="0"/>
            <a:t>Kekurangan metodologi atau teknik untuk membuat perencanaan</a:t>
          </a:r>
          <a:endParaRPr lang="en-US" dirty="0"/>
        </a:p>
      </dgm:t>
    </dgm:pt>
    <dgm:pt modelId="{7895B004-29A2-4DBC-8A30-AD7778A63772}" type="parTrans" cxnId="{877A9698-797D-4826-94F9-2A11390E347D}">
      <dgm:prSet/>
      <dgm:spPr/>
      <dgm:t>
        <a:bodyPr/>
        <a:lstStyle/>
        <a:p>
          <a:endParaRPr lang="en-US"/>
        </a:p>
      </dgm:t>
    </dgm:pt>
    <dgm:pt modelId="{8272B0A4-75F3-4D93-B2B1-26D3229A52FD}" type="sibTrans" cxnId="{877A9698-797D-4826-94F9-2A11390E347D}">
      <dgm:prSet/>
      <dgm:spPr/>
      <dgm:t>
        <a:bodyPr/>
        <a:lstStyle/>
        <a:p>
          <a:endParaRPr lang="en-US"/>
        </a:p>
      </dgm:t>
    </dgm:pt>
    <dgm:pt modelId="{7A77F7B3-7A53-43DE-9F13-CC069D4CF614}">
      <dgm:prSet/>
      <dgm:spPr/>
      <dgm:t>
        <a:bodyPr/>
        <a:lstStyle/>
        <a:p>
          <a:pPr rtl="0"/>
          <a:r>
            <a:rPr lang="en-US" dirty="0" smtClean="0"/>
            <a:t>Keberhasilan tim AE tergantung pada budaya organisasi yang bersedia menerima konsep bahwa pengembangan perangkat lunak seharusnya bersifat </a:t>
          </a:r>
          <a:r>
            <a:rPr lang="en-US" i="1" dirty="0" smtClean="0"/>
            <a:t>architecture driven</a:t>
          </a:r>
          <a:r>
            <a:rPr lang="en-US" dirty="0" smtClean="0"/>
            <a:t>.</a:t>
          </a:r>
          <a:endParaRPr lang="en-US" dirty="0"/>
        </a:p>
      </dgm:t>
    </dgm:pt>
    <dgm:pt modelId="{89894A0E-ADDD-4DE4-98DC-15B414D4A81C}" type="parTrans" cxnId="{C684CD1C-20B9-4DDE-BF73-CF9173D9EC54}">
      <dgm:prSet/>
      <dgm:spPr/>
      <dgm:t>
        <a:bodyPr/>
        <a:lstStyle/>
        <a:p>
          <a:endParaRPr lang="en-US"/>
        </a:p>
      </dgm:t>
    </dgm:pt>
    <dgm:pt modelId="{5B4A3CDF-1B97-42C6-9DF4-FD8DC9042860}" type="sibTrans" cxnId="{C684CD1C-20B9-4DDE-BF73-CF9173D9EC54}">
      <dgm:prSet/>
      <dgm:spPr/>
      <dgm:t>
        <a:bodyPr/>
        <a:lstStyle/>
        <a:p>
          <a:endParaRPr lang="en-US"/>
        </a:p>
      </dgm:t>
    </dgm:pt>
    <dgm:pt modelId="{7277FAAE-D14B-450F-B6D5-6A0F805B7D85}" type="pres">
      <dgm:prSet presAssocID="{9C3B8899-56FE-4F33-8C93-2028A3006FA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961FDE-F32F-4D74-8F33-8822239138BA}" type="pres">
      <dgm:prSet presAssocID="{5E32EAC8-9BD6-4F54-9840-25E0AE6BC90E}" presName="circle1" presStyleLbl="node1" presStyleIdx="0" presStyleCnt="3"/>
      <dgm:spPr/>
      <dgm:t>
        <a:bodyPr/>
        <a:lstStyle/>
        <a:p>
          <a:endParaRPr lang="en-US"/>
        </a:p>
      </dgm:t>
    </dgm:pt>
    <dgm:pt modelId="{02D18002-B0DD-4DD4-97FA-FF9D9D4BEC5E}" type="pres">
      <dgm:prSet presAssocID="{5E32EAC8-9BD6-4F54-9840-25E0AE6BC90E}" presName="space" presStyleCnt="0"/>
      <dgm:spPr/>
      <dgm:t>
        <a:bodyPr/>
        <a:lstStyle/>
        <a:p>
          <a:endParaRPr lang="en-US"/>
        </a:p>
      </dgm:t>
    </dgm:pt>
    <dgm:pt modelId="{E458FDB2-A898-47A9-AA53-D4D1F508D827}" type="pres">
      <dgm:prSet presAssocID="{5E32EAC8-9BD6-4F54-9840-25E0AE6BC90E}" presName="rect1" presStyleLbl="alignAcc1" presStyleIdx="0" presStyleCnt="3"/>
      <dgm:spPr/>
      <dgm:t>
        <a:bodyPr/>
        <a:lstStyle/>
        <a:p>
          <a:endParaRPr lang="en-US"/>
        </a:p>
      </dgm:t>
    </dgm:pt>
    <dgm:pt modelId="{2BE5BDB5-AEC3-4DF2-B787-E7390887DDA3}" type="pres">
      <dgm:prSet presAssocID="{AD9898A6-DC77-4A3F-B2EC-6079BCE26FFE}" presName="vertSpace2" presStyleLbl="node1" presStyleIdx="0" presStyleCnt="3"/>
      <dgm:spPr/>
      <dgm:t>
        <a:bodyPr/>
        <a:lstStyle/>
        <a:p>
          <a:endParaRPr lang="en-US"/>
        </a:p>
      </dgm:t>
    </dgm:pt>
    <dgm:pt modelId="{F28DFC90-6566-42D1-8110-A5AD9AD263CD}" type="pres">
      <dgm:prSet presAssocID="{AD9898A6-DC77-4A3F-B2EC-6079BCE26FFE}" presName="circle2" presStyleLbl="node1" presStyleIdx="1" presStyleCnt="3"/>
      <dgm:spPr/>
      <dgm:t>
        <a:bodyPr/>
        <a:lstStyle/>
        <a:p>
          <a:endParaRPr lang="en-US"/>
        </a:p>
      </dgm:t>
    </dgm:pt>
    <dgm:pt modelId="{2A486E3E-6585-4A6A-B236-48956450D213}" type="pres">
      <dgm:prSet presAssocID="{AD9898A6-DC77-4A3F-B2EC-6079BCE26FFE}" presName="rect2" presStyleLbl="alignAcc1" presStyleIdx="1" presStyleCnt="3"/>
      <dgm:spPr/>
      <dgm:t>
        <a:bodyPr/>
        <a:lstStyle/>
        <a:p>
          <a:endParaRPr lang="en-US"/>
        </a:p>
      </dgm:t>
    </dgm:pt>
    <dgm:pt modelId="{1AA01C15-C9F2-4444-AB02-437B06138FAD}" type="pres">
      <dgm:prSet presAssocID="{7A77F7B3-7A53-43DE-9F13-CC069D4CF614}" presName="vertSpace3" presStyleLbl="node1" presStyleIdx="1" presStyleCnt="3"/>
      <dgm:spPr/>
      <dgm:t>
        <a:bodyPr/>
        <a:lstStyle/>
        <a:p>
          <a:endParaRPr lang="en-US"/>
        </a:p>
      </dgm:t>
    </dgm:pt>
    <dgm:pt modelId="{9AE2E648-FC88-4E43-B184-F8E9CE382651}" type="pres">
      <dgm:prSet presAssocID="{7A77F7B3-7A53-43DE-9F13-CC069D4CF614}" presName="circle3" presStyleLbl="node1" presStyleIdx="2" presStyleCnt="3"/>
      <dgm:spPr/>
      <dgm:t>
        <a:bodyPr/>
        <a:lstStyle/>
        <a:p>
          <a:endParaRPr lang="en-US"/>
        </a:p>
      </dgm:t>
    </dgm:pt>
    <dgm:pt modelId="{FC984AAF-F51B-4E2E-9441-1938C11312F4}" type="pres">
      <dgm:prSet presAssocID="{7A77F7B3-7A53-43DE-9F13-CC069D4CF614}" presName="rect3" presStyleLbl="alignAcc1" presStyleIdx="2" presStyleCnt="3"/>
      <dgm:spPr/>
      <dgm:t>
        <a:bodyPr/>
        <a:lstStyle/>
        <a:p>
          <a:endParaRPr lang="en-US"/>
        </a:p>
      </dgm:t>
    </dgm:pt>
    <dgm:pt modelId="{4C8A9B67-386D-47F4-97E6-958B7B0741F2}" type="pres">
      <dgm:prSet presAssocID="{5E32EAC8-9BD6-4F54-9840-25E0AE6BC90E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DCA880-D480-48A3-89F5-A2AC73D3DFDE}" type="pres">
      <dgm:prSet presAssocID="{AD9898A6-DC77-4A3F-B2EC-6079BCE26FFE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954634-8D5C-4D36-908F-51F9406101ED}" type="pres">
      <dgm:prSet presAssocID="{7A77F7B3-7A53-43DE-9F13-CC069D4CF614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C7AB9F-C751-43A0-8EDF-36F16B0F5287}" type="presOf" srcId="{9C3B8899-56FE-4F33-8C93-2028A3006FAF}" destId="{7277FAAE-D14B-450F-B6D5-6A0F805B7D85}" srcOrd="0" destOrd="0" presId="urn:microsoft.com/office/officeart/2005/8/layout/target3"/>
    <dgm:cxn modelId="{0093C3F2-5026-439D-B238-EA125435BAE1}" type="presOf" srcId="{5E32EAC8-9BD6-4F54-9840-25E0AE6BC90E}" destId="{4C8A9B67-386D-47F4-97E6-958B7B0741F2}" srcOrd="1" destOrd="0" presId="urn:microsoft.com/office/officeart/2005/8/layout/target3"/>
    <dgm:cxn modelId="{63F81442-672B-4A33-96FB-B2F43374D24F}" srcId="{9C3B8899-56FE-4F33-8C93-2028A3006FAF}" destId="{5E32EAC8-9BD6-4F54-9840-25E0AE6BC90E}" srcOrd="0" destOrd="0" parTransId="{A7E76FFB-F746-4F56-A638-8ECCE9F7B301}" sibTransId="{B6A6190A-9A30-4A1C-B659-5578DBF58C7D}"/>
    <dgm:cxn modelId="{1E643E6D-B365-455B-B94A-C933C9513345}" type="presOf" srcId="{AD9898A6-DC77-4A3F-B2EC-6079BCE26FFE}" destId="{2A486E3E-6585-4A6A-B236-48956450D213}" srcOrd="0" destOrd="0" presId="urn:microsoft.com/office/officeart/2005/8/layout/target3"/>
    <dgm:cxn modelId="{91DA4F25-2839-43B6-8929-88E522ADED9A}" type="presOf" srcId="{7A77F7B3-7A53-43DE-9F13-CC069D4CF614}" destId="{FC984AAF-F51B-4E2E-9441-1938C11312F4}" srcOrd="0" destOrd="0" presId="urn:microsoft.com/office/officeart/2005/8/layout/target3"/>
    <dgm:cxn modelId="{C684CD1C-20B9-4DDE-BF73-CF9173D9EC54}" srcId="{9C3B8899-56FE-4F33-8C93-2028A3006FAF}" destId="{7A77F7B3-7A53-43DE-9F13-CC069D4CF614}" srcOrd="2" destOrd="0" parTransId="{89894A0E-ADDD-4DE4-98DC-15B414D4A81C}" sibTransId="{5B4A3CDF-1B97-42C6-9DF4-FD8DC9042860}"/>
    <dgm:cxn modelId="{877A9698-797D-4826-94F9-2A11390E347D}" srcId="{9C3B8899-56FE-4F33-8C93-2028A3006FAF}" destId="{AD9898A6-DC77-4A3F-B2EC-6079BCE26FFE}" srcOrd="1" destOrd="0" parTransId="{7895B004-29A2-4DBC-8A30-AD7778A63772}" sibTransId="{8272B0A4-75F3-4D93-B2B1-26D3229A52FD}"/>
    <dgm:cxn modelId="{A54229B9-DD9F-4679-B18F-179D3079317F}" type="presOf" srcId="{AD9898A6-DC77-4A3F-B2EC-6079BCE26FFE}" destId="{48DCA880-D480-48A3-89F5-A2AC73D3DFDE}" srcOrd="1" destOrd="0" presId="urn:microsoft.com/office/officeart/2005/8/layout/target3"/>
    <dgm:cxn modelId="{56E60197-EF9B-489E-B972-93B645836710}" type="presOf" srcId="{7A77F7B3-7A53-43DE-9F13-CC069D4CF614}" destId="{1D954634-8D5C-4D36-908F-51F9406101ED}" srcOrd="1" destOrd="0" presId="urn:microsoft.com/office/officeart/2005/8/layout/target3"/>
    <dgm:cxn modelId="{1956F859-52D7-4D62-9211-6F8EBF678739}" type="presOf" srcId="{5E32EAC8-9BD6-4F54-9840-25E0AE6BC90E}" destId="{E458FDB2-A898-47A9-AA53-D4D1F508D827}" srcOrd="0" destOrd="0" presId="urn:microsoft.com/office/officeart/2005/8/layout/target3"/>
    <dgm:cxn modelId="{20D8DC43-7764-4C11-B870-9A95EF619DC2}" type="presParOf" srcId="{7277FAAE-D14B-450F-B6D5-6A0F805B7D85}" destId="{29961FDE-F32F-4D74-8F33-8822239138BA}" srcOrd="0" destOrd="0" presId="urn:microsoft.com/office/officeart/2005/8/layout/target3"/>
    <dgm:cxn modelId="{CA0A2023-5A8B-422F-B460-28B31F5E4475}" type="presParOf" srcId="{7277FAAE-D14B-450F-B6D5-6A0F805B7D85}" destId="{02D18002-B0DD-4DD4-97FA-FF9D9D4BEC5E}" srcOrd="1" destOrd="0" presId="urn:microsoft.com/office/officeart/2005/8/layout/target3"/>
    <dgm:cxn modelId="{313E9A2B-46AC-4537-993E-D5FA0B82A674}" type="presParOf" srcId="{7277FAAE-D14B-450F-B6D5-6A0F805B7D85}" destId="{E458FDB2-A898-47A9-AA53-D4D1F508D827}" srcOrd="2" destOrd="0" presId="urn:microsoft.com/office/officeart/2005/8/layout/target3"/>
    <dgm:cxn modelId="{C227F5A3-1581-4E35-A210-B4C20D1E4CDC}" type="presParOf" srcId="{7277FAAE-D14B-450F-B6D5-6A0F805B7D85}" destId="{2BE5BDB5-AEC3-4DF2-B787-E7390887DDA3}" srcOrd="3" destOrd="0" presId="urn:microsoft.com/office/officeart/2005/8/layout/target3"/>
    <dgm:cxn modelId="{47FB7605-3C78-40D5-A463-7E4086A7ABB7}" type="presParOf" srcId="{7277FAAE-D14B-450F-B6D5-6A0F805B7D85}" destId="{F28DFC90-6566-42D1-8110-A5AD9AD263CD}" srcOrd="4" destOrd="0" presId="urn:microsoft.com/office/officeart/2005/8/layout/target3"/>
    <dgm:cxn modelId="{74A5F4A0-706F-471B-9DCB-C0723B1D4669}" type="presParOf" srcId="{7277FAAE-D14B-450F-B6D5-6A0F805B7D85}" destId="{2A486E3E-6585-4A6A-B236-48956450D213}" srcOrd="5" destOrd="0" presId="urn:microsoft.com/office/officeart/2005/8/layout/target3"/>
    <dgm:cxn modelId="{22423A91-97EC-49C5-8746-1474FE789833}" type="presParOf" srcId="{7277FAAE-D14B-450F-B6D5-6A0F805B7D85}" destId="{1AA01C15-C9F2-4444-AB02-437B06138FAD}" srcOrd="6" destOrd="0" presId="urn:microsoft.com/office/officeart/2005/8/layout/target3"/>
    <dgm:cxn modelId="{571E10A1-608A-4747-AD47-53C074EB478A}" type="presParOf" srcId="{7277FAAE-D14B-450F-B6D5-6A0F805B7D85}" destId="{9AE2E648-FC88-4E43-B184-F8E9CE382651}" srcOrd="7" destOrd="0" presId="urn:microsoft.com/office/officeart/2005/8/layout/target3"/>
    <dgm:cxn modelId="{140154B5-3AFF-46D9-AD73-BEB909929334}" type="presParOf" srcId="{7277FAAE-D14B-450F-B6D5-6A0F805B7D85}" destId="{FC984AAF-F51B-4E2E-9441-1938C11312F4}" srcOrd="8" destOrd="0" presId="urn:microsoft.com/office/officeart/2005/8/layout/target3"/>
    <dgm:cxn modelId="{59ED8771-3971-436F-9295-AAD8994FE659}" type="presParOf" srcId="{7277FAAE-D14B-450F-B6D5-6A0F805B7D85}" destId="{4C8A9B67-386D-47F4-97E6-958B7B0741F2}" srcOrd="9" destOrd="0" presId="urn:microsoft.com/office/officeart/2005/8/layout/target3"/>
    <dgm:cxn modelId="{07BC7E5F-9992-4600-BC27-F5AB681B8153}" type="presParOf" srcId="{7277FAAE-D14B-450F-B6D5-6A0F805B7D85}" destId="{48DCA880-D480-48A3-89F5-A2AC73D3DFDE}" srcOrd="10" destOrd="0" presId="urn:microsoft.com/office/officeart/2005/8/layout/target3"/>
    <dgm:cxn modelId="{AF98DB39-6B6B-41F5-A8BF-6A2DF82AC8EC}" type="presParOf" srcId="{7277FAAE-D14B-450F-B6D5-6A0F805B7D85}" destId="{1D954634-8D5C-4D36-908F-51F9406101ED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2927FE-0648-462E-8104-59920C2F445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B4555D8-7B1E-4FC6-B336-8B7D0E7B12BF}">
      <dgm:prSet custT="1"/>
      <dgm:spPr/>
      <dgm:t>
        <a:bodyPr/>
        <a:lstStyle/>
        <a:p>
          <a:pPr rtl="0"/>
          <a:r>
            <a:rPr lang="en-US" sz="2400" dirty="0" smtClean="0"/>
            <a:t>Mendukung </a:t>
          </a:r>
          <a:r>
            <a:rPr lang="en-US" sz="2400" i="1" dirty="0" smtClean="0"/>
            <a:t>enterprise</a:t>
          </a:r>
          <a:r>
            <a:rPr lang="en-US" sz="2400" dirty="0" smtClean="0"/>
            <a:t> dalam penyampaian informasi</a:t>
          </a:r>
          <a:endParaRPr lang="en-US" sz="2400" dirty="0"/>
        </a:p>
      </dgm:t>
    </dgm:pt>
    <dgm:pt modelId="{D0496AAB-293B-4238-8545-20B2D941E06C}" type="parTrans" cxnId="{0A26426A-CB3B-46E9-8996-6BC4EDD1D66B}">
      <dgm:prSet/>
      <dgm:spPr/>
      <dgm:t>
        <a:bodyPr/>
        <a:lstStyle/>
        <a:p>
          <a:endParaRPr lang="en-US" sz="2000"/>
        </a:p>
      </dgm:t>
    </dgm:pt>
    <dgm:pt modelId="{C27A997F-F935-469D-98CB-B7B906E3E574}" type="sibTrans" cxnId="{0A26426A-CB3B-46E9-8996-6BC4EDD1D66B}">
      <dgm:prSet/>
      <dgm:spPr/>
      <dgm:t>
        <a:bodyPr/>
        <a:lstStyle/>
        <a:p>
          <a:endParaRPr lang="en-US" sz="2000"/>
        </a:p>
      </dgm:t>
    </dgm:pt>
    <dgm:pt modelId="{DBF8AA71-B762-4995-9B81-4850F13D05E6}">
      <dgm:prSet custT="1"/>
      <dgm:spPr/>
      <dgm:t>
        <a:bodyPr/>
        <a:lstStyle/>
        <a:p>
          <a:pPr rtl="0"/>
          <a:r>
            <a:rPr lang="en-US" sz="2400" dirty="0" smtClean="0"/>
            <a:t>Memberikan pelayanan yang lebih efektif dan tepat waktu</a:t>
          </a:r>
          <a:endParaRPr lang="en-US" sz="2400" dirty="0"/>
        </a:p>
      </dgm:t>
    </dgm:pt>
    <dgm:pt modelId="{6F05A04D-B37E-4984-A876-E4AA74AF5499}" type="parTrans" cxnId="{11593F75-9FEF-42F0-9DBE-1C5D7B9F1E15}">
      <dgm:prSet/>
      <dgm:spPr/>
      <dgm:t>
        <a:bodyPr/>
        <a:lstStyle/>
        <a:p>
          <a:endParaRPr lang="en-US" sz="2000"/>
        </a:p>
      </dgm:t>
    </dgm:pt>
    <dgm:pt modelId="{339335FC-E7DB-4139-A977-41D46980DE11}" type="sibTrans" cxnId="{11593F75-9FEF-42F0-9DBE-1C5D7B9F1E15}">
      <dgm:prSet/>
      <dgm:spPr/>
      <dgm:t>
        <a:bodyPr/>
        <a:lstStyle/>
        <a:p>
          <a:endParaRPr lang="en-US" sz="2000"/>
        </a:p>
      </dgm:t>
    </dgm:pt>
    <dgm:pt modelId="{59EC823B-6D00-4FBF-B7FC-1F3254D08A21}">
      <dgm:prSet custT="1"/>
      <dgm:spPr/>
      <dgm:t>
        <a:bodyPr/>
        <a:lstStyle/>
        <a:p>
          <a:pPr rtl="0"/>
          <a:r>
            <a:rPr lang="en-US" sz="2400" dirty="0" smtClean="0"/>
            <a:t>Mendukung peningkatan fungsi dan bisnis </a:t>
          </a:r>
          <a:r>
            <a:rPr lang="en-US" sz="2400" i="1" dirty="0" smtClean="0"/>
            <a:t>enterprise</a:t>
          </a:r>
          <a:endParaRPr lang="en-US" sz="2400" i="1" dirty="0"/>
        </a:p>
      </dgm:t>
    </dgm:pt>
    <dgm:pt modelId="{5DB2246C-963C-4190-B6CC-43DDE71E81CD}" type="parTrans" cxnId="{75F3DDAF-D8D2-4FE7-8466-7979D83DFA67}">
      <dgm:prSet/>
      <dgm:spPr/>
      <dgm:t>
        <a:bodyPr/>
        <a:lstStyle/>
        <a:p>
          <a:endParaRPr lang="en-US" sz="2000"/>
        </a:p>
      </dgm:t>
    </dgm:pt>
    <dgm:pt modelId="{1D4087D9-79CE-4678-BA54-286E02F1956E}" type="sibTrans" cxnId="{75F3DDAF-D8D2-4FE7-8466-7979D83DFA67}">
      <dgm:prSet/>
      <dgm:spPr/>
      <dgm:t>
        <a:bodyPr/>
        <a:lstStyle/>
        <a:p>
          <a:endParaRPr lang="en-US" sz="2000"/>
        </a:p>
      </dgm:t>
    </dgm:pt>
    <dgm:pt modelId="{514C9B6D-817F-426E-B28B-E096952BF7A1}">
      <dgm:prSet custT="1"/>
      <dgm:spPr/>
      <dgm:t>
        <a:bodyPr/>
        <a:lstStyle/>
        <a:p>
          <a:pPr rtl="0"/>
          <a:r>
            <a:rPr lang="en-US" sz="2400" dirty="0" smtClean="0"/>
            <a:t>Menghasilkan jalur bimbingan investasi di masa depan</a:t>
          </a:r>
          <a:endParaRPr lang="en-US" sz="2400" dirty="0"/>
        </a:p>
      </dgm:t>
    </dgm:pt>
    <dgm:pt modelId="{FF89E17F-26FA-46D5-87CD-3816B871D4B4}" type="parTrans" cxnId="{50B36E28-EEC2-4C6C-84E1-B01EF8D7AC4F}">
      <dgm:prSet/>
      <dgm:spPr/>
      <dgm:t>
        <a:bodyPr/>
        <a:lstStyle/>
        <a:p>
          <a:endParaRPr lang="en-US" sz="2000"/>
        </a:p>
      </dgm:t>
    </dgm:pt>
    <dgm:pt modelId="{8A6FCFA5-7F42-4DAC-B9CF-E8209F848127}" type="sibTrans" cxnId="{50B36E28-EEC2-4C6C-84E1-B01EF8D7AC4F}">
      <dgm:prSet/>
      <dgm:spPr/>
      <dgm:t>
        <a:bodyPr/>
        <a:lstStyle/>
        <a:p>
          <a:endParaRPr lang="en-US" sz="2000"/>
        </a:p>
      </dgm:t>
    </dgm:pt>
    <dgm:pt modelId="{EA0E4BDF-31F0-4613-96BF-7FAED123F5A4}">
      <dgm:prSet custT="1"/>
      <dgm:spPr/>
      <dgm:t>
        <a:bodyPr/>
        <a:lstStyle/>
        <a:p>
          <a:pPr rtl="0"/>
          <a:r>
            <a:rPr lang="en-US" sz="2400" dirty="0" smtClean="0"/>
            <a:t>Membantu menyelesaikan kesenjangan antara fungsi bisnis dan teknologi informasi dalam </a:t>
          </a:r>
          <a:r>
            <a:rPr lang="en-US" sz="2400" i="1" dirty="0" smtClean="0"/>
            <a:t>enterprise</a:t>
          </a:r>
          <a:endParaRPr lang="en-US" sz="2400" i="1" dirty="0"/>
        </a:p>
      </dgm:t>
    </dgm:pt>
    <dgm:pt modelId="{78554E9E-614C-405E-960D-D9C712CE85C7}" type="parTrans" cxnId="{E4983D30-1ED7-4247-9488-8B43680B7DCE}">
      <dgm:prSet/>
      <dgm:spPr/>
      <dgm:t>
        <a:bodyPr/>
        <a:lstStyle/>
        <a:p>
          <a:endParaRPr lang="en-US" sz="2000"/>
        </a:p>
      </dgm:t>
    </dgm:pt>
    <dgm:pt modelId="{FC7A4EB5-4154-44A4-9345-F3EB831698EA}" type="sibTrans" cxnId="{E4983D30-1ED7-4247-9488-8B43680B7DCE}">
      <dgm:prSet/>
      <dgm:spPr/>
      <dgm:t>
        <a:bodyPr/>
        <a:lstStyle/>
        <a:p>
          <a:endParaRPr lang="en-US" sz="2000"/>
        </a:p>
      </dgm:t>
    </dgm:pt>
    <dgm:pt modelId="{CB3DB5FB-2FAA-43AC-8939-1254CD87A4C1}" type="pres">
      <dgm:prSet presAssocID="{802927FE-0648-462E-8104-59920C2F44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A73935-DA29-493E-9809-DCC728724FB7}" type="pres">
      <dgm:prSet presAssocID="{1B4555D8-7B1E-4FC6-B336-8B7D0E7B12B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24285-C40E-4D62-B4C8-9AB1CF862651}" type="pres">
      <dgm:prSet presAssocID="{C27A997F-F935-469D-98CB-B7B906E3E574}" presName="spacer" presStyleCnt="0"/>
      <dgm:spPr/>
    </dgm:pt>
    <dgm:pt modelId="{B865D025-2EAB-4C41-9091-8EADA10F1754}" type="pres">
      <dgm:prSet presAssocID="{DBF8AA71-B762-4995-9B81-4850F13D05E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6C98CE-250E-4617-8197-731DB49B5CA2}" type="pres">
      <dgm:prSet presAssocID="{339335FC-E7DB-4139-A977-41D46980DE11}" presName="spacer" presStyleCnt="0"/>
      <dgm:spPr/>
    </dgm:pt>
    <dgm:pt modelId="{C32ACA33-38B1-4BF2-84CA-B80F6C524F13}" type="pres">
      <dgm:prSet presAssocID="{59EC823B-6D00-4FBF-B7FC-1F3254D08A21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8867FB-DA94-4325-AB46-7E84622D8346}" type="pres">
      <dgm:prSet presAssocID="{1D4087D9-79CE-4678-BA54-286E02F1956E}" presName="spacer" presStyleCnt="0"/>
      <dgm:spPr/>
    </dgm:pt>
    <dgm:pt modelId="{59CB1ABA-D150-4AE2-A2E3-B4EE38A8B1D6}" type="pres">
      <dgm:prSet presAssocID="{514C9B6D-817F-426E-B28B-E096952BF7A1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CB37E-D7E8-4893-8020-8E9D888798BD}" type="pres">
      <dgm:prSet presAssocID="{8A6FCFA5-7F42-4DAC-B9CF-E8209F848127}" presName="spacer" presStyleCnt="0"/>
      <dgm:spPr/>
    </dgm:pt>
    <dgm:pt modelId="{41AC7809-E8DF-4E19-BF7C-172F54FF9ADB}" type="pres">
      <dgm:prSet presAssocID="{EA0E4BDF-31F0-4613-96BF-7FAED123F5A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9739B8-D866-4642-872F-9AC20FA2BDDC}" type="presOf" srcId="{59EC823B-6D00-4FBF-B7FC-1F3254D08A21}" destId="{C32ACA33-38B1-4BF2-84CA-B80F6C524F13}" srcOrd="0" destOrd="0" presId="urn:microsoft.com/office/officeart/2005/8/layout/vList2"/>
    <dgm:cxn modelId="{7535ABD1-08FE-4DDB-9BFC-DC2F35117D3B}" type="presOf" srcId="{1B4555D8-7B1E-4FC6-B336-8B7D0E7B12BF}" destId="{8FA73935-DA29-493E-9809-DCC728724FB7}" srcOrd="0" destOrd="0" presId="urn:microsoft.com/office/officeart/2005/8/layout/vList2"/>
    <dgm:cxn modelId="{75F3DDAF-D8D2-4FE7-8466-7979D83DFA67}" srcId="{802927FE-0648-462E-8104-59920C2F4455}" destId="{59EC823B-6D00-4FBF-B7FC-1F3254D08A21}" srcOrd="2" destOrd="0" parTransId="{5DB2246C-963C-4190-B6CC-43DDE71E81CD}" sibTransId="{1D4087D9-79CE-4678-BA54-286E02F1956E}"/>
    <dgm:cxn modelId="{C04E8E3B-BE6D-4644-980E-1BBEC29C5C4A}" type="presOf" srcId="{802927FE-0648-462E-8104-59920C2F4455}" destId="{CB3DB5FB-2FAA-43AC-8939-1254CD87A4C1}" srcOrd="0" destOrd="0" presId="urn:microsoft.com/office/officeart/2005/8/layout/vList2"/>
    <dgm:cxn modelId="{48447C47-D48F-4079-A448-50EA64683F24}" type="presOf" srcId="{514C9B6D-817F-426E-B28B-E096952BF7A1}" destId="{59CB1ABA-D150-4AE2-A2E3-B4EE38A8B1D6}" srcOrd="0" destOrd="0" presId="urn:microsoft.com/office/officeart/2005/8/layout/vList2"/>
    <dgm:cxn modelId="{E4983D30-1ED7-4247-9488-8B43680B7DCE}" srcId="{802927FE-0648-462E-8104-59920C2F4455}" destId="{EA0E4BDF-31F0-4613-96BF-7FAED123F5A4}" srcOrd="4" destOrd="0" parTransId="{78554E9E-614C-405E-960D-D9C712CE85C7}" sibTransId="{FC7A4EB5-4154-44A4-9345-F3EB831698EA}"/>
    <dgm:cxn modelId="{11593F75-9FEF-42F0-9DBE-1C5D7B9F1E15}" srcId="{802927FE-0648-462E-8104-59920C2F4455}" destId="{DBF8AA71-B762-4995-9B81-4850F13D05E6}" srcOrd="1" destOrd="0" parTransId="{6F05A04D-B37E-4984-A876-E4AA74AF5499}" sibTransId="{339335FC-E7DB-4139-A977-41D46980DE11}"/>
    <dgm:cxn modelId="{7B27FBA0-D63D-41E1-ACEA-D53DBC8C213A}" type="presOf" srcId="{EA0E4BDF-31F0-4613-96BF-7FAED123F5A4}" destId="{41AC7809-E8DF-4E19-BF7C-172F54FF9ADB}" srcOrd="0" destOrd="0" presId="urn:microsoft.com/office/officeart/2005/8/layout/vList2"/>
    <dgm:cxn modelId="{2D393A6A-508B-4D0F-9B21-13257E04EA6F}" type="presOf" srcId="{DBF8AA71-B762-4995-9B81-4850F13D05E6}" destId="{B865D025-2EAB-4C41-9091-8EADA10F1754}" srcOrd="0" destOrd="0" presId="urn:microsoft.com/office/officeart/2005/8/layout/vList2"/>
    <dgm:cxn modelId="{50B36E28-EEC2-4C6C-84E1-B01EF8D7AC4F}" srcId="{802927FE-0648-462E-8104-59920C2F4455}" destId="{514C9B6D-817F-426E-B28B-E096952BF7A1}" srcOrd="3" destOrd="0" parTransId="{FF89E17F-26FA-46D5-87CD-3816B871D4B4}" sibTransId="{8A6FCFA5-7F42-4DAC-B9CF-E8209F848127}"/>
    <dgm:cxn modelId="{0A26426A-CB3B-46E9-8996-6BC4EDD1D66B}" srcId="{802927FE-0648-462E-8104-59920C2F4455}" destId="{1B4555D8-7B1E-4FC6-B336-8B7D0E7B12BF}" srcOrd="0" destOrd="0" parTransId="{D0496AAB-293B-4238-8545-20B2D941E06C}" sibTransId="{C27A997F-F935-469D-98CB-B7B906E3E574}"/>
    <dgm:cxn modelId="{125E5CA8-D9EC-4D7D-ADB6-69BBDC319408}" type="presParOf" srcId="{CB3DB5FB-2FAA-43AC-8939-1254CD87A4C1}" destId="{8FA73935-DA29-493E-9809-DCC728724FB7}" srcOrd="0" destOrd="0" presId="urn:microsoft.com/office/officeart/2005/8/layout/vList2"/>
    <dgm:cxn modelId="{DAEA7546-AF94-4A99-A3DA-55E57C8E7B9D}" type="presParOf" srcId="{CB3DB5FB-2FAA-43AC-8939-1254CD87A4C1}" destId="{D7224285-C40E-4D62-B4C8-9AB1CF862651}" srcOrd="1" destOrd="0" presId="urn:microsoft.com/office/officeart/2005/8/layout/vList2"/>
    <dgm:cxn modelId="{9C508831-F893-499B-B563-3C68BFAD94CB}" type="presParOf" srcId="{CB3DB5FB-2FAA-43AC-8939-1254CD87A4C1}" destId="{B865D025-2EAB-4C41-9091-8EADA10F1754}" srcOrd="2" destOrd="0" presId="urn:microsoft.com/office/officeart/2005/8/layout/vList2"/>
    <dgm:cxn modelId="{6FA941F4-BD10-41A1-95FA-B0213C6E3FC3}" type="presParOf" srcId="{CB3DB5FB-2FAA-43AC-8939-1254CD87A4C1}" destId="{336C98CE-250E-4617-8197-731DB49B5CA2}" srcOrd="3" destOrd="0" presId="urn:microsoft.com/office/officeart/2005/8/layout/vList2"/>
    <dgm:cxn modelId="{77237E7E-8144-4E35-B869-F4FF2ACFDC8C}" type="presParOf" srcId="{CB3DB5FB-2FAA-43AC-8939-1254CD87A4C1}" destId="{C32ACA33-38B1-4BF2-84CA-B80F6C524F13}" srcOrd="4" destOrd="0" presId="urn:microsoft.com/office/officeart/2005/8/layout/vList2"/>
    <dgm:cxn modelId="{7F5BDD8C-1636-4728-87B7-E2B253E2F2DC}" type="presParOf" srcId="{CB3DB5FB-2FAA-43AC-8939-1254CD87A4C1}" destId="{CB8867FB-DA94-4325-AB46-7E84622D8346}" srcOrd="5" destOrd="0" presId="urn:microsoft.com/office/officeart/2005/8/layout/vList2"/>
    <dgm:cxn modelId="{497BB45E-F863-465B-B154-B7AED64F5732}" type="presParOf" srcId="{CB3DB5FB-2FAA-43AC-8939-1254CD87A4C1}" destId="{59CB1ABA-D150-4AE2-A2E3-B4EE38A8B1D6}" srcOrd="6" destOrd="0" presId="urn:microsoft.com/office/officeart/2005/8/layout/vList2"/>
    <dgm:cxn modelId="{EE9E0CE0-6BDF-4901-AB19-488AA0A68805}" type="presParOf" srcId="{CB3DB5FB-2FAA-43AC-8939-1254CD87A4C1}" destId="{437CB37E-D7E8-4893-8020-8E9D888798BD}" srcOrd="7" destOrd="0" presId="urn:microsoft.com/office/officeart/2005/8/layout/vList2"/>
    <dgm:cxn modelId="{6BF6546C-919A-40AA-AEFC-2BDE0F45EF6D}" type="presParOf" srcId="{CB3DB5FB-2FAA-43AC-8939-1254CD87A4C1}" destId="{41AC7809-E8DF-4E19-BF7C-172F54FF9AD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EAEAE3-FB81-479E-9FFB-A16A944666D8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A2B5E010-E8CC-47A3-B652-664B818DF632}">
      <dgm:prSet custT="1"/>
      <dgm:spPr/>
      <dgm:t>
        <a:bodyPr/>
        <a:lstStyle/>
        <a:p>
          <a:pPr algn="ctr" rtl="0"/>
          <a:r>
            <a:rPr lang="en-US" sz="2400" b="1" i="0" baseline="0" dirty="0" smtClean="0">
              <a:solidFill>
                <a:srgbClr val="C00000"/>
              </a:solidFill>
            </a:rPr>
            <a:t>Arsitektur Bisnis</a:t>
          </a:r>
          <a:endParaRPr lang="en-US" sz="2400" dirty="0">
            <a:solidFill>
              <a:srgbClr val="C00000"/>
            </a:solidFill>
          </a:endParaRPr>
        </a:p>
      </dgm:t>
    </dgm:pt>
    <dgm:pt modelId="{90A5AB63-409A-4B05-AE75-6AFDA712EE98}" type="parTrans" cxnId="{D1DB7D29-3C96-4670-A4EC-7A85D8626A5A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204EA21F-72FA-49FA-80CD-3603AA4CA466}" type="sibTrans" cxnId="{D1DB7D29-3C96-4670-A4EC-7A85D8626A5A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6B84DA85-6390-428F-BA7D-046122A17FF7}">
      <dgm:prSet custT="1"/>
      <dgm:spPr/>
      <dgm:t>
        <a:bodyPr/>
        <a:lstStyle/>
        <a:p>
          <a:pPr algn="ctr" rtl="0"/>
          <a:r>
            <a:rPr lang="en-US" sz="2400" b="1" i="0" baseline="0" dirty="0" smtClean="0">
              <a:solidFill>
                <a:srgbClr val="C00000"/>
              </a:solidFill>
            </a:rPr>
            <a:t>Arsitektur Data/Informasi</a:t>
          </a:r>
          <a:endParaRPr lang="en-US" sz="2400" dirty="0">
            <a:solidFill>
              <a:srgbClr val="C00000"/>
            </a:solidFill>
          </a:endParaRPr>
        </a:p>
      </dgm:t>
    </dgm:pt>
    <dgm:pt modelId="{D1A5DE00-8ACD-4DCF-8FB5-20E5AD1A3732}" type="parTrans" cxnId="{2D351010-D87B-47E9-9FD2-308CC01179A6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A88EB7A0-C428-4F26-96E2-1C66F0E6D857}" type="sibTrans" cxnId="{2D351010-D87B-47E9-9FD2-308CC01179A6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2D18DE4B-41D5-4980-A522-9BEDA2A38D66}">
      <dgm:prSet custT="1"/>
      <dgm:spPr/>
      <dgm:t>
        <a:bodyPr/>
        <a:lstStyle/>
        <a:p>
          <a:pPr algn="ctr" rtl="0"/>
          <a:r>
            <a:rPr lang="en-US" sz="2400" b="1" i="0" baseline="0" dirty="0" smtClean="0">
              <a:solidFill>
                <a:srgbClr val="C00000"/>
              </a:solidFill>
            </a:rPr>
            <a:t>Arsitektur Teknologi</a:t>
          </a:r>
          <a:endParaRPr lang="en-US" sz="2400" dirty="0">
            <a:solidFill>
              <a:srgbClr val="C00000"/>
            </a:solidFill>
          </a:endParaRPr>
        </a:p>
      </dgm:t>
    </dgm:pt>
    <dgm:pt modelId="{D213E95F-4C19-4C1C-A31F-D8972521DE02}" type="parTrans" cxnId="{18E24F6D-2016-4C47-9546-4EFD85A9BC18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76B49365-5105-43D0-9B4C-343ADDDFB5F1}" type="sibTrans" cxnId="{18E24F6D-2016-4C47-9546-4EFD85A9BC18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B2CBF9CE-4493-45DF-B38C-0F30773AFA98}">
      <dgm:prSet custT="1"/>
      <dgm:spPr/>
      <dgm:t>
        <a:bodyPr/>
        <a:lstStyle/>
        <a:p>
          <a:pPr algn="ctr" rtl="0"/>
          <a:r>
            <a:rPr lang="en-US" sz="2400" b="1" i="0" baseline="0" dirty="0" smtClean="0">
              <a:solidFill>
                <a:srgbClr val="C00000"/>
              </a:solidFill>
            </a:rPr>
            <a:t>Arsitektur Aplikasi</a:t>
          </a:r>
          <a:endParaRPr lang="en-US" sz="2400" dirty="0">
            <a:solidFill>
              <a:srgbClr val="C00000"/>
            </a:solidFill>
          </a:endParaRPr>
        </a:p>
      </dgm:t>
    </dgm:pt>
    <dgm:pt modelId="{04CE44DB-963C-45BC-9C8A-7B19F6CAB878}" type="parTrans" cxnId="{34913AF6-30ED-472D-BD6B-3C3953A982BA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26BA2487-62B0-4834-93CD-0222DC6C26DD}" type="sibTrans" cxnId="{34913AF6-30ED-472D-BD6B-3C3953A982BA}">
      <dgm:prSet/>
      <dgm:spPr/>
      <dgm:t>
        <a:bodyPr/>
        <a:lstStyle/>
        <a:p>
          <a:pPr algn="ctr"/>
          <a:endParaRPr lang="en-US" sz="2000">
            <a:solidFill>
              <a:srgbClr val="C00000"/>
            </a:solidFill>
          </a:endParaRPr>
        </a:p>
      </dgm:t>
    </dgm:pt>
    <dgm:pt modelId="{CA1ABD70-15EF-41E7-AB95-39C5D8A37547}" type="pres">
      <dgm:prSet presAssocID="{2BEAEAE3-FB81-479E-9FFB-A16A944666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87CB63-D0DE-452D-BD52-3654673492F8}" type="pres">
      <dgm:prSet presAssocID="{A2B5E010-E8CC-47A3-B652-664B818DF63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087996-9ABF-40F8-800A-C314B11414DD}" type="pres">
      <dgm:prSet presAssocID="{204EA21F-72FA-49FA-80CD-3603AA4CA466}" presName="spacer" presStyleCnt="0"/>
      <dgm:spPr/>
    </dgm:pt>
    <dgm:pt modelId="{14F837C8-8EFE-41A5-8091-A5535141D908}" type="pres">
      <dgm:prSet presAssocID="{6B84DA85-6390-428F-BA7D-046122A17FF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EC70ED-D79E-45DD-8CC5-48E44A9C7F62}" type="pres">
      <dgm:prSet presAssocID="{A88EB7A0-C428-4F26-96E2-1C66F0E6D857}" presName="spacer" presStyleCnt="0"/>
      <dgm:spPr/>
    </dgm:pt>
    <dgm:pt modelId="{93FA995D-FD28-4966-AD3B-A7AD5060ABE0}" type="pres">
      <dgm:prSet presAssocID="{2D18DE4B-41D5-4980-A522-9BEDA2A38D6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09DD84-B0EA-40FB-AB31-531FD3BF8375}" type="pres">
      <dgm:prSet presAssocID="{76B49365-5105-43D0-9B4C-343ADDDFB5F1}" presName="spacer" presStyleCnt="0"/>
      <dgm:spPr/>
    </dgm:pt>
    <dgm:pt modelId="{66F7E144-50B4-4737-B0EF-AA7D8E0E181B}" type="pres">
      <dgm:prSet presAssocID="{B2CBF9CE-4493-45DF-B38C-0F30773AFA9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E44CFD-EF19-48C0-A6E4-E740AFA489DB}" type="presOf" srcId="{6B84DA85-6390-428F-BA7D-046122A17FF7}" destId="{14F837C8-8EFE-41A5-8091-A5535141D908}" srcOrd="0" destOrd="0" presId="urn:microsoft.com/office/officeart/2005/8/layout/vList2"/>
    <dgm:cxn modelId="{2AE504CE-4E26-4CC5-91D4-CFD6E4C14ABD}" type="presOf" srcId="{B2CBF9CE-4493-45DF-B38C-0F30773AFA98}" destId="{66F7E144-50B4-4737-B0EF-AA7D8E0E181B}" srcOrd="0" destOrd="0" presId="urn:microsoft.com/office/officeart/2005/8/layout/vList2"/>
    <dgm:cxn modelId="{03F20AF5-0785-47FB-A05F-8F067ECF7F9E}" type="presOf" srcId="{A2B5E010-E8CC-47A3-B652-664B818DF632}" destId="{A287CB63-D0DE-452D-BD52-3654673492F8}" srcOrd="0" destOrd="0" presId="urn:microsoft.com/office/officeart/2005/8/layout/vList2"/>
    <dgm:cxn modelId="{2D351010-D87B-47E9-9FD2-308CC01179A6}" srcId="{2BEAEAE3-FB81-479E-9FFB-A16A944666D8}" destId="{6B84DA85-6390-428F-BA7D-046122A17FF7}" srcOrd="1" destOrd="0" parTransId="{D1A5DE00-8ACD-4DCF-8FB5-20E5AD1A3732}" sibTransId="{A88EB7A0-C428-4F26-96E2-1C66F0E6D857}"/>
    <dgm:cxn modelId="{18E24F6D-2016-4C47-9546-4EFD85A9BC18}" srcId="{2BEAEAE3-FB81-479E-9FFB-A16A944666D8}" destId="{2D18DE4B-41D5-4980-A522-9BEDA2A38D66}" srcOrd="2" destOrd="0" parTransId="{D213E95F-4C19-4C1C-A31F-D8972521DE02}" sibTransId="{76B49365-5105-43D0-9B4C-343ADDDFB5F1}"/>
    <dgm:cxn modelId="{2EFB398E-1516-4B4E-974C-B8B28CFB8F38}" type="presOf" srcId="{2D18DE4B-41D5-4980-A522-9BEDA2A38D66}" destId="{93FA995D-FD28-4966-AD3B-A7AD5060ABE0}" srcOrd="0" destOrd="0" presId="urn:microsoft.com/office/officeart/2005/8/layout/vList2"/>
    <dgm:cxn modelId="{8BE9AEFB-659B-4028-9925-91A688D5D5E9}" type="presOf" srcId="{2BEAEAE3-FB81-479E-9FFB-A16A944666D8}" destId="{CA1ABD70-15EF-41E7-AB95-39C5D8A37547}" srcOrd="0" destOrd="0" presId="urn:microsoft.com/office/officeart/2005/8/layout/vList2"/>
    <dgm:cxn modelId="{D1DB7D29-3C96-4670-A4EC-7A85D8626A5A}" srcId="{2BEAEAE3-FB81-479E-9FFB-A16A944666D8}" destId="{A2B5E010-E8CC-47A3-B652-664B818DF632}" srcOrd="0" destOrd="0" parTransId="{90A5AB63-409A-4B05-AE75-6AFDA712EE98}" sibTransId="{204EA21F-72FA-49FA-80CD-3603AA4CA466}"/>
    <dgm:cxn modelId="{34913AF6-30ED-472D-BD6B-3C3953A982BA}" srcId="{2BEAEAE3-FB81-479E-9FFB-A16A944666D8}" destId="{B2CBF9CE-4493-45DF-B38C-0F30773AFA98}" srcOrd="3" destOrd="0" parTransId="{04CE44DB-963C-45BC-9C8A-7B19F6CAB878}" sibTransId="{26BA2487-62B0-4834-93CD-0222DC6C26DD}"/>
    <dgm:cxn modelId="{8CC109A6-F5A8-4CD8-9EFD-61E2FCB6086B}" type="presParOf" srcId="{CA1ABD70-15EF-41E7-AB95-39C5D8A37547}" destId="{A287CB63-D0DE-452D-BD52-3654673492F8}" srcOrd="0" destOrd="0" presId="urn:microsoft.com/office/officeart/2005/8/layout/vList2"/>
    <dgm:cxn modelId="{6C7784FA-524F-483E-96AC-330CD80C52D4}" type="presParOf" srcId="{CA1ABD70-15EF-41E7-AB95-39C5D8A37547}" destId="{99087996-9ABF-40F8-800A-C314B11414DD}" srcOrd="1" destOrd="0" presId="urn:microsoft.com/office/officeart/2005/8/layout/vList2"/>
    <dgm:cxn modelId="{4A596211-A5DD-40BD-A13E-4D43F56D2BA2}" type="presParOf" srcId="{CA1ABD70-15EF-41E7-AB95-39C5D8A37547}" destId="{14F837C8-8EFE-41A5-8091-A5535141D908}" srcOrd="2" destOrd="0" presId="urn:microsoft.com/office/officeart/2005/8/layout/vList2"/>
    <dgm:cxn modelId="{960FD8F6-4E19-456D-A883-6594BF4BEF46}" type="presParOf" srcId="{CA1ABD70-15EF-41E7-AB95-39C5D8A37547}" destId="{B4EC70ED-D79E-45DD-8CC5-48E44A9C7F62}" srcOrd="3" destOrd="0" presId="urn:microsoft.com/office/officeart/2005/8/layout/vList2"/>
    <dgm:cxn modelId="{47462FA2-0B8E-4A10-804E-A67311372589}" type="presParOf" srcId="{CA1ABD70-15EF-41E7-AB95-39C5D8A37547}" destId="{93FA995D-FD28-4966-AD3B-A7AD5060ABE0}" srcOrd="4" destOrd="0" presId="urn:microsoft.com/office/officeart/2005/8/layout/vList2"/>
    <dgm:cxn modelId="{4CAEA1C8-2634-42FB-BAF0-59C0AC138144}" type="presParOf" srcId="{CA1ABD70-15EF-41E7-AB95-39C5D8A37547}" destId="{4309DD84-B0EA-40FB-AB31-531FD3BF8375}" srcOrd="5" destOrd="0" presId="urn:microsoft.com/office/officeart/2005/8/layout/vList2"/>
    <dgm:cxn modelId="{F70D80C2-08AE-421B-914C-304D77F2DC45}" type="presParOf" srcId="{CA1ABD70-15EF-41E7-AB95-39C5D8A37547}" destId="{66F7E144-50B4-4737-B0EF-AA7D8E0E181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CE4A1F-3F54-4665-AEB7-B2DC3934754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38C6297-E639-46C5-BE11-A2C650D5E228}">
      <dgm:prSet custT="1"/>
      <dgm:spPr/>
      <dgm:t>
        <a:bodyPr/>
        <a:lstStyle/>
        <a:p>
          <a:pPr rtl="0"/>
          <a:r>
            <a:rPr lang="en-US" sz="2400" dirty="0" smtClean="0"/>
            <a:t>Mendefinisikan proses bisnis</a:t>
          </a:r>
          <a:endParaRPr lang="en-US" sz="2400" dirty="0"/>
        </a:p>
      </dgm:t>
    </dgm:pt>
    <dgm:pt modelId="{0DCC2120-D57F-4DFF-B912-931FFCB676DF}" type="parTrans" cxnId="{EC303D25-A798-4FBD-A149-E07773E44FE5}">
      <dgm:prSet/>
      <dgm:spPr/>
      <dgm:t>
        <a:bodyPr/>
        <a:lstStyle/>
        <a:p>
          <a:endParaRPr lang="en-US" sz="2000"/>
        </a:p>
      </dgm:t>
    </dgm:pt>
    <dgm:pt modelId="{5FF4F994-E0F5-4B3D-B795-8BFFF3875ECF}" type="sibTrans" cxnId="{EC303D25-A798-4FBD-A149-E07773E44FE5}">
      <dgm:prSet/>
      <dgm:spPr/>
      <dgm:t>
        <a:bodyPr/>
        <a:lstStyle/>
        <a:p>
          <a:endParaRPr lang="en-US" sz="2000"/>
        </a:p>
      </dgm:t>
    </dgm:pt>
    <dgm:pt modelId="{B5D25BEF-2970-4F96-96D7-83C27EDABFF4}">
      <dgm:prSet custT="1"/>
      <dgm:spPr/>
      <dgm:t>
        <a:bodyPr/>
        <a:lstStyle/>
        <a:p>
          <a:pPr rtl="0"/>
          <a:r>
            <a:rPr lang="en-US" sz="2400" dirty="0" smtClean="0"/>
            <a:t>Menyediakan pengetahuan tentang bisnis enterprise secara konsisten, komprehensif, dan lengkap</a:t>
          </a:r>
          <a:endParaRPr lang="en-US" sz="2400" dirty="0"/>
        </a:p>
      </dgm:t>
    </dgm:pt>
    <dgm:pt modelId="{2993C46C-CBBC-45C6-8BCF-B349897AEEB3}" type="parTrans" cxnId="{002A9E69-17F3-45CB-863C-5A17F01566A2}">
      <dgm:prSet/>
      <dgm:spPr/>
      <dgm:t>
        <a:bodyPr/>
        <a:lstStyle/>
        <a:p>
          <a:endParaRPr lang="en-US" sz="2000"/>
        </a:p>
      </dgm:t>
    </dgm:pt>
    <dgm:pt modelId="{57BB5C5E-993D-40B9-AE9E-3DF9EE429A22}" type="sibTrans" cxnId="{002A9E69-17F3-45CB-863C-5A17F01566A2}">
      <dgm:prSet/>
      <dgm:spPr/>
      <dgm:t>
        <a:bodyPr/>
        <a:lstStyle/>
        <a:p>
          <a:endParaRPr lang="en-US" sz="2000"/>
        </a:p>
      </dgm:t>
    </dgm:pt>
    <dgm:pt modelId="{B585021F-3AD3-4E09-878E-3A87EEAF55B3}">
      <dgm:prSet custT="1"/>
      <dgm:spPr/>
      <dgm:t>
        <a:bodyPr/>
        <a:lstStyle/>
        <a:p>
          <a:pPr rtl="0"/>
          <a:r>
            <a:rPr lang="en-US" sz="2400" dirty="0" smtClean="0"/>
            <a:t>Menyediakan dokumentasi tentang dimana posisi perusahaan berada saat ini dan dimana posisi perusahaan  pada masa datang</a:t>
          </a:r>
          <a:endParaRPr lang="en-US" sz="2400" dirty="0"/>
        </a:p>
      </dgm:t>
    </dgm:pt>
    <dgm:pt modelId="{6CCA417B-9596-4F41-82F8-01BB2B126F4B}" type="parTrans" cxnId="{534297F1-8141-4123-9EEC-F7825D04538F}">
      <dgm:prSet/>
      <dgm:spPr/>
      <dgm:t>
        <a:bodyPr/>
        <a:lstStyle/>
        <a:p>
          <a:endParaRPr lang="en-US" sz="2000"/>
        </a:p>
      </dgm:t>
    </dgm:pt>
    <dgm:pt modelId="{FDBB96B8-8B36-4C59-AFB1-7C9D1855B8F8}" type="sibTrans" cxnId="{534297F1-8141-4123-9EEC-F7825D04538F}">
      <dgm:prSet/>
      <dgm:spPr/>
      <dgm:t>
        <a:bodyPr/>
        <a:lstStyle/>
        <a:p>
          <a:endParaRPr lang="en-US" sz="2000"/>
        </a:p>
      </dgm:t>
    </dgm:pt>
    <dgm:pt modelId="{D0BEC3BC-CFFE-4AEF-871B-5A8BD61B02B9}">
      <dgm:prSet custT="1"/>
      <dgm:spPr/>
      <dgm:t>
        <a:bodyPr/>
        <a:lstStyle/>
        <a:p>
          <a:pPr rtl="0"/>
          <a:r>
            <a:rPr lang="en-US" sz="2400" dirty="0" smtClean="0"/>
            <a:t>Menidentifikasi dan mendeskripsikan setiap unit organisasi dan  fungsi bisnisnya</a:t>
          </a:r>
          <a:endParaRPr lang="en-US" sz="2400" dirty="0"/>
        </a:p>
      </dgm:t>
    </dgm:pt>
    <dgm:pt modelId="{E5CF5FCF-0A0E-4D21-8AAC-A0FF669F9A0D}" type="parTrans" cxnId="{1F237B91-0B40-45B3-A739-87EE5C6B4D70}">
      <dgm:prSet/>
      <dgm:spPr/>
      <dgm:t>
        <a:bodyPr/>
        <a:lstStyle/>
        <a:p>
          <a:endParaRPr lang="en-US" sz="2000"/>
        </a:p>
      </dgm:t>
    </dgm:pt>
    <dgm:pt modelId="{F586C511-2576-42BF-92ED-81CB9F72C949}" type="sibTrans" cxnId="{1F237B91-0B40-45B3-A739-87EE5C6B4D70}">
      <dgm:prSet/>
      <dgm:spPr/>
      <dgm:t>
        <a:bodyPr/>
        <a:lstStyle/>
        <a:p>
          <a:endParaRPr lang="en-US" sz="2000"/>
        </a:p>
      </dgm:t>
    </dgm:pt>
    <dgm:pt modelId="{6F45D880-994E-4924-AB5D-2398102B6193}" type="pres">
      <dgm:prSet presAssocID="{65CE4A1F-3F54-4665-AEB7-B2DC393475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5B3461-383D-4FB3-A0AC-E7C56FB3EB2D}" type="pres">
      <dgm:prSet presAssocID="{638C6297-E639-46C5-BE11-A2C650D5E22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59C70E-98E3-4CB5-86BC-E36C34C25DE4}" type="pres">
      <dgm:prSet presAssocID="{5FF4F994-E0F5-4B3D-B795-8BFFF3875ECF}" presName="spacer" presStyleCnt="0"/>
      <dgm:spPr/>
    </dgm:pt>
    <dgm:pt modelId="{1DDE9762-A11C-4613-83A5-8B2B0E45136D}" type="pres">
      <dgm:prSet presAssocID="{B5D25BEF-2970-4F96-96D7-83C27EDABFF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4E9213-D62C-4976-9D5F-B9A58CCF251F}" type="pres">
      <dgm:prSet presAssocID="{57BB5C5E-993D-40B9-AE9E-3DF9EE429A22}" presName="spacer" presStyleCnt="0"/>
      <dgm:spPr/>
    </dgm:pt>
    <dgm:pt modelId="{313611BE-00BB-4231-BA34-9204E692C935}" type="pres">
      <dgm:prSet presAssocID="{B585021F-3AD3-4E09-878E-3A87EEAF55B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D00601-84CE-40EC-8CE6-BAFA6CDC6482}" type="pres">
      <dgm:prSet presAssocID="{FDBB96B8-8B36-4C59-AFB1-7C9D1855B8F8}" presName="spacer" presStyleCnt="0"/>
      <dgm:spPr/>
    </dgm:pt>
    <dgm:pt modelId="{CBA6BE31-F876-42AE-B613-652CA3B94761}" type="pres">
      <dgm:prSet presAssocID="{D0BEC3BC-CFFE-4AEF-871B-5A8BD61B02B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2A9E69-17F3-45CB-863C-5A17F01566A2}" srcId="{65CE4A1F-3F54-4665-AEB7-B2DC3934754C}" destId="{B5D25BEF-2970-4F96-96D7-83C27EDABFF4}" srcOrd="1" destOrd="0" parTransId="{2993C46C-CBBC-45C6-8BCF-B349897AEEB3}" sibTransId="{57BB5C5E-993D-40B9-AE9E-3DF9EE429A22}"/>
    <dgm:cxn modelId="{1F237B91-0B40-45B3-A739-87EE5C6B4D70}" srcId="{65CE4A1F-3F54-4665-AEB7-B2DC3934754C}" destId="{D0BEC3BC-CFFE-4AEF-871B-5A8BD61B02B9}" srcOrd="3" destOrd="0" parTransId="{E5CF5FCF-0A0E-4D21-8AAC-A0FF669F9A0D}" sibTransId="{F586C511-2576-42BF-92ED-81CB9F72C949}"/>
    <dgm:cxn modelId="{534297F1-8141-4123-9EEC-F7825D04538F}" srcId="{65CE4A1F-3F54-4665-AEB7-B2DC3934754C}" destId="{B585021F-3AD3-4E09-878E-3A87EEAF55B3}" srcOrd="2" destOrd="0" parTransId="{6CCA417B-9596-4F41-82F8-01BB2B126F4B}" sibTransId="{FDBB96B8-8B36-4C59-AFB1-7C9D1855B8F8}"/>
    <dgm:cxn modelId="{C0A937D1-85F1-42D7-A4CF-7ED8D575059D}" type="presOf" srcId="{B585021F-3AD3-4E09-878E-3A87EEAF55B3}" destId="{313611BE-00BB-4231-BA34-9204E692C935}" srcOrd="0" destOrd="0" presId="urn:microsoft.com/office/officeart/2005/8/layout/vList2"/>
    <dgm:cxn modelId="{F9A5CE28-1E94-4E53-86C7-D11527410C55}" type="presOf" srcId="{D0BEC3BC-CFFE-4AEF-871B-5A8BD61B02B9}" destId="{CBA6BE31-F876-42AE-B613-652CA3B94761}" srcOrd="0" destOrd="0" presId="urn:microsoft.com/office/officeart/2005/8/layout/vList2"/>
    <dgm:cxn modelId="{6179FB83-F3AF-4CE3-85D2-E0033BCB8F54}" type="presOf" srcId="{638C6297-E639-46C5-BE11-A2C650D5E228}" destId="{695B3461-383D-4FB3-A0AC-E7C56FB3EB2D}" srcOrd="0" destOrd="0" presId="urn:microsoft.com/office/officeart/2005/8/layout/vList2"/>
    <dgm:cxn modelId="{EC303D25-A798-4FBD-A149-E07773E44FE5}" srcId="{65CE4A1F-3F54-4665-AEB7-B2DC3934754C}" destId="{638C6297-E639-46C5-BE11-A2C650D5E228}" srcOrd="0" destOrd="0" parTransId="{0DCC2120-D57F-4DFF-B912-931FFCB676DF}" sibTransId="{5FF4F994-E0F5-4B3D-B795-8BFFF3875ECF}"/>
    <dgm:cxn modelId="{A72E80E5-7FEE-4F2F-A978-4F15442C38EE}" type="presOf" srcId="{B5D25BEF-2970-4F96-96D7-83C27EDABFF4}" destId="{1DDE9762-A11C-4613-83A5-8B2B0E45136D}" srcOrd="0" destOrd="0" presId="urn:microsoft.com/office/officeart/2005/8/layout/vList2"/>
    <dgm:cxn modelId="{63734FDA-85D2-42DB-9600-3BC2E6F54293}" type="presOf" srcId="{65CE4A1F-3F54-4665-AEB7-B2DC3934754C}" destId="{6F45D880-994E-4924-AB5D-2398102B6193}" srcOrd="0" destOrd="0" presId="urn:microsoft.com/office/officeart/2005/8/layout/vList2"/>
    <dgm:cxn modelId="{B81E0E4A-4B8E-4369-B518-CBF650A9CD13}" type="presParOf" srcId="{6F45D880-994E-4924-AB5D-2398102B6193}" destId="{695B3461-383D-4FB3-A0AC-E7C56FB3EB2D}" srcOrd="0" destOrd="0" presId="urn:microsoft.com/office/officeart/2005/8/layout/vList2"/>
    <dgm:cxn modelId="{C1AB6425-1817-4B6A-B639-2D44E0D1CC3B}" type="presParOf" srcId="{6F45D880-994E-4924-AB5D-2398102B6193}" destId="{5959C70E-98E3-4CB5-86BC-E36C34C25DE4}" srcOrd="1" destOrd="0" presId="urn:microsoft.com/office/officeart/2005/8/layout/vList2"/>
    <dgm:cxn modelId="{0757E67C-7766-4863-96D6-D8739DCBCF82}" type="presParOf" srcId="{6F45D880-994E-4924-AB5D-2398102B6193}" destId="{1DDE9762-A11C-4613-83A5-8B2B0E45136D}" srcOrd="2" destOrd="0" presId="urn:microsoft.com/office/officeart/2005/8/layout/vList2"/>
    <dgm:cxn modelId="{E7FEA756-C854-4AF3-87A3-005BD14B7810}" type="presParOf" srcId="{6F45D880-994E-4924-AB5D-2398102B6193}" destId="{594E9213-D62C-4976-9D5F-B9A58CCF251F}" srcOrd="3" destOrd="0" presId="urn:microsoft.com/office/officeart/2005/8/layout/vList2"/>
    <dgm:cxn modelId="{680414F1-3875-408E-A8E6-BA902D2F0C04}" type="presParOf" srcId="{6F45D880-994E-4924-AB5D-2398102B6193}" destId="{313611BE-00BB-4231-BA34-9204E692C935}" srcOrd="4" destOrd="0" presId="urn:microsoft.com/office/officeart/2005/8/layout/vList2"/>
    <dgm:cxn modelId="{0BE949C5-B94F-4BA5-96DD-0A19EDE2CE59}" type="presParOf" srcId="{6F45D880-994E-4924-AB5D-2398102B6193}" destId="{F4D00601-84CE-40EC-8CE6-BAFA6CDC6482}" srcOrd="5" destOrd="0" presId="urn:microsoft.com/office/officeart/2005/8/layout/vList2"/>
    <dgm:cxn modelId="{FC515EFE-90B2-4765-AD07-01B1A825E5D9}" type="presParOf" srcId="{6F45D880-994E-4924-AB5D-2398102B6193}" destId="{CBA6BE31-F876-42AE-B613-652CA3B9476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480B50-1888-471A-8EDC-BF58D39F8BBE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8868ED-34B8-4404-8EA9-5420A9F1BAEC}">
      <dgm:prSet custT="1"/>
      <dgm:spPr/>
      <dgm:t>
        <a:bodyPr/>
        <a:lstStyle/>
        <a:p>
          <a:pPr rtl="0"/>
          <a:r>
            <a:rPr lang="en-US" sz="2400" dirty="0" smtClean="0"/>
            <a:t>Mendefinisikan </a:t>
          </a:r>
          <a:r>
            <a:rPr lang="en-US" sz="2400" i="1" dirty="0" smtClean="0"/>
            <a:t>platform</a:t>
          </a:r>
          <a:r>
            <a:rPr lang="en-US" sz="2400" dirty="0" smtClean="0"/>
            <a:t> teknologi agar aplikasi dapat mengelola data dan menyediakan informasi pendukung  fungsi bisnis</a:t>
          </a:r>
          <a:endParaRPr lang="en-US" sz="2400" dirty="0"/>
        </a:p>
      </dgm:t>
    </dgm:pt>
    <dgm:pt modelId="{F880A6C6-78F0-4D51-A191-BCFEE3D8A4C1}" type="parTrans" cxnId="{F00794A4-2878-4F37-B143-D1754B313E02}">
      <dgm:prSet/>
      <dgm:spPr/>
      <dgm:t>
        <a:bodyPr/>
        <a:lstStyle/>
        <a:p>
          <a:endParaRPr lang="en-US" sz="1800"/>
        </a:p>
      </dgm:t>
    </dgm:pt>
    <dgm:pt modelId="{959E1904-5703-48E6-B87A-6164D2FAC30D}" type="sibTrans" cxnId="{F00794A4-2878-4F37-B143-D1754B313E02}">
      <dgm:prSet/>
      <dgm:spPr/>
      <dgm:t>
        <a:bodyPr/>
        <a:lstStyle/>
        <a:p>
          <a:endParaRPr lang="en-US" sz="1800"/>
        </a:p>
      </dgm:t>
    </dgm:pt>
    <dgm:pt modelId="{335477D9-EA30-433E-9FFA-FA5F19CA418D}">
      <dgm:prSet custT="1"/>
      <dgm:spPr/>
      <dgm:t>
        <a:bodyPr/>
        <a:lstStyle/>
        <a:p>
          <a:pPr rtl="0"/>
          <a:r>
            <a:rPr lang="en-US" sz="2000" dirty="0" smtClean="0"/>
            <a:t>Tidak perlu berupa rancangan detail jaringan dan software komputasi </a:t>
          </a:r>
          <a:r>
            <a:rPr lang="en-US" sz="2000" i="1" dirty="0" smtClean="0"/>
            <a:t>enterprise</a:t>
          </a:r>
          <a:endParaRPr lang="en-US" sz="2000" i="1" dirty="0"/>
        </a:p>
      </dgm:t>
    </dgm:pt>
    <dgm:pt modelId="{3B780A0B-530E-47F9-8ED1-7D027F2FC3C9}" type="parTrans" cxnId="{3D61F2F5-FED6-497C-9B85-31EE2CBF131D}">
      <dgm:prSet/>
      <dgm:spPr/>
      <dgm:t>
        <a:bodyPr/>
        <a:lstStyle/>
        <a:p>
          <a:endParaRPr lang="en-US" sz="1800"/>
        </a:p>
      </dgm:t>
    </dgm:pt>
    <dgm:pt modelId="{00F39F69-1CD2-4178-9FA3-AFDA213BEDA0}" type="sibTrans" cxnId="{3D61F2F5-FED6-497C-9B85-31EE2CBF131D}">
      <dgm:prSet/>
      <dgm:spPr/>
      <dgm:t>
        <a:bodyPr/>
        <a:lstStyle/>
        <a:p>
          <a:endParaRPr lang="en-US" sz="1800"/>
        </a:p>
      </dgm:t>
    </dgm:pt>
    <dgm:pt modelId="{CA6B36DB-7EF3-48B3-89F3-38233FADF4D4}" type="pres">
      <dgm:prSet presAssocID="{BA480B50-1888-471A-8EDC-BF58D39F8BB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BF2527-4991-4C10-A5AD-D8337517BF74}" type="pres">
      <dgm:prSet presAssocID="{708868ED-34B8-4404-8EA9-5420A9F1BAEC}" presName="circ1" presStyleLbl="vennNode1" presStyleIdx="0" presStyleCnt="2" custScaleX="92081" custLinFactNeighborX="-10457"/>
      <dgm:spPr/>
      <dgm:t>
        <a:bodyPr/>
        <a:lstStyle/>
        <a:p>
          <a:endParaRPr lang="en-US"/>
        </a:p>
      </dgm:t>
    </dgm:pt>
    <dgm:pt modelId="{7844A3D1-FFA0-49F0-AA5C-045DFE95EB2B}" type="pres">
      <dgm:prSet presAssocID="{708868ED-34B8-4404-8EA9-5420A9F1BAE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30A7F0-91DC-45CB-893E-1009F30A01B3}" type="pres">
      <dgm:prSet presAssocID="{335477D9-EA30-433E-9FFA-FA5F19CA418D}" presName="circ2" presStyleLbl="vennNode1" presStyleIdx="1" presStyleCnt="2" custScaleX="94634" custLinFactNeighborX="15678"/>
      <dgm:spPr/>
      <dgm:t>
        <a:bodyPr/>
        <a:lstStyle/>
        <a:p>
          <a:endParaRPr lang="en-US"/>
        </a:p>
      </dgm:t>
    </dgm:pt>
    <dgm:pt modelId="{22F0CE09-4CE4-4319-B7EC-4C929C8D3223}" type="pres">
      <dgm:prSet presAssocID="{335477D9-EA30-433E-9FFA-FA5F19CA418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E05B55-5F1F-4C7B-9033-5DB9492EA875}" type="presOf" srcId="{335477D9-EA30-433E-9FFA-FA5F19CA418D}" destId="{A330A7F0-91DC-45CB-893E-1009F30A01B3}" srcOrd="0" destOrd="0" presId="urn:microsoft.com/office/officeart/2005/8/layout/venn1"/>
    <dgm:cxn modelId="{F00794A4-2878-4F37-B143-D1754B313E02}" srcId="{BA480B50-1888-471A-8EDC-BF58D39F8BBE}" destId="{708868ED-34B8-4404-8EA9-5420A9F1BAEC}" srcOrd="0" destOrd="0" parTransId="{F880A6C6-78F0-4D51-A191-BCFEE3D8A4C1}" sibTransId="{959E1904-5703-48E6-B87A-6164D2FAC30D}"/>
    <dgm:cxn modelId="{5726DC8F-29D3-44DD-AA60-AB957829A41F}" type="presOf" srcId="{BA480B50-1888-471A-8EDC-BF58D39F8BBE}" destId="{CA6B36DB-7EF3-48B3-89F3-38233FADF4D4}" srcOrd="0" destOrd="0" presId="urn:microsoft.com/office/officeart/2005/8/layout/venn1"/>
    <dgm:cxn modelId="{A44B76CD-45AB-40C3-B8CF-9874980387CE}" type="presOf" srcId="{708868ED-34B8-4404-8EA9-5420A9F1BAEC}" destId="{7DBF2527-4991-4C10-A5AD-D8337517BF74}" srcOrd="0" destOrd="0" presId="urn:microsoft.com/office/officeart/2005/8/layout/venn1"/>
    <dgm:cxn modelId="{3D61F2F5-FED6-497C-9B85-31EE2CBF131D}" srcId="{BA480B50-1888-471A-8EDC-BF58D39F8BBE}" destId="{335477D9-EA30-433E-9FFA-FA5F19CA418D}" srcOrd="1" destOrd="0" parTransId="{3B780A0B-530E-47F9-8ED1-7D027F2FC3C9}" sibTransId="{00F39F69-1CD2-4178-9FA3-AFDA213BEDA0}"/>
    <dgm:cxn modelId="{79A73F06-038E-400A-A652-10BBEAFBE842}" type="presOf" srcId="{335477D9-EA30-433E-9FFA-FA5F19CA418D}" destId="{22F0CE09-4CE4-4319-B7EC-4C929C8D3223}" srcOrd="1" destOrd="0" presId="urn:microsoft.com/office/officeart/2005/8/layout/venn1"/>
    <dgm:cxn modelId="{2E20B6B0-4192-4FAC-96A9-5814EC3B37AD}" type="presOf" srcId="{708868ED-34B8-4404-8EA9-5420A9F1BAEC}" destId="{7844A3D1-FFA0-49F0-AA5C-045DFE95EB2B}" srcOrd="1" destOrd="0" presId="urn:microsoft.com/office/officeart/2005/8/layout/venn1"/>
    <dgm:cxn modelId="{AF9C7E95-AE3F-4F2F-9ECB-832198D26EFA}" type="presParOf" srcId="{CA6B36DB-7EF3-48B3-89F3-38233FADF4D4}" destId="{7DBF2527-4991-4C10-A5AD-D8337517BF74}" srcOrd="0" destOrd="0" presId="urn:microsoft.com/office/officeart/2005/8/layout/venn1"/>
    <dgm:cxn modelId="{DD85BB9E-ACA5-4913-BE7D-AFA57E456DF6}" type="presParOf" srcId="{CA6B36DB-7EF3-48B3-89F3-38233FADF4D4}" destId="{7844A3D1-FFA0-49F0-AA5C-045DFE95EB2B}" srcOrd="1" destOrd="0" presId="urn:microsoft.com/office/officeart/2005/8/layout/venn1"/>
    <dgm:cxn modelId="{AC55453E-58D4-4AF0-8183-9BCA06B1A6F5}" type="presParOf" srcId="{CA6B36DB-7EF3-48B3-89F3-38233FADF4D4}" destId="{A330A7F0-91DC-45CB-893E-1009F30A01B3}" srcOrd="2" destOrd="0" presId="urn:microsoft.com/office/officeart/2005/8/layout/venn1"/>
    <dgm:cxn modelId="{8F1C382D-AA35-4757-8A5A-1186837E63A5}" type="presParOf" srcId="{CA6B36DB-7EF3-48B3-89F3-38233FADF4D4}" destId="{22F0CE09-4CE4-4319-B7EC-4C929C8D3223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61FDE-F32F-4D74-8F33-8822239138BA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58FDB2-A898-47A9-AA53-D4D1F508D827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Perencanaan jauh lebih komprehensif dan kaku daripada kebiasaan manajemen</a:t>
          </a:r>
          <a:endParaRPr lang="en-US" sz="2100" kern="1200" dirty="0"/>
        </a:p>
      </dsp:txBody>
      <dsp:txXfrm>
        <a:off x="2262981" y="0"/>
        <a:ext cx="5966618" cy="1357791"/>
      </dsp:txXfrm>
    </dsp:sp>
    <dsp:sp modelId="{F28DFC90-6566-42D1-8110-A5AD9AD263CD}">
      <dsp:nvSpPr>
        <dsp:cNvPr id="0" name=""/>
        <dsp:cNvSpPr/>
      </dsp:nvSpPr>
      <dsp:spPr>
        <a:xfrm>
          <a:off x="792044" y="1357791"/>
          <a:ext cx="2941873" cy="294187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486E3E-6585-4A6A-B236-48956450D213}">
      <dsp:nvSpPr>
        <dsp:cNvPr id="0" name=""/>
        <dsp:cNvSpPr/>
      </dsp:nvSpPr>
      <dsp:spPr>
        <a:xfrm>
          <a:off x="2262981" y="1357791"/>
          <a:ext cx="5966618" cy="29418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Kekurangan metodologi atau teknik untuk membuat perencanaan</a:t>
          </a:r>
          <a:endParaRPr lang="en-US" sz="2100" kern="1200" dirty="0"/>
        </a:p>
      </dsp:txBody>
      <dsp:txXfrm>
        <a:off x="2262981" y="1357791"/>
        <a:ext cx="5966618" cy="1357787"/>
      </dsp:txXfrm>
    </dsp:sp>
    <dsp:sp modelId="{9AE2E648-FC88-4E43-B184-F8E9CE382651}">
      <dsp:nvSpPr>
        <dsp:cNvPr id="0" name=""/>
        <dsp:cNvSpPr/>
      </dsp:nvSpPr>
      <dsp:spPr>
        <a:xfrm>
          <a:off x="1584087" y="2715579"/>
          <a:ext cx="1357787" cy="1357787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84AAF-F51B-4E2E-9441-1938C11312F4}">
      <dsp:nvSpPr>
        <dsp:cNvPr id="0" name=""/>
        <dsp:cNvSpPr/>
      </dsp:nvSpPr>
      <dsp:spPr>
        <a:xfrm>
          <a:off x="2262981" y="2715579"/>
          <a:ext cx="5966618" cy="13577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Keberhasilan tim AE tergantung pada budaya organisasi yang bersedia menerima konsep bahwa pengembangan perangkat lunak seharusnya bersifat </a:t>
          </a:r>
          <a:r>
            <a:rPr lang="en-US" sz="2100" i="1" kern="1200" dirty="0" smtClean="0"/>
            <a:t>architecture driven</a:t>
          </a:r>
          <a:r>
            <a:rPr lang="en-US" sz="2100" kern="1200" dirty="0" smtClean="0"/>
            <a:t>.</a:t>
          </a:r>
          <a:endParaRPr lang="en-US" sz="2100" kern="1200" dirty="0"/>
        </a:p>
      </dsp:txBody>
      <dsp:txXfrm>
        <a:off x="2262981" y="2715579"/>
        <a:ext cx="5966618" cy="13577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73935-DA29-493E-9809-DCC728724FB7}">
      <dsp:nvSpPr>
        <dsp:cNvPr id="0" name=""/>
        <dsp:cNvSpPr/>
      </dsp:nvSpPr>
      <dsp:spPr>
        <a:xfrm>
          <a:off x="0" y="2154"/>
          <a:ext cx="8229600" cy="9116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Mendukung </a:t>
          </a:r>
          <a:r>
            <a:rPr lang="en-US" sz="2400" i="1" kern="1200" dirty="0" smtClean="0"/>
            <a:t>enterprise</a:t>
          </a:r>
          <a:r>
            <a:rPr lang="en-US" sz="2400" kern="1200" dirty="0" smtClean="0"/>
            <a:t> dalam penyampaian informasi</a:t>
          </a:r>
          <a:endParaRPr lang="en-US" sz="2400" kern="1200" dirty="0"/>
        </a:p>
      </dsp:txBody>
      <dsp:txXfrm>
        <a:off x="44502" y="46656"/>
        <a:ext cx="8140596" cy="822630"/>
      </dsp:txXfrm>
    </dsp:sp>
    <dsp:sp modelId="{B865D025-2EAB-4C41-9091-8EADA10F1754}">
      <dsp:nvSpPr>
        <dsp:cNvPr id="0" name=""/>
        <dsp:cNvSpPr/>
      </dsp:nvSpPr>
      <dsp:spPr>
        <a:xfrm>
          <a:off x="0" y="927598"/>
          <a:ext cx="8229600" cy="9116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Memberikan pelayanan yang lebih efektif dan tepat waktu</a:t>
          </a:r>
          <a:endParaRPr lang="en-US" sz="2400" kern="1200" dirty="0"/>
        </a:p>
      </dsp:txBody>
      <dsp:txXfrm>
        <a:off x="44502" y="972100"/>
        <a:ext cx="8140596" cy="822630"/>
      </dsp:txXfrm>
    </dsp:sp>
    <dsp:sp modelId="{C32ACA33-38B1-4BF2-84CA-B80F6C524F13}">
      <dsp:nvSpPr>
        <dsp:cNvPr id="0" name=""/>
        <dsp:cNvSpPr/>
      </dsp:nvSpPr>
      <dsp:spPr>
        <a:xfrm>
          <a:off x="0" y="1853042"/>
          <a:ext cx="8229600" cy="9116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Mendukung peningkatan fungsi dan bisnis </a:t>
          </a:r>
          <a:r>
            <a:rPr lang="en-US" sz="2400" i="1" kern="1200" dirty="0" smtClean="0"/>
            <a:t>enterprise</a:t>
          </a:r>
          <a:endParaRPr lang="en-US" sz="2400" i="1" kern="1200" dirty="0"/>
        </a:p>
      </dsp:txBody>
      <dsp:txXfrm>
        <a:off x="44502" y="1897544"/>
        <a:ext cx="8140596" cy="822630"/>
      </dsp:txXfrm>
    </dsp:sp>
    <dsp:sp modelId="{59CB1ABA-D150-4AE2-A2E3-B4EE38A8B1D6}">
      <dsp:nvSpPr>
        <dsp:cNvPr id="0" name=""/>
        <dsp:cNvSpPr/>
      </dsp:nvSpPr>
      <dsp:spPr>
        <a:xfrm>
          <a:off x="0" y="2778486"/>
          <a:ext cx="8229600" cy="9116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Menghasilkan jalur bimbingan investasi di masa depan</a:t>
          </a:r>
          <a:endParaRPr lang="en-US" sz="2400" kern="1200" dirty="0"/>
        </a:p>
      </dsp:txBody>
      <dsp:txXfrm>
        <a:off x="44502" y="2822988"/>
        <a:ext cx="8140596" cy="822630"/>
      </dsp:txXfrm>
    </dsp:sp>
    <dsp:sp modelId="{41AC7809-E8DF-4E19-BF7C-172F54FF9ADB}">
      <dsp:nvSpPr>
        <dsp:cNvPr id="0" name=""/>
        <dsp:cNvSpPr/>
      </dsp:nvSpPr>
      <dsp:spPr>
        <a:xfrm>
          <a:off x="0" y="3703930"/>
          <a:ext cx="8229600" cy="9116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Membantu menyelesaikan kesenjangan antara fungsi bisnis dan teknologi informasi dalam </a:t>
          </a:r>
          <a:r>
            <a:rPr lang="en-US" sz="2400" i="1" kern="1200" dirty="0" smtClean="0"/>
            <a:t>enterprise</a:t>
          </a:r>
          <a:endParaRPr lang="en-US" sz="2400" i="1" kern="1200" dirty="0"/>
        </a:p>
      </dsp:txBody>
      <dsp:txXfrm>
        <a:off x="44502" y="3748432"/>
        <a:ext cx="8140596" cy="8226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7CB63-D0DE-452D-BD52-3654673492F8}">
      <dsp:nvSpPr>
        <dsp:cNvPr id="0" name=""/>
        <dsp:cNvSpPr/>
      </dsp:nvSpPr>
      <dsp:spPr>
        <a:xfrm>
          <a:off x="0" y="876"/>
          <a:ext cx="4648200" cy="523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>
              <a:solidFill>
                <a:srgbClr val="C00000"/>
              </a:solidFill>
            </a:rPr>
            <a:t>Arsitektur Bisnis</a:t>
          </a:r>
          <a:endParaRPr lang="en-US" sz="2400" kern="1200" dirty="0">
            <a:solidFill>
              <a:srgbClr val="C00000"/>
            </a:solidFill>
          </a:endParaRPr>
        </a:p>
      </dsp:txBody>
      <dsp:txXfrm>
        <a:off x="25545" y="26421"/>
        <a:ext cx="4597110" cy="472210"/>
      </dsp:txXfrm>
    </dsp:sp>
    <dsp:sp modelId="{14F837C8-8EFE-41A5-8091-A5535141D908}">
      <dsp:nvSpPr>
        <dsp:cNvPr id="0" name=""/>
        <dsp:cNvSpPr/>
      </dsp:nvSpPr>
      <dsp:spPr>
        <a:xfrm>
          <a:off x="0" y="537058"/>
          <a:ext cx="4648200" cy="523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>
              <a:solidFill>
                <a:srgbClr val="C00000"/>
              </a:solidFill>
            </a:rPr>
            <a:t>Arsitektur Data/Informasi</a:t>
          </a:r>
          <a:endParaRPr lang="en-US" sz="2400" kern="1200" dirty="0">
            <a:solidFill>
              <a:srgbClr val="C00000"/>
            </a:solidFill>
          </a:endParaRPr>
        </a:p>
      </dsp:txBody>
      <dsp:txXfrm>
        <a:off x="25545" y="562603"/>
        <a:ext cx="4597110" cy="472210"/>
      </dsp:txXfrm>
    </dsp:sp>
    <dsp:sp modelId="{93FA995D-FD28-4966-AD3B-A7AD5060ABE0}">
      <dsp:nvSpPr>
        <dsp:cNvPr id="0" name=""/>
        <dsp:cNvSpPr/>
      </dsp:nvSpPr>
      <dsp:spPr>
        <a:xfrm>
          <a:off x="0" y="1073240"/>
          <a:ext cx="4648200" cy="5233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>
              <a:solidFill>
                <a:srgbClr val="C00000"/>
              </a:solidFill>
            </a:rPr>
            <a:t>Arsitektur Teknologi</a:t>
          </a:r>
          <a:endParaRPr lang="en-US" sz="2400" kern="1200" dirty="0">
            <a:solidFill>
              <a:srgbClr val="C00000"/>
            </a:solidFill>
          </a:endParaRPr>
        </a:p>
      </dsp:txBody>
      <dsp:txXfrm>
        <a:off x="25545" y="1098785"/>
        <a:ext cx="4597110" cy="472210"/>
      </dsp:txXfrm>
    </dsp:sp>
    <dsp:sp modelId="{66F7E144-50B4-4737-B0EF-AA7D8E0E181B}">
      <dsp:nvSpPr>
        <dsp:cNvPr id="0" name=""/>
        <dsp:cNvSpPr/>
      </dsp:nvSpPr>
      <dsp:spPr>
        <a:xfrm>
          <a:off x="0" y="1609422"/>
          <a:ext cx="4648200" cy="5233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baseline="0" dirty="0" smtClean="0">
              <a:solidFill>
                <a:srgbClr val="C00000"/>
              </a:solidFill>
            </a:rPr>
            <a:t>Arsitektur Aplikasi</a:t>
          </a:r>
          <a:endParaRPr lang="en-US" sz="2400" kern="1200" dirty="0">
            <a:solidFill>
              <a:srgbClr val="C00000"/>
            </a:solidFill>
          </a:endParaRPr>
        </a:p>
      </dsp:txBody>
      <dsp:txXfrm>
        <a:off x="25545" y="1634967"/>
        <a:ext cx="4597110" cy="4722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B3461-383D-4FB3-A0AC-E7C56FB3EB2D}">
      <dsp:nvSpPr>
        <dsp:cNvPr id="0" name=""/>
        <dsp:cNvSpPr/>
      </dsp:nvSpPr>
      <dsp:spPr>
        <a:xfrm>
          <a:off x="0" y="2230"/>
          <a:ext cx="8229600" cy="12650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Mendefinisikan proses bisnis</a:t>
          </a:r>
          <a:endParaRPr lang="en-US" sz="2400" kern="1200" dirty="0"/>
        </a:p>
      </dsp:txBody>
      <dsp:txXfrm>
        <a:off x="61753" y="63983"/>
        <a:ext cx="8106094" cy="1141508"/>
      </dsp:txXfrm>
    </dsp:sp>
    <dsp:sp modelId="{1DDE9762-A11C-4613-83A5-8B2B0E45136D}">
      <dsp:nvSpPr>
        <dsp:cNvPr id="0" name=""/>
        <dsp:cNvSpPr/>
      </dsp:nvSpPr>
      <dsp:spPr>
        <a:xfrm>
          <a:off x="0" y="1280871"/>
          <a:ext cx="8229600" cy="12650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Menyediakan pengetahuan tentang bisnis enterprise secara konsisten, komprehensif, dan lengkap</a:t>
          </a:r>
          <a:endParaRPr lang="en-US" sz="2400" kern="1200" dirty="0"/>
        </a:p>
      </dsp:txBody>
      <dsp:txXfrm>
        <a:off x="61753" y="1342624"/>
        <a:ext cx="8106094" cy="1141508"/>
      </dsp:txXfrm>
    </dsp:sp>
    <dsp:sp modelId="{313611BE-00BB-4231-BA34-9204E692C935}">
      <dsp:nvSpPr>
        <dsp:cNvPr id="0" name=""/>
        <dsp:cNvSpPr/>
      </dsp:nvSpPr>
      <dsp:spPr>
        <a:xfrm>
          <a:off x="0" y="2559513"/>
          <a:ext cx="8229600" cy="12650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Menyediakan dokumentasi tentang dimana posisi perusahaan berada saat ini dan dimana posisi perusahaan  pada masa datang</a:t>
          </a:r>
          <a:endParaRPr lang="en-US" sz="2400" kern="1200" dirty="0"/>
        </a:p>
      </dsp:txBody>
      <dsp:txXfrm>
        <a:off x="61753" y="2621266"/>
        <a:ext cx="8106094" cy="1141508"/>
      </dsp:txXfrm>
    </dsp:sp>
    <dsp:sp modelId="{CBA6BE31-F876-42AE-B613-652CA3B94761}">
      <dsp:nvSpPr>
        <dsp:cNvPr id="0" name=""/>
        <dsp:cNvSpPr/>
      </dsp:nvSpPr>
      <dsp:spPr>
        <a:xfrm>
          <a:off x="0" y="3838154"/>
          <a:ext cx="8229600" cy="126501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Menidentifikasi dan mendeskripsikan setiap unit organisasi dan  fungsi bisnisnya</a:t>
          </a:r>
          <a:endParaRPr lang="en-US" sz="2400" kern="1200" dirty="0"/>
        </a:p>
      </dsp:txBody>
      <dsp:txXfrm>
        <a:off x="61753" y="3899907"/>
        <a:ext cx="8106094" cy="11415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F2527-4991-4C10-A5AD-D8337517BF74}">
      <dsp:nvSpPr>
        <dsp:cNvPr id="0" name=""/>
        <dsp:cNvSpPr/>
      </dsp:nvSpPr>
      <dsp:spPr>
        <a:xfrm>
          <a:off x="0" y="12310"/>
          <a:ext cx="4144880" cy="45013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Mendefinisikan </a:t>
          </a:r>
          <a:r>
            <a:rPr lang="en-US" sz="2400" i="1" kern="1200" dirty="0" smtClean="0"/>
            <a:t>platform</a:t>
          </a:r>
          <a:r>
            <a:rPr lang="en-US" sz="2400" kern="1200" dirty="0" smtClean="0"/>
            <a:t> teknologi agar aplikasi dapat mengelola data dan menyediakan informasi pendukung  fungsi bisnis</a:t>
          </a:r>
          <a:endParaRPr lang="en-US" sz="2400" kern="1200" dirty="0"/>
        </a:p>
      </dsp:txBody>
      <dsp:txXfrm>
        <a:off x="578789" y="543115"/>
        <a:ext cx="2389841" cy="3439731"/>
      </dsp:txXfrm>
    </dsp:sp>
    <dsp:sp modelId="{A330A7F0-91DC-45CB-893E-1009F30A01B3}">
      <dsp:nvSpPr>
        <dsp:cNvPr id="0" name=""/>
        <dsp:cNvSpPr/>
      </dsp:nvSpPr>
      <dsp:spPr>
        <a:xfrm>
          <a:off x="3969800" y="12310"/>
          <a:ext cx="4259799" cy="45013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Tidak perlu berupa rancangan detail jaringan dan software komputasi </a:t>
          </a:r>
          <a:r>
            <a:rPr lang="en-US" sz="2000" i="1" kern="1200" dirty="0" smtClean="0"/>
            <a:t>enterprise</a:t>
          </a:r>
          <a:endParaRPr lang="en-US" sz="2000" i="1" kern="1200" dirty="0"/>
        </a:p>
      </dsp:txBody>
      <dsp:txXfrm>
        <a:off x="5178662" y="543115"/>
        <a:ext cx="2456100" cy="3439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7DF95-E5B3-44E7-98D3-AB00A9B4E740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A17EE-9456-4194-8FB4-F249B36E2E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34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A17EE-9456-4194-8FB4-F249B36E2EE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2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3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61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4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2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2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4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0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2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9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D4B15-DB85-4911-BE96-0AD45536C77C}" type="datetimeFigureOut">
              <a:rPr lang="en-US" smtClean="0"/>
              <a:pPr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26CF3-47BA-4B78-A895-402468145D3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33383" y="354808"/>
            <a:ext cx="9180548" cy="649224"/>
            <a:chOff x="-19045" y="216550"/>
            <a:chExt cx="9180548" cy="649224"/>
          </a:xfrm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sp>
        <p:nvSpPr>
          <p:cNvPr id="10" name="Freeform 9"/>
          <p:cNvSpPr>
            <a:spLocks/>
          </p:cNvSpPr>
          <p:nvPr userDrawn="1"/>
        </p:nvSpPr>
        <p:spPr bwMode="auto">
          <a:xfrm flipV="1">
            <a:off x="6286500" y="6476999"/>
            <a:ext cx="2857500" cy="3809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69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Arsitekur Enterprise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733800"/>
            <a:ext cx="7854696" cy="1247336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Definisi Arsitektur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Perencanaan berupa cetak biru (</a:t>
            </a:r>
            <a:r>
              <a:rPr lang="en-US" i="1" dirty="0" smtClean="0"/>
              <a:t>blueprint</a:t>
            </a:r>
            <a:r>
              <a:rPr lang="en-US" dirty="0" smtClean="0"/>
              <a:t>) dari suatu struktur baik fisik maupun maya</a:t>
            </a:r>
          </a:p>
          <a:p>
            <a:endParaRPr lang="en-US" dirty="0" smtClean="0"/>
          </a:p>
          <a:p>
            <a:r>
              <a:rPr lang="en-US" dirty="0" smtClean="0"/>
              <a:t>Diwujudkan dalam bentuk model dan gambar dari bagian/komponen  ditinjau dari berbagai sudut pandang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Definisi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35480"/>
            <a:ext cx="8458200" cy="492252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Setiap aktivitas yang memiliki suatu tujuan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Sekelompok orang dengan tujuan tertentu , yang memiliki sumber daya untuk mencapai tujuan tersebut.</a:t>
            </a:r>
          </a:p>
          <a:p>
            <a:endParaRPr lang="en-US" dirty="0" smtClean="0"/>
          </a:p>
          <a:p>
            <a:r>
              <a:rPr lang="en-US" dirty="0" smtClean="0"/>
              <a:t>Tiap kumpulan organisasi yang memiliki beberapa tujuan/prinsip umum, dan/atau suatu garis dasar.</a:t>
            </a:r>
          </a:p>
          <a:p>
            <a:pPr lvl="1" algn="just"/>
            <a:r>
              <a:rPr lang="en-US" dirty="0" smtClean="0"/>
              <a:t>Dalam pengertian ini bisa berupa keseluruhan korporasi, divisi, dari suatu korporasi, organisasi pemerintah, departemen tunggal, atau suatu jaringan organisasi dengan geografis berbeda yang dikaitkan dengan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Definisi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Kata </a:t>
            </a:r>
            <a:r>
              <a:rPr lang="en-US" i="1" dirty="0" smtClean="0"/>
              <a:t>enterprise</a:t>
            </a:r>
            <a:r>
              <a:rPr lang="en-US" dirty="0" smtClean="0"/>
              <a:t> tidak selalu berkonotasi terhadap perusahaan (</a:t>
            </a:r>
            <a:r>
              <a:rPr lang="en-US" i="1" dirty="0" smtClean="0"/>
              <a:t>company</a:t>
            </a:r>
            <a:r>
              <a:rPr lang="en-US" dirty="0" smtClean="0"/>
              <a:t>) yang berorientasi pada keuntungan (</a:t>
            </a:r>
            <a:r>
              <a:rPr lang="en-US" i="1" dirty="0" smtClean="0"/>
              <a:t>profit</a:t>
            </a:r>
            <a:r>
              <a:rPr lang="en-US" dirty="0" smtClean="0"/>
              <a:t>) saja.</a:t>
            </a:r>
          </a:p>
          <a:p>
            <a:endParaRPr lang="en-US" dirty="0" smtClean="0"/>
          </a:p>
          <a:p>
            <a:r>
              <a:rPr lang="en-US" i="1" dirty="0" smtClean="0"/>
              <a:t>Enterprise</a:t>
            </a:r>
            <a:r>
              <a:rPr lang="en-US" dirty="0" smtClean="0"/>
              <a:t> bisa berupa organisasi </a:t>
            </a:r>
            <a:r>
              <a:rPr lang="en-US" i="1" dirty="0" smtClean="0"/>
              <a:t>non-profit</a:t>
            </a:r>
            <a:endParaRPr lang="en-US" dirty="0" smtClean="0"/>
          </a:p>
          <a:p>
            <a:pPr lvl="1"/>
            <a:r>
              <a:rPr lang="en-US" dirty="0" smtClean="0"/>
              <a:t>Pemerintahan</a:t>
            </a:r>
          </a:p>
          <a:p>
            <a:pPr lvl="1"/>
            <a:r>
              <a:rPr lang="en-US" dirty="0" smtClean="0"/>
              <a:t>Institusi pendidikan</a:t>
            </a:r>
          </a:p>
          <a:p>
            <a:pPr lvl="1"/>
            <a:endParaRPr lang="en-US" dirty="0" smtClean="0"/>
          </a:p>
          <a:p>
            <a:r>
              <a:rPr lang="en-US" i="1" dirty="0" smtClean="0"/>
              <a:t>Enterprise</a:t>
            </a:r>
            <a:r>
              <a:rPr lang="en-US" dirty="0" smtClean="0"/>
              <a:t> bisa dalam berbagai ukuran </a:t>
            </a:r>
          </a:p>
          <a:p>
            <a:pPr lvl="1"/>
            <a:r>
              <a:rPr lang="en-US" dirty="0" smtClean="0"/>
              <a:t>Kecil seperti kafe, toko</a:t>
            </a:r>
          </a:p>
          <a:p>
            <a:pPr lvl="1"/>
            <a:r>
              <a:rPr lang="en-US" dirty="0" smtClean="0"/>
              <a:t>Besar seperti perusahaan telekomunikasi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Definisi Arsitektur Enterprise (AE)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Berkisar tentang pemahaman elemen-elemen yang berbeda yang menyusun enterprise dan bagaimana hubungan dari elemen-elemen tersebut (www.enterprise-architecture.info)</a:t>
            </a:r>
          </a:p>
          <a:p>
            <a:pPr marL="0" indent="0">
              <a:buNone/>
            </a:pPr>
            <a:endParaRPr lang="en-US" dirty="0" smtClean="0"/>
          </a:p>
          <a:p>
            <a:pPr algn="just"/>
            <a:r>
              <a:rPr lang="en-US" dirty="0" smtClean="0"/>
              <a:t>Basis aset informasi strategis, yang menentukan misi, informasi dan teknologi yang dibutuhkan untuk melaksanakan misi, dan proses transisi untuk mengimplementasikan teknologi baru sebagai tanggapan terhadap perubahan kebutuhan misi (</a:t>
            </a:r>
            <a:r>
              <a:rPr lang="en-US" i="1" dirty="0" smtClean="0"/>
              <a:t>Federal Chief Information Officer Council, 2001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Sudut Pandang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Keseluruhan organisasi sebagai sebuah sistem dan masing-masing departemen adalah subsitem. </a:t>
            </a:r>
          </a:p>
          <a:p>
            <a:pPr algn="just"/>
            <a:r>
              <a:rPr lang="en-US" dirty="0" smtClean="0"/>
              <a:t>Informasi tentang seluruh aspek organisasi disimpan dan dikelola secara terpusat dan dapat diakses oleh departemen lain yang membutuhkannya.</a:t>
            </a:r>
          </a:p>
          <a:p>
            <a:pPr algn="just"/>
            <a:r>
              <a:rPr lang="en-US" b="1" dirty="0" smtClean="0">
                <a:solidFill>
                  <a:srgbClr val="C00000"/>
                </a:solidFill>
              </a:rPr>
              <a:t>Transparansi informasi</a:t>
            </a:r>
            <a:r>
              <a:rPr lang="en-US" dirty="0" smtClean="0"/>
              <a:t> sehingga setiap  departemen bisa mengetahui apa yang dikerjakan oleh departemen lain, dan bagaimana mendukung pekerjaan tersebut sehingga tujuan organisasi secara keseluruhan dapat dicapai.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Perencanaan IS/IT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Setiap </a:t>
            </a:r>
            <a:r>
              <a:rPr lang="en-US" i="1" dirty="0" smtClean="0"/>
              <a:t>enterprise</a:t>
            </a:r>
            <a:r>
              <a:rPr lang="en-US" dirty="0" smtClean="0"/>
              <a:t> memerlukan IS/IT untuk membantu kelancaran proses bisnisnya</a:t>
            </a:r>
          </a:p>
          <a:p>
            <a:pPr>
              <a:buNone/>
            </a:pP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i="1" dirty="0" smtClean="0"/>
              <a:t>Enterprise</a:t>
            </a:r>
            <a:r>
              <a:rPr lang="en-US" dirty="0" smtClean="0"/>
              <a:t> membutuhkan perencanaan IS/IT yang bersifat komprehensif dan terintegrasi</a:t>
            </a:r>
          </a:p>
          <a:p>
            <a:pPr lvl="1" algn="just"/>
            <a:r>
              <a:rPr lang="en-US" dirty="0" smtClean="0"/>
              <a:t>Terjadinya kotak-kotak IS</a:t>
            </a:r>
          </a:p>
          <a:p>
            <a:pPr lvl="1" algn="just"/>
            <a:r>
              <a:rPr lang="en-US" dirty="0" smtClean="0"/>
              <a:t>Sulitnya para manajer dalam memperoleh informasi yang dibutuhkan.</a:t>
            </a:r>
          </a:p>
        </p:txBody>
      </p:sp>
      <p:sp>
        <p:nvSpPr>
          <p:cNvPr id="4" name="Down Arrow 3"/>
          <p:cNvSpPr/>
          <p:nvPr/>
        </p:nvSpPr>
        <p:spPr>
          <a:xfrm>
            <a:off x="4114800" y="3200400"/>
            <a:ext cx="1295400" cy="4572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y 4"/>
          <p:cNvSpPr/>
          <p:nvPr/>
        </p:nvSpPr>
        <p:spPr>
          <a:xfrm>
            <a:off x="381000" y="5105400"/>
            <a:ext cx="914400" cy="8382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 Yang Terkotak-kotak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1219200" y="1524000"/>
            <a:ext cx="6324600" cy="5181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grpSp>
        <p:nvGrpSpPr>
          <p:cNvPr id="18" name="Group 17"/>
          <p:cNvGrpSpPr/>
          <p:nvPr/>
        </p:nvGrpSpPr>
        <p:grpSpPr>
          <a:xfrm>
            <a:off x="1524000" y="2895600"/>
            <a:ext cx="1905000" cy="2362200"/>
            <a:chOff x="1905000" y="2590800"/>
            <a:chExt cx="1905000" cy="2362200"/>
          </a:xfrm>
        </p:grpSpPr>
        <p:sp>
          <p:nvSpPr>
            <p:cNvPr id="14" name="Oval 13"/>
            <p:cNvSpPr/>
            <p:nvPr/>
          </p:nvSpPr>
          <p:spPr>
            <a:xfrm>
              <a:off x="1905000" y="2590800"/>
              <a:ext cx="1600200" cy="1612183"/>
            </a:xfrm>
            <a:prstGeom prst="ellipse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Sistem</a:t>
              </a:r>
              <a:endPara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  <p:sp>
          <p:nvSpPr>
            <p:cNvPr id="48" name="Can 47"/>
            <p:cNvSpPr/>
            <p:nvPr/>
          </p:nvSpPr>
          <p:spPr>
            <a:xfrm>
              <a:off x="2438400" y="3886200"/>
              <a:ext cx="1371600" cy="1066800"/>
            </a:xfrm>
            <a:prstGeom prst="can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DB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62400" y="4572000"/>
            <a:ext cx="2590800" cy="1981200"/>
            <a:chOff x="3581400" y="4419600"/>
            <a:chExt cx="2590800" cy="1981200"/>
          </a:xfrm>
        </p:grpSpPr>
        <p:sp>
          <p:nvSpPr>
            <p:cNvPr id="13" name="Oval 12"/>
            <p:cNvSpPr/>
            <p:nvPr/>
          </p:nvSpPr>
          <p:spPr>
            <a:xfrm>
              <a:off x="4572000" y="4419600"/>
              <a:ext cx="1600200" cy="1612183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Sistem</a:t>
              </a:r>
              <a:endPara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  <p:sp>
          <p:nvSpPr>
            <p:cNvPr id="11" name="Can 10"/>
            <p:cNvSpPr/>
            <p:nvPr/>
          </p:nvSpPr>
          <p:spPr>
            <a:xfrm>
              <a:off x="3581400" y="5334000"/>
              <a:ext cx="1371600" cy="1066800"/>
            </a:xfrm>
            <a:prstGeom prst="can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DB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191000" y="1676400"/>
            <a:ext cx="1981200" cy="2362200"/>
            <a:chOff x="4419600" y="1828800"/>
            <a:chExt cx="1981200" cy="2362200"/>
          </a:xfrm>
        </p:grpSpPr>
        <p:sp>
          <p:nvSpPr>
            <p:cNvPr id="12" name="Oval 11"/>
            <p:cNvSpPr/>
            <p:nvPr/>
          </p:nvSpPr>
          <p:spPr>
            <a:xfrm>
              <a:off x="4419600" y="1828800"/>
              <a:ext cx="1676400" cy="1612183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Sistem</a:t>
              </a:r>
              <a:endPara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  <p:sp>
          <p:nvSpPr>
            <p:cNvPr id="15" name="Can 14"/>
            <p:cNvSpPr/>
            <p:nvPr/>
          </p:nvSpPr>
          <p:spPr>
            <a:xfrm>
              <a:off x="5029200" y="3124200"/>
              <a:ext cx="1371600" cy="1066800"/>
            </a:xfrm>
            <a:prstGeom prst="can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DB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 Yang Terintegrasi</a:t>
            </a:r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1143000" y="1447800"/>
            <a:ext cx="6629400" cy="5410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2" name="Oval 11"/>
          <p:cNvSpPr/>
          <p:nvPr/>
        </p:nvSpPr>
        <p:spPr>
          <a:xfrm>
            <a:off x="3657600" y="1524000"/>
            <a:ext cx="1676400" cy="1612183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Sistem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1507525" cy="1612183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Sistem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769075" y="4419600"/>
            <a:ext cx="1507525" cy="161218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Sistem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cxnSp>
        <p:nvCxnSpPr>
          <p:cNvPr id="16" name="Straight Arrow Connector 15"/>
          <p:cNvCxnSpPr>
            <a:stCxn id="12" idx="5"/>
            <a:endCxn id="13" idx="0"/>
          </p:cNvCxnSpPr>
          <p:nvPr/>
        </p:nvCxnSpPr>
        <p:spPr>
          <a:xfrm rot="16200000" flipH="1">
            <a:off x="5056972" y="2931609"/>
            <a:ext cx="1519516" cy="1456466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2" idx="3"/>
            <a:endCxn id="14" idx="0"/>
          </p:cNvCxnSpPr>
          <p:nvPr/>
        </p:nvCxnSpPr>
        <p:spPr>
          <a:xfrm rot="5400000">
            <a:off x="2453213" y="2969710"/>
            <a:ext cx="1519516" cy="1380265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4" idx="6"/>
            <a:endCxn id="13" idx="2"/>
          </p:cNvCxnSpPr>
          <p:nvPr/>
        </p:nvCxnSpPr>
        <p:spPr>
          <a:xfrm>
            <a:off x="3276600" y="5225692"/>
            <a:ext cx="2514600" cy="1588"/>
          </a:xfrm>
          <a:prstGeom prst="straightConnector1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Can 47"/>
          <p:cNvSpPr/>
          <p:nvPr/>
        </p:nvSpPr>
        <p:spPr>
          <a:xfrm>
            <a:off x="3657600" y="3581400"/>
            <a:ext cx="1676400" cy="1219200"/>
          </a:xfrm>
          <a:prstGeom prst="ca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DB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334000" y="4495800"/>
            <a:ext cx="609600" cy="304800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48" idx="1"/>
          </p:cNvCxnSpPr>
          <p:nvPr/>
        </p:nvCxnSpPr>
        <p:spPr>
          <a:xfrm rot="5400000">
            <a:off x="4267200" y="3352800"/>
            <a:ext cx="457200" cy="1588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3124200" y="4495800"/>
            <a:ext cx="533400" cy="304800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&amp; Strategi Organisasi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Peran IS</a:t>
            </a:r>
          </a:p>
          <a:p>
            <a:pPr lvl="1"/>
            <a:r>
              <a:rPr lang="en-US" dirty="0" smtClean="0"/>
              <a:t>Pendukung tercapainya tujuan organisasi.</a:t>
            </a:r>
          </a:p>
          <a:p>
            <a:r>
              <a:rPr lang="en-US" b="1" dirty="0" smtClean="0"/>
              <a:t>Misi IS</a:t>
            </a:r>
          </a:p>
          <a:p>
            <a:pPr lvl="1"/>
            <a:r>
              <a:rPr lang="en-US" dirty="0" smtClean="0"/>
              <a:t>Mengarahkan pembangunan dan implementasi arsitektur organisasi.</a:t>
            </a:r>
          </a:p>
          <a:p>
            <a:r>
              <a:rPr lang="en-US" b="1" dirty="0" smtClean="0"/>
              <a:t>Key Goal Indicator (KGI)</a:t>
            </a:r>
          </a:p>
          <a:p>
            <a:pPr lvl="1" algn="just"/>
            <a:r>
              <a:rPr lang="en-US" dirty="0" smtClean="0"/>
              <a:t>Mengukur tingkat keberhasilan pencapaian tujuan pembangunan dan implementasi aplikasi</a:t>
            </a:r>
          </a:p>
          <a:p>
            <a:r>
              <a:rPr lang="en-US" b="1" dirty="0" smtClean="0"/>
              <a:t>Critical Success Factor (CSF)</a:t>
            </a:r>
          </a:p>
          <a:p>
            <a:pPr lvl="1"/>
            <a:r>
              <a:rPr lang="en-US" dirty="0" smtClean="0"/>
              <a:t>Meningkatkan kemungkinan kesuksesan implementasi aplikasi SI</a:t>
            </a:r>
          </a:p>
          <a:p>
            <a:r>
              <a:rPr lang="en-US" b="1" dirty="0" smtClean="0"/>
              <a:t>Key Performance Indicator(KPI)</a:t>
            </a:r>
          </a:p>
          <a:p>
            <a:pPr lvl="1" algn="just"/>
            <a:r>
              <a:rPr lang="en-US" dirty="0" smtClean="0"/>
              <a:t>Mengukur tingkat pemenuhan CSF selama proses implementasi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Misi Utama 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Akses yang efektif</a:t>
            </a:r>
          </a:p>
          <a:p>
            <a:r>
              <a:rPr lang="en-US" dirty="0" smtClean="0"/>
              <a:t>Adaptasi dengan perubahan kebutuhan bisnis</a:t>
            </a:r>
          </a:p>
          <a:p>
            <a:r>
              <a:rPr lang="en-US" dirty="0" smtClean="0"/>
              <a:t>Mudah dan efisien dalam pemeliharaan</a:t>
            </a:r>
          </a:p>
          <a:p>
            <a:r>
              <a:rPr lang="en-US" dirty="0" smtClean="0"/>
              <a:t>Mengelola data secara  terintegritasi, konsistensi dan sesuai</a:t>
            </a:r>
          </a:p>
          <a:p>
            <a:r>
              <a:rPr lang="en-US" dirty="0" smtClean="0"/>
              <a:t>Integrasi data dan aplikasi SI untuk seluruh unit organisasi</a:t>
            </a:r>
          </a:p>
          <a:p>
            <a:r>
              <a:rPr lang="en-US" dirty="0" smtClean="0"/>
              <a:t>Aspek biaya yang efektif, tambahan nilai, dan </a:t>
            </a:r>
            <a:r>
              <a:rPr lang="en-US" i="1" dirty="0" smtClean="0"/>
              <a:t>Return On Investment</a:t>
            </a:r>
            <a:r>
              <a:rPr lang="en-US" dirty="0" smtClean="0"/>
              <a:t> (ROI) yang jelas dan terukur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Penyusunan Arsitektur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Setiap </a:t>
            </a:r>
            <a:r>
              <a:rPr lang="en-US" i="1" dirty="0" smtClean="0"/>
              <a:t>enterprise</a:t>
            </a:r>
            <a:r>
              <a:rPr lang="en-US" dirty="0" smtClean="0"/>
              <a:t> (baik profit/non-profit) sangat membutuhkan penyusunan AE</a:t>
            </a:r>
          </a:p>
          <a:p>
            <a:pPr lvl="1"/>
            <a:r>
              <a:rPr lang="en-US" dirty="0" smtClean="0"/>
              <a:t>Berupa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Rencana Induk Sistem Informasi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Dipergunakan sebagai contoh bagi organisasi yang bersangkutan dalam membangun sistem-sistem informasinya secara terencana, terarah, efisien dan terjadwal.</a:t>
            </a:r>
          </a:p>
          <a:p>
            <a:r>
              <a:rPr lang="en-US" dirty="0" smtClean="0"/>
              <a:t>Pendukung strategi bisnis organisasi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3918438" y="3124200"/>
            <a:ext cx="1295400" cy="4572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Arsitektur Enterprise (AE)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Teknik untuk menggambarkan model operasional bisnis, otomasi, termasuk mencakup infrastruktur teknologi informasi pendukungnya.</a:t>
            </a:r>
          </a:p>
          <a:p>
            <a:endParaRPr lang="en-US" dirty="0" smtClean="0"/>
          </a:p>
          <a:p>
            <a:r>
              <a:rPr lang="en-US" dirty="0" smtClean="0"/>
              <a:t>4 komponen Arsitektur  Enterprise</a:t>
            </a:r>
          </a:p>
          <a:p>
            <a:pPr lvl="1"/>
            <a:r>
              <a:rPr lang="en-US" dirty="0" smtClean="0"/>
              <a:t>Arsitektur bisnis</a:t>
            </a:r>
          </a:p>
          <a:p>
            <a:pPr lvl="1"/>
            <a:r>
              <a:rPr lang="en-US" dirty="0" smtClean="0"/>
              <a:t>Arsitektur informasi</a:t>
            </a:r>
          </a:p>
          <a:p>
            <a:pPr lvl="1"/>
            <a:r>
              <a:rPr lang="en-US" dirty="0" smtClean="0"/>
              <a:t>Arsitektur teknologi</a:t>
            </a:r>
          </a:p>
          <a:p>
            <a:pPr lvl="1"/>
            <a:r>
              <a:rPr lang="en-US" dirty="0" smtClean="0"/>
              <a:t>Arsitektur aplikasi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Arsitektur Enterprise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Arsitektur enterprise mempunyai arti penting bagi organisasi</a:t>
            </a:r>
          </a:p>
          <a:p>
            <a:pPr lvl="1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smtClean="0"/>
              <a:t>mewujudkan</a:t>
            </a:r>
            <a:r>
              <a:rPr lang="en-US" dirty="0" smtClean="0"/>
              <a:t> </a:t>
            </a:r>
            <a:r>
              <a:rPr lang="en-US" dirty="0" smtClean="0"/>
              <a:t>keselarasan antara teknologi informasi dan kebutuhan bisnis</a:t>
            </a:r>
          </a:p>
          <a:p>
            <a:r>
              <a:rPr lang="en-US" dirty="0" smtClean="0"/>
              <a:t>Arsitektur enterprise semakin populer, karena</a:t>
            </a:r>
          </a:p>
          <a:p>
            <a:pPr lvl="1"/>
            <a:r>
              <a:rPr lang="en-US" dirty="0" smtClean="0"/>
              <a:t>Dalam era e-Bisnis dengan aplikasi front-end yang berorientasi ke pelanggan</a:t>
            </a:r>
          </a:p>
          <a:p>
            <a:pPr lvl="1"/>
            <a:r>
              <a:rPr lang="en-US" dirty="0" smtClean="0"/>
              <a:t>Dimanfaatkan untuk menghindari aplikasi yang terfokus pada organisasi fungsional saja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Tujuan 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i="1" dirty="0" smtClean="0"/>
              <a:t>Enterprise</a:t>
            </a:r>
            <a:r>
              <a:rPr lang="en-US" dirty="0" smtClean="0"/>
              <a:t> memiliki sumber daya informasi yang dapat digunakan untuk mendukung strategi </a:t>
            </a:r>
            <a:r>
              <a:rPr lang="en-US" i="1" dirty="0" smtClean="0"/>
              <a:t>enterprise</a:t>
            </a:r>
            <a:endParaRPr lang="en-US" dirty="0" smtClean="0"/>
          </a:p>
          <a:p>
            <a:endParaRPr lang="en-US" dirty="0" smtClean="0"/>
          </a:p>
          <a:p>
            <a:pPr algn="just">
              <a:buFont typeface="Wingdings" pitchFamily="2" charset="2"/>
              <a:buChar char="Ø"/>
            </a:pP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Sasaran dan tujuan </a:t>
            </a:r>
            <a:r>
              <a:rPr lang="en-US" i="1" dirty="0" smtClean="0"/>
              <a:t>enterprise</a:t>
            </a:r>
            <a:r>
              <a:rPr lang="en-US" dirty="0" smtClean="0"/>
              <a:t> harus diuraikan agar  kebutuhan informasi dan komunikasi enterprise bisa digunakan untuk pembuatan rencana arsitektur </a:t>
            </a:r>
            <a:r>
              <a:rPr lang="en-US" i="1" dirty="0" smtClean="0"/>
              <a:t>enterprise</a:t>
            </a:r>
            <a:r>
              <a:rPr lang="en-US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Arsitektur </a:t>
            </a:r>
            <a:r>
              <a:rPr lang="en-US" i="1" dirty="0" smtClean="0"/>
              <a:t>enterprise</a:t>
            </a:r>
            <a:r>
              <a:rPr lang="en-US" dirty="0" smtClean="0"/>
              <a:t> harus dilaksanakan secara bertahap dan disesuaikan dengan skala waktu tertentu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3886200" y="2514600"/>
            <a:ext cx="1524000" cy="5334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Mengapa Perlu AE?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 smtClean="0"/>
              <a:t>Enterprise</a:t>
            </a:r>
            <a:r>
              <a:rPr lang="en-US" dirty="0" smtClean="0"/>
              <a:t> terdiri dari beberapa unit yang memerlukan SI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Setiap unit </a:t>
            </a:r>
            <a:r>
              <a:rPr lang="en-US" i="1" dirty="0" smtClean="0"/>
              <a:t>enterprise</a:t>
            </a:r>
            <a:r>
              <a:rPr lang="en-US" dirty="0" smtClean="0"/>
              <a:t> cenderung mengembangkan berdasarkan gaya &amp; platformnya, akibatnya:</a:t>
            </a:r>
          </a:p>
          <a:p>
            <a:pPr lvl="1"/>
            <a:r>
              <a:rPr lang="en-US" i="1" dirty="0" smtClean="0"/>
              <a:t>Enterprise</a:t>
            </a:r>
            <a:r>
              <a:rPr lang="en-US" dirty="0" smtClean="0"/>
              <a:t>  memiliki beberapa SI yang berdiri sendiri dan tidak terintegrasi satu sama lainnya</a:t>
            </a:r>
          </a:p>
          <a:p>
            <a:pPr lvl="1"/>
            <a:r>
              <a:rPr lang="en-US" dirty="0" smtClean="0"/>
              <a:t>Manager akan sulit untuk mendapatkan informasi </a:t>
            </a:r>
            <a:r>
              <a:rPr lang="en-US" i="1" dirty="0" smtClean="0"/>
              <a:t>enterprise</a:t>
            </a:r>
            <a:r>
              <a:rPr lang="en-US" dirty="0" smtClean="0"/>
              <a:t> yang dibutuhkan secara lengkap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Mengapa perlu AE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AE merupakan suatu proses sekaligus sebagai suatu produk. </a:t>
            </a:r>
          </a:p>
          <a:p>
            <a:pPr>
              <a:buNone/>
            </a:pPr>
            <a:endParaRPr lang="en-US" dirty="0" smtClean="0"/>
          </a:p>
          <a:p>
            <a:pPr algn="just"/>
            <a:r>
              <a:rPr lang="en-US" dirty="0" smtClean="0"/>
              <a:t>Menjamin bahwa sumber daya informasi yang dimiliki enterprise digunakan untuk mendukung strategi enterprise.</a:t>
            </a:r>
          </a:p>
          <a:p>
            <a:pPr>
              <a:buNone/>
            </a:pPr>
            <a:endParaRPr lang="en-US" dirty="0" smtClean="0"/>
          </a:p>
          <a:p>
            <a:pPr algn="just"/>
            <a:r>
              <a:rPr lang="en-US" dirty="0" smtClean="0"/>
              <a:t>Produk AE akan menjadi panduan bagi manajer dalam mendisain proses bisnis dan panduan bagi pengembang sistem dalam membuat aplikasi yang selaras dengan tujuan dan kebijakan bisnis.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 Penting AE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Sebagai penghubung antara aplikasi front-end dengan aplikasi back-end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Menghindari pengembangan aplikasi sistem yang hanya terfokus terhadap fungsional organisasi saja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Mampu menyediakan kemampuan layanan yang lebih seragam dan ekonomis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Rencana Strategis Informasi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Identifikasi strategi pencapaian visi dan misi SI</a:t>
            </a:r>
          </a:p>
          <a:p>
            <a:pPr lvl="1"/>
            <a:r>
              <a:rPr lang="en-US" dirty="0" smtClean="0"/>
              <a:t>melalui pengelolaan dan pengembangan SI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Metodologi perekayasaan informasi</a:t>
            </a:r>
          </a:p>
          <a:p>
            <a:pPr lvl="1"/>
            <a:r>
              <a:rPr lang="en-US" dirty="0" smtClean="0"/>
              <a:t>Setiap langkah merekayasa informasi dilihat dari  2 sisi</a:t>
            </a:r>
          </a:p>
          <a:p>
            <a:pPr lvl="1"/>
            <a:r>
              <a:rPr lang="en-US" b="1" dirty="0" smtClean="0"/>
              <a:t>Sisi data</a:t>
            </a:r>
          </a:p>
          <a:p>
            <a:pPr lvl="2"/>
            <a:r>
              <a:rPr lang="en-US" dirty="0" smtClean="0"/>
              <a:t>Upaya pemenuhan kebutuhan infomasi organisasi</a:t>
            </a:r>
          </a:p>
          <a:p>
            <a:pPr lvl="1"/>
            <a:r>
              <a:rPr lang="en-US" b="1" dirty="0" smtClean="0"/>
              <a:t>Sisi aktivitas</a:t>
            </a:r>
          </a:p>
          <a:p>
            <a:pPr lvl="2"/>
            <a:r>
              <a:rPr lang="en-US" dirty="0" smtClean="0"/>
              <a:t>Pemanfaatan teknologi untuk peningkatan kinerja organisasi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Metodologi 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Enterprise Architecture Planning (EAP)</a:t>
            </a:r>
          </a:p>
          <a:p>
            <a:pPr lvl="1"/>
            <a:r>
              <a:rPr lang="en-US" dirty="0" smtClean="0"/>
              <a:t>Pada prinsipnya menggunakan kerangka (</a:t>
            </a:r>
            <a:r>
              <a:rPr lang="en-US" i="1" dirty="0" smtClean="0"/>
              <a:t>framework</a:t>
            </a:r>
            <a:r>
              <a:rPr lang="en-US" dirty="0" smtClean="0"/>
              <a:t>) Zachman dengan cara yang lebih praktis</a:t>
            </a:r>
          </a:p>
          <a:p>
            <a:endParaRPr lang="en-US" dirty="0" smtClean="0"/>
          </a:p>
          <a:p>
            <a:r>
              <a:rPr lang="en-US" dirty="0" smtClean="0"/>
              <a:t>Rencana implementasi arsitektur enterprise berupa pengembangan aplikasi SI berbasis komputer</a:t>
            </a:r>
          </a:p>
          <a:p>
            <a:endParaRPr lang="en-US" dirty="0" smtClean="0"/>
          </a:p>
          <a:p>
            <a:r>
              <a:rPr lang="en-US" dirty="0" smtClean="0"/>
              <a:t>Menghasilkan </a:t>
            </a:r>
            <a:r>
              <a:rPr lang="en-US" i="1" dirty="0" smtClean="0"/>
              <a:t>portofolio</a:t>
            </a:r>
            <a:r>
              <a:rPr lang="en-US" dirty="0" smtClean="0"/>
              <a:t> aplikasi di masa depan</a:t>
            </a:r>
          </a:p>
          <a:p>
            <a:pPr lvl="2"/>
            <a:r>
              <a:rPr lang="en-US" dirty="0" smtClean="0"/>
              <a:t>Strategi SI yang tengah diterapkan dan yang akan dilakukan berikut dengan skala waktunya (pendek, menengah, panjang)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Hambatan pengembangan AE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Komunikasi Tentang 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Pembuatan suatu perspektif  yang terpadu dari sebuah </a:t>
            </a:r>
            <a:r>
              <a:rPr lang="en-US" i="1" dirty="0" smtClean="0"/>
              <a:t>enterprise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just"/>
            <a:r>
              <a:rPr lang="en-US" dirty="0" smtClean="0"/>
              <a:t>Dibutuhkan suatu teknik untuk mendeskripsikan arsitektur dengan cara yang masuk akal dan menkomunikasikan hasilnya kepada seluruh </a:t>
            </a:r>
            <a:r>
              <a:rPr lang="en-US" i="1" dirty="0" smtClean="0"/>
              <a:t>stakeholder</a:t>
            </a:r>
            <a:r>
              <a:rPr lang="en-US" dirty="0" smtClean="0"/>
              <a:t> yang relevan.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3962400" y="3276600"/>
            <a:ext cx="1371600" cy="5334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Komunikasi Tentang AE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0" y="2971800"/>
            <a:ext cx="16002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Pandangan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05000" y="4038600"/>
            <a:ext cx="16002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Modul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638800" y="4038600"/>
            <a:ext cx="16002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Presentasi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0" y="5105400"/>
            <a:ext cx="1600200" cy="609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Analisis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16200000">
            <a:off x="-457200" y="4038600"/>
            <a:ext cx="2133600" cy="609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Arsitek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 rot="5400000">
            <a:off x="7467600" y="4038600"/>
            <a:ext cx="2133600" cy="609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Stakeholder</a:t>
            </a:r>
            <a:endParaRPr lang="en-US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 rot="16200000" flipH="1">
            <a:off x="5334000" y="3657600"/>
            <a:ext cx="4572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3467100" y="3619500"/>
            <a:ext cx="381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3467100" y="4762500"/>
            <a:ext cx="381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5371306" y="4762500"/>
            <a:ext cx="457994" cy="2293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3"/>
            <a:endCxn id="10" idx="2"/>
          </p:cNvCxnSpPr>
          <p:nvPr/>
        </p:nvCxnSpPr>
        <p:spPr>
          <a:xfrm>
            <a:off x="7239000" y="4343400"/>
            <a:ext cx="990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2"/>
            <a:endCxn id="6" idx="1"/>
          </p:cNvCxnSpPr>
          <p:nvPr/>
        </p:nvCxnSpPr>
        <p:spPr>
          <a:xfrm>
            <a:off x="914400" y="4343400"/>
            <a:ext cx="990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91200" y="2514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Titik pandang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943600" y="5726668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Pertanyaan </a:t>
            </a:r>
          </a:p>
          <a:p>
            <a:pPr algn="ctr"/>
            <a:r>
              <a:rPr lang="en-US" dirty="0" smtClean="0"/>
              <a:t>analisis</a:t>
            </a:r>
            <a:endParaRPr lang="en-US" dirty="0"/>
          </a:p>
        </p:txBody>
      </p:sp>
      <p:sp>
        <p:nvSpPr>
          <p:cNvPr id="33" name="Freeform 32"/>
          <p:cNvSpPr/>
          <p:nvPr/>
        </p:nvSpPr>
        <p:spPr>
          <a:xfrm>
            <a:off x="4657060" y="2289544"/>
            <a:ext cx="3870252" cy="942754"/>
          </a:xfrm>
          <a:custGeom>
            <a:avLst/>
            <a:gdLst>
              <a:gd name="connsiteX0" fmla="*/ 3870252 w 3870252"/>
              <a:gd name="connsiteY0" fmla="*/ 942754 h 942754"/>
              <a:gd name="connsiteX1" fmla="*/ 1913861 w 3870252"/>
              <a:gd name="connsiteY1" fmla="*/ 49619 h 942754"/>
              <a:gd name="connsiteX2" fmla="*/ 0 w 3870252"/>
              <a:gd name="connsiteY2" fmla="*/ 645042 h 94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70252" h="942754">
                <a:moveTo>
                  <a:pt x="3870252" y="942754"/>
                </a:moveTo>
                <a:cubicBezTo>
                  <a:pt x="3214577" y="520996"/>
                  <a:pt x="2558903" y="99238"/>
                  <a:pt x="1913861" y="49619"/>
                </a:cubicBezTo>
                <a:cubicBezTo>
                  <a:pt x="1268819" y="0"/>
                  <a:pt x="634409" y="322521"/>
                  <a:pt x="0" y="645042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 flipV="1">
            <a:off x="4724400" y="5486400"/>
            <a:ext cx="3870252" cy="942754"/>
          </a:xfrm>
          <a:custGeom>
            <a:avLst/>
            <a:gdLst>
              <a:gd name="connsiteX0" fmla="*/ 3870252 w 3870252"/>
              <a:gd name="connsiteY0" fmla="*/ 942754 h 942754"/>
              <a:gd name="connsiteX1" fmla="*/ 1913861 w 3870252"/>
              <a:gd name="connsiteY1" fmla="*/ 49619 h 942754"/>
              <a:gd name="connsiteX2" fmla="*/ 0 w 3870252"/>
              <a:gd name="connsiteY2" fmla="*/ 645042 h 94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70252" h="942754">
                <a:moveTo>
                  <a:pt x="3870252" y="942754"/>
                </a:moveTo>
                <a:cubicBezTo>
                  <a:pt x="3214577" y="520996"/>
                  <a:pt x="2558903" y="99238"/>
                  <a:pt x="1913861" y="49619"/>
                </a:cubicBezTo>
                <a:cubicBezTo>
                  <a:pt x="1268819" y="0"/>
                  <a:pt x="634409" y="322521"/>
                  <a:pt x="0" y="645042"/>
                </a:cubicBezTo>
              </a:path>
            </a:pathLst>
          </a:cu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Karakteristik AE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480"/>
          <a:ext cx="8229600" cy="4617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Siklus Hidup Proses 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Penyusunan Gagasan</a:t>
            </a:r>
          </a:p>
          <a:p>
            <a:pPr lvl="1"/>
            <a:r>
              <a:rPr lang="en-US" dirty="0" smtClean="0"/>
              <a:t>Coretan whiteboard, powerpoint</a:t>
            </a:r>
          </a:p>
          <a:p>
            <a:r>
              <a:rPr lang="en-US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Disain</a:t>
            </a:r>
          </a:p>
          <a:p>
            <a:pPr lvl="1"/>
            <a:r>
              <a:rPr lang="en-US" dirty="0" smtClean="0"/>
              <a:t>Analisis model formal</a:t>
            </a: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Penggunaan</a:t>
            </a:r>
          </a:p>
          <a:p>
            <a:pPr lvl="1"/>
            <a:r>
              <a:rPr lang="en-US" dirty="0" smtClean="0"/>
              <a:t>Implementasi dalam operasional sistem</a:t>
            </a:r>
          </a:p>
          <a:p>
            <a:pPr lvl="1"/>
            <a:r>
              <a:rPr lang="en-US" dirty="0" smtClean="0"/>
              <a:t>Visualisasi untuk stakeholder berbed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</a:t>
            </a:r>
          </a:p>
          <a:p>
            <a:pPr lvl="1"/>
            <a:r>
              <a:rPr lang="en-US" dirty="0" smtClean="0"/>
              <a:t>Mengganti sistem secara bertahap</a:t>
            </a:r>
          </a:p>
          <a:p>
            <a:pPr lvl="1"/>
            <a:r>
              <a:rPr lang="en-US" dirty="0" smtClean="0"/>
              <a:t>Pemeliharaan versi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Siklus Hidup Proses AE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3505200"/>
            <a:ext cx="266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/>
              <a:t>Proses </a:t>
            </a:r>
            <a:endParaRPr lang="en-US" sz="2000" b="1" i="1" dirty="0" smtClean="0"/>
          </a:p>
          <a:p>
            <a:pPr algn="ctr"/>
            <a:r>
              <a:rPr lang="en-US" sz="3200" b="1" i="1" dirty="0" smtClean="0"/>
              <a:t>Arsitektur</a:t>
            </a:r>
            <a:endParaRPr lang="en-US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895600" y="22860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Disain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37338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Gagasan</a:t>
            </a: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8800" y="38100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Penggunaan</a:t>
            </a:r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5410199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Manajemen</a:t>
            </a:r>
          </a:p>
        </p:txBody>
      </p:sp>
      <p:sp>
        <p:nvSpPr>
          <p:cNvPr id="9" name="Bent Arrow 8"/>
          <p:cNvSpPr/>
          <p:nvPr/>
        </p:nvSpPr>
        <p:spPr>
          <a:xfrm>
            <a:off x="1447800" y="2286000"/>
            <a:ext cx="1295400" cy="1295400"/>
          </a:xfrm>
          <a:prstGeom prst="ben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ent Arrow 9"/>
          <p:cNvSpPr/>
          <p:nvPr/>
        </p:nvSpPr>
        <p:spPr>
          <a:xfrm rot="16200000">
            <a:off x="1295400" y="4495799"/>
            <a:ext cx="1295400" cy="1295400"/>
          </a:xfrm>
          <a:prstGeom prst="ben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10800000">
            <a:off x="5791200" y="4648199"/>
            <a:ext cx="1295400" cy="1295400"/>
          </a:xfrm>
          <a:prstGeom prst="ben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ent Arrow 11"/>
          <p:cNvSpPr/>
          <p:nvPr/>
        </p:nvSpPr>
        <p:spPr>
          <a:xfrm rot="5400000">
            <a:off x="5943600" y="2438400"/>
            <a:ext cx="1295400" cy="1295400"/>
          </a:xfrm>
          <a:prstGeom prst="ben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Faktor Penggerak 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Penggerak internal</a:t>
            </a:r>
          </a:p>
          <a:p>
            <a:pPr lvl="1" algn="just"/>
            <a:r>
              <a:rPr lang="en-US" sz="2800" dirty="0" smtClean="0"/>
              <a:t>Efektifitas digerakkan oleh adanya hubungan antara komponen enterprise, dan bukan spesifikasi detail dari setiap komponen</a:t>
            </a:r>
          </a:p>
          <a:p>
            <a:pPr lvl="1"/>
            <a:endParaRPr lang="en-US" sz="2800" dirty="0" smtClean="0"/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Penggerak eksternal</a:t>
            </a:r>
          </a:p>
          <a:p>
            <a:pPr lvl="1" algn="just"/>
            <a:r>
              <a:rPr lang="en-US" sz="2800" dirty="0" smtClean="0"/>
              <a:t>Faktor di luar enterprise yang memaksa enterprise harus mengadopsi praktik-praktik arsitektur enterpirse.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Strategic Alignment Model (SAM)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9200" y="2133600"/>
            <a:ext cx="2743200" cy="1524000"/>
          </a:xfrm>
          <a:prstGeom prst="rect">
            <a:avLst/>
          </a:prstGeom>
          <a:solidFill>
            <a:srgbClr val="92D05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Strategi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Bisnis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1600" y="4572000"/>
            <a:ext cx="2743200" cy="1524000"/>
          </a:xfrm>
          <a:prstGeom prst="rect">
            <a:avLst/>
          </a:prstGeom>
          <a:solidFill>
            <a:srgbClr val="C0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Infrastruktur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SI &amp; Proses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4572000"/>
            <a:ext cx="2743200" cy="1524000"/>
          </a:xfrm>
          <a:prstGeom prst="rect">
            <a:avLst/>
          </a:prstGeom>
          <a:solidFill>
            <a:srgbClr val="7030A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Infrastruktur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Org. &amp; Proses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133600"/>
            <a:ext cx="2743200" cy="1524000"/>
          </a:xfrm>
          <a:prstGeom prst="rect">
            <a:avLst/>
          </a:prstGeom>
          <a:solidFill>
            <a:srgbClr val="0070C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Strategi TI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>
            <a:stCxn id="4" idx="2"/>
            <a:endCxn id="6" idx="0"/>
          </p:cNvCxnSpPr>
          <p:nvPr/>
        </p:nvCxnSpPr>
        <p:spPr>
          <a:xfrm rot="5400000">
            <a:off x="2133600" y="4114800"/>
            <a:ext cx="914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962400" y="3657600"/>
            <a:ext cx="1219200" cy="914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3962400" y="3657600"/>
            <a:ext cx="12192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2"/>
            <a:endCxn id="5" idx="0"/>
          </p:cNvCxnSpPr>
          <p:nvPr/>
        </p:nvCxnSpPr>
        <p:spPr>
          <a:xfrm rot="5400000">
            <a:off x="6096000" y="4114800"/>
            <a:ext cx="914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1"/>
            <a:endCxn id="6" idx="3"/>
          </p:cNvCxnSpPr>
          <p:nvPr/>
        </p:nvCxnSpPr>
        <p:spPr>
          <a:xfrm rot="10800000">
            <a:off x="3962400" y="5334000"/>
            <a:ext cx="12192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4" idx="3"/>
            <a:endCxn id="7" idx="1"/>
          </p:cNvCxnSpPr>
          <p:nvPr/>
        </p:nvCxnSpPr>
        <p:spPr>
          <a:xfrm>
            <a:off x="3962400" y="2895600"/>
            <a:ext cx="12192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24000" y="62484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Bisnis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562600" y="62484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-152400" y="5105400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Internal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-152399" y="2667001"/>
            <a:ext cx="2209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Eksternal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Unsur-Unsur Detail SAM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Infrastruktur SI dan proses</a:t>
            </a:r>
          </a:p>
          <a:p>
            <a:pPr lvl="1"/>
            <a:r>
              <a:rPr lang="en-US" dirty="0" smtClean="0"/>
              <a:t>Arsitektur TI</a:t>
            </a:r>
          </a:p>
          <a:p>
            <a:pPr lvl="1"/>
            <a:r>
              <a:rPr lang="en-US" dirty="0" smtClean="0"/>
              <a:t>Pemrosesan TI</a:t>
            </a:r>
          </a:p>
          <a:p>
            <a:pPr lvl="1"/>
            <a:r>
              <a:rPr lang="en-US" dirty="0" smtClean="0"/>
              <a:t>Kemampuan/keterampilan TI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Infrastruktur Organisasi &amp; Proses</a:t>
            </a:r>
          </a:p>
          <a:p>
            <a:pPr lvl="1"/>
            <a:r>
              <a:rPr lang="en-US" dirty="0" smtClean="0"/>
              <a:t>Infrastruktur administratif organisasi</a:t>
            </a:r>
          </a:p>
          <a:p>
            <a:pPr lvl="1"/>
            <a:r>
              <a:rPr lang="en-US" dirty="0" smtClean="0"/>
              <a:t>Pemrosesan organisasi</a:t>
            </a:r>
          </a:p>
          <a:p>
            <a:pPr lvl="1"/>
            <a:r>
              <a:rPr lang="en-US" dirty="0" smtClean="0"/>
              <a:t>Kemampuan organisasi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Unsur-Unsur Detail SAM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 TI</a:t>
            </a:r>
          </a:p>
          <a:p>
            <a:pPr lvl="1"/>
            <a:r>
              <a:rPr lang="en-US" dirty="0" smtClean="0"/>
              <a:t>Ruang lingkup TI</a:t>
            </a:r>
          </a:p>
          <a:p>
            <a:pPr lvl="1"/>
            <a:r>
              <a:rPr lang="en-US" dirty="0" smtClean="0"/>
              <a:t>Kompetisi sistemik</a:t>
            </a:r>
          </a:p>
          <a:p>
            <a:pPr lvl="1"/>
            <a:r>
              <a:rPr lang="en-US" dirty="0" smtClean="0"/>
              <a:t>Tata kelola TI</a:t>
            </a:r>
          </a:p>
          <a:p>
            <a:endParaRPr lang="en-US" dirty="0" smtClean="0"/>
          </a:p>
          <a:p>
            <a:r>
              <a:rPr lang="en-US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 Bisnis</a:t>
            </a:r>
          </a:p>
          <a:p>
            <a:pPr lvl="1"/>
            <a:r>
              <a:rPr lang="en-US" dirty="0" smtClean="0"/>
              <a:t>Ruang lingkup bisnis</a:t>
            </a:r>
          </a:p>
          <a:p>
            <a:pPr lvl="1"/>
            <a:r>
              <a:rPr lang="en-US" dirty="0" smtClean="0"/>
              <a:t>Kompetisi yang berbeda</a:t>
            </a:r>
          </a:p>
          <a:p>
            <a:pPr lvl="1"/>
            <a:r>
              <a:rPr lang="en-US" dirty="0" smtClean="0"/>
              <a:t>Tata kelola bisnis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Pendukung &amp; Penghambat</a:t>
            </a:r>
            <a:r>
              <a:rPr lang="en-US" sz="4000" dirty="0" smtClean="0"/>
              <a:t> Penyelarasan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8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03159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Copperplate Gothic Bold" pitchFamily="34" charset="0"/>
                        </a:rPr>
                        <a:t>Pendukung</a:t>
                      </a:r>
                      <a:endParaRPr lang="en-US" sz="2400" b="0" dirty="0">
                        <a:latin typeface="Copperplate Gothic Bol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Copperplate Gothic Bold" pitchFamily="34" charset="0"/>
                        </a:rPr>
                        <a:t>Penghambat</a:t>
                      </a:r>
                      <a:endParaRPr lang="en-US" sz="2400" b="0" dirty="0">
                        <a:latin typeface="Copperplate Gothic Bold" pitchFamily="34" charset="0"/>
                      </a:endParaRPr>
                    </a:p>
                  </a:txBody>
                  <a:tcPr/>
                </a:tc>
              </a:tr>
              <a:tr h="503159">
                <a:tc>
                  <a:txBody>
                    <a:bodyPr/>
                    <a:lstStyle/>
                    <a:p>
                      <a:r>
                        <a:rPr lang="en-US" dirty="0" smtClean="0"/>
                        <a:t>Eksekutif</a:t>
                      </a:r>
                      <a:r>
                        <a:rPr lang="en-US" baseline="0" dirty="0" smtClean="0"/>
                        <a:t> senior mendukung 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Eksekutif senor tidak mendukung TI</a:t>
                      </a:r>
                      <a:endParaRPr lang="en-US" dirty="0"/>
                    </a:p>
                  </a:txBody>
                  <a:tcPr/>
                </a:tc>
              </a:tr>
              <a:tr h="868467">
                <a:tc>
                  <a:txBody>
                    <a:bodyPr/>
                    <a:lstStyle/>
                    <a:p>
                      <a:r>
                        <a:rPr lang="en-US" dirty="0" smtClean="0"/>
                        <a:t>TI dilibatkan dalam pembangunan</a:t>
                      </a:r>
                      <a:r>
                        <a:rPr lang="en-US" baseline="0" dirty="0" smtClean="0"/>
                        <a:t> strategi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Terdapat kesenjangan antara</a:t>
                      </a:r>
                      <a:r>
                        <a:rPr lang="en-US" baseline="0" dirty="0" smtClean="0"/>
                        <a:t> bisnis dan TI</a:t>
                      </a:r>
                      <a:endParaRPr lang="en-US" dirty="0"/>
                    </a:p>
                  </a:txBody>
                  <a:tcPr/>
                </a:tc>
              </a:tr>
              <a:tr h="503159">
                <a:tc>
                  <a:txBody>
                    <a:bodyPr/>
                    <a:lstStyle/>
                    <a:p>
                      <a:r>
                        <a:rPr lang="en-US" dirty="0" smtClean="0"/>
                        <a:t>TI memahami bisnis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 tidan memahami</a:t>
                      </a:r>
                      <a:r>
                        <a:rPr lang="en-US" baseline="0" dirty="0" smtClean="0"/>
                        <a:t> bisnis</a:t>
                      </a:r>
                      <a:endParaRPr lang="en-US" dirty="0"/>
                    </a:p>
                  </a:txBody>
                  <a:tcPr/>
                </a:tc>
              </a:tr>
              <a:tr h="868467">
                <a:tc>
                  <a:txBody>
                    <a:bodyPr/>
                    <a:lstStyle/>
                    <a:p>
                      <a:r>
                        <a:rPr lang="en-US" dirty="0" smtClean="0"/>
                        <a:t>Memprioritaskan dengan baik proyek</a:t>
                      </a:r>
                      <a:r>
                        <a:rPr lang="en-US" baseline="0" dirty="0" smtClean="0"/>
                        <a:t> 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 tidak</a:t>
                      </a:r>
                      <a:r>
                        <a:rPr lang="en-US" baseline="0" dirty="0" smtClean="0"/>
                        <a:t> diprioritaskan dengan baik</a:t>
                      </a:r>
                      <a:endParaRPr lang="en-US" dirty="0"/>
                    </a:p>
                  </a:txBody>
                  <a:tcPr/>
                </a:tc>
              </a:tr>
              <a:tr h="503159">
                <a:tc>
                  <a:txBody>
                    <a:bodyPr/>
                    <a:lstStyle/>
                    <a:p>
                      <a:r>
                        <a:rPr lang="en-US" dirty="0" smtClean="0"/>
                        <a:t>Kerjasama TI-bisnis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Tidak tercapai</a:t>
                      </a:r>
                      <a:r>
                        <a:rPr lang="en-US" baseline="0" dirty="0" smtClean="0"/>
                        <a:t> komitmen TI</a:t>
                      </a:r>
                      <a:endParaRPr lang="en-US" dirty="0"/>
                    </a:p>
                  </a:txBody>
                  <a:tcPr/>
                </a:tc>
              </a:tr>
              <a:tr h="868467">
                <a:tc>
                  <a:txBody>
                    <a:bodyPr/>
                    <a:lstStyle/>
                    <a:p>
                      <a:r>
                        <a:rPr lang="en-US" dirty="0" smtClean="0"/>
                        <a:t>TI mencerminkan kepemimpinana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Manajemen TI tidak mencerminkan kepemimpinan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Perancangan 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3716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/>
              <a:t>Blueprint Arsitektur atau Master Plan</a:t>
            </a:r>
          </a:p>
          <a:p>
            <a:pPr lvl="1"/>
            <a:r>
              <a:rPr lang="en-US" dirty="0" smtClean="0"/>
              <a:t>Berisi rincian bisnis, informasi dan teknologi yang diperlukan </a:t>
            </a:r>
            <a:r>
              <a:rPr lang="en-US" i="1" dirty="0" smtClean="0"/>
              <a:t>enterprise</a:t>
            </a:r>
            <a:r>
              <a:rPr lang="en-US" dirty="0" smtClean="0"/>
              <a:t> pada saat ini dan masa depan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3733800" y="4267200"/>
            <a:ext cx="1828800" cy="5334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Diagram 7"/>
          <p:cNvGraphicFramePr/>
          <p:nvPr/>
        </p:nvGraphicFramePr>
        <p:xfrm>
          <a:off x="2286000" y="1905000"/>
          <a:ext cx="4648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Arsitektur Bisnis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Arsitektur Data/Informasi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Mendefinisikan struktur informasi yang penting bagi organisasi dalam menjalankan proses bisnis</a:t>
            </a:r>
          </a:p>
          <a:p>
            <a:pPr lvl="1" algn="just"/>
            <a:r>
              <a:rPr lang="en-US" dirty="0" smtClean="0"/>
              <a:t>berupa entitas data dan hubungan antar entitas</a:t>
            </a:r>
            <a:br>
              <a:rPr lang="en-US" dirty="0" smtClean="0"/>
            </a:br>
            <a:endParaRPr lang="en-US" dirty="0" smtClean="0"/>
          </a:p>
          <a:p>
            <a:pPr algn="just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Entitas</a:t>
            </a:r>
          </a:p>
          <a:p>
            <a:pPr lvl="1" algn="just"/>
            <a:r>
              <a:rPr lang="en-US" dirty="0" smtClean="0"/>
              <a:t>Orang, tempat, konsep, benda, atau kejadian yang memiliki arti(informasi) dalam konteks bisnis</a:t>
            </a:r>
          </a:p>
          <a:p>
            <a:pPr lvl="1" algn="just"/>
            <a:r>
              <a:rPr lang="en-US" dirty="0" smtClean="0"/>
              <a:t>Entitas terkait dengan penyimpanan data</a:t>
            </a:r>
          </a:p>
          <a:p>
            <a:pPr lvl="1" algn="just"/>
            <a:r>
              <a:rPr lang="en-US" dirty="0" smtClean="0"/>
              <a:t>Memiliki atribut yang menjadi ciri khas entitas</a:t>
            </a:r>
          </a:p>
          <a:p>
            <a:pPr lvl="1" algn="just"/>
            <a:r>
              <a:rPr lang="en-US" dirty="0" smtClean="0"/>
              <a:t>Memiliki relasi antar entitas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AE mendukung 3 jenis informasi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dirty="0" smtClean="0"/>
              <a:t>Informasi yang berubah hanya pada saat diperlukan oleh kondisi bisnis</a:t>
            </a:r>
          </a:p>
          <a:p>
            <a:pPr lvl="1"/>
            <a:endParaRPr lang="en-US" dirty="0" smtClean="0"/>
          </a:p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 statis</a:t>
            </a:r>
          </a:p>
          <a:p>
            <a:pPr lvl="1"/>
            <a:r>
              <a:rPr lang="en-US" dirty="0" smtClean="0"/>
              <a:t>Informasi yang berubah satu atau dua tahunan, atau saat terjadi perubahan besar dalam bisnis/teknologi</a:t>
            </a:r>
          </a:p>
          <a:p>
            <a:pPr lvl="1"/>
            <a:endParaRPr lang="en-US" dirty="0" smtClean="0"/>
          </a:p>
          <a:p>
            <a:r>
              <a:rPr lang="en-US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Dinamis </a:t>
            </a:r>
          </a:p>
          <a:p>
            <a:pPr lvl="1"/>
            <a:r>
              <a:rPr lang="en-US" dirty="0" smtClean="0"/>
              <a:t>Informasi yang sering diperbaharui (tiap 3-6bulan)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62000" y="4953000"/>
            <a:ext cx="8001000" cy="14478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Arsitektur Aplikasi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Mendefinisikan jenis-jenis aplikasi utama yang dibutuhkan untuk mengelola data dan informasi untuk mendukung fungsi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bisnis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enterprise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Bukan berupa rancangan aplikasi sistem ataupun hasil analisis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kebutuhan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sistem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Hanya definisi aplikasi</a:t>
            </a:r>
            <a:r>
              <a:rPr lang="en-US" dirty="0" smtClean="0"/>
              <a:t> yang dibutuhkan untuk mengelola data dan menyediakan informasi bagi pengguna dalam melakukan bisnis.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Arsitektur Teknologi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IT Framework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676400"/>
            <a:ext cx="6410325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IT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Foundation concepts</a:t>
            </a:r>
          </a:p>
          <a:p>
            <a:pPr lvl="1"/>
            <a:r>
              <a:rPr lang="en-US" dirty="0" smtClean="0"/>
              <a:t>Definition and components of enterprise information system and technology</a:t>
            </a:r>
          </a:p>
          <a:p>
            <a:r>
              <a:rPr lang="en-US" b="1" dirty="0" smtClean="0">
                <a:solidFill>
                  <a:srgbClr val="CC3300"/>
                </a:solidFill>
              </a:rPr>
              <a:t>Information technology</a:t>
            </a:r>
          </a:p>
          <a:p>
            <a:pPr lvl="1"/>
            <a:r>
              <a:rPr lang="en-US" dirty="0" smtClean="0"/>
              <a:t>Hardware, software, networks, data management technologies used in the information system</a:t>
            </a:r>
          </a:p>
          <a:p>
            <a:r>
              <a:rPr lang="en-US" b="1" dirty="0" smtClean="0">
                <a:solidFill>
                  <a:srgbClr val="FF9900"/>
                </a:solidFill>
              </a:rPr>
              <a:t>Business applications</a:t>
            </a:r>
          </a:p>
          <a:p>
            <a:pPr lvl="1"/>
            <a:r>
              <a:rPr lang="en-US" dirty="0" smtClean="0"/>
              <a:t>Meet business requirements or/and opportunities</a:t>
            </a:r>
          </a:p>
          <a:p>
            <a:r>
              <a:rPr lang="en-US" b="1" dirty="0" smtClean="0">
                <a:solidFill>
                  <a:srgbClr val="CC0066"/>
                </a:solidFill>
              </a:rPr>
              <a:t>Development processes</a:t>
            </a:r>
          </a:p>
          <a:p>
            <a:pPr lvl="1"/>
            <a:r>
              <a:rPr lang="en-US" dirty="0" smtClean="0"/>
              <a:t>How to plan, develop and implement information system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Management challenges</a:t>
            </a:r>
          </a:p>
          <a:p>
            <a:pPr lvl="1"/>
            <a:r>
              <a:rPr lang="en-US" dirty="0" smtClean="0"/>
              <a:t>Management well-adaptive to the business as well as the information technology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00400" y="3039070"/>
            <a:ext cx="30332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Selesai…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</TotalTime>
  <Words>1458</Words>
  <Application>Microsoft Office PowerPoint</Application>
  <PresentationFormat>On-screen Show (4:3)</PresentationFormat>
  <Paragraphs>314</Paragraphs>
  <Slides>40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Arsitekur Enterprise</vt:lpstr>
      <vt:lpstr>Definisi Arsitektur</vt:lpstr>
      <vt:lpstr>Definisi Enterprise</vt:lpstr>
      <vt:lpstr>Definisi Enterprise</vt:lpstr>
      <vt:lpstr>Definisi Arsitektur Enterprise (AE) </vt:lpstr>
      <vt:lpstr>Sudut Pandang Enterprise</vt:lpstr>
      <vt:lpstr>Perencanaan IS/IT</vt:lpstr>
      <vt:lpstr>SI Yang Terkotak-kotak</vt:lpstr>
      <vt:lpstr>SI Yang Terintegrasi</vt:lpstr>
      <vt:lpstr>IS &amp; Strategi Organisasi</vt:lpstr>
      <vt:lpstr>Misi Utama SI</vt:lpstr>
      <vt:lpstr>Penyusunan Arsitektur Enterprise</vt:lpstr>
      <vt:lpstr>Arsitektur Enterprise (AE)</vt:lpstr>
      <vt:lpstr>Arsitektur Enterprise </vt:lpstr>
      <vt:lpstr>Tujuan AE</vt:lpstr>
      <vt:lpstr>Mengapa Perlu AE?</vt:lpstr>
      <vt:lpstr>Mengapa perlu AE ?</vt:lpstr>
      <vt:lpstr>Arti Penting AE </vt:lpstr>
      <vt:lpstr>Rencana Strategis Informasi</vt:lpstr>
      <vt:lpstr>Metodologi AE</vt:lpstr>
      <vt:lpstr>Hambatan pengembangan AE</vt:lpstr>
      <vt:lpstr>Komunikasi Tentang AE</vt:lpstr>
      <vt:lpstr>Komunikasi Tentang AE</vt:lpstr>
      <vt:lpstr>Karakteristik AE</vt:lpstr>
      <vt:lpstr>Siklus Hidup Proses AE</vt:lpstr>
      <vt:lpstr>Siklus Hidup Proses AE</vt:lpstr>
      <vt:lpstr>Faktor Penggerak AE</vt:lpstr>
      <vt:lpstr>Strategic Alignment Model (SAM)</vt:lpstr>
      <vt:lpstr>Unsur-Unsur Detail SAM</vt:lpstr>
      <vt:lpstr>Unsur-Unsur Detail SAM</vt:lpstr>
      <vt:lpstr>Pendukung &amp; Penghambat Penyelarasan</vt:lpstr>
      <vt:lpstr>Perancangan AE</vt:lpstr>
      <vt:lpstr>Arsitektur Bisnis</vt:lpstr>
      <vt:lpstr>Arsitektur Data/Informasi</vt:lpstr>
      <vt:lpstr>AE mendukung 3 jenis informasi</vt:lpstr>
      <vt:lpstr>Arsitektur Aplikasi</vt:lpstr>
      <vt:lpstr>Arsitektur Teknologi</vt:lpstr>
      <vt:lpstr>Enterprise IT Framework</vt:lpstr>
      <vt:lpstr>Enterprise IT Framework</vt:lpstr>
      <vt:lpstr>PowerPoint Presentation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Arsitekur Enterprise</dc:title>
  <dc:creator>Valued Acer Customer</dc:creator>
  <cp:lastModifiedBy>ismail - [2010]</cp:lastModifiedBy>
  <cp:revision>61</cp:revision>
  <dcterms:created xsi:type="dcterms:W3CDTF">2009-07-05T20:26:25Z</dcterms:created>
  <dcterms:modified xsi:type="dcterms:W3CDTF">2017-10-10T04:00:57Z</dcterms:modified>
</cp:coreProperties>
</file>