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5" r:id="rId7"/>
    <p:sldId id="268" r:id="rId8"/>
    <p:sldId id="269" r:id="rId9"/>
    <p:sldId id="264" r:id="rId10"/>
    <p:sldId id="270" r:id="rId11"/>
    <p:sldId id="267" r:id="rId12"/>
    <p:sldId id="2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18/10/2021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7143" t="28125" r="26172" b="23304"/>
          <a:stretch/>
        </p:blipFill>
        <p:spPr>
          <a:xfrm>
            <a:off x="888274" y="483325"/>
            <a:ext cx="10110651" cy="487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59056"/>
              </p:ext>
            </p:extLst>
          </p:nvPr>
        </p:nvGraphicFramePr>
        <p:xfrm>
          <a:off x="874645" y="864704"/>
          <a:ext cx="8958467" cy="487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</a:t>
                      </a:r>
                      <a:r>
                        <a:rPr lang="en-ID" sz="2000" u="none" strike="noStrike" dirty="0" smtClean="0">
                          <a:effectLst/>
                        </a:rPr>
                        <a:t>0,5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24=  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k</a:t>
                      </a:r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id-ID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 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r>
                        <a:rPr lang="en-ID" sz="2000" u="none" strike="noStrike" dirty="0">
                          <a:effectLst/>
                        </a:rPr>
                        <a:t>'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1,2 </a:t>
                      </a:r>
                      <a:r>
                        <a:rPr lang="en-US" sz="2000" u="none" strike="noStrike" dirty="0" err="1">
                          <a:effectLst/>
                        </a:rPr>
                        <a:t>Wd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smtClean="0">
                          <a:effectLst/>
                        </a:rPr>
                        <a:t> </a:t>
                      </a:r>
                      <a:r>
                        <a:rPr lang="en-US" sz="2000" u="none" strike="noStrike" dirty="0">
                          <a:effectLst/>
                        </a:rPr>
                        <a:t>+ 1,2 </a:t>
                      </a:r>
                      <a:r>
                        <a:rPr lang="en-US" sz="2000" u="none" strike="noStrike" dirty="0" err="1">
                          <a:effectLst/>
                        </a:rPr>
                        <a:t>Wbs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1,</a:t>
                      </a:r>
                      <a:r>
                        <a:rPr lang="id-ID" sz="2000" u="none" strike="noStrike" dirty="0" smtClean="0">
                          <a:effectLst/>
                        </a:rPr>
                        <a:t>6</a:t>
                      </a:r>
                      <a:r>
                        <a:rPr lang="en-ID" sz="2000" u="none" strike="noStrike" dirty="0" smtClean="0">
                          <a:effectLst/>
                        </a:rPr>
                        <a:t> P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254343" y="3135086"/>
            <a:ext cx="24750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Wu= 1,2. 10^4+1,2.3000</a:t>
            </a:r>
          </a:p>
          <a:p>
            <a:r>
              <a:rPr lang="id-ID" dirty="0"/>
              <a:t> </a:t>
            </a:r>
            <a:r>
              <a:rPr lang="id-ID" dirty="0" smtClean="0"/>
              <a:t>     = 15600 N/m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822102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</a:t>
                      </a:r>
                      <a:r>
                        <a:rPr lang="id-ID" sz="2000" u="none" strike="noStrike" dirty="0" smtClean="0">
                          <a:effectLst/>
                        </a:rPr>
                        <a:t>15600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u="none" strike="noStrike" dirty="0" smtClean="0">
                          <a:effectLst/>
                        </a:rPr>
                        <a:t>N</a:t>
                      </a:r>
                      <a:r>
                        <a:rPr lang="en-ID" sz="2000" u="none" strike="noStrike" dirty="0" smtClean="0">
                          <a:effectLst/>
                        </a:rPr>
                        <a:t>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smtClean="0">
                          <a:effectLst/>
                        </a:rPr>
                        <a:t>Pu 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</a:t>
                      </a:r>
                      <a:r>
                        <a:rPr lang="id-ID" sz="2000" u="none" strike="noStrike" dirty="0" smtClean="0">
                          <a:effectLst/>
                        </a:rPr>
                        <a:t>9600</a:t>
                      </a:r>
                      <a:r>
                        <a:rPr lang="en-ID" sz="2000" u="none" strike="noStrike" dirty="0" smtClean="0">
                          <a:effectLst/>
                        </a:rPr>
                        <a:t>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2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521622" y="110425"/>
            <a:ext cx="4937760" cy="1672045"/>
          </a:xfrm>
          <a:prstGeom prst="rect">
            <a:avLst/>
          </a:prstGeom>
        </p:spPr>
      </p:pic>
      <p:sp>
        <p:nvSpPr>
          <p:cNvPr id="6" name="Curved Right Arrow 5"/>
          <p:cNvSpPr/>
          <p:nvPr/>
        </p:nvSpPr>
        <p:spPr>
          <a:xfrm>
            <a:off x="6662057" y="548638"/>
            <a:ext cx="195942" cy="54864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Curved Left Arrow 7"/>
          <p:cNvSpPr/>
          <p:nvPr/>
        </p:nvSpPr>
        <p:spPr>
          <a:xfrm>
            <a:off x="9653451" y="483323"/>
            <a:ext cx="130629" cy="56170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014" y="1745895"/>
            <a:ext cx="49860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 tumpuan jepit diambil dari tabel momen primer </a:t>
            </a:r>
          </a:p>
          <a:p>
            <a:r>
              <a:rPr lang="id-ID" dirty="0" smtClean="0"/>
              <a:t>MAB = 9600 . 2 . 3^2/5^2 + 15600 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 = </a:t>
            </a:r>
            <a:r>
              <a:rPr lang="id-ID" dirty="0" smtClean="0">
                <a:solidFill>
                  <a:srgbClr val="FF0000"/>
                </a:solidFill>
              </a:rPr>
              <a:t>39412 N.m</a:t>
            </a:r>
          </a:p>
          <a:p>
            <a:r>
              <a:rPr lang="id-ID" dirty="0" smtClean="0"/>
              <a:t>MBA = 9600 . 3 . 2^2/5^2 + 15600. 5^2/12</a:t>
            </a:r>
          </a:p>
          <a:p>
            <a:r>
              <a:rPr lang="id-ID" dirty="0"/>
              <a:t> </a:t>
            </a:r>
            <a:r>
              <a:rPr lang="id-ID" dirty="0" smtClean="0"/>
              <a:t>        = </a:t>
            </a:r>
            <a:r>
              <a:rPr lang="id-ID" dirty="0" smtClean="0">
                <a:solidFill>
                  <a:srgbClr val="FF0000"/>
                </a:solidFill>
              </a:rPr>
              <a:t>37108 N.m</a:t>
            </a:r>
            <a:endParaRPr lang="id-ID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26039" t="35983" r="30489" b="45089"/>
          <a:stretch/>
        </p:blipFill>
        <p:spPr>
          <a:xfrm>
            <a:off x="6759016" y="4533784"/>
            <a:ext cx="6822513" cy="12629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26340" t="46518" r="30791" b="39018"/>
          <a:stretch/>
        </p:blipFill>
        <p:spPr>
          <a:xfrm>
            <a:off x="6629051" y="5680329"/>
            <a:ext cx="5562949" cy="1177671"/>
          </a:xfrm>
          <a:prstGeom prst="rect">
            <a:avLst/>
          </a:prstGeom>
        </p:spPr>
      </p:pic>
      <p:sp>
        <p:nvSpPr>
          <p:cNvPr id="16" name="Curved Right Arrow 15"/>
          <p:cNvSpPr/>
          <p:nvPr/>
        </p:nvSpPr>
        <p:spPr>
          <a:xfrm>
            <a:off x="7335212" y="5030829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Curved Right Arrow 20"/>
          <p:cNvSpPr/>
          <p:nvPr/>
        </p:nvSpPr>
        <p:spPr>
          <a:xfrm>
            <a:off x="6958890" y="6052808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9" name="Curved Left Arrow 18"/>
          <p:cNvSpPr/>
          <p:nvPr/>
        </p:nvSpPr>
        <p:spPr>
          <a:xfrm>
            <a:off x="11053127" y="5044276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Left Arrow 21"/>
          <p:cNvSpPr/>
          <p:nvPr/>
        </p:nvSpPr>
        <p:spPr>
          <a:xfrm>
            <a:off x="9991969" y="6052808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6437998" y="1881483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9829987" y="1816168"/>
            <a:ext cx="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53057" y="1944705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Pu.3 /5 = 5760 N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8954587" y="1923632"/>
            <a:ext cx="1750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Pu.2 /5 = 3840 N</a:t>
            </a:r>
            <a:endParaRPr lang="id-ID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437998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9829987" y="2314037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79074" y="2399381"/>
            <a:ext cx="1875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Wu.L/2 = 39000 N</a:t>
            </a:r>
            <a:endParaRPr lang="id-ID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437998" y="2802595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9829987" y="2802595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079074" y="2853891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 / L = 7882,4 N</a:t>
            </a:r>
            <a:endParaRPr lang="id-ID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9849768" y="3365594"/>
            <a:ext cx="0" cy="44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437998" y="3291840"/>
            <a:ext cx="0" cy="48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77902" y="3322098"/>
            <a:ext cx="1997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MBA / L = 7421,6 N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5992244" y="3819056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9346664" y="3942974"/>
            <a:ext cx="9666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6424935" y="3929564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804424" y="4042916"/>
            <a:ext cx="13063" cy="4637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95685" y="405236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9810955" y="408399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42379,2 N</a:t>
            </a:r>
            <a:endParaRPr lang="id-ID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5674022" y="157444"/>
            <a:ext cx="4937760" cy="167204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2"/>
          <a:srcRect l="35258" t="47910" r="36267" b="31273"/>
          <a:stretch/>
        </p:blipFill>
        <p:spPr>
          <a:xfrm>
            <a:off x="290075" y="4028062"/>
            <a:ext cx="4937760" cy="1672045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V="1">
            <a:off x="1281903" y="3719990"/>
            <a:ext cx="0" cy="11898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6014" y="341812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45220,8 N</a:t>
            </a:r>
            <a:endParaRPr lang="id-ID" dirty="0"/>
          </a:p>
        </p:txBody>
      </p:sp>
      <p:sp>
        <p:nvSpPr>
          <p:cNvPr id="55" name="Rectangle 54"/>
          <p:cNvSpPr/>
          <p:nvPr/>
        </p:nvSpPr>
        <p:spPr>
          <a:xfrm>
            <a:off x="2151514" y="3701512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>
                <a:solidFill>
                  <a:srgbClr val="000000"/>
                </a:solidFill>
                <a:latin typeface="Calibri" panose="020F0502020204030204" pitchFamily="34" charset="0"/>
              </a:rPr>
              <a:t>14020,8</a:t>
            </a:r>
            <a:r>
              <a:rPr lang="id-ID" dirty="0" smtClean="0"/>
              <a:t> </a:t>
            </a:r>
            <a:endParaRPr lang="id-ID" dirty="0"/>
          </a:p>
        </p:txBody>
      </p:sp>
      <p:cxnSp>
        <p:nvCxnSpPr>
          <p:cNvPr id="57" name="Straight Connector 56"/>
          <p:cNvCxnSpPr/>
          <p:nvPr/>
        </p:nvCxnSpPr>
        <p:spPr>
          <a:xfrm>
            <a:off x="1281903" y="3719990"/>
            <a:ext cx="1017160" cy="332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373912" y="4208626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4420,8</a:t>
            </a:r>
            <a:r>
              <a:rPr lang="id-ID" dirty="0"/>
              <a:t> 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2283799" y="4042916"/>
            <a:ext cx="12253" cy="350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4606101" y="5053270"/>
            <a:ext cx="1067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>
                <a:solidFill>
                  <a:srgbClr val="000000"/>
                </a:solidFill>
                <a:latin typeface="Calibri" panose="020F0502020204030204" pitchFamily="34" charset="0"/>
              </a:rPr>
              <a:t>-42379,2</a:t>
            </a:r>
            <a:r>
              <a:rPr lang="id-ID" dirty="0"/>
              <a:t> </a:t>
            </a:r>
          </a:p>
        </p:txBody>
      </p:sp>
      <p:cxnSp>
        <p:nvCxnSpPr>
          <p:cNvPr id="63" name="Straight Connector 62"/>
          <p:cNvCxnSpPr/>
          <p:nvPr/>
        </p:nvCxnSpPr>
        <p:spPr>
          <a:xfrm>
            <a:off x="2283799" y="4393292"/>
            <a:ext cx="2392704" cy="921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648330" y="4818566"/>
            <a:ext cx="17078" cy="496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918857" y="3602788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Bidang D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814980" y="431489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2498541" y="4742949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893798" y="5742171"/>
            <a:ext cx="3220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x/(3-x) = 42379,2/4420,8</a:t>
            </a:r>
          </a:p>
          <a:p>
            <a:r>
              <a:rPr lang="id-ID" dirty="0" smtClean="0"/>
              <a:t>4420,8.x = 127137,6 – 42379,2.x</a:t>
            </a:r>
          </a:p>
          <a:p>
            <a:r>
              <a:rPr lang="id-ID" dirty="0" smtClean="0"/>
              <a:t>46800.x = 127137,6</a:t>
            </a:r>
          </a:p>
          <a:p>
            <a:r>
              <a:rPr lang="id-ID" dirty="0" smtClean="0"/>
              <a:t>X = 2,717 m dari ttk B</a:t>
            </a:r>
            <a:endParaRPr lang="id-ID" dirty="0"/>
          </a:p>
        </p:txBody>
      </p:sp>
      <p:sp>
        <p:nvSpPr>
          <p:cNvPr id="73" name="TextBox 72"/>
          <p:cNvSpPr txBox="1"/>
          <p:nvPr/>
        </p:nvSpPr>
        <p:spPr>
          <a:xfrm>
            <a:off x="11012337" y="2768713"/>
            <a:ext cx="38805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Mx=Mlapangan</a:t>
            </a:r>
          </a:p>
          <a:p>
            <a:r>
              <a:rPr lang="id-ID" dirty="0" smtClean="0"/>
              <a:t>MLpngn = 42379,2.x – wu.x.0,5x + MBA</a:t>
            </a:r>
          </a:p>
          <a:p>
            <a:r>
              <a:rPr lang="id-ID" dirty="0"/>
              <a:t> </a:t>
            </a:r>
            <a:r>
              <a:rPr lang="id-ID" dirty="0" smtClean="0"/>
              <a:t>   = </a:t>
            </a:r>
            <a:r>
              <a:rPr lang="id-ID" dirty="0" smtClean="0">
                <a:solidFill>
                  <a:srgbClr val="FF0000"/>
                </a:solidFill>
              </a:rPr>
              <a:t>94671,99 </a:t>
            </a:r>
            <a:r>
              <a:rPr lang="id-ID" dirty="0" smtClean="0"/>
              <a:t>N.m</a:t>
            </a:r>
            <a:endParaRPr lang="id-ID" dirty="0"/>
          </a:p>
        </p:txBody>
      </p:sp>
      <p:sp>
        <p:nvSpPr>
          <p:cNvPr id="74" name="Curved Left Arrow 73"/>
          <p:cNvSpPr/>
          <p:nvPr/>
        </p:nvSpPr>
        <p:spPr>
          <a:xfrm>
            <a:off x="9719515" y="616910"/>
            <a:ext cx="169817" cy="4049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5" name="Curved Right Arrow 74"/>
          <p:cNvSpPr/>
          <p:nvPr/>
        </p:nvSpPr>
        <p:spPr>
          <a:xfrm>
            <a:off x="6802198" y="647011"/>
            <a:ext cx="202474" cy="4049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1923" y="947678"/>
            <a:ext cx="35830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</a:t>
            </a:r>
          </a:p>
          <a:p>
            <a:r>
              <a:rPr lang="id-ID" dirty="0" smtClean="0"/>
              <a:t>Pu+(wu.5)=Av+Bv</a:t>
            </a:r>
          </a:p>
          <a:p>
            <a:r>
              <a:rPr lang="id-ID" dirty="0" smtClean="0"/>
              <a:t>9600+(15600*5) = 45220,8+42379,2</a:t>
            </a:r>
          </a:p>
          <a:p>
            <a:r>
              <a:rPr lang="id-ID" dirty="0" smtClean="0"/>
              <a:t>87600 = 87600   oke</a:t>
            </a:r>
            <a:endParaRPr lang="id-ID" dirty="0"/>
          </a:p>
        </p:txBody>
      </p:sp>
      <p:sp>
        <p:nvSpPr>
          <p:cNvPr id="3" name="Rectangle 2"/>
          <p:cNvSpPr/>
          <p:nvPr/>
        </p:nvSpPr>
        <p:spPr>
          <a:xfrm>
            <a:off x="8136622" y="157444"/>
            <a:ext cx="577072" cy="325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193293" y="174812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9600 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45306" y="336176"/>
            <a:ext cx="1358153" cy="2807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21502" y="282388"/>
            <a:ext cx="1245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15600 N/m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8224" y="632012"/>
            <a:ext cx="517000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Dg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r>
              <a:rPr lang="en-US" dirty="0" smtClean="0"/>
              <a:t> :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ΣMb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en-US" dirty="0" smtClean="0"/>
              <a:t>Ra. 5 – P.3  - (</a:t>
            </a:r>
            <a:r>
              <a:rPr lang="en-US" dirty="0" err="1" smtClean="0"/>
              <a:t>wu</a:t>
            </a:r>
            <a:r>
              <a:rPr lang="en-US" dirty="0" smtClean="0"/>
              <a:t>. 5 . 2,5) – Mab + </a:t>
            </a:r>
            <a:r>
              <a:rPr lang="en-US" dirty="0" err="1" smtClean="0"/>
              <a:t>Mba</a:t>
            </a:r>
            <a:r>
              <a:rPr lang="en-US" dirty="0" smtClean="0"/>
              <a:t> = 0</a:t>
            </a:r>
          </a:p>
          <a:p>
            <a:r>
              <a:rPr lang="en-US" dirty="0" smtClean="0"/>
              <a:t>Ra = ( (9600 . 3) + ( 15600. 12,5) +</a:t>
            </a:r>
            <a:r>
              <a:rPr lang="id-ID" dirty="0"/>
              <a:t> </a:t>
            </a:r>
            <a:r>
              <a:rPr lang="id-ID" dirty="0" smtClean="0"/>
              <a:t>39412</a:t>
            </a:r>
            <a:r>
              <a:rPr lang="en-US" dirty="0" smtClean="0"/>
              <a:t> –</a:t>
            </a:r>
            <a:r>
              <a:rPr lang="id-ID" dirty="0" smtClean="0"/>
              <a:t> 37108</a:t>
            </a:r>
            <a:r>
              <a:rPr lang="en-US" dirty="0" smtClean="0"/>
              <a:t> ) /5</a:t>
            </a:r>
          </a:p>
          <a:p>
            <a:r>
              <a:rPr lang="en-US" dirty="0"/>
              <a:t> </a:t>
            </a:r>
            <a:r>
              <a:rPr lang="en-US" dirty="0" smtClean="0"/>
              <a:t>Ra = (28800 + 195000 2304)/5</a:t>
            </a:r>
          </a:p>
          <a:p>
            <a:r>
              <a:rPr lang="en-US" dirty="0" smtClean="0"/>
              <a:t>Ra =   45220,8 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99558" y="1047510"/>
            <a:ext cx="34163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Dg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r>
              <a:rPr lang="en-US" dirty="0" smtClean="0"/>
              <a:t> :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ΣMa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= 0</a:t>
            </a:r>
          </a:p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mencari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didapat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07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175932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r>
                        <a:rPr lang="id-ID" sz="2000" u="none" strike="noStrike" dirty="0" smtClean="0">
                          <a:effectLst/>
                        </a:rPr>
                        <a:t>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4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2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000" u="none" strike="noStrike" dirty="0" smtClean="0">
                          <a:effectLst/>
                        </a:rPr>
                        <a:t>40</a:t>
                      </a:r>
                      <a:r>
                        <a:rPr lang="en-ID" sz="2000" u="none" strike="noStrike" dirty="0" smtClean="0">
                          <a:effectLst/>
                        </a:rPr>
                        <a:t>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</a:t>
                      </a:r>
                      <a:r>
                        <a:rPr lang="id-ID" sz="2000" u="none" strike="noStrike" dirty="0" smtClean="0">
                          <a:effectLst/>
                        </a:rPr>
                        <a:t> 1,4/fy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0,00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</a:t>
                      </a:r>
                      <a:r>
                        <a:rPr lang="id-ID" sz="2000" u="none" strike="noStrike" dirty="0" smtClean="0">
                          <a:effectLst/>
                        </a:rPr>
                        <a:t>203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Equation" r:id="rId3" imgW="1536480" imgH="1803240" progId="Equation.3">
                  <p:embed/>
                </p:oleObj>
              </mc:Choice>
              <mc:Fallback>
                <p:oleObj name="Equation" r:id="rId3" imgW="1536480" imgH="180324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136418"/>
              </p:ext>
            </p:extLst>
          </p:nvPr>
        </p:nvGraphicFramePr>
        <p:xfrm>
          <a:off x="6296526" y="3305178"/>
          <a:ext cx="5895474" cy="1904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17385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17385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smtClean="0">
                          <a:effectLst/>
                        </a:rPr>
                        <a:t>0,00</a:t>
                      </a:r>
                      <a:r>
                        <a:rPr lang="id-ID" sz="1800" u="none" strike="noStrike" dirty="0" smtClean="0">
                          <a:effectLst/>
                        </a:rPr>
                        <a:t>35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smtClean="0">
                          <a:effectLst/>
                        </a:rPr>
                        <a:t>0,02</a:t>
                      </a:r>
                      <a:r>
                        <a:rPr lang="id-ID" sz="1800" u="none" strike="noStrike" dirty="0" smtClean="0">
                          <a:effectLst/>
                        </a:rPr>
                        <a:t>03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325779"/>
              </p:ext>
            </p:extLst>
          </p:nvPr>
        </p:nvGraphicFramePr>
        <p:xfrm>
          <a:off x="490333" y="5522298"/>
          <a:ext cx="3624467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3834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60063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</a:t>
                      </a:r>
                      <a:r>
                        <a:rPr lang="id-ID" sz="1800" u="none" strike="noStrike" dirty="0" smtClean="0">
                          <a:effectLst/>
                        </a:rPr>
                        <a:t>Mtumpuan</a:t>
                      </a:r>
                      <a:r>
                        <a:rPr lang="en-ID" sz="1800" u="none" strike="noStrike" dirty="0" smtClean="0">
                          <a:effectLst/>
                        </a:rPr>
                        <a:t>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39412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800" u="none" strike="noStrike" dirty="0" smtClean="0">
                          <a:effectLst/>
                        </a:rPr>
                        <a:t>M lapangan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800" u="none" strike="noStrike" dirty="0" smtClean="0">
                          <a:effectLst/>
                        </a:rPr>
                        <a:t>94671,99 </a:t>
                      </a:r>
                      <a:r>
                        <a:rPr lang="en-ID" sz="1800" u="none" strike="noStrike" dirty="0" err="1" smtClean="0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2021" y="5809129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Mn</a:t>
            </a:r>
            <a:r>
              <a:rPr lang="en-US" dirty="0" smtClean="0"/>
              <a:t> = Mu/</a:t>
            </a:r>
            <a:r>
              <a:rPr lang="el-GR" dirty="0" smtClean="0"/>
              <a:t>Φ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602583" y="5904411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As= rho . b.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011" t="22411" r="17940" b="19911"/>
          <a:stretch/>
        </p:blipFill>
        <p:spPr>
          <a:xfrm>
            <a:off x="718457" y="457200"/>
            <a:ext cx="11025052" cy="59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48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329942"/>
              </p:ext>
            </p:extLst>
          </p:nvPr>
        </p:nvGraphicFramePr>
        <p:xfrm>
          <a:off x="7150768" y="422420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1536480" imgH="1803240" progId="Equation.3">
                  <p:embed/>
                </p:oleObj>
              </mc:Choice>
              <mc:Fallback>
                <p:oleObj name="Equation" r:id="rId3" imgW="1536480" imgH="1803240" progId="Equation.3">
                  <p:embed/>
                  <p:pic>
                    <p:nvPicPr>
                      <p:cNvPr id="3" name="Objek 2">
                        <a:extLst>
                          <a:ext uri="{FF2B5EF4-FFF2-40B4-BE49-F238E27FC236}">
                            <a16:creationId xmlns:a16="http://schemas.microsoft.com/office/drawing/2014/main" id="{6B2747C0-357E-4F61-846C-9557328796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768" y="422420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6389" y="1077787"/>
            <a:ext cx="494718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 = 400/(0,85 . 25) = 18,82</a:t>
            </a:r>
          </a:p>
          <a:p>
            <a:r>
              <a:rPr lang="en-US" dirty="0" err="1" smtClean="0"/>
              <a:t>Mn</a:t>
            </a:r>
            <a:r>
              <a:rPr lang="en-US" dirty="0" smtClean="0"/>
              <a:t> = </a:t>
            </a:r>
            <a:r>
              <a:rPr lang="en-US" dirty="0"/>
              <a:t>= </a:t>
            </a:r>
            <a:r>
              <a:rPr lang="id-ID" dirty="0" smtClean="0">
                <a:solidFill>
                  <a:srgbClr val="FF0000"/>
                </a:solidFill>
              </a:rPr>
              <a:t>94671,99</a:t>
            </a:r>
            <a:r>
              <a:rPr lang="en-US" dirty="0" smtClean="0">
                <a:solidFill>
                  <a:srgbClr val="FF0000"/>
                </a:solidFill>
              </a:rPr>
              <a:t>/ 0,8 = 118339,9 </a:t>
            </a:r>
            <a:r>
              <a:rPr lang="en-US" dirty="0" err="1" smtClean="0">
                <a:solidFill>
                  <a:srgbClr val="FF0000"/>
                </a:solidFill>
              </a:rPr>
              <a:t>N.m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Rn = 118339,9 . 10^3/( 250 . 450^2) = 2,3 N/mm^2</a:t>
            </a:r>
          </a:p>
          <a:p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dirty="0" smtClean="0">
                <a:solidFill>
                  <a:srgbClr val="FF0000"/>
                </a:solidFill>
              </a:rPr>
              <a:t> 1/</a:t>
            </a:r>
            <a:r>
              <a:rPr lang="en-US" dirty="0" smtClean="0"/>
              <a:t>18,82 . (1 – (1- (2 x </a:t>
            </a:r>
            <a:r>
              <a:rPr lang="en-US" dirty="0"/>
              <a:t>18,82 </a:t>
            </a:r>
            <a:r>
              <a:rPr lang="en-US" dirty="0" smtClean="0"/>
              <a:t>x 2,3/400))^(1/2))</a:t>
            </a:r>
          </a:p>
          <a:p>
            <a:r>
              <a:rPr lang="en-US" dirty="0"/>
              <a:t> </a:t>
            </a:r>
            <a:r>
              <a:rPr lang="en-US" dirty="0" smtClean="0"/>
              <a:t>   = 0,053 x ( 1 – ( 1 – 0,216)^(1/2))</a:t>
            </a:r>
          </a:p>
          <a:p>
            <a:r>
              <a:rPr lang="en-US" dirty="0" smtClean="0"/>
              <a:t>    = 0,053 x ( 1 – 0,885)</a:t>
            </a:r>
          </a:p>
          <a:p>
            <a:r>
              <a:rPr lang="en-US" dirty="0"/>
              <a:t> </a:t>
            </a:r>
            <a:r>
              <a:rPr lang="en-US" dirty="0" smtClean="0"/>
              <a:t>  = 6,09 . 10^-3</a:t>
            </a:r>
          </a:p>
          <a:p>
            <a:r>
              <a:rPr lang="en-US" dirty="0"/>
              <a:t> </a:t>
            </a:r>
            <a:r>
              <a:rPr lang="en-US" dirty="0" smtClean="0"/>
              <a:t>   = 0,00609  &gt; 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6389" y="422420"/>
            <a:ext cx="2855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</a:t>
            </a:r>
            <a:r>
              <a:rPr lang="en-US" b="1" dirty="0" err="1" smtClean="0"/>
              <a:t>Penulangan</a:t>
            </a:r>
            <a:r>
              <a:rPr lang="en-US" b="1" dirty="0" smtClean="0"/>
              <a:t> </a:t>
            </a:r>
            <a:r>
              <a:rPr lang="en-US" b="1" dirty="0" err="1" smtClean="0"/>
              <a:t>lapangan</a:t>
            </a:r>
            <a:r>
              <a:rPr lang="en-US" b="1" dirty="0" smtClean="0"/>
              <a:t> </a:t>
            </a:r>
            <a:r>
              <a:rPr lang="en-US" dirty="0" smtClean="0"/>
              <a:t>:</a:t>
            </a:r>
          </a:p>
          <a:p>
            <a:r>
              <a:rPr lang="en-US" dirty="0" smtClean="0"/>
              <a:t>Ml = </a:t>
            </a:r>
            <a:r>
              <a:rPr lang="en-US" dirty="0" smtClean="0"/>
              <a:t>Mu lap = </a:t>
            </a:r>
            <a:r>
              <a:rPr lang="id-ID" dirty="0" smtClean="0">
                <a:solidFill>
                  <a:srgbClr val="FF0000"/>
                </a:solidFill>
              </a:rPr>
              <a:t>94671,99 </a:t>
            </a:r>
            <a:r>
              <a:rPr lang="id-ID" dirty="0"/>
              <a:t>N.m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349783"/>
              </p:ext>
            </p:extLst>
          </p:nvPr>
        </p:nvGraphicFramePr>
        <p:xfrm>
          <a:off x="1174377" y="3506507"/>
          <a:ext cx="1535717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5717">
                  <a:extLst>
                    <a:ext uri="{9D8B030D-6E8A-4147-A177-3AD203B41FA5}">
                      <a16:colId xmlns:a16="http://schemas.microsoft.com/office/drawing/2014/main" val="669341297"/>
                    </a:ext>
                  </a:extLst>
                </a:gridCol>
              </a:tblGrid>
              <a:tr h="2670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0,00</a:t>
                      </a:r>
                      <a:r>
                        <a:rPr lang="id-ID" sz="2000" u="none" strike="noStrike" dirty="0" smtClean="0">
                          <a:effectLst/>
                        </a:rPr>
                        <a:t>3</a:t>
                      </a:r>
                      <a:r>
                        <a:rPr lang="en-ID" sz="2000" u="none" strike="noStrike" dirty="0" smtClean="0">
                          <a:effectLst/>
                        </a:rPr>
                        <a:t>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1816954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 smtClean="0">
                          <a:effectLst/>
                        </a:rPr>
                        <a:t>0,0</a:t>
                      </a:r>
                      <a:r>
                        <a:rPr lang="id-ID" sz="2000" u="none" strike="noStrike" dirty="0" smtClean="0">
                          <a:effectLst/>
                        </a:rPr>
                        <a:t>203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6702457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0986" y="3497471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 =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27230" y="3766275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max =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26381" y="2977521"/>
            <a:ext cx="338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min 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dimensi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balok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9912" y="4319194"/>
            <a:ext cx="538852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As=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/>
              <a:t> . b. d</a:t>
            </a:r>
          </a:p>
          <a:p>
            <a:r>
              <a:rPr lang="en-US" dirty="0"/>
              <a:t> </a:t>
            </a:r>
            <a:r>
              <a:rPr lang="en-US" dirty="0" smtClean="0"/>
              <a:t>   = 0,00609 x 250 x 450 = 685,125 mm^2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D 12 mm</a:t>
            </a:r>
          </a:p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(n) = As/(0,25 x 3,14 x 12^2) = 6,06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dibulatkan</a:t>
            </a:r>
            <a:r>
              <a:rPr lang="en-US" dirty="0" smtClean="0"/>
              <a:t> 7 </a:t>
            </a:r>
            <a:r>
              <a:rPr lang="en-US" dirty="0" err="1" smtClean="0"/>
              <a:t>bh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84837" y="4371446"/>
            <a:ext cx="550554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:</a:t>
            </a:r>
          </a:p>
          <a:p>
            <a:r>
              <a:rPr lang="en-US" b="1" dirty="0" err="1" smtClean="0"/>
              <a:t>Tulangan</a:t>
            </a:r>
            <a:r>
              <a:rPr lang="en-US" b="1" dirty="0" smtClean="0"/>
              <a:t> </a:t>
            </a:r>
            <a:r>
              <a:rPr lang="en-US" b="1" dirty="0" err="1" smtClean="0"/>
              <a:t>pokok</a:t>
            </a:r>
            <a:r>
              <a:rPr lang="en-US" b="1" dirty="0" smtClean="0"/>
              <a:t> </a:t>
            </a:r>
            <a:r>
              <a:rPr lang="en-US" b="1" dirty="0" err="1" smtClean="0"/>
              <a:t>yg</a:t>
            </a:r>
            <a:r>
              <a:rPr lang="en-US" b="1" dirty="0" smtClean="0"/>
              <a:t> </a:t>
            </a:r>
            <a:r>
              <a:rPr lang="en-US" b="1" dirty="0" err="1" smtClean="0"/>
              <a:t>dipakai</a:t>
            </a:r>
            <a:r>
              <a:rPr lang="en-US" b="1" dirty="0" smtClean="0"/>
              <a:t> D 16 mm</a:t>
            </a:r>
          </a:p>
          <a:p>
            <a:r>
              <a:rPr lang="en-US" b="1" dirty="0" err="1" smtClean="0"/>
              <a:t>Jumlah</a:t>
            </a:r>
            <a:r>
              <a:rPr lang="en-US" b="1" dirty="0" smtClean="0"/>
              <a:t> </a:t>
            </a:r>
            <a:r>
              <a:rPr lang="en-US" b="1" dirty="0" err="1" smtClean="0"/>
              <a:t>tulangan</a:t>
            </a:r>
            <a:r>
              <a:rPr lang="en-US" b="1" dirty="0" smtClean="0"/>
              <a:t> (n) = As/(0,25 x 3,14 x 16^2) = 3,04 </a:t>
            </a:r>
            <a:r>
              <a:rPr lang="en-US" b="1" dirty="0" err="1" smtClean="0"/>
              <a:t>bh</a:t>
            </a:r>
            <a:r>
              <a:rPr lang="en-US" b="1" dirty="0" smtClean="0"/>
              <a:t> </a:t>
            </a:r>
          </a:p>
          <a:p>
            <a:r>
              <a:rPr lang="en-US" b="1" dirty="0" err="1" smtClean="0"/>
              <a:t>dibulatkan</a:t>
            </a:r>
            <a:r>
              <a:rPr lang="en-US" b="1" dirty="0" smtClean="0"/>
              <a:t> 4 </a:t>
            </a:r>
            <a:r>
              <a:rPr lang="en-US" b="1" dirty="0" err="1" smtClean="0"/>
              <a:t>bh</a:t>
            </a:r>
            <a:endParaRPr lang="en-US" b="1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50768" y="3293778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Mn</a:t>
            </a:r>
            <a:r>
              <a:rPr lang="en-US" dirty="0" smtClean="0"/>
              <a:t> = Mu/</a:t>
            </a:r>
            <a:r>
              <a:rPr lang="el-GR" dirty="0" smtClean="0"/>
              <a:t>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9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9364" y="544029"/>
            <a:ext cx="532921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As’=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0,5 x As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= 0,5 x 685,125 = 342,5  mm^2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:</a:t>
            </a:r>
          </a:p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pokok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D 16 mm</a:t>
            </a:r>
          </a:p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(n) = As’/(0,25 x 3,14 x 16^2) = 1,7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dibulatkan</a:t>
            </a:r>
            <a:r>
              <a:rPr lang="en-US" dirty="0" smtClean="0"/>
              <a:t> 2 </a:t>
            </a:r>
            <a:r>
              <a:rPr lang="en-US" dirty="0" err="1" smtClean="0"/>
              <a:t>bh</a:t>
            </a:r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29364" y="2575354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2</a:t>
            </a:r>
            <a:r>
              <a:rPr lang="en-US" b="1" dirty="0" smtClean="0"/>
              <a:t>. </a:t>
            </a:r>
            <a:r>
              <a:rPr lang="en-US" b="1" dirty="0" err="1"/>
              <a:t>Penulangan</a:t>
            </a:r>
            <a:r>
              <a:rPr lang="en-US" b="1" dirty="0"/>
              <a:t> </a:t>
            </a:r>
            <a:r>
              <a:rPr lang="en-US" b="1" dirty="0" err="1" smtClean="0"/>
              <a:t>tumpuan</a:t>
            </a:r>
            <a:r>
              <a:rPr lang="en-US" b="1" dirty="0" smtClean="0"/>
              <a:t> </a:t>
            </a:r>
            <a:r>
              <a:rPr lang="en-US" dirty="0"/>
              <a:t>:</a:t>
            </a:r>
          </a:p>
          <a:p>
            <a:r>
              <a:rPr lang="en-US" dirty="0" smtClean="0"/>
              <a:t>Mt </a:t>
            </a:r>
            <a:r>
              <a:rPr lang="en-US" dirty="0"/>
              <a:t>= </a:t>
            </a:r>
            <a:r>
              <a:rPr lang="id-ID" dirty="0">
                <a:solidFill>
                  <a:srgbClr val="FF0000"/>
                </a:solidFill>
              </a:rPr>
              <a:t>39412</a:t>
            </a:r>
            <a:r>
              <a:rPr lang="id-ID" dirty="0"/>
              <a:t> </a:t>
            </a:r>
            <a:r>
              <a:rPr lang="id-ID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N.m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Langkahnya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dg </a:t>
            </a:r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endParaRPr lang="en-US" dirty="0" smtClean="0"/>
          </a:p>
          <a:p>
            <a:r>
              <a:rPr lang="en-US" dirty="0" smtClean="0"/>
              <a:t>As =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Tarik</a:t>
            </a:r>
          </a:p>
          <a:p>
            <a:r>
              <a:rPr lang="en-US" dirty="0" smtClean="0"/>
              <a:t>As’ =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tekan</a:t>
            </a:r>
            <a:endParaRPr lang="en-US" dirty="0" smtClean="0"/>
          </a:p>
          <a:p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penulangan</a:t>
            </a:r>
            <a:r>
              <a:rPr lang="en-US" dirty="0" smtClean="0"/>
              <a:t> </a:t>
            </a:r>
            <a:r>
              <a:rPr lang="en-US" dirty="0" err="1" smtClean="0"/>
              <a:t>besinya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9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550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b=2</a:t>
            </a:r>
            <a:r>
              <a:rPr lang="en-US" sz="1400" dirty="0" smtClean="0"/>
              <a:t>5</a:t>
            </a:r>
            <a:r>
              <a:rPr lang="id-ID" sz="1400" dirty="0" smtClean="0"/>
              <a:t>0 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h=5</a:t>
            </a:r>
            <a:r>
              <a:rPr lang="en-US" sz="1400" dirty="0" smtClean="0"/>
              <a:t>0</a:t>
            </a:r>
            <a:r>
              <a:rPr lang="id-ID" sz="1400" dirty="0" smtClean="0"/>
              <a:t>0 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</a:t>
            </a:r>
            <a:r>
              <a:rPr lang="en-US" sz="1400" dirty="0" smtClean="0"/>
              <a:t>5</a:t>
            </a:r>
            <a:r>
              <a:rPr lang="id-ID" sz="1400" dirty="0" smtClean="0"/>
              <a:t>0 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118355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409448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04332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82180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994838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112945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014117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475363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smtClean="0">
                          <a:effectLst/>
                        </a:rPr>
                        <a:t>0,0035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dirty="0" smtClean="0"/>
                        <a:t>0,00609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smtClean="0">
                          <a:effectLst/>
                        </a:rPr>
                        <a:t>0,0203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8518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s =( 2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id-ID" dirty="0" smtClean="0">
                <a:solidFill>
                  <a:srgbClr val="FF0000"/>
                </a:solidFill>
              </a:rPr>
              <a:t>0 – (2. 25 + 2. 8  + 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. </a:t>
            </a:r>
            <a:r>
              <a:rPr lang="en-US" dirty="0" smtClean="0">
                <a:solidFill>
                  <a:srgbClr val="FF0000"/>
                </a:solidFill>
              </a:rPr>
              <a:t>12</a:t>
            </a:r>
            <a:r>
              <a:rPr lang="id-ID" dirty="0" smtClean="0">
                <a:solidFill>
                  <a:srgbClr val="FF0000"/>
                </a:solidFill>
              </a:rPr>
              <a:t>))/(</a:t>
            </a:r>
            <a:r>
              <a:rPr lang="en-US" dirty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-1) 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S = (2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id-ID" dirty="0" smtClean="0">
                <a:solidFill>
                  <a:srgbClr val="FF0000"/>
                </a:solidFill>
              </a:rPr>
              <a:t>0 – (50 +16 +</a:t>
            </a:r>
            <a:r>
              <a:rPr lang="en-US" dirty="0" smtClean="0">
                <a:solidFill>
                  <a:srgbClr val="FF0000"/>
                </a:solidFill>
              </a:rPr>
              <a:t>84</a:t>
            </a:r>
            <a:r>
              <a:rPr lang="id-ID" dirty="0" smtClean="0">
                <a:solidFill>
                  <a:srgbClr val="FF0000"/>
                </a:solidFill>
              </a:rPr>
              <a:t>)) /</a:t>
            </a:r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id-ID" dirty="0" smtClean="0">
              <a:solidFill>
                <a:srgbClr val="FF0000"/>
              </a:solidFill>
            </a:endParaRPr>
          </a:p>
          <a:p>
            <a:r>
              <a:rPr lang="id-ID" dirty="0" smtClean="0">
                <a:solidFill>
                  <a:srgbClr val="FF0000"/>
                </a:solidFill>
              </a:rPr>
              <a:t>S = (2</a:t>
            </a:r>
            <a:r>
              <a:rPr lang="en-US" dirty="0" smtClean="0">
                <a:solidFill>
                  <a:srgbClr val="FF0000"/>
                </a:solidFill>
              </a:rPr>
              <a:t>5</a:t>
            </a:r>
            <a:r>
              <a:rPr lang="id-ID" dirty="0" smtClean="0">
                <a:solidFill>
                  <a:srgbClr val="FF0000"/>
                </a:solidFill>
              </a:rPr>
              <a:t>0- 1</a:t>
            </a:r>
            <a:r>
              <a:rPr lang="en-US" dirty="0" smtClean="0">
                <a:solidFill>
                  <a:srgbClr val="FF0000"/>
                </a:solidFill>
              </a:rPr>
              <a:t>50</a:t>
            </a:r>
            <a:r>
              <a:rPr lang="id-ID" dirty="0" smtClean="0">
                <a:solidFill>
                  <a:srgbClr val="FF0000"/>
                </a:solidFill>
              </a:rPr>
              <a:t>)/</a:t>
            </a:r>
            <a:r>
              <a:rPr lang="en-US" dirty="0">
                <a:solidFill>
                  <a:srgbClr val="FF0000"/>
                </a:solidFill>
              </a:rPr>
              <a:t>6</a:t>
            </a:r>
            <a:endParaRPr lang="id-ID" dirty="0" smtClean="0">
              <a:solidFill>
                <a:srgbClr val="FF0000"/>
              </a:solidFill>
            </a:endParaRPr>
          </a:p>
          <a:p>
            <a:r>
              <a:rPr lang="id-ID" dirty="0" smtClean="0">
                <a:solidFill>
                  <a:srgbClr val="FF0000"/>
                </a:solidFill>
              </a:rPr>
              <a:t>S = </a:t>
            </a:r>
            <a:r>
              <a:rPr lang="en-US" dirty="0" smtClean="0">
                <a:solidFill>
                  <a:srgbClr val="FF0000"/>
                </a:solidFill>
              </a:rPr>
              <a:t>16</a:t>
            </a:r>
            <a:r>
              <a:rPr lang="id-ID" dirty="0" smtClean="0">
                <a:solidFill>
                  <a:srgbClr val="FF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 mm  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id-ID" dirty="0" smtClean="0">
                <a:solidFill>
                  <a:srgbClr val="FF0000"/>
                </a:solidFill>
              </a:rPr>
              <a:t>  syarat 25 mm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tdk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oke)</a:t>
            </a: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</a:t>
            </a:r>
            <a:r>
              <a:rPr lang="en-US" dirty="0" smtClean="0"/>
              <a:t>5</a:t>
            </a:r>
            <a:r>
              <a:rPr lang="id-ID" dirty="0" smtClean="0"/>
              <a:t>0 – (2. 25 + 2. 8  + 4. </a:t>
            </a:r>
            <a:r>
              <a:rPr lang="en-US" dirty="0" smtClean="0"/>
              <a:t>16</a:t>
            </a:r>
            <a:r>
              <a:rPr lang="id-ID" dirty="0" smtClean="0"/>
              <a:t>))/(4-1) </a:t>
            </a:r>
          </a:p>
          <a:p>
            <a:r>
              <a:rPr lang="id-ID" dirty="0" smtClean="0"/>
              <a:t>S = (2</a:t>
            </a:r>
            <a:r>
              <a:rPr lang="en-US" dirty="0" smtClean="0"/>
              <a:t>5</a:t>
            </a:r>
            <a:r>
              <a:rPr lang="id-ID" dirty="0" smtClean="0"/>
              <a:t>0 – (50 +16 +</a:t>
            </a:r>
            <a:r>
              <a:rPr lang="en-US" dirty="0" smtClean="0"/>
              <a:t>64</a:t>
            </a:r>
            <a:r>
              <a:rPr lang="id-ID" dirty="0" smtClean="0"/>
              <a:t>)) /3</a:t>
            </a:r>
          </a:p>
          <a:p>
            <a:r>
              <a:rPr lang="id-ID" dirty="0" smtClean="0"/>
              <a:t>S = (2</a:t>
            </a:r>
            <a:r>
              <a:rPr lang="en-US" dirty="0" smtClean="0"/>
              <a:t>5</a:t>
            </a:r>
            <a:r>
              <a:rPr lang="id-ID" dirty="0" smtClean="0"/>
              <a:t>0- 1</a:t>
            </a:r>
            <a:r>
              <a:rPr lang="en-US" dirty="0" smtClean="0"/>
              <a:t>30</a:t>
            </a:r>
            <a:r>
              <a:rPr lang="id-ID" dirty="0" smtClean="0"/>
              <a:t>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</a:t>
            </a:r>
            <a:r>
              <a:rPr lang="en-US" dirty="0" smtClean="0"/>
              <a:t>40</a:t>
            </a:r>
            <a:r>
              <a:rPr lang="id-ID" dirty="0" smtClean="0"/>
              <a:t> mm   </a:t>
            </a:r>
            <a:r>
              <a:rPr lang="en-US" dirty="0" smtClean="0"/>
              <a:t>&gt;</a:t>
            </a:r>
            <a:r>
              <a:rPr lang="id-ID" dirty="0" smtClean="0"/>
              <a:t>  syarat 25 mm (oke)</a:t>
            </a:r>
            <a:endParaRPr lang="id-ID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2415610" y="4506573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1" name="Oval 50"/>
          <p:cNvSpPr/>
          <p:nvPr/>
        </p:nvSpPr>
        <p:spPr>
          <a:xfrm>
            <a:off x="2842327" y="4502217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Oval 51"/>
          <p:cNvSpPr/>
          <p:nvPr/>
        </p:nvSpPr>
        <p:spPr>
          <a:xfrm>
            <a:off x="3282110" y="4510925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3" name="Oval 52"/>
          <p:cNvSpPr/>
          <p:nvPr/>
        </p:nvSpPr>
        <p:spPr>
          <a:xfrm>
            <a:off x="1932280" y="1711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4" name="Oval 53"/>
          <p:cNvSpPr/>
          <p:nvPr/>
        </p:nvSpPr>
        <p:spPr>
          <a:xfrm>
            <a:off x="3277756" y="1698054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2368143" y="1736952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2D16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402976" y="4828495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D16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33919" y="530602"/>
            <a:ext cx="2269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Penulangan</a:t>
            </a:r>
            <a:r>
              <a:rPr lang="en-US" b="1" dirty="0" smtClean="0"/>
              <a:t> </a:t>
            </a:r>
            <a:r>
              <a:rPr lang="en-US" b="1" dirty="0" err="1" smtClean="0"/>
              <a:t>Lapangan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550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" name="Straight Connector 3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b=2</a:t>
            </a:r>
            <a:r>
              <a:rPr lang="en-US" sz="1400" dirty="0" smtClean="0"/>
              <a:t>5</a:t>
            </a:r>
            <a:r>
              <a:rPr lang="id-ID" sz="1400" dirty="0" smtClean="0"/>
              <a:t>0 mm</a:t>
            </a:r>
            <a:endParaRPr lang="id-ID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h=5</a:t>
            </a:r>
            <a:r>
              <a:rPr lang="en-US" sz="1400" dirty="0" smtClean="0"/>
              <a:t>0</a:t>
            </a:r>
            <a:r>
              <a:rPr lang="id-ID" sz="1400" dirty="0" smtClean="0"/>
              <a:t>0 mm</a:t>
            </a:r>
            <a:endParaRPr lang="id-ID" sz="1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</a:t>
            </a:r>
            <a:r>
              <a:rPr lang="en-US" sz="1400" dirty="0" smtClean="0"/>
              <a:t>5</a:t>
            </a:r>
            <a:r>
              <a:rPr lang="id-ID" sz="1400" dirty="0" smtClean="0"/>
              <a:t>0 mm</a:t>
            </a:r>
            <a:endParaRPr lang="id-ID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2118355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09448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4332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282180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994838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12945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4117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7" name="Straight Connector 26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sp>
        <p:nvSpPr>
          <p:cNvPr id="31" name="Oval 30"/>
          <p:cNvSpPr/>
          <p:nvPr/>
        </p:nvSpPr>
        <p:spPr>
          <a:xfrm>
            <a:off x="2585429" y="1698056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Oval 32"/>
          <p:cNvSpPr/>
          <p:nvPr/>
        </p:nvSpPr>
        <p:spPr>
          <a:xfrm>
            <a:off x="3282110" y="4510925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4" name="Oval 33"/>
          <p:cNvSpPr/>
          <p:nvPr/>
        </p:nvSpPr>
        <p:spPr>
          <a:xfrm>
            <a:off x="1932280" y="1711118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5" name="Oval 34"/>
          <p:cNvSpPr/>
          <p:nvPr/>
        </p:nvSpPr>
        <p:spPr>
          <a:xfrm>
            <a:off x="3277756" y="1698054"/>
            <a:ext cx="187482" cy="2348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2368143" y="1867582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D16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402976" y="4828495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2D16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866675" y="530602"/>
            <a:ext cx="225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Penulangan</a:t>
            </a:r>
            <a:r>
              <a:rPr lang="en-US" b="1" dirty="0" smtClean="0"/>
              <a:t> </a:t>
            </a:r>
            <a:r>
              <a:rPr lang="en-US" b="1" dirty="0" err="1" smtClean="0"/>
              <a:t>Tumpuan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6710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369932"/>
              </p:ext>
            </p:extLst>
          </p:nvPr>
        </p:nvGraphicFramePr>
        <p:xfrm>
          <a:off x="1485676" y="934810"/>
          <a:ext cx="8856658" cy="5381630"/>
        </p:xfrm>
        <a:graphic>
          <a:graphicData uri="http://schemas.openxmlformats.org/drawingml/2006/table">
            <a:tbl>
              <a:tblPr/>
              <a:tblGrid>
                <a:gridCol w="890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550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611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1143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Diameter Tulangan (mm)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AvantGarde Bk BT"/>
                        </a:rPr>
                        <a:t>Luas Penampang (mm</a:t>
                      </a:r>
                      <a:r>
                        <a:rPr lang="id-ID" sz="1200" b="1" i="0" u="none" strike="noStrike" baseline="30000" dirty="0">
                          <a:solidFill>
                            <a:srgbClr val="FF0000"/>
                          </a:solidFill>
                          <a:latin typeface="AvantGarde Bk BT"/>
                        </a:rPr>
                        <a:t>2</a:t>
                      </a:r>
                      <a:r>
                        <a:rPr lang="id-ID" sz="1200" b="1" i="0" u="none" strike="noStrike" dirty="0">
                          <a:solidFill>
                            <a:srgbClr val="FF0000"/>
                          </a:solidFill>
                          <a:latin typeface="AvantGarde Bk BT"/>
                        </a:rPr>
                        <a:t>)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52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Jumlah tulangan (n) batang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608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1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2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5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8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10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>
                          <a:solidFill>
                            <a:srgbClr val="000000"/>
                          </a:solidFill>
                          <a:latin typeface="AvantGarde Bk BT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6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28,29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56,57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84,86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113,14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141,43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169,71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198,00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226,29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254,57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282,86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8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50,29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100,57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150,86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201,14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251,43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301,71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352,00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402,29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452,57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502,86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10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78,57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157,14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235,71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314,29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392,86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471,43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550,00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628,57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707,14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785,71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12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113,14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226,29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339,43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452,57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565,71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678,86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792,00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905,14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1018,29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1131,43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154,00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308,00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462,00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616,00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770,00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924,00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1078,00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1232,00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1386,00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1540,00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16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201,14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402,29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603,43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804,57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1005,71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1206,86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1408,00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1609,14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1810,29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2011,43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19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283,64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567,29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850,93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1134,57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1418,21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1701,86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1985,50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2269,14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2552,79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2836,43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22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380,29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760,57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1140,86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1521,14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1901,43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2281,71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2662,00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3042,29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3422,57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3802,86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25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491,07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982,14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1473,21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1964,29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2455,36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2946,43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3437,50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3928,57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4419,64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4910,71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28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616,00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1232,00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1848,00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2464,00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3080,00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3696,00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4312,00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4928,00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5544,00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6160,00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9152"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AvantGarde Bk BT"/>
                        </a:rPr>
                        <a:t>32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804,57</a:t>
                      </a:r>
                    </a:p>
                  </a:txBody>
                  <a:tcPr marL="7327" marR="7327" marT="73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1609,14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2413,71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AvantGarde Bk BT"/>
                        </a:rPr>
                        <a:t>3218,29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4022,86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4827,43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5632,00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6436,57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7241,14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AvantGarde Bk BT"/>
                        </a:rPr>
                        <a:t>8045,71</a:t>
                      </a:r>
                    </a:p>
                  </a:txBody>
                  <a:tcPr marL="7327" marR="7327" marT="732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5608"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200" b="1" i="0" u="none" strike="noStrike" baseline="0" dirty="0">
                          <a:solidFill>
                            <a:srgbClr val="00206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327" marR="7327" marT="73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2194560" y="3540034"/>
            <a:ext cx="5081451" cy="1306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164078" y="4162701"/>
            <a:ext cx="2734493" cy="1741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943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1132</Words>
  <Application>Microsoft Office PowerPoint</Application>
  <PresentationFormat>Widescreen</PresentationFormat>
  <Paragraphs>369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AvantGarde Bk BT</vt:lpstr>
      <vt:lpstr>Calibri</vt:lpstr>
      <vt:lpstr>Calibri Light</vt:lpstr>
      <vt:lpstr>Tema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59</cp:revision>
  <dcterms:created xsi:type="dcterms:W3CDTF">2020-04-02T14:28:39Z</dcterms:created>
  <dcterms:modified xsi:type="dcterms:W3CDTF">2021-10-18T03:50:04Z</dcterms:modified>
</cp:coreProperties>
</file>