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9/18/2017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Jenis-jenis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, </a:t>
            </a:r>
            <a:r>
              <a:rPr lang="en-US" dirty="0" err="1"/>
              <a:t>Pembatasan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, </a:t>
            </a:r>
            <a:r>
              <a:rPr lang="en-US" dirty="0" err="1"/>
              <a:t>Rumusan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905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Cakupan</a:t>
            </a:r>
            <a:r>
              <a:rPr lang="en-US" dirty="0" smtClean="0"/>
              <a:t> </a:t>
            </a:r>
            <a:r>
              <a:rPr lang="en-US" dirty="0" err="1" smtClean="0"/>
              <a:t>konten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5400" dirty="0" err="1"/>
              <a:t>Jenis-jenis</a:t>
            </a:r>
            <a:r>
              <a:rPr lang="en-US" sz="5400" dirty="0"/>
              <a:t> </a:t>
            </a:r>
            <a:r>
              <a:rPr lang="en-US" sz="5400" dirty="0" err="1"/>
              <a:t>masalah</a:t>
            </a:r>
            <a:r>
              <a:rPr lang="en-US" sz="5400" dirty="0"/>
              <a:t> </a:t>
            </a:r>
            <a:r>
              <a:rPr lang="en-US" sz="5400" dirty="0" err="1" smtClean="0"/>
              <a:t>penelitian</a:t>
            </a:r>
            <a:endParaRPr lang="en-US" sz="5400" dirty="0" smtClean="0"/>
          </a:p>
          <a:p>
            <a:r>
              <a:rPr lang="en-US" sz="5400" dirty="0" err="1" smtClean="0"/>
              <a:t>Identifikasi</a:t>
            </a:r>
            <a:r>
              <a:rPr lang="en-US" sz="5400" dirty="0" smtClean="0"/>
              <a:t> </a:t>
            </a:r>
            <a:r>
              <a:rPr lang="en-US" sz="5400" dirty="0" err="1" smtClean="0"/>
              <a:t>masalah</a:t>
            </a:r>
            <a:endParaRPr lang="en-US" sz="5400" dirty="0" smtClean="0"/>
          </a:p>
          <a:p>
            <a:r>
              <a:rPr lang="en-US" sz="5400" dirty="0" err="1" smtClean="0"/>
              <a:t>Pembatasan</a:t>
            </a:r>
            <a:r>
              <a:rPr lang="en-US" sz="5400" dirty="0" smtClean="0"/>
              <a:t> </a:t>
            </a:r>
            <a:r>
              <a:rPr lang="en-US" sz="5400" dirty="0" err="1" smtClean="0"/>
              <a:t>masalah</a:t>
            </a:r>
            <a:endParaRPr lang="en-US" sz="5400" dirty="0" smtClean="0"/>
          </a:p>
          <a:p>
            <a:r>
              <a:rPr lang="en-US" sz="5400" dirty="0" err="1" smtClean="0"/>
              <a:t>Rumusan</a:t>
            </a:r>
            <a:r>
              <a:rPr lang="en-US" sz="5400" dirty="0" smtClean="0"/>
              <a:t> </a:t>
            </a:r>
            <a:r>
              <a:rPr lang="en-US" sz="5400" dirty="0" err="1"/>
              <a:t>masalah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3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jenis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1.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 smtClean="0"/>
              <a:t>Deskriptif</a:t>
            </a:r>
            <a:r>
              <a:rPr lang="en-US" dirty="0" smtClean="0"/>
              <a:t>: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mandiri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(</a:t>
            </a:r>
            <a:r>
              <a:rPr lang="en-US" dirty="0" err="1"/>
              <a:t>variabel</a:t>
            </a:r>
            <a:r>
              <a:rPr lang="en-US" dirty="0"/>
              <a:t> yang </a:t>
            </a:r>
            <a:r>
              <a:rPr lang="en-US" dirty="0" err="1"/>
              <a:t>berdiri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 smtClean="0"/>
              <a:t>Komparatif</a:t>
            </a:r>
            <a:r>
              <a:rPr lang="en-US" dirty="0" smtClean="0"/>
              <a:t>: </a:t>
            </a:r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membandingkan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sampel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dirty="0"/>
              <a:t>.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 smtClean="0"/>
              <a:t>Asosiatif</a:t>
            </a:r>
            <a:r>
              <a:rPr lang="en-US" dirty="0" smtClean="0"/>
              <a:t>/ </a:t>
            </a:r>
            <a:r>
              <a:rPr lang="en-US" dirty="0" err="1" smtClean="0"/>
              <a:t>hubungan</a:t>
            </a:r>
            <a:r>
              <a:rPr lang="en-US" dirty="0" smtClean="0"/>
              <a:t>: </a:t>
            </a:r>
            <a:r>
              <a:rPr lang="en-US" dirty="0" err="1" smtClean="0"/>
              <a:t>rumusan</a:t>
            </a:r>
            <a:r>
              <a:rPr lang="en-US" dirty="0" smtClean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menanyakan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75698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temuan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4000" dirty="0" err="1" smtClean="0"/>
              <a:t>Observasi</a:t>
            </a:r>
            <a:endParaRPr lang="en-US" sz="4000" dirty="0" smtClean="0"/>
          </a:p>
          <a:p>
            <a:pPr algn="just"/>
            <a:r>
              <a:rPr lang="en-US" sz="4000" dirty="0" err="1" smtClean="0"/>
              <a:t>Dedukasi</a:t>
            </a:r>
            <a:r>
              <a:rPr lang="en-US" sz="4000" dirty="0" smtClean="0"/>
              <a:t> </a:t>
            </a:r>
            <a:r>
              <a:rPr lang="en-US" sz="4000" dirty="0" err="1"/>
              <a:t>dari</a:t>
            </a:r>
            <a:r>
              <a:rPr lang="en-US" sz="4000" dirty="0"/>
              <a:t> </a:t>
            </a:r>
            <a:r>
              <a:rPr lang="en-US" sz="4000" dirty="0" err="1" smtClean="0"/>
              <a:t>teori</a:t>
            </a:r>
            <a:endParaRPr lang="en-US" sz="4000" dirty="0" smtClean="0"/>
          </a:p>
          <a:p>
            <a:pPr algn="just"/>
            <a:r>
              <a:rPr lang="en-US" sz="4000" dirty="0" err="1" smtClean="0"/>
              <a:t>Kepustakaan</a:t>
            </a:r>
            <a:endParaRPr lang="en-US" sz="4000" dirty="0" smtClean="0"/>
          </a:p>
          <a:p>
            <a:pPr algn="just"/>
            <a:r>
              <a:rPr lang="en-US" sz="4000" dirty="0" err="1" smtClean="0"/>
              <a:t>Masalah</a:t>
            </a:r>
            <a:r>
              <a:rPr lang="en-US" sz="4000" dirty="0" smtClean="0"/>
              <a:t> social</a:t>
            </a:r>
          </a:p>
          <a:p>
            <a:pPr algn="just"/>
            <a:r>
              <a:rPr lang="en-US" sz="4000" dirty="0" err="1" smtClean="0"/>
              <a:t>Pengalaman</a:t>
            </a:r>
            <a:r>
              <a:rPr lang="en-US" sz="4000" dirty="0" smtClean="0"/>
              <a:t> </a:t>
            </a:r>
            <a:r>
              <a:rPr lang="en-US" sz="4000" dirty="0" err="1" smtClean="0"/>
              <a:t>pribadi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7371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 smtClean="0"/>
              <a:t>Contoh</a:t>
            </a:r>
            <a:r>
              <a:rPr lang="en-US" sz="4800" dirty="0" smtClean="0"/>
              <a:t> </a:t>
            </a:r>
            <a:r>
              <a:rPr lang="en-US" sz="4800" dirty="0" err="1" smtClean="0"/>
              <a:t>permasalahan</a:t>
            </a:r>
            <a:r>
              <a:rPr lang="en-US" sz="4800" dirty="0" smtClean="0"/>
              <a:t> </a:t>
            </a:r>
            <a:r>
              <a:rPr lang="en-US" sz="4800" dirty="0" err="1" smtClean="0"/>
              <a:t>dalam</a:t>
            </a:r>
            <a:r>
              <a:rPr lang="en-US" sz="4800" dirty="0"/>
              <a:t> </a:t>
            </a:r>
            <a:r>
              <a:rPr lang="en-US" sz="4800" dirty="0" err="1" smtClean="0"/>
              <a:t>pendidikan</a:t>
            </a:r>
            <a:endParaRPr lang="en-US" sz="4800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indent="-457200" eaLnBrk="1" hangingPunct="1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 smtClean="0">
                <a:solidFill>
                  <a:schemeClr val="tx1"/>
                </a:solidFill>
              </a:rPr>
              <a:t>Pengaruh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i="1" dirty="0" smtClean="0">
                <a:solidFill>
                  <a:schemeClr val="tx1"/>
                </a:solidFill>
              </a:rPr>
              <a:t>SMS (Short Message Service)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terhadap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kebocoran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soal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Ujian</a:t>
            </a:r>
            <a:r>
              <a:rPr lang="en-US" altLang="en-US" sz="3600" dirty="0" smtClean="0">
                <a:solidFill>
                  <a:schemeClr val="tx1"/>
                </a:solidFill>
              </a:rPr>
              <a:t> Nasional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Sosiologi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Tahun</a:t>
            </a:r>
            <a:r>
              <a:rPr lang="en-US" altLang="en-US" sz="3600" dirty="0" smtClean="0">
                <a:solidFill>
                  <a:schemeClr val="tx1"/>
                </a:solidFill>
              </a:rPr>
              <a:t> 2010 di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Provinsi</a:t>
            </a:r>
            <a:r>
              <a:rPr lang="en-US" altLang="en-US" sz="3600" dirty="0" smtClean="0">
                <a:solidFill>
                  <a:schemeClr val="tx1"/>
                </a:solidFill>
              </a:rPr>
              <a:t> …(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kualitatif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 eaLnBrk="1" hangingPunct="1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 smtClean="0">
                <a:solidFill>
                  <a:schemeClr val="tx1"/>
                </a:solidFill>
              </a:rPr>
              <a:t>Peran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i="1" dirty="0" smtClean="0">
                <a:solidFill>
                  <a:schemeClr val="tx1"/>
                </a:solidFill>
              </a:rPr>
              <a:t>reward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dalam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meningkatkan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keaktifan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siswa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dalam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mata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pelajaran</a:t>
            </a:r>
            <a:r>
              <a:rPr lang="en-US" altLang="en-US" sz="3600" dirty="0" smtClean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Sosiologi</a:t>
            </a:r>
            <a:r>
              <a:rPr lang="en-US" altLang="en-US" sz="3600" dirty="0" smtClean="0">
                <a:solidFill>
                  <a:schemeClr val="tx1"/>
                </a:solidFill>
              </a:rPr>
              <a:t> di SMA …(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kualitatif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>
                <a:solidFill>
                  <a:schemeClr val="tx1"/>
                </a:solidFill>
              </a:rPr>
              <a:t>Kontribusi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Kemandirian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Belajar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dan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Motivasi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Berprestasi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terhadap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Prestasi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Belajar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Sosiologi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Siswa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Kelas</a:t>
            </a:r>
            <a:r>
              <a:rPr lang="en-US" altLang="en-US" sz="3600" dirty="0">
                <a:solidFill>
                  <a:schemeClr val="tx1"/>
                </a:solidFill>
              </a:rPr>
              <a:t> X SMA </a:t>
            </a:r>
            <a:r>
              <a:rPr lang="en-US" altLang="en-US" sz="3600" dirty="0" smtClean="0">
                <a:solidFill>
                  <a:schemeClr val="tx1"/>
                </a:solidFill>
              </a:rPr>
              <a:t>…(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kuantitatif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  <a:endParaRPr lang="en-US" altLang="en-US" sz="36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>
                <a:solidFill>
                  <a:schemeClr val="tx1"/>
                </a:solidFill>
              </a:rPr>
              <a:t>Hubungan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antara</a:t>
            </a:r>
            <a:r>
              <a:rPr lang="en-US" altLang="en-US" sz="3600" dirty="0">
                <a:solidFill>
                  <a:schemeClr val="tx1"/>
                </a:solidFill>
              </a:rPr>
              <a:t> Masa </a:t>
            </a:r>
            <a:r>
              <a:rPr lang="en-US" altLang="en-US" sz="3600" dirty="0" err="1">
                <a:solidFill>
                  <a:schemeClr val="tx1"/>
                </a:solidFill>
              </a:rPr>
              <a:t>Kerja</a:t>
            </a:r>
            <a:r>
              <a:rPr lang="en-US" altLang="en-US" sz="3600" dirty="0">
                <a:solidFill>
                  <a:schemeClr val="tx1"/>
                </a:solidFill>
              </a:rPr>
              <a:t>, Beban </a:t>
            </a:r>
            <a:r>
              <a:rPr lang="en-US" altLang="en-US" sz="3600" dirty="0" err="1">
                <a:solidFill>
                  <a:schemeClr val="tx1"/>
                </a:solidFill>
              </a:rPr>
              <a:t>Mengajar</a:t>
            </a:r>
            <a:r>
              <a:rPr lang="en-US" altLang="en-US" sz="3600" dirty="0">
                <a:solidFill>
                  <a:schemeClr val="tx1"/>
                </a:solidFill>
              </a:rPr>
              <a:t>, </a:t>
            </a:r>
            <a:r>
              <a:rPr lang="en-US" altLang="en-US" sz="3600" dirty="0" err="1">
                <a:solidFill>
                  <a:schemeClr val="tx1"/>
                </a:solidFill>
              </a:rPr>
              <a:t>Produktivitas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Penelitian</a:t>
            </a:r>
            <a:r>
              <a:rPr lang="en-US" altLang="en-US" sz="3600" dirty="0">
                <a:solidFill>
                  <a:schemeClr val="tx1"/>
                </a:solidFill>
              </a:rPr>
              <a:t>, </a:t>
            </a:r>
            <a:r>
              <a:rPr lang="en-US" altLang="en-US" sz="3600" dirty="0" err="1">
                <a:solidFill>
                  <a:schemeClr val="tx1"/>
                </a:solidFill>
              </a:rPr>
              <a:t>dan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Pengalaman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Diklat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terhadap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Prestasi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Kerja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Dosen</a:t>
            </a:r>
            <a:r>
              <a:rPr lang="en-US" altLang="en-US" sz="3600" dirty="0">
                <a:solidFill>
                  <a:schemeClr val="tx1"/>
                </a:solidFill>
              </a:rPr>
              <a:t> FIS </a:t>
            </a:r>
            <a:r>
              <a:rPr lang="en-US" altLang="en-US" sz="3600" dirty="0" smtClean="0">
                <a:solidFill>
                  <a:schemeClr val="tx1"/>
                </a:solidFill>
              </a:rPr>
              <a:t>UNY(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kuantitatif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>
                <a:solidFill>
                  <a:schemeClr val="tx1"/>
                </a:solidFill>
              </a:rPr>
              <a:t>Peningkatan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kemampuan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menulis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silabus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melalui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kegiatan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lokakarya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berkesinambungan</a:t>
            </a:r>
            <a:r>
              <a:rPr lang="en-US" altLang="en-US" sz="3600" dirty="0" smtClean="0">
                <a:solidFill>
                  <a:schemeClr val="tx1"/>
                </a:solidFill>
              </a:rPr>
              <a:t> 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Tindakan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  <a:endParaRPr lang="en-US" altLang="en-US" sz="36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sz="3600" dirty="0" err="1">
                <a:solidFill>
                  <a:schemeClr val="tx1"/>
                </a:solidFill>
              </a:rPr>
              <a:t>Penerapan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pembelajaran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kooperatif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tipe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i="1" dirty="0">
                <a:solidFill>
                  <a:schemeClr val="tx1"/>
                </a:solidFill>
              </a:rPr>
              <a:t>Group Investigation (GI) </a:t>
            </a:r>
            <a:r>
              <a:rPr lang="en-US" altLang="en-US" sz="3600" dirty="0" err="1">
                <a:solidFill>
                  <a:schemeClr val="tx1"/>
                </a:solidFill>
              </a:rPr>
              <a:t>untuk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meningkatkan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partisipasi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mahasiswa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pada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perkuliahan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Struktur</a:t>
            </a:r>
            <a:r>
              <a:rPr lang="en-US" altLang="en-US" sz="3600" dirty="0">
                <a:solidFill>
                  <a:schemeClr val="tx1"/>
                </a:solidFill>
              </a:rPr>
              <a:t> </a:t>
            </a:r>
            <a:r>
              <a:rPr lang="en-US" altLang="en-US" sz="3600" dirty="0" err="1">
                <a:solidFill>
                  <a:schemeClr val="tx1"/>
                </a:solidFill>
              </a:rPr>
              <a:t>dan</a:t>
            </a:r>
            <a:r>
              <a:rPr lang="en-US" altLang="en-US" sz="3600" dirty="0">
                <a:solidFill>
                  <a:schemeClr val="tx1"/>
                </a:solidFill>
              </a:rPr>
              <a:t> Proses 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Sosial</a:t>
            </a:r>
            <a:r>
              <a:rPr lang="en-US" altLang="en-US" sz="3600" dirty="0" smtClean="0">
                <a:solidFill>
                  <a:schemeClr val="tx1"/>
                </a:solidFill>
              </a:rPr>
              <a:t> (</a:t>
            </a:r>
            <a:r>
              <a:rPr lang="en-US" altLang="en-US" sz="3600" dirty="0" err="1" smtClean="0">
                <a:solidFill>
                  <a:schemeClr val="tx1"/>
                </a:solidFill>
              </a:rPr>
              <a:t>Tindakan</a:t>
            </a:r>
            <a:r>
              <a:rPr lang="en-US" altLang="en-US" sz="3600" dirty="0" smtClean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endParaRPr lang="en-US" altLang="en-US" sz="36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endParaRPr lang="en-US" altLang="en-US" sz="3600" dirty="0">
              <a:solidFill>
                <a:schemeClr val="tx1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endParaRPr lang="en-US" altLang="en-US" sz="3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818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err="1"/>
              <a:t>Contoh</a:t>
            </a:r>
            <a:r>
              <a:rPr lang="en-US" sz="4800" dirty="0"/>
              <a:t> </a:t>
            </a:r>
            <a:r>
              <a:rPr lang="en-US" sz="4800" dirty="0" err="1"/>
              <a:t>permasalahan</a:t>
            </a:r>
            <a:r>
              <a:rPr lang="en-US" sz="4800" dirty="0"/>
              <a:t> </a:t>
            </a:r>
            <a:r>
              <a:rPr lang="en-US" sz="4800" dirty="0" err="1"/>
              <a:t>dalam</a:t>
            </a:r>
            <a:r>
              <a:rPr lang="en-US" sz="4800" dirty="0"/>
              <a:t> </a:t>
            </a:r>
            <a:r>
              <a:rPr lang="en-US" sz="4800" dirty="0" err="1"/>
              <a:t>pendidikan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solidFill>
                  <a:schemeClr val="tx1"/>
                </a:solidFill>
              </a:rPr>
              <a:t>Pengaruh</a:t>
            </a:r>
            <a:r>
              <a:rPr lang="en-US" altLang="en-US" dirty="0">
                <a:solidFill>
                  <a:schemeClr val="tx1"/>
                </a:solidFill>
              </a:rPr>
              <a:t>/</a:t>
            </a:r>
            <a:r>
              <a:rPr lang="en-US" altLang="en-US" dirty="0" err="1">
                <a:solidFill>
                  <a:schemeClr val="tx1"/>
                </a:solidFill>
              </a:rPr>
              <a:t>Efektivitas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kegiatan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lokakarya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berkesinambungan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terhadap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kemampuan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menulis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silabus</a:t>
            </a:r>
            <a:r>
              <a:rPr lang="en-US" altLang="en-US" dirty="0">
                <a:solidFill>
                  <a:schemeClr val="tx1"/>
                </a:solidFill>
              </a:rPr>
              <a:t> (</a:t>
            </a:r>
            <a:r>
              <a:rPr lang="en-US" altLang="en-US" dirty="0" err="1">
                <a:solidFill>
                  <a:schemeClr val="tx1"/>
                </a:solidFill>
              </a:rPr>
              <a:t>eksperimen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solidFill>
                  <a:schemeClr val="tx1"/>
                </a:solidFill>
              </a:rPr>
              <a:t>Perbedaan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partisipasi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mahasiswa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pada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kelas</a:t>
            </a:r>
            <a:r>
              <a:rPr lang="en-US" altLang="en-US" dirty="0">
                <a:solidFill>
                  <a:schemeClr val="tx1"/>
                </a:solidFill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</a:rPr>
              <a:t>menggunakan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pembelajaran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kooperatif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tipe</a:t>
            </a:r>
            <a:r>
              <a:rPr lang="en-US" altLang="en-US" dirty="0">
                <a:solidFill>
                  <a:schemeClr val="tx1"/>
                </a:solidFill>
              </a:rPr>
              <a:t> GI </a:t>
            </a:r>
            <a:r>
              <a:rPr lang="en-US" altLang="en-US" dirty="0" err="1">
                <a:solidFill>
                  <a:schemeClr val="tx1"/>
                </a:solidFill>
              </a:rPr>
              <a:t>dan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kelas</a:t>
            </a:r>
            <a:r>
              <a:rPr lang="en-US" altLang="en-US" dirty="0">
                <a:solidFill>
                  <a:schemeClr val="tx1"/>
                </a:solidFill>
              </a:rPr>
              <a:t> yang </a:t>
            </a:r>
            <a:r>
              <a:rPr lang="en-US" altLang="en-US" dirty="0" err="1">
                <a:solidFill>
                  <a:schemeClr val="tx1"/>
                </a:solidFill>
              </a:rPr>
              <a:t>tidak</a:t>
            </a:r>
            <a:r>
              <a:rPr lang="en-US" altLang="en-US" dirty="0">
                <a:solidFill>
                  <a:schemeClr val="tx1"/>
                </a:solidFill>
              </a:rPr>
              <a:t>  </a:t>
            </a:r>
            <a:r>
              <a:rPr lang="en-US" altLang="en-US" dirty="0" err="1">
                <a:solidFill>
                  <a:schemeClr val="tx1"/>
                </a:solidFill>
              </a:rPr>
              <a:t>menggunakan</a:t>
            </a:r>
            <a:r>
              <a:rPr lang="en-US" altLang="en-US" dirty="0">
                <a:solidFill>
                  <a:schemeClr val="tx1"/>
                </a:solidFill>
              </a:rPr>
              <a:t> GI (</a:t>
            </a:r>
            <a:r>
              <a:rPr lang="en-US" altLang="en-US" dirty="0" err="1">
                <a:solidFill>
                  <a:schemeClr val="tx1"/>
                </a:solidFill>
              </a:rPr>
              <a:t>eksperimen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>
                <a:solidFill>
                  <a:schemeClr val="tx1"/>
                </a:solidFill>
              </a:rPr>
              <a:t>Model </a:t>
            </a:r>
            <a:r>
              <a:rPr lang="en-US" altLang="en-US" dirty="0" err="1">
                <a:solidFill>
                  <a:schemeClr val="tx1"/>
                </a:solidFill>
              </a:rPr>
              <a:t>Pendidikan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Berwawasan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Kebangsaan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Bagi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Anak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Usia</a:t>
            </a:r>
            <a:r>
              <a:rPr lang="en-US" altLang="en-US" dirty="0">
                <a:solidFill>
                  <a:schemeClr val="tx1"/>
                </a:solidFill>
              </a:rPr>
              <a:t> Dini </a:t>
            </a:r>
            <a:r>
              <a:rPr lang="en-US" altLang="en-US" dirty="0" err="1">
                <a:solidFill>
                  <a:schemeClr val="tx1"/>
                </a:solidFill>
              </a:rPr>
              <a:t>sebagai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Sarana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Integrasi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Bangsa</a:t>
            </a:r>
            <a:r>
              <a:rPr lang="en-US" altLang="en-US" dirty="0">
                <a:solidFill>
                  <a:schemeClr val="tx1"/>
                </a:solidFill>
              </a:rPr>
              <a:t> (</a:t>
            </a:r>
            <a:r>
              <a:rPr lang="en-US" altLang="en-US" dirty="0" err="1">
                <a:solidFill>
                  <a:schemeClr val="tx1"/>
                </a:solidFill>
              </a:rPr>
              <a:t>pengembangan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solidFill>
                  <a:schemeClr val="tx1"/>
                </a:solidFill>
              </a:rPr>
              <a:t>Pengembangan</a:t>
            </a:r>
            <a:r>
              <a:rPr lang="en-US" altLang="en-US" dirty="0">
                <a:solidFill>
                  <a:schemeClr val="tx1"/>
                </a:solidFill>
              </a:rPr>
              <a:t> Model </a:t>
            </a:r>
            <a:r>
              <a:rPr lang="en-US" altLang="en-US" dirty="0" err="1">
                <a:solidFill>
                  <a:schemeClr val="tx1"/>
                </a:solidFill>
              </a:rPr>
              <a:t>Pengendalian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Mutu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Pendidikan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Sekolah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Menengah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Kejuruan</a:t>
            </a:r>
            <a:r>
              <a:rPr lang="en-US" altLang="en-US" dirty="0">
                <a:solidFill>
                  <a:schemeClr val="tx1"/>
                </a:solidFill>
              </a:rPr>
              <a:t> (</a:t>
            </a:r>
            <a:r>
              <a:rPr lang="en-US" altLang="en-US" dirty="0" err="1">
                <a:solidFill>
                  <a:schemeClr val="tx1"/>
                </a:solidFill>
              </a:rPr>
              <a:t>pengembangan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solidFill>
                  <a:schemeClr val="tx1"/>
                </a:solidFill>
              </a:rPr>
              <a:t>Evaluasi</a:t>
            </a:r>
            <a:r>
              <a:rPr lang="en-US" altLang="en-US" dirty="0">
                <a:solidFill>
                  <a:schemeClr val="tx1"/>
                </a:solidFill>
              </a:rPr>
              <a:t> Program </a:t>
            </a:r>
            <a:r>
              <a:rPr lang="en-US" altLang="en-US" dirty="0" err="1">
                <a:solidFill>
                  <a:schemeClr val="tx1"/>
                </a:solidFill>
              </a:rPr>
              <a:t>Remidi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dan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Pengayaan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pada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mata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pelajaran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Sosiologi</a:t>
            </a:r>
            <a:r>
              <a:rPr lang="en-US" altLang="en-US" dirty="0">
                <a:solidFill>
                  <a:schemeClr val="tx1"/>
                </a:solidFill>
              </a:rPr>
              <a:t> di SMA …(</a:t>
            </a:r>
            <a:r>
              <a:rPr lang="en-US" altLang="en-US" dirty="0" err="1">
                <a:solidFill>
                  <a:schemeClr val="tx1"/>
                </a:solidFill>
              </a:rPr>
              <a:t>evaluatif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457200" indent="-457200">
              <a:lnSpc>
                <a:spcPct val="80000"/>
              </a:lnSpc>
              <a:buFont typeface="Franklin Gothic Book" panose="020B0503020102020204" pitchFamily="34" charset="0"/>
              <a:buAutoNum type="arabicPeriod"/>
            </a:pPr>
            <a:r>
              <a:rPr lang="en-US" altLang="en-US" dirty="0" err="1">
                <a:solidFill>
                  <a:schemeClr val="tx1"/>
                </a:solidFill>
              </a:rPr>
              <a:t>Evaluasi</a:t>
            </a:r>
            <a:r>
              <a:rPr lang="en-US" altLang="en-US" dirty="0">
                <a:solidFill>
                  <a:schemeClr val="tx1"/>
                </a:solidFill>
              </a:rPr>
              <a:t> Program </a:t>
            </a:r>
            <a:r>
              <a:rPr lang="en-US" altLang="en-US" dirty="0" err="1">
                <a:solidFill>
                  <a:schemeClr val="tx1"/>
                </a:solidFill>
              </a:rPr>
              <a:t>Pelatihan</a:t>
            </a:r>
            <a:r>
              <a:rPr lang="en-US" altLang="en-US" dirty="0">
                <a:solidFill>
                  <a:schemeClr val="tx1"/>
                </a:solidFill>
              </a:rPr>
              <a:t> Life Skill </a:t>
            </a:r>
            <a:r>
              <a:rPr lang="en-US" altLang="en-US" dirty="0" err="1">
                <a:solidFill>
                  <a:schemeClr val="tx1"/>
                </a:solidFill>
              </a:rPr>
              <a:t>bagi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Remaja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Putus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Sekolah</a:t>
            </a:r>
            <a:r>
              <a:rPr lang="en-US" altLang="en-US" dirty="0">
                <a:solidFill>
                  <a:schemeClr val="tx1"/>
                </a:solidFill>
              </a:rPr>
              <a:t> di </a:t>
            </a:r>
            <a:r>
              <a:rPr lang="en-US" altLang="en-US" dirty="0" err="1">
                <a:solidFill>
                  <a:schemeClr val="tx1"/>
                </a:solidFill>
              </a:rPr>
              <a:t>Sanggar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Kegiatan</a:t>
            </a:r>
            <a:r>
              <a:rPr lang="en-US" altLang="en-US" dirty="0">
                <a:solidFill>
                  <a:schemeClr val="tx1"/>
                </a:solidFill>
              </a:rPr>
              <a:t> </a:t>
            </a:r>
            <a:r>
              <a:rPr lang="en-US" altLang="en-US" dirty="0" err="1">
                <a:solidFill>
                  <a:schemeClr val="tx1"/>
                </a:solidFill>
              </a:rPr>
              <a:t>Belajar</a:t>
            </a:r>
            <a:r>
              <a:rPr lang="en-US" altLang="en-US" dirty="0">
                <a:solidFill>
                  <a:schemeClr val="tx1"/>
                </a:solidFill>
              </a:rPr>
              <a:t> (SKB) </a:t>
            </a:r>
            <a:r>
              <a:rPr lang="en-US" altLang="en-US" dirty="0" err="1">
                <a:solidFill>
                  <a:schemeClr val="tx1"/>
                </a:solidFill>
              </a:rPr>
              <a:t>Mandiri</a:t>
            </a:r>
            <a:r>
              <a:rPr lang="en-US" altLang="en-US" dirty="0">
                <a:solidFill>
                  <a:schemeClr val="tx1"/>
                </a:solidFill>
              </a:rPr>
              <a:t> (</a:t>
            </a:r>
            <a:r>
              <a:rPr lang="en-US" altLang="en-US" dirty="0" err="1">
                <a:solidFill>
                  <a:schemeClr val="tx1"/>
                </a:solidFill>
              </a:rPr>
              <a:t>evaluatif</a:t>
            </a:r>
            <a:r>
              <a:rPr lang="en-US" alt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624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798573"/>
              </p:ext>
            </p:extLst>
          </p:nvPr>
        </p:nvGraphicFramePr>
        <p:xfrm>
          <a:off x="282389" y="719666"/>
          <a:ext cx="11672046" cy="5499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4752"/>
                <a:gridCol w="1021977"/>
                <a:gridCol w="1102658"/>
                <a:gridCol w="110265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Permasalahan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Deskriptif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Komparatif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Asosiatif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/ 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kausal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eaLnBrk="1" hangingPunct="1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Pengaruh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i="1" dirty="0" smtClean="0">
                          <a:solidFill>
                            <a:schemeClr val="bg1"/>
                          </a:solidFill>
                        </a:rPr>
                        <a:t>SMS (Short Message Service)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terhadap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kebocoran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soal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Ujian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Nasional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Sosiologi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Tahun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2010 di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Provinsi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…(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kualitatif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sym typeface="Webdings" panose="05030102010509060703" pitchFamily="18" charset="2"/>
                        </a:rPr>
                        <a:t>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sym typeface="Webdings" panose="05030102010509060703" pitchFamily="18" charset="2"/>
                        </a:rPr>
                        <a:t>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eaLnBrk="1" hangingPunct="1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kern="1200" dirty="0" err="1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Peran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i="1" dirty="0" smtClean="0">
                          <a:solidFill>
                            <a:schemeClr val="bg1"/>
                          </a:solidFill>
                        </a:rPr>
                        <a:t>reward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dalam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meningkatkan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keaktifan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siswa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dalam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mata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pelajaran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Sosiologi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di SMA …(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kualitatif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Kontribusi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Kemandirian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Belajar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Motivasi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Berprestasi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terhadap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Prestasi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Belajar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Sosiologi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Siswa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Kelas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X SMA …(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kuantitatif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Hubungan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antara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Masa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Kerja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, Beban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Mengajar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Produktivitas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Penelitian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Pengalaman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Diklat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terhadap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Prestasi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Kerja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Dosen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FIS UNY(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kuantitatif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Peningkatan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kemampuan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menulis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silabus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melalui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kegiatan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lokakarya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berkesinambungan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Tindakan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Penerapan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pembelajaran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kooperatif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tipe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i="1" dirty="0" smtClean="0">
                          <a:solidFill>
                            <a:schemeClr val="bg1"/>
                          </a:solidFill>
                        </a:rPr>
                        <a:t>Group Investigation (GI)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untuk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meningkatkan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partisipasi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mahasiswa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pada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perkuliahan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Struktur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Proses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Sosial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Tindakan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1705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210618"/>
              </p:ext>
            </p:extLst>
          </p:nvPr>
        </p:nvGraphicFramePr>
        <p:xfrm>
          <a:off x="282389" y="719666"/>
          <a:ext cx="11672046" cy="4870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44752"/>
                <a:gridCol w="1021977"/>
                <a:gridCol w="1102658"/>
                <a:gridCol w="110265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Permasalahan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Deskriptif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Komparatif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Asosiatif</a:t>
                      </a:r>
                      <a:r>
                        <a:rPr lang="en-US" sz="1400" dirty="0" smtClean="0">
                          <a:solidFill>
                            <a:schemeClr val="bg1"/>
                          </a:solidFill>
                        </a:rPr>
                        <a:t>/ </a:t>
                      </a:r>
                    </a:p>
                    <a:p>
                      <a:r>
                        <a:rPr lang="en-US" sz="1400" dirty="0" err="1" smtClean="0">
                          <a:solidFill>
                            <a:schemeClr val="bg1"/>
                          </a:solidFill>
                        </a:rPr>
                        <a:t>kausal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eaLnBrk="1" hangingPunct="1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Pengaruh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/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Efektivitas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kegiatan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lokakarya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berkesinambungan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terhadap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kemampuan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menulis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silabus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eksperimen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Perbedaan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partisipasi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mahasiswa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pada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kelas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yang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menggunakan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pembelajaran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kooperatif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tipe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GI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kelas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yang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tidak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menggunakan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GI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eksperimen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Model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Pendidikan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Berwawasan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Kebangsaan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Bagi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Anak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Usia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Dini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sebagai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Sarana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Integrasi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Bangsa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pengembangan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Pengembangan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Model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Pengendalian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Mutu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Pendidikan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Sekolah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Menengah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Kejuruan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pengembangan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Evaluasi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Program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Remidi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dan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Pengayaan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pada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mata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pelajaran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Sosiologi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di SMA …(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evaluatif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lnSpc>
                          <a:spcPct val="80000"/>
                        </a:lnSpc>
                        <a:buFont typeface="+mj-lt"/>
                        <a:buNone/>
                      </a:pP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Evaluasi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Program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Pelatihan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Life Skill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bagi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Remaja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Putus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Sekolah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di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Sanggar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Kegiatan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Belajar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(SKB) 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Mandiri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altLang="en-US" sz="2400" dirty="0" err="1" smtClean="0">
                          <a:solidFill>
                            <a:schemeClr val="bg1"/>
                          </a:solidFill>
                        </a:rPr>
                        <a:t>evaluatif</a:t>
                      </a:r>
                      <a:r>
                        <a:rPr lang="en-US" altLang="en-US" sz="240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…</a:t>
                      </a:r>
                      <a:endParaRPr 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1897562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27</TotalTime>
  <Words>561</Words>
  <Application>Microsoft Office PowerPoint</Application>
  <PresentationFormat>Widescreen</PresentationFormat>
  <Paragraphs>88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Corbel</vt:lpstr>
      <vt:lpstr>Franklin Gothic Book</vt:lpstr>
      <vt:lpstr>Webdings</vt:lpstr>
      <vt:lpstr>Depth</vt:lpstr>
      <vt:lpstr>PowerPoint Presentation</vt:lpstr>
      <vt:lpstr>Cakupan konten penelitian pendidikan</vt:lpstr>
      <vt:lpstr>Jenis jenis masalah dalam penelitian pendidikan</vt:lpstr>
      <vt:lpstr>Sumber temuan masalah</vt:lpstr>
      <vt:lpstr>Contoh permasalahan dalam pendidikan</vt:lpstr>
      <vt:lpstr>Contoh permasalahan dalam pendidikan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nazla maharani umaya</dc:creator>
  <cp:lastModifiedBy>nazla maharani umaya</cp:lastModifiedBy>
  <cp:revision>4</cp:revision>
  <dcterms:created xsi:type="dcterms:W3CDTF">2017-09-10T05:54:36Z</dcterms:created>
  <dcterms:modified xsi:type="dcterms:W3CDTF">2017-09-17T17:56:43Z</dcterms:modified>
</cp:coreProperties>
</file>