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Gaya Tera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ED9BDE8-2622-43D4-A4E8-2FE5D015A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621B314F-6875-4C8F-B083-5E5B84240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60B2442F-ABCE-485D-9458-FB3757D5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26/04/2020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93798932-A8E3-42D0-83B0-C75A624C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6164F35-2002-4958-9432-74EFEB018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422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DC1E595-499F-4E7F-9610-953E62D10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41E5F4B-C288-47B7-A13D-F8E6063FE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2F069F7A-6597-47A5-BAF9-84C507C30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26/04/2020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6CEF081-8B28-4788-BAD3-37FE6A2D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6C39ACB3-4EA4-469D-AD41-0C8C42BB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54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FDF2549-EF55-41C5-9789-D5525A8F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A5043C81-FD90-4671-8D32-31EF01F22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C5D1A0D7-3F44-4765-A837-8BDF8B6E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26/04/2020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2745C010-693D-4157-9AE5-1386FFBD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D99BDF65-6432-48AE-B945-55A8820F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23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0D6A6D-DC9B-4A4C-9A44-C9702ADA4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E4471AC-BBCE-4E9C-914E-FF162D9C5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3A2AD7E8-C8F9-47F3-BCFD-9EAE8995A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2E650457-247D-4EFE-A8C0-90857C22B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26/04/2020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7EC64E8A-354C-46A1-9CEC-8ADD2C0A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58D39DAC-34FE-4B72-A676-75E0A514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82864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9BCCC38-E0CA-4F14-B0E9-2452B794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D170C762-8475-4A1D-98CD-8415FA239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E38C33AE-74B4-46D5-B539-BC81EA36D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7DE2CB56-0316-4230-AABF-38252AE34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47C7C157-E235-4337-ADD0-13FDF9716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6DC62AC5-6B9D-449E-8DBA-2E8599DC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26/04/2020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5319A07E-E036-4DB6-B8BF-86D3F6AD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7EA2868C-8090-45C2-A6CA-24C18436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234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1365700-9779-4D98-9530-8D208119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4BCE64F6-AFF8-4B2F-B725-45221872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26/04/2020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FBD07DF2-F377-470F-AE7D-2EACDAD8F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3DC100A8-2BE4-4D86-9368-F809470B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826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FE655A22-DCFC-4904-BE4C-5F8CA221D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26/04/2020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700CABC1-1FD2-43BC-973F-2903605E6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87727C64-F63B-474B-80DC-0E71EAD1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54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A5FEAA-8F6F-4796-98F4-A227F764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A3D5F2B-0212-4740-9F66-1BD74F980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28E40006-DFB5-41F4-8C3B-53F7B11AE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3DC00E3A-39C6-4F89-A955-00EEAD7B1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26/04/2020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14BA10EB-1A99-49CF-AD42-6A1147AD1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12A91C14-092D-40C5-BD6A-47C2C8813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1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8133117-A9EE-40DD-9F1A-745BC50E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932E5A5A-6E70-4AF0-A4DC-4113463F6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4308EDFE-1E36-4D95-85F1-BC2074021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0082E60D-0678-42EC-B3C6-8DE0C952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26/04/2020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5774D514-ABD4-4959-A33C-5B0083368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8268FD72-AD0F-4E14-A4A7-94A5A1F8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7276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F48C256-6B1A-4642-A077-F1FCC3BB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884C69DE-7CCB-4376-9237-E5435020E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8F3516DF-7016-4A12-BAEA-89B8F520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26/04/2020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0609881-CD9B-49CC-9E75-26510298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71766995-28C7-40C3-B575-13784ED6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413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4121F133-9660-4095-9F30-DA25664F93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297098DF-EB44-4422-9849-A73B919E4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85995C0-3841-495A-8387-4877E8C8E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26/04/2020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34B2FEE2-43E1-4BAF-B0B2-0E5500137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F80214F-6BF5-401D-B8E8-F7384DE3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200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98B31CF8-C635-4286-A4A7-840AF18E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583780CF-5B15-4556-A992-F7524612D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709F08E-E27F-47D0-8C10-675B7E38E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04250-4DCF-4430-B723-157A8EE7F170}" type="datetimeFigureOut">
              <a:rPr lang="en-ID" smtClean="0"/>
              <a:t>26/04/2020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8F5EB537-12B2-4CC5-8602-65220C50F4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6C23495-A18B-4AD8-88FB-0BDE0A1CE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049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judul 2">
            <a:extLst>
              <a:ext uri="{FF2B5EF4-FFF2-40B4-BE49-F238E27FC236}">
                <a16:creationId xmlns:a16="http://schemas.microsoft.com/office/drawing/2014/main" id="{C0A0958B-E2E3-4B5E-AB8E-EB50E03BE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6829" y="516832"/>
            <a:ext cx="4850296" cy="758808"/>
          </a:xfrm>
        </p:spPr>
        <p:txBody>
          <a:bodyPr>
            <a:normAutofit/>
          </a:bodyPr>
          <a:lstStyle/>
          <a:p>
            <a:r>
              <a:rPr lang="en-US" sz="1800" dirty="0"/>
              <a:t>PERHITUNGAN BALOK</a:t>
            </a:r>
          </a:p>
          <a:p>
            <a:r>
              <a:rPr lang="en-US" sz="1800" dirty="0"/>
              <a:t> DENGAN BEBAN MERATA DAN TERPUSAT</a:t>
            </a:r>
            <a:endParaRPr lang="en-ID" sz="1800" dirty="0"/>
          </a:p>
        </p:txBody>
      </p:sp>
      <p:pic>
        <p:nvPicPr>
          <p:cNvPr id="2" name="Gambar 1">
            <a:extLst>
              <a:ext uri="{FF2B5EF4-FFF2-40B4-BE49-F238E27FC236}">
                <a16:creationId xmlns:a16="http://schemas.microsoft.com/office/drawing/2014/main" id="{850CEFF6-384E-49D3-B728-797799F001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892" t="23174" r="29456" b="8000"/>
          <a:stretch/>
        </p:blipFill>
        <p:spPr>
          <a:xfrm>
            <a:off x="1630018" y="1275640"/>
            <a:ext cx="7885043" cy="503239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E2F8F32-82D3-4CE0-946B-8EAB5549C50F}"/>
              </a:ext>
            </a:extLst>
          </p:cNvPr>
          <p:cNvSpPr/>
          <p:nvPr/>
        </p:nvSpPr>
        <p:spPr>
          <a:xfrm>
            <a:off x="5367130" y="4876800"/>
            <a:ext cx="3021496" cy="450574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0782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4F8C08CA-0023-4D21-A42B-37CA84726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72176"/>
              </p:ext>
            </p:extLst>
          </p:nvPr>
        </p:nvGraphicFramePr>
        <p:xfrm>
          <a:off x="874645" y="864704"/>
          <a:ext cx="8958467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915617424"/>
                    </a:ext>
                  </a:extLst>
                </a:gridCol>
                <a:gridCol w="1085717">
                  <a:extLst>
                    <a:ext uri="{9D8B030D-6E8A-4147-A177-3AD203B41FA5}">
                      <a16:colId xmlns:a16="http://schemas.microsoft.com/office/drawing/2014/main" val="2247290217"/>
                    </a:ext>
                  </a:extLst>
                </a:gridCol>
                <a:gridCol w="160113">
                  <a:extLst>
                    <a:ext uri="{9D8B030D-6E8A-4147-A177-3AD203B41FA5}">
                      <a16:colId xmlns:a16="http://schemas.microsoft.com/office/drawing/2014/main" val="1814475698"/>
                    </a:ext>
                  </a:extLst>
                </a:gridCol>
                <a:gridCol w="357809">
                  <a:extLst>
                    <a:ext uri="{9D8B030D-6E8A-4147-A177-3AD203B41FA5}">
                      <a16:colId xmlns:a16="http://schemas.microsoft.com/office/drawing/2014/main" val="1699779565"/>
                    </a:ext>
                  </a:extLst>
                </a:gridCol>
                <a:gridCol w="1228663">
                  <a:extLst>
                    <a:ext uri="{9D8B030D-6E8A-4147-A177-3AD203B41FA5}">
                      <a16:colId xmlns:a16="http://schemas.microsoft.com/office/drawing/2014/main" val="3894372106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2111597508"/>
                    </a:ext>
                  </a:extLst>
                </a:gridCol>
                <a:gridCol w="1090963">
                  <a:extLst>
                    <a:ext uri="{9D8B030D-6E8A-4147-A177-3AD203B41FA5}">
                      <a16:colId xmlns:a16="http://schemas.microsoft.com/office/drawing/2014/main" val="2953617034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1951809179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563468323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1555142175"/>
                    </a:ext>
                  </a:extLst>
                </a:gridCol>
              </a:tblGrid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Penyelesaian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78733352"/>
                  </a:ext>
                </a:extLst>
              </a:tr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1. </a:t>
                      </a:r>
                      <a:r>
                        <a:rPr lang="en-ID" sz="2000" u="none" strike="noStrike" dirty="0" err="1">
                          <a:effectLst/>
                        </a:rPr>
                        <a:t>Dimensi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889695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(1/8   </a:t>
                      </a:r>
                      <a:r>
                        <a:rPr lang="en-ID" sz="2000" u="none" strike="noStrike" dirty="0" err="1">
                          <a:effectLst/>
                        </a:rPr>
                        <a:t>s.d</a:t>
                      </a:r>
                      <a:r>
                        <a:rPr lang="en-ID" sz="2000" u="none" strike="noStrike" dirty="0">
                          <a:effectLst/>
                        </a:rPr>
                        <a:t>   1/16) L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( 1/2   s.d 2/3 ) h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5939775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1/10 x 4,00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0,45 m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0,40 m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½ x 0,40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 0,20 </a:t>
                      </a:r>
                      <a:r>
                        <a:rPr lang="en-ID" sz="2000" u="none" strike="noStrike" dirty="0">
                          <a:effectLst/>
                        </a:rPr>
                        <a:t>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205932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400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b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200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4957632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23519819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berat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sendiri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8701721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Wbs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 0,2x0,40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X 2400=  192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kg/m'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3560118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0,216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 dirty="0">
                          <a:effectLst/>
                        </a:rPr>
                        <a:t>0,192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ton/m'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400333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51029937"/>
                  </a:ext>
                </a:extLst>
              </a:tr>
              <a:tr h="22440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2. </a:t>
                      </a:r>
                      <a:r>
                        <a:rPr lang="en-ID" sz="2000" u="none" strike="noStrike" dirty="0" err="1">
                          <a:effectLst/>
                        </a:rPr>
                        <a:t>Pembebanan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( Wu )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5345017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Wu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1,2 Wd + 1,6 </a:t>
                      </a:r>
                      <a:r>
                        <a:rPr lang="en-US" sz="2000" u="none" strike="noStrike" dirty="0" err="1">
                          <a:effectLst/>
                        </a:rPr>
                        <a:t>Wl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20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KN/m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4188929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1,6 Pl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 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6,4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KN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7170521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3345508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4471266"/>
                  </a:ext>
                </a:extLst>
              </a:tr>
            </a:tbl>
          </a:graphicData>
        </a:graphic>
      </p:graphicFrame>
      <p:cxnSp>
        <p:nvCxnSpPr>
          <p:cNvPr id="3" name="Straight Arrow Connector 4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CxnSpPr/>
          <p:nvPr/>
        </p:nvCxnSpPr>
        <p:spPr>
          <a:xfrm flipV="1">
            <a:off x="6937375" y="9717088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13">
            <a:extLst>
              <a:ext uri="{FF2B5EF4-FFF2-40B4-BE49-F238E27FC236}">
                <a16:creationId xmlns:a16="http://schemas.microsoft.com/office/drawing/2014/main" id="{00000000-0008-0000-0000-00000E000000}"/>
              </a:ext>
            </a:extLst>
          </p:cNvPr>
          <p:cNvCxnSpPr/>
          <p:nvPr/>
        </p:nvCxnSpPr>
        <p:spPr>
          <a:xfrm flipV="1">
            <a:off x="6927850" y="991711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14">
            <a:extLst>
              <a:ext uri="{FF2B5EF4-FFF2-40B4-BE49-F238E27FC236}">
                <a16:creationId xmlns:a16="http://schemas.microsoft.com/office/drawing/2014/main" id="{00000000-0008-0000-0000-00000F000000}"/>
              </a:ext>
            </a:extLst>
          </p:cNvPr>
          <p:cNvCxnSpPr/>
          <p:nvPr/>
        </p:nvCxnSpPr>
        <p:spPr>
          <a:xfrm flipV="1">
            <a:off x="6956425" y="1012666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CD8B049C-05D4-48DF-9F54-66DABE689873}"/>
              </a:ext>
            </a:extLst>
          </p:cNvPr>
          <p:cNvSpPr/>
          <p:nvPr/>
        </p:nvSpPr>
        <p:spPr>
          <a:xfrm>
            <a:off x="874645" y="2690191"/>
            <a:ext cx="5221355" cy="100716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6D6B3AC9-F6E5-4122-8B2F-FD549CC34D25}"/>
              </a:ext>
            </a:extLst>
          </p:cNvPr>
          <p:cNvSpPr txBox="1"/>
          <p:nvPr/>
        </p:nvSpPr>
        <p:spPr>
          <a:xfrm>
            <a:off x="7480300" y="2902226"/>
            <a:ext cx="3350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Tidak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perlu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dihitung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Krn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disoal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sdh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disebutkan</a:t>
            </a:r>
            <a:r>
              <a:rPr lang="en-US" dirty="0">
                <a:solidFill>
                  <a:srgbClr val="FF0000"/>
                </a:solidFill>
              </a:rPr>
              <a:t> wd </a:t>
            </a:r>
            <a:r>
              <a:rPr lang="en-US" dirty="0" err="1">
                <a:solidFill>
                  <a:srgbClr val="FF0000"/>
                </a:solidFill>
              </a:rPr>
              <a:t>nya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r>
              <a:rPr lang="en-US" dirty="0" err="1">
                <a:solidFill>
                  <a:srgbClr val="FF0000"/>
                </a:solidFill>
              </a:rPr>
              <a:t>sdh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termasuk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berat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sendiri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balok</a:t>
            </a:r>
            <a:endParaRPr lang="en-ID" dirty="0">
              <a:solidFill>
                <a:srgbClr val="FF0000"/>
              </a:solidFill>
            </a:endParaRPr>
          </a:p>
        </p:txBody>
      </p:sp>
      <p:cxnSp>
        <p:nvCxnSpPr>
          <p:cNvPr id="11" name="Konektor Panah Lurus 10">
            <a:extLst>
              <a:ext uri="{FF2B5EF4-FFF2-40B4-BE49-F238E27FC236}">
                <a16:creationId xmlns:a16="http://schemas.microsoft.com/office/drawing/2014/main" id="{F7D5ED65-EE21-4480-8798-4C14C44B20CB}"/>
              </a:ext>
            </a:extLst>
          </p:cNvPr>
          <p:cNvCxnSpPr/>
          <p:nvPr/>
        </p:nvCxnSpPr>
        <p:spPr>
          <a:xfrm>
            <a:off x="6096000" y="3061252"/>
            <a:ext cx="1355725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8653291C-22B8-4A49-B778-06F66BAF208C}"/>
              </a:ext>
            </a:extLst>
          </p:cNvPr>
          <p:cNvSpPr/>
          <p:nvPr/>
        </p:nvSpPr>
        <p:spPr>
          <a:xfrm>
            <a:off x="3273285" y="4134678"/>
            <a:ext cx="503585" cy="47707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13" name="Konektor Panah Lurus 12">
            <a:extLst>
              <a:ext uri="{FF2B5EF4-FFF2-40B4-BE49-F238E27FC236}">
                <a16:creationId xmlns:a16="http://schemas.microsoft.com/office/drawing/2014/main" id="{7209B190-01CF-456E-9792-C70A85978120}"/>
              </a:ext>
            </a:extLst>
          </p:cNvPr>
          <p:cNvCxnSpPr>
            <a:cxnSpLocks/>
          </p:cNvCxnSpPr>
          <p:nvPr/>
        </p:nvCxnSpPr>
        <p:spPr>
          <a:xfrm flipV="1">
            <a:off x="3558209" y="3949148"/>
            <a:ext cx="1451113" cy="28492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Kotak Teks 14">
            <a:extLst>
              <a:ext uri="{FF2B5EF4-FFF2-40B4-BE49-F238E27FC236}">
                <a16:creationId xmlns:a16="http://schemas.microsoft.com/office/drawing/2014/main" id="{4976DF60-FF66-496B-B152-5484043C2B00}"/>
              </a:ext>
            </a:extLst>
          </p:cNvPr>
          <p:cNvSpPr txBox="1"/>
          <p:nvPr/>
        </p:nvSpPr>
        <p:spPr>
          <a:xfrm>
            <a:off x="4925879" y="3697357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10 KN/m</a:t>
            </a:r>
            <a:endParaRPr lang="en-ID" dirty="0">
              <a:solidFill>
                <a:srgbClr val="FF0000"/>
              </a:solidFill>
            </a:endParaRPr>
          </a:p>
        </p:txBody>
      </p:sp>
      <p:cxnSp>
        <p:nvCxnSpPr>
          <p:cNvPr id="16" name="Konektor Panah Lurus 15">
            <a:extLst>
              <a:ext uri="{FF2B5EF4-FFF2-40B4-BE49-F238E27FC236}">
                <a16:creationId xmlns:a16="http://schemas.microsoft.com/office/drawing/2014/main" id="{A00B6960-870C-401E-9F18-09F0CB752A54}"/>
              </a:ext>
            </a:extLst>
          </p:cNvPr>
          <p:cNvCxnSpPr>
            <a:cxnSpLocks/>
          </p:cNvCxnSpPr>
          <p:nvPr/>
        </p:nvCxnSpPr>
        <p:spPr>
          <a:xfrm flipV="1">
            <a:off x="4644887" y="3872948"/>
            <a:ext cx="1815547" cy="47866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1CB7EBE3-C6C6-42F8-B00A-46AC78B2BE1C}"/>
              </a:ext>
            </a:extLst>
          </p:cNvPr>
          <p:cNvSpPr/>
          <p:nvPr/>
        </p:nvSpPr>
        <p:spPr>
          <a:xfrm>
            <a:off x="4287076" y="4167810"/>
            <a:ext cx="503585" cy="47707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Kotak Teks 18">
            <a:extLst>
              <a:ext uri="{FF2B5EF4-FFF2-40B4-BE49-F238E27FC236}">
                <a16:creationId xmlns:a16="http://schemas.microsoft.com/office/drawing/2014/main" id="{A5B07365-F68D-4E46-AC3C-15ED1599C261}"/>
              </a:ext>
            </a:extLst>
          </p:cNvPr>
          <p:cNvSpPr txBox="1"/>
          <p:nvPr/>
        </p:nvSpPr>
        <p:spPr>
          <a:xfrm>
            <a:off x="6096000" y="3503616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 KN/m</a:t>
            </a:r>
            <a:endParaRPr lang="en-ID" dirty="0">
              <a:solidFill>
                <a:srgbClr val="FF000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2122E23-3FEC-44BF-B3B2-4583050E81D1}"/>
              </a:ext>
            </a:extLst>
          </p:cNvPr>
          <p:cNvSpPr/>
          <p:nvPr/>
        </p:nvSpPr>
        <p:spPr>
          <a:xfrm>
            <a:off x="3246781" y="4492486"/>
            <a:ext cx="503585" cy="33130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Kotak Teks 20">
            <a:extLst>
              <a:ext uri="{FF2B5EF4-FFF2-40B4-BE49-F238E27FC236}">
                <a16:creationId xmlns:a16="http://schemas.microsoft.com/office/drawing/2014/main" id="{69735BEB-00AD-4739-A17B-0F7A7D37921B}"/>
              </a:ext>
            </a:extLst>
          </p:cNvPr>
          <p:cNvSpPr txBox="1"/>
          <p:nvPr/>
        </p:nvSpPr>
        <p:spPr>
          <a:xfrm>
            <a:off x="4896230" y="4704523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 KN</a:t>
            </a:r>
            <a:endParaRPr lang="en-ID" dirty="0">
              <a:solidFill>
                <a:srgbClr val="FF0000"/>
              </a:solidFill>
            </a:endParaRPr>
          </a:p>
        </p:txBody>
      </p:sp>
      <p:cxnSp>
        <p:nvCxnSpPr>
          <p:cNvPr id="22" name="Konektor Panah Lurus 21">
            <a:extLst>
              <a:ext uri="{FF2B5EF4-FFF2-40B4-BE49-F238E27FC236}">
                <a16:creationId xmlns:a16="http://schemas.microsoft.com/office/drawing/2014/main" id="{1A5BC7AD-2520-4962-9D1D-D398D7EF92EE}"/>
              </a:ext>
            </a:extLst>
          </p:cNvPr>
          <p:cNvCxnSpPr>
            <a:cxnSpLocks/>
          </p:cNvCxnSpPr>
          <p:nvPr/>
        </p:nvCxnSpPr>
        <p:spPr>
          <a:xfrm>
            <a:off x="3632892" y="4758324"/>
            <a:ext cx="1157769" cy="12344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255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ambar 16">
            <a:extLst>
              <a:ext uri="{FF2B5EF4-FFF2-40B4-BE49-F238E27FC236}">
                <a16:creationId xmlns:a16="http://schemas.microsoft.com/office/drawing/2014/main" id="{9D1512D5-5C7D-43FE-ACD6-C440BC32DE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64" t="34890" r="33478" b="31815"/>
          <a:stretch/>
        </p:blipFill>
        <p:spPr>
          <a:xfrm>
            <a:off x="6585290" y="2773310"/>
            <a:ext cx="5181600" cy="2970174"/>
          </a:xfrm>
          <a:prstGeom prst="rect">
            <a:avLst/>
          </a:prstGeom>
        </p:spPr>
      </p:pic>
      <p:graphicFrame>
        <p:nvGraphicFramePr>
          <p:cNvPr id="18" name="Tabel 17">
            <a:extLst>
              <a:ext uri="{FF2B5EF4-FFF2-40B4-BE49-F238E27FC236}">
                <a16:creationId xmlns:a16="http://schemas.microsoft.com/office/drawing/2014/main" id="{0FD4C6FD-2C50-49C2-B953-923972D55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812206"/>
              </p:ext>
            </p:extLst>
          </p:nvPr>
        </p:nvGraphicFramePr>
        <p:xfrm>
          <a:off x="437322" y="1975192"/>
          <a:ext cx="6028699" cy="3566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2535">
                  <a:extLst>
                    <a:ext uri="{9D8B030D-6E8A-4147-A177-3AD203B41FA5}">
                      <a16:colId xmlns:a16="http://schemas.microsoft.com/office/drawing/2014/main" val="4208896976"/>
                    </a:ext>
                  </a:extLst>
                </a:gridCol>
                <a:gridCol w="1102421">
                  <a:extLst>
                    <a:ext uri="{9D8B030D-6E8A-4147-A177-3AD203B41FA5}">
                      <a16:colId xmlns:a16="http://schemas.microsoft.com/office/drawing/2014/main" val="3302777831"/>
                    </a:ext>
                  </a:extLst>
                </a:gridCol>
                <a:gridCol w="1773461">
                  <a:extLst>
                    <a:ext uri="{9D8B030D-6E8A-4147-A177-3AD203B41FA5}">
                      <a16:colId xmlns:a16="http://schemas.microsoft.com/office/drawing/2014/main" val="2421283418"/>
                    </a:ext>
                  </a:extLst>
                </a:gridCol>
                <a:gridCol w="1022535">
                  <a:extLst>
                    <a:ext uri="{9D8B030D-6E8A-4147-A177-3AD203B41FA5}">
                      <a16:colId xmlns:a16="http://schemas.microsoft.com/office/drawing/2014/main" val="2377056746"/>
                    </a:ext>
                  </a:extLst>
                </a:gridCol>
                <a:gridCol w="1107747">
                  <a:extLst>
                    <a:ext uri="{9D8B030D-6E8A-4147-A177-3AD203B41FA5}">
                      <a16:colId xmlns:a16="http://schemas.microsoft.com/office/drawing/2014/main" val="3831432909"/>
                    </a:ext>
                  </a:extLst>
                </a:gridCol>
              </a:tblGrid>
              <a:tr h="24910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3. </a:t>
                      </a:r>
                      <a:r>
                        <a:rPr lang="en-ID" sz="1800" u="none" strike="noStrike" dirty="0" err="1">
                          <a:effectLst/>
                        </a:rPr>
                        <a:t>Reaksi</a:t>
                      </a:r>
                      <a:r>
                        <a:rPr lang="en-ID" sz="1800" u="none" strike="noStrike" dirty="0">
                          <a:effectLst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</a:rPr>
                        <a:t>Tumpuan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35819341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Ra=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Rb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Karena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simetris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96199798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Ra = (0,5xwu.L) + 0,5 Pu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3745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Ra  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43,2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64637608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84518947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73423403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Mt = 1/12.wu.L^2 + 1/8 Pu.L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982712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Mt =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29,87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07346595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78328227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27454912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Mlap= Ra.2 – (0,5.wu.2^2) - Mt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94908200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>
                          <a:effectLst/>
                        </a:rPr>
                        <a:t>= 16,53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kN.m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       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2898907"/>
                  </a:ext>
                </a:extLst>
              </a:tr>
            </a:tbl>
          </a:graphicData>
        </a:graphic>
      </p:graphicFrame>
      <p:graphicFrame>
        <p:nvGraphicFramePr>
          <p:cNvPr id="12" name="Tabel 11">
            <a:extLst>
              <a:ext uri="{FF2B5EF4-FFF2-40B4-BE49-F238E27FC236}">
                <a16:creationId xmlns:a16="http://schemas.microsoft.com/office/drawing/2014/main" id="{377BA045-2D98-43CF-B962-8978E20F36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232753"/>
              </p:ext>
            </p:extLst>
          </p:nvPr>
        </p:nvGraphicFramePr>
        <p:xfrm>
          <a:off x="1020797" y="540106"/>
          <a:ext cx="3021122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1479666015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2273630806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2564603121"/>
                    </a:ext>
                  </a:extLst>
                </a:gridCol>
              </a:tblGrid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20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KN/m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60832883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6,4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3825670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62478453"/>
                  </a:ext>
                </a:extLst>
              </a:tr>
            </a:tbl>
          </a:graphicData>
        </a:graphic>
      </p:graphicFrame>
      <p:sp>
        <p:nvSpPr>
          <p:cNvPr id="6" name="Kotak Teks 5">
            <a:extLst>
              <a:ext uri="{FF2B5EF4-FFF2-40B4-BE49-F238E27FC236}">
                <a16:creationId xmlns:a16="http://schemas.microsoft.com/office/drawing/2014/main" id="{6FDD8D43-6F85-4E1E-95D5-42FAF50EA579}"/>
              </a:ext>
            </a:extLst>
          </p:cNvPr>
          <p:cNvSpPr txBox="1"/>
          <p:nvPr/>
        </p:nvSpPr>
        <p:spPr>
          <a:xfrm>
            <a:off x="437322" y="3251780"/>
            <a:ext cx="2095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Momen</a:t>
            </a:r>
            <a:r>
              <a:rPr lang="en-US" dirty="0"/>
              <a:t> :</a:t>
            </a:r>
            <a:endParaRPr lang="en-ID" dirty="0"/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50FE9953-A23A-4E0E-8DFB-B94B316F23CF}"/>
              </a:ext>
            </a:extLst>
          </p:cNvPr>
          <p:cNvSpPr txBox="1"/>
          <p:nvPr/>
        </p:nvSpPr>
        <p:spPr>
          <a:xfrm>
            <a:off x="915440" y="3519414"/>
            <a:ext cx="246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a. M </a:t>
            </a:r>
            <a:r>
              <a:rPr lang="en-US" dirty="0" err="1"/>
              <a:t>tumpuan</a:t>
            </a:r>
            <a:r>
              <a:rPr lang="en-US" dirty="0"/>
              <a:t>=</a:t>
            </a:r>
            <a:r>
              <a:rPr lang="en-US" dirty="0" err="1"/>
              <a:t>Mprimer</a:t>
            </a:r>
            <a:endParaRPr lang="en-ID" dirty="0"/>
          </a:p>
        </p:txBody>
      </p:sp>
      <p:pic>
        <p:nvPicPr>
          <p:cNvPr id="16" name="Gambar 15">
            <a:extLst>
              <a:ext uri="{FF2B5EF4-FFF2-40B4-BE49-F238E27FC236}">
                <a16:creationId xmlns:a16="http://schemas.microsoft.com/office/drawing/2014/main" id="{A8205C3F-F801-4CC9-A90B-D26435BCA8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160" t="55252" r="38406" b="26306"/>
          <a:stretch/>
        </p:blipFill>
        <p:spPr>
          <a:xfrm>
            <a:off x="6585290" y="482980"/>
            <a:ext cx="4268339" cy="1348453"/>
          </a:xfrm>
          <a:prstGeom prst="rect">
            <a:avLst/>
          </a:prstGeom>
        </p:spPr>
      </p:pic>
      <p:sp>
        <p:nvSpPr>
          <p:cNvPr id="10" name="Persegi Panjang 9">
            <a:extLst>
              <a:ext uri="{FF2B5EF4-FFF2-40B4-BE49-F238E27FC236}">
                <a16:creationId xmlns:a16="http://schemas.microsoft.com/office/drawing/2014/main" id="{F43FC2FA-D9A6-4FC1-8166-30EDE08071BD}"/>
              </a:ext>
            </a:extLst>
          </p:cNvPr>
          <p:cNvSpPr/>
          <p:nvPr/>
        </p:nvSpPr>
        <p:spPr>
          <a:xfrm>
            <a:off x="7225670" y="724772"/>
            <a:ext cx="1138646" cy="246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F85FF76F-68B6-4505-8AA4-DA1BD4F80893}"/>
              </a:ext>
            </a:extLst>
          </p:cNvPr>
          <p:cNvSpPr txBox="1"/>
          <p:nvPr/>
        </p:nvSpPr>
        <p:spPr>
          <a:xfrm>
            <a:off x="7016735" y="663121"/>
            <a:ext cx="1556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Wu = 20 KN/m</a:t>
            </a:r>
          </a:p>
        </p:txBody>
      </p:sp>
      <p:sp>
        <p:nvSpPr>
          <p:cNvPr id="21" name="Persegi Panjang 20">
            <a:extLst>
              <a:ext uri="{FF2B5EF4-FFF2-40B4-BE49-F238E27FC236}">
                <a16:creationId xmlns:a16="http://schemas.microsoft.com/office/drawing/2014/main" id="{5D51DAEF-B8E7-42BE-A2FC-2142509F1A36}"/>
              </a:ext>
            </a:extLst>
          </p:cNvPr>
          <p:cNvSpPr/>
          <p:nvPr/>
        </p:nvSpPr>
        <p:spPr>
          <a:xfrm>
            <a:off x="8640319" y="649869"/>
            <a:ext cx="2200058" cy="2957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Kotak Teks 21">
            <a:extLst>
              <a:ext uri="{FF2B5EF4-FFF2-40B4-BE49-F238E27FC236}">
                <a16:creationId xmlns:a16="http://schemas.microsoft.com/office/drawing/2014/main" id="{DC6740B5-3030-4324-9240-D72E774D5CE7}"/>
              </a:ext>
            </a:extLst>
          </p:cNvPr>
          <p:cNvSpPr txBox="1"/>
          <p:nvPr/>
        </p:nvSpPr>
        <p:spPr>
          <a:xfrm>
            <a:off x="8573251" y="558185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Pu=6,4KN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0B45B90-6F61-46FD-A904-AA48DA000EAF}"/>
              </a:ext>
            </a:extLst>
          </p:cNvPr>
          <p:cNvSpPr/>
          <p:nvPr/>
        </p:nvSpPr>
        <p:spPr>
          <a:xfrm>
            <a:off x="1908312" y="3888746"/>
            <a:ext cx="1166191" cy="26763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1B37A73-57CE-4B02-8F84-18456C3389C5}"/>
              </a:ext>
            </a:extLst>
          </p:cNvPr>
          <p:cNvSpPr/>
          <p:nvPr/>
        </p:nvSpPr>
        <p:spPr>
          <a:xfrm>
            <a:off x="3272996" y="3901998"/>
            <a:ext cx="1084598" cy="27243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26" name="Konektor Panah Lurus 25">
            <a:extLst>
              <a:ext uri="{FF2B5EF4-FFF2-40B4-BE49-F238E27FC236}">
                <a16:creationId xmlns:a16="http://schemas.microsoft.com/office/drawing/2014/main" id="{DE70A5E1-8C7D-45F3-8E58-3FF1107DC4B4}"/>
              </a:ext>
            </a:extLst>
          </p:cNvPr>
          <p:cNvCxnSpPr>
            <a:cxnSpLocks/>
          </p:cNvCxnSpPr>
          <p:nvPr/>
        </p:nvCxnSpPr>
        <p:spPr>
          <a:xfrm flipV="1">
            <a:off x="3074503" y="3539915"/>
            <a:ext cx="511682" cy="3620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Konektor Panah Lurus 26">
            <a:extLst>
              <a:ext uri="{FF2B5EF4-FFF2-40B4-BE49-F238E27FC236}">
                <a16:creationId xmlns:a16="http://schemas.microsoft.com/office/drawing/2014/main" id="{69F2351D-BBF2-46E7-8889-7B06C74C4006}"/>
              </a:ext>
            </a:extLst>
          </p:cNvPr>
          <p:cNvCxnSpPr>
            <a:cxnSpLocks/>
          </p:cNvCxnSpPr>
          <p:nvPr/>
        </p:nvCxnSpPr>
        <p:spPr>
          <a:xfrm flipV="1">
            <a:off x="4422901" y="3829036"/>
            <a:ext cx="522158" cy="1935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Kotak Teks 29">
            <a:extLst>
              <a:ext uri="{FF2B5EF4-FFF2-40B4-BE49-F238E27FC236}">
                <a16:creationId xmlns:a16="http://schemas.microsoft.com/office/drawing/2014/main" id="{C9627230-9331-4EE2-81B5-89E1FE9F002F}"/>
              </a:ext>
            </a:extLst>
          </p:cNvPr>
          <p:cNvSpPr txBox="1"/>
          <p:nvPr/>
        </p:nvSpPr>
        <p:spPr>
          <a:xfrm>
            <a:off x="4214690" y="3464863"/>
            <a:ext cx="2577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Beban </a:t>
            </a:r>
            <a:r>
              <a:rPr lang="en-US" dirty="0" err="1">
                <a:solidFill>
                  <a:srgbClr val="FF0000"/>
                </a:solidFill>
              </a:rPr>
              <a:t>terpusat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ditengah</a:t>
            </a:r>
            <a:endParaRPr lang="en-ID" dirty="0">
              <a:solidFill>
                <a:srgbClr val="FF0000"/>
              </a:solidFill>
            </a:endParaRPr>
          </a:p>
        </p:txBody>
      </p:sp>
      <p:sp>
        <p:nvSpPr>
          <p:cNvPr id="31" name="Kotak Teks 30">
            <a:extLst>
              <a:ext uri="{FF2B5EF4-FFF2-40B4-BE49-F238E27FC236}">
                <a16:creationId xmlns:a16="http://schemas.microsoft.com/office/drawing/2014/main" id="{777A553F-DE8F-4EA1-B99D-249D1F14D30F}"/>
              </a:ext>
            </a:extLst>
          </p:cNvPr>
          <p:cNvSpPr txBox="1"/>
          <p:nvPr/>
        </p:nvSpPr>
        <p:spPr>
          <a:xfrm>
            <a:off x="2699388" y="3112857"/>
            <a:ext cx="2153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beban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merata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penuh</a:t>
            </a:r>
            <a:endParaRPr lang="en-ID" dirty="0">
              <a:solidFill>
                <a:srgbClr val="FF0000"/>
              </a:solidFill>
            </a:endParaRPr>
          </a:p>
        </p:txBody>
      </p:sp>
      <p:sp>
        <p:nvSpPr>
          <p:cNvPr id="37" name="Panah: Melengkung ke Kanan 36">
            <a:extLst>
              <a:ext uri="{FF2B5EF4-FFF2-40B4-BE49-F238E27FC236}">
                <a16:creationId xmlns:a16="http://schemas.microsoft.com/office/drawing/2014/main" id="{8F7694B0-2ED1-4303-A565-4973FD77079B}"/>
              </a:ext>
            </a:extLst>
          </p:cNvPr>
          <p:cNvSpPr/>
          <p:nvPr/>
        </p:nvSpPr>
        <p:spPr>
          <a:xfrm>
            <a:off x="6904383" y="927517"/>
            <a:ext cx="212034" cy="526989"/>
          </a:xfrm>
          <a:prstGeom prst="curvedRigh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38" name="Panah: Melengkung ke Kiri 37">
            <a:extLst>
              <a:ext uri="{FF2B5EF4-FFF2-40B4-BE49-F238E27FC236}">
                <a16:creationId xmlns:a16="http://schemas.microsoft.com/office/drawing/2014/main" id="{0E822B2F-C026-40B0-A3A0-F544EB7AB9F3}"/>
              </a:ext>
            </a:extLst>
          </p:cNvPr>
          <p:cNvSpPr/>
          <p:nvPr/>
        </p:nvSpPr>
        <p:spPr>
          <a:xfrm>
            <a:off x="10140244" y="927517"/>
            <a:ext cx="212033" cy="526989"/>
          </a:xfrm>
          <a:prstGeom prst="curvedLef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39" name="Kotak Teks 38">
            <a:extLst>
              <a:ext uri="{FF2B5EF4-FFF2-40B4-BE49-F238E27FC236}">
                <a16:creationId xmlns:a16="http://schemas.microsoft.com/office/drawing/2014/main" id="{574D7724-291B-45AE-81FE-C0BDDD266D64}"/>
              </a:ext>
            </a:extLst>
          </p:cNvPr>
          <p:cNvSpPr txBox="1"/>
          <p:nvPr/>
        </p:nvSpPr>
        <p:spPr>
          <a:xfrm>
            <a:off x="6792447" y="1415339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</a:t>
            </a:r>
          </a:p>
        </p:txBody>
      </p:sp>
      <p:sp>
        <p:nvSpPr>
          <p:cNvPr id="40" name="Kotak Teks 39">
            <a:extLst>
              <a:ext uri="{FF2B5EF4-FFF2-40B4-BE49-F238E27FC236}">
                <a16:creationId xmlns:a16="http://schemas.microsoft.com/office/drawing/2014/main" id="{79C1341F-9E44-4E6E-A219-4E312B70F189}"/>
              </a:ext>
            </a:extLst>
          </p:cNvPr>
          <p:cNvSpPr txBox="1"/>
          <p:nvPr/>
        </p:nvSpPr>
        <p:spPr>
          <a:xfrm>
            <a:off x="10016870" y="1425423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</a:t>
            </a:r>
          </a:p>
        </p:txBody>
      </p:sp>
      <p:sp>
        <p:nvSpPr>
          <p:cNvPr id="41" name="Kotak Teks 40">
            <a:extLst>
              <a:ext uri="{FF2B5EF4-FFF2-40B4-BE49-F238E27FC236}">
                <a16:creationId xmlns:a16="http://schemas.microsoft.com/office/drawing/2014/main" id="{4D92C091-AB3C-4530-8C73-C4124C1EE6FE}"/>
              </a:ext>
            </a:extLst>
          </p:cNvPr>
          <p:cNvSpPr txBox="1"/>
          <p:nvPr/>
        </p:nvSpPr>
        <p:spPr>
          <a:xfrm>
            <a:off x="915440" y="4521103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b. M </a:t>
            </a:r>
            <a:r>
              <a:rPr lang="en-US" dirty="0" err="1"/>
              <a:t>lapangan</a:t>
            </a:r>
            <a:r>
              <a:rPr lang="en-US" dirty="0"/>
              <a:t> max</a:t>
            </a:r>
            <a:endParaRPr lang="en-ID" dirty="0"/>
          </a:p>
        </p:txBody>
      </p:sp>
      <p:sp>
        <p:nvSpPr>
          <p:cNvPr id="42" name="Persegi Panjang 41">
            <a:extLst>
              <a:ext uri="{FF2B5EF4-FFF2-40B4-BE49-F238E27FC236}">
                <a16:creationId xmlns:a16="http://schemas.microsoft.com/office/drawing/2014/main" id="{EC040433-570C-4F15-9F04-27124F84813C}"/>
              </a:ext>
            </a:extLst>
          </p:cNvPr>
          <p:cNvSpPr/>
          <p:nvPr/>
        </p:nvSpPr>
        <p:spPr>
          <a:xfrm>
            <a:off x="6770916" y="3112857"/>
            <a:ext cx="663554" cy="261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3" name="Kotak Teks 42">
            <a:extLst>
              <a:ext uri="{FF2B5EF4-FFF2-40B4-BE49-F238E27FC236}">
                <a16:creationId xmlns:a16="http://schemas.microsoft.com/office/drawing/2014/main" id="{AD53F131-3311-4999-AB8A-767984165C2C}"/>
              </a:ext>
            </a:extLst>
          </p:cNvPr>
          <p:cNvSpPr txBox="1"/>
          <p:nvPr/>
        </p:nvSpPr>
        <p:spPr>
          <a:xfrm>
            <a:off x="6725677" y="3086294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43,2</a:t>
            </a:r>
          </a:p>
        </p:txBody>
      </p:sp>
      <p:sp>
        <p:nvSpPr>
          <p:cNvPr id="44" name="Persegi Panjang 43">
            <a:extLst>
              <a:ext uri="{FF2B5EF4-FFF2-40B4-BE49-F238E27FC236}">
                <a16:creationId xmlns:a16="http://schemas.microsoft.com/office/drawing/2014/main" id="{A3909233-8FB3-4462-8679-8AFF470DDD38}"/>
              </a:ext>
            </a:extLst>
          </p:cNvPr>
          <p:cNvSpPr/>
          <p:nvPr/>
        </p:nvSpPr>
        <p:spPr>
          <a:xfrm>
            <a:off x="9252248" y="3482189"/>
            <a:ext cx="764622" cy="261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5" name="Kotak Teks 44">
            <a:extLst>
              <a:ext uri="{FF2B5EF4-FFF2-40B4-BE49-F238E27FC236}">
                <a16:creationId xmlns:a16="http://schemas.microsoft.com/office/drawing/2014/main" id="{3A1D1156-7DF2-438A-A8D2-CB2DAF35A44E}"/>
              </a:ext>
            </a:extLst>
          </p:cNvPr>
          <p:cNvSpPr txBox="1"/>
          <p:nvPr/>
        </p:nvSpPr>
        <p:spPr>
          <a:xfrm>
            <a:off x="9176090" y="339831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3,2</a:t>
            </a:r>
          </a:p>
        </p:txBody>
      </p:sp>
      <p:sp>
        <p:nvSpPr>
          <p:cNvPr id="46" name="Persegi Panjang 45">
            <a:extLst>
              <a:ext uri="{FF2B5EF4-FFF2-40B4-BE49-F238E27FC236}">
                <a16:creationId xmlns:a16="http://schemas.microsoft.com/office/drawing/2014/main" id="{2F45E000-3055-4135-8E75-B3C92EFA35FD}"/>
              </a:ext>
            </a:extLst>
          </p:cNvPr>
          <p:cNvSpPr/>
          <p:nvPr/>
        </p:nvSpPr>
        <p:spPr>
          <a:xfrm>
            <a:off x="8337148" y="4127428"/>
            <a:ext cx="764622" cy="261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7" name="Kotak Teks 46">
            <a:extLst>
              <a:ext uri="{FF2B5EF4-FFF2-40B4-BE49-F238E27FC236}">
                <a16:creationId xmlns:a16="http://schemas.microsoft.com/office/drawing/2014/main" id="{9C6EEB3D-984B-4B02-8081-5F1CA7BE445C}"/>
              </a:ext>
            </a:extLst>
          </p:cNvPr>
          <p:cNvSpPr txBox="1"/>
          <p:nvPr/>
        </p:nvSpPr>
        <p:spPr>
          <a:xfrm>
            <a:off x="8550033" y="4038216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3,2</a:t>
            </a:r>
          </a:p>
        </p:txBody>
      </p:sp>
      <p:sp>
        <p:nvSpPr>
          <p:cNvPr id="48" name="Persegi Panjang 47">
            <a:extLst>
              <a:ext uri="{FF2B5EF4-FFF2-40B4-BE49-F238E27FC236}">
                <a16:creationId xmlns:a16="http://schemas.microsoft.com/office/drawing/2014/main" id="{68705626-2C61-41CF-8D4B-DC7ABF34E219}"/>
              </a:ext>
            </a:extLst>
          </p:cNvPr>
          <p:cNvSpPr/>
          <p:nvPr/>
        </p:nvSpPr>
        <p:spPr>
          <a:xfrm>
            <a:off x="9221038" y="4156380"/>
            <a:ext cx="2055522" cy="870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9" name="Kotak Teks 48">
            <a:extLst>
              <a:ext uri="{FF2B5EF4-FFF2-40B4-BE49-F238E27FC236}">
                <a16:creationId xmlns:a16="http://schemas.microsoft.com/office/drawing/2014/main" id="{E797208B-FD98-4C71-8869-26E08E230ED7}"/>
              </a:ext>
            </a:extLst>
          </p:cNvPr>
          <p:cNvSpPr txBox="1"/>
          <p:nvPr/>
        </p:nvSpPr>
        <p:spPr>
          <a:xfrm>
            <a:off x="11019428" y="407373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43,2</a:t>
            </a:r>
          </a:p>
        </p:txBody>
      </p:sp>
      <p:cxnSp>
        <p:nvCxnSpPr>
          <p:cNvPr id="51" name="Konektor Lurus 50">
            <a:extLst>
              <a:ext uri="{FF2B5EF4-FFF2-40B4-BE49-F238E27FC236}">
                <a16:creationId xmlns:a16="http://schemas.microsoft.com/office/drawing/2014/main" id="{6E667C09-BC36-459E-A1A1-F1A0524A3A18}"/>
              </a:ext>
            </a:extLst>
          </p:cNvPr>
          <p:cNvCxnSpPr/>
          <p:nvPr/>
        </p:nvCxnSpPr>
        <p:spPr>
          <a:xfrm>
            <a:off x="9221038" y="4174435"/>
            <a:ext cx="1770150" cy="2331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Konektor Lurus 52">
            <a:extLst>
              <a:ext uri="{FF2B5EF4-FFF2-40B4-BE49-F238E27FC236}">
                <a16:creationId xmlns:a16="http://schemas.microsoft.com/office/drawing/2014/main" id="{55E16F80-374A-46A5-8D1C-DD34FEF26486}"/>
              </a:ext>
            </a:extLst>
          </p:cNvPr>
          <p:cNvCxnSpPr/>
          <p:nvPr/>
        </p:nvCxnSpPr>
        <p:spPr>
          <a:xfrm>
            <a:off x="10938180" y="3875494"/>
            <a:ext cx="0" cy="5410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Persegi Panjang 53">
            <a:extLst>
              <a:ext uri="{FF2B5EF4-FFF2-40B4-BE49-F238E27FC236}">
                <a16:creationId xmlns:a16="http://schemas.microsoft.com/office/drawing/2014/main" id="{DEFD56A1-F909-4D97-89CC-1F584527C708}"/>
              </a:ext>
            </a:extLst>
          </p:cNvPr>
          <p:cNvSpPr/>
          <p:nvPr/>
        </p:nvSpPr>
        <p:spPr>
          <a:xfrm>
            <a:off x="9252248" y="5307454"/>
            <a:ext cx="1601381" cy="2338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5" name="Kotak Teks 54">
            <a:extLst>
              <a:ext uri="{FF2B5EF4-FFF2-40B4-BE49-F238E27FC236}">
                <a16:creationId xmlns:a16="http://schemas.microsoft.com/office/drawing/2014/main" id="{EA4F7B31-113C-4F2E-A69E-BE74C91A8C7D}"/>
              </a:ext>
            </a:extLst>
          </p:cNvPr>
          <p:cNvSpPr txBox="1"/>
          <p:nvPr/>
        </p:nvSpPr>
        <p:spPr>
          <a:xfrm>
            <a:off x="9720154" y="5201245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2,00 m</a:t>
            </a:r>
          </a:p>
        </p:txBody>
      </p:sp>
      <p:sp>
        <p:nvSpPr>
          <p:cNvPr id="56" name="Persegi Panjang 55">
            <a:extLst>
              <a:ext uri="{FF2B5EF4-FFF2-40B4-BE49-F238E27FC236}">
                <a16:creationId xmlns:a16="http://schemas.microsoft.com/office/drawing/2014/main" id="{E4A72B27-E5B2-4A74-B525-BA137BE7D224}"/>
              </a:ext>
            </a:extLst>
          </p:cNvPr>
          <p:cNvSpPr/>
          <p:nvPr/>
        </p:nvSpPr>
        <p:spPr>
          <a:xfrm>
            <a:off x="11276560" y="5026568"/>
            <a:ext cx="478118" cy="3583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85220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59C2FD6F-0238-4358-94D7-EF2E762A4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360998"/>
              </p:ext>
            </p:extLst>
          </p:nvPr>
        </p:nvGraphicFramePr>
        <p:xfrm>
          <a:off x="304230" y="505211"/>
          <a:ext cx="6639908" cy="37168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07">
                  <a:extLst>
                    <a:ext uri="{9D8B030D-6E8A-4147-A177-3AD203B41FA5}">
                      <a16:colId xmlns:a16="http://schemas.microsoft.com/office/drawing/2014/main" val="2925122170"/>
                    </a:ext>
                  </a:extLst>
                </a:gridCol>
                <a:gridCol w="804719">
                  <a:extLst>
                    <a:ext uri="{9D8B030D-6E8A-4147-A177-3AD203B41FA5}">
                      <a16:colId xmlns:a16="http://schemas.microsoft.com/office/drawing/2014/main" val="2805070878"/>
                    </a:ext>
                  </a:extLst>
                </a:gridCol>
                <a:gridCol w="1576958">
                  <a:extLst>
                    <a:ext uri="{9D8B030D-6E8A-4147-A177-3AD203B41FA5}">
                      <a16:colId xmlns:a16="http://schemas.microsoft.com/office/drawing/2014/main" val="2406614885"/>
                    </a:ext>
                  </a:extLst>
                </a:gridCol>
                <a:gridCol w="238539">
                  <a:extLst>
                    <a:ext uri="{9D8B030D-6E8A-4147-A177-3AD203B41FA5}">
                      <a16:colId xmlns:a16="http://schemas.microsoft.com/office/drawing/2014/main" val="2193801727"/>
                    </a:ext>
                  </a:extLst>
                </a:gridCol>
                <a:gridCol w="1008664">
                  <a:extLst>
                    <a:ext uri="{9D8B030D-6E8A-4147-A177-3AD203B41FA5}">
                      <a16:colId xmlns:a16="http://schemas.microsoft.com/office/drawing/2014/main" val="2698748757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1280578664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639879932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3101910568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2190519410"/>
                    </a:ext>
                  </a:extLst>
                </a:gridCol>
              </a:tblGrid>
              <a:tr h="466192">
                <a:tc gridSpan="4"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5. </a:t>
                      </a:r>
                      <a:r>
                        <a:rPr lang="it-IT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Diambil M yg terbesar antara tumpuan dan lapangan </a:t>
                      </a:r>
                      <a:endParaRPr lang="it-IT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66306009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pl-PL" sz="1800" u="none" strike="noStrike" dirty="0">
                          <a:effectLst/>
                        </a:rPr>
                        <a:t>M </a:t>
                      </a:r>
                      <a:r>
                        <a:rPr lang="en-US" sz="1800" u="none" strike="noStrike" dirty="0" err="1">
                          <a:effectLst/>
                        </a:rPr>
                        <a:t>terbesar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pl-PL" sz="1800" u="none" strike="noStrike" dirty="0">
                          <a:effectLst/>
                        </a:rPr>
                        <a:t>= </a:t>
                      </a:r>
                      <a:r>
                        <a:rPr lang="en-US" sz="1800" u="none" strike="noStrike" dirty="0">
                          <a:effectLst/>
                        </a:rPr>
                        <a:t>Mt = 29,87 </a:t>
                      </a:r>
                      <a:r>
                        <a:rPr lang="en-US" sz="1800" u="none" strike="noStrike" dirty="0" err="1">
                          <a:effectLst/>
                        </a:rPr>
                        <a:t>kN.m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87914699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26043505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M max =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          29,87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kN.m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4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32069781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  29,87E+03 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N.m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1 kg 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>
                          <a:effectLst/>
                        </a:rPr>
                        <a:t>10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N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46791371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2,987E+07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99804200"/>
                  </a:ext>
                </a:extLst>
              </a:tr>
              <a:tr h="699289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3430425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08647162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C34739E6-1B03-4C40-BE75-16FE9F321D72}"/>
              </a:ext>
            </a:extLst>
          </p:cNvPr>
          <p:cNvSpPr/>
          <p:nvPr/>
        </p:nvSpPr>
        <p:spPr>
          <a:xfrm>
            <a:off x="304230" y="410817"/>
            <a:ext cx="3048570" cy="63610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9" name="Konektor Panah Lurus 8">
            <a:extLst>
              <a:ext uri="{FF2B5EF4-FFF2-40B4-BE49-F238E27FC236}">
                <a16:creationId xmlns:a16="http://schemas.microsoft.com/office/drawing/2014/main" id="{45063F2A-255C-4E18-87AF-BAC25E1C413C}"/>
              </a:ext>
            </a:extLst>
          </p:cNvPr>
          <p:cNvCxnSpPr>
            <a:cxnSpLocks/>
          </p:cNvCxnSpPr>
          <p:nvPr/>
        </p:nvCxnSpPr>
        <p:spPr>
          <a:xfrm>
            <a:off x="3260035" y="757003"/>
            <a:ext cx="12722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Kotak Teks 11">
            <a:extLst>
              <a:ext uri="{FF2B5EF4-FFF2-40B4-BE49-F238E27FC236}">
                <a16:creationId xmlns:a16="http://schemas.microsoft.com/office/drawing/2014/main" id="{B161E015-D587-4BE7-BBE5-4E47F8B4328B}"/>
              </a:ext>
            </a:extLst>
          </p:cNvPr>
          <p:cNvSpPr txBox="1"/>
          <p:nvPr/>
        </p:nvSpPr>
        <p:spPr>
          <a:xfrm>
            <a:off x="4532243" y="308258"/>
            <a:ext cx="439646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Harusnya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dihitung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sendiri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sendiri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r>
              <a:rPr lang="en-US" dirty="0">
                <a:solidFill>
                  <a:srgbClr val="FF0000"/>
                </a:solidFill>
              </a:rPr>
              <a:t>Mt </a:t>
            </a:r>
            <a:r>
              <a:rPr lang="en-US" dirty="0" err="1">
                <a:solidFill>
                  <a:srgbClr val="FF0000"/>
                </a:solidFill>
              </a:rPr>
              <a:t>dihitung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tulangannya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Mlap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jg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dihitung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tulangannya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Untuk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amannya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memang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diambil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yg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terbesar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0000"/>
                </a:solidFill>
              </a:rPr>
              <a:t>Tapi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kalau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untuk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efisiennya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harus</a:t>
            </a:r>
            <a:r>
              <a:rPr lang="en-US" dirty="0">
                <a:solidFill>
                  <a:srgbClr val="FF0000"/>
                </a:solidFill>
              </a:rPr>
              <a:t> sendiri2</a:t>
            </a:r>
            <a:endParaRPr lang="en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57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86">
            <a:extLst>
              <a:ext uri="{63B3BB69-23CF-44E3-9099-C40C66FF867C}">
                <a14:compatExt xmlns:a14="http://schemas.microsoft.com/office/drawing/2010/main" spid="_x0000_s1026"/>
              </a:ext>
              <a:ext uri="{FF2B5EF4-FFF2-40B4-BE49-F238E27FC236}">
                <a16:creationId xmlns:a16="http://schemas.microsoft.com/office/drawing/2014/main" id="{00000000-0008-0000-0000-00000204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525" y="16079788"/>
            <a:ext cx="2676525" cy="390525"/>
          </a:xfrm>
          <a:prstGeom prst="rect">
            <a:avLst/>
          </a:prstGeom>
        </p:spPr>
      </p:pic>
      <p:cxnSp>
        <p:nvCxnSpPr>
          <p:cNvPr id="4" name="Straight Arrow Connector 8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CxnSpPr/>
          <p:nvPr/>
        </p:nvCxnSpPr>
        <p:spPr>
          <a:xfrm>
            <a:off x="6604000" y="14965363"/>
            <a:ext cx="6000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Gambar 4">
            <a:extLst>
              <a:ext uri="{FF2B5EF4-FFF2-40B4-BE49-F238E27FC236}">
                <a16:creationId xmlns:a16="http://schemas.microsoft.com/office/drawing/2014/main" id="{629556D2-6C77-4ECA-B23A-E7B2C530AA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39" t="29749" r="48370" b="16699"/>
          <a:stretch/>
        </p:blipFill>
        <p:spPr>
          <a:xfrm>
            <a:off x="490332" y="798449"/>
            <a:ext cx="7421217" cy="5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094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EFD0384A-A51A-4FAB-9EFA-37773A10A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070234"/>
              </p:ext>
            </p:extLst>
          </p:nvPr>
        </p:nvGraphicFramePr>
        <p:xfrm>
          <a:off x="490333" y="560461"/>
          <a:ext cx="6041612" cy="4336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1337">
                  <a:extLst>
                    <a:ext uri="{9D8B030D-6E8A-4147-A177-3AD203B41FA5}">
                      <a16:colId xmlns:a16="http://schemas.microsoft.com/office/drawing/2014/main" val="1155665001"/>
                    </a:ext>
                  </a:extLst>
                </a:gridCol>
                <a:gridCol w="1535717">
                  <a:extLst>
                    <a:ext uri="{9D8B030D-6E8A-4147-A177-3AD203B41FA5}">
                      <a16:colId xmlns:a16="http://schemas.microsoft.com/office/drawing/2014/main" val="1564387049"/>
                    </a:ext>
                  </a:extLst>
                </a:gridCol>
                <a:gridCol w="1451337">
                  <a:extLst>
                    <a:ext uri="{9D8B030D-6E8A-4147-A177-3AD203B41FA5}">
                      <a16:colId xmlns:a16="http://schemas.microsoft.com/office/drawing/2014/main" val="1902201548"/>
                    </a:ext>
                  </a:extLst>
                </a:gridCol>
                <a:gridCol w="1603221">
                  <a:extLst>
                    <a:ext uri="{9D8B030D-6E8A-4147-A177-3AD203B41FA5}">
                      <a16:colId xmlns:a16="http://schemas.microsoft.com/office/drawing/2014/main" val="3903773353"/>
                    </a:ext>
                  </a:extLst>
                </a:gridCol>
              </a:tblGrid>
              <a:tr h="37381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ANALISA PENULANGAN 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29024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38961366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sng" strike="noStrike" dirty="0">
                          <a:effectLst/>
                        </a:rPr>
                        <a:t>Data :</a:t>
                      </a:r>
                      <a:endParaRPr lang="en-ID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58626354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400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01745415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200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1683010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d'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260246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 = h-d'=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350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6282123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az-Cyrl-AZ" sz="2000" u="none" strike="noStrike" dirty="0">
                          <a:effectLst/>
                        </a:rPr>
                        <a:t>Ф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0,8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359211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fc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35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MPa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83258840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fy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250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Mpa</a:t>
                      </a:r>
                      <a:endParaRPr lang="en-ID" sz="2000" u="none" strike="noStrike" dirty="0">
                        <a:effectLst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22272538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ρmin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0,0056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680099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l-GR" sz="2000" u="none" strike="noStrike" dirty="0">
                          <a:effectLst/>
                        </a:rPr>
                        <a:t>ρ</a:t>
                      </a:r>
                      <a:r>
                        <a:rPr lang="en-ID" sz="2000" u="none" strike="noStrike" dirty="0">
                          <a:effectLst/>
                        </a:rPr>
                        <a:t>max=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0,0342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113597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 (</a:t>
                      </a:r>
                      <a:r>
                        <a:rPr lang="en-ID" sz="2000" u="none" strike="noStrike" dirty="0" err="1">
                          <a:effectLst/>
                        </a:rPr>
                        <a:t>selimut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beton</a:t>
                      </a:r>
                      <a:r>
                        <a:rPr lang="en-ID" sz="2000" u="none" strike="noStrike" dirty="0">
                          <a:effectLst/>
                        </a:rPr>
                        <a:t>)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97916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Ф </a:t>
                      </a:r>
                      <a:r>
                        <a:rPr lang="en-ID" sz="2000" u="none" strike="noStrike" dirty="0" err="1">
                          <a:effectLst/>
                        </a:rPr>
                        <a:t>sengkang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8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87141614"/>
                  </a:ext>
                </a:extLst>
              </a:tr>
            </a:tbl>
          </a:graphicData>
        </a:graphic>
      </p:graphicFrame>
      <p:graphicFrame>
        <p:nvGraphicFramePr>
          <p:cNvPr id="3" name="Objek 2">
            <a:extLst>
              <a:ext uri="{FF2B5EF4-FFF2-40B4-BE49-F238E27FC236}">
                <a16:creationId xmlns:a16="http://schemas.microsoft.com/office/drawing/2014/main" id="{6B2747C0-357E-4F61-846C-955732879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6945880"/>
              </p:ext>
            </p:extLst>
          </p:nvPr>
        </p:nvGraphicFramePr>
        <p:xfrm>
          <a:off x="6531945" y="487734"/>
          <a:ext cx="4678018" cy="2603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3" imgW="1536480" imgH="1803240" progId="">
                  <p:embed/>
                </p:oleObj>
              </mc:Choice>
              <mc:Fallback>
                <p:oleObj r:id="rId3" imgW="1536480" imgH="1803240" progId="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1945" y="487734"/>
                        <a:ext cx="4678018" cy="26033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783310"/>
              </p:ext>
            </p:extLst>
          </p:nvPr>
        </p:nvGraphicFramePr>
        <p:xfrm>
          <a:off x="6531945" y="3249201"/>
          <a:ext cx="5097117" cy="1940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4864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033205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72904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2344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n.ФTP))/(n-1)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>
                          <a:effectLst/>
                        </a:rPr>
                        <a:t>0,0056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0,00626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0,0342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7" name="Persegi Panjang 6">
            <a:extLst>
              <a:ext uri="{FF2B5EF4-FFF2-40B4-BE49-F238E27FC236}">
                <a16:creationId xmlns:a16="http://schemas.microsoft.com/office/drawing/2014/main" id="{38479C2D-2457-4899-9C85-CAB359ED6AE6}"/>
              </a:ext>
            </a:extLst>
          </p:cNvPr>
          <p:cNvSpPr/>
          <p:nvPr/>
        </p:nvSpPr>
        <p:spPr>
          <a:xfrm>
            <a:off x="490333" y="5153511"/>
            <a:ext cx="2094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it-IT" dirty="0">
                <a:solidFill>
                  <a:srgbClr val="FF0000"/>
                </a:solidFill>
              </a:rPr>
              <a:t>Momen Maximum =</a:t>
            </a:r>
            <a:endParaRPr lang="it-IT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10A56B15-3F57-42A4-AD1D-BBC1D2BF6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433037"/>
              </p:ext>
            </p:extLst>
          </p:nvPr>
        </p:nvGraphicFramePr>
        <p:xfrm>
          <a:off x="490333" y="5522298"/>
          <a:ext cx="2824161" cy="7752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6958">
                  <a:extLst>
                    <a:ext uri="{9D8B030D-6E8A-4147-A177-3AD203B41FA5}">
                      <a16:colId xmlns:a16="http://schemas.microsoft.com/office/drawing/2014/main" val="1948331758"/>
                    </a:ext>
                  </a:extLst>
                </a:gridCol>
                <a:gridCol w="1247203">
                  <a:extLst>
                    <a:ext uri="{9D8B030D-6E8A-4147-A177-3AD203B41FA5}">
                      <a16:colId xmlns:a16="http://schemas.microsoft.com/office/drawing/2014/main" val="594660182"/>
                    </a:ext>
                  </a:extLst>
                </a:gridCol>
              </a:tblGrid>
              <a:tr h="5009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2,987E+07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58458839"/>
                  </a:ext>
                </a:extLst>
              </a:tr>
              <a:tr h="196503"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9837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7878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18AD7AA9-797B-42F0-B2F1-C08AB3F2A6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78" t="34775" r="24022" b="34098"/>
          <a:stretch/>
        </p:blipFill>
        <p:spPr>
          <a:xfrm>
            <a:off x="728869" y="586411"/>
            <a:ext cx="9992139" cy="3256721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733DC10E-B40D-4C60-886C-1AB2CDECA0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131" t="39414" r="10108" b="34922"/>
          <a:stretch/>
        </p:blipFill>
        <p:spPr>
          <a:xfrm>
            <a:off x="728869" y="4187686"/>
            <a:ext cx="6268279" cy="2468216"/>
          </a:xfrm>
          <a:prstGeom prst="rect">
            <a:avLst/>
          </a:prstGeom>
        </p:spPr>
      </p:pic>
      <p:pic>
        <p:nvPicPr>
          <p:cNvPr id="8" name="Gambar 7">
            <a:extLst>
              <a:ext uri="{FF2B5EF4-FFF2-40B4-BE49-F238E27FC236}">
                <a16:creationId xmlns:a16="http://schemas.microsoft.com/office/drawing/2014/main" id="{02D41B3D-1C64-462E-92DE-B4427208CD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478" t="64355" r="16848" b="11865"/>
          <a:stretch/>
        </p:blipFill>
        <p:spPr>
          <a:xfrm>
            <a:off x="7248940" y="4403032"/>
            <a:ext cx="3604590" cy="207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39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BEA26B2-42C1-4B58-B549-529CD0DBCE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Sekian</a:t>
            </a:r>
            <a:r>
              <a:rPr lang="en-US" dirty="0"/>
              <a:t> dan </a:t>
            </a:r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A1869CDE-71EF-4C17-A055-B960088F6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81997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Semoga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.</a:t>
            </a:r>
          </a:p>
          <a:p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sendirinya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dicari</a:t>
            </a:r>
            <a:r>
              <a:rPr lang="en-US" dirty="0"/>
              <a:t> dan </a:t>
            </a:r>
            <a:r>
              <a:rPr lang="en-US" dirty="0" err="1"/>
              <a:t>dipahami</a:t>
            </a:r>
            <a:r>
              <a:rPr lang="en-US" dirty="0"/>
              <a:t>.</a:t>
            </a:r>
          </a:p>
          <a:p>
            <a:r>
              <a:rPr lang="en-ID" dirty="0" err="1"/>
              <a:t>Hargailah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diberikan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bermanfaat</a:t>
            </a:r>
            <a:r>
              <a:rPr lang="en-ID" dirty="0"/>
              <a:t> </a:t>
            </a:r>
            <a:r>
              <a:rPr lang="en-ID" dirty="0" err="1"/>
              <a:t>dikemudian</a:t>
            </a:r>
            <a:r>
              <a:rPr lang="en-ID" dirty="0"/>
              <a:t> </a:t>
            </a:r>
            <a:r>
              <a:rPr lang="en-ID" dirty="0" err="1"/>
              <a:t>hari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22202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465</Words>
  <Application>Microsoft Office PowerPoint</Application>
  <PresentationFormat>Layar Lebar</PresentationFormat>
  <Paragraphs>149</Paragraphs>
  <Slides>8</Slides>
  <Notes>0</Notes>
  <HiddenSlides>0</HiddenSlides>
  <MMClips>0</MMClips>
  <ScaleCrop>false</ScaleCrop>
  <HeadingPairs>
    <vt:vector size="8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Server OLE Tertanam</vt:lpstr>
      </vt:variant>
      <vt:variant>
        <vt:i4>0</vt:i4>
      </vt:variant>
      <vt:variant>
        <vt:lpstr>Judul Slide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Office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Sekian dan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iwz</dc:creator>
  <cp:lastModifiedBy>iwz</cp:lastModifiedBy>
  <cp:revision>33</cp:revision>
  <dcterms:created xsi:type="dcterms:W3CDTF">2020-04-02T14:28:39Z</dcterms:created>
  <dcterms:modified xsi:type="dcterms:W3CDTF">2020-04-26T12:37:41Z</dcterms:modified>
</cp:coreProperties>
</file>