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70406" y="1685671"/>
            <a:ext cx="6203187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4D133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D133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00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D133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4D133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8055" y="441959"/>
            <a:ext cx="2720340" cy="106680"/>
          </a:xfrm>
          <a:custGeom>
            <a:avLst/>
            <a:gdLst/>
            <a:ahLst/>
            <a:cxnLst/>
            <a:rect l="l" t="t" r="r" b="b"/>
            <a:pathLst>
              <a:path w="2720340" h="106679">
                <a:moveTo>
                  <a:pt x="2720340" y="0"/>
                </a:moveTo>
                <a:lnTo>
                  <a:pt x="0" y="0"/>
                </a:lnTo>
                <a:lnTo>
                  <a:pt x="0" y="106679"/>
                </a:lnTo>
                <a:lnTo>
                  <a:pt x="2720340" y="106679"/>
                </a:lnTo>
                <a:lnTo>
                  <a:pt x="2720340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75603" y="441959"/>
            <a:ext cx="2711450" cy="106680"/>
          </a:xfrm>
          <a:custGeom>
            <a:avLst/>
            <a:gdLst/>
            <a:ahLst/>
            <a:cxnLst/>
            <a:rect l="l" t="t" r="r" b="b"/>
            <a:pathLst>
              <a:path w="2711450" h="106679">
                <a:moveTo>
                  <a:pt x="2711196" y="0"/>
                </a:moveTo>
                <a:lnTo>
                  <a:pt x="0" y="0"/>
                </a:lnTo>
                <a:lnTo>
                  <a:pt x="0" y="106679"/>
                </a:lnTo>
                <a:lnTo>
                  <a:pt x="2711196" y="106679"/>
                </a:lnTo>
                <a:lnTo>
                  <a:pt x="2711196" y="0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17164" y="441959"/>
            <a:ext cx="2710180" cy="106680"/>
          </a:xfrm>
          <a:custGeom>
            <a:avLst/>
            <a:gdLst/>
            <a:ahLst/>
            <a:cxnLst/>
            <a:rect l="l" t="t" r="r" b="b"/>
            <a:pathLst>
              <a:path w="2710179" h="106679">
                <a:moveTo>
                  <a:pt x="2709672" y="0"/>
                </a:moveTo>
                <a:lnTo>
                  <a:pt x="0" y="0"/>
                </a:lnTo>
                <a:lnTo>
                  <a:pt x="0" y="106679"/>
                </a:lnTo>
                <a:lnTo>
                  <a:pt x="2709672" y="106679"/>
                </a:lnTo>
                <a:lnTo>
                  <a:pt x="2709672" y="0"/>
                </a:lnTo>
                <a:close/>
              </a:path>
            </a:pathLst>
          </a:custGeom>
          <a:solidFill>
            <a:srgbClr val="9030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9993" y="3917060"/>
            <a:ext cx="7824012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4D133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9800" y="2050795"/>
            <a:ext cx="7464399" cy="3164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00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25866" y="6062131"/>
            <a:ext cx="192404" cy="1581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3086100"/>
            <a:ext cx="8240395" cy="3304540"/>
          </a:xfrm>
          <a:custGeom>
            <a:avLst/>
            <a:gdLst/>
            <a:ahLst/>
            <a:cxnLst/>
            <a:rect l="l" t="t" r="r" b="b"/>
            <a:pathLst>
              <a:path w="8240395" h="3304540">
                <a:moveTo>
                  <a:pt x="8240268" y="0"/>
                </a:moveTo>
                <a:lnTo>
                  <a:pt x="0" y="0"/>
                </a:lnTo>
                <a:lnTo>
                  <a:pt x="0" y="3304031"/>
                </a:lnTo>
                <a:lnTo>
                  <a:pt x="8240268" y="3304031"/>
                </a:lnTo>
                <a:lnTo>
                  <a:pt x="8240268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PENGENALAN</a:t>
            </a:r>
            <a:r>
              <a:rPr spc="-635" dirty="0"/>
              <a:t> </a:t>
            </a:r>
            <a:r>
              <a:rPr spc="-60" dirty="0"/>
              <a:t>VISI</a:t>
            </a:r>
            <a:r>
              <a:rPr spc="-85" dirty="0"/>
              <a:t> </a:t>
            </a:r>
            <a:r>
              <a:rPr spc="-145" dirty="0"/>
              <a:t>K</a:t>
            </a:r>
            <a:r>
              <a:rPr spc="114" dirty="0"/>
              <a:t>OMPUTER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11553" y="2693035"/>
            <a:ext cx="2527047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190" dirty="0">
                <a:solidFill>
                  <a:srgbClr val="903062"/>
                </a:solidFill>
                <a:latin typeface="Trebuchet MS"/>
                <a:cs typeface="Trebuchet MS"/>
              </a:rPr>
              <a:t>C</a:t>
            </a:r>
            <a:r>
              <a:rPr sz="1600" b="1" spc="204" dirty="0">
                <a:solidFill>
                  <a:srgbClr val="903062"/>
                </a:solidFill>
                <a:latin typeface="Trebuchet MS"/>
                <a:cs typeface="Trebuchet MS"/>
              </a:rPr>
              <a:t>O</a:t>
            </a:r>
            <a:r>
              <a:rPr sz="1600" b="1" spc="20" dirty="0">
                <a:solidFill>
                  <a:srgbClr val="903062"/>
                </a:solidFill>
                <a:latin typeface="Trebuchet MS"/>
                <a:cs typeface="Trebuchet MS"/>
              </a:rPr>
              <a:t>MPUTER</a:t>
            </a:r>
            <a:r>
              <a:rPr sz="1600" b="1" spc="-254" dirty="0">
                <a:solidFill>
                  <a:srgbClr val="903062"/>
                </a:solidFill>
                <a:latin typeface="Trebuchet MS"/>
                <a:cs typeface="Trebuchet MS"/>
              </a:rPr>
              <a:t> </a:t>
            </a:r>
            <a:r>
              <a:rPr sz="1600" b="1" spc="-15" dirty="0">
                <a:solidFill>
                  <a:srgbClr val="903062"/>
                </a:solidFill>
                <a:latin typeface="Trebuchet MS"/>
                <a:cs typeface="Trebuchet MS"/>
              </a:rPr>
              <a:t>V</a:t>
            </a:r>
            <a:r>
              <a:rPr sz="1600" b="1" spc="-20" dirty="0">
                <a:solidFill>
                  <a:srgbClr val="903062"/>
                </a:solidFill>
                <a:latin typeface="Trebuchet MS"/>
                <a:cs typeface="Trebuchet MS"/>
              </a:rPr>
              <a:t>I</a:t>
            </a:r>
            <a:r>
              <a:rPr sz="1600" b="1" spc="40" dirty="0">
                <a:solidFill>
                  <a:srgbClr val="903062"/>
                </a:solidFill>
                <a:latin typeface="Trebuchet MS"/>
                <a:cs typeface="Trebuchet MS"/>
              </a:rPr>
              <a:t>SI</a:t>
            </a:r>
            <a:r>
              <a:rPr sz="1600" b="1" spc="60" dirty="0">
                <a:solidFill>
                  <a:srgbClr val="903062"/>
                </a:solidFill>
                <a:latin typeface="Trebuchet MS"/>
                <a:cs typeface="Trebuchet MS"/>
              </a:rPr>
              <a:t>O</a:t>
            </a:r>
            <a:r>
              <a:rPr sz="1600" b="1" spc="225" dirty="0">
                <a:solidFill>
                  <a:srgbClr val="903062"/>
                </a:solidFill>
                <a:latin typeface="Trebuchet MS"/>
                <a:cs typeface="Trebuchet MS"/>
              </a:rPr>
              <a:t>N</a:t>
            </a:r>
            <a:endParaRPr sz="1600" b="1" dirty="0">
              <a:latin typeface="Trebuchet MS"/>
              <a:cs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292" y="4261316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10" dirty="0">
                <a:solidFill>
                  <a:srgbClr val="FFFFFF"/>
                </a:solidFill>
              </a:rPr>
              <a:t>OUTLINE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10" dirty="0">
                <a:solidFill>
                  <a:srgbClr val="FFFFFF"/>
                </a:solidFill>
              </a:rPr>
              <a:t>MATERI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8383778" y="6062131"/>
            <a:ext cx="133350" cy="1581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2</a:t>
            </a:fld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9993" y="2937128"/>
            <a:ext cx="6981190" cy="179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Hubungan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antara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Comp.Vision,</a:t>
            </a:r>
            <a:r>
              <a:rPr sz="1800" spc="-2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Grafika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Komputer,</a:t>
            </a:r>
            <a:r>
              <a:rPr sz="1800" spc="-229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Pengolahan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Citra,</a:t>
            </a:r>
            <a:r>
              <a:rPr sz="1800" spc="-2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dan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Pengenalan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Pola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(Pattern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Recognition)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45" dirty="0">
                <a:solidFill>
                  <a:srgbClr val="3C3C3C"/>
                </a:solidFill>
                <a:latin typeface="Trebuchet MS"/>
                <a:cs typeface="Trebuchet MS"/>
              </a:rPr>
              <a:t>Do</a:t>
            </a:r>
            <a:r>
              <a:rPr sz="1800" spc="7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ain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Computer</a:t>
            </a:r>
            <a:r>
              <a:rPr sz="1800" spc="-3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Vi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ion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Processing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tools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tingkatan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operasi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Computer</a:t>
            </a:r>
            <a:r>
              <a:rPr sz="1800" spc="-3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Vision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Pertimbangan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perancangan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Computer</a:t>
            </a:r>
            <a:r>
              <a:rPr sz="1800" spc="-3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Vision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System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60" dirty="0">
                <a:solidFill>
                  <a:srgbClr val="FFFFFF"/>
                </a:solidFill>
              </a:rPr>
              <a:t>PENGERTIAN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8383778" y="6062131"/>
            <a:ext cx="133350" cy="1581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3</a:t>
            </a:fld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9993" y="2355556"/>
            <a:ext cx="7529195" cy="281241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22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en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olahan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(I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age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oc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es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ing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Bidang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berhubungan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proses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600" spc="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citra/gambar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(image).</a:t>
            </a:r>
            <a:endParaRPr sz="16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8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Proses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bertujuan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mendapatkan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kualitas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lebih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baik</a:t>
            </a:r>
            <a:endParaRPr sz="16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19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Pengenalan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Pola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(Pattern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Recognition)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641985" marR="5080" lvl="1" indent="-30543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Bidang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berhubungan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proses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identifikasi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600" spc="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interpretasi </a:t>
            </a:r>
            <a:r>
              <a:rPr sz="1600" spc="-4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citra.</a:t>
            </a:r>
            <a:endParaRPr sz="1600">
              <a:latin typeface="Trebuchet MS"/>
              <a:cs typeface="Trebuchet MS"/>
            </a:endParaRPr>
          </a:p>
          <a:p>
            <a:pPr marL="641985" marR="393700" lvl="1" indent="-305435">
              <a:lnSpc>
                <a:spcPct val="100000"/>
              </a:lnSpc>
              <a:spcBef>
                <a:spcPts val="98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Proses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bertujuan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mengekstrak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informasi/pesan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disampaikan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oleh </a:t>
            </a:r>
            <a:r>
              <a:rPr sz="1600" spc="-4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gambar/citra.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60" dirty="0">
                <a:solidFill>
                  <a:srgbClr val="FFFFFF"/>
                </a:solidFill>
              </a:rPr>
              <a:t>PENGERTIAN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8383778" y="6062131"/>
            <a:ext cx="133350" cy="1581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4</a:t>
            </a:fld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9993" y="2690836"/>
            <a:ext cx="7745730" cy="214058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22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Comput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1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3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V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si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641985" marR="63500" lvl="1" indent="-30543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Ilmu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pengetahuan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mempelajari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bagaimana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komputer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dapat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mengenali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 </a:t>
            </a:r>
            <a:r>
              <a:rPr sz="1600" spc="-4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dia</a:t>
            </a:r>
            <a:r>
              <a:rPr sz="1600" spc="-16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600" spc="-145" dirty="0">
                <a:solidFill>
                  <a:srgbClr val="3C3C3C"/>
                </a:solidFill>
                <a:latin typeface="Trebuchet MS"/>
                <a:cs typeface="Trebuchet MS"/>
              </a:rPr>
              <a:t>at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395" dirty="0">
                <a:solidFill>
                  <a:srgbClr val="3C3C3C"/>
                </a:solidFill>
                <a:latin typeface="Trebuchet MS"/>
                <a:cs typeface="Trebuchet MS"/>
              </a:rPr>
              <a:t>/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0" dirty="0">
                <a:solidFill>
                  <a:srgbClr val="3C3C3C"/>
                </a:solidFill>
                <a:latin typeface="Trebuchet MS"/>
                <a:cs typeface="Trebuchet MS"/>
              </a:rPr>
              <a:t>diobse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vas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24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2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Computer</a:t>
            </a:r>
            <a:r>
              <a:rPr sz="1800" spc="-3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Vision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kombinasi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antara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Pengolahan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Citra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Pengenalan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Pola.</a:t>
            </a:r>
            <a:endParaRPr sz="1800">
              <a:latin typeface="Trebuchet MS"/>
              <a:cs typeface="Trebuchet MS"/>
            </a:endParaRPr>
          </a:p>
          <a:p>
            <a:pPr marL="318770" marR="22225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Bersama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Kecerdasan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Buatan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(Artificial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Intelligence)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akan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mampu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menghasilkan </a:t>
            </a:r>
            <a:r>
              <a:rPr sz="1800" spc="-5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sistem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intelijen</a:t>
            </a:r>
            <a:r>
              <a:rPr sz="18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visual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(Visual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Intelligence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System).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45" dirty="0">
                <a:solidFill>
                  <a:srgbClr val="FFFFFF"/>
                </a:solidFill>
              </a:rPr>
              <a:t>HASIL</a:t>
            </a:r>
            <a:r>
              <a:rPr sz="2800" spc="-65" dirty="0">
                <a:solidFill>
                  <a:srgbClr val="FFFFFF"/>
                </a:solidFill>
              </a:rPr>
              <a:t> </a:t>
            </a:r>
            <a:r>
              <a:rPr sz="2800" spc="-15" dirty="0">
                <a:solidFill>
                  <a:srgbClr val="FFFFFF"/>
                </a:solidFill>
              </a:rPr>
              <a:t>PROSES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PENGOLAHAN</a:t>
            </a:r>
            <a:r>
              <a:rPr sz="2800" spc="-65" dirty="0">
                <a:solidFill>
                  <a:srgbClr val="FFFFFF"/>
                </a:solidFill>
              </a:rPr>
              <a:t> </a:t>
            </a:r>
            <a:r>
              <a:rPr sz="2800" spc="110" dirty="0">
                <a:solidFill>
                  <a:srgbClr val="FFFFFF"/>
                </a:solidFill>
              </a:rPr>
              <a:t>CITRA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582292" y="6336893"/>
            <a:ext cx="1788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latin typeface="Trebuchet MS"/>
                <a:cs typeface="Trebuchet MS"/>
              </a:rPr>
              <a:t>Image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Smo</a:t>
            </a:r>
            <a:r>
              <a:rPr sz="2000" spc="-35" dirty="0">
                <a:latin typeface="Trebuchet MS"/>
                <a:cs typeface="Trebuchet MS"/>
              </a:rPr>
              <a:t>o</a:t>
            </a:r>
            <a:r>
              <a:rPr sz="2000" spc="-95" dirty="0">
                <a:latin typeface="Trebuchet MS"/>
                <a:cs typeface="Trebuchet MS"/>
              </a:rPr>
              <a:t>t</a:t>
            </a:r>
            <a:r>
              <a:rPr sz="2000" spc="-125" dirty="0">
                <a:latin typeface="Trebuchet MS"/>
                <a:cs typeface="Trebuchet MS"/>
              </a:rPr>
              <a:t>h</a:t>
            </a:r>
            <a:r>
              <a:rPr sz="2000" spc="-130" dirty="0">
                <a:latin typeface="Trebuchet MS"/>
                <a:cs typeface="Trebuchet MS"/>
              </a:rPr>
              <a:t>ing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3200" y="1970532"/>
            <a:ext cx="1828800" cy="1981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3200" y="4332732"/>
            <a:ext cx="1828800" cy="20574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784593" y="6336893"/>
            <a:ext cx="1707514" cy="40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00"/>
              </a:spcBef>
            </a:pPr>
            <a:r>
              <a:rPr sz="2000" dirty="0">
                <a:latin typeface="Trebuchet MS"/>
                <a:cs typeface="Trebuchet MS"/>
              </a:rPr>
              <a:t>Noise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95" dirty="0">
                <a:latin typeface="Trebuchet MS"/>
                <a:cs typeface="Trebuchet MS"/>
              </a:rPr>
              <a:t>Removal</a:t>
            </a:r>
            <a:endParaRPr sz="2000">
              <a:latin typeface="Trebuchet MS"/>
              <a:cs typeface="Trebuchet MS"/>
            </a:endParaRPr>
          </a:p>
          <a:p>
            <a:pPr marR="5080" algn="r">
              <a:lnSpc>
                <a:spcPts val="819"/>
              </a:lnSpc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5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1970532"/>
            <a:ext cx="1981200" cy="19812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4000" y="4256532"/>
            <a:ext cx="1981200" cy="2057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8600" y="1970532"/>
            <a:ext cx="1981200" cy="20574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38600" y="4332732"/>
            <a:ext cx="1981200" cy="20574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966209" y="6336893"/>
            <a:ext cx="20510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0" dirty="0">
                <a:latin typeface="Trebuchet MS"/>
                <a:cs typeface="Trebuchet MS"/>
              </a:rPr>
              <a:t>Contrast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St</a:t>
            </a:r>
            <a:r>
              <a:rPr sz="2000" spc="-90" dirty="0">
                <a:latin typeface="Trebuchet MS"/>
                <a:cs typeface="Trebuchet MS"/>
              </a:rPr>
              <a:t>r</a:t>
            </a:r>
            <a:r>
              <a:rPr sz="2000" spc="-114" dirty="0">
                <a:latin typeface="Trebuchet MS"/>
                <a:cs typeface="Trebuchet MS"/>
              </a:rPr>
              <a:t>etc</a:t>
            </a:r>
            <a:r>
              <a:rPr sz="2000" spc="-125" dirty="0">
                <a:latin typeface="Trebuchet MS"/>
                <a:cs typeface="Trebuchet MS"/>
              </a:rPr>
              <a:t>h</a:t>
            </a:r>
            <a:r>
              <a:rPr sz="2000" spc="-130" dirty="0">
                <a:latin typeface="Trebuchet MS"/>
                <a:cs typeface="Trebuchet MS"/>
              </a:rPr>
              <a:t>ing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45" dirty="0">
                <a:solidFill>
                  <a:srgbClr val="FFFFFF"/>
                </a:solidFill>
              </a:rPr>
              <a:t>HASIL</a:t>
            </a:r>
            <a:r>
              <a:rPr sz="2800" spc="-55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PENGOLAHAN</a:t>
            </a:r>
            <a:r>
              <a:rPr sz="2800" spc="-60" dirty="0">
                <a:solidFill>
                  <a:srgbClr val="FFFFFF"/>
                </a:solidFill>
              </a:rPr>
              <a:t> </a:t>
            </a:r>
            <a:r>
              <a:rPr sz="2800" spc="20" dirty="0">
                <a:solidFill>
                  <a:srgbClr val="FFFFFF"/>
                </a:solidFill>
              </a:rPr>
              <a:t>CITRA:</a:t>
            </a:r>
            <a:r>
              <a:rPr sz="2800" spc="-355" dirty="0">
                <a:solidFill>
                  <a:srgbClr val="FFFFFF"/>
                </a:solidFill>
              </a:rPr>
              <a:t> </a:t>
            </a:r>
            <a:r>
              <a:rPr sz="2800" spc="145" dirty="0">
                <a:solidFill>
                  <a:srgbClr val="FFFFFF"/>
                </a:solidFill>
              </a:rPr>
              <a:t>D</a:t>
            </a:r>
            <a:r>
              <a:rPr sz="2800" spc="130" dirty="0">
                <a:solidFill>
                  <a:srgbClr val="FFFFFF"/>
                </a:solidFill>
              </a:rPr>
              <a:t>E</a:t>
            </a:r>
            <a:r>
              <a:rPr sz="2800" spc="-25" dirty="0">
                <a:solidFill>
                  <a:srgbClr val="FFFFFF"/>
                </a:solidFill>
              </a:rPr>
              <a:t>T</a:t>
            </a:r>
            <a:r>
              <a:rPr sz="2800" spc="-15" dirty="0">
                <a:solidFill>
                  <a:srgbClr val="FFFFFF"/>
                </a:solidFill>
              </a:rPr>
              <a:t>E</a:t>
            </a:r>
            <a:r>
              <a:rPr sz="2800" spc="25" dirty="0">
                <a:solidFill>
                  <a:srgbClr val="FFFFFF"/>
                </a:solidFill>
              </a:rPr>
              <a:t>KSI</a:t>
            </a:r>
            <a:r>
              <a:rPr sz="2800" spc="-405" dirty="0">
                <a:solidFill>
                  <a:srgbClr val="FFFFFF"/>
                </a:solidFill>
              </a:rPr>
              <a:t> </a:t>
            </a:r>
            <a:r>
              <a:rPr sz="2800" spc="295" dirty="0">
                <a:solidFill>
                  <a:srgbClr val="FFFFFF"/>
                </a:solidFill>
              </a:rPr>
              <a:t>W</a:t>
            </a:r>
            <a:r>
              <a:rPr sz="2800" spc="-70" dirty="0">
                <a:solidFill>
                  <a:srgbClr val="FFFFFF"/>
                </a:solidFill>
              </a:rPr>
              <a:t>AJ</a:t>
            </a:r>
            <a:r>
              <a:rPr sz="2800" spc="-90" dirty="0">
                <a:solidFill>
                  <a:srgbClr val="FFFFFF"/>
                </a:solidFill>
              </a:rPr>
              <a:t>A</a:t>
            </a:r>
            <a:r>
              <a:rPr sz="2800" spc="204" dirty="0">
                <a:solidFill>
                  <a:srgbClr val="FFFFFF"/>
                </a:solidFill>
              </a:rPr>
              <a:t>H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6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53000" y="2133600"/>
            <a:ext cx="2133600" cy="1630680"/>
            <a:chOff x="4953000" y="2133600"/>
            <a:chExt cx="2133600" cy="16306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3000" y="2133600"/>
              <a:ext cx="2133600" cy="16306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44361" y="2743962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381000"/>
                  </a:moveTo>
                  <a:lnTo>
                    <a:pt x="381000" y="381000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953000" y="3831335"/>
            <a:ext cx="2133600" cy="1419225"/>
            <a:chOff x="4953000" y="3831335"/>
            <a:chExt cx="2133600" cy="14192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000" y="3831335"/>
              <a:ext cx="2133600" cy="14188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182361" y="3886961"/>
              <a:ext cx="1676400" cy="609600"/>
            </a:xfrm>
            <a:custGeom>
              <a:avLst/>
              <a:gdLst/>
              <a:ahLst/>
              <a:cxnLst/>
              <a:rect l="l" t="t" r="r" b="b"/>
              <a:pathLst>
                <a:path w="1676400" h="609600">
                  <a:moveTo>
                    <a:pt x="0" y="304800"/>
                  </a:move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  <a:path w="1676400" h="609600">
                  <a:moveTo>
                    <a:pt x="457200" y="609600"/>
                  </a:moveTo>
                  <a:lnTo>
                    <a:pt x="762000" y="609600"/>
                  </a:lnTo>
                  <a:lnTo>
                    <a:pt x="762000" y="304800"/>
                  </a:lnTo>
                  <a:lnTo>
                    <a:pt x="457200" y="304800"/>
                  </a:lnTo>
                  <a:lnTo>
                    <a:pt x="457200" y="609600"/>
                  </a:lnTo>
                  <a:close/>
                </a:path>
                <a:path w="1676400" h="609600">
                  <a:moveTo>
                    <a:pt x="838200" y="609600"/>
                  </a:moveTo>
                  <a:lnTo>
                    <a:pt x="1143000" y="609600"/>
                  </a:lnTo>
                  <a:lnTo>
                    <a:pt x="1143000" y="304800"/>
                  </a:lnTo>
                  <a:lnTo>
                    <a:pt x="838200" y="304800"/>
                  </a:lnTo>
                  <a:lnTo>
                    <a:pt x="838200" y="609600"/>
                  </a:lnTo>
                  <a:close/>
                </a:path>
                <a:path w="1676400" h="609600">
                  <a:moveTo>
                    <a:pt x="1371599" y="381000"/>
                  </a:moveTo>
                  <a:lnTo>
                    <a:pt x="1676399" y="381000"/>
                  </a:lnTo>
                  <a:lnTo>
                    <a:pt x="1676399" y="76200"/>
                  </a:lnTo>
                  <a:lnTo>
                    <a:pt x="1371599" y="76200"/>
                  </a:lnTo>
                  <a:lnTo>
                    <a:pt x="1371599" y="381000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591055" y="2209800"/>
            <a:ext cx="2447925" cy="2895600"/>
            <a:chOff x="1591055" y="2209800"/>
            <a:chExt cx="2447925" cy="28956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1055" y="2209800"/>
              <a:ext cx="2447544" cy="28956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667761" y="2972562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0" y="304800"/>
                  </a:moveTo>
                  <a:lnTo>
                    <a:pt x="304800" y="304800"/>
                  </a:lnTo>
                  <a:lnTo>
                    <a:pt x="3048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381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45" dirty="0">
                <a:solidFill>
                  <a:srgbClr val="FFFFFF"/>
                </a:solidFill>
                <a:latin typeface="Trebuchet MS"/>
                <a:cs typeface="Trebuchet MS"/>
              </a:rPr>
              <a:t>HASIL</a:t>
            </a:r>
            <a:r>
              <a:rPr sz="2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4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800" spc="-1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2800" spc="75" dirty="0">
                <a:solidFill>
                  <a:srgbClr val="FFFFFF"/>
                </a:solidFill>
                <a:latin typeface="Trebuchet MS"/>
                <a:cs typeface="Trebuchet MS"/>
              </a:rPr>
              <a:t>OS</a:t>
            </a:r>
            <a:r>
              <a:rPr sz="2800" spc="8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800" spc="-70" dirty="0">
                <a:solidFill>
                  <a:srgbClr val="FFFFFF"/>
                </a:solidFill>
                <a:latin typeface="Trebuchet MS"/>
                <a:cs typeface="Trebuchet MS"/>
              </a:rPr>
              <a:t>S </a:t>
            </a:r>
            <a:r>
              <a:rPr sz="2800" spc="170" dirty="0">
                <a:solidFill>
                  <a:srgbClr val="FFFFFF"/>
                </a:solidFill>
                <a:latin typeface="Trebuchet MS"/>
                <a:cs typeface="Trebuchet MS"/>
              </a:rPr>
              <a:t>COMPU</a:t>
            </a:r>
            <a:r>
              <a:rPr sz="2800" spc="1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800" spc="-25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r>
              <a:rPr sz="2800" spc="-4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00" dirty="0">
                <a:solidFill>
                  <a:srgbClr val="FFFFFF"/>
                </a:solidFill>
                <a:latin typeface="Trebuchet MS"/>
                <a:cs typeface="Trebuchet MS"/>
              </a:rPr>
              <a:t>VISION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80856" y="6433515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7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3296" y="1999056"/>
            <a:ext cx="3322518" cy="42715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2937" y="2006726"/>
            <a:ext cx="2932545" cy="43148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42592" y="6192723"/>
            <a:ext cx="19234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5" dirty="0">
                <a:latin typeface="Trebuchet MS"/>
                <a:cs typeface="Trebuchet MS"/>
              </a:rPr>
              <a:t>Sh</a:t>
            </a:r>
            <a:r>
              <a:rPr sz="2400" spc="-165" dirty="0">
                <a:latin typeface="Trebuchet MS"/>
                <a:cs typeface="Trebuchet MS"/>
              </a:rPr>
              <a:t>a</a:t>
            </a:r>
            <a:r>
              <a:rPr sz="2400" spc="-150" dirty="0">
                <a:latin typeface="Trebuchet MS"/>
                <a:cs typeface="Trebuchet MS"/>
              </a:rPr>
              <a:t>pe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r</a:t>
            </a:r>
            <a:r>
              <a:rPr sz="2400" spc="-90" dirty="0">
                <a:latin typeface="Trebuchet MS"/>
                <a:cs typeface="Trebuchet MS"/>
              </a:rPr>
              <a:t>ec</a:t>
            </a:r>
            <a:r>
              <a:rPr sz="2400" spc="-114" dirty="0">
                <a:latin typeface="Trebuchet MS"/>
                <a:cs typeface="Trebuchet MS"/>
              </a:rPr>
              <a:t>o</a:t>
            </a:r>
            <a:r>
              <a:rPr sz="2400" spc="-170" dirty="0">
                <a:latin typeface="Trebuchet MS"/>
                <a:cs typeface="Trebuchet MS"/>
              </a:rPr>
              <a:t>v</a:t>
            </a:r>
            <a:r>
              <a:rPr sz="2400" spc="-85" dirty="0">
                <a:latin typeface="Trebuchet MS"/>
                <a:cs typeface="Trebuchet MS"/>
              </a:rPr>
              <a:t>e</a:t>
            </a:r>
            <a:r>
              <a:rPr sz="2400" spc="5" dirty="0">
                <a:latin typeface="Trebuchet MS"/>
                <a:cs typeface="Trebuchet MS"/>
              </a:rPr>
              <a:t>r</a:t>
            </a:r>
            <a:r>
              <a:rPr sz="2400" spc="-135" dirty="0">
                <a:latin typeface="Trebuchet MS"/>
                <a:cs typeface="Trebuchet MS"/>
              </a:rPr>
              <a:t>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6359" y="6192723"/>
            <a:ext cx="2252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latin typeface="Trebuchet MS"/>
                <a:cs typeface="Trebuchet MS"/>
              </a:rPr>
              <a:t>Ce</a:t>
            </a:r>
            <a:r>
              <a:rPr sz="2400" spc="-15" dirty="0">
                <a:latin typeface="Trebuchet MS"/>
                <a:cs typeface="Trebuchet MS"/>
              </a:rPr>
              <a:t>l</a:t>
            </a:r>
            <a:r>
              <a:rPr sz="2400" spc="-185" dirty="0">
                <a:latin typeface="Trebuchet MS"/>
                <a:cs typeface="Trebuchet MS"/>
              </a:rPr>
              <a:t>l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35" dirty="0">
                <a:latin typeface="Trebuchet MS"/>
                <a:cs typeface="Trebuchet MS"/>
              </a:rPr>
              <a:t>segmentation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30" dirty="0">
                <a:solidFill>
                  <a:srgbClr val="FFFFFF"/>
                </a:solidFill>
              </a:rPr>
              <a:t>CHARACTER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spc="175" dirty="0">
                <a:solidFill>
                  <a:srgbClr val="FFFFFF"/>
                </a:solidFill>
              </a:rPr>
              <a:t>RECOGNITION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426577" y="6663943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8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2764" y="2209800"/>
            <a:ext cx="5029199" cy="1219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03726" y="4953761"/>
            <a:ext cx="1903730" cy="523240"/>
          </a:xfrm>
          <a:prstGeom prst="rect">
            <a:avLst/>
          </a:prstGeom>
          <a:ln w="19050">
            <a:solidFill>
              <a:srgbClr val="00AFE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2800" spc="-105" dirty="0">
                <a:latin typeface="Trebuchet MS"/>
                <a:cs typeface="Trebuchet MS"/>
              </a:rPr>
              <a:t>JMeeTcG5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1525" y="4191761"/>
            <a:ext cx="1923414" cy="523240"/>
          </a:xfrm>
          <a:prstGeom prst="rect">
            <a:avLst/>
          </a:prstGeom>
          <a:ln w="19050">
            <a:solidFill>
              <a:srgbClr val="00AFE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sz="2800" spc="-95" dirty="0">
                <a:latin typeface="Trebuchet MS"/>
                <a:cs typeface="Trebuchet MS"/>
              </a:rPr>
              <a:t>JNeeScG5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2126" y="4267961"/>
            <a:ext cx="1925320" cy="523240"/>
          </a:xfrm>
          <a:prstGeom prst="rect">
            <a:avLst/>
          </a:prstGeom>
          <a:ln w="19050">
            <a:solidFill>
              <a:srgbClr val="00AFE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</a:pPr>
            <a:r>
              <a:rPr sz="2800" spc="-130" dirty="0">
                <a:latin typeface="Trebuchet MS"/>
                <a:cs typeface="Trebuchet MS"/>
              </a:rPr>
              <a:t>JMeeToGs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03178" y="4351083"/>
            <a:ext cx="582295" cy="291465"/>
            <a:chOff x="4603178" y="4351083"/>
            <a:chExt cx="582295" cy="291465"/>
          </a:xfrm>
        </p:grpSpPr>
        <p:sp>
          <p:nvSpPr>
            <p:cNvPr id="9" name="object 9"/>
            <p:cNvSpPr/>
            <p:nvPr/>
          </p:nvSpPr>
          <p:spPr>
            <a:xfrm>
              <a:off x="4614291" y="4362196"/>
              <a:ext cx="560070" cy="269240"/>
            </a:xfrm>
            <a:custGeom>
              <a:avLst/>
              <a:gdLst/>
              <a:ahLst/>
              <a:cxnLst/>
              <a:rect l="l" t="t" r="r" b="b"/>
              <a:pathLst>
                <a:path w="560070" h="269239">
                  <a:moveTo>
                    <a:pt x="560070" y="161290"/>
                  </a:moveTo>
                  <a:lnTo>
                    <a:pt x="0" y="161290"/>
                  </a:lnTo>
                  <a:lnTo>
                    <a:pt x="0" y="268732"/>
                  </a:lnTo>
                  <a:lnTo>
                    <a:pt x="560070" y="268732"/>
                  </a:lnTo>
                  <a:lnTo>
                    <a:pt x="560070" y="161290"/>
                  </a:lnTo>
                  <a:close/>
                </a:path>
                <a:path w="560070" h="269239">
                  <a:moveTo>
                    <a:pt x="560070" y="0"/>
                  </a:moveTo>
                  <a:lnTo>
                    <a:pt x="0" y="0"/>
                  </a:lnTo>
                  <a:lnTo>
                    <a:pt x="0" y="107442"/>
                  </a:lnTo>
                  <a:lnTo>
                    <a:pt x="560070" y="107442"/>
                  </a:lnTo>
                  <a:lnTo>
                    <a:pt x="560070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14290" y="4362196"/>
              <a:ext cx="560070" cy="269240"/>
            </a:xfrm>
            <a:custGeom>
              <a:avLst/>
              <a:gdLst/>
              <a:ahLst/>
              <a:cxnLst/>
              <a:rect l="l" t="t" r="r" b="b"/>
              <a:pathLst>
                <a:path w="560070" h="269239">
                  <a:moveTo>
                    <a:pt x="0" y="0"/>
                  </a:moveTo>
                  <a:lnTo>
                    <a:pt x="560070" y="0"/>
                  </a:lnTo>
                  <a:lnTo>
                    <a:pt x="560070" y="107441"/>
                  </a:lnTo>
                  <a:lnTo>
                    <a:pt x="0" y="107441"/>
                  </a:lnTo>
                  <a:lnTo>
                    <a:pt x="0" y="0"/>
                  </a:lnTo>
                  <a:close/>
                </a:path>
                <a:path w="560070" h="269239">
                  <a:moveTo>
                    <a:pt x="0" y="161289"/>
                  </a:moveTo>
                  <a:lnTo>
                    <a:pt x="560070" y="161289"/>
                  </a:lnTo>
                  <a:lnTo>
                    <a:pt x="560070" y="268731"/>
                  </a:lnTo>
                  <a:lnTo>
                    <a:pt x="0" y="268731"/>
                  </a:lnTo>
                  <a:lnTo>
                    <a:pt x="0" y="161289"/>
                  </a:lnTo>
                  <a:close/>
                </a:path>
              </a:pathLst>
            </a:custGeom>
            <a:ln w="22225">
              <a:solidFill>
                <a:srgbClr val="360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174938" y="3571049"/>
            <a:ext cx="638175" cy="403225"/>
            <a:chOff x="2174938" y="3571049"/>
            <a:chExt cx="638175" cy="403225"/>
          </a:xfrm>
        </p:grpSpPr>
        <p:sp>
          <p:nvSpPr>
            <p:cNvPr id="12" name="object 12"/>
            <p:cNvSpPr/>
            <p:nvPr/>
          </p:nvSpPr>
          <p:spPr>
            <a:xfrm>
              <a:off x="2186051" y="3582161"/>
              <a:ext cx="615950" cy="381000"/>
            </a:xfrm>
            <a:custGeom>
              <a:avLst/>
              <a:gdLst/>
              <a:ahLst/>
              <a:cxnLst/>
              <a:rect l="l" t="t" r="r" b="b"/>
              <a:pathLst>
                <a:path w="615950" h="381000">
                  <a:moveTo>
                    <a:pt x="329692" y="0"/>
                  </a:moveTo>
                  <a:lnTo>
                    <a:pt x="301117" y="78486"/>
                  </a:lnTo>
                  <a:lnTo>
                    <a:pt x="0" y="78486"/>
                  </a:lnTo>
                  <a:lnTo>
                    <a:pt x="0" y="168148"/>
                  </a:lnTo>
                  <a:lnTo>
                    <a:pt x="268478" y="168148"/>
                  </a:lnTo>
                  <a:lnTo>
                    <a:pt x="252094" y="212851"/>
                  </a:lnTo>
                  <a:lnTo>
                    <a:pt x="0" y="212851"/>
                  </a:lnTo>
                  <a:lnTo>
                    <a:pt x="0" y="302513"/>
                  </a:lnTo>
                  <a:lnTo>
                    <a:pt x="219582" y="302513"/>
                  </a:lnTo>
                  <a:lnTo>
                    <a:pt x="202056" y="350393"/>
                  </a:lnTo>
                  <a:lnTo>
                    <a:pt x="286257" y="381000"/>
                  </a:lnTo>
                  <a:lnTo>
                    <a:pt x="314832" y="302513"/>
                  </a:lnTo>
                  <a:lnTo>
                    <a:pt x="615950" y="302513"/>
                  </a:lnTo>
                  <a:lnTo>
                    <a:pt x="615950" y="212851"/>
                  </a:lnTo>
                  <a:lnTo>
                    <a:pt x="347472" y="212851"/>
                  </a:lnTo>
                  <a:lnTo>
                    <a:pt x="363855" y="168148"/>
                  </a:lnTo>
                  <a:lnTo>
                    <a:pt x="615950" y="168148"/>
                  </a:lnTo>
                  <a:lnTo>
                    <a:pt x="615950" y="78486"/>
                  </a:lnTo>
                  <a:lnTo>
                    <a:pt x="396367" y="78486"/>
                  </a:lnTo>
                  <a:lnTo>
                    <a:pt x="413893" y="30606"/>
                  </a:lnTo>
                  <a:lnTo>
                    <a:pt x="329692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86051" y="3582161"/>
              <a:ext cx="615950" cy="381000"/>
            </a:xfrm>
            <a:custGeom>
              <a:avLst/>
              <a:gdLst/>
              <a:ahLst/>
              <a:cxnLst/>
              <a:rect l="l" t="t" r="r" b="b"/>
              <a:pathLst>
                <a:path w="615950" h="381000">
                  <a:moveTo>
                    <a:pt x="0" y="78486"/>
                  </a:moveTo>
                  <a:lnTo>
                    <a:pt x="301117" y="78486"/>
                  </a:lnTo>
                  <a:lnTo>
                    <a:pt x="329692" y="0"/>
                  </a:lnTo>
                  <a:lnTo>
                    <a:pt x="413893" y="30606"/>
                  </a:lnTo>
                  <a:lnTo>
                    <a:pt x="396367" y="78486"/>
                  </a:lnTo>
                  <a:lnTo>
                    <a:pt x="615950" y="78486"/>
                  </a:lnTo>
                  <a:lnTo>
                    <a:pt x="615950" y="168148"/>
                  </a:lnTo>
                  <a:lnTo>
                    <a:pt x="363855" y="168148"/>
                  </a:lnTo>
                  <a:lnTo>
                    <a:pt x="347472" y="212851"/>
                  </a:lnTo>
                  <a:lnTo>
                    <a:pt x="615950" y="212851"/>
                  </a:lnTo>
                  <a:lnTo>
                    <a:pt x="615950" y="302513"/>
                  </a:lnTo>
                  <a:lnTo>
                    <a:pt x="314832" y="302513"/>
                  </a:lnTo>
                  <a:lnTo>
                    <a:pt x="286257" y="381000"/>
                  </a:lnTo>
                  <a:lnTo>
                    <a:pt x="202056" y="350393"/>
                  </a:lnTo>
                  <a:lnTo>
                    <a:pt x="219582" y="302513"/>
                  </a:lnTo>
                  <a:lnTo>
                    <a:pt x="0" y="302513"/>
                  </a:lnTo>
                  <a:lnTo>
                    <a:pt x="0" y="212851"/>
                  </a:lnTo>
                  <a:lnTo>
                    <a:pt x="252094" y="212851"/>
                  </a:lnTo>
                  <a:lnTo>
                    <a:pt x="268478" y="168148"/>
                  </a:lnTo>
                  <a:lnTo>
                    <a:pt x="0" y="168148"/>
                  </a:lnTo>
                  <a:lnTo>
                    <a:pt x="0" y="78486"/>
                  </a:lnTo>
                  <a:close/>
                </a:path>
              </a:pathLst>
            </a:custGeom>
            <a:ln w="22225">
              <a:solidFill>
                <a:srgbClr val="360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6975538" y="3571049"/>
            <a:ext cx="638175" cy="403225"/>
            <a:chOff x="6975538" y="3571049"/>
            <a:chExt cx="638175" cy="403225"/>
          </a:xfrm>
        </p:grpSpPr>
        <p:sp>
          <p:nvSpPr>
            <p:cNvPr id="15" name="object 15"/>
            <p:cNvSpPr/>
            <p:nvPr/>
          </p:nvSpPr>
          <p:spPr>
            <a:xfrm>
              <a:off x="6986651" y="3582161"/>
              <a:ext cx="615950" cy="381000"/>
            </a:xfrm>
            <a:custGeom>
              <a:avLst/>
              <a:gdLst/>
              <a:ahLst/>
              <a:cxnLst/>
              <a:rect l="l" t="t" r="r" b="b"/>
              <a:pathLst>
                <a:path w="615950" h="381000">
                  <a:moveTo>
                    <a:pt x="329692" y="0"/>
                  </a:moveTo>
                  <a:lnTo>
                    <a:pt x="301117" y="78486"/>
                  </a:lnTo>
                  <a:lnTo>
                    <a:pt x="0" y="78486"/>
                  </a:lnTo>
                  <a:lnTo>
                    <a:pt x="0" y="168148"/>
                  </a:lnTo>
                  <a:lnTo>
                    <a:pt x="268477" y="168148"/>
                  </a:lnTo>
                  <a:lnTo>
                    <a:pt x="252095" y="212851"/>
                  </a:lnTo>
                  <a:lnTo>
                    <a:pt x="0" y="212851"/>
                  </a:lnTo>
                  <a:lnTo>
                    <a:pt x="0" y="302513"/>
                  </a:lnTo>
                  <a:lnTo>
                    <a:pt x="219582" y="302513"/>
                  </a:lnTo>
                  <a:lnTo>
                    <a:pt x="202056" y="350393"/>
                  </a:lnTo>
                  <a:lnTo>
                    <a:pt x="286257" y="381000"/>
                  </a:lnTo>
                  <a:lnTo>
                    <a:pt x="314832" y="302513"/>
                  </a:lnTo>
                  <a:lnTo>
                    <a:pt x="615950" y="302513"/>
                  </a:lnTo>
                  <a:lnTo>
                    <a:pt x="615950" y="212851"/>
                  </a:lnTo>
                  <a:lnTo>
                    <a:pt x="347472" y="212851"/>
                  </a:lnTo>
                  <a:lnTo>
                    <a:pt x="363854" y="168148"/>
                  </a:lnTo>
                  <a:lnTo>
                    <a:pt x="615950" y="168148"/>
                  </a:lnTo>
                  <a:lnTo>
                    <a:pt x="615950" y="78486"/>
                  </a:lnTo>
                  <a:lnTo>
                    <a:pt x="396367" y="78486"/>
                  </a:lnTo>
                  <a:lnTo>
                    <a:pt x="413893" y="30606"/>
                  </a:lnTo>
                  <a:lnTo>
                    <a:pt x="329692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86651" y="3582161"/>
              <a:ext cx="615950" cy="381000"/>
            </a:xfrm>
            <a:custGeom>
              <a:avLst/>
              <a:gdLst/>
              <a:ahLst/>
              <a:cxnLst/>
              <a:rect l="l" t="t" r="r" b="b"/>
              <a:pathLst>
                <a:path w="615950" h="381000">
                  <a:moveTo>
                    <a:pt x="0" y="78486"/>
                  </a:moveTo>
                  <a:lnTo>
                    <a:pt x="301117" y="78486"/>
                  </a:lnTo>
                  <a:lnTo>
                    <a:pt x="329692" y="0"/>
                  </a:lnTo>
                  <a:lnTo>
                    <a:pt x="413893" y="30606"/>
                  </a:lnTo>
                  <a:lnTo>
                    <a:pt x="396367" y="78486"/>
                  </a:lnTo>
                  <a:lnTo>
                    <a:pt x="615950" y="78486"/>
                  </a:lnTo>
                  <a:lnTo>
                    <a:pt x="615950" y="168148"/>
                  </a:lnTo>
                  <a:lnTo>
                    <a:pt x="363854" y="168148"/>
                  </a:lnTo>
                  <a:lnTo>
                    <a:pt x="347472" y="212851"/>
                  </a:lnTo>
                  <a:lnTo>
                    <a:pt x="615950" y="212851"/>
                  </a:lnTo>
                  <a:lnTo>
                    <a:pt x="615950" y="302513"/>
                  </a:lnTo>
                  <a:lnTo>
                    <a:pt x="314832" y="302513"/>
                  </a:lnTo>
                  <a:lnTo>
                    <a:pt x="286257" y="381000"/>
                  </a:lnTo>
                  <a:lnTo>
                    <a:pt x="202056" y="350393"/>
                  </a:lnTo>
                  <a:lnTo>
                    <a:pt x="219582" y="302513"/>
                  </a:lnTo>
                  <a:lnTo>
                    <a:pt x="0" y="302513"/>
                  </a:lnTo>
                  <a:lnTo>
                    <a:pt x="0" y="212851"/>
                  </a:lnTo>
                  <a:lnTo>
                    <a:pt x="252095" y="212851"/>
                  </a:lnTo>
                  <a:lnTo>
                    <a:pt x="268477" y="168148"/>
                  </a:lnTo>
                  <a:lnTo>
                    <a:pt x="0" y="168148"/>
                  </a:lnTo>
                  <a:lnTo>
                    <a:pt x="0" y="78486"/>
                  </a:lnTo>
                  <a:close/>
                </a:path>
              </a:pathLst>
            </a:custGeom>
            <a:ln w="22225">
              <a:solidFill>
                <a:srgbClr val="360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001392" y="5168290"/>
            <a:ext cx="4318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330" dirty="0">
                <a:latin typeface="Trebuchet MS"/>
                <a:cs typeface="Trebuchet MS"/>
              </a:rPr>
              <a:t>?</a:t>
            </a:r>
            <a:endParaRPr sz="96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24293" y="5092090"/>
            <a:ext cx="4318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330" dirty="0">
                <a:latin typeface="Trebuchet MS"/>
                <a:cs typeface="Trebuchet MS"/>
              </a:rPr>
              <a:t>?</a:t>
            </a:r>
            <a:endParaRPr sz="96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16373" y="5549595"/>
            <a:ext cx="4318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330" dirty="0">
                <a:latin typeface="Trebuchet MS"/>
                <a:cs typeface="Trebuchet MS"/>
              </a:rPr>
              <a:t>?</a:t>
            </a:r>
            <a:endParaRPr sz="96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60" dirty="0">
                <a:solidFill>
                  <a:srgbClr val="FFFFFF"/>
                </a:solidFill>
              </a:rPr>
              <a:t>APLIK</a:t>
            </a:r>
            <a:r>
              <a:rPr sz="2800" spc="55" dirty="0">
                <a:solidFill>
                  <a:srgbClr val="FFFFFF"/>
                </a:solidFill>
              </a:rPr>
              <a:t>A</a:t>
            </a:r>
            <a:r>
              <a:rPr sz="2800" spc="-75" dirty="0">
                <a:solidFill>
                  <a:srgbClr val="FFFFFF"/>
                </a:solidFill>
              </a:rPr>
              <a:t>SI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COMPU</a:t>
            </a:r>
            <a:r>
              <a:rPr sz="2800" spc="160" dirty="0">
                <a:solidFill>
                  <a:srgbClr val="FFFFFF"/>
                </a:solidFill>
              </a:rPr>
              <a:t>T</a:t>
            </a:r>
            <a:r>
              <a:rPr sz="2800" spc="-25" dirty="0">
                <a:solidFill>
                  <a:srgbClr val="FFFFFF"/>
                </a:solidFill>
              </a:rPr>
              <a:t>ER</a:t>
            </a:r>
            <a:r>
              <a:rPr sz="2800" spc="-480" dirty="0">
                <a:solidFill>
                  <a:srgbClr val="FFFFFF"/>
                </a:solidFill>
              </a:rPr>
              <a:t> </a:t>
            </a:r>
            <a:r>
              <a:rPr sz="2800" spc="100" dirty="0">
                <a:solidFill>
                  <a:srgbClr val="FFFFFF"/>
                </a:solidFill>
              </a:rPr>
              <a:t>VISION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59993" y="2400681"/>
            <a:ext cx="7606665" cy="273240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1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114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b="1" spc="2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b="1" spc="1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b="1" spc="-10" dirty="0">
                <a:solidFill>
                  <a:srgbClr val="3C3C3C"/>
                </a:solidFill>
                <a:latin typeface="Trebuchet MS"/>
                <a:cs typeface="Trebuchet MS"/>
              </a:rPr>
              <a:t>oti</a:t>
            </a:r>
            <a:r>
              <a:rPr sz="1800" b="1" spc="-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800" b="1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19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vigat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on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and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co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nt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ol</a:t>
            </a:r>
            <a:endParaRPr sz="1800">
              <a:latin typeface="Trebuchet MS"/>
              <a:cs typeface="Trebuchet MS"/>
            </a:endParaRPr>
          </a:p>
          <a:p>
            <a:pPr marL="318770" marR="508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10" dirty="0">
                <a:solidFill>
                  <a:srgbClr val="3C3C3C"/>
                </a:solidFill>
                <a:latin typeface="Trebuchet MS"/>
                <a:cs typeface="Trebuchet MS"/>
              </a:rPr>
              <a:t>Medical</a:t>
            </a:r>
            <a:r>
              <a:rPr sz="1800" b="1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3C3C3C"/>
                </a:solidFill>
                <a:latin typeface="Trebuchet MS"/>
                <a:cs typeface="Trebuchet MS"/>
              </a:rPr>
              <a:t>Image</a:t>
            </a:r>
            <a:r>
              <a:rPr sz="1800" b="1" spc="-2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5" dirty="0">
                <a:solidFill>
                  <a:srgbClr val="3C3C3C"/>
                </a:solidFill>
                <a:latin typeface="Trebuchet MS"/>
                <a:cs typeface="Trebuchet MS"/>
              </a:rPr>
              <a:t>Analysis</a:t>
            </a:r>
            <a:r>
              <a:rPr sz="1800" b="1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measurement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and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interpretation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of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many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types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of </a:t>
            </a:r>
            <a:r>
              <a:rPr sz="1800" spc="-5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images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dirty="0">
                <a:solidFill>
                  <a:srgbClr val="3C3C3C"/>
                </a:solidFill>
                <a:latin typeface="Trebuchet MS"/>
                <a:cs typeface="Trebuchet MS"/>
              </a:rPr>
              <a:t>Industrial</a:t>
            </a:r>
            <a:r>
              <a:rPr sz="1800" b="1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3C3C3C"/>
                </a:solidFill>
                <a:latin typeface="Trebuchet MS"/>
                <a:cs typeface="Trebuchet MS"/>
              </a:rPr>
              <a:t>Inspection</a:t>
            </a:r>
            <a:r>
              <a:rPr sz="1800" b="1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40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measurement,</a:t>
            </a:r>
            <a:r>
              <a:rPr sz="1800" spc="-2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fault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checking,</a:t>
            </a:r>
            <a:r>
              <a:rPr sz="1800" spc="-2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process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control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25" dirty="0">
                <a:solidFill>
                  <a:srgbClr val="3C3C3C"/>
                </a:solidFill>
                <a:latin typeface="Trebuchet MS"/>
                <a:cs typeface="Trebuchet MS"/>
              </a:rPr>
              <a:t>Optical</a:t>
            </a:r>
            <a:r>
              <a:rPr sz="1800" b="1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30" dirty="0">
                <a:solidFill>
                  <a:srgbClr val="3C3C3C"/>
                </a:solidFill>
                <a:latin typeface="Trebuchet MS"/>
                <a:cs typeface="Trebuchet MS"/>
              </a:rPr>
              <a:t>Character</a:t>
            </a:r>
            <a:r>
              <a:rPr sz="1800" b="1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5" dirty="0">
                <a:solidFill>
                  <a:srgbClr val="3C3C3C"/>
                </a:solidFill>
                <a:latin typeface="Trebuchet MS"/>
                <a:cs typeface="Trebuchet MS"/>
              </a:rPr>
              <a:t>Recognition</a:t>
            </a:r>
            <a:r>
              <a:rPr sz="1800" b="1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text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reading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114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b="1" spc="65" dirty="0">
                <a:solidFill>
                  <a:srgbClr val="3C3C3C"/>
                </a:solidFill>
                <a:latin typeface="Trebuchet MS"/>
                <a:cs typeface="Trebuchet MS"/>
              </a:rPr>
              <a:t>em</a:t>
            </a:r>
            <a:r>
              <a:rPr sz="1800" b="1" dirty="0">
                <a:solidFill>
                  <a:srgbClr val="3C3C3C"/>
                </a:solidFill>
                <a:latin typeface="Trebuchet MS"/>
                <a:cs typeface="Trebuchet MS"/>
              </a:rPr>
              <a:t>ot</a:t>
            </a:r>
            <a:r>
              <a:rPr sz="1800" b="1" spc="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b="1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5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b="1" spc="7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b="1" spc="-2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b="1" dirty="0">
                <a:solidFill>
                  <a:srgbClr val="3C3C3C"/>
                </a:solidFill>
                <a:latin typeface="Trebuchet MS"/>
                <a:cs typeface="Trebuchet MS"/>
              </a:rPr>
              <a:t>sing</a:t>
            </a:r>
            <a:r>
              <a:rPr sz="1800" b="1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lan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use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and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vi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on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ental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monit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ring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-25" dirty="0">
                <a:solidFill>
                  <a:srgbClr val="3C3C3C"/>
                </a:solidFill>
                <a:latin typeface="Trebuchet MS"/>
                <a:cs typeface="Trebuchet MS"/>
              </a:rPr>
              <a:t>Psychology,</a:t>
            </a:r>
            <a:r>
              <a:rPr sz="1800" b="1" spc="-3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180" dirty="0">
                <a:solidFill>
                  <a:srgbClr val="3C3C3C"/>
                </a:solidFill>
                <a:latin typeface="Trebuchet MS"/>
                <a:cs typeface="Trebuchet MS"/>
              </a:rPr>
              <a:t>AI</a:t>
            </a:r>
            <a:r>
              <a:rPr sz="1800" b="1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exploring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representation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and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computation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in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natural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vision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25" dirty="0">
                <a:solidFill>
                  <a:srgbClr val="FFFFFF"/>
                </a:solidFill>
              </a:rPr>
              <a:t>HIGH</a:t>
            </a:r>
            <a:r>
              <a:rPr sz="2800" spc="-90" dirty="0">
                <a:solidFill>
                  <a:srgbClr val="FFFFFF"/>
                </a:solidFill>
              </a:rPr>
              <a:t> </a:t>
            </a:r>
            <a:r>
              <a:rPr sz="2800" spc="-55" dirty="0">
                <a:solidFill>
                  <a:srgbClr val="FFFFFF"/>
                </a:solidFill>
              </a:rPr>
              <a:t>LEVEL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30" dirty="0">
                <a:solidFill>
                  <a:srgbClr val="FFFFFF"/>
                </a:solidFill>
              </a:rPr>
              <a:t>CAPABILITY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59993" y="2394584"/>
            <a:ext cx="7530465" cy="2875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Computer</a:t>
            </a:r>
            <a:r>
              <a:rPr sz="1800" spc="-3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Vision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System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C3C3C"/>
                </a:solidFill>
                <a:latin typeface="Trebuchet MS"/>
                <a:cs typeface="Trebuchet MS"/>
              </a:rPr>
              <a:t>(CVS)</a:t>
            </a:r>
            <a:r>
              <a:rPr sz="18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diharapkan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memiliki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kemampuan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tingkat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tinggi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sebagai</a:t>
            </a:r>
            <a:r>
              <a:rPr sz="1800" spc="-19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ana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Human</a:t>
            </a:r>
            <a:r>
              <a:rPr sz="1800" spc="-3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V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sual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Sys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tem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800" spc="40" dirty="0">
                <a:solidFill>
                  <a:srgbClr val="3C3C3C"/>
                </a:solidFill>
                <a:latin typeface="Trebuchet MS"/>
                <a:cs typeface="Trebuchet MS"/>
              </a:rPr>
              <a:t>HVS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  <a:p>
            <a:pPr marL="318770" marR="42672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10" dirty="0">
                <a:solidFill>
                  <a:srgbClr val="3C3C3C"/>
                </a:solidFill>
                <a:latin typeface="Trebuchet MS"/>
                <a:cs typeface="Trebuchet MS"/>
              </a:rPr>
              <a:t>Object</a:t>
            </a:r>
            <a:r>
              <a:rPr sz="1800" b="1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3C3C3C"/>
                </a:solidFill>
                <a:latin typeface="Trebuchet MS"/>
                <a:cs typeface="Trebuchet MS"/>
              </a:rPr>
              <a:t>detection</a:t>
            </a:r>
            <a:r>
              <a:rPr sz="1800" b="1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is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object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present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in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the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scene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?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If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so,</a:t>
            </a:r>
            <a:r>
              <a:rPr sz="1800" spc="-2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where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is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its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bounda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ie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?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114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b="1" spc="-5" dirty="0">
                <a:solidFill>
                  <a:srgbClr val="3C3C3C"/>
                </a:solidFill>
                <a:latin typeface="Trebuchet MS"/>
                <a:cs typeface="Trebuchet MS"/>
              </a:rPr>
              <a:t>ec</a:t>
            </a:r>
            <a:r>
              <a:rPr sz="1800" b="1" spc="-3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b="1" spc="2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800" b="1" spc="2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b="1" spc="-20" dirty="0">
                <a:solidFill>
                  <a:srgbClr val="3C3C3C"/>
                </a:solidFill>
                <a:latin typeface="Trebuchet MS"/>
                <a:cs typeface="Trebuchet MS"/>
              </a:rPr>
              <a:t>it</a:t>
            </a:r>
            <a:r>
              <a:rPr sz="1800" b="1" spc="-5" dirty="0">
                <a:solidFill>
                  <a:srgbClr val="3C3C3C"/>
                </a:solidFill>
                <a:latin typeface="Trebuchet MS"/>
                <a:cs typeface="Trebuchet MS"/>
              </a:rPr>
              <a:t>ion</a:t>
            </a:r>
            <a:r>
              <a:rPr sz="1800" b="1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putting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8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55" dirty="0">
                <a:solidFill>
                  <a:srgbClr val="3C3C3C"/>
                </a:solidFill>
                <a:latin typeface="Trebuchet MS"/>
                <a:cs typeface="Trebuchet MS"/>
              </a:rPr>
              <a:t>labe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on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obje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ct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15" dirty="0">
                <a:solidFill>
                  <a:srgbClr val="3C3C3C"/>
                </a:solidFill>
                <a:latin typeface="Trebuchet MS"/>
                <a:cs typeface="Trebuchet MS"/>
              </a:rPr>
              <a:t>Description</a:t>
            </a:r>
            <a:r>
              <a:rPr sz="1800" b="1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assigning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properties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to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objects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110" dirty="0">
                <a:solidFill>
                  <a:srgbClr val="3C3C3C"/>
                </a:solidFill>
                <a:latin typeface="Trebuchet MS"/>
                <a:cs typeface="Trebuchet MS"/>
              </a:rPr>
              <a:t>3D</a:t>
            </a:r>
            <a:r>
              <a:rPr sz="1800" b="1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-45" dirty="0">
                <a:solidFill>
                  <a:srgbClr val="3C3C3C"/>
                </a:solidFill>
                <a:latin typeface="Trebuchet MS"/>
                <a:cs typeface="Trebuchet MS"/>
              </a:rPr>
              <a:t>inference</a:t>
            </a:r>
            <a:r>
              <a:rPr sz="1800" b="1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3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interpreting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8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00" dirty="0">
                <a:solidFill>
                  <a:srgbClr val="3C3C3C"/>
                </a:solidFill>
                <a:latin typeface="Trebuchet MS"/>
                <a:cs typeface="Trebuchet MS"/>
              </a:rPr>
              <a:t>3D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scene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from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00" dirty="0">
                <a:solidFill>
                  <a:srgbClr val="3C3C3C"/>
                </a:solidFill>
                <a:latin typeface="Trebuchet MS"/>
                <a:cs typeface="Trebuchet MS"/>
              </a:rPr>
              <a:t>2D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views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b="1" spc="5" dirty="0">
                <a:solidFill>
                  <a:srgbClr val="3C3C3C"/>
                </a:solidFill>
                <a:latin typeface="Trebuchet MS"/>
                <a:cs typeface="Trebuchet MS"/>
              </a:rPr>
              <a:t>Interpreting</a:t>
            </a:r>
            <a:r>
              <a:rPr sz="1800" b="1" spc="-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b="1" spc="35" dirty="0">
                <a:solidFill>
                  <a:srgbClr val="3C3C3C"/>
                </a:solidFill>
                <a:latin typeface="Trebuchet MS"/>
                <a:cs typeface="Trebuchet MS"/>
              </a:rPr>
              <a:t>motion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235" dirty="0">
                <a:solidFill>
                  <a:srgbClr val="FFFFFF"/>
                </a:solidFill>
              </a:rPr>
              <a:t>HUMAN</a:t>
            </a:r>
            <a:r>
              <a:rPr sz="2800" spc="-475" dirty="0">
                <a:solidFill>
                  <a:srgbClr val="FFFFFF"/>
                </a:solidFill>
              </a:rPr>
              <a:t> </a:t>
            </a:r>
            <a:r>
              <a:rPr sz="2800" spc="100" dirty="0">
                <a:solidFill>
                  <a:srgbClr val="FFFFFF"/>
                </a:solidFill>
              </a:rPr>
              <a:t>VISION</a:t>
            </a:r>
            <a:r>
              <a:rPr sz="2800" spc="-484" dirty="0">
                <a:solidFill>
                  <a:srgbClr val="FFFFFF"/>
                </a:solidFill>
              </a:rPr>
              <a:t> </a:t>
            </a:r>
            <a:r>
              <a:rPr sz="2800" spc="-15" dirty="0">
                <a:solidFill>
                  <a:srgbClr val="FFFFFF"/>
                </a:solidFill>
              </a:rPr>
              <a:t>VS</a:t>
            </a:r>
            <a:r>
              <a:rPr sz="2800" spc="-65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COMPU</a:t>
            </a:r>
            <a:r>
              <a:rPr sz="2800" spc="160" dirty="0">
                <a:solidFill>
                  <a:srgbClr val="FFFFFF"/>
                </a:solidFill>
              </a:rPr>
              <a:t>T</a:t>
            </a:r>
            <a:r>
              <a:rPr sz="2800" spc="-25" dirty="0">
                <a:solidFill>
                  <a:srgbClr val="FFFFFF"/>
                </a:solidFill>
              </a:rPr>
              <a:t>ER</a:t>
            </a:r>
            <a:r>
              <a:rPr sz="2800" spc="-495" dirty="0">
                <a:solidFill>
                  <a:srgbClr val="FFFFFF"/>
                </a:solidFill>
              </a:rPr>
              <a:t> </a:t>
            </a:r>
            <a:r>
              <a:rPr sz="2800" spc="100" dirty="0">
                <a:solidFill>
                  <a:srgbClr val="FFFFFF"/>
                </a:solidFill>
              </a:rPr>
              <a:t>VISION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351266" y="6444792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1879828"/>
            <a:ext cx="2592705" cy="183197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95"/>
              </a:spcBef>
              <a:buFont typeface="Times New Roman"/>
              <a:buChar char="•"/>
              <a:tabLst>
                <a:tab pos="165100" algn="l"/>
              </a:tabLst>
            </a:pPr>
            <a:r>
              <a:rPr sz="2000" b="1" dirty="0">
                <a:latin typeface="Times New Roman"/>
                <a:cs typeface="Times New Roman"/>
              </a:rPr>
              <a:t>Eye</a:t>
            </a:r>
            <a:endParaRPr sz="20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994"/>
              </a:spcBef>
              <a:buFont typeface="Times New Roman"/>
              <a:buChar char="•"/>
              <a:tabLst>
                <a:tab pos="165100" algn="l"/>
              </a:tabLst>
            </a:pPr>
            <a:r>
              <a:rPr sz="2000" b="1" dirty="0">
                <a:latin typeface="Times New Roman"/>
                <a:cs typeface="Times New Roman"/>
              </a:rPr>
              <a:t>Retina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155"/>
              </a:spcBef>
            </a:pP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organization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layers</a:t>
            </a:r>
            <a:endParaRPr sz="20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35"/>
              </a:spcBef>
              <a:buFont typeface="Times New Roman"/>
              <a:buChar char="•"/>
              <a:tabLst>
                <a:tab pos="165100" algn="l"/>
              </a:tabLst>
            </a:pPr>
            <a:r>
              <a:rPr sz="2000" b="1" dirty="0">
                <a:latin typeface="Times New Roman"/>
                <a:cs typeface="Times New Roman"/>
              </a:rPr>
              <a:t>Color</a:t>
            </a:r>
            <a:r>
              <a:rPr sz="2000" b="1" spc="-12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Vision</a:t>
            </a:r>
            <a:endParaRPr sz="2000">
              <a:latin typeface="Times New Roman"/>
              <a:cs typeface="Times New Roman"/>
            </a:endParaRPr>
          </a:p>
          <a:p>
            <a:pPr marL="160020" indent="-147955"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  <a:tabLst>
                <a:tab pos="160655" algn="l"/>
              </a:tabLst>
            </a:pPr>
            <a:r>
              <a:rPr sz="2000" b="1" spc="-15" dirty="0">
                <a:latin typeface="Times New Roman"/>
                <a:cs typeface="Times New Roman"/>
              </a:rPr>
              <a:t>Vision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depth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4397528"/>
            <a:ext cx="3657600" cy="23176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4211" y="4191000"/>
            <a:ext cx="3485388" cy="2514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937252" y="1879828"/>
            <a:ext cx="3218815" cy="195389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65100" indent="-152400">
              <a:lnSpc>
                <a:spcPct val="100000"/>
              </a:lnSpc>
              <a:spcBef>
                <a:spcPts val="1095"/>
              </a:spcBef>
              <a:buFont typeface="Times New Roman"/>
              <a:buChar char="•"/>
              <a:tabLst>
                <a:tab pos="165100" algn="l"/>
              </a:tabLst>
            </a:pPr>
            <a:r>
              <a:rPr sz="2000" b="1" dirty="0">
                <a:latin typeface="Times New Roman"/>
                <a:cs typeface="Times New Roman"/>
              </a:rPr>
              <a:t>Pinhole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camera</a:t>
            </a:r>
            <a:endParaRPr sz="20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994"/>
              </a:spcBef>
              <a:buFont typeface="Times New Roman"/>
              <a:buChar char="•"/>
              <a:tabLst>
                <a:tab pos="165100" algn="l"/>
              </a:tabLst>
            </a:pPr>
            <a:r>
              <a:rPr sz="2000" b="1" dirty="0">
                <a:latin typeface="Times New Roman"/>
                <a:cs typeface="Times New Roman"/>
              </a:rPr>
              <a:t>CCD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array</a:t>
            </a:r>
            <a:endParaRPr sz="20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1010"/>
              </a:spcBef>
            </a:pPr>
            <a:r>
              <a:rPr sz="2000" b="1" dirty="0">
                <a:latin typeface="Times New Roman"/>
                <a:cs typeface="Times New Roman"/>
              </a:rPr>
              <a:t>-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Compaction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of</a:t>
            </a:r>
            <a:r>
              <a:rPr sz="2000" b="1" spc="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information</a:t>
            </a:r>
            <a:endParaRPr sz="20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140"/>
              </a:spcBef>
              <a:buFont typeface="Times New Roman"/>
              <a:buChar char="•"/>
              <a:tabLst>
                <a:tab pos="165100" algn="l"/>
              </a:tabLst>
            </a:pPr>
            <a:r>
              <a:rPr sz="2000" b="1" dirty="0">
                <a:latin typeface="Times New Roman"/>
                <a:cs typeface="Times New Roman"/>
              </a:rPr>
              <a:t>RGB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Device</a:t>
            </a:r>
            <a:endParaRPr sz="200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spcBef>
                <a:spcPts val="40"/>
              </a:spcBef>
              <a:buFont typeface="Times New Roman"/>
              <a:buChar char="•"/>
              <a:tabLst>
                <a:tab pos="165100" algn="l"/>
              </a:tabLst>
            </a:pPr>
            <a:r>
              <a:rPr sz="2000" b="1" dirty="0">
                <a:latin typeface="Times New Roman"/>
                <a:cs typeface="Times New Roman"/>
              </a:rPr>
              <a:t>Geometric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stereoscopy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-140" dirty="0">
                <a:solidFill>
                  <a:srgbClr val="FFFFFF"/>
                </a:solidFill>
              </a:rPr>
              <a:t>P</a:t>
            </a:r>
            <a:r>
              <a:rPr sz="2800" spc="-110" dirty="0">
                <a:solidFill>
                  <a:srgbClr val="FFFFFF"/>
                </a:solidFill>
              </a:rPr>
              <a:t>R</a:t>
            </a:r>
            <a:r>
              <a:rPr sz="2800" spc="210" dirty="0">
                <a:solidFill>
                  <a:srgbClr val="FFFFFF"/>
                </a:solidFill>
              </a:rPr>
              <a:t>OC</a:t>
            </a:r>
            <a:r>
              <a:rPr sz="2800" spc="180" dirty="0">
                <a:solidFill>
                  <a:srgbClr val="FFFFFF"/>
                </a:solidFill>
              </a:rPr>
              <a:t>E</a:t>
            </a:r>
            <a:r>
              <a:rPr sz="2800" spc="70" dirty="0">
                <a:solidFill>
                  <a:srgbClr val="FFFFFF"/>
                </a:solidFill>
              </a:rPr>
              <a:t>SSING</a:t>
            </a:r>
            <a:r>
              <a:rPr sz="2800" spc="-405" dirty="0">
                <a:solidFill>
                  <a:srgbClr val="FFFFFF"/>
                </a:solidFill>
              </a:rPr>
              <a:t> </a:t>
            </a:r>
            <a:r>
              <a:rPr sz="2800" spc="-120" dirty="0">
                <a:solidFill>
                  <a:srgbClr val="FFFFFF"/>
                </a:solidFill>
              </a:rPr>
              <a:t>T</a:t>
            </a:r>
            <a:r>
              <a:rPr sz="2800" spc="170" dirty="0">
                <a:solidFill>
                  <a:srgbClr val="FFFFFF"/>
                </a:solidFill>
              </a:rPr>
              <a:t>OOLS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59993" y="2544533"/>
            <a:ext cx="5875655" cy="243332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22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en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olahan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cit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7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age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oc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es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ing)</a:t>
            </a:r>
            <a:endParaRPr sz="18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is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155" dirty="0">
                <a:solidFill>
                  <a:srgbClr val="3C3C3C"/>
                </a:solidFill>
                <a:latin typeface="Trebuchet MS"/>
                <a:cs typeface="Trebuchet MS"/>
              </a:rPr>
              <a:t>val,</a:t>
            </a:r>
            <a:r>
              <a:rPr sz="1600" spc="-1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ed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ge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de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tec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24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6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gy</a:t>
            </a:r>
            <a:endParaRPr sz="16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2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eatu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re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extraction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and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ouping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Measurement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Modeling,</a:t>
            </a:r>
            <a:r>
              <a:rPr sz="1800" spc="-2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matching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(fitting)</a:t>
            </a:r>
            <a:r>
              <a:rPr sz="18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models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to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data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and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optimization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Stati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sti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cs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and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Class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icat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on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40" dirty="0">
                <a:solidFill>
                  <a:srgbClr val="FFFFFF"/>
                </a:solidFill>
              </a:rPr>
              <a:t>KELAS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40" dirty="0">
                <a:solidFill>
                  <a:srgbClr val="FFFFFF"/>
                </a:solidFill>
              </a:rPr>
              <a:t>OPERASI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70" dirty="0">
                <a:solidFill>
                  <a:srgbClr val="FFFFFF"/>
                </a:solidFill>
              </a:rPr>
              <a:t>PADA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CV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59993" y="2263520"/>
            <a:ext cx="7756525" cy="3006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2583180" indent="-318770">
              <a:lnSpc>
                <a:spcPct val="1478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mage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to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mage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800" spc="-2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3C3C3C"/>
                </a:solidFill>
                <a:latin typeface="Trebuchet MS"/>
                <a:cs typeface="Trebuchet MS"/>
              </a:rPr>
              <a:t>Noi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se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em</a:t>
            </a:r>
            <a:r>
              <a:rPr sz="18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170" dirty="0">
                <a:solidFill>
                  <a:srgbClr val="3C3C3C"/>
                </a:solidFill>
                <a:latin typeface="Trebuchet MS"/>
                <a:cs typeface="Trebuchet MS"/>
              </a:rPr>
              <a:t>val,</a:t>
            </a:r>
            <a:r>
              <a:rPr sz="1800" spc="-2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mage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Enhance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ent  (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w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vel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oc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es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ing)</a:t>
            </a:r>
            <a:endParaRPr sz="1800">
              <a:latin typeface="Trebuchet MS"/>
              <a:cs typeface="Trebuchet MS"/>
            </a:endParaRPr>
          </a:p>
          <a:p>
            <a:pPr marL="318770" marR="508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Image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to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Symbolic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Kumpulan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garis/vektor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merepresentasikan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batas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sebuah </a:t>
            </a:r>
            <a:r>
              <a:rPr sz="1800" spc="-5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ek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pa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8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cit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ra</a:t>
            </a:r>
            <a:endParaRPr sz="18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  <a:spcBef>
                <a:spcPts val="1035"/>
              </a:spcBef>
            </a:pP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ntermediate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oc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es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ing</a:t>
            </a:r>
            <a:endParaRPr sz="1800">
              <a:latin typeface="Trebuchet MS"/>
              <a:cs typeface="Trebuchet MS"/>
            </a:endParaRPr>
          </a:p>
          <a:p>
            <a:pPr marL="318770" marR="311785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Symb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li</a:t>
            </a:r>
            <a:r>
              <a:rPr sz="1800" spc="-16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to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Symb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li</a:t>
            </a:r>
            <a:r>
              <a:rPr sz="1800" spc="-16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8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es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ntasi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si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boli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batas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batas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ek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menghasil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kan 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nama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ek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tersebut</a:t>
            </a:r>
            <a:endParaRPr sz="18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  <a:spcBef>
                <a:spcPts val="1035"/>
              </a:spcBef>
            </a:pP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High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vel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oc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es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ing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1649" y="2809049"/>
            <a:ext cx="860425" cy="327025"/>
            <a:chOff x="751649" y="2809049"/>
            <a:chExt cx="860425" cy="327025"/>
          </a:xfrm>
        </p:grpSpPr>
        <p:sp>
          <p:nvSpPr>
            <p:cNvPr id="5" name="object 5"/>
            <p:cNvSpPr/>
            <p:nvPr/>
          </p:nvSpPr>
          <p:spPr>
            <a:xfrm>
              <a:off x="762762" y="2820161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685800" y="0"/>
                  </a:moveTo>
                  <a:lnTo>
                    <a:pt x="685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685800" y="228600"/>
                  </a:lnTo>
                  <a:lnTo>
                    <a:pt x="685800" y="304800"/>
                  </a:lnTo>
                  <a:lnTo>
                    <a:pt x="838200" y="1524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2762" y="2820161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0" y="76200"/>
                  </a:moveTo>
                  <a:lnTo>
                    <a:pt x="685800" y="76200"/>
                  </a:lnTo>
                  <a:lnTo>
                    <a:pt x="685800" y="0"/>
                  </a:lnTo>
                  <a:lnTo>
                    <a:pt x="838200" y="152400"/>
                  </a:lnTo>
                  <a:lnTo>
                    <a:pt x="685800" y="304800"/>
                  </a:lnTo>
                  <a:lnTo>
                    <a:pt x="6858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2225">
              <a:solidFill>
                <a:srgbClr val="360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48601" y="3880421"/>
            <a:ext cx="860425" cy="327025"/>
            <a:chOff x="748601" y="3880421"/>
            <a:chExt cx="860425" cy="327025"/>
          </a:xfrm>
        </p:grpSpPr>
        <p:sp>
          <p:nvSpPr>
            <p:cNvPr id="8" name="object 8"/>
            <p:cNvSpPr/>
            <p:nvPr/>
          </p:nvSpPr>
          <p:spPr>
            <a:xfrm>
              <a:off x="759713" y="3891534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685799" y="0"/>
                  </a:moveTo>
                  <a:lnTo>
                    <a:pt x="685799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685799" y="228600"/>
                  </a:lnTo>
                  <a:lnTo>
                    <a:pt x="685799" y="304800"/>
                  </a:lnTo>
                  <a:lnTo>
                    <a:pt x="838200" y="152400"/>
                  </a:lnTo>
                  <a:lnTo>
                    <a:pt x="685799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9713" y="3891534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0" y="76200"/>
                  </a:moveTo>
                  <a:lnTo>
                    <a:pt x="685799" y="76200"/>
                  </a:lnTo>
                  <a:lnTo>
                    <a:pt x="685799" y="0"/>
                  </a:lnTo>
                  <a:lnTo>
                    <a:pt x="838200" y="152400"/>
                  </a:lnTo>
                  <a:lnTo>
                    <a:pt x="685799" y="304800"/>
                  </a:lnTo>
                  <a:lnTo>
                    <a:pt x="685799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2225">
              <a:solidFill>
                <a:srgbClr val="360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31837" y="4970081"/>
            <a:ext cx="860425" cy="327025"/>
            <a:chOff x="731837" y="4970081"/>
            <a:chExt cx="860425" cy="327025"/>
          </a:xfrm>
        </p:grpSpPr>
        <p:sp>
          <p:nvSpPr>
            <p:cNvPr id="11" name="object 11"/>
            <p:cNvSpPr/>
            <p:nvPr/>
          </p:nvSpPr>
          <p:spPr>
            <a:xfrm>
              <a:off x="742950" y="4981194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685800" y="0"/>
                  </a:moveTo>
                  <a:lnTo>
                    <a:pt x="685800" y="76199"/>
                  </a:lnTo>
                  <a:lnTo>
                    <a:pt x="0" y="76199"/>
                  </a:lnTo>
                  <a:lnTo>
                    <a:pt x="0" y="228599"/>
                  </a:lnTo>
                  <a:lnTo>
                    <a:pt x="685800" y="228599"/>
                  </a:lnTo>
                  <a:lnTo>
                    <a:pt x="685800" y="304799"/>
                  </a:lnTo>
                  <a:lnTo>
                    <a:pt x="838200" y="152399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2950" y="4981194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0" y="76199"/>
                  </a:moveTo>
                  <a:lnTo>
                    <a:pt x="685800" y="76199"/>
                  </a:lnTo>
                  <a:lnTo>
                    <a:pt x="685800" y="0"/>
                  </a:lnTo>
                  <a:lnTo>
                    <a:pt x="838200" y="152399"/>
                  </a:lnTo>
                  <a:lnTo>
                    <a:pt x="685800" y="304799"/>
                  </a:lnTo>
                  <a:lnTo>
                    <a:pt x="685800" y="228599"/>
                  </a:lnTo>
                  <a:lnTo>
                    <a:pt x="0" y="228599"/>
                  </a:lnTo>
                  <a:lnTo>
                    <a:pt x="0" y="76199"/>
                  </a:lnTo>
                  <a:close/>
                </a:path>
              </a:pathLst>
            </a:custGeom>
            <a:ln w="22225">
              <a:solidFill>
                <a:srgbClr val="360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95" dirty="0">
                <a:solidFill>
                  <a:srgbClr val="FFFFFF"/>
                </a:solidFill>
              </a:rPr>
              <a:t>PENDEKATAN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155" dirty="0">
                <a:solidFill>
                  <a:srgbClr val="FFFFFF"/>
                </a:solidFill>
              </a:rPr>
              <a:t>DALAM</a:t>
            </a:r>
            <a:r>
              <a:rPr sz="2800" spc="-60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CV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615821" y="2002663"/>
            <a:ext cx="1492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90" dirty="0">
                <a:latin typeface="Trebuchet MS"/>
                <a:cs typeface="Trebuchet MS"/>
              </a:rPr>
              <a:t>3</a:t>
            </a:r>
            <a:r>
              <a:rPr sz="2400" b="1" spc="-85" dirty="0">
                <a:latin typeface="Trebuchet MS"/>
                <a:cs typeface="Trebuchet MS"/>
              </a:rPr>
              <a:t>-</a:t>
            </a:r>
            <a:r>
              <a:rPr sz="2400" b="1" spc="380" dirty="0">
                <a:latin typeface="Trebuchet MS"/>
                <a:cs typeface="Trebuchet MS"/>
              </a:rPr>
              <a:t>D</a:t>
            </a:r>
            <a:r>
              <a:rPr sz="2400" b="1" spc="-355" dirty="0">
                <a:latin typeface="Trebuchet MS"/>
                <a:cs typeface="Trebuchet MS"/>
              </a:rPr>
              <a:t> </a:t>
            </a:r>
            <a:r>
              <a:rPr sz="2400" b="1" spc="450" dirty="0">
                <a:latin typeface="Trebuchet MS"/>
                <a:cs typeface="Trebuchet MS"/>
              </a:rPr>
              <a:t>W</a:t>
            </a:r>
            <a:r>
              <a:rPr sz="2400" b="1" spc="60" dirty="0">
                <a:latin typeface="Trebuchet MS"/>
                <a:cs typeface="Trebuchet MS"/>
              </a:rPr>
              <a:t>o</a:t>
            </a:r>
            <a:r>
              <a:rPr sz="2400" b="1" spc="50" dirty="0">
                <a:latin typeface="Trebuchet MS"/>
                <a:cs typeface="Trebuchet MS"/>
              </a:rPr>
              <a:t>r</a:t>
            </a:r>
            <a:r>
              <a:rPr sz="2400" b="1" spc="-30" dirty="0">
                <a:latin typeface="Trebuchet MS"/>
                <a:cs typeface="Trebuchet MS"/>
              </a:rPr>
              <a:t>ld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4420" y="3145358"/>
            <a:ext cx="1035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25" dirty="0">
                <a:latin typeface="Trebuchet MS"/>
                <a:cs typeface="Trebuchet MS"/>
              </a:rPr>
              <a:t>Im</a:t>
            </a:r>
            <a:r>
              <a:rPr sz="2400" b="1" spc="80" dirty="0">
                <a:latin typeface="Trebuchet MS"/>
                <a:cs typeface="Trebuchet MS"/>
              </a:rPr>
              <a:t>a</a:t>
            </a:r>
            <a:r>
              <a:rPr sz="2400" b="1" spc="50" dirty="0">
                <a:latin typeface="Trebuchet MS"/>
                <a:cs typeface="Trebuchet MS"/>
              </a:rPr>
              <a:t>g</a:t>
            </a:r>
            <a:r>
              <a:rPr sz="2400" b="1" spc="-35" dirty="0">
                <a:latin typeface="Trebuchet MS"/>
                <a:cs typeface="Trebuchet MS"/>
              </a:rPr>
              <a:t>es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70682" y="5508447"/>
            <a:ext cx="1127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5" dirty="0">
                <a:latin typeface="Trebuchet MS"/>
                <a:cs typeface="Trebuchet MS"/>
              </a:rPr>
              <a:t>Objects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5938" y="3145358"/>
            <a:ext cx="2897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latin typeface="Trebuchet MS"/>
                <a:cs typeface="Trebuchet MS"/>
              </a:rPr>
              <a:t>Edges/Region/Depth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39457" y="4060317"/>
            <a:ext cx="18675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4300">
              <a:lnSpc>
                <a:spcPct val="100000"/>
              </a:lnSpc>
              <a:spcBef>
                <a:spcPts val="100"/>
              </a:spcBef>
            </a:pPr>
            <a:r>
              <a:rPr sz="2400" b="1" spc="45" dirty="0">
                <a:latin typeface="Trebuchet MS"/>
                <a:cs typeface="Trebuchet MS"/>
              </a:rPr>
              <a:t>Models </a:t>
            </a:r>
            <a:r>
              <a:rPr sz="2400" b="1" spc="-5" dirty="0">
                <a:latin typeface="Trebuchet MS"/>
                <a:cs typeface="Trebuchet MS"/>
              </a:rPr>
              <a:t>dan </a:t>
            </a:r>
            <a:r>
              <a:rPr sz="2400" b="1" dirty="0">
                <a:latin typeface="Trebuchet MS"/>
                <a:cs typeface="Trebuchet MS"/>
              </a:rPr>
              <a:t> </a:t>
            </a:r>
            <a:r>
              <a:rPr sz="2400" b="1" spc="204" dirty="0">
                <a:latin typeface="Trebuchet MS"/>
                <a:cs typeface="Trebuchet MS"/>
              </a:rPr>
              <a:t>A</a:t>
            </a:r>
            <a:r>
              <a:rPr sz="2400" b="1" spc="125" dirty="0">
                <a:latin typeface="Trebuchet MS"/>
                <a:cs typeface="Trebuchet MS"/>
              </a:rPr>
              <a:t>s</a:t>
            </a:r>
            <a:r>
              <a:rPr sz="2400" b="1" spc="50" dirty="0">
                <a:latin typeface="Trebuchet MS"/>
                <a:cs typeface="Trebuchet MS"/>
              </a:rPr>
              <a:t>sump</a:t>
            </a:r>
            <a:r>
              <a:rPr sz="2400" b="1" spc="-5" dirty="0">
                <a:latin typeface="Trebuchet MS"/>
                <a:cs typeface="Trebuchet MS"/>
              </a:rPr>
              <a:t>tions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6698" y="4288917"/>
            <a:ext cx="2549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latin typeface="Trebuchet MS"/>
                <a:cs typeface="Trebuchet MS"/>
              </a:rPr>
              <a:t>Features/Surfaces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05037" y="2509837"/>
            <a:ext cx="390525" cy="619125"/>
            <a:chOff x="2205037" y="2509837"/>
            <a:chExt cx="390525" cy="619125"/>
          </a:xfrm>
        </p:grpSpPr>
        <p:sp>
          <p:nvSpPr>
            <p:cNvPr id="10" name="object 10"/>
            <p:cNvSpPr/>
            <p:nvPr/>
          </p:nvSpPr>
          <p:spPr>
            <a:xfrm>
              <a:off x="2209800" y="2514600"/>
              <a:ext cx="381000" cy="609600"/>
            </a:xfrm>
            <a:custGeom>
              <a:avLst/>
              <a:gdLst/>
              <a:ahLst/>
              <a:cxnLst/>
              <a:rect l="l" t="t" r="r" b="b"/>
              <a:pathLst>
                <a:path w="381000" h="609600">
                  <a:moveTo>
                    <a:pt x="285750" y="0"/>
                  </a:moveTo>
                  <a:lnTo>
                    <a:pt x="95250" y="0"/>
                  </a:lnTo>
                  <a:lnTo>
                    <a:pt x="95250" y="457200"/>
                  </a:lnTo>
                  <a:lnTo>
                    <a:pt x="0" y="457200"/>
                  </a:lnTo>
                  <a:lnTo>
                    <a:pt x="190500" y="609600"/>
                  </a:lnTo>
                  <a:lnTo>
                    <a:pt x="381000" y="457200"/>
                  </a:lnTo>
                  <a:lnTo>
                    <a:pt x="285750" y="457200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09800" y="2514600"/>
              <a:ext cx="381000" cy="609600"/>
            </a:xfrm>
            <a:custGeom>
              <a:avLst/>
              <a:gdLst/>
              <a:ahLst/>
              <a:cxnLst/>
              <a:rect l="l" t="t" r="r" b="b"/>
              <a:pathLst>
                <a:path w="381000" h="609600">
                  <a:moveTo>
                    <a:pt x="0" y="457200"/>
                  </a:moveTo>
                  <a:lnTo>
                    <a:pt x="95250" y="457200"/>
                  </a:lnTo>
                  <a:lnTo>
                    <a:pt x="95250" y="0"/>
                  </a:lnTo>
                  <a:lnTo>
                    <a:pt x="285750" y="0"/>
                  </a:lnTo>
                  <a:lnTo>
                    <a:pt x="285750" y="457200"/>
                  </a:lnTo>
                  <a:lnTo>
                    <a:pt x="381000" y="457200"/>
                  </a:lnTo>
                  <a:lnTo>
                    <a:pt x="190500" y="609600"/>
                  </a:lnTo>
                  <a:lnTo>
                    <a:pt x="0" y="457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500437" y="4795837"/>
            <a:ext cx="466725" cy="695325"/>
            <a:chOff x="3500437" y="4795837"/>
            <a:chExt cx="466725" cy="695325"/>
          </a:xfrm>
        </p:grpSpPr>
        <p:sp>
          <p:nvSpPr>
            <p:cNvPr id="13" name="object 13"/>
            <p:cNvSpPr/>
            <p:nvPr/>
          </p:nvSpPr>
          <p:spPr>
            <a:xfrm>
              <a:off x="3505200" y="4800600"/>
              <a:ext cx="457200" cy="685800"/>
            </a:xfrm>
            <a:custGeom>
              <a:avLst/>
              <a:gdLst/>
              <a:ahLst/>
              <a:cxnLst/>
              <a:rect l="l" t="t" r="r" b="b"/>
              <a:pathLst>
                <a:path w="457200" h="685800">
                  <a:moveTo>
                    <a:pt x="342900" y="0"/>
                  </a:moveTo>
                  <a:lnTo>
                    <a:pt x="114300" y="0"/>
                  </a:lnTo>
                  <a:lnTo>
                    <a:pt x="114300" y="514350"/>
                  </a:lnTo>
                  <a:lnTo>
                    <a:pt x="0" y="514350"/>
                  </a:lnTo>
                  <a:lnTo>
                    <a:pt x="228600" y="685800"/>
                  </a:lnTo>
                  <a:lnTo>
                    <a:pt x="457200" y="514350"/>
                  </a:lnTo>
                  <a:lnTo>
                    <a:pt x="342900" y="51435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05200" y="4800600"/>
              <a:ext cx="457200" cy="685800"/>
            </a:xfrm>
            <a:custGeom>
              <a:avLst/>
              <a:gdLst/>
              <a:ahLst/>
              <a:cxnLst/>
              <a:rect l="l" t="t" r="r" b="b"/>
              <a:pathLst>
                <a:path w="457200" h="685800">
                  <a:moveTo>
                    <a:pt x="0" y="514350"/>
                  </a:moveTo>
                  <a:lnTo>
                    <a:pt x="114300" y="514350"/>
                  </a:lnTo>
                  <a:lnTo>
                    <a:pt x="114300" y="0"/>
                  </a:lnTo>
                  <a:lnTo>
                    <a:pt x="342900" y="0"/>
                  </a:lnTo>
                  <a:lnTo>
                    <a:pt x="342900" y="514350"/>
                  </a:lnTo>
                  <a:lnTo>
                    <a:pt x="457200" y="514350"/>
                  </a:lnTo>
                  <a:lnTo>
                    <a:pt x="228600" y="685800"/>
                  </a:lnTo>
                  <a:lnTo>
                    <a:pt x="0" y="5143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195637" y="3195637"/>
            <a:ext cx="695325" cy="466725"/>
            <a:chOff x="3195637" y="3195637"/>
            <a:chExt cx="695325" cy="466725"/>
          </a:xfrm>
        </p:grpSpPr>
        <p:sp>
          <p:nvSpPr>
            <p:cNvPr id="16" name="object 16"/>
            <p:cNvSpPr/>
            <p:nvPr/>
          </p:nvSpPr>
          <p:spPr>
            <a:xfrm>
              <a:off x="3200400" y="32004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548639" y="0"/>
                  </a:moveTo>
                  <a:lnTo>
                    <a:pt x="548639" y="114300"/>
                  </a:lnTo>
                  <a:lnTo>
                    <a:pt x="137160" y="114300"/>
                  </a:lnTo>
                  <a:lnTo>
                    <a:pt x="137160" y="0"/>
                  </a:lnTo>
                  <a:lnTo>
                    <a:pt x="0" y="228600"/>
                  </a:lnTo>
                  <a:lnTo>
                    <a:pt x="137160" y="457200"/>
                  </a:lnTo>
                  <a:lnTo>
                    <a:pt x="137160" y="342900"/>
                  </a:lnTo>
                  <a:lnTo>
                    <a:pt x="548639" y="342900"/>
                  </a:lnTo>
                  <a:lnTo>
                    <a:pt x="548639" y="457200"/>
                  </a:lnTo>
                  <a:lnTo>
                    <a:pt x="685800" y="228600"/>
                  </a:lnTo>
                  <a:lnTo>
                    <a:pt x="548639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00400" y="32004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228600"/>
                  </a:moveTo>
                  <a:lnTo>
                    <a:pt x="137160" y="0"/>
                  </a:lnTo>
                  <a:lnTo>
                    <a:pt x="137160" y="114300"/>
                  </a:lnTo>
                  <a:lnTo>
                    <a:pt x="548639" y="114300"/>
                  </a:lnTo>
                  <a:lnTo>
                    <a:pt x="548639" y="0"/>
                  </a:lnTo>
                  <a:lnTo>
                    <a:pt x="685800" y="228600"/>
                  </a:lnTo>
                  <a:lnTo>
                    <a:pt x="548639" y="457200"/>
                  </a:lnTo>
                  <a:lnTo>
                    <a:pt x="548639" y="342900"/>
                  </a:lnTo>
                  <a:lnTo>
                    <a:pt x="137160" y="342900"/>
                  </a:lnTo>
                  <a:lnTo>
                    <a:pt x="137160" y="457200"/>
                  </a:lnTo>
                  <a:lnTo>
                    <a:pt x="0" y="2286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376614" y="3604958"/>
            <a:ext cx="681355" cy="716280"/>
            <a:chOff x="2376614" y="3604958"/>
            <a:chExt cx="681355" cy="716280"/>
          </a:xfrm>
        </p:grpSpPr>
        <p:sp>
          <p:nvSpPr>
            <p:cNvPr id="19" name="object 19"/>
            <p:cNvSpPr/>
            <p:nvPr/>
          </p:nvSpPr>
          <p:spPr>
            <a:xfrm>
              <a:off x="2381376" y="3609721"/>
              <a:ext cx="671830" cy="706755"/>
            </a:xfrm>
            <a:custGeom>
              <a:avLst/>
              <a:gdLst/>
              <a:ahLst/>
              <a:cxnLst/>
              <a:rect l="l" t="t" r="r" b="b"/>
              <a:pathLst>
                <a:path w="671830" h="706754">
                  <a:moveTo>
                    <a:pt x="172085" y="0"/>
                  </a:moveTo>
                  <a:lnTo>
                    <a:pt x="0" y="150367"/>
                  </a:lnTo>
                  <a:lnTo>
                    <a:pt x="413639" y="623823"/>
                  </a:lnTo>
                  <a:lnTo>
                    <a:pt x="327533" y="699007"/>
                  </a:lnTo>
                  <a:lnTo>
                    <a:pt x="637540" y="706373"/>
                  </a:lnTo>
                  <a:lnTo>
                    <a:pt x="671830" y="398144"/>
                  </a:lnTo>
                  <a:lnTo>
                    <a:pt x="585724" y="473328"/>
                  </a:lnTo>
                  <a:lnTo>
                    <a:pt x="172085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81376" y="3609721"/>
              <a:ext cx="671830" cy="706755"/>
            </a:xfrm>
            <a:custGeom>
              <a:avLst/>
              <a:gdLst/>
              <a:ahLst/>
              <a:cxnLst/>
              <a:rect l="l" t="t" r="r" b="b"/>
              <a:pathLst>
                <a:path w="671830" h="706754">
                  <a:moveTo>
                    <a:pt x="327533" y="699007"/>
                  </a:moveTo>
                  <a:lnTo>
                    <a:pt x="413639" y="623823"/>
                  </a:lnTo>
                  <a:lnTo>
                    <a:pt x="0" y="150367"/>
                  </a:lnTo>
                  <a:lnTo>
                    <a:pt x="172085" y="0"/>
                  </a:lnTo>
                  <a:lnTo>
                    <a:pt x="585724" y="473328"/>
                  </a:lnTo>
                  <a:lnTo>
                    <a:pt x="671830" y="398144"/>
                  </a:lnTo>
                  <a:lnTo>
                    <a:pt x="637540" y="706373"/>
                  </a:lnTo>
                  <a:lnTo>
                    <a:pt x="327533" y="69900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060761" y="3648646"/>
            <a:ext cx="2730500" cy="1918970"/>
            <a:chOff x="4060761" y="3648646"/>
            <a:chExt cx="2730500" cy="1918970"/>
          </a:xfrm>
        </p:grpSpPr>
        <p:sp>
          <p:nvSpPr>
            <p:cNvPr id="22" name="object 22"/>
            <p:cNvSpPr/>
            <p:nvPr/>
          </p:nvSpPr>
          <p:spPr>
            <a:xfrm>
              <a:off x="4420362" y="3658362"/>
              <a:ext cx="2370455" cy="1908810"/>
            </a:xfrm>
            <a:custGeom>
              <a:avLst/>
              <a:gdLst/>
              <a:ahLst/>
              <a:cxnLst/>
              <a:rect l="l" t="t" r="r" b="b"/>
              <a:pathLst>
                <a:path w="2370454" h="1908810">
                  <a:moveTo>
                    <a:pt x="2370328" y="826389"/>
                  </a:moveTo>
                  <a:lnTo>
                    <a:pt x="1221689" y="36791"/>
                  </a:lnTo>
                  <a:lnTo>
                    <a:pt x="1227239" y="28702"/>
                  </a:lnTo>
                  <a:lnTo>
                    <a:pt x="1237869" y="13208"/>
                  </a:lnTo>
                  <a:lnTo>
                    <a:pt x="1143000" y="0"/>
                  </a:lnTo>
                  <a:lnTo>
                    <a:pt x="1189355" y="83947"/>
                  </a:lnTo>
                  <a:lnTo>
                    <a:pt x="1205572" y="60299"/>
                  </a:lnTo>
                  <a:lnTo>
                    <a:pt x="2316022" y="823849"/>
                  </a:lnTo>
                  <a:lnTo>
                    <a:pt x="1076325" y="823849"/>
                  </a:lnTo>
                  <a:lnTo>
                    <a:pt x="1076325" y="795274"/>
                  </a:lnTo>
                  <a:lnTo>
                    <a:pt x="990600" y="838200"/>
                  </a:lnTo>
                  <a:lnTo>
                    <a:pt x="1076325" y="880999"/>
                  </a:lnTo>
                  <a:lnTo>
                    <a:pt x="1076325" y="852424"/>
                  </a:lnTo>
                  <a:lnTo>
                    <a:pt x="2295893" y="852424"/>
                  </a:lnTo>
                  <a:lnTo>
                    <a:pt x="72199" y="1856701"/>
                  </a:lnTo>
                  <a:lnTo>
                    <a:pt x="60452" y="1830705"/>
                  </a:lnTo>
                  <a:lnTo>
                    <a:pt x="0" y="1905000"/>
                  </a:lnTo>
                  <a:lnTo>
                    <a:pt x="95758" y="1908810"/>
                  </a:lnTo>
                  <a:lnTo>
                    <a:pt x="86626" y="1888617"/>
                  </a:lnTo>
                  <a:lnTo>
                    <a:pt x="83972" y="1882762"/>
                  </a:lnTo>
                  <a:lnTo>
                    <a:pt x="2368042" y="851281"/>
                  </a:lnTo>
                  <a:lnTo>
                    <a:pt x="2362200" y="838200"/>
                  </a:lnTo>
                  <a:lnTo>
                    <a:pt x="2370328" y="8263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65523" y="3653409"/>
              <a:ext cx="694690" cy="628650"/>
            </a:xfrm>
            <a:custGeom>
              <a:avLst/>
              <a:gdLst/>
              <a:ahLst/>
              <a:cxnLst/>
              <a:rect l="l" t="t" r="r" b="b"/>
              <a:pathLst>
                <a:path w="694689" h="628650">
                  <a:moveTo>
                    <a:pt x="569340" y="0"/>
                  </a:moveTo>
                  <a:lnTo>
                    <a:pt x="95376" y="413004"/>
                  </a:lnTo>
                  <a:lnTo>
                    <a:pt x="32892" y="341122"/>
                  </a:lnTo>
                  <a:lnTo>
                    <a:pt x="0" y="622427"/>
                  </a:lnTo>
                  <a:lnTo>
                    <a:pt x="283083" y="628396"/>
                  </a:lnTo>
                  <a:lnTo>
                    <a:pt x="220599" y="556514"/>
                  </a:lnTo>
                  <a:lnTo>
                    <a:pt x="694563" y="143637"/>
                  </a:lnTo>
                  <a:lnTo>
                    <a:pt x="569340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65523" y="3653409"/>
              <a:ext cx="694690" cy="628650"/>
            </a:xfrm>
            <a:custGeom>
              <a:avLst/>
              <a:gdLst/>
              <a:ahLst/>
              <a:cxnLst/>
              <a:rect l="l" t="t" r="r" b="b"/>
              <a:pathLst>
                <a:path w="694689" h="628650">
                  <a:moveTo>
                    <a:pt x="32892" y="341122"/>
                  </a:moveTo>
                  <a:lnTo>
                    <a:pt x="95376" y="413004"/>
                  </a:lnTo>
                  <a:lnTo>
                    <a:pt x="569340" y="0"/>
                  </a:lnTo>
                  <a:lnTo>
                    <a:pt x="694563" y="143637"/>
                  </a:lnTo>
                  <a:lnTo>
                    <a:pt x="220599" y="556514"/>
                  </a:lnTo>
                  <a:lnTo>
                    <a:pt x="283083" y="628396"/>
                  </a:lnTo>
                  <a:lnTo>
                    <a:pt x="0" y="622427"/>
                  </a:lnTo>
                  <a:lnTo>
                    <a:pt x="32892" y="34112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95" dirty="0">
                <a:solidFill>
                  <a:srgbClr val="FFFFFF"/>
                </a:solidFill>
              </a:rPr>
              <a:t>PERTIMBANGAN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55" dirty="0">
                <a:solidFill>
                  <a:srgbClr val="FFFFFF"/>
                </a:solidFill>
              </a:rPr>
              <a:t>DALAM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95" dirty="0">
                <a:solidFill>
                  <a:srgbClr val="FFFFFF"/>
                </a:solidFill>
              </a:rPr>
              <a:t>PERANCANGAN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CV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106220" y="2687420"/>
            <a:ext cx="7146290" cy="316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92075" indent="-338455">
              <a:lnSpc>
                <a:spcPct val="110100"/>
              </a:lnSpc>
              <a:spcBef>
                <a:spcPts val="100"/>
              </a:spcBef>
            </a:pPr>
            <a:r>
              <a:rPr sz="2400" b="1" spc="-165" dirty="0">
                <a:solidFill>
                  <a:srgbClr val="000099"/>
                </a:solidFill>
                <a:latin typeface="Trebuchet MS"/>
                <a:cs typeface="Trebuchet MS"/>
              </a:rPr>
              <a:t>1. </a:t>
            </a:r>
            <a:r>
              <a:rPr sz="2400" b="1" spc="20" dirty="0">
                <a:solidFill>
                  <a:srgbClr val="000099"/>
                </a:solidFill>
                <a:latin typeface="Trebuchet MS"/>
                <a:cs typeface="Trebuchet MS"/>
              </a:rPr>
              <a:t>Informasi </a:t>
            </a:r>
            <a:r>
              <a:rPr sz="2400" b="1" spc="-15" dirty="0">
                <a:solidFill>
                  <a:srgbClr val="000099"/>
                </a:solidFill>
                <a:latin typeface="Trebuchet MS"/>
                <a:cs typeface="Trebuchet MS"/>
              </a:rPr>
              <a:t>apa </a:t>
            </a:r>
            <a:r>
              <a:rPr sz="2400" b="1" spc="-5" dirty="0">
                <a:solidFill>
                  <a:srgbClr val="000099"/>
                </a:solidFill>
                <a:latin typeface="Trebuchet MS"/>
                <a:cs typeface="Trebuchet MS"/>
              </a:rPr>
              <a:t>yang </a:t>
            </a:r>
            <a:r>
              <a:rPr sz="2400" b="1" spc="-15" dirty="0">
                <a:solidFill>
                  <a:srgbClr val="000099"/>
                </a:solidFill>
                <a:latin typeface="Trebuchet MS"/>
                <a:cs typeface="Trebuchet MS"/>
              </a:rPr>
              <a:t>ingin </a:t>
            </a:r>
            <a:r>
              <a:rPr sz="2400" b="1" spc="-25" dirty="0">
                <a:solidFill>
                  <a:srgbClr val="000099"/>
                </a:solidFill>
                <a:latin typeface="Trebuchet MS"/>
                <a:cs typeface="Trebuchet MS"/>
              </a:rPr>
              <a:t>diperoleh </a:t>
            </a:r>
            <a:r>
              <a:rPr sz="2400" b="1" spc="-5" dirty="0">
                <a:solidFill>
                  <a:srgbClr val="000099"/>
                </a:solidFill>
                <a:latin typeface="Trebuchet MS"/>
                <a:cs typeface="Trebuchet MS"/>
              </a:rPr>
              <a:t>dan </a:t>
            </a:r>
            <a:r>
              <a:rPr sz="2400" b="1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20" dirty="0">
                <a:solidFill>
                  <a:srgbClr val="000099"/>
                </a:solidFill>
                <a:latin typeface="Trebuchet MS"/>
                <a:cs typeface="Trebuchet MS"/>
              </a:rPr>
              <a:t>bagaimana</a:t>
            </a:r>
            <a:r>
              <a:rPr sz="2400" b="1" spc="-5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rebuchet MS"/>
                <a:cs typeface="Trebuchet MS"/>
              </a:rPr>
              <a:t>informasi</a:t>
            </a:r>
            <a:r>
              <a:rPr sz="2400" b="1" spc="-5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rebuchet MS"/>
                <a:cs typeface="Trebuchet MS"/>
              </a:rPr>
              <a:t>tersebut</a:t>
            </a:r>
            <a:r>
              <a:rPr sz="2400" b="1" spc="-4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rebuchet MS"/>
                <a:cs typeface="Trebuchet MS"/>
              </a:rPr>
              <a:t>dimanifestasikan </a:t>
            </a:r>
            <a:r>
              <a:rPr sz="2400" b="1" spc="-70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35" dirty="0">
                <a:solidFill>
                  <a:srgbClr val="000099"/>
                </a:solidFill>
                <a:latin typeface="Trebuchet MS"/>
                <a:cs typeface="Trebuchet MS"/>
              </a:rPr>
              <a:t>dalam</a:t>
            </a:r>
            <a:r>
              <a:rPr sz="2400" b="1" spc="-8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rebuchet MS"/>
                <a:cs typeface="Trebuchet MS"/>
              </a:rPr>
              <a:t>citra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Trebuchet MS"/>
              <a:cs typeface="Trebuchet MS"/>
            </a:endParaRPr>
          </a:p>
          <a:p>
            <a:pPr marL="393065" marR="5080">
              <a:lnSpc>
                <a:spcPct val="100000"/>
              </a:lnSpc>
              <a:tabLst>
                <a:tab pos="3729990" algn="l"/>
              </a:tabLst>
            </a:pPr>
            <a:r>
              <a:rPr sz="2000" b="1" spc="-20" dirty="0">
                <a:solidFill>
                  <a:srgbClr val="660033"/>
                </a:solidFill>
                <a:latin typeface="Trebuchet MS"/>
                <a:cs typeface="Trebuchet MS"/>
              </a:rPr>
              <a:t>Perlu</a:t>
            </a:r>
            <a:r>
              <a:rPr sz="2000" b="1" spc="-5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660033"/>
                </a:solidFill>
                <a:latin typeface="Trebuchet MS"/>
                <a:cs typeface="Trebuchet MS"/>
              </a:rPr>
              <a:t>ditentukan</a:t>
            </a:r>
            <a:r>
              <a:rPr sz="2000" b="1" spc="-7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hubungan	</a:t>
            </a:r>
            <a:r>
              <a:rPr sz="2000" b="1" spc="5" dirty="0">
                <a:solidFill>
                  <a:srgbClr val="660033"/>
                </a:solidFill>
                <a:latin typeface="Trebuchet MS"/>
                <a:cs typeface="Trebuchet MS"/>
              </a:rPr>
              <a:t>antara </a:t>
            </a:r>
            <a:r>
              <a:rPr sz="2000" b="1" spc="-35" dirty="0">
                <a:solidFill>
                  <a:srgbClr val="660033"/>
                </a:solidFill>
                <a:latin typeface="Trebuchet MS"/>
                <a:cs typeface="Trebuchet MS"/>
              </a:rPr>
              <a:t>physical </a:t>
            </a:r>
            <a:r>
              <a:rPr sz="2000" b="1" spc="-25" dirty="0">
                <a:solidFill>
                  <a:srgbClr val="660033"/>
                </a:solidFill>
                <a:latin typeface="Trebuchet MS"/>
                <a:cs typeface="Trebuchet MS"/>
              </a:rPr>
              <a:t>entities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dan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karakteristik </a:t>
            </a:r>
            <a:r>
              <a:rPr sz="2000" b="1" spc="-35" dirty="0">
                <a:solidFill>
                  <a:srgbClr val="660033"/>
                </a:solidFill>
                <a:latin typeface="Trebuchet MS"/>
                <a:cs typeface="Trebuchet MS"/>
              </a:rPr>
              <a:t>instrinsiknya, </a:t>
            </a:r>
            <a:r>
              <a:rPr sz="2000" b="1" spc="15" dirty="0">
                <a:solidFill>
                  <a:srgbClr val="660033"/>
                </a:solidFill>
                <a:latin typeface="Trebuchet MS"/>
                <a:cs typeface="Trebuchet MS"/>
              </a:rPr>
              <a:t>misal </a:t>
            </a:r>
            <a:r>
              <a:rPr sz="2000" b="1" spc="35" dirty="0">
                <a:solidFill>
                  <a:srgbClr val="660033"/>
                </a:solidFill>
                <a:latin typeface="Trebuchet MS"/>
                <a:cs typeface="Trebuchet MS"/>
              </a:rPr>
              <a:t>rumah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dapat </a:t>
            </a:r>
            <a:r>
              <a:rPr sz="2000" b="1" spc="-15" dirty="0">
                <a:solidFill>
                  <a:srgbClr val="660033"/>
                </a:solidFill>
                <a:latin typeface="Trebuchet MS"/>
                <a:cs typeface="Trebuchet MS"/>
              </a:rPr>
              <a:t>dibedakan </a:t>
            </a:r>
            <a:r>
              <a:rPr sz="2000" b="1" spc="-59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dengan</a:t>
            </a:r>
            <a:r>
              <a:rPr sz="2000" b="1" spc="-7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10" dirty="0">
                <a:solidFill>
                  <a:srgbClr val="660033"/>
                </a:solidFill>
                <a:latin typeface="Trebuchet MS"/>
                <a:cs typeface="Trebuchet MS"/>
              </a:rPr>
              <a:t>pohon</a:t>
            </a:r>
            <a:r>
              <a:rPr sz="2000" b="1" spc="-5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660033"/>
                </a:solidFill>
                <a:latin typeface="Trebuchet MS"/>
                <a:cs typeface="Trebuchet MS"/>
              </a:rPr>
              <a:t>karena</a:t>
            </a:r>
            <a:r>
              <a:rPr sz="2000" b="1" spc="-8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35" dirty="0">
                <a:solidFill>
                  <a:srgbClr val="660033"/>
                </a:solidFill>
                <a:latin typeface="Trebuchet MS"/>
                <a:cs typeface="Trebuchet MS"/>
              </a:rPr>
              <a:t>rumah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660033"/>
                </a:solidFill>
                <a:latin typeface="Trebuchet MS"/>
                <a:cs typeface="Trebuchet MS"/>
              </a:rPr>
              <a:t>memiliki</a:t>
            </a:r>
            <a:r>
              <a:rPr sz="2000" b="1" spc="-10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10" dirty="0">
                <a:solidFill>
                  <a:srgbClr val="660033"/>
                </a:solidFill>
                <a:latin typeface="Trebuchet MS"/>
                <a:cs typeface="Trebuchet MS"/>
              </a:rPr>
              <a:t>garis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660033"/>
                </a:solidFill>
                <a:latin typeface="Trebuchet MS"/>
                <a:cs typeface="Trebuchet MS"/>
              </a:rPr>
              <a:t>lurus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660033"/>
                </a:solidFill>
                <a:latin typeface="Trebuchet MS"/>
                <a:cs typeface="Trebuchet MS"/>
              </a:rPr>
              <a:t>sebagai </a:t>
            </a:r>
            <a:r>
              <a:rPr sz="2000" b="1" spc="-58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660033"/>
                </a:solidFill>
                <a:latin typeface="Trebuchet MS"/>
                <a:cs typeface="Trebuchet MS"/>
              </a:rPr>
              <a:t>sifat </a:t>
            </a:r>
            <a:r>
              <a:rPr sz="2000" b="1" spc="-25" dirty="0">
                <a:solidFill>
                  <a:srgbClr val="660033"/>
                </a:solidFill>
                <a:latin typeface="Trebuchet MS"/>
                <a:cs typeface="Trebuchet MS"/>
              </a:rPr>
              <a:t>intrinsiknya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atau </a:t>
            </a:r>
            <a:r>
              <a:rPr sz="2000" b="1" spc="-15" dirty="0">
                <a:solidFill>
                  <a:srgbClr val="660033"/>
                </a:solidFill>
                <a:latin typeface="Trebuchet MS"/>
                <a:cs typeface="Trebuchet MS"/>
              </a:rPr>
              <a:t>laut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dapat </a:t>
            </a:r>
            <a:r>
              <a:rPr sz="2000" b="1" spc="-15" dirty="0">
                <a:solidFill>
                  <a:srgbClr val="660033"/>
                </a:solidFill>
                <a:latin typeface="Trebuchet MS"/>
                <a:cs typeface="Trebuchet MS"/>
              </a:rPr>
              <a:t>dibedakan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dari 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obyek </a:t>
            </a:r>
            <a:r>
              <a:rPr sz="2000" b="1" spc="-2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660033"/>
                </a:solidFill>
                <a:latin typeface="Trebuchet MS"/>
                <a:cs typeface="Trebuchet MS"/>
              </a:rPr>
              <a:t>lainnya</a:t>
            </a:r>
            <a:r>
              <a:rPr sz="2000" b="1" spc="-6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660033"/>
                </a:solidFill>
                <a:latin typeface="Trebuchet MS"/>
                <a:cs typeface="Trebuchet MS"/>
              </a:rPr>
              <a:t>karena</a:t>
            </a:r>
            <a:r>
              <a:rPr sz="2000" b="1" spc="-7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660033"/>
                </a:solidFill>
                <a:latin typeface="Trebuchet MS"/>
                <a:cs typeface="Trebuchet MS"/>
              </a:rPr>
              <a:t>laut</a:t>
            </a:r>
            <a:r>
              <a:rPr sz="2000" b="1" spc="-8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660033"/>
                </a:solidFill>
                <a:latin typeface="Trebuchet MS"/>
                <a:cs typeface="Trebuchet MS"/>
              </a:rPr>
              <a:t>memiliki</a:t>
            </a:r>
            <a:r>
              <a:rPr sz="2000" b="1" spc="-10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10" dirty="0">
                <a:solidFill>
                  <a:srgbClr val="660033"/>
                </a:solidFill>
                <a:latin typeface="Trebuchet MS"/>
                <a:cs typeface="Trebuchet MS"/>
              </a:rPr>
              <a:t>tampilan</a:t>
            </a:r>
            <a:r>
              <a:rPr sz="2000" b="1" spc="-7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yang</a:t>
            </a:r>
            <a:r>
              <a:rPr sz="2000" b="1" spc="-4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uniform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95" dirty="0">
                <a:solidFill>
                  <a:srgbClr val="FFFFFF"/>
                </a:solidFill>
              </a:rPr>
              <a:t>PERTIMBANGAN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55" dirty="0">
                <a:solidFill>
                  <a:srgbClr val="FFFFFF"/>
                </a:solidFill>
              </a:rPr>
              <a:t>DALAM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95" dirty="0">
                <a:solidFill>
                  <a:srgbClr val="FFFFFF"/>
                </a:solidFill>
              </a:rPr>
              <a:t>PERANCANGAN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CV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222044" y="2050795"/>
            <a:ext cx="7330440" cy="400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603250" indent="-338455">
              <a:lnSpc>
                <a:spcPct val="110000"/>
              </a:lnSpc>
              <a:spcBef>
                <a:spcPts val="100"/>
              </a:spcBef>
            </a:pPr>
            <a:r>
              <a:rPr sz="2400" b="1" spc="-160" dirty="0">
                <a:solidFill>
                  <a:srgbClr val="000099"/>
                </a:solidFill>
                <a:latin typeface="Trebuchet MS"/>
                <a:cs typeface="Trebuchet MS"/>
              </a:rPr>
              <a:t>2.</a:t>
            </a:r>
            <a:r>
              <a:rPr sz="2400" b="1" spc="-30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240" dirty="0">
                <a:solidFill>
                  <a:srgbClr val="000099"/>
                </a:solidFill>
                <a:latin typeface="Trebuchet MS"/>
                <a:cs typeface="Trebuchet MS"/>
              </a:rPr>
              <a:t>K</a:t>
            </a:r>
            <a:r>
              <a:rPr sz="2400" b="1" spc="25" dirty="0">
                <a:solidFill>
                  <a:srgbClr val="000099"/>
                </a:solidFill>
                <a:latin typeface="Trebuchet MS"/>
                <a:cs typeface="Trebuchet MS"/>
              </a:rPr>
              <a:t>n</a:t>
            </a:r>
            <a:r>
              <a:rPr sz="2400" b="1" spc="-60" dirty="0">
                <a:solidFill>
                  <a:srgbClr val="000099"/>
                </a:solidFill>
                <a:latin typeface="Trebuchet MS"/>
                <a:cs typeface="Trebuchet MS"/>
              </a:rPr>
              <a:t>o</a:t>
            </a:r>
            <a:r>
              <a:rPr sz="2400" b="1" spc="-40" dirty="0">
                <a:solidFill>
                  <a:srgbClr val="000099"/>
                </a:solidFill>
                <a:latin typeface="Trebuchet MS"/>
                <a:cs typeface="Trebuchet MS"/>
              </a:rPr>
              <a:t>wl</a:t>
            </a:r>
            <a:r>
              <a:rPr sz="2400" b="1" spc="-55" dirty="0">
                <a:solidFill>
                  <a:srgbClr val="000099"/>
                </a:solidFill>
                <a:latin typeface="Trebuchet MS"/>
                <a:cs typeface="Trebuchet MS"/>
              </a:rPr>
              <a:t>e</a:t>
            </a:r>
            <a:r>
              <a:rPr sz="2400" b="1" spc="50" dirty="0">
                <a:solidFill>
                  <a:srgbClr val="000099"/>
                </a:solidFill>
                <a:latin typeface="Trebuchet MS"/>
                <a:cs typeface="Trebuchet MS"/>
              </a:rPr>
              <a:t>d</a:t>
            </a:r>
            <a:r>
              <a:rPr sz="2400" b="1" spc="5" dirty="0">
                <a:solidFill>
                  <a:srgbClr val="000099"/>
                </a:solidFill>
                <a:latin typeface="Trebuchet MS"/>
                <a:cs typeface="Trebuchet MS"/>
              </a:rPr>
              <a:t>g</a:t>
            </a:r>
            <a:r>
              <a:rPr sz="2400" b="1" spc="-190" dirty="0">
                <a:solidFill>
                  <a:srgbClr val="000099"/>
                </a:solidFill>
                <a:latin typeface="Trebuchet MS"/>
                <a:cs typeface="Trebuchet MS"/>
              </a:rPr>
              <a:t>e</a:t>
            </a:r>
            <a:r>
              <a:rPr sz="2400" b="1" spc="-135" dirty="0">
                <a:solidFill>
                  <a:srgbClr val="000099"/>
                </a:solidFill>
                <a:latin typeface="Trebuchet MS"/>
                <a:cs typeface="Trebuchet MS"/>
              </a:rPr>
              <a:t>/</a:t>
            </a:r>
            <a:r>
              <a:rPr sz="2400" b="1" spc="5" dirty="0">
                <a:solidFill>
                  <a:srgbClr val="000099"/>
                </a:solidFill>
                <a:latin typeface="Trebuchet MS"/>
                <a:cs typeface="Trebuchet MS"/>
              </a:rPr>
              <a:t>pen</a:t>
            </a:r>
            <a:r>
              <a:rPr sz="2400" b="1" spc="-35" dirty="0">
                <a:solidFill>
                  <a:srgbClr val="000099"/>
                </a:solidFill>
                <a:latin typeface="Trebuchet MS"/>
                <a:cs typeface="Trebuchet MS"/>
              </a:rPr>
              <a:t>g</a:t>
            </a:r>
            <a:r>
              <a:rPr sz="2400" b="1" spc="-15" dirty="0">
                <a:solidFill>
                  <a:srgbClr val="000099"/>
                </a:solidFill>
                <a:latin typeface="Trebuchet MS"/>
                <a:cs typeface="Trebuchet MS"/>
              </a:rPr>
              <a:t>et</a:t>
            </a:r>
            <a:r>
              <a:rPr sz="2400" b="1" spc="-25" dirty="0">
                <a:solidFill>
                  <a:srgbClr val="000099"/>
                </a:solidFill>
                <a:latin typeface="Trebuchet MS"/>
                <a:cs typeface="Trebuchet MS"/>
              </a:rPr>
              <a:t>ah</a:t>
            </a:r>
            <a:r>
              <a:rPr sz="2400" b="1" spc="-20" dirty="0">
                <a:solidFill>
                  <a:srgbClr val="000099"/>
                </a:solidFill>
                <a:latin typeface="Trebuchet MS"/>
                <a:cs typeface="Trebuchet MS"/>
              </a:rPr>
              <a:t>u</a:t>
            </a:r>
            <a:r>
              <a:rPr sz="2400" b="1" spc="-15" dirty="0">
                <a:solidFill>
                  <a:srgbClr val="000099"/>
                </a:solidFill>
                <a:latin typeface="Trebuchet MS"/>
                <a:cs typeface="Trebuchet MS"/>
              </a:rPr>
              <a:t>an</a:t>
            </a:r>
            <a:r>
              <a:rPr sz="2400" b="1" spc="-4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35" dirty="0">
                <a:solidFill>
                  <a:srgbClr val="000099"/>
                </a:solidFill>
                <a:latin typeface="Trebuchet MS"/>
                <a:cs typeface="Trebuchet MS"/>
              </a:rPr>
              <a:t>a</a:t>
            </a:r>
            <a:r>
              <a:rPr sz="2400" b="1" spc="-5" dirty="0">
                <a:solidFill>
                  <a:srgbClr val="000099"/>
                </a:solidFill>
                <a:latin typeface="Trebuchet MS"/>
                <a:cs typeface="Trebuchet MS"/>
              </a:rPr>
              <a:t>pa</a:t>
            </a:r>
            <a:r>
              <a:rPr sz="2400" b="1" spc="-6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100" dirty="0">
                <a:solidFill>
                  <a:srgbClr val="000099"/>
                </a:solidFill>
                <a:latin typeface="Trebuchet MS"/>
                <a:cs typeface="Trebuchet MS"/>
              </a:rPr>
              <a:t>y</a:t>
            </a:r>
            <a:r>
              <a:rPr sz="2400" b="1" spc="20" dirty="0">
                <a:solidFill>
                  <a:srgbClr val="000099"/>
                </a:solidFill>
                <a:latin typeface="Trebuchet MS"/>
                <a:cs typeface="Trebuchet MS"/>
              </a:rPr>
              <a:t>ang</a:t>
            </a:r>
            <a:r>
              <a:rPr sz="2400" b="1" spc="-6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rebuchet MS"/>
                <a:cs typeface="Trebuchet MS"/>
              </a:rPr>
              <a:t>dip</a:t>
            </a:r>
            <a:r>
              <a:rPr sz="2400" b="1" spc="-15" dirty="0">
                <a:solidFill>
                  <a:srgbClr val="000099"/>
                </a:solidFill>
                <a:latin typeface="Trebuchet MS"/>
                <a:cs typeface="Trebuchet MS"/>
              </a:rPr>
              <a:t>erlukan  </a:t>
            </a:r>
            <a:r>
              <a:rPr sz="2400" b="1" spc="-5" dirty="0">
                <a:solidFill>
                  <a:srgbClr val="000099"/>
                </a:solidFill>
                <a:latin typeface="Trebuchet MS"/>
                <a:cs typeface="Trebuchet MS"/>
              </a:rPr>
              <a:t>untuk</a:t>
            </a:r>
            <a:r>
              <a:rPr sz="2400" b="1" spc="-8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25" dirty="0">
                <a:solidFill>
                  <a:srgbClr val="000099"/>
                </a:solidFill>
                <a:latin typeface="Trebuchet MS"/>
                <a:cs typeface="Trebuchet MS"/>
              </a:rPr>
              <a:t>memperoleh</a:t>
            </a:r>
            <a:r>
              <a:rPr sz="2400" b="1" spc="-7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rebuchet MS"/>
                <a:cs typeface="Trebuchet MS"/>
              </a:rPr>
              <a:t>(recover)</a:t>
            </a:r>
            <a:r>
              <a:rPr sz="2400" b="1" spc="-5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rebuchet MS"/>
                <a:cs typeface="Trebuchet MS"/>
              </a:rPr>
              <a:t>informasi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900">
              <a:latin typeface="Trebuchet MS"/>
              <a:cs typeface="Trebuchet MS"/>
            </a:endParaRPr>
          </a:p>
          <a:p>
            <a:pPr marL="316865">
              <a:lnSpc>
                <a:spcPct val="100000"/>
              </a:lnSpc>
            </a:pPr>
            <a:r>
              <a:rPr sz="2000" b="1" spc="55" dirty="0">
                <a:solidFill>
                  <a:srgbClr val="660033"/>
                </a:solidFill>
                <a:latin typeface="Trebuchet MS"/>
                <a:cs typeface="Trebuchet MS"/>
              </a:rPr>
              <a:t>Untuk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5" dirty="0">
                <a:solidFill>
                  <a:srgbClr val="660033"/>
                </a:solidFill>
                <a:latin typeface="Trebuchet MS"/>
                <a:cs typeface="Trebuchet MS"/>
              </a:rPr>
              <a:t>menentukan</a:t>
            </a:r>
            <a:r>
              <a:rPr sz="2000" b="1" spc="-8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hubungan</a:t>
            </a:r>
            <a:r>
              <a:rPr sz="2000" b="1" spc="-6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5" dirty="0">
                <a:solidFill>
                  <a:srgbClr val="660033"/>
                </a:solidFill>
                <a:latin typeface="Trebuchet MS"/>
                <a:cs typeface="Trebuchet MS"/>
              </a:rPr>
              <a:t>antara</a:t>
            </a:r>
            <a:r>
              <a:rPr sz="2000" b="1" spc="-6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660033"/>
                </a:solidFill>
                <a:latin typeface="Trebuchet MS"/>
                <a:cs typeface="Trebuchet MS"/>
              </a:rPr>
              <a:t>intensitas</a:t>
            </a:r>
            <a:r>
              <a:rPr sz="2000" b="1" spc="-8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piksel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dan</a:t>
            </a:r>
            <a:endParaRPr sz="2000">
              <a:latin typeface="Trebuchet MS"/>
              <a:cs typeface="Trebuchet MS"/>
            </a:endParaRPr>
          </a:p>
          <a:p>
            <a:pPr marL="316865">
              <a:lnSpc>
                <a:spcPct val="100000"/>
              </a:lnSpc>
              <a:spcBef>
                <a:spcPts val="5"/>
              </a:spcBef>
            </a:pPr>
            <a:r>
              <a:rPr sz="2000" b="1" spc="-40" dirty="0">
                <a:solidFill>
                  <a:srgbClr val="660033"/>
                </a:solidFill>
                <a:latin typeface="Trebuchet MS"/>
                <a:cs typeface="Trebuchet MS"/>
              </a:rPr>
              <a:t>sifat-sifat</a:t>
            </a:r>
            <a:r>
              <a:rPr sz="2000" b="1" spc="-9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citra</a:t>
            </a:r>
            <a:r>
              <a:rPr sz="2000" b="1" spc="-7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660033"/>
                </a:solidFill>
                <a:latin typeface="Trebuchet MS"/>
                <a:cs typeface="Trebuchet MS"/>
              </a:rPr>
              <a:t>diperlukan</a:t>
            </a:r>
            <a:r>
              <a:rPr sz="2000" b="1" spc="-7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660033"/>
                </a:solidFill>
                <a:latin typeface="Trebuchet MS"/>
                <a:cs typeface="Trebuchet MS"/>
              </a:rPr>
              <a:t>model</a:t>
            </a:r>
            <a:r>
              <a:rPr sz="2000" b="1" spc="-8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660033"/>
                </a:solidFill>
                <a:latin typeface="Trebuchet MS"/>
                <a:cs typeface="Trebuchet MS"/>
              </a:rPr>
              <a:t>misal</a:t>
            </a:r>
            <a:r>
              <a:rPr sz="2000" b="1" spc="-7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195" dirty="0">
                <a:solidFill>
                  <a:srgbClr val="660033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316865">
              <a:lnSpc>
                <a:spcPct val="100000"/>
              </a:lnSpc>
              <a:spcBef>
                <a:spcPts val="1200"/>
              </a:spcBef>
            </a:pPr>
            <a:r>
              <a:rPr sz="2000" b="1" spc="10" dirty="0">
                <a:solidFill>
                  <a:srgbClr val="000099"/>
                </a:solidFill>
                <a:latin typeface="Trebuchet MS"/>
                <a:cs typeface="Trebuchet MS"/>
              </a:rPr>
              <a:t>Scene</a:t>
            </a:r>
            <a:r>
              <a:rPr sz="2000" b="1" spc="-8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000099"/>
                </a:solidFill>
                <a:latin typeface="Trebuchet MS"/>
                <a:cs typeface="Trebuchet MS"/>
              </a:rPr>
              <a:t>model</a:t>
            </a:r>
            <a:r>
              <a:rPr sz="2000" b="1" spc="-6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-195" dirty="0">
                <a:solidFill>
                  <a:srgbClr val="000099"/>
                </a:solidFill>
                <a:latin typeface="Trebuchet MS"/>
                <a:cs typeface="Trebuchet MS"/>
              </a:rPr>
              <a:t>:</a:t>
            </a:r>
            <a:r>
              <a:rPr sz="2000" b="1" spc="-26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jenis </a:t>
            </a:r>
            <a:r>
              <a:rPr sz="2000" b="1" spc="-50" dirty="0">
                <a:solidFill>
                  <a:srgbClr val="660033"/>
                </a:solidFill>
                <a:latin typeface="Trebuchet MS"/>
                <a:cs typeface="Trebuchet MS"/>
              </a:rPr>
              <a:t>features,</a:t>
            </a:r>
            <a:r>
              <a:rPr sz="2000" b="1" spc="-29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660033"/>
                </a:solidFill>
                <a:latin typeface="Trebuchet MS"/>
                <a:cs typeface="Trebuchet MS"/>
              </a:rPr>
              <a:t>textures,</a:t>
            </a:r>
            <a:r>
              <a:rPr sz="2000" b="1" spc="-28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20" dirty="0">
                <a:solidFill>
                  <a:srgbClr val="660033"/>
                </a:solidFill>
                <a:latin typeface="Trebuchet MS"/>
                <a:cs typeface="Trebuchet MS"/>
              </a:rPr>
              <a:t>smoothness</a:t>
            </a:r>
            <a:endParaRPr sz="2000">
              <a:latin typeface="Trebuchet MS"/>
              <a:cs typeface="Trebuchet MS"/>
            </a:endParaRPr>
          </a:p>
          <a:p>
            <a:pPr marL="316865" marR="5080">
              <a:lnSpc>
                <a:spcPct val="100000"/>
              </a:lnSpc>
              <a:spcBef>
                <a:spcPts val="1200"/>
              </a:spcBef>
            </a:pPr>
            <a:r>
              <a:rPr sz="2000" b="1" spc="10" dirty="0">
                <a:solidFill>
                  <a:srgbClr val="000099"/>
                </a:solidFill>
                <a:latin typeface="Trebuchet MS"/>
                <a:cs typeface="Trebuchet MS"/>
              </a:rPr>
              <a:t>Illumination</a:t>
            </a:r>
            <a:r>
              <a:rPr sz="2000" b="1" spc="-10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000099"/>
                </a:solidFill>
                <a:latin typeface="Trebuchet MS"/>
                <a:cs typeface="Trebuchet MS"/>
              </a:rPr>
              <a:t>model</a:t>
            </a:r>
            <a:r>
              <a:rPr sz="2000" b="1" spc="-6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-195" dirty="0">
                <a:solidFill>
                  <a:srgbClr val="000099"/>
                </a:solidFill>
                <a:latin typeface="Trebuchet MS"/>
                <a:cs typeface="Trebuchet MS"/>
              </a:rPr>
              <a:t>:</a:t>
            </a:r>
            <a:r>
              <a:rPr sz="2000" b="1" spc="-260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660033"/>
                </a:solidFill>
                <a:latin typeface="Trebuchet MS"/>
                <a:cs typeface="Trebuchet MS"/>
              </a:rPr>
              <a:t>posisi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dan</a:t>
            </a:r>
            <a:r>
              <a:rPr sz="2000" b="1" spc="-6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karakteristik</a:t>
            </a:r>
            <a:r>
              <a:rPr sz="2000" b="1" spc="-10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25" dirty="0">
                <a:solidFill>
                  <a:srgbClr val="660033"/>
                </a:solidFill>
                <a:latin typeface="Trebuchet MS"/>
                <a:cs typeface="Trebuchet MS"/>
              </a:rPr>
              <a:t>sumber</a:t>
            </a:r>
            <a:r>
              <a:rPr sz="2000" b="1" spc="-6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660033"/>
                </a:solidFill>
                <a:latin typeface="Trebuchet MS"/>
                <a:cs typeface="Trebuchet MS"/>
              </a:rPr>
              <a:t>cahaya </a:t>
            </a:r>
            <a:r>
              <a:rPr sz="2000" b="1" spc="-59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5" dirty="0">
                <a:solidFill>
                  <a:srgbClr val="660033"/>
                </a:solidFill>
                <a:latin typeface="Trebuchet MS"/>
                <a:cs typeface="Trebuchet MS"/>
              </a:rPr>
              <a:t>serta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660033"/>
                </a:solidFill>
                <a:latin typeface="Trebuchet MS"/>
                <a:cs typeface="Trebuchet MS"/>
              </a:rPr>
              <a:t>sifat-sifat</a:t>
            </a:r>
            <a:r>
              <a:rPr sz="2000" b="1" spc="-8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reflektansi</a:t>
            </a:r>
            <a:r>
              <a:rPr sz="2000" b="1" spc="-10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15" dirty="0">
                <a:solidFill>
                  <a:srgbClr val="660033"/>
                </a:solidFill>
                <a:latin typeface="Trebuchet MS"/>
                <a:cs typeface="Trebuchet MS"/>
              </a:rPr>
              <a:t>permukaan</a:t>
            </a:r>
            <a:r>
              <a:rPr sz="2000" b="1" spc="-9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obyek</a:t>
            </a:r>
            <a:endParaRPr sz="2000">
              <a:latin typeface="Trebuchet MS"/>
              <a:cs typeface="Trebuchet MS"/>
            </a:endParaRPr>
          </a:p>
          <a:p>
            <a:pPr marL="316865" marR="346075">
              <a:lnSpc>
                <a:spcPct val="100000"/>
              </a:lnSpc>
              <a:spcBef>
                <a:spcPts val="1200"/>
              </a:spcBef>
            </a:pPr>
            <a:r>
              <a:rPr sz="2000" b="1" spc="35" dirty="0">
                <a:solidFill>
                  <a:srgbClr val="000099"/>
                </a:solidFill>
                <a:latin typeface="Trebuchet MS"/>
                <a:cs typeface="Trebuchet MS"/>
              </a:rPr>
              <a:t>Sensor</a:t>
            </a:r>
            <a:r>
              <a:rPr sz="2000" b="1" spc="-6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000099"/>
                </a:solidFill>
                <a:latin typeface="Trebuchet MS"/>
                <a:cs typeface="Trebuchet MS"/>
              </a:rPr>
              <a:t>model</a:t>
            </a:r>
            <a:r>
              <a:rPr sz="2000" b="1" spc="-65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-195" dirty="0">
                <a:solidFill>
                  <a:srgbClr val="000099"/>
                </a:solidFill>
                <a:latin typeface="Trebuchet MS"/>
                <a:cs typeface="Trebuchet MS"/>
              </a:rPr>
              <a:t>:</a:t>
            </a:r>
            <a:r>
              <a:rPr sz="2000" b="1" spc="-254" dirty="0">
                <a:solidFill>
                  <a:srgbClr val="000099"/>
                </a:solidFill>
                <a:latin typeface="Trebuchet MS"/>
                <a:cs typeface="Trebuchet MS"/>
              </a:rPr>
              <a:t> </a:t>
            </a:r>
            <a:r>
              <a:rPr sz="2000" b="1" spc="-15" dirty="0">
                <a:solidFill>
                  <a:srgbClr val="660033"/>
                </a:solidFill>
                <a:latin typeface="Trebuchet MS"/>
                <a:cs typeface="Trebuchet MS"/>
              </a:rPr>
              <a:t>posisi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dan</a:t>
            </a:r>
            <a:r>
              <a:rPr sz="2000" b="1" spc="-7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660033"/>
                </a:solidFill>
                <a:latin typeface="Trebuchet MS"/>
                <a:cs typeface="Trebuchet MS"/>
              </a:rPr>
              <a:t>kinerja</a:t>
            </a:r>
            <a:r>
              <a:rPr sz="2000" b="1" spc="-7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optik</a:t>
            </a:r>
            <a:r>
              <a:rPr sz="2000" b="1" spc="-6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dari</a:t>
            </a:r>
            <a:r>
              <a:rPr sz="2000" b="1" spc="-6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30" dirty="0">
                <a:solidFill>
                  <a:srgbClr val="660033"/>
                </a:solidFill>
                <a:latin typeface="Trebuchet MS"/>
                <a:cs typeface="Trebuchet MS"/>
              </a:rPr>
              <a:t>kamera</a:t>
            </a:r>
            <a:r>
              <a:rPr sz="2000" b="1" spc="-8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yang </a:t>
            </a:r>
            <a:r>
              <a:rPr sz="2000" b="1" spc="-59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660033"/>
                </a:solidFill>
                <a:latin typeface="Trebuchet MS"/>
                <a:cs typeface="Trebuchet MS"/>
              </a:rPr>
              <a:t>d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i</a:t>
            </a:r>
            <a:r>
              <a:rPr sz="2000" b="1" spc="-20" dirty="0">
                <a:solidFill>
                  <a:srgbClr val="660033"/>
                </a:solidFill>
                <a:latin typeface="Trebuchet MS"/>
                <a:cs typeface="Trebuchet MS"/>
              </a:rPr>
              <a:t>gunakan,</a:t>
            </a:r>
            <a:r>
              <a:rPr sz="2000" b="1" spc="-28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20" dirty="0">
                <a:solidFill>
                  <a:srgbClr val="660033"/>
                </a:solidFill>
                <a:latin typeface="Trebuchet MS"/>
                <a:cs typeface="Trebuchet MS"/>
              </a:rPr>
              <a:t>n</a:t>
            </a:r>
            <a:r>
              <a:rPr sz="2000" b="1" spc="10" dirty="0">
                <a:solidFill>
                  <a:srgbClr val="660033"/>
                </a:solidFill>
                <a:latin typeface="Trebuchet MS"/>
                <a:cs typeface="Trebuchet MS"/>
              </a:rPr>
              <a:t>o</a:t>
            </a:r>
            <a:r>
              <a:rPr sz="2000" b="1" spc="-25" dirty="0">
                <a:solidFill>
                  <a:srgbClr val="660033"/>
                </a:solidFill>
                <a:latin typeface="Trebuchet MS"/>
                <a:cs typeface="Trebuchet MS"/>
              </a:rPr>
              <a:t>i</a:t>
            </a:r>
            <a:r>
              <a:rPr sz="2000" b="1" spc="-50" dirty="0">
                <a:solidFill>
                  <a:srgbClr val="660033"/>
                </a:solidFill>
                <a:latin typeface="Trebuchet MS"/>
                <a:cs typeface="Trebuchet MS"/>
              </a:rPr>
              <a:t>s</a:t>
            </a:r>
            <a:r>
              <a:rPr sz="2000" b="1" spc="-45" dirty="0">
                <a:solidFill>
                  <a:srgbClr val="660033"/>
                </a:solidFill>
                <a:latin typeface="Trebuchet MS"/>
                <a:cs typeface="Trebuchet MS"/>
              </a:rPr>
              <a:t>e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5" dirty="0">
                <a:solidFill>
                  <a:srgbClr val="660033"/>
                </a:solidFill>
                <a:latin typeface="Trebuchet MS"/>
                <a:cs typeface="Trebuchet MS"/>
              </a:rPr>
              <a:t>dan</a:t>
            </a:r>
            <a:r>
              <a:rPr sz="2000" b="1" spc="-7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660033"/>
                </a:solidFill>
                <a:latin typeface="Trebuchet MS"/>
                <a:cs typeface="Trebuchet MS"/>
              </a:rPr>
              <a:t>d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i</a:t>
            </a:r>
            <a:r>
              <a:rPr sz="2000" b="1" spc="5" dirty="0">
                <a:solidFill>
                  <a:srgbClr val="660033"/>
                </a:solidFill>
                <a:latin typeface="Trebuchet MS"/>
                <a:cs typeface="Trebuchet MS"/>
              </a:rPr>
              <a:t>storsi</a:t>
            </a:r>
            <a:r>
              <a:rPr sz="2000" b="1" spc="-8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660033"/>
                </a:solidFill>
                <a:latin typeface="Trebuchet MS"/>
                <a:cs typeface="Trebuchet MS"/>
              </a:rPr>
              <a:t>pada</a:t>
            </a:r>
            <a:r>
              <a:rPr sz="2000" b="1" spc="-65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25" dirty="0">
                <a:solidFill>
                  <a:srgbClr val="660033"/>
                </a:solidFill>
                <a:latin typeface="Trebuchet MS"/>
                <a:cs typeface="Trebuchet MS"/>
              </a:rPr>
              <a:t>p</a:t>
            </a:r>
            <a:r>
              <a:rPr sz="2000" b="1" spc="-40" dirty="0">
                <a:solidFill>
                  <a:srgbClr val="660033"/>
                </a:solidFill>
                <a:latin typeface="Trebuchet MS"/>
                <a:cs typeface="Trebuchet MS"/>
              </a:rPr>
              <a:t>r</a:t>
            </a:r>
            <a:r>
              <a:rPr sz="2000" b="1" spc="25" dirty="0">
                <a:solidFill>
                  <a:srgbClr val="660033"/>
                </a:solidFill>
                <a:latin typeface="Trebuchet MS"/>
                <a:cs typeface="Trebuchet MS"/>
              </a:rPr>
              <a:t>o</a:t>
            </a:r>
            <a:r>
              <a:rPr sz="2000" b="1" spc="10" dirty="0">
                <a:solidFill>
                  <a:srgbClr val="660033"/>
                </a:solidFill>
                <a:latin typeface="Trebuchet MS"/>
                <a:cs typeface="Trebuchet MS"/>
              </a:rPr>
              <a:t>s</a:t>
            </a:r>
            <a:r>
              <a:rPr sz="2000" b="1" spc="-25" dirty="0">
                <a:solidFill>
                  <a:srgbClr val="660033"/>
                </a:solidFill>
                <a:latin typeface="Trebuchet MS"/>
                <a:cs typeface="Trebuchet MS"/>
              </a:rPr>
              <a:t>es</a:t>
            </a:r>
            <a:r>
              <a:rPr sz="2000" b="1" spc="-70" dirty="0">
                <a:solidFill>
                  <a:srgbClr val="660033"/>
                </a:solidFill>
                <a:latin typeface="Trebuchet MS"/>
                <a:cs typeface="Trebuchet MS"/>
              </a:rPr>
              <a:t> </a:t>
            </a:r>
            <a:r>
              <a:rPr sz="2000" b="1" spc="-35" dirty="0">
                <a:solidFill>
                  <a:srgbClr val="660033"/>
                </a:solidFill>
                <a:latin typeface="Trebuchet MS"/>
                <a:cs typeface="Trebuchet MS"/>
              </a:rPr>
              <a:t>d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i</a:t>
            </a:r>
            <a:r>
              <a:rPr sz="2000" b="1" spc="-135" dirty="0">
                <a:solidFill>
                  <a:srgbClr val="660033"/>
                </a:solidFill>
                <a:latin typeface="Trebuchet MS"/>
                <a:cs typeface="Trebuchet MS"/>
              </a:rPr>
              <a:t>j</a:t>
            </a:r>
            <a:r>
              <a:rPr sz="2000" b="1" spc="-120" dirty="0">
                <a:solidFill>
                  <a:srgbClr val="660033"/>
                </a:solidFill>
                <a:latin typeface="Trebuchet MS"/>
                <a:cs typeface="Trebuchet MS"/>
              </a:rPr>
              <a:t>i</a:t>
            </a:r>
            <a:r>
              <a:rPr sz="2000" b="1" spc="5" dirty="0">
                <a:solidFill>
                  <a:srgbClr val="660033"/>
                </a:solidFill>
                <a:latin typeface="Trebuchet MS"/>
                <a:cs typeface="Trebuchet MS"/>
              </a:rPr>
              <a:t>ta</a:t>
            </a:r>
            <a:r>
              <a:rPr sz="2000" b="1" spc="-30" dirty="0">
                <a:solidFill>
                  <a:srgbClr val="660033"/>
                </a:solidFill>
                <a:latin typeface="Trebuchet MS"/>
                <a:cs typeface="Trebuchet MS"/>
              </a:rPr>
              <a:t>si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95" dirty="0">
                <a:solidFill>
                  <a:srgbClr val="FFFFFF"/>
                </a:solidFill>
              </a:rPr>
              <a:t>PERTIMBANGAN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55" dirty="0">
                <a:solidFill>
                  <a:srgbClr val="FFFFFF"/>
                </a:solidFill>
              </a:rPr>
              <a:t>DALAM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95" dirty="0">
                <a:solidFill>
                  <a:srgbClr val="FFFFFF"/>
                </a:solidFill>
              </a:rPr>
              <a:t>PERANCANGAN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170" dirty="0">
                <a:solidFill>
                  <a:srgbClr val="FFFFFF"/>
                </a:solidFill>
              </a:rPr>
              <a:t>CV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2155" marR="1027430" indent="-338455">
              <a:lnSpc>
                <a:spcPct val="110000"/>
              </a:lnSpc>
              <a:spcBef>
                <a:spcPts val="100"/>
              </a:spcBef>
            </a:pPr>
            <a:r>
              <a:rPr spc="-160" dirty="0"/>
              <a:t>3.</a:t>
            </a:r>
            <a:r>
              <a:rPr spc="-300" dirty="0"/>
              <a:t> </a:t>
            </a:r>
            <a:r>
              <a:rPr spc="-10" dirty="0"/>
              <a:t>Kecepatan</a:t>
            </a:r>
            <a:r>
              <a:rPr spc="-40" dirty="0"/>
              <a:t> </a:t>
            </a:r>
            <a:r>
              <a:rPr spc="10" dirty="0"/>
              <a:t>pemrosesan</a:t>
            </a:r>
            <a:r>
              <a:rPr spc="-45" dirty="0"/>
              <a:t> </a:t>
            </a:r>
            <a:r>
              <a:rPr spc="-10" dirty="0"/>
              <a:t>dan</a:t>
            </a:r>
            <a:r>
              <a:rPr spc="-55" dirty="0"/>
              <a:t> </a:t>
            </a:r>
            <a:r>
              <a:rPr spc="-25" dirty="0"/>
              <a:t>representasi </a:t>
            </a:r>
            <a:r>
              <a:rPr spc="-710" dirty="0"/>
              <a:t> </a:t>
            </a:r>
            <a:r>
              <a:rPr spc="-20" dirty="0"/>
              <a:t>knowledge</a:t>
            </a:r>
          </a:p>
          <a:p>
            <a:pPr marL="381635">
              <a:lnSpc>
                <a:spcPct val="100000"/>
              </a:lnSpc>
              <a:spcBef>
                <a:spcPts val="25"/>
              </a:spcBef>
            </a:pPr>
            <a:endParaRPr sz="3400"/>
          </a:p>
          <a:p>
            <a:pPr marL="698500">
              <a:lnSpc>
                <a:spcPct val="100000"/>
              </a:lnSpc>
            </a:pPr>
            <a:r>
              <a:rPr sz="2000" spc="-20" dirty="0">
                <a:solidFill>
                  <a:srgbClr val="660033"/>
                </a:solidFill>
              </a:rPr>
              <a:t>Perlu</a:t>
            </a:r>
            <a:r>
              <a:rPr sz="2000" spc="-80" dirty="0">
                <a:solidFill>
                  <a:srgbClr val="660033"/>
                </a:solidFill>
              </a:rPr>
              <a:t> </a:t>
            </a:r>
            <a:r>
              <a:rPr sz="2000" spc="-20" dirty="0">
                <a:solidFill>
                  <a:srgbClr val="660033"/>
                </a:solidFill>
              </a:rPr>
              <a:t>diantisipasi</a:t>
            </a:r>
            <a:r>
              <a:rPr sz="2000" spc="-100" dirty="0">
                <a:solidFill>
                  <a:srgbClr val="660033"/>
                </a:solidFill>
              </a:rPr>
              <a:t> </a:t>
            </a:r>
            <a:r>
              <a:rPr sz="2000" spc="-25" dirty="0">
                <a:solidFill>
                  <a:srgbClr val="660033"/>
                </a:solidFill>
              </a:rPr>
              <a:t>adanya</a:t>
            </a:r>
            <a:r>
              <a:rPr sz="2000" spc="-65" dirty="0">
                <a:solidFill>
                  <a:srgbClr val="660033"/>
                </a:solidFill>
              </a:rPr>
              <a:t> </a:t>
            </a:r>
            <a:r>
              <a:rPr sz="2000" spc="-5" dirty="0">
                <a:solidFill>
                  <a:srgbClr val="660033"/>
                </a:solidFill>
              </a:rPr>
              <a:t>persyaratan</a:t>
            </a:r>
            <a:r>
              <a:rPr sz="2000" spc="-90" dirty="0">
                <a:solidFill>
                  <a:srgbClr val="660033"/>
                </a:solidFill>
              </a:rPr>
              <a:t> </a:t>
            </a:r>
            <a:r>
              <a:rPr sz="2000" spc="5" dirty="0">
                <a:solidFill>
                  <a:srgbClr val="660033"/>
                </a:solidFill>
              </a:rPr>
              <a:t>realtime</a:t>
            </a:r>
            <a:r>
              <a:rPr sz="2000" spc="-100" dirty="0">
                <a:solidFill>
                  <a:srgbClr val="660033"/>
                </a:solidFill>
              </a:rPr>
              <a:t> </a:t>
            </a:r>
            <a:r>
              <a:rPr sz="2000" spc="-5" dirty="0">
                <a:solidFill>
                  <a:srgbClr val="660033"/>
                </a:solidFill>
              </a:rPr>
              <a:t>processing</a:t>
            </a:r>
            <a:endParaRPr sz="2000"/>
          </a:p>
          <a:p>
            <a:pPr marL="698500" marR="28067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660033"/>
                </a:solidFill>
              </a:rPr>
              <a:t>misalnya </a:t>
            </a:r>
            <a:r>
              <a:rPr sz="2000" dirty="0">
                <a:solidFill>
                  <a:srgbClr val="660033"/>
                </a:solidFill>
              </a:rPr>
              <a:t>pada </a:t>
            </a:r>
            <a:r>
              <a:rPr sz="2000" spc="-5" dirty="0">
                <a:solidFill>
                  <a:srgbClr val="660033"/>
                </a:solidFill>
              </a:rPr>
              <a:t>proses </a:t>
            </a:r>
            <a:r>
              <a:rPr sz="2000" spc="15" dirty="0">
                <a:solidFill>
                  <a:srgbClr val="660033"/>
                </a:solidFill>
              </a:rPr>
              <a:t>go-no </a:t>
            </a:r>
            <a:r>
              <a:rPr sz="2000" spc="60" dirty="0">
                <a:solidFill>
                  <a:srgbClr val="660033"/>
                </a:solidFill>
              </a:rPr>
              <a:t>go </a:t>
            </a:r>
            <a:r>
              <a:rPr sz="2000" spc="-25" dirty="0">
                <a:solidFill>
                  <a:srgbClr val="660033"/>
                </a:solidFill>
              </a:rPr>
              <a:t>quality </a:t>
            </a:r>
            <a:r>
              <a:rPr sz="2000" spc="-35" dirty="0">
                <a:solidFill>
                  <a:srgbClr val="660033"/>
                </a:solidFill>
              </a:rPr>
              <a:t>inspection. </a:t>
            </a:r>
            <a:r>
              <a:rPr sz="2000" spc="-30" dirty="0">
                <a:solidFill>
                  <a:srgbClr val="660033"/>
                </a:solidFill>
              </a:rPr>
              <a:t> </a:t>
            </a:r>
            <a:r>
              <a:rPr sz="2000" spc="50" dirty="0">
                <a:solidFill>
                  <a:srgbClr val="660033"/>
                </a:solidFill>
              </a:rPr>
              <a:t>Disamping </a:t>
            </a:r>
            <a:r>
              <a:rPr sz="2000" spc="-20" dirty="0">
                <a:solidFill>
                  <a:srgbClr val="660033"/>
                </a:solidFill>
              </a:rPr>
              <a:t>itu </a:t>
            </a:r>
            <a:r>
              <a:rPr sz="2000" spc="20" dirty="0">
                <a:solidFill>
                  <a:srgbClr val="660033"/>
                </a:solidFill>
              </a:rPr>
              <a:t>mengkode </a:t>
            </a:r>
            <a:r>
              <a:rPr sz="2000" spc="-10" dirty="0">
                <a:solidFill>
                  <a:srgbClr val="660033"/>
                </a:solidFill>
              </a:rPr>
              <a:t>pengetahuan (knowledge </a:t>
            </a:r>
            <a:r>
              <a:rPr sz="2000" spc="-5" dirty="0">
                <a:solidFill>
                  <a:srgbClr val="660033"/>
                </a:solidFill>
              </a:rPr>
              <a:t> </a:t>
            </a:r>
            <a:r>
              <a:rPr sz="2000" dirty="0">
                <a:solidFill>
                  <a:srgbClr val="660033"/>
                </a:solidFill>
              </a:rPr>
              <a:t>encoding)</a:t>
            </a:r>
            <a:r>
              <a:rPr sz="2000" spc="-75" dirty="0">
                <a:solidFill>
                  <a:srgbClr val="660033"/>
                </a:solidFill>
              </a:rPr>
              <a:t> </a:t>
            </a:r>
            <a:r>
              <a:rPr sz="2000" spc="5" dirty="0">
                <a:solidFill>
                  <a:srgbClr val="660033"/>
                </a:solidFill>
              </a:rPr>
              <a:t>kedalam</a:t>
            </a:r>
            <a:r>
              <a:rPr sz="2000" spc="-70" dirty="0">
                <a:solidFill>
                  <a:srgbClr val="660033"/>
                </a:solidFill>
              </a:rPr>
              <a:t> </a:t>
            </a:r>
            <a:r>
              <a:rPr sz="2000" spc="-10" dirty="0">
                <a:solidFill>
                  <a:srgbClr val="660033"/>
                </a:solidFill>
              </a:rPr>
              <a:t>bentuk</a:t>
            </a:r>
            <a:r>
              <a:rPr sz="2000" spc="-80" dirty="0">
                <a:solidFill>
                  <a:srgbClr val="660033"/>
                </a:solidFill>
              </a:rPr>
              <a:t> </a:t>
            </a:r>
            <a:r>
              <a:rPr sz="2000" spc="-5" dirty="0">
                <a:solidFill>
                  <a:srgbClr val="660033"/>
                </a:solidFill>
              </a:rPr>
              <a:t>yang</a:t>
            </a:r>
            <a:r>
              <a:rPr sz="2000" spc="-45" dirty="0">
                <a:solidFill>
                  <a:srgbClr val="660033"/>
                </a:solidFill>
              </a:rPr>
              <a:t> </a:t>
            </a:r>
            <a:r>
              <a:rPr sz="2000" spc="-5" dirty="0">
                <a:solidFill>
                  <a:srgbClr val="660033"/>
                </a:solidFill>
              </a:rPr>
              <a:t>tepat</a:t>
            </a:r>
            <a:r>
              <a:rPr sz="2000" spc="-75" dirty="0">
                <a:solidFill>
                  <a:srgbClr val="660033"/>
                </a:solidFill>
              </a:rPr>
              <a:t> </a:t>
            </a:r>
            <a:r>
              <a:rPr sz="2000" spc="10" dirty="0">
                <a:solidFill>
                  <a:srgbClr val="660033"/>
                </a:solidFill>
              </a:rPr>
              <a:t>guna</a:t>
            </a:r>
            <a:r>
              <a:rPr sz="2000" spc="-60" dirty="0">
                <a:solidFill>
                  <a:srgbClr val="660033"/>
                </a:solidFill>
              </a:rPr>
              <a:t> </a:t>
            </a:r>
            <a:r>
              <a:rPr sz="2000" spc="-5" dirty="0">
                <a:solidFill>
                  <a:srgbClr val="660033"/>
                </a:solidFill>
              </a:rPr>
              <a:t>dan</a:t>
            </a:r>
            <a:r>
              <a:rPr sz="2000" spc="-70" dirty="0">
                <a:solidFill>
                  <a:srgbClr val="660033"/>
                </a:solidFill>
              </a:rPr>
              <a:t> </a:t>
            </a:r>
            <a:r>
              <a:rPr sz="2000" spc="25" dirty="0">
                <a:solidFill>
                  <a:srgbClr val="660033"/>
                </a:solidFill>
              </a:rPr>
              <a:t>mudah </a:t>
            </a:r>
            <a:r>
              <a:rPr sz="2000" spc="-590" dirty="0">
                <a:solidFill>
                  <a:srgbClr val="660033"/>
                </a:solidFill>
              </a:rPr>
              <a:t> </a:t>
            </a:r>
            <a:r>
              <a:rPr sz="2000" spc="10" dirty="0">
                <a:solidFill>
                  <a:srgbClr val="660033"/>
                </a:solidFill>
              </a:rPr>
              <a:t>dimengerti </a:t>
            </a:r>
            <a:r>
              <a:rPr sz="2000" spc="15" dirty="0">
                <a:solidFill>
                  <a:srgbClr val="660033"/>
                </a:solidFill>
              </a:rPr>
              <a:t>merupakan </a:t>
            </a:r>
            <a:r>
              <a:rPr sz="2000" spc="-25" dirty="0">
                <a:solidFill>
                  <a:srgbClr val="660033"/>
                </a:solidFill>
              </a:rPr>
              <a:t>hal </a:t>
            </a:r>
            <a:r>
              <a:rPr sz="2000" spc="-10" dirty="0">
                <a:solidFill>
                  <a:srgbClr val="660033"/>
                </a:solidFill>
              </a:rPr>
              <a:t>penting </a:t>
            </a:r>
            <a:r>
              <a:rPr sz="2000" spc="-40" dirty="0">
                <a:solidFill>
                  <a:srgbClr val="660033"/>
                </a:solidFill>
              </a:rPr>
              <a:t>lainnya </a:t>
            </a:r>
            <a:r>
              <a:rPr sz="2000" spc="30" dirty="0">
                <a:solidFill>
                  <a:srgbClr val="660033"/>
                </a:solidFill>
              </a:rPr>
              <a:t>dalam </a:t>
            </a:r>
            <a:r>
              <a:rPr sz="2000" spc="35" dirty="0">
                <a:solidFill>
                  <a:srgbClr val="660033"/>
                </a:solidFill>
              </a:rPr>
              <a:t> </a:t>
            </a:r>
            <a:r>
              <a:rPr sz="2000" spc="20" dirty="0">
                <a:solidFill>
                  <a:srgbClr val="660033"/>
                </a:solidFill>
              </a:rPr>
              <a:t>pertimbangan</a:t>
            </a:r>
            <a:r>
              <a:rPr sz="2000" spc="-90" dirty="0">
                <a:solidFill>
                  <a:srgbClr val="660033"/>
                </a:solidFill>
              </a:rPr>
              <a:t> </a:t>
            </a:r>
            <a:r>
              <a:rPr sz="2000" spc="-5" dirty="0">
                <a:solidFill>
                  <a:srgbClr val="660033"/>
                </a:solidFill>
              </a:rPr>
              <a:t>perancangan</a:t>
            </a:r>
            <a:r>
              <a:rPr sz="2000" spc="-95" dirty="0">
                <a:solidFill>
                  <a:srgbClr val="660033"/>
                </a:solidFill>
              </a:rPr>
              <a:t> </a:t>
            </a:r>
            <a:r>
              <a:rPr sz="2000" spc="15" dirty="0">
                <a:solidFill>
                  <a:srgbClr val="660033"/>
                </a:solidFill>
              </a:rPr>
              <a:t>sistem</a:t>
            </a:r>
            <a:r>
              <a:rPr sz="2000" spc="-80" dirty="0">
                <a:solidFill>
                  <a:srgbClr val="660033"/>
                </a:solidFill>
              </a:rPr>
              <a:t> </a:t>
            </a:r>
            <a:r>
              <a:rPr sz="2000" spc="-25" dirty="0">
                <a:solidFill>
                  <a:srgbClr val="660033"/>
                </a:solidFill>
              </a:rPr>
              <a:t>vision</a:t>
            </a:r>
            <a:endParaRPr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627" y="5141976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4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9993" y="3917060"/>
            <a:ext cx="3632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ANY</a:t>
            </a:r>
            <a:r>
              <a:rPr spc="-120" dirty="0"/>
              <a:t> </a:t>
            </a:r>
            <a:r>
              <a:rPr spc="190" dirty="0"/>
              <a:t>QUESTION</a:t>
            </a:r>
            <a:r>
              <a:rPr spc="-105" dirty="0"/>
              <a:t> </a:t>
            </a:r>
            <a:r>
              <a:rPr spc="-125" dirty="0"/>
              <a:t>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590</Words>
  <Application>Microsoft Office PowerPoint</Application>
  <PresentationFormat>On-screen Show (4:3)</PresentationFormat>
  <Paragraphs>132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Algerian</vt:lpstr>
      <vt:lpstr>Calibri</vt:lpstr>
      <vt:lpstr>Cambria</vt:lpstr>
      <vt:lpstr>Times New Roman</vt:lpstr>
      <vt:lpstr>Trebuchet MS</vt:lpstr>
      <vt:lpstr>Office Theme</vt:lpstr>
      <vt:lpstr>PENGENALAN VISI KOMPUTER</vt:lpstr>
      <vt:lpstr> OUTLINE MATERI</vt:lpstr>
      <vt:lpstr> PENGERTIAN</vt:lpstr>
      <vt:lpstr> PENGERTIAN</vt:lpstr>
      <vt:lpstr> HASIL PROSES PENGOLAHAN CITRA</vt:lpstr>
      <vt:lpstr> HASIL PENGOLAHAN CITRA: DETEKSI WAJAH</vt:lpstr>
      <vt:lpstr>PowerPoint Presentation</vt:lpstr>
      <vt:lpstr> CHARACTER RECOGNITION</vt:lpstr>
      <vt:lpstr> APLIKASI COMPUTER VISION</vt:lpstr>
      <vt:lpstr> HIGH LEVEL CAPABILITY</vt:lpstr>
      <vt:lpstr> HUMAN VISION VS COMPUTER VISION</vt:lpstr>
      <vt:lpstr> PROCESSING TOOLS</vt:lpstr>
      <vt:lpstr> KELAS OPERASI PADA CV</vt:lpstr>
      <vt:lpstr> PENDEKATAN DALAM CV</vt:lpstr>
      <vt:lpstr> PERTIMBANGAN DALAM PERANCANGAN CV</vt:lpstr>
      <vt:lpstr> PERTIMBANGAN DALAM PERANCANGAN CV</vt:lpstr>
      <vt:lpstr> PERTIMBANGAN DALAM PERANCANGAN CV</vt:lpstr>
      <vt:lpstr>ANY QUESTION 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eko</dc:creator>
  <cp:lastModifiedBy>Robi</cp:lastModifiedBy>
  <cp:revision>3</cp:revision>
  <dcterms:created xsi:type="dcterms:W3CDTF">2021-09-04T07:05:48Z</dcterms:created>
  <dcterms:modified xsi:type="dcterms:W3CDTF">2021-09-04T07:15:21Z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